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78" r:id="rId5"/>
    <p:sldId id="277" r:id="rId6"/>
    <p:sldId id="258" r:id="rId7"/>
    <p:sldId id="260" r:id="rId8"/>
    <p:sldId id="261" r:id="rId9"/>
    <p:sldId id="262" r:id="rId10"/>
    <p:sldId id="265" r:id="rId11"/>
    <p:sldId id="267" r:id="rId12"/>
    <p:sldId id="268" r:id="rId13"/>
    <p:sldId id="263" r:id="rId14"/>
    <p:sldId id="269" r:id="rId15"/>
    <p:sldId id="270" r:id="rId16"/>
    <p:sldId id="264" r:id="rId17"/>
    <p:sldId id="272" r:id="rId18"/>
    <p:sldId id="273" r:id="rId19"/>
    <p:sldId id="271" r:id="rId20"/>
    <p:sldId id="276" r:id="rId21"/>
    <p:sldId id="274" r:id="rId22"/>
    <p:sldId id="275" r:id="rId23"/>
  </p:sldIdLst>
  <p:sldSz cx="9144000" cy="6858000" type="screen4x3"/>
  <p:notesSz cx="7010400" cy="9296400"/>
  <p:embeddedFontLst>
    <p:embeddedFont>
      <p:font typeface="Segoe UI" pitchFamily="34" charset="0"/>
      <p:regular r:id="rId26"/>
      <p:bold r:id="rId27"/>
      <p:italic r:id="rId28"/>
      <p:boldItalic r:id="rId29"/>
    </p:embeddedFont>
    <p:embeddedFont>
      <p:font typeface="Century Gothic" pitchFamily="34" charset="0"/>
      <p:regular r:id="rId30"/>
      <p:bold r:id="rId31"/>
      <p:italic r:id="rId32"/>
      <p:boldItalic r:id="rId33"/>
    </p:embeddedFont>
    <p:embeddedFont>
      <p:font typeface="Perpetua" pitchFamily="18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4" autoAdjust="0"/>
  </p:normalViewPr>
  <p:slideViewPr>
    <p:cSldViewPr>
      <p:cViewPr>
        <p:scale>
          <a:sx n="80" d="100"/>
          <a:sy n="80" d="100"/>
        </p:scale>
        <p:origin x="-123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686800" cy="1409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2013-2014 </a:t>
            </a:r>
            <a:r>
              <a:rPr lang="en-US" b="1" dirty="0">
                <a:solidFill>
                  <a:schemeClr val="tx2"/>
                </a:solidFill>
              </a:rPr>
              <a:t>Budget Study Session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San Bernardino Community College District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May 30</a:t>
            </a:r>
            <a:r>
              <a:rPr lang="en-US" b="1" smtClean="0">
                <a:solidFill>
                  <a:schemeClr val="tx2"/>
                </a:solidFill>
              </a:rPr>
              <a:t>, 2013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What Does It Mean For SBCCD?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Apportionment increased $2.8M – $3.4M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Growth up from 1% to an additional 1.63% - 2.2% ($1.1M - $1.5M)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COLA 1.57% ($1.1M)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Student Success ($600K – $800K)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Categorical programs increased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Increases to ongoing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Possible one-time funds for instructional equipment, maintenance, and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7231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What Does It Mean For SBCCD?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Deferrals reduced $3M; from $9.8 to $6.8M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2013-14 reduced $2.2M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2013-14 reduced additional $800K</a:t>
            </a:r>
          </a:p>
        </p:txBody>
      </p:sp>
    </p:spTree>
    <p:extLst>
      <p:ext uri="{BB962C8B-B14F-4D97-AF65-F5344CB8AC3E}">
        <p14:creationId xmlns:p14="http://schemas.microsoft.com/office/powerpoint/2010/main" val="1647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Board of Trustees 2013-14 Budget Directions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7924800" cy="452596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Balance the 2013-14 budget without the use of Fund Balance (Reserve) while maintaining a minimum Fund Balance of 15% (State minimum is 5%)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Allocate funding through the district resource allocation model to support SBVC and CHC as comprehensive community colleges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Increase student success and access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Identify new or reallocated funds for strategic initiatives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Board of Trustees 2013-14 Budget Directions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05552"/>
            <a:ext cx="7924800" cy="452596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Maintain selective “hiring freeze” to provide strategic funding of priority needs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Reorganize and reallocate resources where possible to increase efficiency and improve services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Reduce expenditures that are not mission-critical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Invest in projects that enhance the efficiency of district and college operations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Continue the Measure M bond program based on facilities master plans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Board of Trustees 2013-14 Budget Directions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05552"/>
            <a:ext cx="7924800" cy="452596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Continue to develop external funding streams including grants, scholarships, and fundraising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Maintain full funding for step and column increases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Maintain 50% law ratios in staffing plans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Honor collective bargaining agreements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7848600" cy="4525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Increase student success throughout SBCCD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Increase student access and restore enrollment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Make progress in having two </a:t>
            </a:r>
            <a:r>
              <a:rPr lang="en-US" dirty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omprehensive colleges for SBCCD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/>
              <a:t>CHC is scheduled to </a:t>
            </a:r>
            <a:r>
              <a:rPr lang="en-US" dirty="0" smtClean="0"/>
              <a:t>construct 80,000 additional square feet  within </a:t>
            </a:r>
            <a:r>
              <a:rPr lang="en-US" dirty="0"/>
              <a:t>the next 4 years.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/>
              <a:t>SBVC </a:t>
            </a:r>
            <a:r>
              <a:rPr lang="en-US" dirty="0"/>
              <a:t>has </a:t>
            </a:r>
            <a:r>
              <a:rPr lang="en-US" dirty="0" smtClean="0"/>
              <a:t>near-term plans </a:t>
            </a:r>
            <a:r>
              <a:rPr lang="en-US" dirty="0"/>
              <a:t>to replace </a:t>
            </a:r>
            <a:r>
              <a:rPr lang="en-US" dirty="0" smtClean="0"/>
              <a:t>and </a:t>
            </a:r>
            <a:r>
              <a:rPr lang="en-US" dirty="0"/>
              <a:t>renovate existing facilities </a:t>
            </a:r>
            <a:r>
              <a:rPr lang="en-US" dirty="0" smtClean="0"/>
              <a:t>that do </a:t>
            </a:r>
            <a:r>
              <a:rPr lang="en-US" dirty="0"/>
              <a:t>not increase the square footage of the campus. 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2013-14 Strategic Issues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87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7772400" cy="4525965"/>
          </a:xfrm>
        </p:spPr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Growth 1.75%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COLA 1.5%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Allocation Split 70/30 SBVC/CHC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One-time 0.8% allocation (approximately $300,000) additional </a:t>
            </a:r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accent5"/>
                </a:solidFill>
              </a:rPr>
              <a:t>ccess funding from Fund Balance for CHC to address access, comprehensive college, and new construction strategic issues</a:t>
            </a:r>
          </a:p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2013-14 Tentative Budget Assumptions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98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Estimated Impact on Enrollment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13063"/>
              </p:ext>
            </p:extLst>
          </p:nvPr>
        </p:nvGraphicFramePr>
        <p:xfrm>
          <a:off x="1066800" y="18288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447800"/>
                <a:gridCol w="14478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*Funded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2012-13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*Actual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2012-13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*Funded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2013-14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*Target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2013-14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FTES</a:t>
                      </a:r>
                      <a:endParaRPr lang="en-US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13,312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13,312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13,456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13,590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Sections/Classes</a:t>
                      </a:r>
                      <a:endParaRPr lang="en-US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3,550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3,550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3,588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3,624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Head Count</a:t>
                      </a:r>
                      <a:endParaRPr lang="en-US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34,435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34,435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34,804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35,153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3733800"/>
            <a:ext cx="1981200" cy="762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* Estimate</a:t>
            </a:r>
          </a:p>
        </p:txBody>
      </p:sp>
    </p:spTree>
    <p:extLst>
      <p:ext uri="{BB962C8B-B14F-4D97-AF65-F5344CB8AC3E}">
        <p14:creationId xmlns:p14="http://schemas.microsoft.com/office/powerpoint/2010/main" val="11726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2013-14 Budget Year Estimates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20480"/>
              </p:ext>
            </p:extLst>
          </p:nvPr>
        </p:nvGraphicFramePr>
        <p:xfrm>
          <a:off x="1524000" y="1237013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600200"/>
              </a:tblGrid>
              <a:tr h="244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2012-13 Structural Imbalance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-$1,900,000</a:t>
                      </a: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Step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and Column Increases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-$650,000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Increase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in Medical and Dental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-$1,000,000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Increased Grant Obligations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-$60,000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Increase 75 Sections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-$300,000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5 Faculty and 3 Counselors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-$400,000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SLO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Increase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-$200,000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COLA Increase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$1,100,000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Growth Increase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$1,100,000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Student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Success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$600,000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Select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Hiring Freeze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$600,000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Energy Savings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$175,000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KVCR Savings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$300,000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Net Excess/(Liability)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for 2013-14</a:t>
                      </a:r>
                      <a:endParaRPr lang="en-US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-$635,000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  <a:p>
            <a:pPr>
              <a:spcBef>
                <a:spcPts val="1200"/>
              </a:spcBef>
              <a:buClrTx/>
              <a:buSzPct val="100000"/>
            </a:pP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Estimated General Fund, Unrestricted Fund Balance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39130"/>
              </p:ext>
            </p:extLst>
          </p:nvPr>
        </p:nvGraphicFramePr>
        <p:xfrm>
          <a:off x="1295400" y="1828800"/>
          <a:ext cx="7010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Beginning Fund Balance,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July 1, 2012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$21,454,831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Revenues less Expenses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-$600,000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Fund Balance Contribution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Projected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Fund Balance, June 30, 2013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$20,854,831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Fund Balance%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of Budgeted Expenditures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30.7%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Fund Balance at 15% of Budgeted Exp.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$10,200,000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Fund Balance at 5% of Budgeted Exp.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$3,400,000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Deferrals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$9,800,000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0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Agenda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What has happened since 2012-13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Comparing Governor’s May Revise, Senate &amp; Assembly Subcommittee Proposals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State Summary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What does it mean for SBCCD?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>
                <a:solidFill>
                  <a:schemeClr val="accent5"/>
                </a:solidFill>
              </a:rPr>
              <a:t>Board of Trustees 2013-14 Budget Directions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endParaRPr lang="en-US" sz="3200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endParaRPr lang="en-US" sz="32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7696200" cy="45259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June 13, 2013: Present 2013-14 Tentative Budget to Board for adoption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July: California budget enacted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September 12, 2013: Present 2013-14 Final Budget to Board for adoption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Keep Board informed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Board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Chancellor’s Chat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</a:pPr>
            <a:r>
              <a:rPr lang="en-US" dirty="0" smtClean="0">
                <a:solidFill>
                  <a:schemeClr val="accent5"/>
                </a:solidFill>
              </a:rPr>
              <a:t>Other means as necessary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Next Steps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4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1752600"/>
            <a:ext cx="7627200" cy="1036963"/>
          </a:xfrm>
        </p:spPr>
        <p:txBody>
          <a:bodyPr/>
          <a:lstStyle/>
          <a:p>
            <a:pPr lvl="0" algn="ctr"/>
            <a:r>
              <a:rPr lang="en-US" sz="7200" dirty="0" smtClean="0">
                <a:solidFill>
                  <a:schemeClr val="tx2"/>
                </a:solidFill>
              </a:rPr>
              <a:t>Questions?</a:t>
            </a:r>
            <a:endParaRPr lang="en-US" sz="7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52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Agenda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2013-14 Strategic Issues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2013-14 Tentative Budget Assumptions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Estimated Impact on enrollment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2013-14 Budget Year Estimates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Estimated General Fund, Unrestricted Fund Balance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Next steps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Questions?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What Has Happened Since 2012-13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Prop 30 passes in November of 2012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2800" dirty="0" smtClean="0">
                <a:solidFill>
                  <a:schemeClr val="accent5"/>
                </a:solidFill>
              </a:rPr>
              <a:t>Sales tax ends December 31, 2016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2800" dirty="0" smtClean="0">
                <a:solidFill>
                  <a:schemeClr val="accent5"/>
                </a:solidFill>
              </a:rPr>
              <a:t>Income tax ends December 31, 2019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2800" dirty="0" smtClean="0">
                <a:solidFill>
                  <a:schemeClr val="accent5"/>
                </a:solidFill>
              </a:rPr>
              <a:t>$10.8M of $67M Budget (16%)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State revenues exceed 2012-13 projections by $4.5 billion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sz="3200" dirty="0" smtClean="0">
                <a:solidFill>
                  <a:schemeClr val="accent5"/>
                </a:solidFill>
              </a:rPr>
              <a:t>Redevelopment agencies (RDAs) have been eliminated</a:t>
            </a:r>
          </a:p>
        </p:txBody>
      </p:sp>
    </p:spTree>
    <p:extLst>
      <p:ext uri="{BB962C8B-B14F-4D97-AF65-F5344CB8AC3E}">
        <p14:creationId xmlns:p14="http://schemas.microsoft.com/office/powerpoint/2010/main" val="11235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6636"/>
              </p:ext>
            </p:extLst>
          </p:nvPr>
        </p:nvGraphicFramePr>
        <p:xfrm>
          <a:off x="838200" y="1600200"/>
          <a:ext cx="80010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Item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2012-13 Spending Level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2013-14 May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Revise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Senate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Assembly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Enrollment</a:t>
                      </a:r>
                      <a:r>
                        <a:rPr lang="en-US" sz="1200" b="1" baseline="0" dirty="0" smtClean="0"/>
                        <a:t> Growth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1.63% (+0.63%)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1.63% (+0.63%)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2.2% (+1.1%)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Cost-of-Living</a:t>
                      </a:r>
                      <a:r>
                        <a:rPr lang="en-US" sz="1200" b="1" baseline="0" dirty="0" smtClean="0"/>
                        <a:t> Adjustment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0%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1.57% (+1.57%)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1.57% (+1.57%)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1.57% (+1.57%)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Student Success (formerly Matric.)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$49.2M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$99.2M (+$50M)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$99.2M (+$50M)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$113.4M (+$64.2)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Online Education</a:t>
                      </a:r>
                      <a:r>
                        <a:rPr lang="en-US" sz="1200" b="1" baseline="0" dirty="0" smtClean="0"/>
                        <a:t> Platform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$16.9M (+16.9M)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$16.9M (+$16.9M)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$16.9M (+$16.9M)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EOPS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$73.6M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$73.6M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$98.6M (+$25M)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$134.1M (+$60.5M)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$10.6M (+$1.3M)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$9.3M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DSPS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$69.2M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$69.2M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$94.2M (+$25M)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$126.8M (+$57.6)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Student Financial Aid</a:t>
                      </a:r>
                      <a:r>
                        <a:rPr lang="en-US" sz="1200" b="1" baseline="0" dirty="0" smtClean="0"/>
                        <a:t> Administration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$67.5M (+$67.5M)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$67.5M (+$67.5M)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$72.1M (+$72.1M)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Foster Care Education</a:t>
                      </a:r>
                      <a:r>
                        <a:rPr lang="en-US" sz="1200" b="1" baseline="0" dirty="0" smtClean="0"/>
                        <a:t> Program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$5.25M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$5.25M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$5.25M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$5.34M (+90K)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Comparing Governor’s </a:t>
            </a:r>
            <a:r>
              <a:rPr lang="en-US" sz="2800" dirty="0" smtClean="0">
                <a:solidFill>
                  <a:schemeClr val="tx2"/>
                </a:solidFill>
              </a:rPr>
              <a:t>May Revise</a:t>
            </a:r>
            <a:r>
              <a:rPr lang="en-US" sz="2800" dirty="0">
                <a:solidFill>
                  <a:schemeClr val="tx2"/>
                </a:solidFill>
              </a:rPr>
              <a:t>, Senate &amp; Assembly Subcommittee Proposals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826717"/>
            <a:ext cx="6858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Source: Community College League of California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5/23/13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12822"/>
              </p:ext>
            </p:extLst>
          </p:nvPr>
        </p:nvGraphicFramePr>
        <p:xfrm>
          <a:off x="838200" y="1600200"/>
          <a:ext cx="8001000" cy="38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Item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2012-13 Spending Level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2013-14 May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Revise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Senate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Assembly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Student Success (MESA/Puente)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$3.8M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$3.8M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$3.8M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$6.3M (+$2.5M)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Nursing Support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$13.4M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$13.4M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$13.4M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$22.4M (+$9M)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Telecom/Tech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$15.3M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$15.3M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$15.3M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$15.5M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Academic Senate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$318,000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$318,000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$415,000 (+97K)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$474,000 (+$156K)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Childcare Tax Bailout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$3.3M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$7.7M (+4.4M)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Equal Employment</a:t>
                      </a:r>
                      <a:r>
                        <a:rPr lang="en-US" sz="1200" b="1" baseline="0" dirty="0" smtClean="0"/>
                        <a:t> Opportunity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$767,000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$767,000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$767,000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$779,000 (+12K)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Economic</a:t>
                      </a:r>
                      <a:r>
                        <a:rPr lang="en-US" sz="1200" b="1" baseline="0" dirty="0" smtClean="0"/>
                        <a:t> Development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$22.9M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$22.9M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$22.9M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$23.3M (+$400K)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Apprenticeship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$7.2M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$15.5M (+$8.3M)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Comparing Governor’s </a:t>
            </a:r>
            <a:r>
              <a:rPr lang="en-US" sz="2800" dirty="0" smtClean="0">
                <a:solidFill>
                  <a:schemeClr val="tx2"/>
                </a:solidFill>
              </a:rPr>
              <a:t>May Revise</a:t>
            </a:r>
            <a:r>
              <a:rPr lang="en-US" sz="2800" dirty="0">
                <a:solidFill>
                  <a:schemeClr val="tx2"/>
                </a:solidFill>
              </a:rPr>
              <a:t>, Senate &amp; Assembly Subcommittee Proposals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826717"/>
            <a:ext cx="6858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Source: Community College League of California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5/23/13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85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4611"/>
              </p:ext>
            </p:extLst>
          </p:nvPr>
        </p:nvGraphicFramePr>
        <p:xfrm>
          <a:off x="838200" y="1600200"/>
          <a:ext cx="8001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Item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2012-13 Spending Level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2013-14 May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Revise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Senate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5"/>
                          </a:solidFill>
                        </a:rPr>
                        <a:t>Assembly</a:t>
                      </a:r>
                      <a:r>
                        <a:rPr lang="en-US" sz="1400" baseline="0" dirty="0" smtClean="0">
                          <a:solidFill>
                            <a:schemeClr val="accent5"/>
                          </a:solidFill>
                        </a:rPr>
                        <a:t> Subcommittee</a:t>
                      </a:r>
                      <a:endParaRPr lang="en-US" sz="1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Part-time Faculty Office Hours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$3.5M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$3.5M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$5.9M (+$2.4M)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$7.2M (+$3.7M)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Part-time Faculty Health Insurance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$490,000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$490,000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$820,000 (+$330K)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$1M (+$510K)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Part-time Faculty Compensation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$24.9M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$24.9M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$24.9M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$51.6M (+$26.7M)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Transfer Education and Articulation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$698,000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$698,000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$698,000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$1.4M (+$702K)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Instructional Equipment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$12M (one-time funds)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Scheduled</a:t>
                      </a:r>
                      <a:r>
                        <a:rPr lang="en-US" sz="1200" b="1" baseline="0" dirty="0" smtClean="0"/>
                        <a:t> Maintenance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$12M (one-time funds)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Professional</a:t>
                      </a:r>
                      <a:r>
                        <a:rPr lang="en-US" sz="1200" b="1" baseline="0" dirty="0" smtClean="0"/>
                        <a:t> Development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$6M (one-time</a:t>
                      </a:r>
                      <a:r>
                        <a:rPr lang="en-US" sz="1200" b="1" baseline="0" dirty="0" smtClean="0"/>
                        <a:t> funds)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Comparing Governor’s </a:t>
            </a:r>
            <a:r>
              <a:rPr lang="en-US" sz="2800" dirty="0" smtClean="0">
                <a:solidFill>
                  <a:schemeClr val="tx2"/>
                </a:solidFill>
              </a:rPr>
              <a:t>May Revise</a:t>
            </a:r>
            <a:r>
              <a:rPr lang="en-US" sz="2800" dirty="0">
                <a:solidFill>
                  <a:schemeClr val="tx2"/>
                </a:solidFill>
              </a:rPr>
              <a:t>, Senate &amp; Assembly Subcommittee Proposals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826717"/>
            <a:ext cx="6858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Source: Community College League of California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5/23/13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26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State Summary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80010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Apportionment increased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Growth up from 1% to an additional 1.63% - 2.2% ($89.4M - $122.6M)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COLA 1.57% ($87.5M)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Student Success ($50M – $64.2M)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Categorical programs increased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Increases to ongoing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5"/>
                </a:solidFill>
              </a:rPr>
              <a:t>Possible one-time funds for instructional equipment, maintenance, and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4432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103696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State Summary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410200"/>
            <a:ext cx="4267200" cy="838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199"/>
            <a:ext cx="7924800" cy="4525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>
                <a:solidFill>
                  <a:schemeClr val="accent5"/>
                </a:solidFill>
              </a:rPr>
              <a:t>Adult education proposal withdrawn for 2 </a:t>
            </a:r>
            <a:r>
              <a:rPr lang="en-US" dirty="0" smtClean="0">
                <a:solidFill>
                  <a:schemeClr val="accent5"/>
                </a:solidFill>
              </a:rPr>
              <a:t>years</a:t>
            </a: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>
                <a:solidFill>
                  <a:schemeClr val="accent5"/>
                </a:solidFill>
              </a:rPr>
              <a:t>Deferral buy downs </a:t>
            </a:r>
            <a:r>
              <a:rPr lang="en-US" dirty="0" smtClean="0">
                <a:solidFill>
                  <a:schemeClr val="accent5"/>
                </a:solidFill>
              </a:rPr>
              <a:t>accelerated ($180M plus $64.5M for 2013-14 for a total of $244.4M; $961M deferral down to $557.5M)</a:t>
            </a: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Prop 39 funding Increased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90-Unit cap and census </a:t>
            </a:r>
            <a:r>
              <a:rPr lang="en-US" dirty="0">
                <a:solidFill>
                  <a:schemeClr val="accent5"/>
                </a:solidFill>
              </a:rPr>
              <a:t>d</a:t>
            </a:r>
            <a:r>
              <a:rPr lang="en-US" dirty="0" smtClean="0">
                <a:solidFill>
                  <a:schemeClr val="accent5"/>
                </a:solidFill>
              </a:rPr>
              <a:t>ate </a:t>
            </a:r>
            <a:r>
              <a:rPr lang="en-US" dirty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olicy </a:t>
            </a:r>
            <a:r>
              <a:rPr lang="en-US" dirty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roposal </a:t>
            </a:r>
            <a:r>
              <a:rPr lang="en-US" dirty="0">
                <a:solidFill>
                  <a:schemeClr val="accent5"/>
                </a:solidFill>
              </a:rPr>
              <a:t>w</a:t>
            </a:r>
            <a:r>
              <a:rPr lang="en-US" dirty="0" smtClean="0">
                <a:solidFill>
                  <a:schemeClr val="accent5"/>
                </a:solidFill>
              </a:rPr>
              <a:t>ithdrawn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5000"/>
            </a:pPr>
            <a:r>
              <a:rPr lang="en-US" dirty="0" smtClean="0">
                <a:solidFill>
                  <a:schemeClr val="accent5"/>
                </a:solidFill>
              </a:rPr>
              <a:t>Postpones proposal to require </a:t>
            </a:r>
            <a:r>
              <a:rPr lang="en-US" dirty="0">
                <a:solidFill>
                  <a:schemeClr val="accent5"/>
                </a:solidFill>
              </a:rPr>
              <a:t>e</a:t>
            </a:r>
            <a:r>
              <a:rPr lang="en-US" dirty="0" smtClean="0">
                <a:solidFill>
                  <a:schemeClr val="accent5"/>
                </a:solidFill>
              </a:rPr>
              <a:t>ach </a:t>
            </a:r>
            <a:r>
              <a:rPr lang="en-US" dirty="0">
                <a:solidFill>
                  <a:schemeClr val="accent5"/>
                </a:solidFill>
              </a:rPr>
              <a:t>s</a:t>
            </a:r>
            <a:r>
              <a:rPr lang="en-US" dirty="0" smtClean="0">
                <a:solidFill>
                  <a:schemeClr val="accent5"/>
                </a:solidFill>
              </a:rPr>
              <a:t>tudent to complete Free Application for Federal Student Aid</a:t>
            </a:r>
          </a:p>
        </p:txBody>
      </p:sp>
    </p:spTree>
    <p:extLst>
      <p:ext uri="{BB962C8B-B14F-4D97-AF65-F5344CB8AC3E}">
        <p14:creationId xmlns:p14="http://schemas.microsoft.com/office/powerpoint/2010/main" val="23953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PresenterMedia.com Financial 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15348</TotalTime>
  <Words>1269</Words>
  <Application>Microsoft Office PowerPoint</Application>
  <PresentationFormat>On-screen Show (4:3)</PresentationFormat>
  <Paragraphs>303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Segoe UI</vt:lpstr>
      <vt:lpstr>Century Gothic</vt:lpstr>
      <vt:lpstr>Perpetua</vt:lpstr>
      <vt:lpstr>Wingdings</vt:lpstr>
      <vt:lpstr>Calibri</vt:lpstr>
      <vt:lpstr>PresenterMedia.com Financial Puzzle</vt:lpstr>
      <vt:lpstr>PowerPoint Presentation</vt:lpstr>
      <vt:lpstr>Agenda</vt:lpstr>
      <vt:lpstr>Agenda</vt:lpstr>
      <vt:lpstr>What Has Happened Since 2012-13</vt:lpstr>
      <vt:lpstr>Comparing Governor’s May Revise, Senate &amp; Assembly Subcommittee Proposals</vt:lpstr>
      <vt:lpstr>Comparing Governor’s May Revise, Senate &amp; Assembly Subcommittee Proposals</vt:lpstr>
      <vt:lpstr>Comparing Governor’s May Revise, Senate &amp; Assembly Subcommittee Proposals</vt:lpstr>
      <vt:lpstr>State Summary</vt:lpstr>
      <vt:lpstr>State Summary</vt:lpstr>
      <vt:lpstr>What Does It Mean For SBCCD?</vt:lpstr>
      <vt:lpstr>What Does It Mean For SBCCD?</vt:lpstr>
      <vt:lpstr>Board of Trustees 2013-14 Budget Directions</vt:lpstr>
      <vt:lpstr>Board of Trustees 2013-14 Budget Directions</vt:lpstr>
      <vt:lpstr>Board of Trustees 2013-14 Budget Directions</vt:lpstr>
      <vt:lpstr>2013-14 Strategic Issues</vt:lpstr>
      <vt:lpstr>2013-14 Tentative Budget Assumptions</vt:lpstr>
      <vt:lpstr>Estimated Impact on Enrollment</vt:lpstr>
      <vt:lpstr>2013-14 Budget Year Estimates</vt:lpstr>
      <vt:lpstr>Estimated General Fund, Unrestricted Fund Balance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Ng, Charlie</dc:creator>
  <cp:lastModifiedBy>Buus, Jackie</cp:lastModifiedBy>
  <cp:revision>320</cp:revision>
  <cp:lastPrinted>2013-05-30T20:35:25Z</cp:lastPrinted>
  <dcterms:modified xsi:type="dcterms:W3CDTF">2013-06-11T14:51:15Z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TC018572799991</vt:lpwstr>
  </property>
</Properties>
</file>