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83" r:id="rId4"/>
    <p:sldId id="287" r:id="rId5"/>
    <p:sldId id="261" r:id="rId6"/>
    <p:sldId id="290" r:id="rId7"/>
    <p:sldId id="263" r:id="rId8"/>
    <p:sldId id="277" r:id="rId9"/>
    <p:sldId id="278" r:id="rId10"/>
    <p:sldId id="264" r:id="rId11"/>
    <p:sldId id="279" r:id="rId12"/>
    <p:sldId id="269" r:id="rId13"/>
    <p:sldId id="266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81" autoAdjust="0"/>
  </p:normalViewPr>
  <p:slideViewPr>
    <p:cSldViewPr>
      <p:cViewPr>
        <p:scale>
          <a:sx n="76" d="100"/>
          <a:sy n="76" d="100"/>
        </p:scale>
        <p:origin x="-135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2E1FF9-52D2-4A3D-A814-2A199B99F1B8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8EEB1F-052C-45D0-BC92-EF869FD6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C651C-76F1-46C3-8A13-42A6EC958E77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2098-6457-442B-AC92-70CD9C6D2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9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Santa Monica Population 2010: 89,736</a:t>
            </a:r>
          </a:p>
          <a:p>
            <a:r>
              <a:rPr lang="en-US" dirty="0" smtClean="0"/>
              <a:t>Santa Monica</a:t>
            </a:r>
            <a:r>
              <a:rPr lang="en-US" baseline="0" dirty="0" smtClean="0"/>
              <a:t> College FTES 2010: 22,545</a:t>
            </a:r>
          </a:p>
          <a:p>
            <a:r>
              <a:rPr lang="en-US" baseline="0" dirty="0" smtClean="0"/>
              <a:t>San Bernardino Population 2010: 209,924; Redlands: 68,747; Colton: 52,154; Rialto: 99,171; Highland: 53,104; Yucaipa: 51,367; Loma Linda: 23,261</a:t>
            </a:r>
          </a:p>
          <a:p>
            <a:r>
              <a:rPr lang="en-US" baseline="0" dirty="0" smtClean="0"/>
              <a:t>SBCCD FTES: 15,189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2098-6457-442B-AC92-70CD9C6D22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3D64-577B-414C-B7CD-2FDEEFD56A44}" type="datetime1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A5D4-74B3-4C5E-AD5A-6146DFDCA4A1}" type="datetime1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5DC9-7981-4E7C-AA53-A9E635D14582}" type="datetime1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456-3137-407C-9FCF-74EC0DA48EF7}" type="datetime1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1AD9-C9F0-4103-91AA-FFA3178BC5EB}" type="datetime1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65CA-58F5-4B7F-BF38-299C80499C9B}" type="datetime1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B0FE1-6440-438C-B4C5-D46475E5DE8F}" type="datetime1">
              <a:rPr lang="en-US" smtClean="0"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BCB1-A1A1-4127-9ACF-864863A55BE3}" type="datetime1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E04E-C0B1-4E03-8C5F-3AC82EC3F7B0}" type="datetime1">
              <a:rPr lang="en-US" smtClean="0"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AC16-16E5-4C25-9CCF-EE8D372533C6}" type="datetime1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7E30-9017-4E95-870E-9D0FD84A29DD}" type="datetime1">
              <a:rPr lang="en-US" smtClean="0"/>
              <a:t>7/25/2013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4A8F02-FD18-4B0C-A928-4AF83D3F02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7B954F-207B-4947-9ED2-BF2408FCACC8}" type="datetime1">
              <a:rPr lang="en-US" smtClean="0"/>
              <a:t>7/25/2013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San Bernardino Community College District Strategic Planning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Orientation and Update</a:t>
            </a:r>
          </a:p>
          <a:p>
            <a:pPr algn="ctr"/>
            <a:r>
              <a:rPr lang="en-US" dirty="0" smtClean="0"/>
              <a:t>Board of Trustees Study Session</a:t>
            </a:r>
          </a:p>
          <a:p>
            <a:pPr algn="ctr"/>
            <a:r>
              <a:rPr lang="en-US" dirty="0" smtClean="0"/>
              <a:t>July 25,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</a:t>
            </a:r>
            <a:r>
              <a:rPr lang="en-US" dirty="0"/>
              <a:t>and enduring tenants of the district</a:t>
            </a:r>
          </a:p>
          <a:p>
            <a:r>
              <a:rPr lang="en-US" dirty="0" smtClean="0"/>
              <a:t>A </a:t>
            </a:r>
            <a:r>
              <a:rPr lang="en-US" dirty="0"/>
              <a:t>small set of guiding principles that require no external justification</a:t>
            </a:r>
          </a:p>
          <a:p>
            <a:r>
              <a:rPr lang="en-US" dirty="0" smtClean="0"/>
              <a:t>Have </a:t>
            </a:r>
            <a:r>
              <a:rPr lang="en-US" dirty="0"/>
              <a:t>intrinsic value and importance to those inside the district</a:t>
            </a:r>
          </a:p>
          <a:p>
            <a:r>
              <a:rPr lang="en-US" dirty="0" smtClean="0"/>
              <a:t>They </a:t>
            </a:r>
            <a:r>
              <a:rPr lang="en-US" dirty="0"/>
              <a:t>define for us what we stand </a:t>
            </a: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u="sng" dirty="0"/>
              <a:t>Nordstrom’s</a:t>
            </a:r>
          </a:p>
          <a:p>
            <a:r>
              <a:rPr lang="en-US" dirty="0"/>
              <a:t>Service to the customer above all else</a:t>
            </a:r>
          </a:p>
          <a:p>
            <a:r>
              <a:rPr lang="en-US" dirty="0"/>
              <a:t>Excellence in reputation</a:t>
            </a:r>
          </a:p>
          <a:p>
            <a:pPr marL="114300" indent="0">
              <a:buNone/>
            </a:pPr>
            <a:r>
              <a:rPr lang="en-US" u="sng" dirty="0"/>
              <a:t>United States Marine Corp</a:t>
            </a:r>
          </a:p>
          <a:p>
            <a:r>
              <a:rPr lang="en-US" dirty="0"/>
              <a:t>Honor</a:t>
            </a:r>
          </a:p>
          <a:p>
            <a:r>
              <a:rPr lang="en-US" dirty="0"/>
              <a:t>Courage</a:t>
            </a:r>
          </a:p>
          <a:p>
            <a:r>
              <a:rPr lang="en-US" dirty="0"/>
              <a:t>Commitment</a:t>
            </a:r>
          </a:p>
          <a:p>
            <a:pPr marL="114300" indent="0">
              <a:buNone/>
            </a:pPr>
            <a:r>
              <a:rPr lang="en-US" u="sng" dirty="0" smtClean="0"/>
              <a:t>SBCCD (Draft)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Strong faculty/student relationships</a:t>
            </a:r>
          </a:p>
          <a:p>
            <a:r>
              <a:rPr lang="en-US" sz="2000" dirty="0" smtClean="0"/>
              <a:t>Most care about student success</a:t>
            </a:r>
          </a:p>
          <a:p>
            <a:r>
              <a:rPr lang="en-US" sz="2000" dirty="0" smtClean="0"/>
              <a:t>Lessons learned through accreditation</a:t>
            </a:r>
          </a:p>
          <a:p>
            <a:r>
              <a:rPr lang="en-US" sz="2000" dirty="0" smtClean="0"/>
              <a:t>Financial reserve</a:t>
            </a:r>
          </a:p>
          <a:p>
            <a:r>
              <a:rPr lang="en-US" sz="2000" dirty="0" smtClean="0"/>
              <a:t>Good research capabilities throughout the District</a:t>
            </a:r>
          </a:p>
          <a:p>
            <a:r>
              <a:rPr lang="en-US" sz="2000" dirty="0" smtClean="0"/>
              <a:t>Good student involvement</a:t>
            </a:r>
          </a:p>
          <a:p>
            <a:r>
              <a:rPr lang="en-US" sz="2000" dirty="0" smtClean="0"/>
              <a:t>Culture that believes in evidenced-based decision making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Established in the community</a:t>
            </a:r>
          </a:p>
          <a:p>
            <a:r>
              <a:rPr lang="en-US" sz="2000" dirty="0" smtClean="0"/>
              <a:t>Diversity of staff and students</a:t>
            </a:r>
          </a:p>
          <a:p>
            <a:r>
              <a:rPr lang="en-US" sz="2000" dirty="0" smtClean="0"/>
              <a:t>Able to come together and accomplish great things</a:t>
            </a:r>
          </a:p>
          <a:p>
            <a:r>
              <a:rPr lang="en-US" sz="2000" dirty="0" smtClean="0"/>
              <a:t>Passionate and dedicated employees</a:t>
            </a:r>
          </a:p>
          <a:p>
            <a:r>
              <a:rPr lang="en-US" sz="2000" dirty="0" smtClean="0"/>
              <a:t>Exhibits innovation in working with limited resources</a:t>
            </a:r>
          </a:p>
          <a:p>
            <a:r>
              <a:rPr lang="en-US" sz="2000" dirty="0" smtClean="0"/>
              <a:t>Believe we can take risks and make change</a:t>
            </a:r>
          </a:p>
          <a:p>
            <a:r>
              <a:rPr lang="en-US" sz="2000" dirty="0" smtClean="0"/>
              <a:t>Bond funds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Inability to attract and retain given salary schedule</a:t>
            </a:r>
          </a:p>
          <a:p>
            <a:r>
              <a:rPr lang="en-US" sz="2000" dirty="0" smtClean="0"/>
              <a:t>Multiple systems that are not integrated</a:t>
            </a:r>
          </a:p>
          <a:p>
            <a:r>
              <a:rPr lang="en-US" sz="2000" dirty="0" smtClean="0"/>
              <a:t>Lack of capacity to handle basic/development skills students</a:t>
            </a:r>
          </a:p>
          <a:p>
            <a:r>
              <a:rPr lang="en-US" sz="2000" dirty="0" smtClean="0"/>
              <a:t>District processes are slow</a:t>
            </a:r>
          </a:p>
          <a:p>
            <a:r>
              <a:rPr lang="en-US" sz="2000" dirty="0" smtClean="0"/>
              <a:t>Lack of accountability</a:t>
            </a:r>
          </a:p>
          <a:p>
            <a:r>
              <a:rPr lang="en-US" sz="2000" dirty="0" smtClean="0"/>
              <a:t>Inadequate staffing levels in certain areas (FT faculty)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Lack of attendance at campus events</a:t>
            </a:r>
          </a:p>
          <a:p>
            <a:r>
              <a:rPr lang="en-US" sz="2000" dirty="0" smtClean="0"/>
              <a:t>Lack of communication</a:t>
            </a:r>
          </a:p>
          <a:p>
            <a:r>
              <a:rPr lang="en-US" sz="2000" dirty="0" smtClean="0"/>
              <a:t>Current funding allocation model</a:t>
            </a:r>
          </a:p>
          <a:p>
            <a:r>
              <a:rPr lang="en-US" sz="2000" dirty="0" smtClean="0"/>
              <a:t>Student success</a:t>
            </a:r>
          </a:p>
          <a:p>
            <a:r>
              <a:rPr lang="en-US" sz="2000" dirty="0" smtClean="0"/>
              <a:t>Lack of centralized orientation/training for employees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Board should be able to:</a:t>
            </a:r>
          </a:p>
          <a:p>
            <a:pPr lvl="0"/>
            <a:r>
              <a:rPr lang="en-US" dirty="0" smtClean="0"/>
              <a:t>Provide input for the mission, vision, and values statements</a:t>
            </a:r>
          </a:p>
          <a:p>
            <a:pPr lvl="0"/>
            <a:r>
              <a:rPr lang="en-US" dirty="0" smtClean="0"/>
              <a:t>Discuss the District’s strengths and weaknesses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 the Board of Trustees and District Staff</a:t>
            </a:r>
          </a:p>
          <a:p>
            <a:r>
              <a:rPr lang="en-US" dirty="0" smtClean="0"/>
              <a:t>Mission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Values</a:t>
            </a:r>
          </a:p>
          <a:p>
            <a:r>
              <a:rPr lang="en-US" dirty="0" smtClean="0"/>
              <a:t>Strengths</a:t>
            </a:r>
          </a:p>
          <a:p>
            <a:r>
              <a:rPr lang="en-US" dirty="0" smtClean="0"/>
              <a:t>Weaknesses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Roles of the Board of Trustees and District Staff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u="sng" dirty="0" smtClean="0"/>
              <a:t>Board of Trustees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Administrative Procedure 3250 – Integrated Planning</a:t>
            </a:r>
            <a:endParaRPr lang="en-US" dirty="0"/>
          </a:p>
          <a:p>
            <a:pPr marL="80803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Board may assist in developing the general institutional mission and goals for the comprehensive plans through a variety of means, including, but not limited to, the Chancellor’s evaluation process, the Board/Chancellor retreat, and any time the Board reviews curriculum items.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Mission, vision, values, goals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u="sng" dirty="0" smtClean="0"/>
              <a:t>District Staff</a:t>
            </a:r>
            <a:endParaRPr lang="en-US" u="sng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Strategies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Annual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mission statement describes the </a:t>
            </a:r>
            <a:r>
              <a:rPr lang="en-US" dirty="0" smtClean="0"/>
              <a:t>District's </a:t>
            </a:r>
            <a:r>
              <a:rPr lang="en-US" dirty="0"/>
              <a:t>"reason for </a:t>
            </a:r>
            <a:r>
              <a:rPr lang="en-US" dirty="0" smtClean="0"/>
              <a:t>being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why </a:t>
            </a:r>
            <a:r>
              <a:rPr lang="en-US" dirty="0" smtClean="0"/>
              <a:t>we are here</a:t>
            </a:r>
            <a:r>
              <a:rPr lang="en-US" dirty="0"/>
              <a:t>, </a:t>
            </a:r>
            <a:r>
              <a:rPr lang="en-US" dirty="0" smtClean="0"/>
              <a:t>and what our purpose is”</a:t>
            </a:r>
            <a:endParaRPr lang="en-US" dirty="0"/>
          </a:p>
          <a:p>
            <a:r>
              <a:rPr lang="en-US" dirty="0" smtClean="0"/>
              <a:t>Wal-Mart</a:t>
            </a:r>
            <a:r>
              <a:rPr lang="en-US" dirty="0"/>
              <a:t>: Saving people money to help them live better</a:t>
            </a:r>
          </a:p>
          <a:p>
            <a:r>
              <a:rPr lang="en-US" dirty="0" smtClean="0"/>
              <a:t>Walt </a:t>
            </a:r>
            <a:r>
              <a:rPr lang="en-US" dirty="0"/>
              <a:t>Disney: Committed to produce unparalleled entertainment experiences based on the rich legacy of quality creative content and exceptional </a:t>
            </a:r>
            <a:r>
              <a:rPr lang="en-US" dirty="0" smtClean="0"/>
              <a:t>storytelling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SBCCD Mission: We transform lives through education [of our students] for the benefit of our diverse communities (draft)</a:t>
            </a:r>
          </a:p>
          <a:p>
            <a:pPr marL="11430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The vision statement </a:t>
            </a:r>
            <a:r>
              <a:rPr lang="en-US" dirty="0"/>
              <a:t>has two parts:</a:t>
            </a:r>
          </a:p>
          <a:p>
            <a:r>
              <a:rPr lang="en-US" dirty="0" smtClean="0"/>
              <a:t>10-to-30 </a:t>
            </a:r>
            <a:r>
              <a:rPr lang="en-US" dirty="0"/>
              <a:t>year big and hairy audacious goal (BHAG)</a:t>
            </a:r>
          </a:p>
          <a:p>
            <a:r>
              <a:rPr lang="en-US" dirty="0" smtClean="0"/>
              <a:t>Vivid </a:t>
            </a:r>
            <a:r>
              <a:rPr lang="en-US" dirty="0"/>
              <a:t>descriptions of what it will be like to achieve the goal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BHAG</a:t>
            </a:r>
            <a:r>
              <a:rPr lang="en-US" dirty="0" smtClean="0"/>
              <a:t> – should </a:t>
            </a:r>
            <a:r>
              <a:rPr lang="en-US" dirty="0"/>
              <a:t>be so exciting in its own right that it would continue to keep the district motivated even if the leaders who set the goal </a:t>
            </a:r>
            <a:r>
              <a:rPr lang="en-US" dirty="0" smtClean="0"/>
              <a:t>disappeared.  It </a:t>
            </a:r>
            <a:r>
              <a:rPr lang="en-US" dirty="0"/>
              <a:t>requires a certain level of unreasonable confidence and commitment</a:t>
            </a:r>
          </a:p>
          <a:p>
            <a:r>
              <a:rPr lang="en-US" dirty="0" smtClean="0"/>
              <a:t>Ford </a:t>
            </a:r>
            <a:r>
              <a:rPr lang="en-US" dirty="0"/>
              <a:t>(1900s) – Democratize the automobile</a:t>
            </a:r>
          </a:p>
          <a:p>
            <a:r>
              <a:rPr lang="en-US" dirty="0" smtClean="0"/>
              <a:t>Stanford </a:t>
            </a:r>
            <a:r>
              <a:rPr lang="en-US" dirty="0"/>
              <a:t>(1940s) – Become the Harvard of the West</a:t>
            </a:r>
          </a:p>
          <a:p>
            <a:r>
              <a:rPr lang="en-US" dirty="0" smtClean="0"/>
              <a:t>NASA </a:t>
            </a:r>
            <a:r>
              <a:rPr lang="en-US" dirty="0"/>
              <a:t>(1960s) – Moon Mission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7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 smtClean="0"/>
              <a:t>Vivid Descriptions</a:t>
            </a:r>
          </a:p>
          <a:p>
            <a:pPr marL="114300" indent="0">
              <a:buNone/>
            </a:pPr>
            <a:r>
              <a:rPr lang="en-US" dirty="0" smtClean="0"/>
              <a:t>Ford </a:t>
            </a:r>
            <a:r>
              <a:rPr lang="en-US" dirty="0"/>
              <a:t>(1900s)</a:t>
            </a:r>
          </a:p>
          <a:p>
            <a:r>
              <a:rPr lang="en-US" dirty="0" smtClean="0"/>
              <a:t>Build </a:t>
            </a:r>
            <a:r>
              <a:rPr lang="en-US" dirty="0"/>
              <a:t>a motor car for the great multitude</a:t>
            </a:r>
          </a:p>
          <a:p>
            <a:r>
              <a:rPr lang="en-US" dirty="0" smtClean="0"/>
              <a:t>It </a:t>
            </a:r>
            <a:r>
              <a:rPr lang="en-US" dirty="0"/>
              <a:t>will be so low in price that no man making a good salary will be unable to own one and enjoy with his family the blessing of hours of pleasure in God’s great open spaces</a:t>
            </a:r>
          </a:p>
          <a:p>
            <a:r>
              <a:rPr lang="en-US" dirty="0" smtClean="0"/>
              <a:t>When </a:t>
            </a:r>
            <a:r>
              <a:rPr lang="en-US" dirty="0"/>
              <a:t>I’m through, everybody will be able to afford one, and everyone will have one</a:t>
            </a:r>
          </a:p>
          <a:p>
            <a:r>
              <a:rPr lang="en-US" dirty="0" smtClean="0"/>
              <a:t>The </a:t>
            </a:r>
            <a:r>
              <a:rPr lang="en-US" dirty="0"/>
              <a:t>horse will have disappeared from our highways, the automobile will be taken for granted</a:t>
            </a:r>
          </a:p>
          <a:p>
            <a:r>
              <a:rPr lang="en-US" dirty="0" smtClean="0"/>
              <a:t>We </a:t>
            </a:r>
            <a:r>
              <a:rPr lang="en-US" dirty="0"/>
              <a:t>will give a large number of men employment at good wages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 smtClean="0"/>
              <a:t>Draft BHAG </a:t>
            </a:r>
            <a:r>
              <a:rPr lang="en-US" dirty="0" smtClean="0"/>
              <a:t>– SBCCD will be most known for student success</a:t>
            </a:r>
          </a:p>
          <a:p>
            <a:pPr marL="114300" indent="0">
              <a:buNone/>
            </a:pPr>
            <a:r>
              <a:rPr lang="en-US" u="sng" dirty="0" smtClean="0"/>
              <a:t>Draft Vivid Description</a:t>
            </a:r>
          </a:p>
          <a:p>
            <a:r>
              <a:rPr lang="en-US" dirty="0" smtClean="0"/>
              <a:t>Our educational programs and services will be highly sought after</a:t>
            </a:r>
          </a:p>
          <a:p>
            <a:r>
              <a:rPr lang="en-US" dirty="0" smtClean="0"/>
              <a:t>Our students will be the most sought after by four-year institutions and employers</a:t>
            </a:r>
          </a:p>
          <a:p>
            <a:r>
              <a:rPr lang="en-US" dirty="0" smtClean="0"/>
              <a:t>Our transfer students will have the highest graduation rates at four-year institutions</a:t>
            </a:r>
          </a:p>
          <a:p>
            <a:r>
              <a:rPr lang="en-US" dirty="0" smtClean="0"/>
              <a:t>Our students will have the highest employment rates in our communities</a:t>
            </a:r>
          </a:p>
          <a:p>
            <a:r>
              <a:rPr lang="en-US" dirty="0" smtClean="0"/>
              <a:t>Our district will be the gateway to pathways and opportunities for a brighter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8F02-FD18-4B0C-A928-4AF83D3F02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5252</TotalTime>
  <Words>739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San Bernardino Community College District Strategic Planning</vt:lpstr>
      <vt:lpstr>Goals and Learning Outcomes</vt:lpstr>
      <vt:lpstr>Agenda</vt:lpstr>
      <vt:lpstr>Roles of the Board of Trustees and District Staff</vt:lpstr>
      <vt:lpstr>Mission</vt:lpstr>
      <vt:lpstr>Mission</vt:lpstr>
      <vt:lpstr>Vision</vt:lpstr>
      <vt:lpstr>Vision</vt:lpstr>
      <vt:lpstr>Vision</vt:lpstr>
      <vt:lpstr>Values</vt:lpstr>
      <vt:lpstr>Values</vt:lpstr>
      <vt:lpstr>Strengths</vt:lpstr>
      <vt:lpstr>Weaknesses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Ng, Charlie</dc:creator>
  <cp:lastModifiedBy>Buus, Jackie</cp:lastModifiedBy>
  <cp:revision>55</cp:revision>
  <cp:lastPrinted>2013-07-25T18:05:59Z</cp:lastPrinted>
  <dcterms:created xsi:type="dcterms:W3CDTF">2013-06-17T17:03:10Z</dcterms:created>
  <dcterms:modified xsi:type="dcterms:W3CDTF">2013-07-25T18:43:49Z</dcterms:modified>
</cp:coreProperties>
</file>