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592" r:id="rId3"/>
    <p:sldId id="593" r:id="rId4"/>
    <p:sldId id="594" r:id="rId5"/>
    <p:sldId id="661" r:id="rId6"/>
    <p:sldId id="596" r:id="rId7"/>
    <p:sldId id="605" r:id="rId8"/>
    <p:sldId id="678" r:id="rId9"/>
    <p:sldId id="679" r:id="rId10"/>
    <p:sldId id="670" r:id="rId11"/>
    <p:sldId id="676" r:id="rId12"/>
    <p:sldId id="675" r:id="rId13"/>
    <p:sldId id="391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60" autoAdjust="0"/>
    <p:restoredTop sz="97117" autoAdjust="0"/>
  </p:normalViewPr>
  <p:slideViewPr>
    <p:cSldViewPr snapToGrid="0" snapToObjects="1">
      <p:cViewPr>
        <p:scale>
          <a:sx n="100" d="100"/>
          <a:sy n="100" d="100"/>
        </p:scale>
        <p:origin x="-1968" y="-5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A45C3A-AA03-AE4D-9ED1-6E365DB1EA48}" type="datetimeFigureOut">
              <a:rPr lang="en-US" smtClean="0"/>
              <a:pPr/>
              <a:t>10/21/2013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E44C60-AB9F-ED4F-8D6A-DA125BDE9E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5040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67E9BD-3DD4-2D42-95A2-251C42581806}" type="datetimeFigureOut">
              <a:rPr lang="en-US" smtClean="0"/>
              <a:pPr/>
              <a:t>10/21/2013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AD5CE3-0B8E-0945-8C3B-BE4B17C58D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969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AD5CE3-0B8E-0945-8C3B-BE4B17C58DD1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AD5CE3-0B8E-0945-8C3B-BE4B17C58DD1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757B4-E5D7-40AC-A5F4-91ECCDCC461B}" type="datetime1">
              <a:rPr lang="en-US" smtClean="0"/>
              <a:pPr/>
              <a:t>10/21/2013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413D1-F13F-154E-A832-DB035FA2D2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FCDA9-48E9-43BC-BB85-DECFE1AE776B}" type="datetime1">
              <a:rPr lang="en-US" smtClean="0"/>
              <a:pPr/>
              <a:t>10/21/2013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413D1-F13F-154E-A832-DB035FA2D2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A8552-A01A-47B7-B70F-3769FAAF7BC2}" type="datetime1">
              <a:rPr lang="en-US" smtClean="0"/>
              <a:pPr/>
              <a:t>10/21/2013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413D1-F13F-154E-A832-DB035FA2D2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EBB38-7F4F-4B7B-874E-9F54B7490D0B}" type="datetime1">
              <a:rPr lang="en-US" smtClean="0"/>
              <a:pPr/>
              <a:t>10/21/2013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413D1-F13F-154E-A832-DB035FA2D2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55C81-6DBB-47F2-A57E-6486AF88C7E1}" type="datetime1">
              <a:rPr lang="en-US" smtClean="0"/>
              <a:pPr/>
              <a:t>10/21/2013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413D1-F13F-154E-A832-DB035FA2D2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F99B1-CF96-44B8-8DD5-67AEAC0F9B10}" type="datetime1">
              <a:rPr lang="en-US" smtClean="0"/>
              <a:pPr/>
              <a:t>10/21/2013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413D1-F13F-154E-A832-DB035FA2D2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97578-0E6C-4AB9-BF81-4830AF955BB6}" type="datetime1">
              <a:rPr lang="en-US" smtClean="0"/>
              <a:pPr/>
              <a:t>10/21/2013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413D1-F13F-154E-A832-DB035FA2D2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AEC4B-F0E5-4B23-8D1E-0BFAE13C8CDB}" type="datetime1">
              <a:rPr lang="en-US" smtClean="0"/>
              <a:pPr/>
              <a:t>10/21/2013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413D1-F13F-154E-A832-DB035FA2D2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E1DC-ABAA-4572-97B1-65AAFD9121AD}" type="datetime1">
              <a:rPr lang="en-US" smtClean="0"/>
              <a:pPr/>
              <a:t>10/21/2013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413D1-F13F-154E-A832-DB035FA2D2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1B500-12A6-462A-88B8-2807289798B5}" type="datetime1">
              <a:rPr lang="en-US" smtClean="0"/>
              <a:pPr/>
              <a:t>10/21/2013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413D1-F13F-154E-A832-DB035FA2D2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271F-6729-4797-81DD-1123F080D2EF}" type="datetime1">
              <a:rPr lang="en-US" smtClean="0"/>
              <a:pPr/>
              <a:t>10/21/2013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413D1-F13F-154E-A832-DB035FA2D2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B2B05-C9E1-4CA3-B44B-87F9D0C4CAF1}" type="datetime1">
              <a:rPr lang="en-US" smtClean="0"/>
              <a:pPr/>
              <a:t>10/21/2013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413D1-F13F-154E-A832-DB035FA2D23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4224009"/>
            <a:ext cx="4574023" cy="938710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CVRA Analysis</a:t>
            </a:r>
            <a:endParaRPr lang="en-US" sz="2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85800" y="2280388"/>
            <a:ext cx="6920570" cy="1914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Redistricting, 2013</a:t>
            </a:r>
            <a:endParaRPr lang="en-US" sz="440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San Bernardino CCD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lumMod val="7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V="1">
            <a:off x="3907766" y="246335"/>
            <a:ext cx="5223293" cy="7025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91" y="108788"/>
            <a:ext cx="3339517" cy="9964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lumMod val="7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V="1">
            <a:off x="3907766" y="246335"/>
            <a:ext cx="5223293" cy="7025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91" y="108788"/>
            <a:ext cx="3339517" cy="9964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8"/>
          <a:stretch/>
        </p:blipFill>
        <p:spPr>
          <a:xfrm>
            <a:off x="1476671" y="1533524"/>
            <a:ext cx="6600562" cy="42015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776952" y="599090"/>
            <a:ext cx="2491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Book Antiqua" pitchFamily="18" charset="0"/>
              </a:rPr>
              <a:t>Redistricting Plan 1</a:t>
            </a:r>
            <a:endParaRPr lang="en-US" sz="2000" b="1" dirty="0">
              <a:latin typeface="Book Antiqua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6313944"/>
              </p:ext>
            </p:extLst>
          </p:nvPr>
        </p:nvGraphicFramePr>
        <p:xfrm>
          <a:off x="946752" y="5070397"/>
          <a:ext cx="7250496" cy="1684020"/>
        </p:xfrm>
        <a:graphic>
          <a:graphicData uri="http://schemas.openxmlformats.org/drawingml/2006/table">
            <a:tbl>
              <a:tblPr firstRow="1" firstCol="1" bandRow="1"/>
              <a:tblGrid>
                <a:gridCol w="607851"/>
                <a:gridCol w="592999"/>
                <a:gridCol w="479018"/>
                <a:gridCol w="494060"/>
                <a:gridCol w="503382"/>
                <a:gridCol w="614563"/>
                <a:gridCol w="578638"/>
                <a:gridCol w="792360"/>
                <a:gridCol w="811004"/>
                <a:gridCol w="829648"/>
                <a:gridCol w="946973"/>
              </a:tblGrid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District</a:t>
                      </a:r>
                      <a:endParaRPr lang="en-US" sz="1100" dirty="0">
                        <a:solidFill>
                          <a:srgbClr val="76923C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Pop</a:t>
                      </a:r>
                      <a:endParaRPr lang="en-US" sz="1100" dirty="0">
                        <a:solidFill>
                          <a:srgbClr val="76923C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White %</a:t>
                      </a:r>
                      <a:endParaRPr lang="en-US" sz="1100" dirty="0">
                        <a:solidFill>
                          <a:srgbClr val="76923C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Black %</a:t>
                      </a:r>
                      <a:endParaRPr lang="en-US" sz="1100" dirty="0">
                        <a:solidFill>
                          <a:srgbClr val="76923C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Asian %</a:t>
                      </a:r>
                      <a:endParaRPr lang="en-US" sz="1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Hispanic %</a:t>
                      </a:r>
                      <a:endParaRPr lang="en-US" sz="1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CVAP</a:t>
                      </a:r>
                      <a:endParaRPr lang="en-US" sz="1100" dirty="0">
                        <a:solidFill>
                          <a:srgbClr val="76923C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CVAP Asian %</a:t>
                      </a:r>
                      <a:endParaRPr lang="en-US" sz="1100" dirty="0">
                        <a:solidFill>
                          <a:srgbClr val="76923C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CVAP Black %</a:t>
                      </a:r>
                      <a:endParaRPr lang="en-US" sz="1100" dirty="0">
                        <a:solidFill>
                          <a:srgbClr val="76923C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CVAP White %</a:t>
                      </a:r>
                      <a:endParaRPr lang="en-US" sz="1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CVAP Hispanic %</a:t>
                      </a:r>
                      <a:endParaRPr lang="en-US" sz="1100" dirty="0">
                        <a:solidFill>
                          <a:srgbClr val="76923C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100,772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52,924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103,696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52,272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102,632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44,437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103,244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60,949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101,103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67,126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97,403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56,798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102,268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69,135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167011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lumMod val="7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V="1">
            <a:off x="3907766" y="246335"/>
            <a:ext cx="5223293" cy="7025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91" y="108788"/>
            <a:ext cx="3339517" cy="9964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8"/>
          <a:stretch/>
        </p:blipFill>
        <p:spPr>
          <a:xfrm>
            <a:off x="1476671" y="1362075"/>
            <a:ext cx="6600562" cy="437295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776952" y="599090"/>
            <a:ext cx="2491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Book Antiqua" pitchFamily="18" charset="0"/>
              </a:rPr>
              <a:t>Redistricting Plan 2</a:t>
            </a:r>
            <a:endParaRPr lang="en-US" sz="2000" b="1" dirty="0">
              <a:latin typeface="Book Antiqua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0036070"/>
              </p:ext>
            </p:extLst>
          </p:nvPr>
        </p:nvGraphicFramePr>
        <p:xfrm>
          <a:off x="946752" y="5070397"/>
          <a:ext cx="7250496" cy="1684020"/>
        </p:xfrm>
        <a:graphic>
          <a:graphicData uri="http://schemas.openxmlformats.org/drawingml/2006/table">
            <a:tbl>
              <a:tblPr firstRow="1" firstCol="1" bandRow="1"/>
              <a:tblGrid>
                <a:gridCol w="607851"/>
                <a:gridCol w="592999"/>
                <a:gridCol w="479018"/>
                <a:gridCol w="494060"/>
                <a:gridCol w="503382"/>
                <a:gridCol w="614563"/>
                <a:gridCol w="578638"/>
                <a:gridCol w="792360"/>
                <a:gridCol w="811004"/>
                <a:gridCol w="829648"/>
                <a:gridCol w="946973"/>
              </a:tblGrid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District</a:t>
                      </a:r>
                      <a:endParaRPr lang="en-US" sz="1100" dirty="0">
                        <a:solidFill>
                          <a:srgbClr val="76923C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Pop</a:t>
                      </a:r>
                      <a:endParaRPr lang="en-US" sz="1100" dirty="0">
                        <a:solidFill>
                          <a:srgbClr val="76923C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White %</a:t>
                      </a:r>
                      <a:endParaRPr lang="en-US" sz="1100" dirty="0">
                        <a:solidFill>
                          <a:srgbClr val="76923C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Black %</a:t>
                      </a:r>
                      <a:endParaRPr lang="en-US" sz="1100" dirty="0">
                        <a:solidFill>
                          <a:srgbClr val="76923C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Asian %</a:t>
                      </a:r>
                      <a:endParaRPr lang="en-US" sz="1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Hispanic %</a:t>
                      </a:r>
                      <a:endParaRPr lang="en-US" sz="1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CVAP</a:t>
                      </a:r>
                      <a:endParaRPr lang="en-US" sz="1100" dirty="0">
                        <a:solidFill>
                          <a:srgbClr val="76923C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CVAP Asian %</a:t>
                      </a:r>
                      <a:endParaRPr lang="en-US" sz="1100" dirty="0">
                        <a:solidFill>
                          <a:srgbClr val="76923C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CVAP Black %</a:t>
                      </a:r>
                      <a:endParaRPr lang="en-US" sz="1100" dirty="0">
                        <a:solidFill>
                          <a:srgbClr val="76923C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CVAP White %</a:t>
                      </a:r>
                      <a:endParaRPr lang="en-US" sz="1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CVAP Hispanic %</a:t>
                      </a:r>
                      <a:endParaRPr lang="en-US" sz="1100" dirty="0">
                        <a:solidFill>
                          <a:srgbClr val="76923C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101,592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49,080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97,746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50,653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99,251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64,024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108,249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72,808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100,652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59,309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104,823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53,184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98,805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54,583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159478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lumMod val="7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V="1">
            <a:off x="3907766" y="246335"/>
            <a:ext cx="5223293" cy="7025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91" y="108788"/>
            <a:ext cx="3339517" cy="9964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0"/>
          <a:stretch/>
        </p:blipFill>
        <p:spPr>
          <a:xfrm>
            <a:off x="1476671" y="1504950"/>
            <a:ext cx="6600562" cy="423008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776952" y="599090"/>
            <a:ext cx="2491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Book Antiqua" pitchFamily="18" charset="0"/>
              </a:rPr>
              <a:t>Redistricting Plan 3</a:t>
            </a:r>
            <a:endParaRPr lang="en-US" sz="2000" b="1" dirty="0">
              <a:latin typeface="Book Antiqua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6099013"/>
              </p:ext>
            </p:extLst>
          </p:nvPr>
        </p:nvGraphicFramePr>
        <p:xfrm>
          <a:off x="946752" y="5070397"/>
          <a:ext cx="7250496" cy="1684020"/>
        </p:xfrm>
        <a:graphic>
          <a:graphicData uri="http://schemas.openxmlformats.org/drawingml/2006/table">
            <a:tbl>
              <a:tblPr firstRow="1" firstCol="1" bandRow="1"/>
              <a:tblGrid>
                <a:gridCol w="607851"/>
                <a:gridCol w="592999"/>
                <a:gridCol w="479018"/>
                <a:gridCol w="494060"/>
                <a:gridCol w="503382"/>
                <a:gridCol w="614563"/>
                <a:gridCol w="578638"/>
                <a:gridCol w="792360"/>
                <a:gridCol w="811004"/>
                <a:gridCol w="829648"/>
                <a:gridCol w="946973"/>
              </a:tblGrid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District</a:t>
                      </a:r>
                      <a:endParaRPr lang="en-US" sz="1100" dirty="0">
                        <a:solidFill>
                          <a:srgbClr val="76923C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Pop</a:t>
                      </a:r>
                      <a:endParaRPr lang="en-US" sz="1100" dirty="0">
                        <a:solidFill>
                          <a:srgbClr val="76923C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White %</a:t>
                      </a:r>
                      <a:endParaRPr lang="en-US" sz="1100" dirty="0">
                        <a:solidFill>
                          <a:srgbClr val="76923C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Black %</a:t>
                      </a:r>
                      <a:endParaRPr lang="en-US" sz="1100" dirty="0">
                        <a:solidFill>
                          <a:srgbClr val="76923C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Asian %</a:t>
                      </a:r>
                      <a:endParaRPr lang="en-US" sz="1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Hispanic %</a:t>
                      </a:r>
                      <a:endParaRPr lang="en-US" sz="1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CVAP</a:t>
                      </a:r>
                      <a:endParaRPr lang="en-US" sz="1100" dirty="0">
                        <a:solidFill>
                          <a:srgbClr val="76923C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CVAP Asian %</a:t>
                      </a:r>
                      <a:endParaRPr lang="en-US" sz="1100" dirty="0">
                        <a:solidFill>
                          <a:srgbClr val="76923C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CVAP Black %</a:t>
                      </a:r>
                      <a:endParaRPr lang="en-US" sz="1100" dirty="0">
                        <a:solidFill>
                          <a:srgbClr val="76923C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CVAP White %</a:t>
                      </a:r>
                      <a:endParaRPr lang="en-US" sz="1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CVAP Hispanic %</a:t>
                      </a:r>
                      <a:endParaRPr lang="en-US" sz="1100" dirty="0">
                        <a:solidFill>
                          <a:srgbClr val="76923C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101,059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55,225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100,888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48,717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100,827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62,003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101,669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58,868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106,107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47,615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100,207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66,645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100,361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64,568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592259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075" y="-1294075"/>
            <a:ext cx="9517712" cy="9517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685800" y="1144588"/>
            <a:ext cx="6919913" cy="644525"/>
          </a:xfrm>
          <a:prstGeom prst="rect">
            <a:avLst/>
          </a:prstGeom>
        </p:spPr>
        <p:txBody>
          <a:bodyPr anchor="ctr">
            <a:normAutofit fontScale="900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What is the CVRA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685800" y="1789113"/>
            <a:ext cx="6564313" cy="625475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  <a:cs typeface="+mn-cs"/>
              </a:rPr>
              <a:t>definition	</a:t>
            </a: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1308100" y="2587625"/>
            <a:ext cx="74168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77933C"/>
                </a:solidFill>
              </a:rPr>
              <a:t>The </a:t>
            </a:r>
            <a:r>
              <a:rPr lang="en-US" sz="2400" u="sng" dirty="0">
                <a:solidFill>
                  <a:srgbClr val="77933C"/>
                </a:solidFill>
              </a:rPr>
              <a:t>California Voting Rights Act </a:t>
            </a:r>
            <a:r>
              <a:rPr lang="en-US" sz="2400" dirty="0">
                <a:solidFill>
                  <a:srgbClr val="77933C"/>
                </a:solidFill>
              </a:rPr>
              <a:t>was signed in 2002 and ONLY impacts boards with at-large elections.  These boards may need to transition to “by-area” elections </a:t>
            </a:r>
            <a:r>
              <a:rPr lang="en-US" sz="2400" dirty="0" smtClean="0">
                <a:solidFill>
                  <a:srgbClr val="77933C"/>
                </a:solidFill>
              </a:rPr>
              <a:t>if the district has Racially Polarized Voting and the creation of districts would create seats in which the minority group could influence elections.</a:t>
            </a:r>
            <a:endParaRPr lang="en-US" dirty="0">
              <a:solidFill>
                <a:srgbClr val="77933C"/>
              </a:solidFill>
            </a:endParaRPr>
          </a:p>
          <a:p>
            <a:pPr lvl="1">
              <a:buFont typeface="Arial" charset="0"/>
              <a:buChar char="•"/>
            </a:pPr>
            <a:endParaRPr lang="en-US" sz="2400" dirty="0">
              <a:solidFill>
                <a:srgbClr val="77933C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413D1-F13F-154E-A832-DB035FA2D23E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lumMod val="7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V="1">
            <a:off x="3907766" y="246335"/>
            <a:ext cx="5223293" cy="7025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91" y="108788"/>
            <a:ext cx="3339517" cy="99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29772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685800" y="1144588"/>
            <a:ext cx="6919913" cy="644525"/>
          </a:xfrm>
          <a:prstGeom prst="rect">
            <a:avLst/>
          </a:prstGeom>
        </p:spPr>
        <p:txBody>
          <a:bodyPr anchor="ctr">
            <a:normAutofit fontScale="900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What </a:t>
            </a:r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is 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CVRA Analysis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685800" y="1789113"/>
            <a:ext cx="6564313" cy="625475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  <a:cs typeface="+mn-cs"/>
              </a:rPr>
              <a:t>definition	</a:t>
            </a:r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1308100" y="2587625"/>
            <a:ext cx="7416800" cy="387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u="sng" dirty="0">
                <a:solidFill>
                  <a:srgbClr val="77933C"/>
                </a:solidFill>
              </a:rPr>
              <a:t>CVRA Analysis</a:t>
            </a:r>
            <a:r>
              <a:rPr lang="en-US" sz="2400" dirty="0">
                <a:solidFill>
                  <a:srgbClr val="77933C"/>
                </a:solidFill>
              </a:rPr>
              <a:t> is the process of determining the requirements for districts under the California Voting Rights Act.  This analysis includes:</a:t>
            </a:r>
          </a:p>
          <a:p>
            <a:endParaRPr lang="en-US" sz="2400" dirty="0">
              <a:solidFill>
                <a:srgbClr val="77933C"/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dirty="0" smtClean="0">
                <a:solidFill>
                  <a:srgbClr val="77933C"/>
                </a:solidFill>
              </a:rPr>
              <a:t>  Overall </a:t>
            </a:r>
            <a:r>
              <a:rPr lang="en-US" dirty="0">
                <a:solidFill>
                  <a:srgbClr val="77933C"/>
                </a:solidFill>
              </a:rPr>
              <a:t>ethnic makeup of the </a:t>
            </a:r>
            <a:r>
              <a:rPr lang="en-US" dirty="0" smtClean="0">
                <a:solidFill>
                  <a:srgbClr val="77933C"/>
                </a:solidFill>
              </a:rPr>
              <a:t>district</a:t>
            </a:r>
            <a:endParaRPr lang="en-US" dirty="0">
              <a:solidFill>
                <a:srgbClr val="77933C"/>
              </a:solidFill>
            </a:endParaRP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77933C"/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dirty="0">
                <a:solidFill>
                  <a:srgbClr val="77933C"/>
                </a:solidFill>
              </a:rPr>
              <a:t>  Analysis of key ballot measure and candidate races to determine the existence of and severity of RPV</a:t>
            </a: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77933C"/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dirty="0">
                <a:solidFill>
                  <a:srgbClr val="77933C"/>
                </a:solidFill>
              </a:rPr>
              <a:t>  Drawing of potential district lines to see if districts can be created that are Majority-Minority (Federal VRA) or Influence (State CVRA)</a:t>
            </a:r>
          </a:p>
          <a:p>
            <a:pPr lvl="1">
              <a:buFont typeface="Arial" charset="0"/>
              <a:buChar char="•"/>
            </a:pPr>
            <a:endParaRPr lang="en-US" sz="2400" dirty="0">
              <a:solidFill>
                <a:srgbClr val="77933C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413D1-F13F-154E-A832-DB035FA2D23E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lumMod val="7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V="1">
            <a:off x="3907766" y="246335"/>
            <a:ext cx="5223293" cy="7025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91" y="108788"/>
            <a:ext cx="3339517" cy="99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74823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685800" y="1144588"/>
            <a:ext cx="6919913" cy="644525"/>
          </a:xfrm>
          <a:prstGeom prst="rect">
            <a:avLst/>
          </a:prstGeom>
        </p:spPr>
        <p:txBody>
          <a:bodyPr anchor="ctr">
            <a:normAutofit fontScale="900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What is CVRA Analysis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685800" y="1789113"/>
            <a:ext cx="6564313" cy="625475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  <a:cs typeface="+mn-cs"/>
              </a:rPr>
              <a:t>definition	</a:t>
            </a:r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1308100" y="2587625"/>
            <a:ext cx="7416800" cy="387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u="sng" dirty="0">
                <a:solidFill>
                  <a:srgbClr val="77933C"/>
                </a:solidFill>
              </a:rPr>
              <a:t>CVRA Analysis</a:t>
            </a:r>
            <a:r>
              <a:rPr lang="en-US" sz="2400" dirty="0">
                <a:solidFill>
                  <a:srgbClr val="77933C"/>
                </a:solidFill>
              </a:rPr>
              <a:t> is the process of determining the requirements for districts under the California Voting Rights Act.  This analysis includes:</a:t>
            </a:r>
          </a:p>
          <a:p>
            <a:endParaRPr lang="en-US" sz="2400" dirty="0">
              <a:solidFill>
                <a:srgbClr val="77933C"/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dirty="0">
                <a:solidFill>
                  <a:srgbClr val="800000"/>
                </a:solidFill>
              </a:rPr>
              <a:t>  </a:t>
            </a:r>
            <a:r>
              <a:rPr lang="en-US" dirty="0" smtClean="0">
                <a:solidFill>
                  <a:srgbClr val="800000"/>
                </a:solidFill>
              </a:rPr>
              <a:t>Overall ethnic </a:t>
            </a:r>
            <a:r>
              <a:rPr lang="en-US" dirty="0">
                <a:solidFill>
                  <a:srgbClr val="800000"/>
                </a:solidFill>
              </a:rPr>
              <a:t>makeup of the </a:t>
            </a:r>
            <a:r>
              <a:rPr lang="en-US" dirty="0" smtClean="0">
                <a:solidFill>
                  <a:srgbClr val="800000"/>
                </a:solidFill>
              </a:rPr>
              <a:t>district</a:t>
            </a:r>
            <a:endParaRPr lang="en-US" dirty="0">
              <a:solidFill>
                <a:srgbClr val="800000"/>
              </a:solidFill>
            </a:endParaRP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77933C"/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dirty="0">
                <a:solidFill>
                  <a:srgbClr val="77933C"/>
                </a:solidFill>
              </a:rPr>
              <a:t>  Analysis of key ballot measure and candidate races to determine the existence of and severity of </a:t>
            </a:r>
            <a:r>
              <a:rPr lang="en-US" dirty="0" smtClean="0">
                <a:solidFill>
                  <a:srgbClr val="77933C"/>
                </a:solidFill>
              </a:rPr>
              <a:t>RPV</a:t>
            </a:r>
            <a:endParaRPr lang="en-US" dirty="0">
              <a:solidFill>
                <a:srgbClr val="77933C"/>
              </a:solidFill>
            </a:endParaRP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77933C"/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dirty="0">
                <a:solidFill>
                  <a:srgbClr val="77933C"/>
                </a:solidFill>
              </a:rPr>
              <a:t>  Drawing of potential district lines to see if districts can be created that are Majority-Minority (Federal VRA) or Influence (State CVRA)</a:t>
            </a:r>
          </a:p>
          <a:p>
            <a:pPr lvl="1">
              <a:buFont typeface="Arial" charset="0"/>
              <a:buChar char="•"/>
            </a:pPr>
            <a:endParaRPr lang="en-US" sz="2400" dirty="0">
              <a:solidFill>
                <a:srgbClr val="77933C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413D1-F13F-154E-A832-DB035FA2D23E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lumMod val="7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V="1">
            <a:off x="3907766" y="246335"/>
            <a:ext cx="5223293" cy="7025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91" y="108788"/>
            <a:ext cx="3339517" cy="99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19626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685800" y="1144588"/>
            <a:ext cx="6919913" cy="644525"/>
          </a:xfrm>
          <a:prstGeom prst="rect">
            <a:avLst/>
          </a:prstGeom>
        </p:spPr>
        <p:txBody>
          <a:bodyPr anchor="ctr">
            <a:normAutofit fontScale="900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San Bernardino CCD</a:t>
            </a:r>
            <a:endParaRPr lang="en-US" sz="440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413D1-F13F-154E-A832-DB035FA2D23E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838199" y="1789113"/>
            <a:ext cx="2593769" cy="459439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Ethnic Population</a:t>
            </a:r>
            <a:endParaRPr lang="en-US" sz="2400" dirty="0">
              <a:solidFill>
                <a:schemeClr val="accent3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6872906" y="2215083"/>
            <a:ext cx="1712954" cy="1317052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400" dirty="0" smtClean="0">
                <a:latin typeface="+mn-lt"/>
                <a:cs typeface="+mn-cs"/>
              </a:rPr>
              <a:t>Total District Population: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400" dirty="0" smtClean="0"/>
              <a:t>704,668</a:t>
            </a:r>
            <a:endParaRPr lang="en-US" sz="2400" dirty="0" smtClean="0">
              <a:latin typeface="+mn-lt"/>
              <a:cs typeface="+mn-cs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endParaRPr lang="en-US" sz="2400" dirty="0">
              <a:latin typeface="+mn-lt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lumMod val="7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V="1">
            <a:off x="3907766" y="246335"/>
            <a:ext cx="5223293" cy="7025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91" y="108788"/>
            <a:ext cx="3339517" cy="99644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2873609"/>
            <a:ext cx="2541587" cy="27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766" y="2867259"/>
            <a:ext cx="2541587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872014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685800" y="1144588"/>
            <a:ext cx="6919913" cy="644525"/>
          </a:xfrm>
          <a:prstGeom prst="rect">
            <a:avLst/>
          </a:prstGeom>
        </p:spPr>
        <p:txBody>
          <a:bodyPr anchor="ctr">
            <a:normAutofit fontScale="900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What is CVRA Analysis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685800" y="1789113"/>
            <a:ext cx="6564313" cy="625475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  <a:cs typeface="+mn-cs"/>
              </a:rPr>
              <a:t>definition	</a:t>
            </a:r>
          </a:p>
        </p:txBody>
      </p:sp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1308100" y="2587625"/>
            <a:ext cx="7416800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u="sng" dirty="0">
                <a:solidFill>
                  <a:srgbClr val="77933C"/>
                </a:solidFill>
              </a:rPr>
              <a:t>CVRA Analysis</a:t>
            </a:r>
            <a:r>
              <a:rPr lang="en-US" sz="2400" dirty="0">
                <a:solidFill>
                  <a:srgbClr val="77933C"/>
                </a:solidFill>
              </a:rPr>
              <a:t> is the process of determining the requirements for districts under the California Voting Rights Act.  This analysis includes:</a:t>
            </a:r>
          </a:p>
          <a:p>
            <a:endParaRPr lang="en-US" sz="2400" dirty="0">
              <a:solidFill>
                <a:srgbClr val="77933C"/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dirty="0">
                <a:solidFill>
                  <a:srgbClr val="77933C"/>
                </a:solidFill>
              </a:rPr>
              <a:t>  Review of past elections, board composition, overall ethnic makeup of the </a:t>
            </a:r>
            <a:r>
              <a:rPr lang="en-US" dirty="0" smtClean="0">
                <a:solidFill>
                  <a:srgbClr val="77933C"/>
                </a:solidFill>
              </a:rPr>
              <a:t>district</a:t>
            </a:r>
            <a:endParaRPr lang="en-US" dirty="0">
              <a:solidFill>
                <a:srgbClr val="77933C"/>
              </a:solidFill>
            </a:endParaRP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77933C"/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dirty="0">
                <a:solidFill>
                  <a:srgbClr val="800000"/>
                </a:solidFill>
              </a:rPr>
              <a:t>  Analysis of key ballot measure and candidate races to determine the existence of and severity of </a:t>
            </a:r>
            <a:r>
              <a:rPr lang="en-US" dirty="0" smtClean="0">
                <a:solidFill>
                  <a:srgbClr val="800000"/>
                </a:solidFill>
              </a:rPr>
              <a:t>RPV</a:t>
            </a:r>
            <a:endParaRPr lang="en-US" dirty="0">
              <a:solidFill>
                <a:srgbClr val="800000"/>
              </a:solidFill>
            </a:endParaRP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77933C"/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dirty="0">
                <a:solidFill>
                  <a:srgbClr val="77933C"/>
                </a:solidFill>
              </a:rPr>
              <a:t>  Drawing of potential district lines to see if districts can be created that are Majority-Minority (Federal VRA) or Influence (State CVRA)</a:t>
            </a:r>
          </a:p>
          <a:p>
            <a:pPr lvl="1">
              <a:buFont typeface="Arial" charset="0"/>
              <a:buChar char="•"/>
            </a:pPr>
            <a:endParaRPr lang="en-US" sz="2400" dirty="0">
              <a:solidFill>
                <a:srgbClr val="77933C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413D1-F13F-154E-A832-DB035FA2D23E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lumMod val="7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V="1">
            <a:off x="3907766" y="246335"/>
            <a:ext cx="5223293" cy="7025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91" y="108788"/>
            <a:ext cx="3339517" cy="99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43483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685800" y="1144588"/>
            <a:ext cx="6919913" cy="644525"/>
          </a:xfrm>
          <a:prstGeom prst="rect">
            <a:avLst/>
          </a:prstGeom>
        </p:spPr>
        <p:txBody>
          <a:bodyPr anchor="ctr">
            <a:normAutofit fontScale="900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What is CVRA Analysis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685800" y="1789113"/>
            <a:ext cx="6564313" cy="625475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  <a:cs typeface="+mn-cs"/>
              </a:rPr>
              <a:t>definition	</a:t>
            </a:r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1308100" y="2587625"/>
            <a:ext cx="7416800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u="sng" dirty="0">
                <a:solidFill>
                  <a:srgbClr val="77933C"/>
                </a:solidFill>
              </a:rPr>
              <a:t>CVRA Analysis</a:t>
            </a:r>
            <a:r>
              <a:rPr lang="en-US" sz="2400" dirty="0">
                <a:solidFill>
                  <a:srgbClr val="77933C"/>
                </a:solidFill>
              </a:rPr>
              <a:t> is the process of determining the requirements for districts under the California Voting Rights Act.  This analysis includes:</a:t>
            </a:r>
          </a:p>
          <a:p>
            <a:endParaRPr lang="en-US" sz="2400" dirty="0">
              <a:solidFill>
                <a:srgbClr val="77933C"/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dirty="0">
                <a:solidFill>
                  <a:srgbClr val="77933C"/>
                </a:solidFill>
              </a:rPr>
              <a:t>  Review of past elections, board composition, overall ethnic makeup of the </a:t>
            </a:r>
            <a:r>
              <a:rPr lang="en-US" dirty="0" smtClean="0">
                <a:solidFill>
                  <a:srgbClr val="77933C"/>
                </a:solidFill>
              </a:rPr>
              <a:t>district</a:t>
            </a:r>
            <a:endParaRPr lang="en-US" dirty="0">
              <a:solidFill>
                <a:srgbClr val="77933C"/>
              </a:solidFill>
            </a:endParaRP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77933C"/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dirty="0">
                <a:solidFill>
                  <a:srgbClr val="77933C"/>
                </a:solidFill>
              </a:rPr>
              <a:t>  Analysis of key ballot measure and candidate races to determine the existence of and severity of </a:t>
            </a:r>
            <a:r>
              <a:rPr lang="en-US" dirty="0" smtClean="0">
                <a:solidFill>
                  <a:srgbClr val="77933C"/>
                </a:solidFill>
              </a:rPr>
              <a:t>RPV</a:t>
            </a:r>
            <a:endParaRPr lang="en-US" dirty="0">
              <a:solidFill>
                <a:srgbClr val="77933C"/>
              </a:solidFill>
            </a:endParaRP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77933C"/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dirty="0">
                <a:solidFill>
                  <a:srgbClr val="800000"/>
                </a:solidFill>
              </a:rPr>
              <a:t>  Drawing of potential district lines to see if districts can be created that are Majority-Minority (Federal VRA) or Influence (State CVRA)</a:t>
            </a:r>
          </a:p>
          <a:p>
            <a:pPr lvl="1">
              <a:buFont typeface="Arial" charset="0"/>
              <a:buChar char="•"/>
            </a:pPr>
            <a:endParaRPr lang="en-US" sz="2400" dirty="0">
              <a:solidFill>
                <a:srgbClr val="77933C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413D1-F13F-154E-A832-DB035FA2D23E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lumMod val="7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V="1">
            <a:off x="3907766" y="246335"/>
            <a:ext cx="5223293" cy="7025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91" y="108788"/>
            <a:ext cx="3339517" cy="99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1577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685800" y="1145005"/>
            <a:ext cx="7591508" cy="644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en-US" sz="4400" dirty="0" smtClean="0">
                <a:solidFill>
                  <a:srgbClr val="4F81BD">
                    <a:lumMod val="75000"/>
                  </a:srgbClr>
                </a:solidFill>
                <a:ea typeface="+mj-ea"/>
                <a:cs typeface="+mj-cs"/>
              </a:rPr>
              <a:t>Traditional Redistricting Principles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685800" y="1789671"/>
            <a:ext cx="6564576" cy="625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buFont typeface="Arial"/>
              <a:buNone/>
              <a:defRPr/>
            </a:pPr>
            <a:r>
              <a:rPr lang="en-US" sz="2400" dirty="0" smtClean="0">
                <a:solidFill>
                  <a:srgbClr val="1F497D">
                    <a:lumMod val="40000"/>
                    <a:lumOff val="60000"/>
                  </a:srgbClr>
                </a:solidFill>
              </a:rPr>
              <a:t>Should be followed by any Publicly </a:t>
            </a:r>
            <a:r>
              <a:rPr lang="en-US" sz="2400" dirty="0">
                <a:solidFill>
                  <a:srgbClr val="1F497D">
                    <a:lumMod val="40000"/>
                    <a:lumOff val="60000"/>
                  </a:srgbClr>
                </a:solidFill>
              </a:rPr>
              <a:t>E</a:t>
            </a:r>
            <a:r>
              <a:rPr lang="en-US" sz="2400" dirty="0" err="1" smtClean="0">
                <a:solidFill>
                  <a:srgbClr val="1F497D">
                    <a:lumMod val="40000"/>
                    <a:lumOff val="60000"/>
                  </a:srgbClr>
                </a:solidFill>
              </a:rPr>
              <a:t>lected</a:t>
            </a:r>
            <a:r>
              <a:rPr lang="en-US" sz="2400" dirty="0" smtClean="0">
                <a:solidFill>
                  <a:srgbClr val="1F497D">
                    <a:lumMod val="40000"/>
                    <a:lumOff val="60000"/>
                  </a:srgbClr>
                </a:solidFill>
              </a:rPr>
              <a:t> District</a:t>
            </a:r>
          </a:p>
        </p:txBody>
      </p:sp>
      <p:sp>
        <p:nvSpPr>
          <p:cNvPr id="8" name="Rectangle 7"/>
          <p:cNvSpPr/>
          <p:nvPr/>
        </p:nvSpPr>
        <p:spPr>
          <a:xfrm>
            <a:off x="1308519" y="2588286"/>
            <a:ext cx="741576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9BBB59">
                    <a:lumMod val="75000"/>
                  </a:srgbClr>
                </a:solidFill>
              </a:rPr>
              <a:t>There are a number of criteria that have been used  nationally and upheld by courts.</a:t>
            </a:r>
          </a:p>
          <a:p>
            <a:endParaRPr lang="en-US" sz="2400" dirty="0" smtClean="0">
              <a:solidFill>
                <a:srgbClr val="77933C"/>
              </a:solidFill>
            </a:endParaRPr>
          </a:p>
          <a:p>
            <a:pPr lvl="1">
              <a:buFont typeface="Arial"/>
              <a:buChar char="•"/>
            </a:pPr>
            <a:r>
              <a:rPr lang="en-US" sz="2400" dirty="0" smtClean="0">
                <a:solidFill>
                  <a:srgbClr val="77933C"/>
                </a:solidFill>
              </a:rPr>
              <a:t>  Relatively </a:t>
            </a:r>
            <a:r>
              <a:rPr lang="en-US" sz="2400" dirty="0">
                <a:solidFill>
                  <a:srgbClr val="77933C"/>
                </a:solidFill>
              </a:rPr>
              <a:t>equal size - people, not </a:t>
            </a:r>
            <a:r>
              <a:rPr lang="en-US" sz="2400" dirty="0" smtClean="0">
                <a:solidFill>
                  <a:srgbClr val="77933C"/>
                </a:solidFill>
              </a:rPr>
              <a:t>citizens</a:t>
            </a:r>
          </a:p>
          <a:p>
            <a:pPr lvl="1">
              <a:buFont typeface="Arial"/>
              <a:buChar char="•"/>
            </a:pPr>
            <a:r>
              <a:rPr lang="en-US" sz="2400" dirty="0">
                <a:solidFill>
                  <a:srgbClr val="77933C"/>
                </a:solidFill>
              </a:rPr>
              <a:t> </a:t>
            </a:r>
            <a:r>
              <a:rPr lang="en-US" sz="2400" dirty="0" smtClean="0">
                <a:solidFill>
                  <a:srgbClr val="77933C"/>
                </a:solidFill>
              </a:rPr>
              <a:t> Contiguous – districts should not hop/jump</a:t>
            </a:r>
          </a:p>
          <a:p>
            <a:pPr lvl="1">
              <a:buFont typeface="Arial"/>
              <a:buChar char="•"/>
            </a:pPr>
            <a:r>
              <a:rPr lang="en-US" sz="2400" dirty="0" smtClean="0">
                <a:solidFill>
                  <a:srgbClr val="77933C"/>
                </a:solidFill>
              </a:rPr>
              <a:t>  Maintain </a:t>
            </a:r>
            <a:r>
              <a:rPr lang="en-US" sz="2400" i="1" dirty="0" smtClean="0">
                <a:solidFill>
                  <a:srgbClr val="77933C"/>
                </a:solidFill>
              </a:rPr>
              <a:t>communities </a:t>
            </a:r>
            <a:r>
              <a:rPr lang="en-US" sz="2400" i="1" dirty="0">
                <a:solidFill>
                  <a:srgbClr val="77933C"/>
                </a:solidFill>
              </a:rPr>
              <a:t>of </a:t>
            </a:r>
            <a:r>
              <a:rPr lang="en-US" sz="2400" i="1" dirty="0" smtClean="0">
                <a:solidFill>
                  <a:srgbClr val="77933C"/>
                </a:solidFill>
              </a:rPr>
              <a:t>interest</a:t>
            </a:r>
            <a:endParaRPr lang="en-US" sz="2400" dirty="0" smtClean="0">
              <a:solidFill>
                <a:srgbClr val="77933C"/>
              </a:solidFill>
            </a:endParaRPr>
          </a:p>
          <a:p>
            <a:pPr lvl="1">
              <a:buFont typeface="Arial"/>
              <a:buChar char="•"/>
            </a:pPr>
            <a:r>
              <a:rPr lang="en-US" sz="2400" dirty="0" smtClean="0">
                <a:solidFill>
                  <a:srgbClr val="77933C"/>
                </a:solidFill>
              </a:rPr>
              <a:t>  Follow city/county/local government lines</a:t>
            </a:r>
          </a:p>
          <a:p>
            <a:pPr lvl="1">
              <a:buFont typeface="Arial"/>
              <a:buChar char="•"/>
            </a:pPr>
            <a:r>
              <a:rPr lang="en-US" sz="2400" dirty="0" smtClean="0">
                <a:solidFill>
                  <a:srgbClr val="77933C"/>
                </a:solidFill>
              </a:rPr>
              <a:t>  Keep districts </a:t>
            </a:r>
            <a:r>
              <a:rPr lang="en-US" sz="2400" i="1" dirty="0" smtClean="0">
                <a:solidFill>
                  <a:srgbClr val="77933C"/>
                </a:solidFill>
              </a:rPr>
              <a:t>compact</a:t>
            </a:r>
            <a:r>
              <a:rPr lang="en-US" sz="2400" dirty="0" smtClean="0">
                <a:solidFill>
                  <a:srgbClr val="77933C"/>
                </a:solidFill>
              </a:rPr>
              <a:t> – appearance/function</a:t>
            </a:r>
          </a:p>
          <a:p>
            <a:pPr lvl="1">
              <a:buFont typeface="Arial"/>
              <a:buChar char="•"/>
            </a:pPr>
            <a:r>
              <a:rPr lang="en-US" sz="2400" dirty="0" smtClean="0">
                <a:solidFill>
                  <a:srgbClr val="77933C"/>
                </a:solidFill>
              </a:rPr>
              <a:t>  Preserving voter choices (incumbents)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lumMod val="7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V="1">
            <a:off x="3907766" y="246335"/>
            <a:ext cx="5223293" cy="7025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91" y="108788"/>
            <a:ext cx="3339517" cy="99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1826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685800" y="1145005"/>
            <a:ext cx="7591508" cy="644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en-US" sz="4400" dirty="0" smtClean="0">
                <a:solidFill>
                  <a:srgbClr val="4F81BD">
                    <a:lumMod val="75000"/>
                  </a:srgbClr>
                </a:solidFill>
                <a:ea typeface="+mj-ea"/>
                <a:cs typeface="+mj-cs"/>
              </a:rPr>
              <a:t>Traditional Redistricting Principles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685800" y="1789671"/>
            <a:ext cx="6564576" cy="625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buFont typeface="Arial"/>
              <a:buNone/>
              <a:defRPr/>
            </a:pPr>
            <a:r>
              <a:rPr lang="en-US" sz="2400" dirty="0" smtClean="0">
                <a:solidFill>
                  <a:srgbClr val="1F497D">
                    <a:lumMod val="40000"/>
                    <a:lumOff val="60000"/>
                  </a:srgbClr>
                </a:solidFill>
              </a:rPr>
              <a:t>Should be followed by any Publicly </a:t>
            </a:r>
            <a:r>
              <a:rPr lang="en-US" sz="2400" dirty="0">
                <a:solidFill>
                  <a:srgbClr val="1F497D">
                    <a:lumMod val="40000"/>
                    <a:lumOff val="60000"/>
                  </a:srgbClr>
                </a:solidFill>
              </a:rPr>
              <a:t>E</a:t>
            </a:r>
            <a:r>
              <a:rPr lang="en-US" sz="2400" dirty="0" err="1" smtClean="0">
                <a:solidFill>
                  <a:srgbClr val="1F497D">
                    <a:lumMod val="40000"/>
                    <a:lumOff val="60000"/>
                  </a:srgbClr>
                </a:solidFill>
              </a:rPr>
              <a:t>lected</a:t>
            </a:r>
            <a:r>
              <a:rPr lang="en-US" sz="2400" dirty="0" smtClean="0">
                <a:solidFill>
                  <a:srgbClr val="1F497D">
                    <a:lumMod val="40000"/>
                    <a:lumOff val="60000"/>
                  </a:srgbClr>
                </a:solidFill>
              </a:rPr>
              <a:t> District</a:t>
            </a:r>
          </a:p>
        </p:txBody>
      </p:sp>
      <p:sp>
        <p:nvSpPr>
          <p:cNvPr id="8" name="Rectangle 7"/>
          <p:cNvSpPr/>
          <p:nvPr/>
        </p:nvSpPr>
        <p:spPr>
          <a:xfrm>
            <a:off x="1308519" y="2588286"/>
            <a:ext cx="74157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9BBB59">
                    <a:lumMod val="75000"/>
                  </a:srgbClr>
                </a:solidFill>
              </a:rPr>
              <a:t>While districts remain balanced by population, determinations of sub group % should be made by CVAP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9BBB59">
                  <a:lumMod val="75000"/>
                </a:srgbClr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rgbClr val="9BBB59">
                    <a:lumMod val="75000"/>
                  </a:srgbClr>
                </a:solidFill>
              </a:rPr>
              <a:t>Thornburg v. </a:t>
            </a:r>
            <a:r>
              <a:rPr lang="en-US" sz="2400" i="1" dirty="0" err="1" smtClean="0">
                <a:solidFill>
                  <a:srgbClr val="9BBB59">
                    <a:lumMod val="75000"/>
                  </a:srgbClr>
                </a:solidFill>
              </a:rPr>
              <a:t>Gingles</a:t>
            </a:r>
            <a:r>
              <a:rPr lang="en-US" sz="2400" i="1" dirty="0" smtClean="0">
                <a:solidFill>
                  <a:srgbClr val="9BBB59">
                    <a:lumMod val="75000"/>
                  </a:srgbClr>
                </a:solidFill>
              </a:rPr>
              <a:t>, 478 U.S. 30 (1986)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9BBB59">
                    <a:lumMod val="75000"/>
                  </a:srgbClr>
                </a:solidFill>
              </a:rPr>
              <a:t>One person, one vote concept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lumMod val="7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V="1">
            <a:off x="3907766" y="246335"/>
            <a:ext cx="5223293" cy="7025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91" y="108788"/>
            <a:ext cx="3339517" cy="99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44456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20445</TotalTime>
  <Words>1000</Words>
  <Application>Microsoft Office PowerPoint</Application>
  <PresentationFormat>On-screen Show (4:3)</PresentationFormat>
  <Paragraphs>337</Paragraphs>
  <Slides>13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Team Paul Mitchell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Knowing your voters</dc:title>
  <dc:creator>Brian Martin</dc:creator>
  <cp:lastModifiedBy>Jacob Thompson-Fisher</cp:lastModifiedBy>
  <cp:revision>188</cp:revision>
  <cp:lastPrinted>2010-09-23T05:17:36Z</cp:lastPrinted>
  <dcterms:created xsi:type="dcterms:W3CDTF">2010-09-24T21:44:46Z</dcterms:created>
  <dcterms:modified xsi:type="dcterms:W3CDTF">2013-10-21T22:09:46Z</dcterms:modified>
</cp:coreProperties>
</file>