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79" r:id="rId15"/>
    <p:sldId id="277" r:id="rId16"/>
    <p:sldId id="278" r:id="rId17"/>
    <p:sldId id="280" r:id="rId18"/>
    <p:sldId id="286" r:id="rId19"/>
    <p:sldId id="281" r:id="rId20"/>
    <p:sldId id="282" r:id="rId21"/>
    <p:sldId id="283" r:id="rId22"/>
    <p:sldId id="284" r:id="rId23"/>
    <p:sldId id="285" r:id="rId24"/>
    <p:sldId id="270" r:id="rId25"/>
    <p:sldId id="275" r:id="rId26"/>
    <p:sldId id="271" r:id="rId27"/>
    <p:sldId id="272" r:id="rId28"/>
    <p:sldId id="273"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82" autoAdjust="0"/>
  </p:normalViewPr>
  <p:slideViewPr>
    <p:cSldViewPr snapToGrid="0" snapToObjects="1">
      <p:cViewPr varScale="1">
        <p:scale>
          <a:sx n="146" d="100"/>
          <a:sy n="146" d="100"/>
        </p:scale>
        <p:origin x="-12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Sp10</c:v>
                </c:pt>
              </c:strCache>
            </c:strRef>
          </c:tx>
          <c:invertIfNegative val="0"/>
          <c:cat>
            <c:strRef>
              <c:f>Sheet1!$A$2:$A$5</c:f>
              <c:strCache>
                <c:ptCount val="4"/>
                <c:pt idx="0">
                  <c:v>Number of students</c:v>
                </c:pt>
                <c:pt idx="1">
                  <c:v>Final Grade = A or B</c:v>
                </c:pt>
                <c:pt idx="2">
                  <c:v>Pass Rate</c:v>
                </c:pt>
                <c:pt idx="3">
                  <c:v>Average Grade</c:v>
                </c:pt>
              </c:strCache>
            </c:strRef>
          </c:cat>
          <c:val>
            <c:numRef>
              <c:f>Sheet1!$B$2:$B$5</c:f>
              <c:numCache>
                <c:formatCode>General</c:formatCode>
                <c:ptCount val="4"/>
                <c:pt idx="0">
                  <c:v>52.0</c:v>
                </c:pt>
                <c:pt idx="1">
                  <c:v>78.0</c:v>
                </c:pt>
                <c:pt idx="2">
                  <c:v>88.0</c:v>
                </c:pt>
                <c:pt idx="3">
                  <c:v>87.0</c:v>
                </c:pt>
              </c:numCache>
            </c:numRef>
          </c:val>
        </c:ser>
        <c:ser>
          <c:idx val="1"/>
          <c:order val="1"/>
          <c:tx>
            <c:strRef>
              <c:f>Sheet1!$C$1</c:f>
              <c:strCache>
                <c:ptCount val="1"/>
                <c:pt idx="0">
                  <c:v>Fa10</c:v>
                </c:pt>
              </c:strCache>
            </c:strRef>
          </c:tx>
          <c:invertIfNegative val="0"/>
          <c:cat>
            <c:strRef>
              <c:f>Sheet1!$A$2:$A$5</c:f>
              <c:strCache>
                <c:ptCount val="4"/>
                <c:pt idx="0">
                  <c:v>Number of students</c:v>
                </c:pt>
                <c:pt idx="1">
                  <c:v>Final Grade = A or B</c:v>
                </c:pt>
                <c:pt idx="2">
                  <c:v>Pass Rate</c:v>
                </c:pt>
                <c:pt idx="3">
                  <c:v>Average Grade</c:v>
                </c:pt>
              </c:strCache>
            </c:strRef>
          </c:cat>
          <c:val>
            <c:numRef>
              <c:f>Sheet1!$C$2:$C$5</c:f>
              <c:numCache>
                <c:formatCode>General</c:formatCode>
                <c:ptCount val="4"/>
                <c:pt idx="0">
                  <c:v>48.0</c:v>
                </c:pt>
                <c:pt idx="1">
                  <c:v>62.0</c:v>
                </c:pt>
                <c:pt idx="2">
                  <c:v>81.0</c:v>
                </c:pt>
                <c:pt idx="3">
                  <c:v>82.0</c:v>
                </c:pt>
              </c:numCache>
            </c:numRef>
          </c:val>
        </c:ser>
        <c:ser>
          <c:idx val="2"/>
          <c:order val="2"/>
          <c:tx>
            <c:strRef>
              <c:f>Sheet1!$D$1</c:f>
              <c:strCache>
                <c:ptCount val="1"/>
                <c:pt idx="0">
                  <c:v>Fa13</c:v>
                </c:pt>
              </c:strCache>
            </c:strRef>
          </c:tx>
          <c:invertIfNegative val="0"/>
          <c:cat>
            <c:strRef>
              <c:f>Sheet1!$A$2:$A$5</c:f>
              <c:strCache>
                <c:ptCount val="4"/>
                <c:pt idx="0">
                  <c:v>Number of students</c:v>
                </c:pt>
                <c:pt idx="1">
                  <c:v>Final Grade = A or B</c:v>
                </c:pt>
                <c:pt idx="2">
                  <c:v>Pass Rate</c:v>
                </c:pt>
                <c:pt idx="3">
                  <c:v>Average Grade</c:v>
                </c:pt>
              </c:strCache>
            </c:strRef>
          </c:cat>
          <c:val>
            <c:numRef>
              <c:f>Sheet1!$D$2:$D$5</c:f>
              <c:numCache>
                <c:formatCode>General</c:formatCode>
                <c:ptCount val="4"/>
                <c:pt idx="0">
                  <c:v>52.0</c:v>
                </c:pt>
                <c:pt idx="1">
                  <c:v>94.0</c:v>
                </c:pt>
                <c:pt idx="2">
                  <c:v>98.0</c:v>
                </c:pt>
                <c:pt idx="3">
                  <c:v>94.0</c:v>
                </c:pt>
              </c:numCache>
            </c:numRef>
          </c:val>
        </c:ser>
        <c:dLbls>
          <c:showLegendKey val="0"/>
          <c:showVal val="0"/>
          <c:showCatName val="0"/>
          <c:showSerName val="0"/>
          <c:showPercent val="0"/>
          <c:showBubbleSize val="0"/>
        </c:dLbls>
        <c:gapWidth val="150"/>
        <c:shape val="box"/>
        <c:axId val="-2111364024"/>
        <c:axId val="-2095971576"/>
        <c:axId val="0"/>
      </c:bar3DChart>
      <c:catAx>
        <c:axId val="-2111364024"/>
        <c:scaling>
          <c:orientation val="minMax"/>
        </c:scaling>
        <c:delete val="0"/>
        <c:axPos val="b"/>
        <c:majorTickMark val="out"/>
        <c:minorTickMark val="none"/>
        <c:tickLblPos val="nextTo"/>
        <c:crossAx val="-2095971576"/>
        <c:crosses val="autoZero"/>
        <c:auto val="1"/>
        <c:lblAlgn val="ctr"/>
        <c:lblOffset val="100"/>
        <c:noMultiLvlLbl val="0"/>
      </c:catAx>
      <c:valAx>
        <c:axId val="-2095971576"/>
        <c:scaling>
          <c:orientation val="minMax"/>
        </c:scaling>
        <c:delete val="0"/>
        <c:axPos val="l"/>
        <c:majorGridlines/>
        <c:numFmt formatCode="General" sourceLinked="1"/>
        <c:majorTickMark val="out"/>
        <c:minorTickMark val="none"/>
        <c:tickLblPos val="nextTo"/>
        <c:crossAx val="-21113640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Fa11</c:v>
                </c:pt>
              </c:strCache>
            </c:strRef>
          </c:tx>
          <c:invertIfNegative val="0"/>
          <c:cat>
            <c:strRef>
              <c:f>Sheet1!$A$2:$A$5</c:f>
              <c:strCache>
                <c:ptCount val="4"/>
                <c:pt idx="0">
                  <c:v>Number of students</c:v>
                </c:pt>
                <c:pt idx="1">
                  <c:v>Final Grade = A or B</c:v>
                </c:pt>
                <c:pt idx="2">
                  <c:v>Pass Rate</c:v>
                </c:pt>
                <c:pt idx="3">
                  <c:v>Average Grade</c:v>
                </c:pt>
              </c:strCache>
            </c:strRef>
          </c:cat>
          <c:val>
            <c:numRef>
              <c:f>Sheet1!$B$2:$B$5</c:f>
              <c:numCache>
                <c:formatCode>General</c:formatCode>
                <c:ptCount val="4"/>
                <c:pt idx="0">
                  <c:v>30.0</c:v>
                </c:pt>
                <c:pt idx="1">
                  <c:v>66.0</c:v>
                </c:pt>
                <c:pt idx="2">
                  <c:v>80.0</c:v>
                </c:pt>
                <c:pt idx="3">
                  <c:v>76.0</c:v>
                </c:pt>
              </c:numCache>
            </c:numRef>
          </c:val>
        </c:ser>
        <c:ser>
          <c:idx val="1"/>
          <c:order val="1"/>
          <c:tx>
            <c:strRef>
              <c:f>Sheet1!$C$1</c:f>
              <c:strCache>
                <c:ptCount val="1"/>
                <c:pt idx="0">
                  <c:v>Fa12</c:v>
                </c:pt>
              </c:strCache>
            </c:strRef>
          </c:tx>
          <c:invertIfNegative val="0"/>
          <c:cat>
            <c:strRef>
              <c:f>Sheet1!$A$2:$A$5</c:f>
              <c:strCache>
                <c:ptCount val="4"/>
                <c:pt idx="0">
                  <c:v>Number of students</c:v>
                </c:pt>
                <c:pt idx="1">
                  <c:v>Final Grade = A or B</c:v>
                </c:pt>
                <c:pt idx="2">
                  <c:v>Pass Rate</c:v>
                </c:pt>
                <c:pt idx="3">
                  <c:v>Average Grade</c:v>
                </c:pt>
              </c:strCache>
            </c:strRef>
          </c:cat>
          <c:val>
            <c:numRef>
              <c:f>Sheet1!$C$2:$C$5</c:f>
              <c:numCache>
                <c:formatCode>General</c:formatCode>
                <c:ptCount val="4"/>
                <c:pt idx="0">
                  <c:v>16.0</c:v>
                </c:pt>
                <c:pt idx="1">
                  <c:v>87.0</c:v>
                </c:pt>
                <c:pt idx="2">
                  <c:v>100.0</c:v>
                </c:pt>
                <c:pt idx="3">
                  <c:v>85.0</c:v>
                </c:pt>
              </c:numCache>
            </c:numRef>
          </c:val>
        </c:ser>
        <c:ser>
          <c:idx val="2"/>
          <c:order val="2"/>
          <c:tx>
            <c:strRef>
              <c:f>Sheet1!$D$1</c:f>
              <c:strCache>
                <c:ptCount val="1"/>
                <c:pt idx="0">
                  <c:v>Fa13</c:v>
                </c:pt>
              </c:strCache>
            </c:strRef>
          </c:tx>
          <c:invertIfNegative val="0"/>
          <c:cat>
            <c:strRef>
              <c:f>Sheet1!$A$2:$A$5</c:f>
              <c:strCache>
                <c:ptCount val="4"/>
                <c:pt idx="0">
                  <c:v>Number of students</c:v>
                </c:pt>
                <c:pt idx="1">
                  <c:v>Final Grade = A or B</c:v>
                </c:pt>
                <c:pt idx="2">
                  <c:v>Pass Rate</c:v>
                </c:pt>
                <c:pt idx="3">
                  <c:v>Average Grade</c:v>
                </c:pt>
              </c:strCache>
            </c:strRef>
          </c:cat>
          <c:val>
            <c:numRef>
              <c:f>Sheet1!$D$2:$D$5</c:f>
              <c:numCache>
                <c:formatCode>General</c:formatCode>
                <c:ptCount val="4"/>
                <c:pt idx="0">
                  <c:v>26.0</c:v>
                </c:pt>
                <c:pt idx="1">
                  <c:v>65.0</c:v>
                </c:pt>
                <c:pt idx="2">
                  <c:v>84.0</c:v>
                </c:pt>
                <c:pt idx="3">
                  <c:v>83.0</c:v>
                </c:pt>
              </c:numCache>
            </c:numRef>
          </c:val>
        </c:ser>
        <c:dLbls>
          <c:showLegendKey val="0"/>
          <c:showVal val="0"/>
          <c:showCatName val="0"/>
          <c:showSerName val="0"/>
          <c:showPercent val="0"/>
          <c:showBubbleSize val="0"/>
        </c:dLbls>
        <c:gapWidth val="150"/>
        <c:shape val="box"/>
        <c:axId val="-2057587208"/>
        <c:axId val="-2057585800"/>
        <c:axId val="0"/>
      </c:bar3DChart>
      <c:catAx>
        <c:axId val="-2057587208"/>
        <c:scaling>
          <c:orientation val="minMax"/>
        </c:scaling>
        <c:delete val="0"/>
        <c:axPos val="b"/>
        <c:majorTickMark val="out"/>
        <c:minorTickMark val="none"/>
        <c:tickLblPos val="nextTo"/>
        <c:crossAx val="-2057585800"/>
        <c:crosses val="autoZero"/>
        <c:auto val="1"/>
        <c:lblAlgn val="ctr"/>
        <c:lblOffset val="100"/>
        <c:noMultiLvlLbl val="0"/>
      </c:catAx>
      <c:valAx>
        <c:axId val="-2057585800"/>
        <c:scaling>
          <c:orientation val="minMax"/>
        </c:scaling>
        <c:delete val="0"/>
        <c:axPos val="l"/>
        <c:majorGridlines/>
        <c:numFmt formatCode="General" sourceLinked="1"/>
        <c:majorTickMark val="out"/>
        <c:minorTickMark val="none"/>
        <c:tickLblPos val="nextTo"/>
        <c:crossAx val="-2057587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Fa11</c:v>
                </c:pt>
              </c:strCache>
            </c:strRef>
          </c:tx>
          <c:invertIfNegative val="0"/>
          <c:cat>
            <c:strRef>
              <c:f>Sheet1!$A$2:$A$5</c:f>
              <c:strCache>
                <c:ptCount val="4"/>
                <c:pt idx="0">
                  <c:v>Number of students</c:v>
                </c:pt>
                <c:pt idx="1">
                  <c:v>Final Grade = A or B</c:v>
                </c:pt>
                <c:pt idx="2">
                  <c:v>Pass rate</c:v>
                </c:pt>
                <c:pt idx="3">
                  <c:v>Average Grade</c:v>
                </c:pt>
              </c:strCache>
            </c:strRef>
          </c:cat>
          <c:val>
            <c:numRef>
              <c:f>Sheet1!$B$2:$B$5</c:f>
              <c:numCache>
                <c:formatCode>General</c:formatCode>
                <c:ptCount val="4"/>
                <c:pt idx="0">
                  <c:v>18.0</c:v>
                </c:pt>
                <c:pt idx="1">
                  <c:v>88.0</c:v>
                </c:pt>
                <c:pt idx="2">
                  <c:v>88.0</c:v>
                </c:pt>
                <c:pt idx="3">
                  <c:v>86.0</c:v>
                </c:pt>
              </c:numCache>
            </c:numRef>
          </c:val>
        </c:ser>
        <c:ser>
          <c:idx val="1"/>
          <c:order val="1"/>
          <c:tx>
            <c:strRef>
              <c:f>Sheet1!$C$1</c:f>
              <c:strCache>
                <c:ptCount val="1"/>
                <c:pt idx="0">
                  <c:v>Fa12</c:v>
                </c:pt>
              </c:strCache>
            </c:strRef>
          </c:tx>
          <c:invertIfNegative val="0"/>
          <c:cat>
            <c:strRef>
              <c:f>Sheet1!$A$2:$A$5</c:f>
              <c:strCache>
                <c:ptCount val="4"/>
                <c:pt idx="0">
                  <c:v>Number of students</c:v>
                </c:pt>
                <c:pt idx="1">
                  <c:v>Final Grade = A or B</c:v>
                </c:pt>
                <c:pt idx="2">
                  <c:v>Pass rate</c:v>
                </c:pt>
                <c:pt idx="3">
                  <c:v>Average Grade</c:v>
                </c:pt>
              </c:strCache>
            </c:strRef>
          </c:cat>
          <c:val>
            <c:numRef>
              <c:f>Sheet1!$C$2:$C$5</c:f>
              <c:numCache>
                <c:formatCode>General</c:formatCode>
                <c:ptCount val="4"/>
                <c:pt idx="0">
                  <c:v>21.0</c:v>
                </c:pt>
                <c:pt idx="1">
                  <c:v>95.0</c:v>
                </c:pt>
                <c:pt idx="2">
                  <c:v>100.0</c:v>
                </c:pt>
                <c:pt idx="3">
                  <c:v>97.0</c:v>
                </c:pt>
              </c:numCache>
            </c:numRef>
          </c:val>
        </c:ser>
        <c:ser>
          <c:idx val="2"/>
          <c:order val="2"/>
          <c:tx>
            <c:strRef>
              <c:f>Sheet1!$D$1</c:f>
              <c:strCache>
                <c:ptCount val="1"/>
                <c:pt idx="0">
                  <c:v>Fa13</c:v>
                </c:pt>
              </c:strCache>
            </c:strRef>
          </c:tx>
          <c:invertIfNegative val="0"/>
          <c:cat>
            <c:strRef>
              <c:f>Sheet1!$A$2:$A$5</c:f>
              <c:strCache>
                <c:ptCount val="4"/>
                <c:pt idx="0">
                  <c:v>Number of students</c:v>
                </c:pt>
                <c:pt idx="1">
                  <c:v>Final Grade = A or B</c:v>
                </c:pt>
                <c:pt idx="2">
                  <c:v>Pass rate</c:v>
                </c:pt>
                <c:pt idx="3">
                  <c:v>Average Grade</c:v>
                </c:pt>
              </c:strCache>
            </c:strRef>
          </c:cat>
          <c:val>
            <c:numRef>
              <c:f>Sheet1!$D$2:$D$5</c:f>
              <c:numCache>
                <c:formatCode>General</c:formatCode>
                <c:ptCount val="4"/>
                <c:pt idx="0">
                  <c:v>23.0</c:v>
                </c:pt>
                <c:pt idx="1">
                  <c:v>87.0</c:v>
                </c:pt>
                <c:pt idx="2">
                  <c:v>92.0</c:v>
                </c:pt>
                <c:pt idx="3">
                  <c:v>92.0</c:v>
                </c:pt>
              </c:numCache>
            </c:numRef>
          </c:val>
        </c:ser>
        <c:dLbls>
          <c:showLegendKey val="0"/>
          <c:showVal val="0"/>
          <c:showCatName val="0"/>
          <c:showSerName val="0"/>
          <c:showPercent val="0"/>
          <c:showBubbleSize val="0"/>
        </c:dLbls>
        <c:gapWidth val="150"/>
        <c:shape val="box"/>
        <c:axId val="-2048815272"/>
        <c:axId val="-2048813112"/>
        <c:axId val="0"/>
      </c:bar3DChart>
      <c:catAx>
        <c:axId val="-2048815272"/>
        <c:scaling>
          <c:orientation val="minMax"/>
        </c:scaling>
        <c:delete val="0"/>
        <c:axPos val="b"/>
        <c:majorTickMark val="out"/>
        <c:minorTickMark val="none"/>
        <c:tickLblPos val="nextTo"/>
        <c:crossAx val="-2048813112"/>
        <c:crosses val="autoZero"/>
        <c:auto val="1"/>
        <c:lblAlgn val="ctr"/>
        <c:lblOffset val="100"/>
        <c:noMultiLvlLbl val="0"/>
      </c:catAx>
      <c:valAx>
        <c:axId val="-2048813112"/>
        <c:scaling>
          <c:orientation val="minMax"/>
        </c:scaling>
        <c:delete val="0"/>
        <c:axPos val="l"/>
        <c:majorGridlines/>
        <c:numFmt formatCode="General" sourceLinked="1"/>
        <c:majorTickMark val="out"/>
        <c:minorTickMark val="none"/>
        <c:tickLblPos val="nextTo"/>
        <c:crossAx val="-20488152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1B396-60AD-C840-A104-56CD4DF97C35}" type="datetimeFigureOut">
              <a:rPr lang="en-US" smtClean="0"/>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F1B396-60AD-C840-A104-56CD4DF97C35}" type="datetimeFigureOut">
              <a:rPr lang="en-US" smtClean="0"/>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1B396-60AD-C840-A104-56CD4DF97C35}" type="datetimeFigureOut">
              <a:rPr lang="en-US" smtClean="0"/>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F1B396-60AD-C840-A104-56CD4DF97C35}" type="datetimeFigureOut">
              <a:rPr lang="en-US" smtClean="0"/>
              <a:t>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F1B396-60AD-C840-A104-56CD4DF97C35}" type="datetimeFigureOut">
              <a:rPr lang="en-US" smtClean="0"/>
              <a:t>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E6695-2A7D-4E4D-9B60-A54FA96A973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1B396-60AD-C840-A104-56CD4DF97C35}" type="datetimeFigureOut">
              <a:rPr lang="en-US" smtClean="0"/>
              <a:t>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1B396-60AD-C840-A104-56CD4DF97C35}" type="datetimeFigureOut">
              <a:rPr lang="en-US" smtClean="0"/>
              <a:t>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1B396-60AD-C840-A104-56CD4DF97C35}" type="datetimeFigureOut">
              <a:rPr lang="en-US" smtClean="0"/>
              <a:t>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1B396-60AD-C840-A104-56CD4DF97C35}" type="datetimeFigureOut">
              <a:rPr lang="en-US" smtClean="0"/>
              <a:t>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6695-2A7D-4E4D-9B60-A54FA96A97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FF1B396-60AD-C840-A104-56CD4DF97C35}" type="datetimeFigureOut">
              <a:rPr lang="en-US" smtClean="0"/>
              <a:t>1/2/14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D6E6695-2A7D-4E4D-9B60-A54FA96A97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Sabbatical Report</a:t>
            </a:r>
            <a:endParaRPr lang="en-US" dirty="0"/>
          </a:p>
        </p:txBody>
      </p:sp>
      <p:sp>
        <p:nvSpPr>
          <p:cNvPr id="3" name="Subtitle 2"/>
          <p:cNvSpPr>
            <a:spLocks noGrp="1"/>
          </p:cNvSpPr>
          <p:nvPr>
            <p:ph type="subTitle" idx="1"/>
          </p:nvPr>
        </p:nvSpPr>
        <p:spPr/>
        <p:txBody>
          <a:bodyPr>
            <a:normAutofit/>
          </a:bodyPr>
          <a:lstStyle/>
          <a:p>
            <a:r>
              <a:rPr lang="en-US" dirty="0" smtClean="0"/>
              <a:t>Professor Mark Dennis McConnell</a:t>
            </a:r>
          </a:p>
          <a:p>
            <a:r>
              <a:rPr lang="en-US" dirty="0" smtClean="0"/>
              <a:t>Crafton Hills College</a:t>
            </a:r>
          </a:p>
          <a:p>
            <a:r>
              <a:rPr lang="en-US" dirty="0" smtClean="0"/>
              <a:t>January, 2014</a:t>
            </a:r>
          </a:p>
          <a:p>
            <a:endParaRPr lang="en-US" dirty="0"/>
          </a:p>
        </p:txBody>
      </p:sp>
    </p:spTree>
    <p:extLst>
      <p:ext uri="{BB962C8B-B14F-4D97-AF65-F5344CB8AC3E}">
        <p14:creationId xmlns:p14="http://schemas.microsoft.com/office/powerpoint/2010/main" val="163394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Success-MUSIC 100</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947715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012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Success-MUSIC 101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069166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2896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Success-MUSIC 135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328143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7700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Samples</a:t>
            </a:r>
            <a:endParaRPr lang="en-US" dirty="0"/>
          </a:p>
        </p:txBody>
      </p:sp>
      <p:sp>
        <p:nvSpPr>
          <p:cNvPr id="7" name="Content Placeholder 2"/>
          <p:cNvSpPr>
            <a:spLocks noGrp="1"/>
          </p:cNvSpPr>
          <p:nvPr>
            <p:ph idx="1"/>
          </p:nvPr>
        </p:nvSpPr>
        <p:spPr/>
        <p:txBody>
          <a:bodyPr/>
          <a:lstStyle/>
          <a:p>
            <a:pPr marL="457200" lvl="1" indent="0">
              <a:buNone/>
            </a:pPr>
            <a:endParaRPr lang="en-US" dirty="0" smtClean="0"/>
          </a:p>
          <a:p>
            <a:pPr marL="457200" lvl="1" indent="0">
              <a:buNone/>
            </a:pPr>
            <a:r>
              <a:rPr lang="en-US" dirty="0" smtClean="0"/>
              <a:t>The following images are from </a:t>
            </a:r>
          </a:p>
          <a:p>
            <a:pPr marL="457200" lvl="1" indent="0">
              <a:buNone/>
            </a:pPr>
            <a:endParaRPr lang="en-US" i="1" dirty="0" smtClean="0"/>
          </a:p>
          <a:p>
            <a:pPr marL="457200" lvl="1" indent="0">
              <a:buNone/>
            </a:pPr>
            <a:r>
              <a:rPr lang="en-US" i="1" dirty="0" smtClean="0"/>
              <a:t>Music Notation Fundamentals</a:t>
            </a:r>
          </a:p>
          <a:p>
            <a:pPr marL="0" indent="0">
              <a:buNone/>
            </a:pPr>
            <a:endParaRPr lang="en-US" dirty="0"/>
          </a:p>
        </p:txBody>
      </p:sp>
    </p:spTree>
    <p:extLst>
      <p:ext uri="{BB962C8B-B14F-4D97-AF65-F5344CB8AC3E}">
        <p14:creationId xmlns:p14="http://schemas.microsoft.com/office/powerpoint/2010/main" val="2983966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un 3.png"/>
          <p:cNvPicPr>
            <a:picLocks noGrp="1" noChangeAspect="1"/>
          </p:cNvPicPr>
          <p:nvPr>
            <p:ph idx="1"/>
          </p:nvPr>
        </p:nvPicPr>
        <p:blipFill>
          <a:blip r:embed="rId2">
            <a:extLst>
              <a:ext uri="{28A0092B-C50C-407E-A947-70E740481C1C}">
                <a14:useLocalDpi xmlns:a14="http://schemas.microsoft.com/office/drawing/2010/main" val="0"/>
              </a:ext>
            </a:extLst>
          </a:blip>
          <a:srcRect l="5987" r="598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8500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fun 1.png"/>
          <p:cNvPicPr>
            <a:picLocks noGrp="1" noChangeAspect="1"/>
          </p:cNvPicPr>
          <p:nvPr>
            <p:ph idx="1"/>
          </p:nvPr>
        </p:nvPicPr>
        <p:blipFill>
          <a:blip r:embed="rId2">
            <a:extLst>
              <a:ext uri="{28A0092B-C50C-407E-A947-70E740481C1C}">
                <a14:useLocalDpi xmlns:a14="http://schemas.microsoft.com/office/drawing/2010/main" val="0"/>
              </a:ext>
            </a:extLst>
          </a:blip>
          <a:srcRect l="5967" r="596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3754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un 2.png"/>
          <p:cNvPicPr>
            <a:picLocks noGrp="1" noChangeAspect="1"/>
          </p:cNvPicPr>
          <p:nvPr>
            <p:ph idx="1"/>
          </p:nvPr>
        </p:nvPicPr>
        <p:blipFill>
          <a:blip r:embed="rId2">
            <a:extLst>
              <a:ext uri="{28A0092B-C50C-407E-A947-70E740481C1C}">
                <a14:useLocalDpi xmlns:a14="http://schemas.microsoft.com/office/drawing/2010/main" val="0"/>
              </a:ext>
            </a:extLst>
          </a:blip>
          <a:srcRect l="5581" r="5581"/>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7413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un 4.png"/>
          <p:cNvPicPr>
            <a:picLocks noGrp="1" noChangeAspect="1"/>
          </p:cNvPicPr>
          <p:nvPr>
            <p:ph idx="1"/>
          </p:nvPr>
        </p:nvPicPr>
        <p:blipFill>
          <a:blip r:embed="rId2">
            <a:extLst>
              <a:ext uri="{28A0092B-C50C-407E-A947-70E740481C1C}">
                <a14:useLocalDpi xmlns:a14="http://schemas.microsoft.com/office/drawing/2010/main" val="0"/>
              </a:ext>
            </a:extLst>
          </a:blip>
          <a:srcRect l="5777" r="577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0627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un 5.png"/>
          <p:cNvPicPr>
            <a:picLocks noGrp="1" noChangeAspect="1"/>
          </p:cNvPicPr>
          <p:nvPr>
            <p:ph idx="1"/>
          </p:nvPr>
        </p:nvPicPr>
        <p:blipFill>
          <a:blip r:embed="rId2">
            <a:extLst>
              <a:ext uri="{28A0092B-C50C-407E-A947-70E740481C1C}">
                <a14:useLocalDpi xmlns:a14="http://schemas.microsoft.com/office/drawing/2010/main" val="0"/>
              </a:ext>
            </a:extLst>
          </a:blip>
          <a:srcRect l="5937" r="593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3616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Samples</a:t>
            </a:r>
            <a:endParaRPr lang="en-US" dirty="0"/>
          </a:p>
        </p:txBody>
      </p:sp>
      <p:sp>
        <p:nvSpPr>
          <p:cNvPr id="7" name="Content Placeholder 2"/>
          <p:cNvSpPr>
            <a:spLocks noGrp="1"/>
          </p:cNvSpPr>
          <p:nvPr>
            <p:ph idx="1"/>
          </p:nvPr>
        </p:nvSpPr>
        <p:spPr/>
        <p:txBody>
          <a:bodyPr/>
          <a:lstStyle/>
          <a:p>
            <a:pPr marL="457200" lvl="1" indent="0">
              <a:buNone/>
            </a:pPr>
            <a:endParaRPr lang="en-US" dirty="0" smtClean="0"/>
          </a:p>
          <a:p>
            <a:pPr marL="457200" lvl="1" indent="0">
              <a:buNone/>
            </a:pPr>
            <a:r>
              <a:rPr lang="en-US" dirty="0" smtClean="0"/>
              <a:t>The following images are from </a:t>
            </a:r>
          </a:p>
          <a:p>
            <a:pPr marL="457200" lvl="1" indent="0" algn="ctr">
              <a:buNone/>
            </a:pPr>
            <a:endParaRPr lang="en-US" i="1" dirty="0"/>
          </a:p>
          <a:p>
            <a:pPr marL="457200" lvl="1" indent="0">
              <a:buNone/>
            </a:pPr>
            <a:r>
              <a:rPr lang="en-US" i="1" dirty="0" smtClean="0"/>
              <a:t>Music Theory Workbook for Music Theory I and II</a:t>
            </a:r>
          </a:p>
          <a:p>
            <a:pPr marL="0" indent="0">
              <a:buNone/>
            </a:pPr>
            <a:endParaRPr lang="en-US" dirty="0"/>
          </a:p>
        </p:txBody>
      </p:sp>
    </p:spTree>
    <p:extLst>
      <p:ext uri="{BB962C8B-B14F-4D97-AF65-F5344CB8AC3E}">
        <p14:creationId xmlns:p14="http://schemas.microsoft.com/office/powerpoint/2010/main" val="3209514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riginal </a:t>
            </a:r>
            <a:r>
              <a:rPr lang="en-US" dirty="0"/>
              <a:t>P</a:t>
            </a:r>
            <a:r>
              <a:rPr lang="en-US" dirty="0" smtClean="0"/>
              <a:t>roposal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Sabbatical for Spring 2013</a:t>
            </a:r>
          </a:p>
          <a:p>
            <a:pPr marL="0" indent="0">
              <a:buNone/>
            </a:pPr>
            <a:endParaRPr lang="en-US" dirty="0"/>
          </a:p>
          <a:p>
            <a:pPr marL="0" indent="0">
              <a:buNone/>
            </a:pPr>
            <a:r>
              <a:rPr lang="en-US" dirty="0" smtClean="0"/>
              <a:t>I </a:t>
            </a:r>
            <a:r>
              <a:rPr lang="en-US" dirty="0"/>
              <a:t>will be writing three textbooks to be used in Crafton Hills College music classes to create practical instructional materials specifically designed to meet the academic needs of our students, while addressing the financial reality our students face</a:t>
            </a:r>
            <a:r>
              <a:rPr lang="en-US" dirty="0" smtClean="0"/>
              <a:t>.</a:t>
            </a:r>
          </a:p>
        </p:txBody>
      </p:sp>
    </p:spTree>
    <p:extLst>
      <p:ext uri="{BB962C8B-B14F-4D97-AF65-F5344CB8AC3E}">
        <p14:creationId xmlns:p14="http://schemas.microsoft.com/office/powerpoint/2010/main" val="836299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ory 1.png"/>
          <p:cNvPicPr>
            <a:picLocks noGrp="1" noChangeAspect="1"/>
          </p:cNvPicPr>
          <p:nvPr>
            <p:ph idx="1"/>
          </p:nvPr>
        </p:nvPicPr>
        <p:blipFill>
          <a:blip r:embed="rId2">
            <a:extLst>
              <a:ext uri="{28A0092B-C50C-407E-A947-70E740481C1C}">
                <a14:useLocalDpi xmlns:a14="http://schemas.microsoft.com/office/drawing/2010/main" val="0"/>
              </a:ext>
            </a:extLst>
          </a:blip>
          <a:srcRect l="5727" r="572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529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ory 2.png"/>
          <p:cNvPicPr>
            <a:picLocks noGrp="1" noChangeAspect="1"/>
          </p:cNvPicPr>
          <p:nvPr>
            <p:ph idx="1"/>
          </p:nvPr>
        </p:nvPicPr>
        <p:blipFill>
          <a:blip r:embed="rId2">
            <a:extLst>
              <a:ext uri="{28A0092B-C50C-407E-A947-70E740481C1C}">
                <a14:useLocalDpi xmlns:a14="http://schemas.microsoft.com/office/drawing/2010/main" val="0"/>
              </a:ext>
            </a:extLst>
          </a:blip>
          <a:srcRect l="5867" r="586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2374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ory 3.png"/>
          <p:cNvPicPr>
            <a:picLocks noGrp="1" noChangeAspect="1"/>
          </p:cNvPicPr>
          <p:nvPr>
            <p:ph idx="1"/>
          </p:nvPr>
        </p:nvPicPr>
        <p:blipFill>
          <a:blip r:embed="rId2">
            <a:extLst>
              <a:ext uri="{28A0092B-C50C-407E-A947-70E740481C1C}">
                <a14:useLocalDpi xmlns:a14="http://schemas.microsoft.com/office/drawing/2010/main" val="0"/>
              </a:ext>
            </a:extLst>
          </a:blip>
          <a:srcRect l="5782" r="5782"/>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817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ory 4.png"/>
          <p:cNvPicPr>
            <a:picLocks noGrp="1" noChangeAspect="1"/>
          </p:cNvPicPr>
          <p:nvPr>
            <p:ph idx="1"/>
          </p:nvPr>
        </p:nvPicPr>
        <p:blipFill>
          <a:blip r:embed="rId2">
            <a:extLst>
              <a:ext uri="{28A0092B-C50C-407E-A947-70E740481C1C}">
                <a14:useLocalDpi xmlns:a14="http://schemas.microsoft.com/office/drawing/2010/main" val="0"/>
              </a:ext>
            </a:extLst>
          </a:blip>
          <a:srcRect l="5778" r="5778"/>
          <a:stretch>
            <a:fillRect/>
          </a:stretch>
        </p:blipFill>
        <p:spPr>
          <a:xfrm>
            <a:off x="457200" y="530225"/>
            <a:ext cx="8229600" cy="594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9520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p:txBody>
          <a:bodyPr/>
          <a:lstStyle/>
          <a:p>
            <a:pPr marL="0" lvl="1" indent="0" algn="ctr">
              <a:buNone/>
            </a:pPr>
            <a:endParaRPr lang="en-US" dirty="0" smtClean="0"/>
          </a:p>
          <a:p>
            <a:pPr marL="0" lvl="1" indent="0">
              <a:buNone/>
            </a:pPr>
            <a:r>
              <a:rPr lang="en-US" dirty="0" smtClean="0"/>
              <a:t>The following images are from </a:t>
            </a:r>
          </a:p>
          <a:p>
            <a:pPr marL="0" lvl="1" indent="0" algn="ctr">
              <a:buNone/>
            </a:pPr>
            <a:endParaRPr lang="en-US" i="1" dirty="0"/>
          </a:p>
          <a:p>
            <a:pPr marL="0" lvl="1" indent="0">
              <a:buNone/>
            </a:pPr>
            <a:r>
              <a:rPr lang="en-US" i="1" dirty="0" smtClean="0"/>
              <a:t>Piano Class Workbook: </a:t>
            </a:r>
          </a:p>
          <a:p>
            <a:pPr marL="0" lvl="1" indent="0">
              <a:buNone/>
            </a:pPr>
            <a:r>
              <a:rPr lang="en-US" i="1" dirty="0" smtClean="0"/>
              <a:t>materials for adult beginner class or group piano study</a:t>
            </a:r>
          </a:p>
          <a:p>
            <a:pPr marL="0" indent="0">
              <a:buNone/>
            </a:pPr>
            <a:endParaRPr lang="en-US" dirty="0"/>
          </a:p>
        </p:txBody>
      </p:sp>
    </p:spTree>
    <p:extLst>
      <p:ext uri="{BB962C8B-B14F-4D97-AF65-F5344CB8AC3E}">
        <p14:creationId xmlns:p14="http://schemas.microsoft.com/office/powerpoint/2010/main" val="3985432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ano 1.png"/>
          <p:cNvPicPr>
            <a:picLocks noGrp="1" noChangeAspect="1"/>
          </p:cNvPicPr>
          <p:nvPr>
            <p:ph idx="1"/>
          </p:nvPr>
        </p:nvPicPr>
        <p:blipFill>
          <a:blip r:embed="rId2">
            <a:extLst>
              <a:ext uri="{28A0092B-C50C-407E-A947-70E740481C1C}">
                <a14:useLocalDpi xmlns:a14="http://schemas.microsoft.com/office/drawing/2010/main" val="0"/>
              </a:ext>
            </a:extLst>
          </a:blip>
          <a:srcRect l="5792" r="5792"/>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6455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ano 2.png"/>
          <p:cNvPicPr>
            <a:picLocks noGrp="1" noChangeAspect="1"/>
          </p:cNvPicPr>
          <p:nvPr>
            <p:ph idx="1"/>
          </p:nvPr>
        </p:nvPicPr>
        <p:blipFill>
          <a:blip r:embed="rId2">
            <a:extLst>
              <a:ext uri="{28A0092B-C50C-407E-A947-70E740481C1C}">
                <a14:useLocalDpi xmlns:a14="http://schemas.microsoft.com/office/drawing/2010/main" val="0"/>
              </a:ext>
            </a:extLst>
          </a:blip>
          <a:srcRect l="6091" r="6091"/>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419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ano 3.png"/>
          <p:cNvPicPr>
            <a:picLocks noGrp="1" noChangeAspect="1"/>
          </p:cNvPicPr>
          <p:nvPr>
            <p:ph idx="1"/>
          </p:nvPr>
        </p:nvPicPr>
        <p:blipFill>
          <a:blip r:embed="rId2">
            <a:extLst>
              <a:ext uri="{28A0092B-C50C-407E-A947-70E740481C1C}">
                <a14:useLocalDpi xmlns:a14="http://schemas.microsoft.com/office/drawing/2010/main" val="0"/>
              </a:ext>
            </a:extLst>
          </a:blip>
          <a:srcRect l="5987" r="598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11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ano 4.png"/>
          <p:cNvPicPr>
            <a:picLocks noGrp="1" noChangeAspect="1"/>
          </p:cNvPicPr>
          <p:nvPr>
            <p:ph idx="1"/>
          </p:nvPr>
        </p:nvPicPr>
        <p:blipFill>
          <a:blip r:embed="rId2">
            <a:extLst>
              <a:ext uri="{28A0092B-C50C-407E-A947-70E740481C1C}">
                <a14:useLocalDpi xmlns:a14="http://schemas.microsoft.com/office/drawing/2010/main" val="0"/>
              </a:ext>
            </a:extLst>
          </a:blip>
          <a:srcRect l="5882" r="5882"/>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1687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ano 5.png"/>
          <p:cNvPicPr>
            <a:picLocks noGrp="1" noChangeAspect="1"/>
          </p:cNvPicPr>
          <p:nvPr>
            <p:ph idx="1"/>
          </p:nvPr>
        </p:nvPicPr>
        <p:blipFill>
          <a:blip r:embed="rId2">
            <a:extLst>
              <a:ext uri="{28A0092B-C50C-407E-A947-70E740481C1C}">
                <a14:useLocalDpi xmlns:a14="http://schemas.microsoft.com/office/drawing/2010/main" val="0"/>
              </a:ext>
            </a:extLst>
          </a:blip>
          <a:srcRect l="6007" r="6007"/>
          <a:stretch>
            <a:fillRect/>
          </a:stretch>
        </p:blipFill>
        <p:spPr>
          <a:xfrm>
            <a:off x="457200" y="539750"/>
            <a:ext cx="8229600" cy="59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71709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Proposal</a:t>
            </a:r>
            <a:endParaRPr lang="en-US" dirty="0"/>
          </a:p>
        </p:txBody>
      </p:sp>
      <p:sp>
        <p:nvSpPr>
          <p:cNvPr id="3" name="Content Placeholder 2"/>
          <p:cNvSpPr>
            <a:spLocks noGrp="1"/>
          </p:cNvSpPr>
          <p:nvPr>
            <p:ph idx="1"/>
          </p:nvPr>
        </p:nvSpPr>
        <p:spPr>
          <a:xfrm>
            <a:off x="476738" y="1600200"/>
            <a:ext cx="8229600" cy="4525963"/>
          </a:xfrm>
        </p:spPr>
        <p:txBody>
          <a:bodyPr>
            <a:normAutofit/>
          </a:bodyPr>
          <a:lstStyle/>
          <a:p>
            <a:pPr marL="0" indent="0">
              <a:buNone/>
            </a:pPr>
            <a:r>
              <a:rPr lang="en-US" dirty="0" smtClean="0"/>
              <a:t>My sabbatical work will be evaluated by my completion of the projects as well as my implementation of the materials into our classes. The first class of students using the books will be part of the process of editing and proofing the materials to make them publishable for future classes, and eventually distribution to other institutions.</a:t>
            </a:r>
          </a:p>
          <a:p>
            <a:endParaRPr lang="en-US" dirty="0"/>
          </a:p>
        </p:txBody>
      </p:sp>
    </p:spTree>
    <p:extLst>
      <p:ext uri="{BB962C8B-B14F-4D97-AF65-F5344CB8AC3E}">
        <p14:creationId xmlns:p14="http://schemas.microsoft.com/office/powerpoint/2010/main" val="1806053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pPr marL="0" indent="0">
              <a:buNone/>
            </a:pPr>
            <a:r>
              <a:rPr lang="en-US" dirty="0" smtClean="0"/>
              <a:t>I completed three books:</a:t>
            </a:r>
          </a:p>
          <a:p>
            <a:endParaRPr lang="en-US" dirty="0" smtClean="0"/>
          </a:p>
          <a:p>
            <a:pPr lvl="1"/>
            <a:r>
              <a:rPr lang="en-US" sz="2000" i="1" dirty="0"/>
              <a:t>Piano Class </a:t>
            </a:r>
            <a:r>
              <a:rPr lang="en-US" sz="2000" i="1" dirty="0" smtClean="0"/>
              <a:t>Workbook: materials </a:t>
            </a:r>
            <a:r>
              <a:rPr lang="en-US" sz="2000" i="1" dirty="0"/>
              <a:t>for adult beginner class or group piano </a:t>
            </a:r>
            <a:r>
              <a:rPr lang="en-US" sz="2000" i="1" dirty="0" smtClean="0"/>
              <a:t>study</a:t>
            </a:r>
          </a:p>
          <a:p>
            <a:pPr lvl="1"/>
            <a:r>
              <a:rPr lang="en-US" sz="2000" i="1" dirty="0"/>
              <a:t>Music Notation </a:t>
            </a:r>
            <a:r>
              <a:rPr lang="en-US" sz="2000" i="1" dirty="0" smtClean="0"/>
              <a:t>Fundamentals</a:t>
            </a:r>
          </a:p>
          <a:p>
            <a:pPr lvl="1"/>
            <a:r>
              <a:rPr lang="en-US" sz="2000" i="1" dirty="0" smtClean="0"/>
              <a:t>Music Theory Workbook for Music Theory I and II</a:t>
            </a:r>
          </a:p>
          <a:p>
            <a:pPr lvl="1"/>
            <a:endParaRPr lang="en-US" sz="2000" dirty="0"/>
          </a:p>
          <a:p>
            <a:pPr lvl="1"/>
            <a:endParaRPr lang="en-US" sz="2000" dirty="0"/>
          </a:p>
          <a:p>
            <a:pPr lvl="1"/>
            <a:endParaRPr lang="en-US" dirty="0"/>
          </a:p>
        </p:txBody>
      </p:sp>
    </p:spTree>
    <p:extLst>
      <p:ext uri="{BB962C8B-B14F-4D97-AF65-F5344CB8AC3E}">
        <p14:creationId xmlns:p14="http://schemas.microsoft.com/office/powerpoint/2010/main" val="839687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pPr marL="0" indent="0">
              <a:buNone/>
            </a:pPr>
            <a:r>
              <a:rPr lang="en-US" dirty="0" smtClean="0"/>
              <a:t>I implemented my books into the following classes:</a:t>
            </a:r>
          </a:p>
          <a:p>
            <a:endParaRPr lang="en-US" dirty="0" smtClean="0"/>
          </a:p>
          <a:p>
            <a:pPr lvl="1"/>
            <a:r>
              <a:rPr lang="en-US" dirty="0" smtClean="0"/>
              <a:t>MUSIC 100 Fundamental Skills in Music</a:t>
            </a:r>
          </a:p>
          <a:p>
            <a:pPr lvl="1"/>
            <a:r>
              <a:rPr lang="en-US" dirty="0" smtClean="0"/>
              <a:t>MUSIC 101 Music Theory I</a:t>
            </a:r>
          </a:p>
          <a:p>
            <a:pPr lvl="1"/>
            <a:r>
              <a:rPr lang="en-US" dirty="0" smtClean="0"/>
              <a:t>MUSIC 135 Piano</a:t>
            </a:r>
          </a:p>
        </p:txBody>
      </p:sp>
    </p:spTree>
    <p:extLst>
      <p:ext uri="{BB962C8B-B14F-4D97-AF65-F5344CB8AC3E}">
        <p14:creationId xmlns:p14="http://schemas.microsoft.com/office/powerpoint/2010/main" val="3890599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cost</a:t>
            </a:r>
            <a:endParaRPr lang="en-US" dirty="0"/>
          </a:p>
        </p:txBody>
      </p:sp>
      <p:sp>
        <p:nvSpPr>
          <p:cNvPr id="3" name="Content Placeholder 2"/>
          <p:cNvSpPr>
            <a:spLocks noGrp="1"/>
          </p:cNvSpPr>
          <p:nvPr>
            <p:ph idx="1"/>
          </p:nvPr>
        </p:nvSpPr>
        <p:spPr/>
        <p:txBody>
          <a:bodyPr/>
          <a:lstStyle/>
          <a:p>
            <a:pPr marL="0" indent="0">
              <a:buNone/>
            </a:pPr>
            <a:r>
              <a:rPr lang="en-US" dirty="0" smtClean="0"/>
              <a:t>I offered the books, chapter by chapter, at no cost to the students. I paid for the photocopying costs.    </a:t>
            </a:r>
            <a:endParaRPr lang="en-US" dirty="0"/>
          </a:p>
        </p:txBody>
      </p:sp>
    </p:spTree>
    <p:extLst>
      <p:ext uri="{BB962C8B-B14F-4D97-AF65-F5344CB8AC3E}">
        <p14:creationId xmlns:p14="http://schemas.microsoft.com/office/powerpoint/2010/main" val="2379860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findings</a:t>
            </a:r>
            <a:endParaRPr lang="en-US" dirty="0"/>
          </a:p>
        </p:txBody>
      </p:sp>
      <p:sp>
        <p:nvSpPr>
          <p:cNvPr id="3" name="Content Placeholder 2"/>
          <p:cNvSpPr>
            <a:spLocks noGrp="1"/>
          </p:cNvSpPr>
          <p:nvPr>
            <p:ph idx="1"/>
          </p:nvPr>
        </p:nvSpPr>
        <p:spPr/>
        <p:txBody>
          <a:bodyPr>
            <a:normAutofit/>
          </a:bodyPr>
          <a:lstStyle/>
          <a:p>
            <a:r>
              <a:rPr lang="en-US" dirty="0" smtClean="0"/>
              <a:t>I offered to make the books available in .</a:t>
            </a:r>
            <a:r>
              <a:rPr lang="en-US" dirty="0" err="1" smtClean="0"/>
              <a:t>pdf</a:t>
            </a:r>
            <a:r>
              <a:rPr lang="en-US" dirty="0" smtClean="0"/>
              <a:t> form via Blackboard or in print. There were many students interested in electronic copies at first, but nearly all preferred print copies after the first few chapters. This surprised me. Most of the students explained that they preferred to have the print copies so they could use them to take notes on.  </a:t>
            </a:r>
            <a:endParaRPr lang="en-US" dirty="0"/>
          </a:p>
        </p:txBody>
      </p:sp>
    </p:spTree>
    <p:extLst>
      <p:ext uri="{BB962C8B-B14F-4D97-AF65-F5344CB8AC3E}">
        <p14:creationId xmlns:p14="http://schemas.microsoft.com/office/powerpoint/2010/main" val="2158698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findings</a:t>
            </a:r>
            <a:endParaRPr lang="en-US" dirty="0"/>
          </a:p>
        </p:txBody>
      </p:sp>
      <p:sp>
        <p:nvSpPr>
          <p:cNvPr id="3" name="Content Placeholder 2"/>
          <p:cNvSpPr>
            <a:spLocks noGrp="1"/>
          </p:cNvSpPr>
          <p:nvPr>
            <p:ph idx="1"/>
          </p:nvPr>
        </p:nvSpPr>
        <p:spPr/>
        <p:txBody>
          <a:bodyPr>
            <a:normAutofit/>
          </a:bodyPr>
          <a:lstStyle/>
          <a:p>
            <a:r>
              <a:rPr lang="en-US" dirty="0" smtClean="0"/>
              <a:t>Students responded very well to free books. </a:t>
            </a:r>
          </a:p>
          <a:p>
            <a:r>
              <a:rPr lang="en-US" dirty="0" smtClean="0"/>
              <a:t>Students were eager to be involved in the process.</a:t>
            </a:r>
          </a:p>
          <a:p>
            <a:r>
              <a:rPr lang="en-US" dirty="0" smtClean="0"/>
              <a:t>I left things out, but had the chance to add supplements and rewrite and reprint sections. This has been the best part of the whole process. </a:t>
            </a:r>
          </a:p>
          <a:p>
            <a:r>
              <a:rPr lang="en-US" dirty="0" smtClean="0"/>
              <a:t>Our students don’t need the frills that publishers tell us they do. The simplicity of my materials was a benefit. </a:t>
            </a:r>
          </a:p>
          <a:p>
            <a:r>
              <a:rPr lang="en-US" dirty="0" smtClean="0"/>
              <a:t>Students performed as well with my materials as with anything else I have assigned.</a:t>
            </a:r>
          </a:p>
          <a:p>
            <a:endParaRPr lang="en-US" dirty="0"/>
          </a:p>
        </p:txBody>
      </p:sp>
    </p:spTree>
    <p:extLst>
      <p:ext uri="{BB962C8B-B14F-4D97-AF65-F5344CB8AC3E}">
        <p14:creationId xmlns:p14="http://schemas.microsoft.com/office/powerpoint/2010/main" val="2158698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 compared the semester that I assigned my own materials to other semesters to see if students were advantaged or disadvantaged without a standard published textbook. </a:t>
            </a:r>
          </a:p>
          <a:p>
            <a:endParaRPr lang="en-US" dirty="0" smtClean="0"/>
          </a:p>
          <a:p>
            <a:pPr lvl="1"/>
            <a:r>
              <a:rPr lang="en-US" dirty="0" smtClean="0"/>
              <a:t>Grades were significantly better in MUSIC 100. There were many things that led to this; the textbook might have been some contribution. </a:t>
            </a:r>
          </a:p>
          <a:p>
            <a:pPr lvl="1"/>
            <a:endParaRPr lang="en-US" dirty="0" smtClean="0"/>
          </a:p>
          <a:p>
            <a:pPr lvl="1"/>
            <a:r>
              <a:rPr lang="en-US" dirty="0" smtClean="0"/>
              <a:t>There was no significant difference in grades, retention, or success that I could relate to the textbook in MUSIC 101 or MUSIC 135.  </a:t>
            </a:r>
            <a:endParaRPr lang="en-US" dirty="0"/>
          </a:p>
        </p:txBody>
      </p:sp>
    </p:spTree>
    <p:extLst>
      <p:ext uri="{BB962C8B-B14F-4D97-AF65-F5344CB8AC3E}">
        <p14:creationId xmlns:p14="http://schemas.microsoft.com/office/powerpoint/2010/main" val="2580974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492</Words>
  <Application>Microsoft Macintosh PowerPoint</Application>
  <PresentationFormat>On-screen Show (4:3)</PresentationFormat>
  <Paragraphs>58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Sabbatical Report</vt:lpstr>
      <vt:lpstr>Original Proposal</vt:lpstr>
      <vt:lpstr>Original Proposal</vt:lpstr>
      <vt:lpstr>Progress</vt:lpstr>
      <vt:lpstr>Progress</vt:lpstr>
      <vt:lpstr>Implementation cost</vt:lpstr>
      <vt:lpstr>Implementation findings</vt:lpstr>
      <vt:lpstr>Implementation findings</vt:lpstr>
      <vt:lpstr>Student Success</vt:lpstr>
      <vt:lpstr>Student Success-MUSIC 100</vt:lpstr>
      <vt:lpstr>Student Success-MUSIC 101</vt:lpstr>
      <vt:lpstr>Student Success-MUSIC 135</vt:lpstr>
      <vt:lpstr>Samples</vt:lpstr>
      <vt:lpstr>PowerPoint Presentation</vt:lpstr>
      <vt:lpstr>PowerPoint Presentation</vt:lpstr>
      <vt:lpstr>PowerPoint Presentation</vt:lpstr>
      <vt:lpstr>PowerPoint Presentation</vt:lpstr>
      <vt:lpstr>PowerPoint Presentation</vt:lpstr>
      <vt:lpstr>Samples</vt:lpstr>
      <vt:lpstr>PowerPoint Presentation</vt:lpstr>
      <vt:lpstr>PowerPoint Presentation</vt:lpstr>
      <vt:lpstr>PowerPoint Presentation</vt:lpstr>
      <vt:lpstr>PowerPoint Presentation</vt:lpstr>
      <vt:lpstr>Samples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Sabbatical Report</dc:title>
  <dc:creator>Mark McConnell</dc:creator>
  <cp:lastModifiedBy>Mark McConnell</cp:lastModifiedBy>
  <cp:revision>16</cp:revision>
  <dcterms:created xsi:type="dcterms:W3CDTF">2014-01-03T00:22:02Z</dcterms:created>
  <dcterms:modified xsi:type="dcterms:W3CDTF">2014-01-03T06:12:41Z</dcterms:modified>
</cp:coreProperties>
</file>