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9" r:id="rId10"/>
    <p:sldId id="259" r:id="rId11"/>
    <p:sldId id="260" r:id="rId12"/>
    <p:sldId id="288" r:id="rId13"/>
    <p:sldId id="292" r:id="rId14"/>
    <p:sldId id="289" r:id="rId15"/>
    <p:sldId id="278" r:id="rId16"/>
    <p:sldId id="284" r:id="rId17"/>
    <p:sldId id="285" r:id="rId18"/>
    <p:sldId id="290" r:id="rId19"/>
    <p:sldId id="281" r:id="rId20"/>
    <p:sldId id="282" r:id="rId21"/>
    <p:sldId id="280" r:id="rId22"/>
    <p:sldId id="291" r:id="rId23"/>
    <p:sldId id="264" r:id="rId24"/>
    <p:sldId id="267" r:id="rId25"/>
    <p:sldId id="265" r:id="rId26"/>
    <p:sldId id="266" r:id="rId27"/>
    <p:sldId id="257" r:id="rId28"/>
    <p:sldId id="287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FFBA9"/>
    <a:srgbClr val="FF7325"/>
    <a:srgbClr val="FE5B00"/>
    <a:srgbClr val="FB86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73" d="100"/>
          <a:sy n="73" d="100"/>
        </p:scale>
        <p:origin x="-8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0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ruz\Documents\Radio%20growth%20Fall%2012%20to%20Fall%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ruz\Documents\Radio%20growth%20Fall%2012%20to%20Fall%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Sheet1!$H$2</c:f>
              <c:strCache>
                <c:ptCount val="1"/>
                <c:pt idx="0">
                  <c:v>KCET</c:v>
                </c:pt>
              </c:strCache>
            </c:strRef>
          </c:tx>
          <c:invertIfNegative val="0"/>
          <c:cat>
            <c:strRef>
              <c:f>Sheet1!$G$3:$G$4</c:f>
              <c:strCache>
                <c:ptCount val="2"/>
                <c:pt idx="0">
                  <c:v>07</c:v>
                </c:pt>
                <c:pt idx="1">
                  <c:v>13</c:v>
                </c:pt>
              </c:strCache>
            </c:strRef>
          </c:cat>
          <c:val>
            <c:numRef>
              <c:f>Sheet1!$H$3:$H$4</c:f>
              <c:numCache>
                <c:formatCode>#,##0</c:formatCode>
                <c:ptCount val="2"/>
                <c:pt idx="0">
                  <c:v>3100000</c:v>
                </c:pt>
                <c:pt idx="1">
                  <c:v>1200000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965248"/>
        <c:axId val="44979328"/>
      </c:barChart>
      <c:catAx>
        <c:axId val="44965248"/>
        <c:scaling>
          <c:orientation val="minMax"/>
        </c:scaling>
        <c:delete val="0"/>
        <c:axPos val="b"/>
        <c:majorTickMark val="out"/>
        <c:minorTickMark val="none"/>
        <c:tickLblPos val="nextTo"/>
        <c:crossAx val="44979328"/>
        <c:crosses val="autoZero"/>
        <c:auto val="1"/>
        <c:lblAlgn val="ctr"/>
        <c:lblOffset val="100"/>
        <c:noMultiLvlLbl val="0"/>
      </c:catAx>
      <c:valAx>
        <c:axId val="4497932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4965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KOCE/PBS SoCal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Sheet1!$E$2</c:f>
              <c:strCache>
                <c:ptCount val="1"/>
                <c:pt idx="0">
                  <c:v>KOCE</c:v>
                </c:pt>
              </c:strCache>
            </c:strRef>
          </c:tx>
          <c:invertIfNegative val="0"/>
          <c:cat>
            <c:strRef>
              <c:f>Sheet1!$D$3:$D$4</c:f>
              <c:strCache>
                <c:ptCount val="2"/>
                <c:pt idx="0">
                  <c:v>07</c:v>
                </c:pt>
                <c:pt idx="1">
                  <c:v>13</c:v>
                </c:pt>
              </c:strCache>
            </c:strRef>
          </c:cat>
          <c:val>
            <c:numRef>
              <c:f>Sheet1!$E$3:$E$4</c:f>
              <c:numCache>
                <c:formatCode>#,##0</c:formatCode>
                <c:ptCount val="2"/>
                <c:pt idx="0">
                  <c:v>2000000</c:v>
                </c:pt>
                <c:pt idx="1">
                  <c:v>1700000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008384"/>
        <c:axId val="45009920"/>
      </c:barChart>
      <c:catAx>
        <c:axId val="45008384"/>
        <c:scaling>
          <c:orientation val="minMax"/>
        </c:scaling>
        <c:delete val="0"/>
        <c:axPos val="b"/>
        <c:majorTickMark val="out"/>
        <c:minorTickMark val="none"/>
        <c:tickLblPos val="nextTo"/>
        <c:crossAx val="45009920"/>
        <c:crosses val="autoZero"/>
        <c:auto val="1"/>
        <c:lblAlgn val="ctr"/>
        <c:lblOffset val="100"/>
        <c:noMultiLvlLbl val="0"/>
      </c:catAx>
      <c:valAx>
        <c:axId val="4500992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5008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Sheet1!$K$2</c:f>
              <c:strCache>
                <c:ptCount val="1"/>
                <c:pt idx="0">
                  <c:v>KLCS</c:v>
                </c:pt>
              </c:strCache>
            </c:strRef>
          </c:tx>
          <c:invertIfNegative val="0"/>
          <c:cat>
            <c:strRef>
              <c:f>Sheet1!$J$3:$J$4</c:f>
              <c:strCache>
                <c:ptCount val="2"/>
                <c:pt idx="0">
                  <c:v>07</c:v>
                </c:pt>
                <c:pt idx="1">
                  <c:v>13</c:v>
                </c:pt>
              </c:strCache>
            </c:strRef>
          </c:cat>
          <c:val>
            <c:numRef>
              <c:f>Sheet1!$K$3:$K$4</c:f>
              <c:numCache>
                <c:formatCode>#,##0</c:formatCode>
                <c:ptCount val="2"/>
                <c:pt idx="0">
                  <c:v>3000000</c:v>
                </c:pt>
                <c:pt idx="1">
                  <c:v>1200000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419904"/>
        <c:axId val="45433984"/>
      </c:barChart>
      <c:catAx>
        <c:axId val="45419904"/>
        <c:scaling>
          <c:orientation val="minMax"/>
        </c:scaling>
        <c:delete val="0"/>
        <c:axPos val="b"/>
        <c:majorTickMark val="out"/>
        <c:minorTickMark val="none"/>
        <c:tickLblPos val="nextTo"/>
        <c:crossAx val="45433984"/>
        <c:crosses val="autoZero"/>
        <c:auto val="1"/>
        <c:lblAlgn val="ctr"/>
        <c:lblOffset val="100"/>
        <c:noMultiLvlLbl val="0"/>
      </c:catAx>
      <c:valAx>
        <c:axId val="4543398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54199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KVCR</c:v>
                </c:pt>
              </c:strCache>
            </c:strRef>
          </c:tx>
          <c:invertIfNegative val="0"/>
          <c:cat>
            <c:strRef>
              <c:f>Sheet1!$A$3:$A$4</c:f>
              <c:strCache>
                <c:ptCount val="2"/>
                <c:pt idx="0">
                  <c:v>07</c:v>
                </c:pt>
                <c:pt idx="1">
                  <c:v>13</c:v>
                </c:pt>
              </c:strCache>
            </c:strRef>
          </c:cat>
          <c:val>
            <c:numRef>
              <c:f>Sheet1!$B$3:$B$4</c:f>
              <c:numCache>
                <c:formatCode>#,##0</c:formatCode>
                <c:ptCount val="2"/>
                <c:pt idx="0">
                  <c:v>530000</c:v>
                </c:pt>
                <c:pt idx="1">
                  <c:v>750000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467136"/>
        <c:axId val="45468672"/>
      </c:barChart>
      <c:catAx>
        <c:axId val="45467136"/>
        <c:scaling>
          <c:orientation val="minMax"/>
        </c:scaling>
        <c:delete val="0"/>
        <c:axPos val="b"/>
        <c:majorTickMark val="out"/>
        <c:minorTickMark val="none"/>
        <c:tickLblPos val="nextTo"/>
        <c:crossAx val="45468672"/>
        <c:crosses val="autoZero"/>
        <c:auto val="1"/>
        <c:lblAlgn val="ctr"/>
        <c:lblOffset val="100"/>
        <c:noMultiLvlLbl val="0"/>
      </c:catAx>
      <c:valAx>
        <c:axId val="4546867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5467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effectLst/>
              </a:rPr>
              <a:t>AQH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Sheet1!$B$8</c:f>
              <c:strCache>
                <c:ptCount val="1"/>
                <c:pt idx="0">
                  <c:v>AQH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8FFBA9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cat>
            <c:strRef>
              <c:f>Sheet1!$A$9:$A$10</c:f>
              <c:strCache>
                <c:ptCount val="2"/>
                <c:pt idx="0">
                  <c:v>2012 Fall 1200</c:v>
                </c:pt>
                <c:pt idx="1">
                  <c:v>2013 Fall 2600</c:v>
                </c:pt>
              </c:strCache>
            </c:strRef>
          </c:cat>
          <c:val>
            <c:numRef>
              <c:f>Sheet1!$B$9:$B$10</c:f>
              <c:numCache>
                <c:formatCode>General</c:formatCode>
                <c:ptCount val="2"/>
                <c:pt idx="0">
                  <c:v>1200</c:v>
                </c:pt>
                <c:pt idx="1">
                  <c:v>2600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5835392"/>
        <c:axId val="45836928"/>
        <c:axId val="0"/>
      </c:bar3DChart>
      <c:catAx>
        <c:axId val="4583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5836928"/>
        <c:crosses val="autoZero"/>
        <c:auto val="1"/>
        <c:lblAlgn val="ctr"/>
        <c:lblOffset val="100"/>
        <c:noMultiLvlLbl val="0"/>
      </c:catAx>
      <c:valAx>
        <c:axId val="45836928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45835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effectLst/>
              </a:rPr>
              <a:t>Weekly</a:t>
            </a:r>
          </a:p>
        </c:rich>
      </c:tx>
      <c:layout/>
      <c:overlay val="0"/>
      <c:spPr>
        <a:effectLst/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Weekly</c:v>
                </c:pt>
              </c:strCache>
            </c:strRef>
          </c:tx>
          <c:invertIfNegative val="0"/>
          <c:cat>
            <c:strRef>
              <c:f>Sheet1!$A$3:$B$4</c:f>
              <c:strCache>
                <c:ptCount val="2"/>
                <c:pt idx="0">
                  <c:v>2012 Fall 58,000</c:v>
                </c:pt>
                <c:pt idx="1">
                  <c:v>2013 Fall 75,600</c:v>
                </c:pt>
              </c:strCache>
            </c:strRef>
          </c:cat>
          <c:val>
            <c:numRef>
              <c:f>Sheet1!$C$3:$C$4</c:f>
              <c:numCache>
                <c:formatCode>#,##0</c:formatCode>
                <c:ptCount val="2"/>
                <c:pt idx="0">
                  <c:v>58000</c:v>
                </c:pt>
                <c:pt idx="1">
                  <c:v>75600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5871488"/>
        <c:axId val="45873024"/>
        <c:axId val="0"/>
      </c:bar3DChart>
      <c:catAx>
        <c:axId val="45871488"/>
        <c:scaling>
          <c:orientation val="minMax"/>
        </c:scaling>
        <c:delete val="0"/>
        <c:axPos val="b"/>
        <c:majorTickMark val="out"/>
        <c:minorTickMark val="none"/>
        <c:tickLblPos val="nextTo"/>
        <c:crossAx val="45873024"/>
        <c:crosses val="autoZero"/>
        <c:auto val="1"/>
        <c:lblAlgn val="ctr"/>
        <c:lblOffset val="100"/>
        <c:noMultiLvlLbl val="0"/>
      </c:catAx>
      <c:valAx>
        <c:axId val="4587302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58714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</a:rPr>
              <a:t>KVCR</a:t>
            </a:r>
            <a:r>
              <a:rPr lang="en-US" sz="2000" baseline="0" dirty="0">
                <a:solidFill>
                  <a:schemeClr val="bg1"/>
                </a:solidFill>
              </a:rPr>
              <a:t> TV Members</a:t>
            </a:r>
            <a:endParaRPr lang="en-US" sz="2000" dirty="0">
              <a:solidFill>
                <a:schemeClr val="bg1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'Number of Members'!$A$10:$A$12</c:f>
              <c:strCache>
                <c:ptCount val="3"/>
                <c:pt idx="0">
                  <c:v>FY 2013</c:v>
                </c:pt>
                <c:pt idx="1">
                  <c:v>FY 2014</c:v>
                </c:pt>
                <c:pt idx="2">
                  <c:v>FY 2015</c:v>
                </c:pt>
              </c:strCache>
            </c:strRef>
          </c:cat>
          <c:val>
            <c:numRef>
              <c:f>'Number of Members'!$B$10:$B$12</c:f>
              <c:numCache>
                <c:formatCode>General</c:formatCode>
                <c:ptCount val="3"/>
                <c:pt idx="0">
                  <c:v>7304</c:v>
                </c:pt>
                <c:pt idx="1">
                  <c:v>7266</c:v>
                </c:pt>
                <c:pt idx="2" formatCode="0">
                  <c:v>7629.3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567424"/>
        <c:axId val="46568960"/>
      </c:barChart>
      <c:catAx>
        <c:axId val="4656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6568960"/>
        <c:crosses val="autoZero"/>
        <c:auto val="1"/>
        <c:lblAlgn val="ctr"/>
        <c:lblOffset val="100"/>
        <c:noMultiLvlLbl val="0"/>
      </c:catAx>
      <c:valAx>
        <c:axId val="46568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</c:spPr>
        <c:crossAx val="46567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91.9 KVCR Members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'Number of Members'!$A$17:$A$19</c:f>
              <c:strCache>
                <c:ptCount val="3"/>
                <c:pt idx="0">
                  <c:v>FY 2013</c:v>
                </c:pt>
                <c:pt idx="1">
                  <c:v>FY 2014</c:v>
                </c:pt>
                <c:pt idx="2">
                  <c:v>FY 2015</c:v>
                </c:pt>
              </c:strCache>
            </c:strRef>
          </c:cat>
          <c:val>
            <c:numRef>
              <c:f>'Number of Members'!$B$17:$B$19</c:f>
              <c:numCache>
                <c:formatCode>General</c:formatCode>
                <c:ptCount val="3"/>
                <c:pt idx="0">
                  <c:v>3014</c:v>
                </c:pt>
                <c:pt idx="1">
                  <c:v>3295</c:v>
                </c:pt>
                <c:pt idx="2" formatCode="0">
                  <c:v>3459.75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627072"/>
        <c:axId val="46637056"/>
      </c:barChart>
      <c:catAx>
        <c:axId val="4662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6637056"/>
        <c:crosses val="autoZero"/>
        <c:auto val="1"/>
        <c:lblAlgn val="ctr"/>
        <c:lblOffset val="100"/>
        <c:noMultiLvlLbl val="0"/>
      </c:catAx>
      <c:valAx>
        <c:axId val="46637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6627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6E860-3F0A-4008-9D64-A78482DA7F73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5687-0DC1-44F6-8274-53EFD12D43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22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6E860-3F0A-4008-9D64-A78482DA7F73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5687-0DC1-44F6-8274-53EFD12D43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7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6E860-3F0A-4008-9D64-A78482DA7F73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5687-0DC1-44F6-8274-53EFD12D43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0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6E860-3F0A-4008-9D64-A78482DA7F73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5687-0DC1-44F6-8274-53EFD12D43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6E860-3F0A-4008-9D64-A78482DA7F73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5687-0DC1-44F6-8274-53EFD12D43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63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6E860-3F0A-4008-9D64-A78482DA7F73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5687-0DC1-44F6-8274-53EFD12D43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5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6E860-3F0A-4008-9D64-A78482DA7F73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5687-0DC1-44F6-8274-53EFD12D43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6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6E860-3F0A-4008-9D64-A78482DA7F73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5687-0DC1-44F6-8274-53EFD12D43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16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6E860-3F0A-4008-9D64-A78482DA7F73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5687-0DC1-44F6-8274-53EFD12D43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2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6E860-3F0A-4008-9D64-A78482DA7F73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5687-0DC1-44F6-8274-53EFD12D43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9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6E860-3F0A-4008-9D64-A78482DA7F73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5687-0DC1-44F6-8274-53EFD12D43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9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6E860-3F0A-4008-9D64-A78482DA7F73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55687-0DC1-44F6-8274-53EFD12D43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6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KVCR </a:t>
            </a:r>
            <a:r>
              <a:rPr lang="en-US" sz="48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FM/TV/FNX</a:t>
            </a:r>
            <a:endParaRPr lang="en-US" sz="480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50800" dist="63500" dir="8100000" algn="tr" rotWithShape="0">
                  <a:prstClr val="black">
                    <a:alpha val="40000"/>
                  </a:prstClr>
                </a:outerShdw>
              </a:effectLst>
              <a:ea typeface="Adobe Gothic Std B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500" dirty="0">
                <a:solidFill>
                  <a:schemeClr val="tx1"/>
                </a:solidFill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Path to Increasing Service</a:t>
            </a:r>
          </a:p>
          <a:p>
            <a:pPr>
              <a:lnSpc>
                <a:spcPct val="150000"/>
              </a:lnSpc>
            </a:pPr>
            <a:r>
              <a:rPr lang="en-US" sz="3500" dirty="0">
                <a:solidFill>
                  <a:schemeClr val="tx1"/>
                </a:solidFill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and Sustainability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97364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610100" y="1924050"/>
            <a:ext cx="3771900" cy="2057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3875" y="4114800"/>
            <a:ext cx="3581400" cy="2057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24400" y="4133850"/>
            <a:ext cx="3581400" cy="2057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3875" y="1924050"/>
            <a:ext cx="3581400" cy="2057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896112"/>
          </a:xfrm>
        </p:spPr>
        <p:txBody>
          <a:bodyPr>
            <a:noAutofit/>
          </a:bodyPr>
          <a:lstStyle/>
          <a:p>
            <a:r>
              <a:rPr lang="en-US" sz="400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L.A. </a:t>
            </a:r>
            <a:r>
              <a:rPr lang="en-US" sz="40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PBS Station </a:t>
            </a:r>
            <a:r>
              <a:rPr lang="en-US" sz="400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Trends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1905000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sz="240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Adobe Gothic Std B" pitchFamily="34" charset="-128"/>
                <a:cs typeface="+mj-cs"/>
              </a:rPr>
              <a:t>2007 – 2013: </a:t>
            </a:r>
            <a:r>
              <a:rPr lang="en-US" sz="24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Adobe Gothic Std B" pitchFamily="34" charset="-128"/>
                <a:cs typeface="+mj-cs"/>
              </a:rPr>
              <a:t>KVCR Grows, Others Decline</a:t>
            </a:r>
            <a:endParaRPr lang="en-US" sz="240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50800" dist="63500" dir="8100000" algn="tr" rotWithShape="0">
                  <a:prstClr val="black">
                    <a:alpha val="40000"/>
                  </a:prstClr>
                </a:outerShdw>
              </a:effectLst>
              <a:latin typeface="+mj-lt"/>
              <a:ea typeface="Adobe Gothic Std B" pitchFamily="34" charset="-128"/>
              <a:cs typeface="+mj-cs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913403344"/>
              </p:ext>
            </p:extLst>
          </p:nvPr>
        </p:nvGraphicFramePr>
        <p:xfrm>
          <a:off x="609600" y="1981200"/>
          <a:ext cx="33528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232884844"/>
              </p:ext>
            </p:extLst>
          </p:nvPr>
        </p:nvGraphicFramePr>
        <p:xfrm>
          <a:off x="4600575" y="1905000"/>
          <a:ext cx="3810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691225943"/>
              </p:ext>
            </p:extLst>
          </p:nvPr>
        </p:nvGraphicFramePr>
        <p:xfrm>
          <a:off x="523875" y="4038600"/>
          <a:ext cx="33528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764770855"/>
              </p:ext>
            </p:extLst>
          </p:nvPr>
        </p:nvGraphicFramePr>
        <p:xfrm>
          <a:off x="4724400" y="4114800"/>
          <a:ext cx="35814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447800" y="1143000"/>
            <a:ext cx="6324600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09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762000"/>
          </a:xfrm>
        </p:spPr>
        <p:txBody>
          <a:bodyPr>
            <a:noAutofit/>
          </a:bodyPr>
          <a:lstStyle/>
          <a:p>
            <a:r>
              <a:rPr lang="en-US" sz="400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FNX – First Nations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3810000"/>
          </a:xfrm>
        </p:spPr>
        <p:txBody>
          <a:bodyPr>
            <a:noAutofit/>
          </a:bodyPr>
          <a:lstStyle/>
          <a:p>
            <a:pPr>
              <a:lnSpc>
                <a:spcPct val="180000"/>
              </a:lnSpc>
              <a:buClr>
                <a:srgbClr val="FB8605"/>
              </a:buClr>
            </a:pPr>
            <a:r>
              <a:rPr lang="en-US" sz="17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Verizon</a:t>
            </a:r>
            <a:r>
              <a:rPr lang="en-US" sz="1700" dirty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, and Direct TV – Southern California, LA Area</a:t>
            </a:r>
          </a:p>
          <a:p>
            <a:pPr>
              <a:lnSpc>
                <a:spcPct val="180000"/>
              </a:lnSpc>
              <a:buClr>
                <a:srgbClr val="FB8605"/>
              </a:buClr>
            </a:pPr>
            <a:r>
              <a:rPr lang="en-US" sz="17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WYCC-PBS – Chicago, IL / and Northwestern Indiana</a:t>
            </a:r>
          </a:p>
          <a:p>
            <a:pPr>
              <a:lnSpc>
                <a:spcPct val="180000"/>
              </a:lnSpc>
              <a:buClr>
                <a:srgbClr val="FB8605"/>
              </a:buClr>
            </a:pPr>
            <a:r>
              <a:rPr lang="en-US" sz="17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KUAC – Fairbanks, Alaska</a:t>
            </a:r>
          </a:p>
          <a:p>
            <a:pPr>
              <a:lnSpc>
                <a:spcPct val="180000"/>
              </a:lnSpc>
              <a:buClr>
                <a:srgbClr val="FB8605"/>
              </a:buClr>
            </a:pPr>
            <a:r>
              <a:rPr lang="en-US" sz="17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KEET TV – Northern California</a:t>
            </a:r>
          </a:p>
          <a:p>
            <a:pPr>
              <a:lnSpc>
                <a:spcPct val="180000"/>
              </a:lnSpc>
              <a:buClr>
                <a:srgbClr val="FB8605"/>
              </a:buClr>
            </a:pPr>
            <a:r>
              <a:rPr lang="en-US" sz="17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KJHP-LP – Morongo Valley</a:t>
            </a:r>
          </a:p>
          <a:p>
            <a:pPr>
              <a:lnSpc>
                <a:spcPct val="180000"/>
              </a:lnSpc>
              <a:buClr>
                <a:srgbClr val="FB8605"/>
              </a:buClr>
            </a:pPr>
            <a:r>
              <a:rPr lang="en-US" sz="17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LPTV – Lakeland, Minnesota</a:t>
            </a:r>
          </a:p>
          <a:p>
            <a:pPr>
              <a:lnSpc>
                <a:spcPct val="180000"/>
              </a:lnSpc>
              <a:buClr>
                <a:srgbClr val="FB8605"/>
              </a:buClr>
            </a:pPr>
            <a:r>
              <a:rPr lang="en-US" sz="17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Reservation Transponder – Shoshoni, WY</a:t>
            </a:r>
          </a:p>
          <a:p>
            <a:pPr>
              <a:lnSpc>
                <a:spcPct val="180000"/>
              </a:lnSpc>
              <a:buClr>
                <a:srgbClr val="FB8605"/>
              </a:buClr>
            </a:pPr>
            <a:r>
              <a:rPr lang="en-US" sz="17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Coming Soon: Utah, CATV-47 Cheyenne/Arapahoe, AZ, WI, Navajo </a:t>
            </a:r>
            <a:r>
              <a:rPr lang="en-US" sz="17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Nation</a:t>
            </a:r>
            <a:endParaRPr lang="en-US" sz="17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pic>
        <p:nvPicPr>
          <p:cNvPr id="2050" name="Picture 2" descr="C:\Users\KVCR\Desktop\FNX_Website\Find_FN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054006"/>
            <a:ext cx="5626641" cy="748182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832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685800"/>
            <a:ext cx="6858000" cy="914400"/>
          </a:xfrm>
          <a:prstGeom prst="rect">
            <a:avLst/>
          </a:prstGeom>
          <a:extLst/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Adobe Gothic Std B" pitchFamily="34" charset="-128"/>
                <a:cs typeface="+mj-cs"/>
              </a:rPr>
              <a:t>FNX Acquisitions &amp; Programming </a:t>
            </a: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381000" y="3505200"/>
            <a:ext cx="8305800" cy="2895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B8605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lang="en-US" sz="25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Content Has Grown from 50 to 500 Hours</a:t>
            </a:r>
            <a:endParaRPr lang="en-US" sz="25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342900" marR="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B8605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lang="en-US" sz="25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Need to Refresh </a:t>
            </a:r>
            <a:r>
              <a:rPr lang="en-US" sz="25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C</a:t>
            </a:r>
            <a:r>
              <a:rPr lang="en-US" sz="25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ontent </a:t>
            </a:r>
            <a:r>
              <a:rPr lang="en-US" sz="25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t</a:t>
            </a:r>
            <a:r>
              <a:rPr lang="en-US" sz="25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hru End of FY14 </a:t>
            </a:r>
            <a:endParaRPr lang="en-US" sz="25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342900" marR="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B8605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lang="en-US" sz="25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Immediate </a:t>
            </a:r>
            <a:r>
              <a:rPr lang="en-US" sz="25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= 1,500 to 4,000 Hours </a:t>
            </a:r>
            <a:r>
              <a:rPr lang="en-US" sz="25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of </a:t>
            </a:r>
            <a:r>
              <a:rPr lang="en-US" sz="25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Programming</a:t>
            </a:r>
            <a:endParaRPr lang="en-US" sz="25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342900" marR="0" lvl="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B8605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lang="en-US" sz="25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Long Term </a:t>
            </a:r>
            <a:r>
              <a:rPr lang="en-US" sz="25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= Establish FNX as Major National Network</a:t>
            </a:r>
            <a:endParaRPr lang="en-US" sz="25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pic>
        <p:nvPicPr>
          <p:cNvPr id="3074" name="Picture 2" descr="C:\Users\KVCR\Desktop\Board_Report_PP_Template\Mixed_Blessing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2" y="1783594"/>
            <a:ext cx="5095875" cy="16549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VCR\Documents\Native_Shorts\Native_Shorts_Website\Promo_Image_02_J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2278"/>
            <a:ext cx="4050084" cy="6073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148433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40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KVCR/FM  91.9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520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KVCR/FM  91.9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5943600" cy="41148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Clr>
                <a:srgbClr val="00B0F0"/>
              </a:buClr>
              <a:buSzPct val="95000"/>
              <a:defRPr/>
            </a:pPr>
            <a:r>
              <a:rPr lang="en-US" sz="27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Audience and Team </a:t>
            </a:r>
            <a:r>
              <a:rPr lang="en-US" sz="27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Growth</a:t>
            </a:r>
            <a:endParaRPr lang="en-US" sz="27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>
              <a:lnSpc>
                <a:spcPct val="170000"/>
              </a:lnSpc>
              <a:buClr>
                <a:srgbClr val="00B0F0"/>
              </a:buClr>
              <a:buSzPct val="95000"/>
              <a:defRPr/>
            </a:pPr>
            <a:r>
              <a:rPr lang="en-US" sz="27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Programming</a:t>
            </a:r>
            <a:endParaRPr lang="en-US" sz="27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>
              <a:lnSpc>
                <a:spcPct val="170000"/>
              </a:lnSpc>
              <a:buClr>
                <a:srgbClr val="00B0F0"/>
              </a:buClr>
              <a:buSzPct val="95000"/>
              <a:defRPr/>
            </a:pPr>
            <a:r>
              <a:rPr lang="en-US" sz="27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Outreach</a:t>
            </a:r>
            <a:endParaRPr lang="en-US" sz="27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>
              <a:lnSpc>
                <a:spcPct val="170000"/>
              </a:lnSpc>
              <a:buClr>
                <a:srgbClr val="00B0F0"/>
              </a:buClr>
              <a:buSzPct val="95000"/>
              <a:defRPr/>
            </a:pPr>
            <a:r>
              <a:rPr lang="en-US" sz="27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Grants</a:t>
            </a:r>
            <a:endParaRPr lang="en-US" sz="27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>
              <a:lnSpc>
                <a:spcPct val="170000"/>
              </a:lnSpc>
              <a:buClr>
                <a:srgbClr val="00B0F0"/>
              </a:buClr>
              <a:buSzPct val="95000"/>
              <a:defRPr/>
            </a:pPr>
            <a:r>
              <a:rPr lang="en-US" sz="27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Cross </a:t>
            </a:r>
            <a:r>
              <a:rPr lang="en-US" sz="27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Programming/Promotion</a:t>
            </a:r>
            <a:endParaRPr lang="en-US" sz="27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08342305"/>
              </p:ext>
            </p:extLst>
          </p:nvPr>
        </p:nvGraphicFramePr>
        <p:xfrm>
          <a:off x="1143000" y="1447800"/>
          <a:ext cx="6972300" cy="4698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KVCR </a:t>
            </a:r>
            <a:r>
              <a:rPr lang="en-US" sz="40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Radio </a:t>
            </a:r>
            <a:br>
              <a:rPr lang="en-US" sz="40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</a:br>
            <a:r>
              <a:rPr lang="en-US" sz="40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Audience </a:t>
            </a:r>
            <a:r>
              <a:rPr lang="en-US" sz="400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Growth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668177992"/>
              </p:ext>
            </p:extLst>
          </p:nvPr>
        </p:nvGraphicFramePr>
        <p:xfrm>
          <a:off x="914400" y="1752600"/>
          <a:ext cx="7086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KVCR Radio </a:t>
            </a:r>
            <a:br>
              <a:rPr lang="en-US" sz="40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</a:br>
            <a:r>
              <a:rPr lang="en-US" sz="40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Audience Growth</a:t>
            </a:r>
            <a:endParaRPr lang="en-US" sz="400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50800" dist="63500" dir="8100000" algn="tr" rotWithShape="0">
                  <a:prstClr val="black">
                    <a:alpha val="40000"/>
                  </a:prstClr>
                </a:outerShdw>
              </a:effectLst>
              <a:ea typeface="Adobe Gothic Std B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KVCR Membership/Development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icture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8175820"/>
              </p:ext>
            </p:extLst>
          </p:nvPr>
        </p:nvGraphicFramePr>
        <p:xfrm>
          <a:off x="780256" y="533400"/>
          <a:ext cx="7735888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 txBox="1">
            <a:spLocks/>
          </p:cNvSpPr>
          <p:nvPr/>
        </p:nvSpPr>
        <p:spPr>
          <a:xfrm>
            <a:off x="533400" y="4657725"/>
            <a:ext cx="8229600" cy="18288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Members in FY 2014 = 6-Month Snapshot of Current 		</a:t>
            </a:r>
            <a:r>
              <a:rPr lang="en-US" sz="2300" dirty="0" smtClean="0"/>
              <a:t>M</a:t>
            </a: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embers as of January 28, 2014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FY 2015 = 5% Projection </a:t>
            </a:r>
            <a:r>
              <a:rPr lang="en-US" sz="2300" dirty="0" smtClean="0"/>
              <a:t>B</a:t>
            </a:r>
            <a:r>
              <a:rPr kumimoji="0" lang="en-US" sz="2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ased</a:t>
            </a: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Membership </a:t>
            </a:r>
            <a:r>
              <a:rPr lang="en-US" sz="2300" dirty="0" smtClean="0"/>
              <a:t>T</a:t>
            </a: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87555" cy="1085088"/>
          </a:xfrm>
        </p:spPr>
        <p:txBody>
          <a:bodyPr>
            <a:noAutofit/>
          </a:bodyPr>
          <a:lstStyle/>
          <a:p>
            <a:r>
              <a:rPr lang="en-US" sz="4500" dirty="0" smtClean="0"/>
              <a:t/>
            </a:r>
            <a:br>
              <a:rPr lang="en-US" sz="4500" dirty="0" smtClean="0"/>
            </a:br>
            <a:r>
              <a:rPr lang="en-US" sz="4500" dirty="0" smtClean="0"/>
              <a:t/>
            </a:r>
            <a:br>
              <a:rPr lang="en-US" sz="4500" dirty="0" smtClean="0"/>
            </a:br>
            <a:r>
              <a:rPr lang="en-US" sz="4500" dirty="0" smtClean="0"/>
              <a:t/>
            </a:r>
            <a:br>
              <a:rPr lang="en-US" sz="4500" dirty="0" smtClean="0"/>
            </a:br>
            <a:r>
              <a:rPr lang="en-US" sz="45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Boosting </a:t>
            </a:r>
            <a:r>
              <a:rPr lang="en-US" sz="360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Revenues </a:t>
            </a:r>
            <a:r>
              <a:rPr lang="en-US" sz="36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and Securing Ongoing Funding</a:t>
            </a:r>
            <a:endParaRPr lang="en-US" sz="360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50800" dist="63500" dir="8100000" algn="tr" rotWithShape="0">
                  <a:prstClr val="black">
                    <a:alpha val="40000"/>
                  </a:prstClr>
                </a:outerShdw>
              </a:effectLst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9624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Grow the Member Base</a:t>
            </a:r>
          </a:p>
          <a:p>
            <a:pPr>
              <a:lnSpc>
                <a:spcPct val="150000"/>
              </a:lnSpc>
            </a:pPr>
            <a:r>
              <a:rPr lang="en-US" sz="34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Maximize Underwriting Possibilities</a:t>
            </a:r>
          </a:p>
          <a:p>
            <a:pPr>
              <a:lnSpc>
                <a:spcPct val="150000"/>
              </a:lnSpc>
            </a:pPr>
            <a:r>
              <a:rPr lang="en-US" sz="34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Develop &amp; Redefine KVCR Foundation</a:t>
            </a:r>
          </a:p>
          <a:p>
            <a:pPr>
              <a:lnSpc>
                <a:spcPct val="150000"/>
              </a:lnSpc>
            </a:pPr>
            <a:r>
              <a:rPr lang="en-US" sz="34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Explore Marketing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795124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 txBox="1">
            <a:spLocks/>
          </p:cNvSpPr>
          <p:nvPr/>
        </p:nvSpPr>
        <p:spPr>
          <a:xfrm>
            <a:off x="533400" y="4648200"/>
            <a:ext cx="8305800" cy="1676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members in FY 2014 = 6 month snapshot of current members as of January 28, 2014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FY 2015 = 5% projection based on membership trends</a:t>
            </a:r>
          </a:p>
        </p:txBody>
      </p:sp>
      <p:graphicFrame>
        <p:nvGraphicFramePr>
          <p:cNvPr id="5" name="Picture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313269"/>
              </p:ext>
            </p:extLst>
          </p:nvPr>
        </p:nvGraphicFramePr>
        <p:xfrm>
          <a:off x="533400" y="685800"/>
          <a:ext cx="8382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457200" y="685800"/>
            <a:ext cx="8229600" cy="762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Adobe Gothic Std B" pitchFamily="34" charset="-128"/>
                <a:cs typeface="+mj-cs"/>
              </a:rPr>
              <a:t>Growing KVCR Membership in FY 2015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2057401"/>
            <a:ext cx="8229600" cy="3657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lang="en-US" sz="23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5% Projected Membership Growth by FY2015</a:t>
            </a:r>
            <a:endParaRPr lang="en-US" sz="23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342900" marR="0" lvl="0" indent="-342900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lang="en-US" sz="23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Initial T</a:t>
            </a:r>
            <a:r>
              <a:rPr lang="en-US" sz="23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ele-fundraising </a:t>
            </a:r>
            <a:r>
              <a:rPr lang="en-US" sz="23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campaign </a:t>
            </a:r>
            <a:r>
              <a:rPr lang="en-US" sz="23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target of Recapturing 900 </a:t>
            </a:r>
            <a:r>
              <a:rPr lang="en-US" sz="23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L</a:t>
            </a:r>
            <a:r>
              <a:rPr lang="en-US" sz="23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apsed </a:t>
            </a:r>
            <a:r>
              <a:rPr lang="en-US" sz="23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M</a:t>
            </a:r>
            <a:r>
              <a:rPr lang="en-US" sz="23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embers</a:t>
            </a:r>
            <a:endParaRPr lang="en-US" sz="23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342900" marR="0" lvl="0" indent="-342900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lang="en-US" sz="23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Continue with </a:t>
            </a:r>
            <a:r>
              <a:rPr lang="en-US" sz="23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Mail </a:t>
            </a:r>
            <a:r>
              <a:rPr lang="en-US" sz="23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C</a:t>
            </a:r>
            <a:r>
              <a:rPr lang="en-US" sz="23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ampaign </a:t>
            </a:r>
            <a:r>
              <a:rPr lang="en-US" sz="23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to </a:t>
            </a:r>
            <a:r>
              <a:rPr lang="en-US" sz="23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Acquire New Donors,  Averaging 600 New </a:t>
            </a:r>
            <a:r>
              <a:rPr lang="en-US" sz="23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D</a:t>
            </a:r>
            <a:r>
              <a:rPr lang="en-US" sz="23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onors </a:t>
            </a:r>
            <a:r>
              <a:rPr lang="en-US" sz="23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per </a:t>
            </a:r>
            <a:r>
              <a:rPr lang="en-US" sz="23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Campaign Year</a:t>
            </a:r>
            <a:endParaRPr lang="en-US" sz="23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342900" marR="0" lvl="0" indent="-342900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lang="en-US" sz="23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Build and </a:t>
            </a:r>
            <a:r>
              <a:rPr lang="en-US" sz="23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Launch Social Media Fundraising Campaign</a:t>
            </a:r>
            <a:endParaRPr lang="en-US" sz="23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KVCR Underwriting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458200" cy="32004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Clr>
                <a:srgbClr val="00B0F0"/>
              </a:buClr>
              <a:buSzPct val="95000"/>
              <a:defRPr/>
            </a:pPr>
            <a:r>
              <a:rPr lang="en-US" sz="28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For the Past Two Years, KVCR/FM/TV/FNX </a:t>
            </a:r>
            <a:r>
              <a:rPr lang="en-US" sz="28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has </a:t>
            </a:r>
            <a:r>
              <a:rPr lang="en-US" sz="28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had only one </a:t>
            </a:r>
            <a:r>
              <a:rPr lang="en-US" sz="28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Underwriting </a:t>
            </a:r>
            <a:r>
              <a:rPr lang="en-US" sz="28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Representative</a:t>
            </a:r>
            <a:endParaRPr lang="en-US" sz="28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>
              <a:lnSpc>
                <a:spcPct val="170000"/>
              </a:lnSpc>
              <a:buClr>
                <a:srgbClr val="00B0F0"/>
              </a:buClr>
              <a:buSzPct val="95000"/>
              <a:defRPr/>
            </a:pPr>
            <a:r>
              <a:rPr lang="en-US" sz="28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Goal </a:t>
            </a:r>
            <a:r>
              <a:rPr lang="en-US" sz="28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is to </a:t>
            </a:r>
            <a:r>
              <a:rPr lang="en-US" sz="28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Maximize Potential Revenue thru Team Building</a:t>
            </a:r>
            <a:endParaRPr lang="en-US" sz="28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961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Underwriting Revenue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" r="9"/>
          <a:stretch>
            <a:fillRect/>
          </a:stretch>
        </p:blipFill>
        <p:spPr bwMode="auto">
          <a:xfrm>
            <a:off x="838200" y="1524000"/>
            <a:ext cx="7391400" cy="45012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990600" y="2362200"/>
            <a:ext cx="381000" cy="228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16200000">
            <a:off x="54977" y="3450223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Income/Revenue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501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371600"/>
            <a:ext cx="7543800" cy="3886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961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Underwriting Potential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524000"/>
            <a:ext cx="6934200" cy="3733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5257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Revenue Projections Based on Current </a:t>
            </a:r>
          </a:p>
          <a:p>
            <a:pPr algn="ctr"/>
            <a:r>
              <a:rPr lang="en-US" sz="2400" dirty="0" smtClean="0"/>
              <a:t>Underwriting Trends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653531" y="2741712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Underwriting by $100,000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59798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What </a:t>
            </a:r>
            <a:r>
              <a:rPr lang="en-US" sz="4000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We’re </a:t>
            </a:r>
            <a:r>
              <a:rPr lang="en-US" sz="4000" dirty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Doing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458200" cy="4525963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Clr>
                <a:srgbClr val="00B0F0"/>
              </a:buClr>
              <a:buSzPct val="95000"/>
              <a:defRPr/>
            </a:pPr>
            <a:r>
              <a:rPr lang="en-US" sz="2200" dirty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Increase Engagement with SBCCD </a:t>
            </a:r>
            <a:r>
              <a:rPr lang="en-US" sz="22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and Community </a:t>
            </a:r>
            <a:r>
              <a:rPr lang="en-US" sz="2200" dirty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Sectors </a:t>
            </a:r>
            <a:r>
              <a:rPr lang="en-US" sz="22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Increase </a:t>
            </a:r>
            <a:r>
              <a:rPr lang="en-US" sz="2200" dirty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A</a:t>
            </a:r>
            <a:r>
              <a:rPr lang="en-US" sz="22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cademic </a:t>
            </a:r>
            <a:r>
              <a:rPr lang="en-US" sz="2200" dirty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and </a:t>
            </a:r>
            <a:r>
              <a:rPr lang="en-US" sz="22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Professional Support</a:t>
            </a:r>
          </a:p>
          <a:p>
            <a:pPr>
              <a:lnSpc>
                <a:spcPct val="170000"/>
              </a:lnSpc>
              <a:buClr>
                <a:srgbClr val="00B0F0"/>
              </a:buClr>
              <a:buSzPct val="95000"/>
              <a:defRPr/>
            </a:pPr>
            <a:r>
              <a:rPr lang="en-US" sz="22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Increasing </a:t>
            </a:r>
            <a:r>
              <a:rPr lang="en-US" sz="2200" dirty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Internship </a:t>
            </a:r>
            <a:r>
              <a:rPr lang="en-US" sz="22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Opportunities</a:t>
            </a:r>
            <a:endParaRPr lang="en-US" sz="2200" dirty="0">
              <a:effectLst>
                <a:outerShdw blurRad="50800" dist="381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>
              <a:lnSpc>
                <a:spcPct val="170000"/>
              </a:lnSpc>
              <a:buClr>
                <a:srgbClr val="00B0F0"/>
              </a:buClr>
              <a:buSzPct val="95000"/>
              <a:defRPr/>
            </a:pPr>
            <a:r>
              <a:rPr lang="en-US" sz="22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Cultivating HS </a:t>
            </a:r>
            <a:r>
              <a:rPr lang="en-US" sz="22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Student Pipelines </a:t>
            </a:r>
            <a:r>
              <a:rPr lang="en-US" sz="22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to SBVC</a:t>
            </a:r>
          </a:p>
          <a:p>
            <a:pPr>
              <a:lnSpc>
                <a:spcPct val="170000"/>
              </a:lnSpc>
              <a:buClr>
                <a:srgbClr val="00B0F0"/>
              </a:buClr>
              <a:buSzPct val="95000"/>
              <a:defRPr/>
            </a:pPr>
            <a:r>
              <a:rPr lang="en-US" sz="22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Developing New Partnerships with </a:t>
            </a:r>
            <a:r>
              <a:rPr lang="en-US" sz="22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Additional </a:t>
            </a:r>
            <a:r>
              <a:rPr lang="en-US" sz="22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Institutions – </a:t>
            </a:r>
            <a:r>
              <a:rPr lang="en-US" sz="22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CSUSB</a:t>
            </a:r>
            <a:r>
              <a:rPr lang="en-US" sz="22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, UCR, La Sierra Univ</a:t>
            </a:r>
            <a:r>
              <a:rPr lang="en-US" sz="22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. and Others </a:t>
            </a:r>
            <a:endParaRPr lang="en-US" sz="22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1466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Intern Program &amp; Volunteers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90000"/>
              </a:lnSpc>
              <a:buClr>
                <a:srgbClr val="00B0F0"/>
              </a:buClr>
              <a:buSzPct val="95000"/>
              <a:defRPr/>
            </a:pPr>
            <a:r>
              <a:rPr lang="en-US" sz="3100" dirty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Working with </a:t>
            </a:r>
            <a:r>
              <a:rPr lang="en-US" sz="31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More Local Schools </a:t>
            </a:r>
            <a:r>
              <a:rPr lang="en-US" sz="3100" dirty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and </a:t>
            </a:r>
            <a:r>
              <a:rPr lang="en-US" sz="31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Universities</a:t>
            </a:r>
            <a:endParaRPr lang="en-US" sz="3100" dirty="0">
              <a:effectLst>
                <a:outerShdw blurRad="50800" dist="381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>
              <a:lnSpc>
                <a:spcPct val="190000"/>
              </a:lnSpc>
              <a:buClr>
                <a:srgbClr val="00B0F0"/>
              </a:buClr>
              <a:buSzPct val="95000"/>
              <a:defRPr/>
            </a:pPr>
            <a:r>
              <a:rPr lang="en-US" sz="3100" dirty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Mentoring </a:t>
            </a:r>
            <a:r>
              <a:rPr lang="en-US" sz="31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Students Through Current Projects Offering Hands-on Professional Experience</a:t>
            </a:r>
          </a:p>
          <a:p>
            <a:pPr marL="742950" lvl="2" indent="-342900">
              <a:lnSpc>
                <a:spcPct val="190000"/>
              </a:lnSpc>
              <a:buClr>
                <a:srgbClr val="00B0F0"/>
              </a:buClr>
              <a:buSzPct val="95000"/>
              <a:defRPr/>
            </a:pPr>
            <a:r>
              <a:rPr lang="en-US" sz="2700" dirty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On-Air </a:t>
            </a:r>
            <a:r>
              <a:rPr lang="en-US" sz="27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Promotion, Production and News Reporting</a:t>
            </a:r>
            <a:endParaRPr lang="en-US" sz="2700" dirty="0">
              <a:effectLst>
                <a:outerShdw blurRad="50800" dist="381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742950" lvl="2" indent="-342900">
              <a:lnSpc>
                <a:spcPct val="190000"/>
              </a:lnSpc>
              <a:buClr>
                <a:srgbClr val="00B0F0"/>
              </a:buClr>
              <a:buSzPct val="95000"/>
              <a:defRPr/>
            </a:pPr>
            <a:r>
              <a:rPr lang="en-US" sz="2700" dirty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Web </a:t>
            </a:r>
            <a:r>
              <a:rPr lang="en-US" sz="27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Development</a:t>
            </a:r>
            <a:endParaRPr lang="en-US" sz="2700" dirty="0">
              <a:effectLst>
                <a:outerShdw blurRad="50800" dist="381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742950" lvl="2" indent="-342900">
              <a:lnSpc>
                <a:spcPct val="190000"/>
              </a:lnSpc>
              <a:buClr>
                <a:srgbClr val="00B0F0"/>
              </a:buClr>
              <a:buSzPct val="95000"/>
              <a:defRPr/>
            </a:pPr>
            <a:r>
              <a:rPr lang="en-US" sz="2700" dirty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Creating </a:t>
            </a:r>
            <a:r>
              <a:rPr lang="en-US" sz="27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In-House Animation</a:t>
            </a:r>
            <a:endParaRPr lang="en-US" sz="2700" dirty="0">
              <a:effectLst>
                <a:outerShdw blurRad="50800" dist="381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>
              <a:lnSpc>
                <a:spcPct val="190000"/>
              </a:lnSpc>
              <a:buClr>
                <a:srgbClr val="00B0F0"/>
              </a:buClr>
              <a:buSzPct val="95000"/>
              <a:defRPr/>
            </a:pPr>
            <a:endParaRPr lang="en-US" sz="3100" dirty="0">
              <a:effectLst>
                <a:outerShdw blurRad="50800" dist="381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818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In Review</a:t>
            </a:r>
            <a:endParaRPr lang="en-US" sz="5400" dirty="0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50800" dist="63500" dir="8100000" algn="tr" rotWithShape="0">
                  <a:prstClr val="black">
                    <a:alpha val="40000"/>
                  </a:prstClr>
                </a:outerShdw>
              </a:effectLst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1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rgbClr val="00B0F0"/>
              </a:buClr>
              <a:buSzPct val="95000"/>
              <a:defRPr/>
            </a:pPr>
            <a:r>
              <a:rPr lang="en-US" sz="24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Focus – Community </a:t>
            </a:r>
            <a:r>
              <a:rPr lang="en-US" sz="2400" dirty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Matters &amp; Localism</a:t>
            </a:r>
          </a:p>
          <a:p>
            <a:pPr>
              <a:lnSpc>
                <a:spcPct val="150000"/>
              </a:lnSpc>
              <a:buClr>
                <a:srgbClr val="00B0F0"/>
              </a:buClr>
              <a:buSzPct val="95000"/>
              <a:defRPr/>
            </a:pPr>
            <a:r>
              <a:rPr lang="en-US" sz="24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Strengthen KVCR Service and Brand – Uniting KVCR FM/TV/FNX thru Cross-Promotion &amp; Programming</a:t>
            </a:r>
            <a:endParaRPr lang="en-US" sz="2400" dirty="0">
              <a:effectLst>
                <a:outerShdw blurRad="50800" dist="381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>
              <a:lnSpc>
                <a:spcPct val="150000"/>
              </a:lnSpc>
              <a:buClr>
                <a:srgbClr val="00B0F0"/>
              </a:buClr>
              <a:buSzPct val="95000"/>
              <a:defRPr/>
            </a:pPr>
            <a:r>
              <a:rPr lang="en-US" sz="24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Elevate KVCR Profile – More Civic Participation and Visibility, Polish the Gem of the I.E. </a:t>
            </a:r>
          </a:p>
          <a:p>
            <a:pPr>
              <a:lnSpc>
                <a:spcPct val="150000"/>
              </a:lnSpc>
              <a:buClr>
                <a:srgbClr val="00B0F0"/>
              </a:buClr>
              <a:buSzPct val="95000"/>
              <a:defRPr/>
            </a:pPr>
            <a:r>
              <a:rPr lang="en-US" sz="24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Increase </a:t>
            </a:r>
            <a:r>
              <a:rPr lang="en-US" sz="2400" dirty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Membership and Underwriting </a:t>
            </a:r>
            <a:r>
              <a:rPr lang="en-US" sz="24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Revenues</a:t>
            </a:r>
            <a:endParaRPr lang="en-US" sz="2400" dirty="0">
              <a:effectLst>
                <a:outerShdw blurRad="50800" dist="381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>
              <a:lnSpc>
                <a:spcPct val="150000"/>
              </a:lnSpc>
              <a:buClr>
                <a:srgbClr val="00B0F0"/>
              </a:buClr>
              <a:buSzPct val="95000"/>
              <a:defRPr/>
            </a:pPr>
            <a:r>
              <a:rPr lang="en-US" sz="24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Financial and Staff Planning for Sustainability </a:t>
            </a:r>
            <a:endParaRPr lang="en-US" sz="2400" dirty="0">
              <a:effectLst>
                <a:outerShdw blurRad="50800" dist="38100" dir="8100000" algn="tr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9023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600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Path to The Future</a:t>
            </a:r>
            <a:endParaRPr lang="en-US" sz="4600" dirty="0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50800" dist="63500" dir="8100000" algn="tr" rotWithShape="0">
                  <a:prstClr val="black">
                    <a:alpha val="40000"/>
                  </a:prstClr>
                </a:outerShdw>
              </a:effectLst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610600" cy="41910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Clr>
                <a:srgbClr val="00B0F0"/>
              </a:buClr>
              <a:buSzPct val="95000"/>
              <a:defRPr/>
            </a:pPr>
            <a:r>
              <a:rPr lang="en-US" sz="2400" dirty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Focus  </a:t>
            </a:r>
            <a:r>
              <a:rPr lang="en-US" sz="24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More </a:t>
            </a:r>
            <a:r>
              <a:rPr lang="en-US" sz="2400" dirty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on Community </a:t>
            </a:r>
            <a:r>
              <a:rPr lang="en-US" sz="24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Content</a:t>
            </a:r>
            <a:endParaRPr lang="en-US" sz="2400" dirty="0">
              <a:effectLst>
                <a:outerShdw blurRad="50800" dist="381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>
              <a:lnSpc>
                <a:spcPct val="160000"/>
              </a:lnSpc>
              <a:buClr>
                <a:srgbClr val="00B0F0"/>
              </a:buClr>
              <a:buSzPct val="95000"/>
              <a:defRPr/>
            </a:pPr>
            <a:r>
              <a:rPr lang="en-US" sz="24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Embrace and Reflect Diverse Communities</a:t>
            </a:r>
            <a:endParaRPr lang="en-US" sz="2400" dirty="0">
              <a:effectLst>
                <a:outerShdw blurRad="50800" dist="381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>
              <a:lnSpc>
                <a:spcPct val="160000"/>
              </a:lnSpc>
              <a:buClr>
                <a:srgbClr val="00B0F0"/>
              </a:buClr>
              <a:buSzPct val="95000"/>
              <a:defRPr/>
            </a:pPr>
            <a:r>
              <a:rPr lang="en-US" sz="2400" dirty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Reach Out to </a:t>
            </a:r>
            <a:r>
              <a:rPr lang="en-US" sz="24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City </a:t>
            </a:r>
            <a:r>
              <a:rPr lang="en-US" sz="2400" dirty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and County Governments, </a:t>
            </a:r>
            <a:endParaRPr lang="en-US" sz="2400" dirty="0" smtClean="0">
              <a:effectLst>
                <a:outerShdw blurRad="50800" dist="381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>
              <a:lnSpc>
                <a:spcPct val="160000"/>
              </a:lnSpc>
              <a:buClr>
                <a:srgbClr val="00B0F0"/>
              </a:buClr>
              <a:buSzPct val="95000"/>
              <a:buNone/>
              <a:defRPr/>
            </a:pPr>
            <a:r>
              <a:rPr lang="en-US" sz="2400" dirty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   Local Schools, Colleges </a:t>
            </a:r>
            <a:r>
              <a:rPr lang="en-US" sz="2400" dirty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and Universities</a:t>
            </a:r>
          </a:p>
          <a:p>
            <a:pPr>
              <a:lnSpc>
                <a:spcPct val="160000"/>
              </a:lnSpc>
              <a:buClr>
                <a:srgbClr val="00B0F0"/>
              </a:buClr>
              <a:buSzPct val="95000"/>
              <a:defRPr/>
            </a:pPr>
            <a:r>
              <a:rPr lang="en-US" sz="2400" dirty="0" smtClean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Increase </a:t>
            </a:r>
            <a:r>
              <a:rPr lang="en-US" sz="2400" dirty="0">
                <a:effectLst>
                  <a:outerShdw blurRad="50800" dist="38100" dir="8100000" algn="tr" rotWithShape="0">
                    <a:schemeClr val="bg1">
                      <a:alpha val="40000"/>
                    </a:schemeClr>
                  </a:outerShdw>
                </a:effectLst>
              </a:rPr>
              <a:t>Partnerships with Other Cultural, Arts and Educational Institutions</a:t>
            </a:r>
          </a:p>
        </p:txBody>
      </p:sp>
    </p:spTree>
    <p:extLst>
      <p:ext uri="{BB962C8B-B14F-4D97-AF65-F5344CB8AC3E}">
        <p14:creationId xmlns:p14="http://schemas.microsoft.com/office/powerpoint/2010/main" val="346634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40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Goal 1: </a:t>
            </a:r>
            <a:br>
              <a:rPr lang="en-US" sz="40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</a:br>
            <a:r>
              <a:rPr lang="en-US" sz="40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Increasing </a:t>
            </a:r>
            <a:r>
              <a:rPr lang="en-US" sz="400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438912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112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Grow </a:t>
            </a:r>
            <a:r>
              <a:rPr lang="en-US" sz="112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Membership &amp; Increase Underwriting</a:t>
            </a:r>
          </a:p>
          <a:p>
            <a:pPr>
              <a:lnSpc>
                <a:spcPct val="170000"/>
              </a:lnSpc>
            </a:pPr>
            <a:r>
              <a:rPr lang="en-US" sz="112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Identify and </a:t>
            </a:r>
            <a:r>
              <a:rPr lang="en-US" sz="112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Pursue More </a:t>
            </a:r>
            <a:r>
              <a:rPr lang="en-US" sz="112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Grants</a:t>
            </a:r>
            <a:endParaRPr lang="en-US" sz="112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>
              <a:lnSpc>
                <a:spcPct val="170000"/>
              </a:lnSpc>
            </a:pPr>
            <a:r>
              <a:rPr lang="en-US" sz="112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Explore </a:t>
            </a:r>
            <a:r>
              <a:rPr lang="en-US" sz="112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Additional Tribal Gifts</a:t>
            </a:r>
          </a:p>
          <a:p>
            <a:pPr>
              <a:lnSpc>
                <a:spcPct val="170000"/>
              </a:lnSpc>
            </a:pPr>
            <a:r>
              <a:rPr lang="en-US" sz="112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Optimize Fees – Maximize </a:t>
            </a:r>
            <a:r>
              <a:rPr lang="en-US" sz="112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Income Potential from Facility Rentals </a:t>
            </a:r>
            <a:r>
              <a:rPr lang="en-US" sz="112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and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004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Administrative Actions</a:t>
            </a:r>
            <a:br>
              <a:rPr lang="en-US" sz="36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</a:br>
            <a:r>
              <a:rPr lang="en-US" sz="36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to Optimize </a:t>
            </a:r>
            <a:r>
              <a:rPr lang="en-US" sz="360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Expenditures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458200" cy="4267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Identify/Apply </a:t>
            </a:r>
            <a:r>
              <a:rPr lang="en-US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Overhead Costs To Grants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Itemize Expenses per Project</a:t>
            </a:r>
            <a:endParaRPr lang="en-US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Develop </a:t>
            </a:r>
            <a:r>
              <a:rPr lang="en-US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Viable Multi-Year Financial </a:t>
            </a:r>
            <a:r>
              <a:rPr lang="en-US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&amp; Staffing </a:t>
            </a:r>
            <a:r>
              <a:rPr lang="en-US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Plans</a:t>
            </a:r>
          </a:p>
        </p:txBody>
      </p:sp>
    </p:spTree>
    <p:extLst>
      <p:ext uri="{BB962C8B-B14F-4D97-AF65-F5344CB8AC3E}">
        <p14:creationId xmlns:p14="http://schemas.microsoft.com/office/powerpoint/2010/main" val="1675882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Goal 2</a:t>
            </a:r>
            <a:r>
              <a:rPr lang="en-US" sz="36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: Build </a:t>
            </a:r>
            <a:r>
              <a:rPr lang="en-US" sz="360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KVCR's </a:t>
            </a:r>
            <a:r>
              <a:rPr lang="en-US" sz="36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Community Presence</a:t>
            </a:r>
            <a:endParaRPr lang="en-US" sz="360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50800" dist="63500" dir="8100000" algn="tr" rotWithShape="0">
                  <a:prstClr val="black">
                    <a:alpha val="40000"/>
                  </a:prstClr>
                </a:outerShdw>
              </a:effectLst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38912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8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Step Up Community Engagement</a:t>
            </a:r>
          </a:p>
          <a:p>
            <a:pPr>
              <a:lnSpc>
                <a:spcPct val="170000"/>
              </a:lnSpc>
            </a:pPr>
            <a:r>
              <a:rPr lang="en-US" sz="28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Embrace Community and Increase Visibility</a:t>
            </a:r>
          </a:p>
          <a:p>
            <a:pPr>
              <a:lnSpc>
                <a:spcPct val="170000"/>
              </a:lnSpc>
            </a:pPr>
            <a:r>
              <a:rPr lang="en-US" sz="28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Improve Diversity in TV/Radio Content to </a:t>
            </a:r>
            <a:r>
              <a:rPr lang="en-US" sz="28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Proportionately </a:t>
            </a:r>
            <a:r>
              <a:rPr lang="en-US" sz="28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Reflect Community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2057400"/>
            <a:ext cx="1709873" cy="655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u="sng" dirty="0" smtClean="0">
                <a:ln w="10160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</a:rPr>
              <a:t>ACTION:</a:t>
            </a:r>
            <a:endParaRPr lang="en-US" sz="2800" u="sng" dirty="0">
              <a:ln w="10160">
                <a:noFill/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outerShdw blurRad="50800" dist="635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8685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Goal 3: </a:t>
            </a:r>
            <a:r>
              <a:rPr lang="en-US" sz="36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Strengthen </a:t>
            </a:r>
            <a:r>
              <a:rPr lang="en-US" sz="360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KVCR’s </a:t>
            </a:r>
            <a:r>
              <a:rPr lang="en-US" sz="36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/>
            </a:r>
            <a:br>
              <a:rPr lang="en-US" sz="36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</a:br>
            <a:r>
              <a:rPr lang="en-US" sz="36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Production </a:t>
            </a:r>
            <a:r>
              <a:rPr lang="en-US" sz="360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Capacities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687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Increase In-House Productions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Increase </a:t>
            </a:r>
            <a:r>
              <a:rPr lang="en-US" sz="28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Diversity </a:t>
            </a:r>
            <a:r>
              <a:rPr lang="en-US" sz="28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of Local Content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Establish </a:t>
            </a:r>
            <a:r>
              <a:rPr lang="en-US" sz="28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KVCR </a:t>
            </a:r>
            <a:r>
              <a:rPr lang="en-US" sz="28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as a </a:t>
            </a:r>
            <a:r>
              <a:rPr lang="en-US" sz="28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National </a:t>
            </a:r>
            <a:r>
              <a:rPr lang="en-US" sz="28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Content Source</a:t>
            </a:r>
            <a:endParaRPr lang="en-US" sz="28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905000"/>
            <a:ext cx="1709873" cy="655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u="sng" dirty="0" smtClean="0">
                <a:ln w="10160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</a:rPr>
              <a:t>ACTION:</a:t>
            </a:r>
            <a:endParaRPr lang="en-US" sz="2800" u="sng" dirty="0">
              <a:ln w="10160">
                <a:noFill/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outerShdw blurRad="50800" dist="635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6925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Goal 4</a:t>
            </a:r>
            <a:r>
              <a:rPr lang="en-US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:</a:t>
            </a:r>
            <a:br>
              <a:rPr lang="en-US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</a:br>
            <a:r>
              <a:rPr lang="en-US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 </a:t>
            </a:r>
            <a:r>
              <a:rPr lang="en-US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Grow FNX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229600" cy="37338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80000"/>
              </a:lnSpc>
            </a:pPr>
            <a:r>
              <a:rPr lang="en-US" sz="104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Increase Community Engagement</a:t>
            </a:r>
          </a:p>
          <a:p>
            <a:pPr lvl="0">
              <a:lnSpc>
                <a:spcPct val="180000"/>
              </a:lnSpc>
            </a:pPr>
            <a:r>
              <a:rPr lang="en-US" sz="104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Explore </a:t>
            </a:r>
            <a:r>
              <a:rPr lang="en-US" sz="104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Funding Options</a:t>
            </a:r>
          </a:p>
          <a:p>
            <a:pPr lvl="0">
              <a:lnSpc>
                <a:spcPct val="180000"/>
              </a:lnSpc>
            </a:pPr>
            <a:r>
              <a:rPr lang="en-US" sz="104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Increase </a:t>
            </a:r>
            <a:r>
              <a:rPr lang="en-US" sz="104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in-House </a:t>
            </a:r>
            <a:r>
              <a:rPr lang="en-US" sz="104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Productions</a:t>
            </a:r>
          </a:p>
          <a:p>
            <a:pPr>
              <a:lnSpc>
                <a:spcPct val="180000"/>
              </a:lnSpc>
            </a:pPr>
            <a:r>
              <a:rPr lang="en-US" sz="104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Expand Programming to </a:t>
            </a:r>
            <a:r>
              <a:rPr lang="en-US" sz="104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1500 hours</a:t>
            </a:r>
          </a:p>
          <a:p>
            <a:pPr>
              <a:lnSpc>
                <a:spcPct val="180000"/>
              </a:lnSpc>
            </a:pPr>
            <a:r>
              <a:rPr lang="en-US" sz="104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Establish </a:t>
            </a:r>
            <a:r>
              <a:rPr lang="en-US" sz="104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FNX as </a:t>
            </a:r>
            <a:r>
              <a:rPr lang="en-US" sz="104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a Major </a:t>
            </a:r>
            <a:r>
              <a:rPr lang="en-US" sz="104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National Network  </a:t>
            </a:r>
          </a:p>
          <a:p>
            <a:pPr lvl="0">
              <a:lnSpc>
                <a:spcPct val="180000"/>
              </a:lnSpc>
            </a:pPr>
            <a:endParaRPr lang="en-US" sz="104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2925" y="1676400"/>
            <a:ext cx="1709873" cy="655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u="sng" dirty="0" smtClean="0">
                <a:ln w="10160">
                  <a:noFill/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</a:rPr>
              <a:t>ACTION:</a:t>
            </a:r>
            <a:endParaRPr lang="en-US" sz="2800" u="sng" dirty="0">
              <a:ln w="10160">
                <a:noFill/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outerShdw blurRad="50800" dist="635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6155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10600" cy="1371600"/>
          </a:xfrm>
        </p:spPr>
        <p:txBody>
          <a:bodyPr>
            <a:noAutofit/>
          </a:bodyPr>
          <a:lstStyle/>
          <a:p>
            <a:r>
              <a:rPr lang="en-US" sz="400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Goal 5: </a:t>
            </a:r>
            <a:r>
              <a:rPr lang="en-US" sz="40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/>
            </a:r>
            <a:br>
              <a:rPr lang="en-US" sz="40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</a:br>
            <a:r>
              <a:rPr lang="en-US" sz="40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Optimize Organizational Structure</a:t>
            </a:r>
            <a:endParaRPr lang="en-US" sz="400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50800" dist="63500" dir="8100000" algn="tr" rotWithShape="0">
                  <a:prstClr val="black">
                    <a:alpha val="40000"/>
                  </a:prstClr>
                </a:outerShdw>
              </a:effectLst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382000" cy="26670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sz="29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Study and Evaluate </a:t>
            </a:r>
            <a:r>
              <a:rPr lang="en-US" sz="29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KVCR Staff </a:t>
            </a:r>
            <a:r>
              <a:rPr lang="en-US" sz="29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Structure</a:t>
            </a:r>
          </a:p>
          <a:p>
            <a:pPr>
              <a:lnSpc>
                <a:spcPct val="160000"/>
              </a:lnSpc>
            </a:pPr>
            <a:r>
              <a:rPr lang="en-US" sz="29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Redefine </a:t>
            </a:r>
            <a:r>
              <a:rPr lang="en-US" sz="29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KVCR Foundation Board</a:t>
            </a:r>
          </a:p>
          <a:p>
            <a:pPr lvl="0">
              <a:lnSpc>
                <a:spcPct val="160000"/>
              </a:lnSpc>
            </a:pPr>
            <a:r>
              <a:rPr lang="en-US" sz="29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Create a Foundation Director Position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56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63500" dir="8100000" algn="tr" rotWithShape="0">
                    <a:prstClr val="black">
                      <a:alpha val="40000"/>
                    </a:prstClr>
                  </a:outerShdw>
                </a:effectLst>
                <a:ea typeface="Adobe Gothic Std B" pitchFamily="34" charset="-128"/>
              </a:rPr>
              <a:t>KVCR/TV Channel 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534400" cy="342900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27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KVCR/TV </a:t>
            </a:r>
            <a:r>
              <a:rPr lang="en-US" sz="27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Programming </a:t>
            </a:r>
            <a:r>
              <a:rPr lang="en-US" sz="27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and </a:t>
            </a:r>
            <a:r>
              <a:rPr lang="en-US" sz="27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Audience </a:t>
            </a:r>
            <a:r>
              <a:rPr lang="en-US" sz="27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is </a:t>
            </a:r>
            <a:r>
              <a:rPr lang="en-US" sz="27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Healthy</a:t>
            </a:r>
            <a:endParaRPr lang="en-US" sz="27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>
              <a:lnSpc>
                <a:spcPct val="160000"/>
              </a:lnSpc>
            </a:pPr>
            <a:r>
              <a:rPr lang="en-US" sz="27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Programming </a:t>
            </a:r>
            <a:r>
              <a:rPr lang="en-US" sz="27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Continues </a:t>
            </a:r>
            <a:r>
              <a:rPr lang="en-US" sz="27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to </a:t>
            </a:r>
            <a:r>
              <a:rPr lang="en-US" sz="27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Evolve </a:t>
            </a:r>
            <a:endParaRPr lang="en-US" sz="27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>
              <a:lnSpc>
                <a:spcPct val="160000"/>
              </a:lnSpc>
            </a:pPr>
            <a:r>
              <a:rPr lang="en-US" sz="27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Localism in </a:t>
            </a:r>
            <a:r>
              <a:rPr lang="en-US" sz="27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Production </a:t>
            </a:r>
            <a:r>
              <a:rPr lang="en-US" sz="27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is </a:t>
            </a:r>
            <a:r>
              <a:rPr lang="en-US" sz="27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Increasing</a:t>
            </a:r>
            <a:endParaRPr lang="en-US" sz="27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  <a:p>
            <a:pPr>
              <a:lnSpc>
                <a:spcPct val="160000"/>
              </a:lnSpc>
            </a:pPr>
            <a:r>
              <a:rPr lang="en-US" sz="27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Viewership </a:t>
            </a:r>
            <a:r>
              <a:rPr lang="en-US" sz="27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Continues </a:t>
            </a:r>
            <a:r>
              <a:rPr lang="en-US" sz="2700" dirty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G</a:t>
            </a:r>
            <a:r>
              <a:rPr lang="en-US" sz="2700" dirty="0" smtClean="0">
                <a:effectLst>
                  <a:outerShdw blurRad="50800" dist="63500" dir="8100000" algn="tr" rotWithShape="0">
                    <a:schemeClr val="bg1">
                      <a:alpha val="40000"/>
                    </a:schemeClr>
                  </a:outerShdw>
                </a:effectLst>
              </a:rPr>
              <a:t>rowing</a:t>
            </a:r>
            <a:endParaRPr lang="en-US" sz="2700" dirty="0">
              <a:effectLst>
                <a:outerShdw blurRad="50800" dist="63500" dir="8100000" algn="tr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VCR-FNX_Board_Report_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VCR/FNX">
      <a:majorFont>
        <a:latin typeface="HelveticaNeue MediumExt"/>
        <a:ea typeface=""/>
        <a:cs typeface=""/>
      </a:majorFont>
      <a:minorFont>
        <a:latin typeface="Helvetica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6641</TotalTime>
  <Words>614</Words>
  <Application>Microsoft Office PowerPoint</Application>
  <PresentationFormat>On-screen Show (4:3)</PresentationFormat>
  <Paragraphs>120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KVCR-FNX_Board_Report_Theme</vt:lpstr>
      <vt:lpstr>KVCR FM/TV/FNX</vt:lpstr>
      <vt:lpstr>    Boosting Revenues and Securing Ongoing Funding</vt:lpstr>
      <vt:lpstr>Goal 1:  Increasing Revenue</vt:lpstr>
      <vt:lpstr>Administrative Actions to Optimize Expenditures</vt:lpstr>
      <vt:lpstr>Goal 2: Build KVCR's Community Presence</vt:lpstr>
      <vt:lpstr>Goal 3: Strengthen KVCR’s  Production Capacities</vt:lpstr>
      <vt:lpstr>Goal 4:  Grow FNX</vt:lpstr>
      <vt:lpstr>Goal 5:  Optimize Organizational Structure</vt:lpstr>
      <vt:lpstr>KVCR/TV Channel 24</vt:lpstr>
      <vt:lpstr>L.A. PBS Station Trends</vt:lpstr>
      <vt:lpstr>FNX – First Nations Experience</vt:lpstr>
      <vt:lpstr>PowerPoint Presentation</vt:lpstr>
      <vt:lpstr>PowerPoint Presentation</vt:lpstr>
      <vt:lpstr>KVCR/FM  91.9</vt:lpstr>
      <vt:lpstr>KVCR/FM  91.9</vt:lpstr>
      <vt:lpstr>KVCR Radio  Audience Growth</vt:lpstr>
      <vt:lpstr>PowerPoint Presentation</vt:lpstr>
      <vt:lpstr>KVCR Membership/Development</vt:lpstr>
      <vt:lpstr>PowerPoint Presentation</vt:lpstr>
      <vt:lpstr>PowerPoint Presentation</vt:lpstr>
      <vt:lpstr>PowerPoint Presentation</vt:lpstr>
      <vt:lpstr>KVCR Underwriting</vt:lpstr>
      <vt:lpstr>Underwriting Revenue</vt:lpstr>
      <vt:lpstr>Underwriting Potential</vt:lpstr>
      <vt:lpstr>What We’re Doing</vt:lpstr>
      <vt:lpstr>Intern Program &amp; Volunteers</vt:lpstr>
      <vt:lpstr>In Review</vt:lpstr>
      <vt:lpstr>Path to The Future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KVCR</dc:title>
  <dc:creator>FNX-Graphics-1</dc:creator>
  <cp:lastModifiedBy>Nikac, Stacey K</cp:lastModifiedBy>
  <cp:revision>256</cp:revision>
  <cp:lastPrinted>2014-02-05T23:43:18Z</cp:lastPrinted>
  <dcterms:created xsi:type="dcterms:W3CDTF">2014-01-22T16:48:11Z</dcterms:created>
  <dcterms:modified xsi:type="dcterms:W3CDTF">2014-02-05T23:43:51Z</dcterms:modified>
</cp:coreProperties>
</file>