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08" r:id="rId2"/>
    <p:sldId id="399" r:id="rId3"/>
    <p:sldId id="410" r:id="rId4"/>
    <p:sldId id="395" r:id="rId5"/>
    <p:sldId id="409" r:id="rId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1"/>
    <a:srgbClr val="10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1" autoAdjust="0"/>
    <p:restoredTop sz="94675" autoAdjust="0"/>
  </p:normalViewPr>
  <p:slideViewPr>
    <p:cSldViewPr>
      <p:cViewPr>
        <p:scale>
          <a:sx n="78" d="100"/>
          <a:sy n="78" d="100"/>
        </p:scale>
        <p:origin x="-2052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152"/>
    </p:cViewPr>
  </p:sorterViewPr>
  <p:notesViewPr>
    <p:cSldViewPr>
      <p:cViewPr varScale="1">
        <p:scale>
          <a:sx n="75" d="100"/>
          <a:sy n="75" d="100"/>
        </p:scale>
        <p:origin x="-3300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72114" cy="465141"/>
          </a:xfrm>
          <a:prstGeom prst="rect">
            <a:avLst/>
          </a:prstGeom>
        </p:spPr>
        <p:txBody>
          <a:bodyPr vert="horz" lIns="91172" tIns="45587" rIns="91172" bIns="45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9" y="5"/>
            <a:ext cx="2972114" cy="465141"/>
          </a:xfrm>
          <a:prstGeom prst="rect">
            <a:avLst/>
          </a:prstGeom>
        </p:spPr>
        <p:txBody>
          <a:bodyPr vert="horz" lIns="91172" tIns="45587" rIns="91172" bIns="45587" rtlCol="0"/>
          <a:lstStyle>
            <a:lvl1pPr algn="r">
              <a:defRPr sz="1200"/>
            </a:lvl1pPr>
          </a:lstStyle>
          <a:p>
            <a:fld id="{81EB31A8-FAAA-460F-A832-9560798C2EEA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65"/>
            <a:ext cx="2972114" cy="465141"/>
          </a:xfrm>
          <a:prstGeom prst="rect">
            <a:avLst/>
          </a:prstGeom>
        </p:spPr>
        <p:txBody>
          <a:bodyPr vert="horz" lIns="91172" tIns="45587" rIns="91172" bIns="45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9" y="8829665"/>
            <a:ext cx="2972114" cy="465141"/>
          </a:xfrm>
          <a:prstGeom prst="rect">
            <a:avLst/>
          </a:prstGeom>
        </p:spPr>
        <p:txBody>
          <a:bodyPr vert="horz" lIns="91172" tIns="45587" rIns="91172" bIns="45587" rtlCol="0" anchor="b"/>
          <a:lstStyle>
            <a:lvl1pPr algn="r">
              <a:defRPr sz="1200"/>
            </a:lvl1pPr>
          </a:lstStyle>
          <a:p>
            <a:fld id="{7A3708D1-7F27-4479-A5EC-02367EE518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9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72421" cy="465139"/>
          </a:xfrm>
          <a:prstGeom prst="rect">
            <a:avLst/>
          </a:prstGeom>
        </p:spPr>
        <p:txBody>
          <a:bodyPr vert="horz" lIns="90395" tIns="45199" rIns="90395" bIns="4519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1" y="4"/>
            <a:ext cx="2972421" cy="465139"/>
          </a:xfrm>
          <a:prstGeom prst="rect">
            <a:avLst/>
          </a:prstGeom>
        </p:spPr>
        <p:txBody>
          <a:bodyPr vert="horz" lIns="90395" tIns="45199" rIns="90395" bIns="45199" rtlCol="0"/>
          <a:lstStyle>
            <a:lvl1pPr algn="r">
              <a:defRPr sz="1200"/>
            </a:lvl1pPr>
          </a:lstStyle>
          <a:p>
            <a:fld id="{907DB96D-4E60-479F-B273-71AC897BFF28}" type="datetimeFigureOut">
              <a:rPr lang="en-US" smtClean="0"/>
              <a:pPr/>
              <a:t>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5" tIns="45199" rIns="90395" bIns="4519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4" y="4416429"/>
            <a:ext cx="5485157" cy="4183063"/>
          </a:xfrm>
          <a:prstGeom prst="rect">
            <a:avLst/>
          </a:prstGeom>
        </p:spPr>
        <p:txBody>
          <a:bodyPr vert="horz" lIns="90395" tIns="45199" rIns="90395" bIns="451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678"/>
            <a:ext cx="2972421" cy="465139"/>
          </a:xfrm>
          <a:prstGeom prst="rect">
            <a:avLst/>
          </a:prstGeom>
        </p:spPr>
        <p:txBody>
          <a:bodyPr vert="horz" lIns="90395" tIns="45199" rIns="90395" bIns="4519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1" y="8829678"/>
            <a:ext cx="2972421" cy="465139"/>
          </a:xfrm>
          <a:prstGeom prst="rect">
            <a:avLst/>
          </a:prstGeom>
        </p:spPr>
        <p:txBody>
          <a:bodyPr vert="horz" lIns="90395" tIns="45199" rIns="90395" bIns="45199" rtlCol="0" anchor="b"/>
          <a:lstStyle>
            <a:lvl1pPr algn="r">
              <a:defRPr sz="1200"/>
            </a:lvl1pPr>
          </a:lstStyle>
          <a:p>
            <a:fld id="{F37B7514-CB88-4265-9F7C-27B6FB2AF0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9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B70D598-6DD9-4B8E-8110-30EB465698A7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C117-F4F7-4E79-B113-36D4DF4E2489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900C-81F4-4AF9-8639-F1995AF0F675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0D79-B51D-4660-AB0B-46AEDB458DE5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FB92-D3B3-46AC-ACC4-EC97542CE2CE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2086-6D08-4373-B6E5-C43519ADCC9A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0DA40B-9AA5-41EA-8297-13F80E98777C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14B68C-DB7E-45F7-B51A-A00BCCBA3358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BF76-3150-46AA-8BE6-2DCF73B12B39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5AB-9410-4A3C-9DB5-660545F7C44D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7E5E-08C5-4BB7-AC29-2B2A682D3684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541ADD3-3988-4338-9806-68EF0CACAF6A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1DCF38-778C-4B44-9FE8-F43DD682E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458200" cy="189071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91000"/>
            <a:ext cx="6400800" cy="26670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900" dirty="0">
                <a:solidFill>
                  <a:srgbClr val="0052A1"/>
                </a:solidFill>
              </a:rPr>
              <a:t>San Bernardino Valley College </a:t>
            </a:r>
          </a:p>
          <a:p>
            <a:pPr algn="ctr"/>
            <a:r>
              <a:rPr lang="en-US" sz="3900" dirty="0">
                <a:solidFill>
                  <a:srgbClr val="0052A1"/>
                </a:solidFill>
              </a:rPr>
              <a:t>Chemistry and Physical Science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U.S. Green Building Council 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“LEED CERTIFIED BUILDING”</a:t>
            </a:r>
            <a:endParaRPr lang="en-US" sz="4200" b="1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10" descr="http://www.usgbc.org/sites/all/themes/usgbc/lib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" y="76200"/>
            <a:ext cx="1323604" cy="13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2. Business Development\Marketing\Administration\Media\Client Logos\SBCCD 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45482" y="76200"/>
            <a:ext cx="863600" cy="4978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2536" y="2126688"/>
            <a:ext cx="7977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Times New Roman" pitchFamily="18" charset="0"/>
              </a:rPr>
              <a:t>LEADERSHIP IN ENERGY AND ENVIRONMENTAL DESIGN (LEED)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57300"/>
            <a:ext cx="6854459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52A1"/>
                </a:solidFill>
                <a:latin typeface="Calibri" pitchFamily="34" charset="0"/>
              </a:rPr>
              <a:t>Chemistry and Physical Science </a:t>
            </a:r>
            <a:r>
              <a:rPr lang="en-US" sz="3200" dirty="0" smtClean="0">
                <a:solidFill>
                  <a:srgbClr val="0052A1"/>
                </a:solidFill>
                <a:latin typeface="Calibri" pitchFamily="34" charset="0"/>
              </a:rPr>
              <a:t>Building</a:t>
            </a:r>
            <a:br>
              <a:rPr lang="en-US" sz="3200" dirty="0" smtClean="0">
                <a:solidFill>
                  <a:srgbClr val="0052A1"/>
                </a:solidFill>
                <a:latin typeface="Calibri" pitchFamily="34" charset="0"/>
              </a:rPr>
            </a:br>
            <a:endParaRPr lang="en-US" sz="3200" dirty="0">
              <a:solidFill>
                <a:srgbClr val="0052A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621" y="3886200"/>
            <a:ext cx="7310336" cy="1143000"/>
          </a:xfrm>
        </p:spPr>
        <p:txBody>
          <a:bodyPr>
            <a:normAutofit/>
          </a:bodyPr>
          <a:lstStyle/>
          <a:p>
            <a:endParaRPr lang="en-US" sz="1600" dirty="0" smtClean="0">
              <a:latin typeface="Calibri" pitchFamily="34" charset="0"/>
            </a:endParaRPr>
          </a:p>
          <a:p>
            <a:pPr>
              <a:buClrTx/>
            </a:pPr>
            <a:r>
              <a:rPr lang="en-US" sz="1800" dirty="0"/>
              <a:t>LEED is helping to deliver energy and water efficient, healthy, environmentally-friendly cost saving buildings, homes and communities</a:t>
            </a:r>
            <a:endParaRPr lang="en-US" sz="1800" dirty="0" smtClean="0">
              <a:latin typeface="Calibri" pitchFamily="34" charset="0"/>
            </a:endParaRPr>
          </a:p>
          <a:p>
            <a:pPr>
              <a:buClrTx/>
            </a:pPr>
            <a:endParaRPr lang="en-US" sz="1600" dirty="0" smtClean="0">
              <a:latin typeface="Calibri" pitchFamily="34" charset="0"/>
            </a:endParaRPr>
          </a:p>
        </p:txBody>
      </p:sp>
      <p:pic>
        <p:nvPicPr>
          <p:cNvPr id="4" name="Picture 3" descr="SBVC OFFICIAL Logo 2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1984188" cy="609600"/>
          </a:xfrm>
          <a:prstGeom prst="rect">
            <a:avLst/>
          </a:prstGeom>
          <a:noFill/>
        </p:spPr>
      </p:pic>
      <p:pic>
        <p:nvPicPr>
          <p:cNvPr id="1026" name="Picture 2" descr="G:\2. Business Development\Marketing\Administration\Media\Client Logos\SBCCD 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69801" y="6075680"/>
            <a:ext cx="863600" cy="49784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 descr="\\valley-nas\jobs\Measure P\SBCCD-Valley College\LEED\6.0 Design Phase\ChemSci Interactive Display\Photos Installed\3_to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alley-nas\jobs\Measure P\SBCCD-Valley College\LEED\6.0 Design Phase\ChemSci Interactive Display\Photos Installed\7_ur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valley-nas\jobs\Measure P\SBCCD-Valley College\LEED\6.0 Design Phase\ChemSci Interactive Display\Photos Installed\8_ear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valley-nas\jobs\Measure P\SBCCD-Valley College\LEED\6.0 Design Phase\ChemSci Interactive Display\Photos Installed\13_energ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villegas\Desktop\8_ear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villegas\Desktop\13_energ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villegas\Desktop\3_to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sgbc.org/sites/all/themes/usgbc/lib/img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6" y="1524000"/>
            <a:ext cx="1323604" cy="13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3664" y="1981200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U.S. Green Building Council – “LEED Certified”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81264" y="2749047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LEED-certified buildings cost less to operate, reducing energy and water bills by as much as 40%. Businesses and organizations across the globe use LEED to increase the efficiency of their </a:t>
            </a:r>
            <a:r>
              <a:rPr lang="en-US" dirty="0" smtClean="0"/>
              <a:t>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57300"/>
            <a:ext cx="6854459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52A1"/>
                </a:solidFill>
                <a:latin typeface="Calibri" pitchFamily="34" charset="0"/>
              </a:rPr>
              <a:t>Chemistry and Physical Science </a:t>
            </a:r>
            <a:r>
              <a:rPr lang="en-US" sz="3200" dirty="0" smtClean="0">
                <a:solidFill>
                  <a:srgbClr val="0052A1"/>
                </a:solidFill>
                <a:latin typeface="Calibri" pitchFamily="34" charset="0"/>
              </a:rPr>
              <a:t>Building</a:t>
            </a:r>
            <a:br>
              <a:rPr lang="en-US" sz="3200" dirty="0" smtClean="0">
                <a:solidFill>
                  <a:srgbClr val="0052A1"/>
                </a:solidFill>
                <a:latin typeface="Calibri" pitchFamily="34" charset="0"/>
              </a:rPr>
            </a:br>
            <a:endParaRPr lang="en-US" sz="3200" dirty="0">
              <a:solidFill>
                <a:srgbClr val="0052A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621" y="3886200"/>
            <a:ext cx="7310336" cy="1143000"/>
          </a:xfrm>
        </p:spPr>
        <p:txBody>
          <a:bodyPr>
            <a:normAutofit/>
          </a:bodyPr>
          <a:lstStyle/>
          <a:p>
            <a:endParaRPr lang="en-US" sz="1600" dirty="0" smtClean="0">
              <a:latin typeface="Calibri" pitchFamily="34" charset="0"/>
            </a:endParaRPr>
          </a:p>
          <a:p>
            <a:pPr>
              <a:buClrTx/>
            </a:pPr>
            <a:endParaRPr lang="en-US" sz="1600" dirty="0" smtClean="0">
              <a:latin typeface="Calibri" pitchFamily="34" charset="0"/>
            </a:endParaRPr>
          </a:p>
        </p:txBody>
      </p:sp>
      <p:pic>
        <p:nvPicPr>
          <p:cNvPr id="4" name="Picture 3" descr="SBVC OFFICIAL Logo 2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1984188" cy="609600"/>
          </a:xfrm>
          <a:prstGeom prst="rect">
            <a:avLst/>
          </a:prstGeom>
          <a:noFill/>
        </p:spPr>
      </p:pic>
      <p:pic>
        <p:nvPicPr>
          <p:cNvPr id="1026" name="Picture 2" descr="G:\2. Business Development\Marketing\Administration\Media\Client Logos\SBCCD 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69801" y="6075680"/>
            <a:ext cx="863600" cy="49784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\\valley-nas\jobs\Measure P\SBCCD-Valley College\LEED\6.0 Design Phase\ChemSci Interactive Display\Photos Installed\3_to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alley-nas\jobs\Measure P\SBCCD-Valley College\LEED\6.0 Design Phase\ChemSci Interactive Display\Photos Installed\7_ur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valley-nas\jobs\Measure P\SBCCD-Valley College\LEED\6.0 Design Phase\ChemSci Interactive Display\Photos Installed\8_ear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valley-nas\jobs\Measure P\SBCCD-Valley College\LEED\6.0 Design Phase\ChemSci Interactive Display\Photos Installed\13_energ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villegas\Desktop\8_ear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villegas\Desktop\13_energ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villegas\Desktop\3_to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8400" y="-464820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sgbc.org/sites/all/themes/usgbc/lib/img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6" y="1524000"/>
            <a:ext cx="1323604" cy="13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3664" y="1981200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Building Highlights – “LEED Certified”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81264" y="2749047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Installation of low flow faucets and fixtures reduce building water consumption by 30%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Installation of native, drought tolerant landscaping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Installation of low emitting adhesives, paints, carpets and glues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Installation of building lighting controls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Diversion of construction waste/debris to landfills by 75%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Interactive educational building signage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624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52A1"/>
                </a:solidFill>
                <a:latin typeface="Calibri" pitchFamily="34" charset="0"/>
              </a:rPr>
              <a:t>Chemistry and Physical Science Building</a:t>
            </a:r>
            <a:endParaRPr lang="en-US" sz="3200" dirty="0">
              <a:solidFill>
                <a:srgbClr val="0052A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534400" cy="1524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109728" indent="0"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109728" indent="0">
              <a:buNone/>
            </a:pPr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</p:txBody>
      </p:sp>
      <p:pic>
        <p:nvPicPr>
          <p:cNvPr id="4" name="Picture 3" descr="SBVC OFFICIAL Logo 2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1984188" cy="609600"/>
          </a:xfrm>
          <a:prstGeom prst="rect">
            <a:avLst/>
          </a:prstGeom>
          <a:noFill/>
        </p:spPr>
      </p:pic>
      <p:pic>
        <p:nvPicPr>
          <p:cNvPr id="1026" name="Picture 2" descr="G:\2. Business Development\Marketing\Administration\Media\Client Logos\SBCCD 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0" y="6172200"/>
            <a:ext cx="1320800" cy="538480"/>
          </a:xfrm>
          <a:prstGeom prst="rect">
            <a:avLst/>
          </a:prstGeom>
          <a:noFill/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63909"/>
              </p:ext>
            </p:extLst>
          </p:nvPr>
        </p:nvGraphicFramePr>
        <p:xfrm>
          <a:off x="702661" y="5130692"/>
          <a:ext cx="7620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341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Times New Roman" pitchFamily="18" charset="0"/>
                        </a:rPr>
                        <a:t>U.S</a:t>
                      </a:r>
                      <a:r>
                        <a:rPr lang="en-US" baseline="0" dirty="0" smtClean="0">
                          <a:latin typeface="Calibri" pitchFamily="34" charset="0"/>
                          <a:cs typeface="Times New Roman" pitchFamily="18" charset="0"/>
                        </a:rPr>
                        <a:t> GREEN BUILDING COUNCIL </a:t>
                      </a:r>
                    </a:p>
                    <a:p>
                      <a:pPr algn="ctr"/>
                      <a:r>
                        <a:rPr lang="en-US" baseline="0" dirty="0" smtClean="0">
                          <a:latin typeface="Calibri" pitchFamily="34" charset="0"/>
                          <a:cs typeface="Times New Roman" pitchFamily="18" charset="0"/>
                        </a:rPr>
                        <a:t>LEADERSHIP IN ENERGY AND ENVIRONMENTAL DESIGN (LEED)</a:t>
                      </a:r>
                      <a:endParaRPr lang="en-US" dirty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8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LEED “CERTIFIED”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" y="1369979"/>
            <a:ext cx="4511040" cy="338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369979"/>
            <a:ext cx="451104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6248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52A1"/>
                </a:solidFill>
                <a:latin typeface="Calibri" pitchFamily="34" charset="0"/>
              </a:rPr>
              <a:t>Chemistry and Physical Science Building</a:t>
            </a:r>
            <a:endParaRPr lang="en-US" sz="3200" dirty="0">
              <a:solidFill>
                <a:srgbClr val="0052A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534400" cy="1524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109728" indent="0"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109728" indent="0">
              <a:buNone/>
            </a:pPr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</p:txBody>
      </p:sp>
      <p:pic>
        <p:nvPicPr>
          <p:cNvPr id="4" name="Picture 3" descr="SBVC OFFICIAL Logo 2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1984188" cy="609600"/>
          </a:xfrm>
          <a:prstGeom prst="rect">
            <a:avLst/>
          </a:prstGeom>
          <a:noFill/>
        </p:spPr>
      </p:pic>
      <p:pic>
        <p:nvPicPr>
          <p:cNvPr id="1026" name="Picture 2" descr="G:\2. Business Development\Marketing\Administration\Media\Client Logos\SBCCD 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0" y="6172200"/>
            <a:ext cx="1320800" cy="538480"/>
          </a:xfrm>
          <a:prstGeom prst="rect">
            <a:avLst/>
          </a:prstGeom>
          <a:noFill/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90331"/>
              </p:ext>
            </p:extLst>
          </p:nvPr>
        </p:nvGraphicFramePr>
        <p:xfrm>
          <a:off x="702661" y="5130692"/>
          <a:ext cx="7620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341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Times New Roman" pitchFamily="18" charset="0"/>
                        </a:rPr>
                        <a:t>INTERACTIVE EDUCATIONAL DISPLAY</a:t>
                      </a:r>
                      <a:endParaRPr lang="en-US" baseline="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8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INNOVATION IN DESIGN CREDIT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CF38-778C-4B44-9FE8-F43DD682E39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88915"/>
            <a:ext cx="4511040" cy="338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02" y="1287294"/>
            <a:ext cx="451104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55337D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9072</TotalTime>
  <Words>196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</vt:lpstr>
      <vt:lpstr> </vt:lpstr>
      <vt:lpstr>Chemistry and Physical Science Building </vt:lpstr>
      <vt:lpstr>Chemistry and Physical Science Building </vt:lpstr>
      <vt:lpstr>Chemistry and Physical Science Building</vt:lpstr>
      <vt:lpstr>Chemistry and Physical Science Building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tpalmieri</dc:creator>
  <cp:lastModifiedBy>KGoodrich</cp:lastModifiedBy>
  <cp:revision>673</cp:revision>
  <cp:lastPrinted>2012-10-03T19:54:34Z</cp:lastPrinted>
  <dcterms:created xsi:type="dcterms:W3CDTF">2009-02-27T18:28:57Z</dcterms:created>
  <dcterms:modified xsi:type="dcterms:W3CDTF">2014-01-24T22:25:57Z</dcterms:modified>
</cp:coreProperties>
</file>