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8" r:id="rId3"/>
    <p:sldId id="278" r:id="rId4"/>
    <p:sldId id="279" r:id="rId5"/>
    <p:sldId id="300" r:id="rId6"/>
    <p:sldId id="271" r:id="rId7"/>
    <p:sldId id="261" r:id="rId8"/>
    <p:sldId id="264" r:id="rId9"/>
    <p:sldId id="289" r:id="rId10"/>
    <p:sldId id="296" r:id="rId11"/>
    <p:sldId id="267" r:id="rId12"/>
    <p:sldId id="291" r:id="rId13"/>
    <p:sldId id="297" r:id="rId14"/>
    <p:sldId id="272" r:id="rId15"/>
    <p:sldId id="270" r:id="rId16"/>
    <p:sldId id="262" r:id="rId17"/>
    <p:sldId id="263" r:id="rId18"/>
    <p:sldId id="301" r:id="rId19"/>
    <p:sldId id="298" r:id="rId20"/>
    <p:sldId id="274" r:id="rId21"/>
    <p:sldId id="275" r:id="rId22"/>
    <p:sldId id="276" r:id="rId23"/>
    <p:sldId id="293" r:id="rId24"/>
    <p:sldId id="294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D3E13-95B2-41B3-AEC8-784F51AF6FC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10468-9D74-455B-B684-CF8CD6BC60DD}">
      <dgm:prSet phldrT="[Text]"/>
      <dgm:spPr/>
      <dgm:t>
        <a:bodyPr/>
        <a:lstStyle/>
        <a:p>
          <a:r>
            <a:rPr lang="en-US" dirty="0" smtClean="0"/>
            <a:t>Pre-Collegiate</a:t>
          </a:r>
          <a:endParaRPr lang="en-US" dirty="0"/>
        </a:p>
      </dgm:t>
    </dgm:pt>
    <dgm:pt modelId="{3E29C3FF-9BBB-4E8E-AEB7-E13DC2D9843D}" type="parTrans" cxnId="{13213A21-3245-4C04-A1E9-C6E5CC0D3806}">
      <dgm:prSet/>
      <dgm:spPr/>
      <dgm:t>
        <a:bodyPr/>
        <a:lstStyle/>
        <a:p>
          <a:endParaRPr lang="en-US"/>
        </a:p>
      </dgm:t>
    </dgm:pt>
    <dgm:pt modelId="{3C56FF41-D359-4020-9E4D-0D11FD543A9D}" type="sibTrans" cxnId="{13213A21-3245-4C04-A1E9-C6E5CC0D3806}">
      <dgm:prSet/>
      <dgm:spPr/>
      <dgm:t>
        <a:bodyPr/>
        <a:lstStyle/>
        <a:p>
          <a:endParaRPr lang="en-US"/>
        </a:p>
      </dgm:t>
    </dgm:pt>
    <dgm:pt modelId="{6C5B870B-8DD6-4B49-8663-DB99CADCF500}">
      <dgm:prSet phldrT="[Text]"/>
      <dgm:spPr/>
      <dgm:t>
        <a:bodyPr/>
        <a:lstStyle/>
        <a:p>
          <a:r>
            <a:rPr lang="en-US" dirty="0" smtClean="0"/>
            <a:t>CNA</a:t>
          </a:r>
          <a:endParaRPr lang="en-US" dirty="0"/>
        </a:p>
      </dgm:t>
    </dgm:pt>
    <dgm:pt modelId="{46783BCC-889D-4D94-BCE8-98B8251E8DE4}" type="parTrans" cxnId="{8980C036-4C4D-4E20-A342-132A8FAF1401}">
      <dgm:prSet/>
      <dgm:spPr/>
      <dgm:t>
        <a:bodyPr/>
        <a:lstStyle/>
        <a:p>
          <a:endParaRPr lang="en-US"/>
        </a:p>
      </dgm:t>
    </dgm:pt>
    <dgm:pt modelId="{502C1EB1-F7F8-4321-A060-9C46EFAD48C6}" type="sibTrans" cxnId="{8980C036-4C4D-4E20-A342-132A8FAF1401}">
      <dgm:prSet/>
      <dgm:spPr/>
      <dgm:t>
        <a:bodyPr/>
        <a:lstStyle/>
        <a:p>
          <a:endParaRPr lang="en-US"/>
        </a:p>
      </dgm:t>
    </dgm:pt>
    <dgm:pt modelId="{956C6EE6-DB5F-4807-B4CB-F2C5A7B44157}">
      <dgm:prSet phldrT="[Text]"/>
      <dgm:spPr/>
      <dgm:t>
        <a:bodyPr/>
        <a:lstStyle/>
        <a:p>
          <a:r>
            <a:rPr lang="en-US" dirty="0" smtClean="0"/>
            <a:t>Colleges</a:t>
          </a:r>
        </a:p>
      </dgm:t>
    </dgm:pt>
    <dgm:pt modelId="{08CB0CC8-DB41-4B3E-A336-C55217018B19}" type="parTrans" cxnId="{053BD1DD-68F0-4BAC-989C-2966E63BE26F}">
      <dgm:prSet/>
      <dgm:spPr/>
      <dgm:t>
        <a:bodyPr/>
        <a:lstStyle/>
        <a:p>
          <a:endParaRPr lang="en-US"/>
        </a:p>
      </dgm:t>
    </dgm:pt>
    <dgm:pt modelId="{BE8213A5-C744-4942-A98B-C4E5FD6165D2}" type="sibTrans" cxnId="{053BD1DD-68F0-4BAC-989C-2966E63BE26F}">
      <dgm:prSet/>
      <dgm:spPr/>
      <dgm:t>
        <a:bodyPr/>
        <a:lstStyle/>
        <a:p>
          <a:endParaRPr lang="en-US"/>
        </a:p>
      </dgm:t>
    </dgm:pt>
    <dgm:pt modelId="{C97FCD69-E12A-466A-9292-870410B938F3}">
      <dgm:prSet phldrT="[Text]"/>
      <dgm:spPr/>
      <dgm:t>
        <a:bodyPr/>
        <a:lstStyle/>
        <a:p>
          <a:r>
            <a:rPr lang="en-US" dirty="0" smtClean="0"/>
            <a:t>EMT</a:t>
          </a:r>
          <a:endParaRPr lang="en-US" dirty="0"/>
        </a:p>
      </dgm:t>
    </dgm:pt>
    <dgm:pt modelId="{99CCD392-CEA7-486B-A2EC-027792BB547F}" type="parTrans" cxnId="{107302A1-CF90-41C7-81A1-34197665202C}">
      <dgm:prSet/>
      <dgm:spPr/>
      <dgm:t>
        <a:bodyPr/>
        <a:lstStyle/>
        <a:p>
          <a:endParaRPr lang="en-US"/>
        </a:p>
      </dgm:t>
    </dgm:pt>
    <dgm:pt modelId="{EF8AA55C-A148-4718-9004-B65B98220AA3}" type="sibTrans" cxnId="{107302A1-CF90-41C7-81A1-34197665202C}">
      <dgm:prSet/>
      <dgm:spPr/>
      <dgm:t>
        <a:bodyPr/>
        <a:lstStyle/>
        <a:p>
          <a:endParaRPr lang="en-US"/>
        </a:p>
      </dgm:t>
    </dgm:pt>
    <dgm:pt modelId="{9F5D5805-99BB-4722-9F37-C1865B407188}">
      <dgm:prSet phldrT="[Text]"/>
      <dgm:spPr/>
      <dgm:t>
        <a:bodyPr/>
        <a:lstStyle/>
        <a:p>
          <a:r>
            <a:rPr lang="en-US" dirty="0" smtClean="0"/>
            <a:t>Bachelors</a:t>
          </a:r>
          <a:endParaRPr lang="en-US" dirty="0"/>
        </a:p>
      </dgm:t>
    </dgm:pt>
    <dgm:pt modelId="{909EE2CB-EAE5-4EEA-91C5-7592290054D4}" type="parTrans" cxnId="{61B18C7B-5996-4AE9-A4DF-8045071D72D1}">
      <dgm:prSet/>
      <dgm:spPr/>
      <dgm:t>
        <a:bodyPr/>
        <a:lstStyle/>
        <a:p>
          <a:endParaRPr lang="en-US"/>
        </a:p>
      </dgm:t>
    </dgm:pt>
    <dgm:pt modelId="{5CBBF4EC-59AE-47C0-9C54-4D88BDF03E4E}" type="sibTrans" cxnId="{61B18C7B-5996-4AE9-A4DF-8045071D72D1}">
      <dgm:prSet/>
      <dgm:spPr/>
      <dgm:t>
        <a:bodyPr/>
        <a:lstStyle/>
        <a:p>
          <a:endParaRPr lang="en-US"/>
        </a:p>
      </dgm:t>
    </dgm:pt>
    <dgm:pt modelId="{FABC4928-BEC1-4152-9604-907491EEE01A}">
      <dgm:prSet phldrT="[Text]"/>
      <dgm:spPr/>
      <dgm:t>
        <a:bodyPr/>
        <a:lstStyle/>
        <a:p>
          <a:r>
            <a:rPr lang="en-US" dirty="0" smtClean="0"/>
            <a:t>Health Science</a:t>
          </a:r>
          <a:endParaRPr lang="en-US" dirty="0"/>
        </a:p>
      </dgm:t>
    </dgm:pt>
    <dgm:pt modelId="{B8DAC571-797A-42BA-B369-0771393C5779}" type="parTrans" cxnId="{6B1B1FD0-416C-4E03-BB97-169430FC2BCE}">
      <dgm:prSet/>
      <dgm:spPr/>
      <dgm:t>
        <a:bodyPr/>
        <a:lstStyle/>
        <a:p>
          <a:endParaRPr lang="en-US"/>
        </a:p>
      </dgm:t>
    </dgm:pt>
    <dgm:pt modelId="{04F6D83E-9D26-40B9-BB6C-EB010C089A8C}" type="sibTrans" cxnId="{6B1B1FD0-416C-4E03-BB97-169430FC2BCE}">
      <dgm:prSet/>
      <dgm:spPr/>
      <dgm:t>
        <a:bodyPr/>
        <a:lstStyle/>
        <a:p>
          <a:endParaRPr lang="en-US"/>
        </a:p>
      </dgm:t>
    </dgm:pt>
    <dgm:pt modelId="{38123264-2DCA-41A6-9666-C739407C57FE}">
      <dgm:prSet phldrT="[Text]"/>
      <dgm:spPr/>
      <dgm:t>
        <a:bodyPr/>
        <a:lstStyle/>
        <a:p>
          <a:r>
            <a:rPr lang="en-US" dirty="0" smtClean="0"/>
            <a:t>Respiratory</a:t>
          </a:r>
          <a:endParaRPr lang="en-US" dirty="0"/>
        </a:p>
      </dgm:t>
    </dgm:pt>
    <dgm:pt modelId="{635B8469-6FD6-46A0-96C1-215D50F60445}" type="parTrans" cxnId="{B062C9F4-3A06-4374-8B54-8553DC68E301}">
      <dgm:prSet/>
      <dgm:spPr/>
      <dgm:t>
        <a:bodyPr/>
        <a:lstStyle/>
        <a:p>
          <a:endParaRPr lang="en-US"/>
        </a:p>
      </dgm:t>
    </dgm:pt>
    <dgm:pt modelId="{4DBA67FA-4998-4CBA-BB4E-9C89DC543CE8}" type="sibTrans" cxnId="{B062C9F4-3A06-4374-8B54-8553DC68E301}">
      <dgm:prSet/>
      <dgm:spPr/>
      <dgm:t>
        <a:bodyPr/>
        <a:lstStyle/>
        <a:p>
          <a:endParaRPr lang="en-US"/>
        </a:p>
      </dgm:t>
    </dgm:pt>
    <dgm:pt modelId="{BED80D38-BB91-49C6-9983-D3D43D3872C0}">
      <dgm:prSet custT="1"/>
      <dgm:spPr/>
      <dgm:t>
        <a:bodyPr/>
        <a:lstStyle/>
        <a:p>
          <a:pPr algn="l"/>
          <a:r>
            <a:rPr lang="en-US" sz="2100" dirty="0" smtClean="0"/>
            <a:t>Graduate</a:t>
          </a:r>
        </a:p>
        <a:p>
          <a:pPr algn="l"/>
          <a:r>
            <a:rPr lang="en-US" sz="1600" dirty="0" smtClean="0"/>
            <a:t>Biomedical Sciences</a:t>
          </a:r>
        </a:p>
        <a:p>
          <a:pPr algn="l"/>
          <a:r>
            <a:rPr lang="en-US" sz="1600" dirty="0" smtClean="0"/>
            <a:t>Genetics</a:t>
          </a:r>
        </a:p>
        <a:p>
          <a:pPr algn="l"/>
          <a:r>
            <a:rPr lang="en-US" sz="1600" dirty="0" smtClean="0"/>
            <a:t>Neuroscience</a:t>
          </a:r>
        </a:p>
        <a:p>
          <a:pPr algn="l"/>
          <a:r>
            <a:rPr lang="en-US" sz="1600" dirty="0" smtClean="0"/>
            <a:t>Nursing</a:t>
          </a:r>
        </a:p>
        <a:p>
          <a:pPr algn="l"/>
          <a:r>
            <a:rPr lang="en-US" sz="1600" dirty="0" smtClean="0"/>
            <a:t>Physical Therapy</a:t>
          </a:r>
        </a:p>
        <a:p>
          <a:pPr algn="l"/>
          <a:r>
            <a:rPr lang="en-US" sz="1600" dirty="0" smtClean="0"/>
            <a:t>Medicine</a:t>
          </a:r>
        </a:p>
        <a:p>
          <a:pPr algn="ctr"/>
          <a:endParaRPr lang="en-US" sz="2100" dirty="0"/>
        </a:p>
      </dgm:t>
    </dgm:pt>
    <dgm:pt modelId="{BD4B1F70-EBEE-4B22-BC06-165814E8BDA7}" type="parTrans" cxnId="{097F082E-DAF6-464C-AAD0-3025DCA8FE2C}">
      <dgm:prSet/>
      <dgm:spPr/>
    </dgm:pt>
    <dgm:pt modelId="{CE5890C9-49BE-4B51-8593-6118F190288D}" type="sibTrans" cxnId="{097F082E-DAF6-464C-AAD0-3025DCA8FE2C}">
      <dgm:prSet/>
      <dgm:spPr/>
    </dgm:pt>
    <dgm:pt modelId="{CD7470FB-36DB-4B53-87F0-2EE02630F55C}">
      <dgm:prSet phldrT="[Text]"/>
      <dgm:spPr/>
      <dgm:t>
        <a:bodyPr/>
        <a:lstStyle/>
        <a:p>
          <a:r>
            <a:rPr lang="en-US" dirty="0" smtClean="0"/>
            <a:t>Med Asst</a:t>
          </a:r>
          <a:endParaRPr lang="en-US" dirty="0"/>
        </a:p>
      </dgm:t>
    </dgm:pt>
    <dgm:pt modelId="{59924E0D-7164-4706-BAC0-82C2C1EF6BA5}" type="parTrans" cxnId="{C5E8EC76-B4DE-495A-B316-7F53BE9871AF}">
      <dgm:prSet/>
      <dgm:spPr/>
    </dgm:pt>
    <dgm:pt modelId="{61E8F74E-FE55-413F-98DE-AC7ABEEA9FE8}" type="sibTrans" cxnId="{C5E8EC76-B4DE-495A-B316-7F53BE9871AF}">
      <dgm:prSet/>
      <dgm:spPr/>
    </dgm:pt>
    <dgm:pt modelId="{0C2E56AA-6A36-40E5-9481-4FF0E0CCBDEF}">
      <dgm:prSet phldrT="[Text]"/>
      <dgm:spPr/>
      <dgm:t>
        <a:bodyPr/>
        <a:lstStyle/>
        <a:p>
          <a:r>
            <a:rPr lang="en-US" dirty="0" err="1" smtClean="0"/>
            <a:t>Pharm</a:t>
          </a:r>
          <a:r>
            <a:rPr lang="en-US" dirty="0" smtClean="0"/>
            <a:t> Tech</a:t>
          </a:r>
          <a:endParaRPr lang="en-US" dirty="0"/>
        </a:p>
      </dgm:t>
    </dgm:pt>
    <dgm:pt modelId="{B9FD22F6-A44A-4C2F-83D9-09DC3BBC6653}" type="parTrans" cxnId="{3DE85555-7388-4B86-B828-0F1CBEB4F8D4}">
      <dgm:prSet/>
      <dgm:spPr/>
    </dgm:pt>
    <dgm:pt modelId="{BE1265F6-9E73-498A-8DDA-DE0CAD24D73E}" type="sibTrans" cxnId="{3DE85555-7388-4B86-B828-0F1CBEB4F8D4}">
      <dgm:prSet/>
      <dgm:spPr/>
    </dgm:pt>
    <dgm:pt modelId="{6A5E1542-EBC1-4A4C-89FA-1488E5AD6243}">
      <dgm:prSet phldrT="[Text]"/>
      <dgm:spPr/>
      <dgm:t>
        <a:bodyPr/>
        <a:lstStyle/>
        <a:p>
          <a:r>
            <a:rPr lang="en-US" dirty="0" smtClean="0"/>
            <a:t>LVN</a:t>
          </a:r>
          <a:endParaRPr lang="en-US" dirty="0"/>
        </a:p>
      </dgm:t>
    </dgm:pt>
    <dgm:pt modelId="{B828D79E-6E67-4E66-B1DF-29F294DAEB83}" type="parTrans" cxnId="{CC8CD7FD-E94E-4AA9-A572-39319061FDEF}">
      <dgm:prSet/>
      <dgm:spPr/>
    </dgm:pt>
    <dgm:pt modelId="{F5B434B2-ED79-453A-9DDE-9AB49B6697BB}" type="sibTrans" cxnId="{CC8CD7FD-E94E-4AA9-A572-39319061FDEF}">
      <dgm:prSet/>
      <dgm:spPr/>
    </dgm:pt>
    <dgm:pt modelId="{48E6A111-F5CB-4514-9BEC-DF727CE5067E}">
      <dgm:prSet phldrT="[Text]"/>
      <dgm:spPr/>
      <dgm:t>
        <a:bodyPr/>
        <a:lstStyle/>
        <a:p>
          <a:r>
            <a:rPr lang="en-US" dirty="0" smtClean="0"/>
            <a:t>Phlebotomy</a:t>
          </a:r>
          <a:endParaRPr lang="en-US" dirty="0"/>
        </a:p>
      </dgm:t>
    </dgm:pt>
    <dgm:pt modelId="{3C880F64-9BF7-457D-933E-8305E9F86203}" type="parTrans" cxnId="{51DED93D-9E8B-4F00-B307-C7D3C6868F80}">
      <dgm:prSet/>
      <dgm:spPr/>
    </dgm:pt>
    <dgm:pt modelId="{E5167208-5351-4C68-9C0F-B880D6416D52}" type="sibTrans" cxnId="{51DED93D-9E8B-4F00-B307-C7D3C6868F80}">
      <dgm:prSet/>
      <dgm:spPr/>
    </dgm:pt>
    <dgm:pt modelId="{2DCEEFD7-EBBC-4CF3-913E-72672F59F8B2}">
      <dgm:prSet phldrT="[Text]"/>
      <dgm:spPr/>
      <dgm:t>
        <a:bodyPr/>
        <a:lstStyle/>
        <a:p>
          <a:r>
            <a:rPr lang="en-US" dirty="0" smtClean="0"/>
            <a:t>Paramedic</a:t>
          </a:r>
          <a:endParaRPr lang="en-US" dirty="0"/>
        </a:p>
      </dgm:t>
    </dgm:pt>
    <dgm:pt modelId="{85E8B2DC-88F0-4449-8950-368B86BEB2C4}" type="parTrans" cxnId="{ED19289D-471E-474B-9BC6-5BFD2747FF0A}">
      <dgm:prSet/>
      <dgm:spPr/>
    </dgm:pt>
    <dgm:pt modelId="{E143A416-FD2A-4314-AC5C-51416D5281F6}" type="sibTrans" cxnId="{ED19289D-471E-474B-9BC6-5BFD2747FF0A}">
      <dgm:prSet/>
      <dgm:spPr/>
    </dgm:pt>
    <dgm:pt modelId="{6BC25523-E92A-4FE3-AFD0-81D5ADB3D24A}">
      <dgm:prSet phldrT="[Text]"/>
      <dgm:spPr/>
      <dgm:t>
        <a:bodyPr/>
        <a:lstStyle/>
        <a:p>
          <a:r>
            <a:rPr lang="en-US" dirty="0" err="1" smtClean="0"/>
            <a:t>Resp</a:t>
          </a:r>
          <a:r>
            <a:rPr lang="en-US" dirty="0" smtClean="0"/>
            <a:t> Care</a:t>
          </a:r>
          <a:endParaRPr lang="en-US" dirty="0"/>
        </a:p>
      </dgm:t>
    </dgm:pt>
    <dgm:pt modelId="{35BAF7D3-1EAD-4D1F-916F-EE4AC5748900}" type="parTrans" cxnId="{54A7CE19-5A4E-4357-90D6-048A1F9669AC}">
      <dgm:prSet/>
      <dgm:spPr/>
    </dgm:pt>
    <dgm:pt modelId="{892CB2F1-A5A2-4E8B-882C-0D2CFFF8437E}" type="sibTrans" cxnId="{54A7CE19-5A4E-4357-90D6-048A1F9669AC}">
      <dgm:prSet/>
      <dgm:spPr/>
    </dgm:pt>
    <dgm:pt modelId="{E814CCD1-654F-4F32-9EF9-8562850D0558}">
      <dgm:prSet phldrT="[Text]"/>
      <dgm:spPr/>
      <dgm:t>
        <a:bodyPr/>
        <a:lstStyle/>
        <a:p>
          <a:r>
            <a:rPr lang="en-US" dirty="0" err="1" smtClean="0"/>
            <a:t>Rad</a:t>
          </a:r>
          <a:r>
            <a:rPr lang="en-US" dirty="0" smtClean="0"/>
            <a:t> Tech</a:t>
          </a:r>
          <a:endParaRPr lang="en-US" dirty="0"/>
        </a:p>
      </dgm:t>
    </dgm:pt>
    <dgm:pt modelId="{50AB1782-98C1-4B24-BD3A-8F14FE0D1E93}" type="parTrans" cxnId="{9A5CB061-1C57-4D8C-A777-7B8CD5B2E312}">
      <dgm:prSet/>
      <dgm:spPr/>
    </dgm:pt>
    <dgm:pt modelId="{C90E0D80-777A-4F77-A4B2-AC259CDDB022}" type="sibTrans" cxnId="{9A5CB061-1C57-4D8C-A777-7B8CD5B2E312}">
      <dgm:prSet/>
      <dgm:spPr/>
    </dgm:pt>
    <dgm:pt modelId="{F033ECF1-B4BA-4308-93AB-97FDEA3BCADC}">
      <dgm:prSet phldrT="[Text]"/>
      <dgm:spPr/>
      <dgm:t>
        <a:bodyPr/>
        <a:lstStyle/>
        <a:p>
          <a:r>
            <a:rPr lang="en-US" dirty="0" smtClean="0"/>
            <a:t>Health </a:t>
          </a:r>
          <a:r>
            <a:rPr lang="en-US" dirty="0" err="1" smtClean="0"/>
            <a:t>Sci</a:t>
          </a:r>
          <a:endParaRPr lang="en-US" dirty="0"/>
        </a:p>
      </dgm:t>
    </dgm:pt>
    <dgm:pt modelId="{EA2C49A0-847A-4EBD-8127-E89A3425928D}" type="parTrans" cxnId="{F108514C-9AE0-4E37-BE9C-52772D6AF30B}">
      <dgm:prSet/>
      <dgm:spPr/>
    </dgm:pt>
    <dgm:pt modelId="{335B22BF-3747-4AA5-8BCD-0A4B93FABAE3}" type="sibTrans" cxnId="{F108514C-9AE0-4E37-BE9C-52772D6AF30B}">
      <dgm:prSet/>
      <dgm:spPr/>
    </dgm:pt>
    <dgm:pt modelId="{1B85287D-E315-4C93-8F63-E95FF32BC5C9}">
      <dgm:prSet phldrT="[Text]"/>
      <dgm:spPr/>
      <dgm:t>
        <a:bodyPr/>
        <a:lstStyle/>
        <a:p>
          <a:r>
            <a:rPr lang="en-US" dirty="0" smtClean="0"/>
            <a:t>A&amp;P</a:t>
          </a:r>
          <a:endParaRPr lang="en-US" dirty="0"/>
        </a:p>
      </dgm:t>
    </dgm:pt>
    <dgm:pt modelId="{23D2FDAF-FB1C-42A1-BFEE-2D3B754F0B7E}" type="parTrans" cxnId="{8A06082D-67ED-407E-8769-27FEA9764516}">
      <dgm:prSet/>
      <dgm:spPr/>
    </dgm:pt>
    <dgm:pt modelId="{1DF3FCAA-EA83-4E1B-8240-1D5C7893494C}" type="sibTrans" cxnId="{8A06082D-67ED-407E-8769-27FEA9764516}">
      <dgm:prSet/>
      <dgm:spPr/>
    </dgm:pt>
    <dgm:pt modelId="{BE43AC77-FFA3-4A57-BB71-10393706F87A}">
      <dgm:prSet phldrT="[Text]"/>
      <dgm:spPr/>
      <dgm:t>
        <a:bodyPr/>
        <a:lstStyle/>
        <a:p>
          <a:r>
            <a:rPr lang="en-US" dirty="0" smtClean="0"/>
            <a:t>RN</a:t>
          </a:r>
          <a:endParaRPr lang="en-US" dirty="0"/>
        </a:p>
      </dgm:t>
    </dgm:pt>
    <dgm:pt modelId="{5650A30B-E760-4996-8A69-12E171AE7F11}" type="parTrans" cxnId="{8B7414CE-0569-473D-846F-2221ECF299DF}">
      <dgm:prSet/>
      <dgm:spPr/>
    </dgm:pt>
    <dgm:pt modelId="{1C764935-D6D5-42B6-9F6E-FF7F1D2A4B2B}" type="sibTrans" cxnId="{8B7414CE-0569-473D-846F-2221ECF299DF}">
      <dgm:prSet/>
      <dgm:spPr/>
    </dgm:pt>
    <dgm:pt modelId="{7045DC54-B74B-4969-A279-887BC210B413}">
      <dgm:prSet phldrT="[Text]"/>
      <dgm:spPr/>
      <dgm:t>
        <a:bodyPr/>
        <a:lstStyle/>
        <a:p>
          <a:r>
            <a:rPr lang="en-US" dirty="0" smtClean="0"/>
            <a:t>Psych Tech</a:t>
          </a:r>
          <a:endParaRPr lang="en-US" dirty="0"/>
        </a:p>
      </dgm:t>
    </dgm:pt>
    <dgm:pt modelId="{56F4C908-88EB-4B2A-8F16-68AA5B8577CE}" type="parTrans" cxnId="{F63C919A-F1A7-4C5C-AE2A-F2AD90252121}">
      <dgm:prSet/>
      <dgm:spPr/>
    </dgm:pt>
    <dgm:pt modelId="{40F59C2D-1E49-4EDD-A6F4-8F1571AB93BF}" type="sibTrans" cxnId="{F63C919A-F1A7-4C5C-AE2A-F2AD90252121}">
      <dgm:prSet/>
      <dgm:spPr/>
    </dgm:pt>
    <dgm:pt modelId="{1449B5F9-37CA-4388-8437-240E95E74174}">
      <dgm:prSet phldrT="[Text]"/>
      <dgm:spPr/>
      <dgm:t>
        <a:bodyPr/>
        <a:lstStyle/>
        <a:p>
          <a:r>
            <a:rPr lang="en-US" dirty="0" err="1" smtClean="0"/>
            <a:t>Pharm</a:t>
          </a:r>
          <a:r>
            <a:rPr lang="en-US" dirty="0" smtClean="0"/>
            <a:t> Tech</a:t>
          </a:r>
          <a:endParaRPr lang="en-US" dirty="0"/>
        </a:p>
      </dgm:t>
    </dgm:pt>
    <dgm:pt modelId="{D5A2D162-4635-4F41-A51F-216E6F66B701}" type="parTrans" cxnId="{6CE2F231-3A3B-4DA4-BF98-F1E18895A093}">
      <dgm:prSet/>
      <dgm:spPr/>
    </dgm:pt>
    <dgm:pt modelId="{727ABAD9-F082-4FDE-AB50-CF3AB0CFB52C}" type="sibTrans" cxnId="{6CE2F231-3A3B-4DA4-BF98-F1E18895A093}">
      <dgm:prSet/>
      <dgm:spPr/>
    </dgm:pt>
    <dgm:pt modelId="{A63919E8-BDE1-4EBF-AABA-9D80164C3929}">
      <dgm:prSet phldrT="[Text]"/>
      <dgm:spPr/>
      <dgm:t>
        <a:bodyPr/>
        <a:lstStyle/>
        <a:p>
          <a:r>
            <a:rPr lang="en-US" dirty="0" smtClean="0"/>
            <a:t>Nursing</a:t>
          </a:r>
          <a:endParaRPr lang="en-US" dirty="0"/>
        </a:p>
      </dgm:t>
    </dgm:pt>
    <dgm:pt modelId="{502B1218-3C21-4C66-AC1B-A83AAEEC7F12}" type="parTrans" cxnId="{2EFB3804-48DC-4FD2-BB2A-4A97B8E6841F}">
      <dgm:prSet/>
      <dgm:spPr/>
    </dgm:pt>
    <dgm:pt modelId="{A2328984-E906-4500-AC49-84F1FE8B880A}" type="sibTrans" cxnId="{2EFB3804-48DC-4FD2-BB2A-4A97B8E6841F}">
      <dgm:prSet/>
      <dgm:spPr/>
    </dgm:pt>
    <dgm:pt modelId="{18383E80-68F1-48B9-AA53-E2F19B76EF91}">
      <dgm:prSet phldrT="[Text]"/>
      <dgm:spPr/>
      <dgm:t>
        <a:bodyPr/>
        <a:lstStyle/>
        <a:p>
          <a:r>
            <a:rPr lang="en-US" dirty="0" smtClean="0"/>
            <a:t>EMS</a:t>
          </a:r>
          <a:endParaRPr lang="en-US" dirty="0"/>
        </a:p>
      </dgm:t>
    </dgm:pt>
    <dgm:pt modelId="{F00696E7-6B72-479B-9BC4-D40C2AFDB5A3}" type="parTrans" cxnId="{420BBBC3-BB81-4324-A6EA-F4FC360F2556}">
      <dgm:prSet/>
      <dgm:spPr/>
    </dgm:pt>
    <dgm:pt modelId="{6E124C58-0141-407D-8B1F-03DB6BBFC800}" type="sibTrans" cxnId="{420BBBC3-BB81-4324-A6EA-F4FC360F2556}">
      <dgm:prSet/>
      <dgm:spPr/>
    </dgm:pt>
    <dgm:pt modelId="{46510D0A-F355-47FB-AAA3-46032B075A87}">
      <dgm:prSet phldrT="[Text]"/>
      <dgm:spPr/>
      <dgm:t>
        <a:bodyPr/>
        <a:lstStyle/>
        <a:p>
          <a:r>
            <a:rPr lang="en-US" dirty="0" smtClean="0"/>
            <a:t>Physical Therapy</a:t>
          </a:r>
          <a:endParaRPr lang="en-US" dirty="0"/>
        </a:p>
      </dgm:t>
    </dgm:pt>
    <dgm:pt modelId="{6BC05C5A-AB9A-41D3-BA63-F7672241E05B}" type="parTrans" cxnId="{379291CB-BAEC-4610-A9D9-EA3DE59E2FC7}">
      <dgm:prSet/>
      <dgm:spPr/>
    </dgm:pt>
    <dgm:pt modelId="{9F3B18A1-F86B-47CE-8385-39E5938E6783}" type="sibTrans" cxnId="{379291CB-BAEC-4610-A9D9-EA3DE59E2FC7}">
      <dgm:prSet/>
      <dgm:spPr/>
    </dgm:pt>
    <dgm:pt modelId="{5937D13D-AD12-40D7-AEBA-3D07238EE704}">
      <dgm:prSet phldrT="[Text]"/>
      <dgm:spPr/>
      <dgm:t>
        <a:bodyPr/>
        <a:lstStyle/>
        <a:p>
          <a:r>
            <a:rPr lang="en-US" dirty="0" smtClean="0"/>
            <a:t>Health Education</a:t>
          </a:r>
          <a:endParaRPr lang="en-US" dirty="0"/>
        </a:p>
      </dgm:t>
    </dgm:pt>
    <dgm:pt modelId="{159DEB32-0699-412F-B858-CA9BA0DC4648}" type="parTrans" cxnId="{9BC2350D-3CA8-481D-9FDD-3B9001E9B301}">
      <dgm:prSet/>
      <dgm:spPr/>
    </dgm:pt>
    <dgm:pt modelId="{EDBC334B-EFEB-49A5-A192-D65A8969CFB2}" type="sibTrans" cxnId="{9BC2350D-3CA8-481D-9FDD-3B9001E9B301}">
      <dgm:prSet/>
      <dgm:spPr/>
    </dgm:pt>
    <dgm:pt modelId="{93B705AF-1E3C-4752-9629-4B25AB3CC97F}">
      <dgm:prSet phldrT="[Text]"/>
      <dgm:spPr/>
      <dgm:t>
        <a:bodyPr/>
        <a:lstStyle/>
        <a:p>
          <a:r>
            <a:rPr lang="en-US" dirty="0" smtClean="0"/>
            <a:t>Dental Hygiene </a:t>
          </a:r>
          <a:endParaRPr lang="en-US" dirty="0"/>
        </a:p>
      </dgm:t>
    </dgm:pt>
    <dgm:pt modelId="{1022508C-2246-42BC-AFAD-15DA4F717314}" type="parTrans" cxnId="{B10B2F4C-6B0F-44D8-AA4B-C766043B150F}">
      <dgm:prSet/>
      <dgm:spPr/>
    </dgm:pt>
    <dgm:pt modelId="{6B2DD5FE-E4C0-4BE6-AF78-EAAFC9E855FF}" type="sibTrans" cxnId="{B10B2F4C-6B0F-44D8-AA4B-C766043B150F}">
      <dgm:prSet/>
      <dgm:spPr/>
    </dgm:pt>
    <dgm:pt modelId="{AF8528EB-DCF7-4055-BA84-791B4C29DED3}">
      <dgm:prSet phldrT="[Text]"/>
      <dgm:spPr/>
      <dgm:t>
        <a:bodyPr/>
        <a:lstStyle/>
        <a:p>
          <a:r>
            <a:rPr lang="en-US" dirty="0" smtClean="0"/>
            <a:t>ACNA</a:t>
          </a:r>
          <a:endParaRPr lang="en-US" dirty="0"/>
        </a:p>
      </dgm:t>
    </dgm:pt>
    <dgm:pt modelId="{6299778D-3404-4DE7-88E8-119700567DA6}" type="parTrans" cxnId="{0C858EA4-2152-4D04-925C-C985F7D3AD37}">
      <dgm:prSet/>
      <dgm:spPr/>
    </dgm:pt>
    <dgm:pt modelId="{CF3E72F4-9481-42E5-9C68-A227A779D763}" type="sibTrans" cxnId="{0C858EA4-2152-4D04-925C-C985F7D3AD37}">
      <dgm:prSet/>
      <dgm:spPr/>
    </dgm:pt>
    <dgm:pt modelId="{66CFA603-55C1-4231-AF55-E517B9E961FB}">
      <dgm:prSet phldrT="[Text]"/>
      <dgm:spPr/>
      <dgm:t>
        <a:bodyPr/>
        <a:lstStyle/>
        <a:p>
          <a:r>
            <a:rPr lang="en-US" dirty="0" smtClean="0"/>
            <a:t>RNA</a:t>
          </a:r>
          <a:endParaRPr lang="en-US" dirty="0"/>
        </a:p>
      </dgm:t>
    </dgm:pt>
    <dgm:pt modelId="{612E22E2-A4BC-400D-8F70-D068234A1F54}" type="parTrans" cxnId="{A1394D45-66B6-4FF5-8B9D-5A6D283E663E}">
      <dgm:prSet/>
      <dgm:spPr/>
    </dgm:pt>
    <dgm:pt modelId="{34B688A6-0048-421A-9E42-532347606871}" type="sibTrans" cxnId="{A1394D45-66B6-4FF5-8B9D-5A6D283E663E}">
      <dgm:prSet/>
      <dgm:spPr/>
    </dgm:pt>
    <dgm:pt modelId="{E88B0EC5-15F4-4359-A990-B3B6A2F08CA1}" type="pres">
      <dgm:prSet presAssocID="{C3AD3E13-95B2-41B3-AEC8-784F51AF6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AAFEA-EFB4-4C81-BB44-1A2111D84545}" type="pres">
      <dgm:prSet presAssocID="{5B310468-9D74-455B-B684-CF8CD6BC60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A1F95-6665-49BF-8408-1ACEC3EF7BFB}" type="pres">
      <dgm:prSet presAssocID="{3C56FF41-D359-4020-9E4D-0D11FD543A9D}" presName="sibTrans" presStyleCnt="0"/>
      <dgm:spPr/>
    </dgm:pt>
    <dgm:pt modelId="{A31CB518-5509-48C0-881E-A5737D4868B8}" type="pres">
      <dgm:prSet presAssocID="{956C6EE6-DB5F-4807-B4CB-F2C5A7B441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0E3E2-7A96-43F8-BCA4-9731EE496AAC}" type="pres">
      <dgm:prSet presAssocID="{BE8213A5-C744-4942-A98B-C4E5FD6165D2}" presName="sibTrans" presStyleCnt="0"/>
      <dgm:spPr/>
    </dgm:pt>
    <dgm:pt modelId="{147C84D2-BAAB-4E0A-B75E-325A82C6AD2A}" type="pres">
      <dgm:prSet presAssocID="{9F5D5805-99BB-4722-9F37-C1865B4071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24DA4-5AEF-45EF-AB82-1C10AC1C6A56}" type="pres">
      <dgm:prSet presAssocID="{5CBBF4EC-59AE-47C0-9C54-4D88BDF03E4E}" presName="sibTrans" presStyleCnt="0"/>
      <dgm:spPr/>
    </dgm:pt>
    <dgm:pt modelId="{93C01496-3643-44C8-AE99-D1DDDD58E8CB}" type="pres">
      <dgm:prSet presAssocID="{BED80D38-BB91-49C6-9983-D3D43D3872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1D74E5-ED02-4EEA-A3EB-0D0740F20F4F}" type="presOf" srcId="{CD7470FB-36DB-4B53-87F0-2EE02630F55C}" destId="{E58AAFEA-EFB4-4C81-BB44-1A2111D84545}" srcOrd="0" destOrd="4" presId="urn:microsoft.com/office/officeart/2005/8/layout/hList6"/>
    <dgm:cxn modelId="{420BBBC3-BB81-4324-A6EA-F4FC360F2556}" srcId="{9F5D5805-99BB-4722-9F37-C1865B407188}" destId="{18383E80-68F1-48B9-AA53-E2F19B76EF91}" srcOrd="2" destOrd="0" parTransId="{F00696E7-6B72-479B-9BC4-D40C2AFDB5A3}" sibTransId="{6E124C58-0141-407D-8B1F-03DB6BBFC800}"/>
    <dgm:cxn modelId="{B062C9F4-3A06-4374-8B54-8553DC68E301}" srcId="{9F5D5805-99BB-4722-9F37-C1865B407188}" destId="{38123264-2DCA-41A6-9666-C739407C57FE}" srcOrd="4" destOrd="0" parTransId="{635B8469-6FD6-46A0-96C1-215D50F60445}" sibTransId="{4DBA67FA-4998-4CBA-BB4E-9C89DC543CE8}"/>
    <dgm:cxn modelId="{51DED93D-9E8B-4F00-B307-C7D3C6868F80}" srcId="{5B310468-9D74-455B-B684-CF8CD6BC60DD}" destId="{48E6A111-F5CB-4514-9BEC-DF727CE5067E}" srcOrd="6" destOrd="0" parTransId="{3C880F64-9BF7-457D-933E-8305E9F86203}" sibTransId="{E5167208-5351-4C68-9C0F-B880D6416D52}"/>
    <dgm:cxn modelId="{2C326066-095B-4CC8-8FC0-19108D860C29}" type="presOf" srcId="{1449B5F9-37CA-4388-8437-240E95E74174}" destId="{A31CB518-5509-48C0-881E-A5737D4868B8}" srcOrd="0" destOrd="3" presId="urn:microsoft.com/office/officeart/2005/8/layout/hList6"/>
    <dgm:cxn modelId="{56C14718-ACBA-4F0A-95DD-F074A1EC048B}" type="presOf" srcId="{2DCEEFD7-EBBC-4CF3-913E-72672F59F8B2}" destId="{A31CB518-5509-48C0-881E-A5737D4868B8}" srcOrd="0" destOrd="5" presId="urn:microsoft.com/office/officeart/2005/8/layout/hList6"/>
    <dgm:cxn modelId="{54A7CE19-5A4E-4357-90D6-048A1F9669AC}" srcId="{956C6EE6-DB5F-4807-B4CB-F2C5A7B44157}" destId="{6BC25523-E92A-4FE3-AFD0-81D5ADB3D24A}" srcOrd="5" destOrd="0" parTransId="{35BAF7D3-1EAD-4D1F-916F-EE4AC5748900}" sibTransId="{892CB2F1-A5A2-4E8B-882C-0D2CFFF8437E}"/>
    <dgm:cxn modelId="{0F1A3EA1-99A8-4BD2-AD9A-5DE219730E2E}" type="presOf" srcId="{0C2E56AA-6A36-40E5-9481-4FF0E0CCBDEF}" destId="{E58AAFEA-EFB4-4C81-BB44-1A2111D84545}" srcOrd="0" destOrd="5" presId="urn:microsoft.com/office/officeart/2005/8/layout/hList6"/>
    <dgm:cxn modelId="{B10B2F4C-6B0F-44D8-AA4B-C766043B150F}" srcId="{9F5D5805-99BB-4722-9F37-C1865B407188}" destId="{93B705AF-1E3C-4752-9629-4B25AB3CC97F}" srcOrd="6" destOrd="0" parTransId="{1022508C-2246-42BC-AFAD-15DA4F717314}" sibTransId="{6B2DD5FE-E4C0-4BE6-AF78-EAAFC9E855FF}"/>
    <dgm:cxn modelId="{107302A1-CF90-41C7-81A1-34197665202C}" srcId="{956C6EE6-DB5F-4807-B4CB-F2C5A7B44157}" destId="{C97FCD69-E12A-466A-9292-870410B938F3}" srcOrd="3" destOrd="0" parTransId="{99CCD392-CEA7-486B-A2EC-027792BB547F}" sibTransId="{EF8AA55C-A148-4718-9004-B65B98220AA3}"/>
    <dgm:cxn modelId="{3212B740-D4A3-4858-AD5A-176AF97EEFCF}" type="presOf" srcId="{18383E80-68F1-48B9-AA53-E2F19B76EF91}" destId="{147C84D2-BAAB-4E0A-B75E-325A82C6AD2A}" srcOrd="0" destOrd="3" presId="urn:microsoft.com/office/officeart/2005/8/layout/hList6"/>
    <dgm:cxn modelId="{097F082E-DAF6-464C-AAD0-3025DCA8FE2C}" srcId="{C3AD3E13-95B2-41B3-AEC8-784F51AF6FC4}" destId="{BED80D38-BB91-49C6-9983-D3D43D3872C0}" srcOrd="3" destOrd="0" parTransId="{BD4B1F70-EBEE-4B22-BC06-165814E8BDA7}" sibTransId="{CE5890C9-49BE-4B51-8593-6118F190288D}"/>
    <dgm:cxn modelId="{EC29E849-1706-43C5-9883-D8CEB9606CD4}" type="presOf" srcId="{66CFA603-55C1-4231-AF55-E517B9E961FB}" destId="{E58AAFEA-EFB4-4C81-BB44-1A2111D84545}" srcOrd="0" destOrd="3" presId="urn:microsoft.com/office/officeart/2005/8/layout/hList6"/>
    <dgm:cxn modelId="{F108514C-9AE0-4E37-BE9C-52772D6AF30B}" srcId="{956C6EE6-DB5F-4807-B4CB-F2C5A7B44157}" destId="{F033ECF1-B4BA-4308-93AB-97FDEA3BCADC}" srcOrd="7" destOrd="0" parTransId="{EA2C49A0-847A-4EBD-8127-E89A3425928D}" sibTransId="{335B22BF-3747-4AA5-8BCD-0A4B93FABAE3}"/>
    <dgm:cxn modelId="{A1394D45-66B6-4FF5-8B9D-5A6D283E663E}" srcId="{5B310468-9D74-455B-B684-CF8CD6BC60DD}" destId="{66CFA603-55C1-4231-AF55-E517B9E961FB}" srcOrd="2" destOrd="0" parTransId="{612E22E2-A4BC-400D-8F70-D068234A1F54}" sibTransId="{34B688A6-0048-421A-9E42-532347606871}"/>
    <dgm:cxn modelId="{2EFB3804-48DC-4FD2-BB2A-4A97B8E6841F}" srcId="{9F5D5805-99BB-4722-9F37-C1865B407188}" destId="{A63919E8-BDE1-4EBF-AABA-9D80164C3929}" srcOrd="1" destOrd="0" parTransId="{502B1218-3C21-4C66-AC1B-A83AAEEC7F12}" sibTransId="{A2328984-E906-4500-AC49-84F1FE8B880A}"/>
    <dgm:cxn modelId="{1C121817-19DD-43D8-9C87-3A555997DC6F}" type="presOf" srcId="{46510D0A-F355-47FB-AAA3-46032B075A87}" destId="{147C84D2-BAAB-4E0A-B75E-325A82C6AD2A}" srcOrd="0" destOrd="4" presId="urn:microsoft.com/office/officeart/2005/8/layout/hList6"/>
    <dgm:cxn modelId="{D294522B-3329-4002-A9DA-B4EE267BFA3A}" type="presOf" srcId="{FABC4928-BEC1-4152-9604-907491EEE01A}" destId="{147C84D2-BAAB-4E0A-B75E-325A82C6AD2A}" srcOrd="0" destOrd="1" presId="urn:microsoft.com/office/officeart/2005/8/layout/hList6"/>
    <dgm:cxn modelId="{F63C919A-F1A7-4C5C-AE2A-F2AD90252121}" srcId="{956C6EE6-DB5F-4807-B4CB-F2C5A7B44157}" destId="{7045DC54-B74B-4969-A279-887BC210B413}" srcOrd="1" destOrd="0" parTransId="{56F4C908-88EB-4B2A-8F16-68AA5B8577CE}" sibTransId="{40F59C2D-1E49-4EDD-A6F4-8F1571AB93BF}"/>
    <dgm:cxn modelId="{D589FEA1-3EBE-4737-9F22-4623B1E3A825}" type="presOf" srcId="{9F5D5805-99BB-4722-9F37-C1865B407188}" destId="{147C84D2-BAAB-4E0A-B75E-325A82C6AD2A}" srcOrd="0" destOrd="0" presId="urn:microsoft.com/office/officeart/2005/8/layout/hList6"/>
    <dgm:cxn modelId="{6CE2F231-3A3B-4DA4-BF98-F1E18895A093}" srcId="{956C6EE6-DB5F-4807-B4CB-F2C5A7B44157}" destId="{1449B5F9-37CA-4388-8437-240E95E74174}" srcOrd="2" destOrd="0" parTransId="{D5A2D162-4635-4F41-A51F-216E6F66B701}" sibTransId="{727ABAD9-F082-4FDE-AB50-CF3AB0CFB52C}"/>
    <dgm:cxn modelId="{8A06082D-67ED-407E-8769-27FEA9764516}" srcId="{956C6EE6-DB5F-4807-B4CB-F2C5A7B44157}" destId="{1B85287D-E315-4C93-8F63-E95FF32BC5C9}" srcOrd="8" destOrd="0" parTransId="{23D2FDAF-FB1C-42A1-BFEE-2D3B754F0B7E}" sibTransId="{1DF3FCAA-EA83-4E1B-8240-1D5C7893494C}"/>
    <dgm:cxn modelId="{A8B77409-8A58-46B2-91DF-C2EC54F4E4A8}" type="presOf" srcId="{BED80D38-BB91-49C6-9983-D3D43D3872C0}" destId="{93C01496-3643-44C8-AE99-D1DDDD58E8CB}" srcOrd="0" destOrd="0" presId="urn:microsoft.com/office/officeart/2005/8/layout/hList6"/>
    <dgm:cxn modelId="{8980C036-4C4D-4E20-A342-132A8FAF1401}" srcId="{5B310468-9D74-455B-B684-CF8CD6BC60DD}" destId="{6C5B870B-8DD6-4B49-8663-DB99CADCF500}" srcOrd="0" destOrd="0" parTransId="{46783BCC-889D-4D94-BCE8-98B8251E8DE4}" sibTransId="{502C1EB1-F7F8-4321-A060-9C46EFAD48C6}"/>
    <dgm:cxn modelId="{C5E8EC76-B4DE-495A-B316-7F53BE9871AF}" srcId="{5B310468-9D74-455B-B684-CF8CD6BC60DD}" destId="{CD7470FB-36DB-4B53-87F0-2EE02630F55C}" srcOrd="3" destOrd="0" parTransId="{59924E0D-7164-4706-BAC0-82C2C1EF6BA5}" sibTransId="{61E8F74E-FE55-413F-98DE-AC7ABEEA9FE8}"/>
    <dgm:cxn modelId="{CC8CD7FD-E94E-4AA9-A572-39319061FDEF}" srcId="{5B310468-9D74-455B-B684-CF8CD6BC60DD}" destId="{6A5E1542-EBC1-4A4C-89FA-1488E5AD6243}" srcOrd="5" destOrd="0" parTransId="{B828D79E-6E67-4E66-B1DF-29F294DAEB83}" sibTransId="{F5B434B2-ED79-453A-9DDE-9AB49B6697BB}"/>
    <dgm:cxn modelId="{6B1B1FD0-416C-4E03-BB97-169430FC2BCE}" srcId="{9F5D5805-99BB-4722-9F37-C1865B407188}" destId="{FABC4928-BEC1-4152-9604-907491EEE01A}" srcOrd="0" destOrd="0" parTransId="{B8DAC571-797A-42BA-B369-0771393C5779}" sibTransId="{04F6D83E-9D26-40B9-BB6C-EB010C089A8C}"/>
    <dgm:cxn modelId="{A8D3A74C-AFEE-4CCE-9532-6898D095863A}" type="presOf" srcId="{1B85287D-E315-4C93-8F63-E95FF32BC5C9}" destId="{A31CB518-5509-48C0-881E-A5737D4868B8}" srcOrd="0" destOrd="9" presId="urn:microsoft.com/office/officeart/2005/8/layout/hList6"/>
    <dgm:cxn modelId="{EBB66EA6-4CBF-4909-AC47-40E2F9D0D334}" type="presOf" srcId="{A63919E8-BDE1-4EBF-AABA-9D80164C3929}" destId="{147C84D2-BAAB-4E0A-B75E-325A82C6AD2A}" srcOrd="0" destOrd="2" presId="urn:microsoft.com/office/officeart/2005/8/layout/hList6"/>
    <dgm:cxn modelId="{2A950E8E-160F-4952-B97A-1502B4A07539}" type="presOf" srcId="{48E6A111-F5CB-4514-9BEC-DF727CE5067E}" destId="{E58AAFEA-EFB4-4C81-BB44-1A2111D84545}" srcOrd="0" destOrd="7" presId="urn:microsoft.com/office/officeart/2005/8/layout/hList6"/>
    <dgm:cxn modelId="{1C845DEF-AA68-4B79-94FF-1BA8E00F51FA}" type="presOf" srcId="{E814CCD1-654F-4F32-9EF9-8562850D0558}" destId="{A31CB518-5509-48C0-881E-A5737D4868B8}" srcOrd="0" destOrd="7" presId="urn:microsoft.com/office/officeart/2005/8/layout/hList6"/>
    <dgm:cxn modelId="{8EB79A29-9C23-4E8C-B501-D7D54B8E0A96}" type="presOf" srcId="{5937D13D-AD12-40D7-AEBA-3D07238EE704}" destId="{147C84D2-BAAB-4E0A-B75E-325A82C6AD2A}" srcOrd="0" destOrd="6" presId="urn:microsoft.com/office/officeart/2005/8/layout/hList6"/>
    <dgm:cxn modelId="{9A5CB061-1C57-4D8C-A777-7B8CD5B2E312}" srcId="{956C6EE6-DB5F-4807-B4CB-F2C5A7B44157}" destId="{E814CCD1-654F-4F32-9EF9-8562850D0558}" srcOrd="6" destOrd="0" parTransId="{50AB1782-98C1-4B24-BD3A-8F14FE0D1E93}" sibTransId="{C90E0D80-777A-4F77-A4B2-AC259CDDB022}"/>
    <dgm:cxn modelId="{C59997A8-B73B-435D-B760-AFAB6B35512A}" type="presOf" srcId="{7045DC54-B74B-4969-A279-887BC210B413}" destId="{A31CB518-5509-48C0-881E-A5737D4868B8}" srcOrd="0" destOrd="2" presId="urn:microsoft.com/office/officeart/2005/8/layout/hList6"/>
    <dgm:cxn modelId="{B4AB48E4-AC3F-4CF1-9716-9AAB7E8EDB31}" type="presOf" srcId="{6A5E1542-EBC1-4A4C-89FA-1488E5AD6243}" destId="{E58AAFEA-EFB4-4C81-BB44-1A2111D84545}" srcOrd="0" destOrd="6" presId="urn:microsoft.com/office/officeart/2005/8/layout/hList6"/>
    <dgm:cxn modelId="{A7EA2D11-A549-4409-8D89-45007BC0C123}" type="presOf" srcId="{956C6EE6-DB5F-4807-B4CB-F2C5A7B44157}" destId="{A31CB518-5509-48C0-881E-A5737D4868B8}" srcOrd="0" destOrd="0" presId="urn:microsoft.com/office/officeart/2005/8/layout/hList6"/>
    <dgm:cxn modelId="{0C1E7B11-9D45-439F-96AE-430F20504C3E}" type="presOf" srcId="{BE43AC77-FFA3-4A57-BB71-10393706F87A}" destId="{A31CB518-5509-48C0-881E-A5737D4868B8}" srcOrd="0" destOrd="1" presId="urn:microsoft.com/office/officeart/2005/8/layout/hList6"/>
    <dgm:cxn modelId="{72361FDA-135F-4E6D-8078-224B70BA06F2}" type="presOf" srcId="{5B310468-9D74-455B-B684-CF8CD6BC60DD}" destId="{E58AAFEA-EFB4-4C81-BB44-1A2111D84545}" srcOrd="0" destOrd="0" presId="urn:microsoft.com/office/officeart/2005/8/layout/hList6"/>
    <dgm:cxn modelId="{053BD1DD-68F0-4BAC-989C-2966E63BE26F}" srcId="{C3AD3E13-95B2-41B3-AEC8-784F51AF6FC4}" destId="{956C6EE6-DB5F-4807-B4CB-F2C5A7B44157}" srcOrd="1" destOrd="0" parTransId="{08CB0CC8-DB41-4B3E-A336-C55217018B19}" sibTransId="{BE8213A5-C744-4942-A98B-C4E5FD6165D2}"/>
    <dgm:cxn modelId="{13213A21-3245-4C04-A1E9-C6E5CC0D3806}" srcId="{C3AD3E13-95B2-41B3-AEC8-784F51AF6FC4}" destId="{5B310468-9D74-455B-B684-CF8CD6BC60DD}" srcOrd="0" destOrd="0" parTransId="{3E29C3FF-9BBB-4E8E-AEB7-E13DC2D9843D}" sibTransId="{3C56FF41-D359-4020-9E4D-0D11FD543A9D}"/>
    <dgm:cxn modelId="{355D9F4F-2F78-4170-81D9-A13E5E9B6FC0}" type="presOf" srcId="{C97FCD69-E12A-466A-9292-870410B938F3}" destId="{A31CB518-5509-48C0-881E-A5737D4868B8}" srcOrd="0" destOrd="4" presId="urn:microsoft.com/office/officeart/2005/8/layout/hList6"/>
    <dgm:cxn modelId="{F71199A7-F05E-4733-83C6-BFCB123DD179}" type="presOf" srcId="{C3AD3E13-95B2-41B3-AEC8-784F51AF6FC4}" destId="{E88B0EC5-15F4-4359-A990-B3B6A2F08CA1}" srcOrd="0" destOrd="0" presId="urn:microsoft.com/office/officeart/2005/8/layout/hList6"/>
    <dgm:cxn modelId="{ED19289D-471E-474B-9BC6-5BFD2747FF0A}" srcId="{956C6EE6-DB5F-4807-B4CB-F2C5A7B44157}" destId="{2DCEEFD7-EBBC-4CF3-913E-72672F59F8B2}" srcOrd="4" destOrd="0" parTransId="{85E8B2DC-88F0-4449-8950-368B86BEB2C4}" sibTransId="{E143A416-FD2A-4314-AC5C-51416D5281F6}"/>
    <dgm:cxn modelId="{580E4F74-0517-465A-9B1E-69AF7C044962}" type="presOf" srcId="{6BC25523-E92A-4FE3-AFD0-81D5ADB3D24A}" destId="{A31CB518-5509-48C0-881E-A5737D4868B8}" srcOrd="0" destOrd="6" presId="urn:microsoft.com/office/officeart/2005/8/layout/hList6"/>
    <dgm:cxn modelId="{79BA63C8-3A73-4476-B900-A2134CBE0733}" type="presOf" srcId="{93B705AF-1E3C-4752-9629-4B25AB3CC97F}" destId="{147C84D2-BAAB-4E0A-B75E-325A82C6AD2A}" srcOrd="0" destOrd="7" presId="urn:microsoft.com/office/officeart/2005/8/layout/hList6"/>
    <dgm:cxn modelId="{379291CB-BAEC-4610-A9D9-EA3DE59E2FC7}" srcId="{9F5D5805-99BB-4722-9F37-C1865B407188}" destId="{46510D0A-F355-47FB-AAA3-46032B075A87}" srcOrd="3" destOrd="0" parTransId="{6BC05C5A-AB9A-41D3-BA63-F7672241E05B}" sibTransId="{9F3B18A1-F86B-47CE-8385-39E5938E6783}"/>
    <dgm:cxn modelId="{0C858EA4-2152-4D04-925C-C985F7D3AD37}" srcId="{5B310468-9D74-455B-B684-CF8CD6BC60DD}" destId="{AF8528EB-DCF7-4055-BA84-791B4C29DED3}" srcOrd="1" destOrd="0" parTransId="{6299778D-3404-4DE7-88E8-119700567DA6}" sibTransId="{CF3E72F4-9481-42E5-9C68-A227A779D763}"/>
    <dgm:cxn modelId="{3DE85555-7388-4B86-B828-0F1CBEB4F8D4}" srcId="{5B310468-9D74-455B-B684-CF8CD6BC60DD}" destId="{0C2E56AA-6A36-40E5-9481-4FF0E0CCBDEF}" srcOrd="4" destOrd="0" parTransId="{B9FD22F6-A44A-4C2F-83D9-09DC3BBC6653}" sibTransId="{BE1265F6-9E73-498A-8DDA-DE0CAD24D73E}"/>
    <dgm:cxn modelId="{8B7414CE-0569-473D-846F-2221ECF299DF}" srcId="{956C6EE6-DB5F-4807-B4CB-F2C5A7B44157}" destId="{BE43AC77-FFA3-4A57-BB71-10393706F87A}" srcOrd="0" destOrd="0" parTransId="{5650A30B-E760-4996-8A69-12E171AE7F11}" sibTransId="{1C764935-D6D5-42B6-9F6E-FF7F1D2A4B2B}"/>
    <dgm:cxn modelId="{61B18C7B-5996-4AE9-A4DF-8045071D72D1}" srcId="{C3AD3E13-95B2-41B3-AEC8-784F51AF6FC4}" destId="{9F5D5805-99BB-4722-9F37-C1865B407188}" srcOrd="2" destOrd="0" parTransId="{909EE2CB-EAE5-4EEA-91C5-7592290054D4}" sibTransId="{5CBBF4EC-59AE-47C0-9C54-4D88BDF03E4E}"/>
    <dgm:cxn modelId="{9092C772-B785-4BD7-BF3D-91AE462BFC28}" type="presOf" srcId="{6C5B870B-8DD6-4B49-8663-DB99CADCF500}" destId="{E58AAFEA-EFB4-4C81-BB44-1A2111D84545}" srcOrd="0" destOrd="1" presId="urn:microsoft.com/office/officeart/2005/8/layout/hList6"/>
    <dgm:cxn modelId="{9BC2350D-3CA8-481D-9FDD-3B9001E9B301}" srcId="{9F5D5805-99BB-4722-9F37-C1865B407188}" destId="{5937D13D-AD12-40D7-AEBA-3D07238EE704}" srcOrd="5" destOrd="0" parTransId="{159DEB32-0699-412F-B858-CA9BA0DC4648}" sibTransId="{EDBC334B-EFEB-49A5-A192-D65A8969CFB2}"/>
    <dgm:cxn modelId="{9CFA76DF-52BA-4B27-A2C2-C435979DCF8C}" type="presOf" srcId="{AF8528EB-DCF7-4055-BA84-791B4C29DED3}" destId="{E58AAFEA-EFB4-4C81-BB44-1A2111D84545}" srcOrd="0" destOrd="2" presId="urn:microsoft.com/office/officeart/2005/8/layout/hList6"/>
    <dgm:cxn modelId="{6F72D3EA-5D31-4035-A35D-140D170BF173}" type="presOf" srcId="{38123264-2DCA-41A6-9666-C739407C57FE}" destId="{147C84D2-BAAB-4E0A-B75E-325A82C6AD2A}" srcOrd="0" destOrd="5" presId="urn:microsoft.com/office/officeart/2005/8/layout/hList6"/>
    <dgm:cxn modelId="{0BE4338D-1C9E-42B8-92B4-8512B73EF573}" type="presOf" srcId="{F033ECF1-B4BA-4308-93AB-97FDEA3BCADC}" destId="{A31CB518-5509-48C0-881E-A5737D4868B8}" srcOrd="0" destOrd="8" presId="urn:microsoft.com/office/officeart/2005/8/layout/hList6"/>
    <dgm:cxn modelId="{3C6AE480-2C76-4A00-943A-8802762A4448}" type="presParOf" srcId="{E88B0EC5-15F4-4359-A990-B3B6A2F08CA1}" destId="{E58AAFEA-EFB4-4C81-BB44-1A2111D84545}" srcOrd="0" destOrd="0" presId="urn:microsoft.com/office/officeart/2005/8/layout/hList6"/>
    <dgm:cxn modelId="{24F02DED-1298-4A2B-BC51-7D7890912BC2}" type="presParOf" srcId="{E88B0EC5-15F4-4359-A990-B3B6A2F08CA1}" destId="{31EA1F95-6665-49BF-8408-1ACEC3EF7BFB}" srcOrd="1" destOrd="0" presId="urn:microsoft.com/office/officeart/2005/8/layout/hList6"/>
    <dgm:cxn modelId="{E4304886-1B6D-4A02-9E49-7913F8F10F6C}" type="presParOf" srcId="{E88B0EC5-15F4-4359-A990-B3B6A2F08CA1}" destId="{A31CB518-5509-48C0-881E-A5737D4868B8}" srcOrd="2" destOrd="0" presId="urn:microsoft.com/office/officeart/2005/8/layout/hList6"/>
    <dgm:cxn modelId="{5E46EED9-CECE-407C-BF7C-C2E7C4E12DAC}" type="presParOf" srcId="{E88B0EC5-15F4-4359-A990-B3B6A2F08CA1}" destId="{DF40E3E2-7A96-43F8-BCA4-9731EE496AAC}" srcOrd="3" destOrd="0" presId="urn:microsoft.com/office/officeart/2005/8/layout/hList6"/>
    <dgm:cxn modelId="{2E99C010-9116-4787-8F10-3C24A3685FF9}" type="presParOf" srcId="{E88B0EC5-15F4-4359-A990-B3B6A2F08CA1}" destId="{147C84D2-BAAB-4E0A-B75E-325A82C6AD2A}" srcOrd="4" destOrd="0" presId="urn:microsoft.com/office/officeart/2005/8/layout/hList6"/>
    <dgm:cxn modelId="{D344D1BA-D960-489D-9927-87B1F3AF75AC}" type="presParOf" srcId="{E88B0EC5-15F4-4359-A990-B3B6A2F08CA1}" destId="{15D24DA4-5AEF-45EF-AB82-1C10AC1C6A56}" srcOrd="5" destOrd="0" presId="urn:microsoft.com/office/officeart/2005/8/layout/hList6"/>
    <dgm:cxn modelId="{11EC0366-D49F-4C0B-B3EB-389A35A126E6}" type="presParOf" srcId="{E88B0EC5-15F4-4359-A990-B3B6A2F08CA1}" destId="{93C01496-3643-44C8-AE99-D1DDDD58E8C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AD3E13-95B2-41B3-AEC8-784F51AF6FC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10468-9D74-455B-B684-CF8CD6BC60DD}">
      <dgm:prSet phldrT="[Text]"/>
      <dgm:spPr/>
      <dgm:t>
        <a:bodyPr/>
        <a:lstStyle/>
        <a:p>
          <a:r>
            <a:rPr lang="en-US" dirty="0" smtClean="0"/>
            <a:t>Pre-Collegiate</a:t>
          </a:r>
          <a:endParaRPr lang="en-US" dirty="0"/>
        </a:p>
      </dgm:t>
    </dgm:pt>
    <dgm:pt modelId="{3E29C3FF-9BBB-4E8E-AEB7-E13DC2D9843D}" type="parTrans" cxnId="{13213A21-3245-4C04-A1E9-C6E5CC0D3806}">
      <dgm:prSet/>
      <dgm:spPr/>
      <dgm:t>
        <a:bodyPr/>
        <a:lstStyle/>
        <a:p>
          <a:endParaRPr lang="en-US"/>
        </a:p>
      </dgm:t>
    </dgm:pt>
    <dgm:pt modelId="{3C56FF41-D359-4020-9E4D-0D11FD543A9D}" type="sibTrans" cxnId="{13213A21-3245-4C04-A1E9-C6E5CC0D3806}">
      <dgm:prSet/>
      <dgm:spPr/>
      <dgm:t>
        <a:bodyPr/>
        <a:lstStyle/>
        <a:p>
          <a:endParaRPr lang="en-US"/>
        </a:p>
      </dgm:t>
    </dgm:pt>
    <dgm:pt modelId="{6C5B870B-8DD6-4B49-8663-DB99CADCF500}">
      <dgm:prSet phldrT="[Text]"/>
      <dgm:spPr/>
      <dgm:t>
        <a:bodyPr/>
        <a:lstStyle/>
        <a:p>
          <a:r>
            <a:rPr lang="en-US" dirty="0" smtClean="0"/>
            <a:t>Entry Level Training </a:t>
          </a:r>
          <a:endParaRPr lang="en-US" dirty="0"/>
        </a:p>
      </dgm:t>
    </dgm:pt>
    <dgm:pt modelId="{46783BCC-889D-4D94-BCE8-98B8251E8DE4}" type="parTrans" cxnId="{8980C036-4C4D-4E20-A342-132A8FAF1401}">
      <dgm:prSet/>
      <dgm:spPr/>
      <dgm:t>
        <a:bodyPr/>
        <a:lstStyle/>
        <a:p>
          <a:endParaRPr lang="en-US"/>
        </a:p>
      </dgm:t>
    </dgm:pt>
    <dgm:pt modelId="{502C1EB1-F7F8-4321-A060-9C46EFAD48C6}" type="sibTrans" cxnId="{8980C036-4C4D-4E20-A342-132A8FAF1401}">
      <dgm:prSet/>
      <dgm:spPr/>
      <dgm:t>
        <a:bodyPr/>
        <a:lstStyle/>
        <a:p>
          <a:endParaRPr lang="en-US"/>
        </a:p>
      </dgm:t>
    </dgm:pt>
    <dgm:pt modelId="{956C6EE6-DB5F-4807-B4CB-F2C5A7B44157}">
      <dgm:prSet phldrT="[Text]"/>
      <dgm:spPr/>
      <dgm:t>
        <a:bodyPr/>
        <a:lstStyle/>
        <a:p>
          <a:r>
            <a:rPr lang="en-US" dirty="0" smtClean="0"/>
            <a:t>Colleges</a:t>
          </a:r>
        </a:p>
      </dgm:t>
    </dgm:pt>
    <dgm:pt modelId="{08CB0CC8-DB41-4B3E-A336-C55217018B19}" type="parTrans" cxnId="{053BD1DD-68F0-4BAC-989C-2966E63BE26F}">
      <dgm:prSet/>
      <dgm:spPr/>
      <dgm:t>
        <a:bodyPr/>
        <a:lstStyle/>
        <a:p>
          <a:endParaRPr lang="en-US"/>
        </a:p>
      </dgm:t>
    </dgm:pt>
    <dgm:pt modelId="{BE8213A5-C744-4942-A98B-C4E5FD6165D2}" type="sibTrans" cxnId="{053BD1DD-68F0-4BAC-989C-2966E63BE26F}">
      <dgm:prSet/>
      <dgm:spPr/>
      <dgm:t>
        <a:bodyPr/>
        <a:lstStyle/>
        <a:p>
          <a:endParaRPr lang="en-US"/>
        </a:p>
      </dgm:t>
    </dgm:pt>
    <dgm:pt modelId="{9F5D5805-99BB-4722-9F37-C1865B407188}">
      <dgm:prSet phldrT="[Text]"/>
      <dgm:spPr/>
      <dgm:t>
        <a:bodyPr/>
        <a:lstStyle/>
        <a:p>
          <a:r>
            <a:rPr lang="en-US" dirty="0" smtClean="0"/>
            <a:t>Bachelors</a:t>
          </a:r>
          <a:endParaRPr lang="en-US" dirty="0"/>
        </a:p>
      </dgm:t>
    </dgm:pt>
    <dgm:pt modelId="{909EE2CB-EAE5-4EEA-91C5-7592290054D4}" type="parTrans" cxnId="{61B18C7B-5996-4AE9-A4DF-8045071D72D1}">
      <dgm:prSet/>
      <dgm:spPr/>
      <dgm:t>
        <a:bodyPr/>
        <a:lstStyle/>
        <a:p>
          <a:endParaRPr lang="en-US"/>
        </a:p>
      </dgm:t>
    </dgm:pt>
    <dgm:pt modelId="{5CBBF4EC-59AE-47C0-9C54-4D88BDF03E4E}" type="sibTrans" cxnId="{61B18C7B-5996-4AE9-A4DF-8045071D72D1}">
      <dgm:prSet/>
      <dgm:spPr/>
      <dgm:t>
        <a:bodyPr/>
        <a:lstStyle/>
        <a:p>
          <a:endParaRPr lang="en-US"/>
        </a:p>
      </dgm:t>
    </dgm:pt>
    <dgm:pt modelId="{FABC4928-BEC1-4152-9604-907491EEE01A}">
      <dgm:prSet phldrT="[Text]"/>
      <dgm:spPr/>
      <dgm:t>
        <a:bodyPr/>
        <a:lstStyle/>
        <a:p>
          <a:r>
            <a:rPr lang="en-US" dirty="0" smtClean="0"/>
            <a:t>Supply Chain Mgmt</a:t>
          </a:r>
          <a:endParaRPr lang="en-US" dirty="0"/>
        </a:p>
      </dgm:t>
    </dgm:pt>
    <dgm:pt modelId="{B8DAC571-797A-42BA-B369-0771393C5779}" type="parTrans" cxnId="{6B1B1FD0-416C-4E03-BB97-169430FC2BCE}">
      <dgm:prSet/>
      <dgm:spPr/>
      <dgm:t>
        <a:bodyPr/>
        <a:lstStyle/>
        <a:p>
          <a:endParaRPr lang="en-US"/>
        </a:p>
      </dgm:t>
    </dgm:pt>
    <dgm:pt modelId="{04F6D83E-9D26-40B9-BB6C-EB010C089A8C}" type="sibTrans" cxnId="{6B1B1FD0-416C-4E03-BB97-169430FC2BCE}">
      <dgm:prSet/>
      <dgm:spPr/>
      <dgm:t>
        <a:bodyPr/>
        <a:lstStyle/>
        <a:p>
          <a:endParaRPr lang="en-US"/>
        </a:p>
      </dgm:t>
    </dgm:pt>
    <dgm:pt modelId="{BED80D38-BB91-49C6-9983-D3D43D3872C0}">
      <dgm:prSet custT="1"/>
      <dgm:spPr/>
      <dgm:t>
        <a:bodyPr/>
        <a:lstStyle/>
        <a:p>
          <a:pPr algn="l"/>
          <a:r>
            <a:rPr lang="en-US" sz="2800" dirty="0" smtClean="0"/>
            <a:t>Graduate</a:t>
          </a:r>
        </a:p>
        <a:p>
          <a:pPr algn="l"/>
          <a:r>
            <a:rPr lang="en-US" sz="2000" dirty="0" smtClean="0"/>
            <a:t>MBA</a:t>
          </a:r>
        </a:p>
        <a:p>
          <a:pPr algn="l"/>
          <a:r>
            <a:rPr lang="en-US" sz="2000" dirty="0" smtClean="0"/>
            <a:t>Management</a:t>
          </a:r>
        </a:p>
        <a:p>
          <a:pPr algn="ctr"/>
          <a:endParaRPr lang="en-US" sz="2100" dirty="0"/>
        </a:p>
      </dgm:t>
    </dgm:pt>
    <dgm:pt modelId="{BD4B1F70-EBEE-4B22-BC06-165814E8BDA7}" type="parTrans" cxnId="{097F082E-DAF6-464C-AAD0-3025DCA8FE2C}">
      <dgm:prSet/>
      <dgm:spPr/>
    </dgm:pt>
    <dgm:pt modelId="{CE5890C9-49BE-4B51-8593-6118F190288D}" type="sibTrans" cxnId="{097F082E-DAF6-464C-AAD0-3025DCA8FE2C}">
      <dgm:prSet/>
      <dgm:spPr/>
    </dgm:pt>
    <dgm:pt modelId="{BE43AC77-FFA3-4A57-BB71-10393706F87A}">
      <dgm:prSet phldrT="[Text]"/>
      <dgm:spPr/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5650A30B-E760-4996-8A69-12E171AE7F11}" type="parTrans" cxnId="{8B7414CE-0569-473D-846F-2221ECF299DF}">
      <dgm:prSet/>
      <dgm:spPr/>
    </dgm:pt>
    <dgm:pt modelId="{1C764935-D6D5-42B6-9F6E-FF7F1D2A4B2B}" type="sibTrans" cxnId="{8B7414CE-0569-473D-846F-2221ECF299DF}">
      <dgm:prSet/>
      <dgm:spPr/>
    </dgm:pt>
    <dgm:pt modelId="{EF4FFAB0-C716-4B73-914A-7D0107B99B5E}">
      <dgm:prSet phldrT="[Text]"/>
      <dgm:spPr/>
      <dgm:t>
        <a:bodyPr/>
        <a:lstStyle/>
        <a:p>
          <a:r>
            <a:rPr lang="en-US" dirty="0" smtClean="0"/>
            <a:t>GIS</a:t>
          </a:r>
          <a:endParaRPr lang="en-US" dirty="0"/>
        </a:p>
      </dgm:t>
    </dgm:pt>
    <dgm:pt modelId="{F1BCB202-B547-43AE-8A2A-1C25F0BAEC1B}" type="parTrans" cxnId="{FE865CAE-2624-428E-AF93-7BD7F84E68A9}">
      <dgm:prSet/>
      <dgm:spPr/>
    </dgm:pt>
    <dgm:pt modelId="{F26603D1-DF47-40C9-846E-0A61E5C3F3B6}" type="sibTrans" cxnId="{FE865CAE-2624-428E-AF93-7BD7F84E68A9}">
      <dgm:prSet/>
      <dgm:spPr/>
    </dgm:pt>
    <dgm:pt modelId="{BC814321-0A29-4A12-B735-382BD1683E71}">
      <dgm:prSet phldrT="[Text]"/>
      <dgm:spPr/>
      <dgm:t>
        <a:bodyPr/>
        <a:lstStyle/>
        <a:p>
          <a:r>
            <a:rPr lang="en-US" dirty="0" smtClean="0"/>
            <a:t>Bus &amp; Intl Bus</a:t>
          </a:r>
          <a:endParaRPr lang="en-US" dirty="0"/>
        </a:p>
      </dgm:t>
    </dgm:pt>
    <dgm:pt modelId="{3775C391-6761-457E-8C64-EFFDF7A23476}" type="parTrans" cxnId="{26AC8879-C295-44D4-BEB9-8369DCA1F0D4}">
      <dgm:prSet/>
      <dgm:spPr/>
    </dgm:pt>
    <dgm:pt modelId="{F0C070BA-8675-49F3-AE7F-975D6D600686}" type="sibTrans" cxnId="{26AC8879-C295-44D4-BEB9-8369DCA1F0D4}">
      <dgm:prSet/>
      <dgm:spPr/>
    </dgm:pt>
    <dgm:pt modelId="{34FA2505-0BF5-47BE-B0AA-59809BCE44C9}">
      <dgm:prSet phldrT="[Text]"/>
      <dgm:spPr/>
      <dgm:t>
        <a:bodyPr/>
        <a:lstStyle/>
        <a:p>
          <a:endParaRPr lang="en-US" dirty="0"/>
        </a:p>
      </dgm:t>
    </dgm:pt>
    <dgm:pt modelId="{AA229F6F-8DC7-4117-A331-3188D79A2634}" type="parTrans" cxnId="{8DDF91D4-1BB3-443C-A86D-3A68E704C939}">
      <dgm:prSet/>
      <dgm:spPr/>
    </dgm:pt>
    <dgm:pt modelId="{9E4EE12E-A6CC-42A4-8B69-67EE6D8C1E06}" type="sibTrans" cxnId="{8DDF91D4-1BB3-443C-A86D-3A68E704C939}">
      <dgm:prSet/>
      <dgm:spPr/>
    </dgm:pt>
    <dgm:pt modelId="{9901E4CB-8AD4-452C-B612-CC680A9C3007}">
      <dgm:prSet phldrT="[Text]"/>
      <dgm:spPr/>
      <dgm:t>
        <a:bodyPr/>
        <a:lstStyle/>
        <a:p>
          <a:r>
            <a:rPr lang="en-US" dirty="0" smtClean="0"/>
            <a:t>Purchasing</a:t>
          </a:r>
          <a:endParaRPr lang="en-US" dirty="0"/>
        </a:p>
      </dgm:t>
    </dgm:pt>
    <dgm:pt modelId="{71A9FEC9-2563-43FD-ABCB-D00983CDC4D1}" type="parTrans" cxnId="{4A9C3179-A03E-495F-97A1-3516ED0F1051}">
      <dgm:prSet/>
      <dgm:spPr/>
    </dgm:pt>
    <dgm:pt modelId="{68686758-3528-4EDD-A100-4DD48D5FC20C}" type="sibTrans" cxnId="{4A9C3179-A03E-495F-97A1-3516ED0F1051}">
      <dgm:prSet/>
      <dgm:spPr/>
    </dgm:pt>
    <dgm:pt modelId="{52387A7F-90CE-4688-A528-6E29038856E0}">
      <dgm:prSet phldrT="[Text]"/>
      <dgm:spPr/>
      <dgm:t>
        <a:bodyPr/>
        <a:lstStyle/>
        <a:p>
          <a:r>
            <a:rPr lang="en-US" dirty="0" smtClean="0"/>
            <a:t>Logistics</a:t>
          </a:r>
          <a:endParaRPr lang="en-US" dirty="0"/>
        </a:p>
      </dgm:t>
    </dgm:pt>
    <dgm:pt modelId="{2C19B981-6B0B-46A8-B606-94DBF4F9F977}" type="parTrans" cxnId="{3064E0B4-B81E-4D3D-8516-6E6E875B828F}">
      <dgm:prSet/>
      <dgm:spPr/>
    </dgm:pt>
    <dgm:pt modelId="{43F7592B-098F-49A7-8939-82ED045CC607}" type="sibTrans" cxnId="{3064E0B4-B81E-4D3D-8516-6E6E875B828F}">
      <dgm:prSet/>
      <dgm:spPr/>
    </dgm:pt>
    <dgm:pt modelId="{4A11BD3D-CA21-4D31-8D65-624CE4914F1D}">
      <dgm:prSet phldrT="[Text]"/>
      <dgm:spPr/>
      <dgm:t>
        <a:bodyPr/>
        <a:lstStyle/>
        <a:p>
          <a:endParaRPr lang="en-US" dirty="0"/>
        </a:p>
      </dgm:t>
    </dgm:pt>
    <dgm:pt modelId="{70B8ABE4-E3D0-452C-A247-17431FE05553}" type="parTrans" cxnId="{4DAAC243-C69D-4E5A-84BD-F9D7595E2F00}">
      <dgm:prSet/>
      <dgm:spPr/>
    </dgm:pt>
    <dgm:pt modelId="{C45A7D22-B9DF-4176-B9D9-2364F6E8CB22}" type="sibTrans" cxnId="{4DAAC243-C69D-4E5A-84BD-F9D7595E2F00}">
      <dgm:prSet/>
      <dgm:spPr/>
    </dgm:pt>
    <dgm:pt modelId="{75F60E5E-BCAD-40B9-A403-AE51C435F88F}">
      <dgm:prSet phldrT="[Text]"/>
      <dgm:spPr/>
      <dgm:t>
        <a:bodyPr/>
        <a:lstStyle/>
        <a:p>
          <a:r>
            <a:rPr lang="en-US" dirty="0" smtClean="0"/>
            <a:t>Logistics Training (EDCT)</a:t>
          </a:r>
          <a:endParaRPr lang="en-US" dirty="0"/>
        </a:p>
      </dgm:t>
    </dgm:pt>
    <dgm:pt modelId="{4DA7A5CA-FCFD-418A-A2DA-F19CF13A1B33}" type="parTrans" cxnId="{9AF26E62-9C4C-4A7A-B3E5-E401E43F3020}">
      <dgm:prSet/>
      <dgm:spPr/>
    </dgm:pt>
    <dgm:pt modelId="{269510E2-CECA-4125-ABBE-92DDC803EFE9}" type="sibTrans" cxnId="{9AF26E62-9C4C-4A7A-B3E5-E401E43F3020}">
      <dgm:prSet/>
      <dgm:spPr/>
    </dgm:pt>
    <dgm:pt modelId="{A31924C3-6FEB-42EA-AEF1-79F234E81844}">
      <dgm:prSet phldrT="[Text]"/>
      <dgm:spPr/>
      <dgm:t>
        <a:bodyPr/>
        <a:lstStyle/>
        <a:p>
          <a:endParaRPr lang="en-US" dirty="0"/>
        </a:p>
      </dgm:t>
    </dgm:pt>
    <dgm:pt modelId="{705469E1-3528-4D36-A9A3-5886E9509E54}" type="parTrans" cxnId="{09D691C4-0D95-45EB-B9D2-8E90EB298487}">
      <dgm:prSet/>
      <dgm:spPr/>
    </dgm:pt>
    <dgm:pt modelId="{F740B8A7-9746-4572-83AB-4E0060796921}" type="sibTrans" cxnId="{09D691C4-0D95-45EB-B9D2-8E90EB298487}">
      <dgm:prSet/>
      <dgm:spPr/>
    </dgm:pt>
    <dgm:pt modelId="{E88B0EC5-15F4-4359-A990-B3B6A2F08CA1}" type="pres">
      <dgm:prSet presAssocID="{C3AD3E13-95B2-41B3-AEC8-784F51AF6FC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AAFEA-EFB4-4C81-BB44-1A2111D84545}" type="pres">
      <dgm:prSet presAssocID="{5B310468-9D74-455B-B684-CF8CD6BC60D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A1F95-6665-49BF-8408-1ACEC3EF7BFB}" type="pres">
      <dgm:prSet presAssocID="{3C56FF41-D359-4020-9E4D-0D11FD543A9D}" presName="sibTrans" presStyleCnt="0"/>
      <dgm:spPr/>
    </dgm:pt>
    <dgm:pt modelId="{A31CB518-5509-48C0-881E-A5737D4868B8}" type="pres">
      <dgm:prSet presAssocID="{956C6EE6-DB5F-4807-B4CB-F2C5A7B4415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0E3E2-7A96-43F8-BCA4-9731EE496AAC}" type="pres">
      <dgm:prSet presAssocID="{BE8213A5-C744-4942-A98B-C4E5FD6165D2}" presName="sibTrans" presStyleCnt="0"/>
      <dgm:spPr/>
    </dgm:pt>
    <dgm:pt modelId="{147C84D2-BAAB-4E0A-B75E-325A82C6AD2A}" type="pres">
      <dgm:prSet presAssocID="{9F5D5805-99BB-4722-9F37-C1865B4071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24DA4-5AEF-45EF-AB82-1C10AC1C6A56}" type="pres">
      <dgm:prSet presAssocID="{5CBBF4EC-59AE-47C0-9C54-4D88BDF03E4E}" presName="sibTrans" presStyleCnt="0"/>
      <dgm:spPr/>
    </dgm:pt>
    <dgm:pt modelId="{93C01496-3643-44C8-AE99-D1DDDD58E8CB}" type="pres">
      <dgm:prSet presAssocID="{BED80D38-BB91-49C6-9983-D3D43D3872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733A31-9BF9-4A54-A487-F39A62D200FE}" type="presOf" srcId="{956C6EE6-DB5F-4807-B4CB-F2C5A7B44157}" destId="{A31CB518-5509-48C0-881E-A5737D4868B8}" srcOrd="0" destOrd="0" presId="urn:microsoft.com/office/officeart/2005/8/layout/hList6"/>
    <dgm:cxn modelId="{8B7414CE-0569-473D-846F-2221ECF299DF}" srcId="{956C6EE6-DB5F-4807-B4CB-F2C5A7B44157}" destId="{BE43AC77-FFA3-4A57-BB71-10393706F87A}" srcOrd="0" destOrd="0" parTransId="{5650A30B-E760-4996-8A69-12E171AE7F11}" sibTransId="{1C764935-D6D5-42B6-9F6E-FF7F1D2A4B2B}"/>
    <dgm:cxn modelId="{1986377F-B70D-43AD-B7BA-131786C1971B}" type="presOf" srcId="{EF4FFAB0-C716-4B73-914A-7D0107B99B5E}" destId="{A31CB518-5509-48C0-881E-A5737D4868B8}" srcOrd="0" destOrd="2" presId="urn:microsoft.com/office/officeart/2005/8/layout/hList6"/>
    <dgm:cxn modelId="{E6B62AD8-D3B4-4F41-9D5F-1566FA0F1DA1}" type="presOf" srcId="{75F60E5E-BCAD-40B9-A403-AE51C435F88F}" destId="{E58AAFEA-EFB4-4C81-BB44-1A2111D84545}" srcOrd="0" destOrd="3" presId="urn:microsoft.com/office/officeart/2005/8/layout/hList6"/>
    <dgm:cxn modelId="{455E9B32-A0A1-4A69-BF45-4E600116D78E}" type="presOf" srcId="{FABC4928-BEC1-4152-9604-907491EEE01A}" destId="{147C84D2-BAAB-4E0A-B75E-325A82C6AD2A}" srcOrd="0" destOrd="1" presId="urn:microsoft.com/office/officeart/2005/8/layout/hList6"/>
    <dgm:cxn modelId="{053BD1DD-68F0-4BAC-989C-2966E63BE26F}" srcId="{C3AD3E13-95B2-41B3-AEC8-784F51AF6FC4}" destId="{956C6EE6-DB5F-4807-B4CB-F2C5A7B44157}" srcOrd="1" destOrd="0" parTransId="{08CB0CC8-DB41-4B3E-A336-C55217018B19}" sibTransId="{BE8213A5-C744-4942-A98B-C4E5FD6165D2}"/>
    <dgm:cxn modelId="{6B1B1FD0-416C-4E03-BB97-169430FC2BCE}" srcId="{9F5D5805-99BB-4722-9F37-C1865B407188}" destId="{FABC4928-BEC1-4152-9604-907491EEE01A}" srcOrd="0" destOrd="0" parTransId="{B8DAC571-797A-42BA-B369-0771393C5779}" sibTransId="{04F6D83E-9D26-40B9-BB6C-EB010C089A8C}"/>
    <dgm:cxn modelId="{AE4B1F9E-F751-40EB-9F85-985AC8E86B5C}" type="presOf" srcId="{BED80D38-BB91-49C6-9983-D3D43D3872C0}" destId="{93C01496-3643-44C8-AE99-D1DDDD58E8CB}" srcOrd="0" destOrd="0" presId="urn:microsoft.com/office/officeart/2005/8/layout/hList6"/>
    <dgm:cxn modelId="{4A9C3179-A03E-495F-97A1-3516ED0F1051}" srcId="{9F5D5805-99BB-4722-9F37-C1865B407188}" destId="{9901E4CB-8AD4-452C-B612-CC680A9C3007}" srcOrd="1" destOrd="0" parTransId="{71A9FEC9-2563-43FD-ABCB-D00983CDC4D1}" sibTransId="{68686758-3528-4EDD-A100-4DD48D5FC20C}"/>
    <dgm:cxn modelId="{097F082E-DAF6-464C-AAD0-3025DCA8FE2C}" srcId="{C3AD3E13-95B2-41B3-AEC8-784F51AF6FC4}" destId="{BED80D38-BB91-49C6-9983-D3D43D3872C0}" srcOrd="3" destOrd="0" parTransId="{BD4B1F70-EBEE-4B22-BC06-165814E8BDA7}" sibTransId="{CE5890C9-49BE-4B51-8593-6118F190288D}"/>
    <dgm:cxn modelId="{57B3BCCB-99CE-4D9D-8573-0A51629F0220}" type="presOf" srcId="{9F5D5805-99BB-4722-9F37-C1865B407188}" destId="{147C84D2-BAAB-4E0A-B75E-325A82C6AD2A}" srcOrd="0" destOrd="0" presId="urn:microsoft.com/office/officeart/2005/8/layout/hList6"/>
    <dgm:cxn modelId="{DA2A9755-6176-4A10-9133-777BFB92212C}" type="presOf" srcId="{BE43AC77-FFA3-4A57-BB71-10393706F87A}" destId="{A31CB518-5509-48C0-881E-A5737D4868B8}" srcOrd="0" destOrd="1" presId="urn:microsoft.com/office/officeart/2005/8/layout/hList6"/>
    <dgm:cxn modelId="{8DDF91D4-1BB3-443C-A86D-3A68E704C939}" srcId="{9F5D5805-99BB-4722-9F37-C1865B407188}" destId="{34FA2505-0BF5-47BE-B0AA-59809BCE44C9}" srcOrd="4" destOrd="0" parTransId="{AA229F6F-8DC7-4117-A331-3188D79A2634}" sibTransId="{9E4EE12E-A6CC-42A4-8B69-67EE6D8C1E06}"/>
    <dgm:cxn modelId="{26AC8879-C295-44D4-BEB9-8369DCA1F0D4}" srcId="{9F5D5805-99BB-4722-9F37-C1865B407188}" destId="{BC814321-0A29-4A12-B735-382BD1683E71}" srcOrd="3" destOrd="0" parTransId="{3775C391-6761-457E-8C64-EFFDF7A23476}" sibTransId="{F0C070BA-8675-49F3-AE7F-975D6D600686}"/>
    <dgm:cxn modelId="{1BE947DD-D716-4985-A656-DACF5745FAEF}" type="presOf" srcId="{BC814321-0A29-4A12-B735-382BD1683E71}" destId="{147C84D2-BAAB-4E0A-B75E-325A82C6AD2A}" srcOrd="0" destOrd="4" presId="urn:microsoft.com/office/officeart/2005/8/layout/hList6"/>
    <dgm:cxn modelId="{9AF26E62-9C4C-4A7A-B3E5-E401E43F3020}" srcId="{5B310468-9D74-455B-B684-CF8CD6BC60DD}" destId="{75F60E5E-BCAD-40B9-A403-AE51C435F88F}" srcOrd="2" destOrd="0" parTransId="{4DA7A5CA-FCFD-418A-A2DA-F19CF13A1B33}" sibTransId="{269510E2-CECA-4125-ABBE-92DDC803EFE9}"/>
    <dgm:cxn modelId="{BD6032B7-6D18-46A8-8CBB-D9BACDD58831}" type="presOf" srcId="{5B310468-9D74-455B-B684-CF8CD6BC60DD}" destId="{E58AAFEA-EFB4-4C81-BB44-1A2111D84545}" srcOrd="0" destOrd="0" presId="urn:microsoft.com/office/officeart/2005/8/layout/hList6"/>
    <dgm:cxn modelId="{09D691C4-0D95-45EB-B9D2-8E90EB298487}" srcId="{5B310468-9D74-455B-B684-CF8CD6BC60DD}" destId="{A31924C3-6FEB-42EA-AEF1-79F234E81844}" srcOrd="1" destOrd="0" parTransId="{705469E1-3528-4D36-A9A3-5886E9509E54}" sibTransId="{F740B8A7-9746-4572-83AB-4E0060796921}"/>
    <dgm:cxn modelId="{4DAAC243-C69D-4E5A-84BD-F9D7595E2F00}" srcId="{956C6EE6-DB5F-4807-B4CB-F2C5A7B44157}" destId="{4A11BD3D-CA21-4D31-8D65-624CE4914F1D}" srcOrd="2" destOrd="0" parTransId="{70B8ABE4-E3D0-452C-A247-17431FE05553}" sibTransId="{C45A7D22-B9DF-4176-B9D9-2364F6E8CB22}"/>
    <dgm:cxn modelId="{FE865CAE-2624-428E-AF93-7BD7F84E68A9}" srcId="{956C6EE6-DB5F-4807-B4CB-F2C5A7B44157}" destId="{EF4FFAB0-C716-4B73-914A-7D0107B99B5E}" srcOrd="1" destOrd="0" parTransId="{F1BCB202-B547-43AE-8A2A-1C25F0BAEC1B}" sibTransId="{F26603D1-DF47-40C9-846E-0A61E5C3F3B6}"/>
    <dgm:cxn modelId="{7FCEF882-1285-478D-970D-E943E1892006}" type="presOf" srcId="{34FA2505-0BF5-47BE-B0AA-59809BCE44C9}" destId="{147C84D2-BAAB-4E0A-B75E-325A82C6AD2A}" srcOrd="0" destOrd="5" presId="urn:microsoft.com/office/officeart/2005/8/layout/hList6"/>
    <dgm:cxn modelId="{3064E0B4-B81E-4D3D-8516-6E6E875B828F}" srcId="{9F5D5805-99BB-4722-9F37-C1865B407188}" destId="{52387A7F-90CE-4688-A528-6E29038856E0}" srcOrd="2" destOrd="0" parTransId="{2C19B981-6B0B-46A8-B606-94DBF4F9F977}" sibTransId="{43F7592B-098F-49A7-8939-82ED045CC607}"/>
    <dgm:cxn modelId="{A8F0597E-5017-4E44-B633-F5FBB11B1BFA}" type="presOf" srcId="{9901E4CB-8AD4-452C-B612-CC680A9C3007}" destId="{147C84D2-BAAB-4E0A-B75E-325A82C6AD2A}" srcOrd="0" destOrd="2" presId="urn:microsoft.com/office/officeart/2005/8/layout/hList6"/>
    <dgm:cxn modelId="{61B18C7B-5996-4AE9-A4DF-8045071D72D1}" srcId="{C3AD3E13-95B2-41B3-AEC8-784F51AF6FC4}" destId="{9F5D5805-99BB-4722-9F37-C1865B407188}" srcOrd="2" destOrd="0" parTransId="{909EE2CB-EAE5-4EEA-91C5-7592290054D4}" sibTransId="{5CBBF4EC-59AE-47C0-9C54-4D88BDF03E4E}"/>
    <dgm:cxn modelId="{9FBC7BFC-C6C7-4534-BC11-111793A86B93}" type="presOf" srcId="{C3AD3E13-95B2-41B3-AEC8-784F51AF6FC4}" destId="{E88B0EC5-15F4-4359-A990-B3B6A2F08CA1}" srcOrd="0" destOrd="0" presId="urn:microsoft.com/office/officeart/2005/8/layout/hList6"/>
    <dgm:cxn modelId="{0AAE186B-087A-41F1-A198-6D45AB7409C9}" type="presOf" srcId="{52387A7F-90CE-4688-A528-6E29038856E0}" destId="{147C84D2-BAAB-4E0A-B75E-325A82C6AD2A}" srcOrd="0" destOrd="3" presId="urn:microsoft.com/office/officeart/2005/8/layout/hList6"/>
    <dgm:cxn modelId="{25F68C83-E913-48DC-A891-E65F2F18A022}" type="presOf" srcId="{A31924C3-6FEB-42EA-AEF1-79F234E81844}" destId="{E58AAFEA-EFB4-4C81-BB44-1A2111D84545}" srcOrd="0" destOrd="2" presId="urn:microsoft.com/office/officeart/2005/8/layout/hList6"/>
    <dgm:cxn modelId="{8980C036-4C4D-4E20-A342-132A8FAF1401}" srcId="{5B310468-9D74-455B-B684-CF8CD6BC60DD}" destId="{6C5B870B-8DD6-4B49-8663-DB99CADCF500}" srcOrd="0" destOrd="0" parTransId="{46783BCC-889D-4D94-BCE8-98B8251E8DE4}" sibTransId="{502C1EB1-F7F8-4321-A060-9C46EFAD48C6}"/>
    <dgm:cxn modelId="{B9AF4DF7-8553-4E30-B0BC-6B4B14A4A98D}" type="presOf" srcId="{6C5B870B-8DD6-4B49-8663-DB99CADCF500}" destId="{E58AAFEA-EFB4-4C81-BB44-1A2111D84545}" srcOrd="0" destOrd="1" presId="urn:microsoft.com/office/officeart/2005/8/layout/hList6"/>
    <dgm:cxn modelId="{13213A21-3245-4C04-A1E9-C6E5CC0D3806}" srcId="{C3AD3E13-95B2-41B3-AEC8-784F51AF6FC4}" destId="{5B310468-9D74-455B-B684-CF8CD6BC60DD}" srcOrd="0" destOrd="0" parTransId="{3E29C3FF-9BBB-4E8E-AEB7-E13DC2D9843D}" sibTransId="{3C56FF41-D359-4020-9E4D-0D11FD543A9D}"/>
    <dgm:cxn modelId="{E65B1319-0847-438F-86C0-EA87DD90A50B}" type="presOf" srcId="{4A11BD3D-CA21-4D31-8D65-624CE4914F1D}" destId="{A31CB518-5509-48C0-881E-A5737D4868B8}" srcOrd="0" destOrd="3" presId="urn:microsoft.com/office/officeart/2005/8/layout/hList6"/>
    <dgm:cxn modelId="{A56EEB83-9C1E-4E4E-A697-40BC067D6EBF}" type="presParOf" srcId="{E88B0EC5-15F4-4359-A990-B3B6A2F08CA1}" destId="{E58AAFEA-EFB4-4C81-BB44-1A2111D84545}" srcOrd="0" destOrd="0" presId="urn:microsoft.com/office/officeart/2005/8/layout/hList6"/>
    <dgm:cxn modelId="{A5156CDA-753A-41CB-A69F-A685FC2FDE31}" type="presParOf" srcId="{E88B0EC5-15F4-4359-A990-B3B6A2F08CA1}" destId="{31EA1F95-6665-49BF-8408-1ACEC3EF7BFB}" srcOrd="1" destOrd="0" presId="urn:microsoft.com/office/officeart/2005/8/layout/hList6"/>
    <dgm:cxn modelId="{06B2644D-AB60-48EE-9D2F-0479ADB364C6}" type="presParOf" srcId="{E88B0EC5-15F4-4359-A990-B3B6A2F08CA1}" destId="{A31CB518-5509-48C0-881E-A5737D4868B8}" srcOrd="2" destOrd="0" presId="urn:microsoft.com/office/officeart/2005/8/layout/hList6"/>
    <dgm:cxn modelId="{39913B7F-28D4-4949-8B99-30042E575FA0}" type="presParOf" srcId="{E88B0EC5-15F4-4359-A990-B3B6A2F08CA1}" destId="{DF40E3E2-7A96-43F8-BCA4-9731EE496AAC}" srcOrd="3" destOrd="0" presId="urn:microsoft.com/office/officeart/2005/8/layout/hList6"/>
    <dgm:cxn modelId="{C0E27E28-FDB3-47AC-8A24-7C7DC0DE3E23}" type="presParOf" srcId="{E88B0EC5-15F4-4359-A990-B3B6A2F08CA1}" destId="{147C84D2-BAAB-4E0A-B75E-325A82C6AD2A}" srcOrd="4" destOrd="0" presId="urn:microsoft.com/office/officeart/2005/8/layout/hList6"/>
    <dgm:cxn modelId="{8DD3FAF8-1566-4B3E-B7AF-405132B72FE4}" type="presParOf" srcId="{E88B0EC5-15F4-4359-A990-B3B6A2F08CA1}" destId="{15D24DA4-5AEF-45EF-AB82-1C10AC1C6A56}" srcOrd="5" destOrd="0" presId="urn:microsoft.com/office/officeart/2005/8/layout/hList6"/>
    <dgm:cxn modelId="{F5DF8F6C-C625-49A4-928E-C74EA814F481}" type="presParOf" srcId="{E88B0EC5-15F4-4359-A990-B3B6A2F08CA1}" destId="{93C01496-3643-44C8-AE99-D1DDDD58E8CB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8AAFEA-EFB4-4C81-BB44-1A2111D84545}">
      <dsp:nvSpPr>
        <dsp:cNvPr id="0" name=""/>
        <dsp:cNvSpPr/>
      </dsp:nvSpPr>
      <dsp:spPr>
        <a:xfrm rot="16200000">
          <a:off x="-1443918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72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Pre-Collegiate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CNA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ACNA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RNA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Med Asst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Pharm</a:t>
          </a:r>
          <a:r>
            <a:rPr lang="en-US" sz="1700" kern="1200" dirty="0" smtClean="0"/>
            <a:t> Tech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LVN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Phlebotomy</a:t>
          </a:r>
          <a:endParaRPr lang="en-US" sz="1700" kern="1200" dirty="0"/>
        </a:p>
      </dsp:txBody>
      <dsp:txXfrm rot="16200000">
        <a:off x="-1443918" y="1445902"/>
        <a:ext cx="4838700" cy="1946895"/>
      </dsp:txXfrm>
    </dsp:sp>
    <dsp:sp modelId="{A31CB518-5509-48C0-881E-A5737D4868B8}">
      <dsp:nvSpPr>
        <dsp:cNvPr id="0" name=""/>
        <dsp:cNvSpPr/>
      </dsp:nvSpPr>
      <dsp:spPr>
        <a:xfrm rot="16200000">
          <a:off x="648993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72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Colleges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Psych Tech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Pharm</a:t>
          </a:r>
          <a:r>
            <a:rPr lang="en-US" sz="1700" kern="1200" dirty="0" smtClean="0"/>
            <a:t> Tech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EMT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Paramedic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Resp</a:t>
          </a:r>
          <a:r>
            <a:rPr lang="en-US" sz="1700" kern="1200" dirty="0" smtClean="0"/>
            <a:t> Care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/>
            <a:t>Rad</a:t>
          </a:r>
          <a:r>
            <a:rPr lang="en-US" sz="1700" kern="1200" dirty="0" smtClean="0"/>
            <a:t> Tech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Health </a:t>
          </a:r>
          <a:r>
            <a:rPr lang="en-US" sz="1700" kern="1200" dirty="0" err="1" smtClean="0"/>
            <a:t>Sci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A&amp;P</a:t>
          </a:r>
          <a:endParaRPr lang="en-US" sz="1700" kern="1200" dirty="0"/>
        </a:p>
      </dsp:txBody>
      <dsp:txXfrm rot="16200000">
        <a:off x="648993" y="1445902"/>
        <a:ext cx="4838700" cy="1946895"/>
      </dsp:txXfrm>
    </dsp:sp>
    <dsp:sp modelId="{147C84D2-BAAB-4E0A-B75E-325A82C6AD2A}">
      <dsp:nvSpPr>
        <dsp:cNvPr id="0" name=""/>
        <dsp:cNvSpPr/>
      </dsp:nvSpPr>
      <dsp:spPr>
        <a:xfrm rot="16200000">
          <a:off x="2741906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720" bIns="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Bachelors</a:t>
          </a:r>
          <a:endParaRPr lang="en-US" sz="22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Health Science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Nursing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EMS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Physical Therapy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Respiratory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Health Education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Dental Hygiene </a:t>
          </a:r>
          <a:endParaRPr lang="en-US" sz="1700" kern="1200" dirty="0"/>
        </a:p>
      </dsp:txBody>
      <dsp:txXfrm rot="16200000">
        <a:off x="2741906" y="1445902"/>
        <a:ext cx="4838700" cy="1946895"/>
      </dsp:txXfrm>
    </dsp:sp>
    <dsp:sp modelId="{93C01496-3643-44C8-AE99-D1DDDD58E8CB}">
      <dsp:nvSpPr>
        <dsp:cNvPr id="0" name=""/>
        <dsp:cNvSpPr/>
      </dsp:nvSpPr>
      <dsp:spPr>
        <a:xfrm rot="16200000">
          <a:off x="4834818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13335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Graduate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Biomedical Sciences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Genetics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Neuroscience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Nursing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Physical Therapy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Medicine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6200000">
        <a:off x="4834818" y="1445902"/>
        <a:ext cx="4838700" cy="19468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8AAFEA-EFB4-4C81-BB44-1A2111D84545}">
      <dsp:nvSpPr>
        <dsp:cNvPr id="0" name=""/>
        <dsp:cNvSpPr/>
      </dsp:nvSpPr>
      <dsp:spPr>
        <a:xfrm rot="16200000">
          <a:off x="-1443918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20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Pre-Collegiate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Entry Level Training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Logistics Training (EDCT)</a:t>
          </a:r>
          <a:endParaRPr lang="en-US" sz="2100" kern="1200" dirty="0"/>
        </a:p>
      </dsp:txBody>
      <dsp:txXfrm rot="16200000">
        <a:off x="-1443918" y="1445902"/>
        <a:ext cx="4838700" cy="1946895"/>
      </dsp:txXfrm>
    </dsp:sp>
    <dsp:sp modelId="{A31CB518-5509-48C0-881E-A5737D4868B8}">
      <dsp:nvSpPr>
        <dsp:cNvPr id="0" name=""/>
        <dsp:cNvSpPr/>
      </dsp:nvSpPr>
      <dsp:spPr>
        <a:xfrm rot="16200000">
          <a:off x="648993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20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Colleges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Business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GIS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16200000">
        <a:off x="648993" y="1445902"/>
        <a:ext cx="4838700" cy="1946895"/>
      </dsp:txXfrm>
    </dsp:sp>
    <dsp:sp modelId="{147C84D2-BAAB-4E0A-B75E-325A82C6AD2A}">
      <dsp:nvSpPr>
        <dsp:cNvPr id="0" name=""/>
        <dsp:cNvSpPr/>
      </dsp:nvSpPr>
      <dsp:spPr>
        <a:xfrm rot="16200000">
          <a:off x="2741906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73201" bIns="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Bachelors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Supply Chain Mgmt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Purchasing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Logistics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Bus &amp; Intl Bus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16200000">
        <a:off x="2741906" y="1445902"/>
        <a:ext cx="4838700" cy="1946895"/>
      </dsp:txXfrm>
    </dsp:sp>
    <dsp:sp modelId="{93C01496-3643-44C8-AE99-D1DDDD58E8CB}">
      <dsp:nvSpPr>
        <dsp:cNvPr id="0" name=""/>
        <dsp:cNvSpPr/>
      </dsp:nvSpPr>
      <dsp:spPr>
        <a:xfrm rot="16200000">
          <a:off x="4834818" y="1445902"/>
          <a:ext cx="4838700" cy="1946895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Graduate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MBA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Management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6200000">
        <a:off x="4834818" y="1445902"/>
        <a:ext cx="4838700" cy="19468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8CA44-875F-4045-BF0F-7C9C7245D393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ADFC6-EB40-4633-9632-4E46047E72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25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043B5-6E92-468B-8704-ACA80AF5C0C4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18D97-D308-4F7B-8355-1D4EE33A43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6539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IE</a:t>
            </a:r>
            <a:r>
              <a:rPr lang="en-US" baseline="0" dirty="0" smtClean="0"/>
              <a:t> is expected to add more jobs (1,172,600) than other Southern California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3EFD60-420F-4FAF-BFA0-27DF18D9D88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598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 CM p. 89</a:t>
            </a:r>
          </a:p>
          <a:p>
            <a:endParaRPr lang="en-US" baseline="0" dirty="0" smtClean="0"/>
          </a:p>
          <a:p>
            <a:pPr>
              <a:buFont typeface="Arial" pitchFamily="34" charset="0"/>
              <a:buNone/>
            </a:pPr>
            <a:r>
              <a:rPr lang="en-US" dirty="0"/>
              <a:t>Possible implications include: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Develop strategic partnerships with employers to provide contract education or industry-specific programs (customer service, healthcare, logistics, GIS, etc.)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Resource development and alternate funding 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65EF9-2918-48D8-B1AD-B71A8637182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1355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1CE02-9988-427C-B185-12708B9D392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* Administration of Justice refers to jobs in corrections, probation /parole, security , forensics, and  police/sheriff.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18D97-D308-4F7B-8355-1D4EE33A438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18D97-D308-4F7B-8355-1D4EE33A438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618D97-D308-4F7B-8355-1D4EE33A438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9A713-B070-45BB-9460-4AD59C4A8720}" type="datetimeFigureOut">
              <a:rPr lang="en-US" smtClean="0"/>
              <a:pPr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CBA85355-F075-4214-8CE9-116E41CFB4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 Market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Curricular </a:t>
            </a:r>
            <a:r>
              <a:rPr lang="en-US" dirty="0" smtClean="0"/>
              <a:t>Alignment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6"/>
            <a:ext cx="6400800" cy="264839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 smtClean="0"/>
              <a:t>Bernardino Valley College</a:t>
            </a:r>
          </a:p>
          <a:p>
            <a:r>
              <a:rPr lang="en-US" dirty="0" smtClean="0"/>
              <a:t>Crafton Hills College</a:t>
            </a:r>
          </a:p>
          <a:p>
            <a:r>
              <a:rPr lang="en-US" dirty="0" smtClean="0"/>
              <a:t>EDCT</a:t>
            </a:r>
          </a:p>
          <a:p>
            <a:r>
              <a:rPr lang="en-US" dirty="0" smtClean="0"/>
              <a:t>Presentation to the Board of Trustees</a:t>
            </a:r>
          </a:p>
          <a:p>
            <a:r>
              <a:rPr lang="en-US" dirty="0" smtClean="0"/>
              <a:t>March 13,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Training Implications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4889937"/>
              </p:ext>
            </p:extLst>
          </p:nvPr>
        </p:nvGraphicFramePr>
        <p:xfrm>
          <a:off x="457200" y="1268145"/>
          <a:ext cx="8382000" cy="5589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667"/>
                <a:gridCol w="5122333"/>
              </a:tblGrid>
              <a:tr h="386763"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EDCT Programs</a:t>
                      </a:r>
                      <a:endParaRPr lang="en-US" dirty="0"/>
                    </a:p>
                  </a:txBody>
                  <a:tcPr/>
                </a:tc>
              </a:tr>
              <a:tr h="667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Office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Microsoft Office Suite,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Customer Service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Advanced Office Skills, Team Building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7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Sales and Marketing ,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Customer Service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Training, Oral and Written Communication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67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Food Prep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Food Safety Management Certification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7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Transportation &amp; Material</a:t>
                      </a:r>
                      <a:r>
                        <a:rPr lang="en-US" sz="2000" baseline="0" dirty="0" smtClean="0"/>
                        <a:t> Moving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Forklift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Training,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Certified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Logistics Associate  (CLA) and Technician (CLT), Diesel Exhaust Familiarization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7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Education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create customized hybrid short-term program consisting of credit and not-for-credit, On-line training (Ed2Go)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7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Personal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75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Healthcare Practitioners</a:t>
                      </a:r>
                      <a:r>
                        <a:rPr lang="en-US" sz="2000" baseline="0" dirty="0" smtClean="0"/>
                        <a:t> &amp;Technicians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CNA, ACNA, RNA, PCA, and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Home Health Aid are being considered for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offering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67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Lean Management,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Supervisory Skills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Project Management, Leadership Skills etc.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Highest Annual Number of Openings Occupational Areas Requiring Transfer (BA/BS)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799" y="1716088"/>
          <a:ext cx="8767764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1905000"/>
                <a:gridCol w="2057400"/>
                <a:gridCol w="2519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Occupational 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Avg</a:t>
                      </a:r>
                      <a:r>
                        <a:rPr lang="en-US" sz="2000" dirty="0" smtClean="0"/>
                        <a:t> Annual Job Openings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2020 Annual Employment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Median Annual Income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Education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6,410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$61,735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Business &amp; Finance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$58,549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Management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$93,276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CIS/Math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1,870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$72,747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Arts &amp; Entertainment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$51,736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Engineering</a:t>
                      </a:r>
                      <a:r>
                        <a:rPr lang="en-US" sz="1800" baseline="0" dirty="0" smtClean="0"/>
                        <a:t> and Architecture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$87,609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Community and Social</a:t>
                      </a:r>
                      <a:r>
                        <a:rPr lang="en-US" sz="1800" baseline="0" dirty="0" smtClean="0"/>
                        <a:t>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$50,898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Sales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$66,666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Science and Research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$68,500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Implications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91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317"/>
                <a:gridCol w="1307394"/>
                <a:gridCol w="1230489"/>
                <a:gridCol w="1384300"/>
                <a:gridCol w="1384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Occupational Area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SBVC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 Possibility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Possibility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&amp; 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CIS/Math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Arts &amp; Entertainment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r>
                        <a:rPr lang="en-US" baseline="0" dirty="0" smtClean="0"/>
                        <a:t> and Architecture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and Social</a:t>
                      </a:r>
                      <a:r>
                        <a:rPr lang="en-US" baseline="0" dirty="0" smtClean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Science and 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 10 employers in SB/Riverside Counties</a:t>
            </a:r>
          </a:p>
          <a:p>
            <a:pPr lvl="1"/>
            <a:r>
              <a:rPr lang="en-US" dirty="0" smtClean="0"/>
              <a:t>Stater Bros. Holdings Inc (16.5k)</a:t>
            </a:r>
          </a:p>
          <a:p>
            <a:pPr lvl="1"/>
            <a:r>
              <a:rPr lang="en-US" dirty="0" smtClean="0"/>
              <a:t>Prime Healthcare Svc Inc (15k) </a:t>
            </a:r>
            <a:r>
              <a:rPr lang="en-US" sz="1900" i="1" dirty="0" smtClean="0"/>
              <a:t>Chino Valley Medical Center</a:t>
            </a:r>
          </a:p>
          <a:p>
            <a:pPr lvl="1"/>
            <a:r>
              <a:rPr lang="en-US" dirty="0" smtClean="0"/>
              <a:t>Loma Linda University Medical Center (</a:t>
            </a:r>
            <a:r>
              <a:rPr lang="en-US" dirty="0" smtClean="0"/>
              <a:t>7,k)</a:t>
            </a:r>
            <a:endParaRPr lang="en-US" dirty="0" smtClean="0"/>
          </a:p>
          <a:p>
            <a:pPr lvl="1"/>
            <a:r>
              <a:rPr lang="en-US" dirty="0" smtClean="0"/>
              <a:t>Ontario Intl Airport (6k)</a:t>
            </a:r>
          </a:p>
          <a:p>
            <a:pPr lvl="1"/>
            <a:r>
              <a:rPr lang="en-US" dirty="0" smtClean="0"/>
              <a:t>Kaiser Permanente Medical Care (5k) </a:t>
            </a:r>
            <a:r>
              <a:rPr lang="en-US" sz="2100" i="1" dirty="0" smtClean="0"/>
              <a:t>Insurance</a:t>
            </a:r>
            <a:endParaRPr lang="en-US" i="1" dirty="0" smtClean="0"/>
          </a:p>
          <a:p>
            <a:pPr lvl="1"/>
            <a:r>
              <a:rPr lang="en-US" dirty="0" smtClean="0"/>
              <a:t>Restoration Technologies Inc (5k)</a:t>
            </a:r>
          </a:p>
          <a:p>
            <a:pPr lvl="1"/>
            <a:r>
              <a:rPr lang="en-US" dirty="0" smtClean="0"/>
              <a:t>Jacuzzi Brands Corp (4.9k)</a:t>
            </a:r>
          </a:p>
          <a:p>
            <a:pPr lvl="1"/>
            <a:r>
              <a:rPr lang="en-US" dirty="0" smtClean="0"/>
              <a:t>San Manuel Indian Bingo &amp; Casino (3k)</a:t>
            </a:r>
          </a:p>
          <a:p>
            <a:pPr lvl="1"/>
            <a:r>
              <a:rPr lang="en-US" dirty="0" smtClean="0"/>
              <a:t>Kaiser Permanente (3k) </a:t>
            </a:r>
            <a:r>
              <a:rPr lang="en-US" sz="2100" i="1" dirty="0" smtClean="0"/>
              <a:t>Medical Centers</a:t>
            </a:r>
          </a:p>
          <a:p>
            <a:pPr lvl="1"/>
            <a:r>
              <a:rPr lang="en-US" dirty="0" smtClean="0"/>
              <a:t>ESRI (2.7k)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326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what matters for jobs and the economy (</a:t>
            </a:r>
            <a:r>
              <a:rPr lang="en-US" dirty="0" err="1" smtClean="0"/>
              <a:t>cccco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Doing What Matters for Jobs </a:t>
            </a:r>
            <a:br>
              <a:rPr lang="en-US" dirty="0" smtClean="0"/>
            </a:br>
            <a:r>
              <a:rPr lang="en-US" dirty="0" smtClean="0"/>
              <a:t>and the Economy (CCCCO)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Priority Sectors:</a:t>
            </a:r>
          </a:p>
          <a:p>
            <a:r>
              <a:rPr lang="en-US" dirty="0" smtClean="0"/>
              <a:t>Advanced Manufacturing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Global Trade &amp; Logistics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Emerging Sectors:</a:t>
            </a:r>
          </a:p>
          <a:p>
            <a:r>
              <a:rPr lang="en-US" dirty="0" smtClean="0"/>
              <a:t>Advanced Transportation and </a:t>
            </a:r>
            <a:r>
              <a:rPr lang="en-US" dirty="0" err="1" smtClean="0"/>
              <a:t>Renewables</a:t>
            </a:r>
            <a:endParaRPr lang="en-US" dirty="0" smtClean="0"/>
          </a:p>
          <a:p>
            <a:r>
              <a:rPr lang="en-US" dirty="0" smtClean="0"/>
              <a:t>ICT/Digital Media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Other:</a:t>
            </a:r>
          </a:p>
          <a:p>
            <a:r>
              <a:rPr lang="en-US" dirty="0" smtClean="0"/>
              <a:t>Small Business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Sectors &amp; Programs at CHC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600200"/>
          <a:ext cx="861060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209800"/>
                <a:gridCol w="1449185"/>
                <a:gridCol w="1237455"/>
                <a:gridCol w="1961560"/>
              </a:tblGrid>
              <a:tr h="594360"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Industry</a:t>
                      </a:r>
                      <a:r>
                        <a:rPr lang="en-US" sz="2400" baseline="0" dirty="0" smtClean="0"/>
                        <a:t> Sector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Related</a:t>
                      </a:r>
                      <a:r>
                        <a:rPr lang="en-US" sz="2400" baseline="0" dirty="0" smtClean="0"/>
                        <a:t> Programs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Job Data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Emerging Programs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1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Perkins Placement</a:t>
                      </a:r>
                      <a:r>
                        <a:rPr lang="en-US" sz="1800" baseline="0" dirty="0" smtClean="0"/>
                        <a:t> Data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Salary</a:t>
                      </a:r>
                      <a:r>
                        <a:rPr lang="en-US" sz="1800" baseline="0" dirty="0" smtClean="0"/>
                        <a:t> Surfer</a:t>
                      </a:r>
                      <a:endParaRPr lang="en-US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Healthcare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Resp</a:t>
                      </a:r>
                      <a:r>
                        <a:rPr lang="en-US" sz="2400" baseline="0" dirty="0" smtClean="0"/>
                        <a:t> Care</a:t>
                      </a:r>
                    </a:p>
                    <a:p>
                      <a:r>
                        <a:rPr lang="en-US" sz="2400" baseline="0" dirty="0" err="1" smtClean="0"/>
                        <a:t>Rad</a:t>
                      </a:r>
                      <a:r>
                        <a:rPr lang="en-US" sz="2400" baseline="0" dirty="0" smtClean="0"/>
                        <a:t> Tech</a:t>
                      </a:r>
                    </a:p>
                    <a:p>
                      <a:r>
                        <a:rPr lang="en-US" sz="2400" baseline="0" dirty="0" smtClean="0"/>
                        <a:t>Health Sciences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84-94% 70-100%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81%</a:t>
                      </a:r>
                    </a:p>
                    <a:p>
                      <a:pPr algn="ctr"/>
                      <a:r>
                        <a:rPr lang="en-US" sz="2400" dirty="0" smtClean="0"/>
                        <a:t>90%</a:t>
                      </a:r>
                    </a:p>
                    <a:p>
                      <a:pPr algn="ctr"/>
                      <a:endParaRPr lang="en-US" sz="2400" dirty="0" smtClean="0"/>
                    </a:p>
                    <a:p>
                      <a:pPr algn="ctr"/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9042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Public Safety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Fire</a:t>
                      </a:r>
                    </a:p>
                    <a:p>
                      <a:r>
                        <a:rPr lang="en-US" sz="2400" dirty="0" smtClean="0"/>
                        <a:t>EMT</a:t>
                      </a:r>
                    </a:p>
                    <a:p>
                      <a:r>
                        <a:rPr lang="en-US" sz="2400" dirty="0" smtClean="0"/>
                        <a:t>Paramedic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74-95%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75-92%</a:t>
                      </a:r>
                    </a:p>
                    <a:p>
                      <a:pPr algn="ctr"/>
                      <a:r>
                        <a:rPr lang="en-US" sz="2400" dirty="0" smtClean="0"/>
                        <a:t>95-100%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79%</a:t>
                      </a:r>
                    </a:p>
                    <a:p>
                      <a:pPr algn="ctr"/>
                      <a:r>
                        <a:rPr lang="en-US" sz="2400" dirty="0" smtClean="0"/>
                        <a:t>86%</a:t>
                      </a:r>
                    </a:p>
                    <a:p>
                      <a:pPr algn="ctr"/>
                      <a:r>
                        <a:rPr lang="en-US" sz="2400" dirty="0" smtClean="0"/>
                        <a:t>96%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Emergency Management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Sectors &amp; Programs at CHC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82000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600200"/>
                <a:gridCol w="1295400"/>
                <a:gridCol w="1524000"/>
                <a:gridCol w="1828800"/>
              </a:tblGrid>
              <a:tr h="411480"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Industry</a:t>
                      </a:r>
                      <a:r>
                        <a:rPr lang="en-US" sz="2400" baseline="0" dirty="0" smtClean="0"/>
                        <a:t> Sector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Related</a:t>
                      </a:r>
                      <a:r>
                        <a:rPr lang="en-US" sz="2400" baseline="0" dirty="0" smtClean="0"/>
                        <a:t> Programs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Job Placement Data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Emerging Programs</a:t>
                      </a:r>
                    </a:p>
                  </a:txBody>
                  <a:tcPr/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Salary</a:t>
                      </a:r>
                      <a:r>
                        <a:rPr lang="en-US" sz="2000" baseline="0" dirty="0" smtClean="0"/>
                        <a:t> Surfer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Advanced </a:t>
                      </a:r>
                      <a:r>
                        <a:rPr lang="en-US" sz="2400" dirty="0" err="1" smtClean="0"/>
                        <a:t>Manfct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None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Pre-Engineering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Global Trade &amp; Logistics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Business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70-87%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Revise degree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ICT</a:t>
                      </a:r>
                      <a:r>
                        <a:rPr lang="en-US" sz="2400" baseline="0" dirty="0" smtClean="0"/>
                        <a:t> &amp; Digital Media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66-85%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</a:t>
                      </a:r>
                      <a:r>
                        <a:rPr lang="en-US" sz="2400" baseline="0" dirty="0" smtClean="0"/>
                        <a:t> Available</a:t>
                      </a: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Digital</a:t>
                      </a:r>
                      <a:r>
                        <a:rPr lang="en-US" sz="2400" baseline="0" dirty="0" smtClean="0"/>
                        <a:t> Media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Adv Trans</a:t>
                      </a:r>
                      <a:r>
                        <a:rPr lang="en-US" sz="2400" baseline="0" dirty="0" smtClean="0"/>
                        <a:t> &amp; </a:t>
                      </a:r>
                      <a:r>
                        <a:rPr lang="en-US" sz="2400" baseline="0" dirty="0" err="1" smtClean="0"/>
                        <a:t>Renewables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Environmental</a:t>
                      </a:r>
                      <a:r>
                        <a:rPr lang="en-US" sz="2400" baseline="0" dirty="0" smtClean="0"/>
                        <a:t> Science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6,100 new jobs in</a:t>
                      </a:r>
                      <a:r>
                        <a:rPr lang="en-US" sz="2400" baseline="0" dirty="0" smtClean="0"/>
                        <a:t> IE over next 3 yrs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Revise degree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Small Business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None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Industry Sectors &amp; Programs at SBVC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8465965"/>
              </p:ext>
            </p:extLst>
          </p:nvPr>
        </p:nvGraphicFramePr>
        <p:xfrm>
          <a:off x="457200" y="1143000"/>
          <a:ext cx="8382000" cy="546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971800"/>
                <a:gridCol w="1447800"/>
                <a:gridCol w="1219200"/>
                <a:gridCol w="1066800"/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Industry</a:t>
                      </a:r>
                      <a:r>
                        <a:rPr lang="en-US" sz="2400" baseline="0" dirty="0" smtClean="0"/>
                        <a:t> Sector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Related</a:t>
                      </a:r>
                      <a:r>
                        <a:rPr lang="en-US" sz="2400" baseline="0" dirty="0" smtClean="0"/>
                        <a:t> Programs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Job Data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Emerging Programs</a:t>
                      </a:r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Perkins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2012-13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Wage finder match-rate</a:t>
                      </a:r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Healthcare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Nursing </a:t>
                      </a:r>
                    </a:p>
                    <a:p>
                      <a:r>
                        <a:rPr lang="en-US" sz="1800" dirty="0" err="1" smtClean="0"/>
                        <a:t>Psychtech</a:t>
                      </a:r>
                      <a:endParaRPr lang="en-US" sz="1800" dirty="0" smtClean="0"/>
                    </a:p>
                    <a:p>
                      <a:r>
                        <a:rPr lang="en-US" sz="1800" dirty="0" smtClean="0"/>
                        <a:t>Pharmacy</a:t>
                      </a:r>
                      <a:r>
                        <a:rPr lang="en-US" sz="1800" baseline="0" dirty="0" smtClean="0"/>
                        <a:t> tech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88%</a:t>
                      </a:r>
                    </a:p>
                    <a:p>
                      <a:pPr algn="ctr"/>
                      <a:r>
                        <a:rPr lang="en-US" sz="1800" dirty="0" smtClean="0"/>
                        <a:t>91%</a:t>
                      </a:r>
                    </a:p>
                    <a:p>
                      <a:pPr algn="ctr"/>
                      <a:r>
                        <a:rPr lang="en-US" sz="1800" dirty="0" smtClean="0"/>
                        <a:t>76%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94%</a:t>
                      </a:r>
                    </a:p>
                    <a:p>
                      <a:pPr algn="ctr"/>
                      <a:r>
                        <a:rPr lang="en-US" sz="1800" dirty="0" smtClean="0"/>
                        <a:t>91%</a:t>
                      </a:r>
                    </a:p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Public Safety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*Administration of Justice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83%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Adv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err="1" smtClean="0"/>
                        <a:t>Manfct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Global Trade &amp;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Bus. Admin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95%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67%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ICT</a:t>
                      </a:r>
                      <a:r>
                        <a:rPr lang="en-US" sz="1800" baseline="0" dirty="0" smtClean="0"/>
                        <a:t> &amp; Digital Media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CIT Office</a:t>
                      </a:r>
                      <a:r>
                        <a:rPr lang="en-US" sz="1800" baseline="0" dirty="0" smtClean="0"/>
                        <a:t> Technology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55%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Adv </a:t>
                      </a:r>
                      <a:r>
                        <a:rPr lang="en-US" sz="1800" dirty="0" err="1" smtClean="0"/>
                        <a:t>Transp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smtClean="0"/>
                        <a:t>&amp; </a:t>
                      </a:r>
                      <a:r>
                        <a:rPr lang="en-US" sz="1800" baseline="0" dirty="0" err="1" smtClean="0"/>
                        <a:t>Renewables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Diesel</a:t>
                      </a:r>
                    </a:p>
                    <a:p>
                      <a:r>
                        <a:rPr lang="en-US" sz="1800" dirty="0" smtClean="0"/>
                        <a:t>Heating</a:t>
                      </a:r>
                      <a:r>
                        <a:rPr lang="en-US" sz="1800" baseline="0" dirty="0" smtClean="0"/>
                        <a:t> Ventilation &amp; Air </a:t>
                      </a:r>
                    </a:p>
                    <a:p>
                      <a:r>
                        <a:rPr lang="en-US" sz="1800" baseline="0" dirty="0" smtClean="0"/>
                        <a:t>Water treatment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67%</a:t>
                      </a:r>
                    </a:p>
                    <a:p>
                      <a:pPr algn="ctr"/>
                      <a:r>
                        <a:rPr lang="en-US" sz="1800" dirty="0" smtClean="0"/>
                        <a:t>81%</a:t>
                      </a:r>
                    </a:p>
                    <a:p>
                      <a:pPr algn="ctr"/>
                      <a:r>
                        <a:rPr lang="en-US" sz="1800" dirty="0" smtClean="0"/>
                        <a:t>78%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</a:p>
                    <a:p>
                      <a:pPr algn="ctr"/>
                      <a:r>
                        <a:rPr lang="en-US" sz="1800" dirty="0" smtClean="0"/>
                        <a:t>96%</a:t>
                      </a:r>
                    </a:p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Small Business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Accounting </a:t>
                      </a:r>
                    </a:p>
                    <a:p>
                      <a:r>
                        <a:rPr lang="en-US" sz="1800" dirty="0" smtClean="0"/>
                        <a:t>Bus. Admin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84%</a:t>
                      </a:r>
                    </a:p>
                    <a:p>
                      <a:pPr algn="ctr"/>
                      <a:r>
                        <a:rPr lang="en-US" sz="1800" dirty="0" smtClean="0"/>
                        <a:t>95%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</a:p>
                    <a:p>
                      <a:pPr algn="ctr"/>
                      <a:r>
                        <a:rPr lang="en-US" sz="1800" dirty="0" smtClean="0"/>
                        <a:t>67%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Industry Sectors &amp; Programs at EDCT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8729950"/>
              </p:ext>
            </p:extLst>
          </p:nvPr>
        </p:nvGraphicFramePr>
        <p:xfrm>
          <a:off x="381000" y="1219200"/>
          <a:ext cx="8610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Industry</a:t>
                      </a:r>
                      <a:r>
                        <a:rPr lang="en-US" sz="2400" baseline="0" dirty="0" smtClean="0"/>
                        <a:t> Sector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Related</a:t>
                      </a:r>
                      <a:r>
                        <a:rPr lang="en-US" sz="2400" baseline="0" dirty="0" smtClean="0"/>
                        <a:t>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Job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Emerging Programs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CNA, ACNA, RNA, PCA,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HIT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Public Safety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Advanced </a:t>
                      </a:r>
                      <a:r>
                        <a:rPr lang="en-US" sz="2000" dirty="0" err="1" smtClean="0"/>
                        <a:t>Manfct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Nanotechnology</a:t>
                      </a:r>
                      <a:r>
                        <a:rPr lang="en-US" sz="1200" baseline="0" dirty="0" smtClean="0"/>
                        <a:t> Technicians Training, Mechanical Craft Training, Welding, PLC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data available</a:t>
                      </a:r>
                    </a:p>
                    <a:p>
                      <a:r>
                        <a:rPr lang="en-US" sz="1200" dirty="0" smtClean="0"/>
                        <a:t>(incumbent</a:t>
                      </a:r>
                      <a:r>
                        <a:rPr lang="en-US" sz="1200" baseline="0" dirty="0" smtClean="0"/>
                        <a:t> worker training)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AFM Training, Industrial Maintenance Mechanic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Global Trade &amp;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Logistics Tech: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CLA,</a:t>
                      </a:r>
                      <a:r>
                        <a:rPr lang="en-US" sz="1200" baseline="0" dirty="0" smtClean="0"/>
                        <a:t> CLT and Forklift Training, Global Logistics Leadership, Certified Logistics Manager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70% (SBCCD placement)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(incumbent</a:t>
                      </a:r>
                      <a:r>
                        <a:rPr lang="en-US" sz="1200" baseline="0" dirty="0" smtClean="0"/>
                        <a:t> worker)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ICT</a:t>
                      </a:r>
                      <a:r>
                        <a:rPr lang="en-US" sz="2000" baseline="0" dirty="0" smtClean="0"/>
                        <a:t> &amp; Digital Media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ICT Digital</a:t>
                      </a:r>
                      <a:r>
                        <a:rPr lang="en-US" sz="1200" baseline="0" dirty="0" smtClean="0"/>
                        <a:t> Media Regional Leadership and support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N/A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Health</a:t>
                      </a:r>
                      <a:r>
                        <a:rPr lang="en-US" sz="1200" baseline="0" dirty="0" smtClean="0"/>
                        <a:t> Inform. Tech., Cyber Security, GIS (not-for-credit)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Adv </a:t>
                      </a:r>
                      <a:r>
                        <a:rPr lang="en-US" sz="2000" dirty="0" err="1" smtClean="0"/>
                        <a:t>Transp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smtClean="0"/>
                        <a:t>&amp; </a:t>
                      </a:r>
                      <a:r>
                        <a:rPr lang="en-US" sz="2000" baseline="0" dirty="0" err="1" smtClean="0"/>
                        <a:t>Renewables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Photovoltaic</a:t>
                      </a:r>
                      <a:r>
                        <a:rPr lang="en-US" sz="1200" baseline="0" dirty="0" smtClean="0"/>
                        <a:t> Training, Water Supply Technology (hybrid), Building Performance Improvement (BPI)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Incumbent</a:t>
                      </a:r>
                      <a:r>
                        <a:rPr lang="en-US" sz="1200" baseline="0" dirty="0" smtClean="0"/>
                        <a:t> Worker Training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Industrial Automation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Small Business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Entrepreneurship</a:t>
                      </a:r>
                    </a:p>
                    <a:p>
                      <a:r>
                        <a:rPr lang="en-US" sz="1200" dirty="0" smtClean="0"/>
                        <a:t>Training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data available (Self-employment is excluded from LMI)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Social Entrepreneurship,</a:t>
                      </a:r>
                    </a:p>
                    <a:p>
                      <a:r>
                        <a:rPr lang="en-US" sz="1200" dirty="0" smtClean="0"/>
                        <a:t>Construction</a:t>
                      </a:r>
                      <a:r>
                        <a:rPr lang="en-US" sz="1200" baseline="0" dirty="0" smtClean="0"/>
                        <a:t> Trades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highlights from Environmental Scan and other data sources showing job projections</a:t>
            </a:r>
          </a:p>
          <a:p>
            <a:r>
              <a:rPr lang="en-US" dirty="0" smtClean="0"/>
              <a:t>Show alignment of existing programs</a:t>
            </a:r>
          </a:p>
          <a:p>
            <a:r>
              <a:rPr lang="en-US" dirty="0" smtClean="0"/>
              <a:t>Provide an overview of opportunities in response to emerging trends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with Partners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Loma Linda University “Gateway College” Project</a:t>
            </a:r>
          </a:p>
          <a:p>
            <a:r>
              <a:rPr lang="en-US" dirty="0" smtClean="0"/>
              <a:t>San Bernardino City Unified School District</a:t>
            </a:r>
          </a:p>
          <a:p>
            <a:r>
              <a:rPr lang="en-US" dirty="0" smtClean="0"/>
              <a:t>Arrowhead Regional Medical School</a:t>
            </a:r>
          </a:p>
          <a:p>
            <a:r>
              <a:rPr lang="en-US" dirty="0" smtClean="0"/>
              <a:t>California State University San Bernardino (HSI-STEM-Pass-Go) </a:t>
            </a:r>
          </a:p>
          <a:p>
            <a:r>
              <a:rPr lang="en-US" dirty="0" smtClean="0"/>
              <a:t>Cities of Redlands &amp; San Bernardino Water Depts.</a:t>
            </a:r>
          </a:p>
          <a:p>
            <a:r>
              <a:rPr lang="en-US" dirty="0" smtClean="0"/>
              <a:t>San Bernardino County  Sheriff’s Dept.</a:t>
            </a:r>
          </a:p>
          <a:p>
            <a:r>
              <a:rPr lang="en-US" dirty="0" smtClean="0"/>
              <a:t>Inland Empire Media Group</a:t>
            </a:r>
          </a:p>
          <a:p>
            <a:r>
              <a:rPr lang="en-US" dirty="0" err="1" smtClean="0"/>
              <a:t>CalTrans</a:t>
            </a:r>
            <a:r>
              <a:rPr lang="en-US" dirty="0" smtClean="0"/>
              <a:t> project - CSUSB, </a:t>
            </a:r>
            <a:r>
              <a:rPr lang="en-US" dirty="0" err="1" smtClean="0"/>
              <a:t>CalTrans</a:t>
            </a:r>
            <a:r>
              <a:rPr lang="en-US" dirty="0" smtClean="0"/>
              <a:t>, CDCR</a:t>
            </a:r>
          </a:p>
          <a:p>
            <a:r>
              <a:rPr lang="en-US" dirty="0" smtClean="0"/>
              <a:t>County WIBs and State WIB (Youth </a:t>
            </a:r>
            <a:r>
              <a:rPr lang="en-US" dirty="0" err="1" smtClean="0"/>
              <a:t>Mnfc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IE Manufacturers Council and Employment Training Panel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 towards regionalization of pathways</a:t>
            </a:r>
          </a:p>
          <a:p>
            <a:endParaRPr lang="en-US" dirty="0" smtClean="0"/>
          </a:p>
          <a:p>
            <a:r>
              <a:rPr lang="en-US" dirty="0" smtClean="0"/>
              <a:t>Career Pathways Trust Grant</a:t>
            </a:r>
          </a:p>
          <a:p>
            <a:r>
              <a:rPr lang="en-US" dirty="0" smtClean="0"/>
              <a:t>SB 1070</a:t>
            </a:r>
          </a:p>
          <a:p>
            <a:r>
              <a:rPr lang="en-US" dirty="0" smtClean="0"/>
              <a:t>WIB – “Employment Zones”</a:t>
            </a:r>
          </a:p>
          <a:p>
            <a:r>
              <a:rPr lang="en-US" dirty="0" smtClean="0"/>
              <a:t>AB 86</a:t>
            </a:r>
          </a:p>
          <a:p>
            <a:r>
              <a:rPr lang="en-US" dirty="0" smtClean="0"/>
              <a:t>Community Education – Fee Based, Not for Credit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Health Careers Pathway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42963" y="1716088"/>
          <a:ext cx="8229600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Logistics Careers Pathway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42963" y="1716088"/>
          <a:ext cx="8229600" cy="4838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pathways</a:t>
            </a:r>
          </a:p>
          <a:p>
            <a:pPr lvl="1"/>
            <a:r>
              <a:rPr lang="en-US" dirty="0" smtClean="0"/>
              <a:t>“Scaffolding” of knowledge and skills</a:t>
            </a:r>
          </a:p>
          <a:p>
            <a:pPr lvl="1"/>
            <a:r>
              <a:rPr lang="en-US" dirty="0" smtClean="0"/>
              <a:t>Stackable certificates and degrees</a:t>
            </a:r>
          </a:p>
          <a:p>
            <a:r>
              <a:rPr lang="en-US" dirty="0" smtClean="0"/>
              <a:t>Gap analysis and solutions</a:t>
            </a:r>
          </a:p>
          <a:p>
            <a:r>
              <a:rPr lang="en-US" dirty="0" smtClean="0"/>
              <a:t>Seek and secure outside funding</a:t>
            </a:r>
          </a:p>
          <a:p>
            <a:r>
              <a:rPr lang="en-US" dirty="0" smtClean="0"/>
              <a:t>Strengthen partnerships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process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Origination Points for Curriculum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SBCCD offers:</a:t>
            </a:r>
          </a:p>
          <a:p>
            <a:pPr lvl="1"/>
            <a:r>
              <a:rPr lang="en-US" dirty="0" smtClean="0"/>
              <a:t>Short-term, rapid response training</a:t>
            </a:r>
          </a:p>
          <a:p>
            <a:pPr lvl="1"/>
            <a:r>
              <a:rPr lang="en-US" dirty="0" smtClean="0"/>
              <a:t>Credit programs</a:t>
            </a:r>
          </a:p>
          <a:p>
            <a:pPr lvl="1"/>
            <a:r>
              <a:rPr lang="en-US" dirty="0" smtClean="0"/>
              <a:t>Some fee-based, non-credit, and contract education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Variety of “delivery methods” to meet regional needs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Origination Points for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4038600" cy="4449763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 smtClean="0"/>
              <a:t>Advisory Boards &amp; Industry Partners</a:t>
            </a:r>
          </a:p>
          <a:p>
            <a:pPr lvl="1"/>
            <a:r>
              <a:rPr lang="en-US" dirty="0" smtClean="0"/>
              <a:t>Water Technology, GIS, Police Science, MICN</a:t>
            </a:r>
          </a:p>
          <a:p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Nanotech, GIS, Logistics, HSI-STEM, Entrepreneurship</a:t>
            </a:r>
          </a:p>
          <a:p>
            <a:r>
              <a:rPr lang="en-US" dirty="0" smtClean="0"/>
              <a:t>Legislation</a:t>
            </a:r>
          </a:p>
          <a:p>
            <a:pPr lvl="1"/>
            <a:r>
              <a:rPr lang="en-US" dirty="0" smtClean="0"/>
              <a:t>TMC Degrees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2672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Educational Partners</a:t>
            </a:r>
          </a:p>
          <a:p>
            <a:pPr lvl="1"/>
            <a:r>
              <a:rPr lang="en-US" dirty="0" smtClean="0"/>
              <a:t>Common Core Alignment</a:t>
            </a:r>
          </a:p>
          <a:p>
            <a:pPr lvl="1"/>
            <a:r>
              <a:rPr lang="en-US" dirty="0" smtClean="0"/>
              <a:t>4-Year Feeder Programs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Continuous Improvement</a:t>
            </a:r>
          </a:p>
          <a:p>
            <a:pPr lvl="1"/>
            <a:r>
              <a:rPr lang="en-US" dirty="0" smtClean="0"/>
              <a:t>Pre-collegiate Courses</a:t>
            </a:r>
          </a:p>
          <a:p>
            <a:r>
              <a:rPr lang="en-US" dirty="0" smtClean="0"/>
              <a:t>Labor Market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88750"/>
            <a:ext cx="7756263" cy="1054250"/>
          </a:xfrm>
        </p:spPr>
        <p:txBody>
          <a:bodyPr/>
          <a:lstStyle/>
          <a:p>
            <a:r>
              <a:rPr lang="en-US" dirty="0" smtClean="0"/>
              <a:t>2010-2035 Job Forecasts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685800" y="1796170"/>
            <a:ext cx="7798865" cy="437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632013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IE Quarterly Economic Report. (2012). San Bernardino Associated Governments (SANBAG), 24(3), </a:t>
            </a:r>
            <a:r>
              <a:rPr lang="en-US" sz="1200" dirty="0"/>
              <a:t>Retrieved October 18, 2012 from http://sanbag.ca.gov/news/publications/03-2012_QER.pdf</a:t>
            </a:r>
          </a:p>
        </p:txBody>
      </p:sp>
    </p:spTree>
    <p:extLst>
      <p:ext uri="{BB962C8B-B14F-4D97-AF65-F5344CB8AC3E}">
        <p14:creationId xmlns:p14="http://schemas.microsoft.com/office/powerpoint/2010/main" xmlns="" val="1353943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Highest Annual Number of Openings Occupations Requiring AA/AS or Less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001000" cy="4953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133600"/>
                <a:gridCol w="1600200"/>
                <a:gridCol w="1371600"/>
              </a:tblGrid>
              <a:tr h="1024759"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Occupational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Annual</a:t>
                      </a:r>
                      <a:r>
                        <a:rPr lang="en-US" baseline="0" dirty="0" smtClean="0"/>
                        <a:t> Job Openings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2020 Annual 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 Annual Income</a:t>
                      </a:r>
                      <a:endParaRPr lang="en-US" dirty="0"/>
                    </a:p>
                  </a:txBody>
                  <a:tcPr/>
                </a:tc>
              </a:tr>
              <a:tr h="4155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Office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24,980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$32,460</a:t>
                      </a:r>
                      <a:endParaRPr lang="en-US" dirty="0"/>
                    </a:p>
                  </a:txBody>
                  <a:tcPr/>
                </a:tc>
              </a:tr>
              <a:tr h="4155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6,854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26,840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$24,320</a:t>
                      </a:r>
                      <a:endParaRPr lang="en-US" dirty="0"/>
                    </a:p>
                  </a:txBody>
                  <a:tcPr/>
                </a:tc>
              </a:tr>
              <a:tr h="4155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Food Prep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6,591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$19,169</a:t>
                      </a:r>
                      <a:endParaRPr lang="en-US" dirty="0"/>
                    </a:p>
                  </a:txBody>
                  <a:tcPr/>
                </a:tc>
              </a:tr>
              <a:tr h="7173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Transportation &amp; Material</a:t>
                      </a:r>
                      <a:r>
                        <a:rPr lang="en-US" sz="2000" baseline="0" dirty="0" smtClean="0"/>
                        <a:t> Moving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25,860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$30,018</a:t>
                      </a:r>
                      <a:endParaRPr lang="en-US" dirty="0"/>
                    </a:p>
                  </a:txBody>
                  <a:tcPr/>
                </a:tc>
              </a:tr>
              <a:tr h="4155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Education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3,106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10,470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$57,110</a:t>
                      </a:r>
                      <a:endParaRPr lang="en-US" dirty="0"/>
                    </a:p>
                  </a:txBody>
                  <a:tcPr/>
                </a:tc>
              </a:tr>
              <a:tr h="4155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Personal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2,762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14,620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$20,949</a:t>
                      </a:r>
                      <a:endParaRPr lang="en-US" dirty="0"/>
                    </a:p>
                  </a:txBody>
                  <a:tcPr/>
                </a:tc>
              </a:tr>
              <a:tr h="71733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Healthcare Practitioners</a:t>
                      </a:r>
                      <a:r>
                        <a:rPr lang="en-US" sz="2000" baseline="0" dirty="0" smtClean="0"/>
                        <a:t> &amp;Technicians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13,680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$72,079</a:t>
                      </a:r>
                      <a:endParaRPr lang="en-US" dirty="0"/>
                    </a:p>
                  </a:txBody>
                  <a:tcPr/>
                </a:tc>
              </a:tr>
              <a:tr h="415597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6,600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$93,615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Implications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0999" y="1716088"/>
          <a:ext cx="8691564" cy="492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188"/>
                <a:gridCol w="1448594"/>
                <a:gridCol w="1448594"/>
                <a:gridCol w="1448594"/>
                <a:gridCol w="1448594"/>
              </a:tblGrid>
              <a:tr h="403455">
                <a:tc>
                  <a:txBody>
                    <a:bodyPr/>
                    <a:lstStyle/>
                    <a:p>
                      <a:r>
                        <a:rPr lang="en-US" dirty="0" smtClean="0"/>
                        <a:t>Occupation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SBVC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CHC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63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 Possibility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Existing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Future</a:t>
                      </a:r>
                      <a:r>
                        <a:rPr lang="en-US" baseline="0" dirty="0" smtClean="0"/>
                        <a:t> Possibility</a:t>
                      </a:r>
                      <a:endParaRPr lang="en-US" dirty="0"/>
                    </a:p>
                  </a:txBody>
                  <a:tcPr/>
                </a:tc>
              </a:tr>
              <a:tr h="4034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Office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Food Prep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●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963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Transportation &amp; Material</a:t>
                      </a:r>
                      <a:r>
                        <a:rPr lang="en-US" sz="2000" baseline="0" dirty="0" smtClean="0"/>
                        <a:t> Moving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Education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Personal Care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9637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Healthcare Practitioners</a:t>
                      </a:r>
                      <a:r>
                        <a:rPr lang="en-US" sz="2000" baseline="0" dirty="0" smtClean="0"/>
                        <a:t> &amp;Technicians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034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Management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1201</TotalTime>
  <Words>1303</Words>
  <Application>Microsoft Office PowerPoint</Application>
  <PresentationFormat>On-screen Show (4:3)</PresentationFormat>
  <Paragraphs>440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Book</vt:lpstr>
      <vt:lpstr>Labor Market and  Curricular Alignment</vt:lpstr>
      <vt:lpstr>Objectives</vt:lpstr>
      <vt:lpstr>Curriculum process</vt:lpstr>
      <vt:lpstr>Origination Points for Curriculum</vt:lpstr>
      <vt:lpstr>Origination Points for Curriculum</vt:lpstr>
      <vt:lpstr>Labor market data</vt:lpstr>
      <vt:lpstr>2010-2035 Job Forecasts</vt:lpstr>
      <vt:lpstr>Highest Annual Number of Openings Occupations Requiring AA/AS or Less</vt:lpstr>
      <vt:lpstr>Curriculum Implications</vt:lpstr>
      <vt:lpstr>Training Implications</vt:lpstr>
      <vt:lpstr>Highest Annual Number of Openings Occupational Areas Requiring Transfer (BA/BS)</vt:lpstr>
      <vt:lpstr>Curriculum Implications</vt:lpstr>
      <vt:lpstr>Employers</vt:lpstr>
      <vt:lpstr>Doing what matters for jobs and the economy (cccco)</vt:lpstr>
      <vt:lpstr>Doing What Matters for Jobs  and the Economy (CCCCO)</vt:lpstr>
      <vt:lpstr>Industry Sectors &amp; Programs at CHC</vt:lpstr>
      <vt:lpstr>Industry Sectors &amp; Programs at CHC</vt:lpstr>
      <vt:lpstr>Industry Sectors &amp; Programs at SBVC</vt:lpstr>
      <vt:lpstr>Industry Sectors &amp; Programs at EDCT</vt:lpstr>
      <vt:lpstr>opportunities</vt:lpstr>
      <vt:lpstr>Projects with Partners</vt:lpstr>
      <vt:lpstr>External Funding</vt:lpstr>
      <vt:lpstr>Sample Health Careers Pathway</vt:lpstr>
      <vt:lpstr>Sample Logistics Careers Pathway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cmarshal</dc:creator>
  <cp:lastModifiedBy>cmarshal</cp:lastModifiedBy>
  <cp:revision>34</cp:revision>
  <dcterms:created xsi:type="dcterms:W3CDTF">2014-02-18T16:05:02Z</dcterms:created>
  <dcterms:modified xsi:type="dcterms:W3CDTF">2014-03-03T23:00:08Z</dcterms:modified>
</cp:coreProperties>
</file>