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sldIdLst>
    <p:sldId id="258" r:id="rId2"/>
    <p:sldId id="274" r:id="rId3"/>
    <p:sldId id="287" r:id="rId4"/>
    <p:sldId id="256" r:id="rId5"/>
    <p:sldId id="257" r:id="rId6"/>
    <p:sldId id="259" r:id="rId7"/>
    <p:sldId id="263" r:id="rId8"/>
    <p:sldId id="261" r:id="rId9"/>
    <p:sldId id="262" r:id="rId10"/>
    <p:sldId id="260" r:id="rId11"/>
    <p:sldId id="269" r:id="rId12"/>
    <p:sldId id="270" r:id="rId13"/>
    <p:sldId id="271" r:id="rId14"/>
    <p:sldId id="272" r:id="rId15"/>
    <p:sldId id="273" r:id="rId16"/>
    <p:sldId id="280" r:id="rId17"/>
    <p:sldId id="281" r:id="rId18"/>
    <p:sldId id="282" r:id="rId19"/>
    <p:sldId id="283" r:id="rId20"/>
    <p:sldId id="284" r:id="rId21"/>
    <p:sldId id="286" r:id="rId22"/>
    <p:sldId id="288" r:id="rId23"/>
    <p:sldId id="289" r:id="rId24"/>
    <p:sldId id="291" r:id="rId25"/>
    <p:sldId id="292" r:id="rId26"/>
    <p:sldId id="293" r:id="rId27"/>
    <p:sldId id="264" r:id="rId28"/>
    <p:sldId id="290"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18"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Participants</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Sheet1!$B$2:$B$8</c:f>
              <c:numCache>
                <c:formatCode>General</c:formatCode>
                <c:ptCount val="7"/>
                <c:pt idx="0">
                  <c:v>36</c:v>
                </c:pt>
                <c:pt idx="1">
                  <c:v>90</c:v>
                </c:pt>
                <c:pt idx="2">
                  <c:v>150</c:v>
                </c:pt>
                <c:pt idx="3">
                  <c:v>150</c:v>
                </c:pt>
                <c:pt idx="4">
                  <c:v>200</c:v>
                </c:pt>
                <c:pt idx="5">
                  <c:v>150</c:v>
                </c:pt>
                <c:pt idx="6">
                  <c:v>200</c:v>
                </c:pt>
              </c:numCache>
            </c:numRef>
          </c:val>
        </c:ser>
        <c:dLbls>
          <c:showLegendKey val="0"/>
          <c:showVal val="0"/>
          <c:showCatName val="0"/>
          <c:showSerName val="0"/>
          <c:showPercent val="0"/>
          <c:showBubbleSize val="0"/>
        </c:dLbls>
        <c:gapWidth val="150"/>
        <c:shape val="cylinder"/>
        <c:axId val="82855808"/>
        <c:axId val="82857344"/>
        <c:axId val="0"/>
      </c:bar3DChart>
      <c:catAx>
        <c:axId val="82855808"/>
        <c:scaling>
          <c:orientation val="minMax"/>
        </c:scaling>
        <c:delete val="0"/>
        <c:axPos val="b"/>
        <c:numFmt formatCode="General" sourceLinked="1"/>
        <c:majorTickMark val="out"/>
        <c:minorTickMark val="none"/>
        <c:tickLblPos val="nextTo"/>
        <c:crossAx val="82857344"/>
        <c:crosses val="autoZero"/>
        <c:auto val="1"/>
        <c:lblAlgn val="ctr"/>
        <c:lblOffset val="100"/>
        <c:noMultiLvlLbl val="0"/>
      </c:catAx>
      <c:valAx>
        <c:axId val="82857344"/>
        <c:scaling>
          <c:orientation val="minMax"/>
        </c:scaling>
        <c:delete val="0"/>
        <c:axPos val="l"/>
        <c:majorGridlines/>
        <c:numFmt formatCode="General" sourceLinked="1"/>
        <c:majorTickMark val="out"/>
        <c:minorTickMark val="none"/>
        <c:tickLblPos val="nextTo"/>
        <c:crossAx val="828558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Arroyo</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Sheet1!$B$2:$B$7</c:f>
              <c:numCache>
                <c:formatCode>General</c:formatCode>
                <c:ptCount val="6"/>
                <c:pt idx="0">
                  <c:v>0</c:v>
                </c:pt>
                <c:pt idx="1">
                  <c:v>7</c:v>
                </c:pt>
                <c:pt idx="2">
                  <c:v>6</c:v>
                </c:pt>
                <c:pt idx="3">
                  <c:v>7</c:v>
                </c:pt>
                <c:pt idx="4">
                  <c:v>20</c:v>
                </c:pt>
                <c:pt idx="5">
                  <c:v>13</c:v>
                </c:pt>
              </c:numCache>
            </c:numRef>
          </c:val>
        </c:ser>
        <c:ser>
          <c:idx val="1"/>
          <c:order val="1"/>
          <c:tx>
            <c:strRef>
              <c:f>Sheet1!$C$1</c:f>
              <c:strCache>
                <c:ptCount val="1"/>
                <c:pt idx="0">
                  <c:v>Cajon</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Sheet1!$C$2:$C$7</c:f>
              <c:numCache>
                <c:formatCode>General</c:formatCode>
                <c:ptCount val="6"/>
                <c:pt idx="0">
                  <c:v>0</c:v>
                </c:pt>
                <c:pt idx="1">
                  <c:v>6</c:v>
                </c:pt>
                <c:pt idx="2">
                  <c:v>25</c:v>
                </c:pt>
                <c:pt idx="3">
                  <c:v>20</c:v>
                </c:pt>
                <c:pt idx="4">
                  <c:v>30</c:v>
                </c:pt>
                <c:pt idx="5">
                  <c:v>17</c:v>
                </c:pt>
              </c:numCache>
            </c:numRef>
          </c:val>
        </c:ser>
        <c:ser>
          <c:idx val="2"/>
          <c:order val="2"/>
          <c:tx>
            <c:strRef>
              <c:f>Sheet1!$D$1</c:f>
              <c:strCache>
                <c:ptCount val="1"/>
                <c:pt idx="0">
                  <c:v>Pacific</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Sheet1!$D$2:$D$7</c:f>
              <c:numCache>
                <c:formatCode>General</c:formatCode>
                <c:ptCount val="6"/>
                <c:pt idx="0">
                  <c:v>0</c:v>
                </c:pt>
                <c:pt idx="1">
                  <c:v>20</c:v>
                </c:pt>
                <c:pt idx="2">
                  <c:v>34</c:v>
                </c:pt>
                <c:pt idx="3">
                  <c:v>34</c:v>
                </c:pt>
                <c:pt idx="4">
                  <c:v>40</c:v>
                </c:pt>
                <c:pt idx="5">
                  <c:v>26</c:v>
                </c:pt>
              </c:numCache>
            </c:numRef>
          </c:val>
        </c:ser>
        <c:ser>
          <c:idx val="3"/>
          <c:order val="3"/>
          <c:tx>
            <c:strRef>
              <c:f>Sheet1!$E$1</c:f>
              <c:strCache>
                <c:ptCount val="1"/>
                <c:pt idx="0">
                  <c:v>SBHS</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Sheet1!$E$2:$E$7</c:f>
              <c:numCache>
                <c:formatCode>General</c:formatCode>
                <c:ptCount val="6"/>
                <c:pt idx="0">
                  <c:v>0</c:v>
                </c:pt>
                <c:pt idx="1">
                  <c:v>18</c:v>
                </c:pt>
                <c:pt idx="2">
                  <c:v>12</c:v>
                </c:pt>
                <c:pt idx="3">
                  <c:v>19</c:v>
                </c:pt>
                <c:pt idx="4">
                  <c:v>16</c:v>
                </c:pt>
                <c:pt idx="5">
                  <c:v>20</c:v>
                </c:pt>
              </c:numCache>
            </c:numRef>
          </c:val>
        </c:ser>
        <c:ser>
          <c:idx val="4"/>
          <c:order val="4"/>
          <c:tx>
            <c:strRef>
              <c:f>Sheet1!$F$1</c:f>
              <c:strCache>
                <c:ptCount val="1"/>
                <c:pt idx="0">
                  <c:v>SGHS</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Sheet1!$F$2:$F$7</c:f>
              <c:numCache>
                <c:formatCode>General</c:formatCode>
                <c:ptCount val="6"/>
                <c:pt idx="0">
                  <c:v>0</c:v>
                </c:pt>
                <c:pt idx="1">
                  <c:v>5</c:v>
                </c:pt>
                <c:pt idx="2">
                  <c:v>17</c:v>
                </c:pt>
                <c:pt idx="3">
                  <c:v>17</c:v>
                </c:pt>
                <c:pt idx="4">
                  <c:v>20</c:v>
                </c:pt>
                <c:pt idx="5">
                  <c:v>18</c:v>
                </c:pt>
              </c:numCache>
            </c:numRef>
          </c:val>
        </c:ser>
        <c:ser>
          <c:idx val="5"/>
          <c:order val="5"/>
          <c:tx>
            <c:strRef>
              <c:f>Sheet1!$G$1</c:f>
              <c:strCache>
                <c:ptCount val="1"/>
                <c:pt idx="0">
                  <c:v>Colton</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Sheet1!$G$2:$G$7</c:f>
              <c:numCache>
                <c:formatCode>General</c:formatCode>
                <c:ptCount val="6"/>
                <c:pt idx="0">
                  <c:v>36</c:v>
                </c:pt>
                <c:pt idx="1">
                  <c:v>19</c:v>
                </c:pt>
                <c:pt idx="2">
                  <c:v>26</c:v>
                </c:pt>
                <c:pt idx="3">
                  <c:v>23</c:v>
                </c:pt>
                <c:pt idx="4">
                  <c:v>34</c:v>
                </c:pt>
                <c:pt idx="5">
                  <c:v>25</c:v>
                </c:pt>
              </c:numCache>
            </c:numRef>
          </c:val>
        </c:ser>
        <c:ser>
          <c:idx val="6"/>
          <c:order val="6"/>
          <c:tx>
            <c:strRef>
              <c:f>Sheet1!$H$1</c:f>
              <c:strCache>
                <c:ptCount val="1"/>
                <c:pt idx="0">
                  <c:v>Bloom</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Sheet1!$H$2:$H$7</c:f>
              <c:numCache>
                <c:formatCode>General</c:formatCode>
                <c:ptCount val="6"/>
                <c:pt idx="0">
                  <c:v>0</c:v>
                </c:pt>
                <c:pt idx="1">
                  <c:v>5</c:v>
                </c:pt>
                <c:pt idx="2">
                  <c:v>5</c:v>
                </c:pt>
                <c:pt idx="3">
                  <c:v>2</c:v>
                </c:pt>
                <c:pt idx="4">
                  <c:v>6</c:v>
                </c:pt>
                <c:pt idx="5">
                  <c:v>2</c:v>
                </c:pt>
              </c:numCache>
            </c:numRef>
          </c:val>
        </c:ser>
        <c:ser>
          <c:idx val="7"/>
          <c:order val="7"/>
          <c:tx>
            <c:strRef>
              <c:f>Sheet1!$I$1</c:f>
              <c:strCache>
                <c:ptCount val="1"/>
                <c:pt idx="0">
                  <c:v>Rialto</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Sheet1!$I$2:$I$7</c:f>
              <c:numCache>
                <c:formatCode>General</c:formatCode>
                <c:ptCount val="6"/>
                <c:pt idx="0">
                  <c:v>0</c:v>
                </c:pt>
                <c:pt idx="1">
                  <c:v>4</c:v>
                </c:pt>
                <c:pt idx="2">
                  <c:v>18</c:v>
                </c:pt>
                <c:pt idx="3">
                  <c:v>6</c:v>
                </c:pt>
                <c:pt idx="4">
                  <c:v>15</c:v>
                </c:pt>
                <c:pt idx="5">
                  <c:v>12</c:v>
                </c:pt>
              </c:numCache>
            </c:numRef>
          </c:val>
        </c:ser>
        <c:ser>
          <c:idx val="8"/>
          <c:order val="8"/>
          <c:tx>
            <c:strRef>
              <c:f>Sheet1!$J$1</c:f>
              <c:strCache>
                <c:ptCount val="1"/>
                <c:pt idx="0">
                  <c:v>IKE</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Sheet1!$J$2:$J$7</c:f>
              <c:numCache>
                <c:formatCode>General</c:formatCode>
                <c:ptCount val="6"/>
                <c:pt idx="0">
                  <c:v>0</c:v>
                </c:pt>
                <c:pt idx="1">
                  <c:v>2</c:v>
                </c:pt>
                <c:pt idx="2">
                  <c:v>5</c:v>
                </c:pt>
                <c:pt idx="3">
                  <c:v>15</c:v>
                </c:pt>
                <c:pt idx="4">
                  <c:v>10</c:v>
                </c:pt>
                <c:pt idx="5">
                  <c:v>11</c:v>
                </c:pt>
              </c:numCache>
            </c:numRef>
          </c:val>
        </c:ser>
        <c:ser>
          <c:idx val="9"/>
          <c:order val="9"/>
          <c:tx>
            <c:strRef>
              <c:f>Sheet1!$K$1</c:f>
              <c:strCache>
                <c:ptCount val="1"/>
                <c:pt idx="0">
                  <c:v>Carter</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Sheet1!$K$2:$K$7</c:f>
              <c:numCache>
                <c:formatCode>General</c:formatCode>
                <c:ptCount val="6"/>
                <c:pt idx="0">
                  <c:v>0</c:v>
                </c:pt>
                <c:pt idx="1">
                  <c:v>0</c:v>
                </c:pt>
                <c:pt idx="2">
                  <c:v>2</c:v>
                </c:pt>
                <c:pt idx="3">
                  <c:v>6</c:v>
                </c:pt>
                <c:pt idx="4">
                  <c:v>7</c:v>
                </c:pt>
                <c:pt idx="5">
                  <c:v>9</c:v>
                </c:pt>
              </c:numCache>
            </c:numRef>
          </c:val>
        </c:ser>
        <c:ser>
          <c:idx val="10"/>
          <c:order val="10"/>
          <c:tx>
            <c:strRef>
              <c:f>Sheet1!$L$1</c:f>
              <c:strCache>
                <c:ptCount val="1"/>
                <c:pt idx="0">
                  <c:v>BBHS</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Sheet1!$L$2:$L$7</c:f>
              <c:numCache>
                <c:formatCode>General</c:formatCode>
                <c:ptCount val="6"/>
                <c:pt idx="0">
                  <c:v>0</c:v>
                </c:pt>
                <c:pt idx="1">
                  <c:v>0</c:v>
                </c:pt>
                <c:pt idx="2">
                  <c:v>0</c:v>
                </c:pt>
                <c:pt idx="3">
                  <c:v>0</c:v>
                </c:pt>
                <c:pt idx="4">
                  <c:v>0</c:v>
                </c:pt>
                <c:pt idx="5">
                  <c:v>0</c:v>
                </c:pt>
              </c:numCache>
            </c:numRef>
          </c:val>
        </c:ser>
        <c:ser>
          <c:idx val="11"/>
          <c:order val="11"/>
          <c:tx>
            <c:strRef>
              <c:f>Sheet1!$M$1</c:f>
              <c:strCache>
                <c:ptCount val="1"/>
                <c:pt idx="0">
                  <c:v>RIM</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Sheet1!$M$2:$M$7</c:f>
              <c:numCache>
                <c:formatCode>General</c:formatCode>
                <c:ptCount val="6"/>
                <c:pt idx="0">
                  <c:v>0</c:v>
                </c:pt>
                <c:pt idx="1">
                  <c:v>4</c:v>
                </c:pt>
                <c:pt idx="2">
                  <c:v>0</c:v>
                </c:pt>
                <c:pt idx="3">
                  <c:v>0</c:v>
                </c:pt>
                <c:pt idx="4">
                  <c:v>0</c:v>
                </c:pt>
                <c:pt idx="5">
                  <c:v>0</c:v>
                </c:pt>
              </c:numCache>
            </c:numRef>
          </c:val>
        </c:ser>
        <c:ser>
          <c:idx val="12"/>
          <c:order val="12"/>
          <c:tx>
            <c:strRef>
              <c:f>Sheet1!$N$1</c:f>
              <c:strCache>
                <c:ptCount val="1"/>
                <c:pt idx="0">
                  <c:v>TOTAL</c:v>
                </c:pt>
              </c:strCache>
            </c:strRef>
          </c:tx>
          <c:invertIfNegative val="0"/>
          <c:cat>
            <c:numRef>
              <c:f>Sheet1!$A$2:$A$7</c:f>
              <c:numCache>
                <c:formatCode>General</c:formatCode>
                <c:ptCount val="6"/>
                <c:pt idx="0">
                  <c:v>2008</c:v>
                </c:pt>
                <c:pt idx="1">
                  <c:v>2009</c:v>
                </c:pt>
                <c:pt idx="2">
                  <c:v>2010</c:v>
                </c:pt>
                <c:pt idx="3">
                  <c:v>2011</c:v>
                </c:pt>
                <c:pt idx="4">
                  <c:v>2012</c:v>
                </c:pt>
                <c:pt idx="5">
                  <c:v>2013</c:v>
                </c:pt>
              </c:numCache>
            </c:numRef>
          </c:cat>
          <c:val>
            <c:numRef>
              <c:f>Sheet1!$N$2:$N$7</c:f>
              <c:numCache>
                <c:formatCode>General</c:formatCode>
                <c:ptCount val="6"/>
                <c:pt idx="0">
                  <c:v>36</c:v>
                </c:pt>
                <c:pt idx="1">
                  <c:v>90</c:v>
                </c:pt>
                <c:pt idx="2">
                  <c:v>150</c:v>
                </c:pt>
                <c:pt idx="3">
                  <c:v>149</c:v>
                </c:pt>
                <c:pt idx="4">
                  <c:v>198</c:v>
                </c:pt>
                <c:pt idx="5">
                  <c:v>153</c:v>
                </c:pt>
              </c:numCache>
            </c:numRef>
          </c:val>
        </c:ser>
        <c:dLbls>
          <c:showLegendKey val="0"/>
          <c:showVal val="0"/>
          <c:showCatName val="0"/>
          <c:showSerName val="0"/>
          <c:showPercent val="0"/>
          <c:showBubbleSize val="0"/>
        </c:dLbls>
        <c:gapWidth val="150"/>
        <c:axId val="22280832"/>
        <c:axId val="24396160"/>
      </c:barChart>
      <c:catAx>
        <c:axId val="22280832"/>
        <c:scaling>
          <c:orientation val="minMax"/>
        </c:scaling>
        <c:delete val="0"/>
        <c:axPos val="b"/>
        <c:numFmt formatCode="General" sourceLinked="1"/>
        <c:majorTickMark val="out"/>
        <c:minorTickMark val="none"/>
        <c:tickLblPos val="nextTo"/>
        <c:crossAx val="24396160"/>
        <c:crosses val="autoZero"/>
        <c:auto val="1"/>
        <c:lblAlgn val="ctr"/>
        <c:lblOffset val="100"/>
        <c:noMultiLvlLbl val="0"/>
      </c:catAx>
      <c:valAx>
        <c:axId val="24396160"/>
        <c:scaling>
          <c:orientation val="minMax"/>
        </c:scaling>
        <c:delete val="0"/>
        <c:axPos val="l"/>
        <c:majorGridlines/>
        <c:numFmt formatCode="General" sourceLinked="1"/>
        <c:majorTickMark val="out"/>
        <c:minorTickMark val="none"/>
        <c:tickLblPos val="nextTo"/>
        <c:crossAx val="222808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Graduates</c:v>
                </c:pt>
              </c:strCache>
            </c:strRef>
          </c:tx>
          <c:invertIfNegative val="0"/>
          <c:cat>
            <c:strRef>
              <c:f>Sheet1!$A$2:$A$6</c:f>
              <c:strCache>
                <c:ptCount val="5"/>
                <c:pt idx="0">
                  <c:v>2009-2010</c:v>
                </c:pt>
                <c:pt idx="1">
                  <c:v>2010-2011</c:v>
                </c:pt>
                <c:pt idx="2">
                  <c:v>2011-2012</c:v>
                </c:pt>
                <c:pt idx="3">
                  <c:v>2012-2013</c:v>
                </c:pt>
                <c:pt idx="4">
                  <c:v>2013-2014</c:v>
                </c:pt>
              </c:strCache>
            </c:strRef>
          </c:cat>
          <c:val>
            <c:numRef>
              <c:f>Sheet1!$B$2:$B$6</c:f>
              <c:numCache>
                <c:formatCode>General</c:formatCode>
                <c:ptCount val="5"/>
                <c:pt idx="0">
                  <c:v>3</c:v>
                </c:pt>
                <c:pt idx="1">
                  <c:v>13</c:v>
                </c:pt>
                <c:pt idx="2">
                  <c:v>12</c:v>
                </c:pt>
                <c:pt idx="3">
                  <c:v>44</c:v>
                </c:pt>
                <c:pt idx="4">
                  <c:v>60</c:v>
                </c:pt>
              </c:numCache>
            </c:numRef>
          </c:val>
        </c:ser>
        <c:ser>
          <c:idx val="1"/>
          <c:order val="1"/>
          <c:tx>
            <c:strRef>
              <c:f>Sheet1!$C$1</c:f>
              <c:strCache>
                <c:ptCount val="1"/>
                <c:pt idx="0">
                  <c:v>Transfer</c:v>
                </c:pt>
              </c:strCache>
            </c:strRef>
          </c:tx>
          <c:invertIfNegative val="0"/>
          <c:cat>
            <c:strRef>
              <c:f>Sheet1!$A$2:$A$6</c:f>
              <c:strCache>
                <c:ptCount val="5"/>
                <c:pt idx="0">
                  <c:v>2009-2010</c:v>
                </c:pt>
                <c:pt idx="1">
                  <c:v>2010-2011</c:v>
                </c:pt>
                <c:pt idx="2">
                  <c:v>2011-2012</c:v>
                </c:pt>
                <c:pt idx="3">
                  <c:v>2012-2013</c:v>
                </c:pt>
                <c:pt idx="4">
                  <c:v>2013-2014</c:v>
                </c:pt>
              </c:strCache>
            </c:strRef>
          </c:cat>
          <c:val>
            <c:numRef>
              <c:f>Sheet1!$C$2:$C$6</c:f>
              <c:numCache>
                <c:formatCode>General</c:formatCode>
                <c:ptCount val="5"/>
                <c:pt idx="0">
                  <c:v>3</c:v>
                </c:pt>
                <c:pt idx="1">
                  <c:v>13</c:v>
                </c:pt>
                <c:pt idx="2">
                  <c:v>9</c:v>
                </c:pt>
                <c:pt idx="3">
                  <c:v>39</c:v>
                </c:pt>
                <c:pt idx="4">
                  <c:v>48</c:v>
                </c:pt>
              </c:numCache>
            </c:numRef>
          </c:val>
        </c:ser>
        <c:ser>
          <c:idx val="2"/>
          <c:order val="2"/>
          <c:tx>
            <c:strRef>
              <c:f>Sheet1!$D$1</c:f>
              <c:strCache>
                <c:ptCount val="1"/>
                <c:pt idx="0">
                  <c:v>Avg. Gpa</c:v>
                </c:pt>
              </c:strCache>
            </c:strRef>
          </c:tx>
          <c:invertIfNegative val="0"/>
          <c:cat>
            <c:strRef>
              <c:f>Sheet1!$A$2:$A$6</c:f>
              <c:strCache>
                <c:ptCount val="5"/>
                <c:pt idx="0">
                  <c:v>2009-2010</c:v>
                </c:pt>
                <c:pt idx="1">
                  <c:v>2010-2011</c:v>
                </c:pt>
                <c:pt idx="2">
                  <c:v>2011-2012</c:v>
                </c:pt>
                <c:pt idx="3">
                  <c:v>2012-2013</c:v>
                </c:pt>
                <c:pt idx="4">
                  <c:v>2013-2014</c:v>
                </c:pt>
              </c:strCache>
            </c:strRef>
          </c:cat>
          <c:val>
            <c:numRef>
              <c:f>Sheet1!$D$2:$D$6</c:f>
              <c:numCache>
                <c:formatCode>General</c:formatCode>
                <c:ptCount val="5"/>
                <c:pt idx="0">
                  <c:v>3.5</c:v>
                </c:pt>
                <c:pt idx="1">
                  <c:v>3.1</c:v>
                </c:pt>
                <c:pt idx="2">
                  <c:v>3.2</c:v>
                </c:pt>
                <c:pt idx="3">
                  <c:v>3.2</c:v>
                </c:pt>
                <c:pt idx="4">
                  <c:v>3.1</c:v>
                </c:pt>
              </c:numCache>
            </c:numRef>
          </c:val>
        </c:ser>
        <c:ser>
          <c:idx val="3"/>
          <c:order val="3"/>
          <c:tx>
            <c:strRef>
              <c:f>Sheet1!$E$1</c:f>
              <c:strCache>
                <c:ptCount val="1"/>
                <c:pt idx="0">
                  <c:v>BA/BS</c:v>
                </c:pt>
              </c:strCache>
            </c:strRef>
          </c:tx>
          <c:invertIfNegative val="0"/>
          <c:cat>
            <c:strRef>
              <c:f>Sheet1!$A$2:$A$6</c:f>
              <c:strCache>
                <c:ptCount val="5"/>
                <c:pt idx="0">
                  <c:v>2009-2010</c:v>
                </c:pt>
                <c:pt idx="1">
                  <c:v>2010-2011</c:v>
                </c:pt>
                <c:pt idx="2">
                  <c:v>2011-2012</c:v>
                </c:pt>
                <c:pt idx="3">
                  <c:v>2012-2013</c:v>
                </c:pt>
                <c:pt idx="4">
                  <c:v>2013-2014</c:v>
                </c:pt>
              </c:strCache>
            </c:strRef>
          </c:cat>
          <c:val>
            <c:numRef>
              <c:f>Sheet1!$E$2:$E$6</c:f>
              <c:numCache>
                <c:formatCode>General</c:formatCode>
                <c:ptCount val="5"/>
                <c:pt idx="0">
                  <c:v>2</c:v>
                </c:pt>
                <c:pt idx="1">
                  <c:v>6</c:v>
                </c:pt>
                <c:pt idx="2">
                  <c:v>1</c:v>
                </c:pt>
                <c:pt idx="3">
                  <c:v>0</c:v>
                </c:pt>
              </c:numCache>
            </c:numRef>
          </c:val>
        </c:ser>
        <c:dLbls>
          <c:showLegendKey val="0"/>
          <c:showVal val="0"/>
          <c:showCatName val="0"/>
          <c:showSerName val="0"/>
          <c:showPercent val="0"/>
          <c:showBubbleSize val="0"/>
        </c:dLbls>
        <c:gapWidth val="150"/>
        <c:axId val="27361664"/>
        <c:axId val="27363200"/>
      </c:barChart>
      <c:catAx>
        <c:axId val="27361664"/>
        <c:scaling>
          <c:orientation val="minMax"/>
        </c:scaling>
        <c:delete val="0"/>
        <c:axPos val="b"/>
        <c:majorTickMark val="out"/>
        <c:minorTickMark val="none"/>
        <c:tickLblPos val="nextTo"/>
        <c:crossAx val="27363200"/>
        <c:crosses val="autoZero"/>
        <c:auto val="1"/>
        <c:lblAlgn val="ctr"/>
        <c:lblOffset val="100"/>
        <c:noMultiLvlLbl val="0"/>
      </c:catAx>
      <c:valAx>
        <c:axId val="27363200"/>
        <c:scaling>
          <c:orientation val="minMax"/>
        </c:scaling>
        <c:delete val="0"/>
        <c:axPos val="l"/>
        <c:majorGridlines/>
        <c:numFmt formatCode="General" sourceLinked="1"/>
        <c:majorTickMark val="out"/>
        <c:minorTickMark val="none"/>
        <c:tickLblPos val="nextTo"/>
        <c:crossAx val="2736166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Served</c:v>
                </c:pt>
              </c:strCache>
            </c:strRef>
          </c:tx>
          <c:invertIfNegative val="0"/>
          <c:cat>
            <c:strRef>
              <c:f>Sheet1!$A$2:$A$6</c:f>
              <c:strCache>
                <c:ptCount val="5"/>
                <c:pt idx="0">
                  <c:v>2008-2009</c:v>
                </c:pt>
                <c:pt idx="1">
                  <c:v>2009-2010</c:v>
                </c:pt>
                <c:pt idx="2">
                  <c:v>2010-2011</c:v>
                </c:pt>
                <c:pt idx="3">
                  <c:v>2011-2012</c:v>
                </c:pt>
                <c:pt idx="4">
                  <c:v>2012-2013</c:v>
                </c:pt>
              </c:strCache>
            </c:strRef>
          </c:cat>
          <c:val>
            <c:numRef>
              <c:f>Sheet1!$B$2:$B$6</c:f>
              <c:numCache>
                <c:formatCode>General</c:formatCode>
                <c:ptCount val="5"/>
                <c:pt idx="0">
                  <c:v>36</c:v>
                </c:pt>
                <c:pt idx="1">
                  <c:v>90</c:v>
                </c:pt>
                <c:pt idx="2">
                  <c:v>150</c:v>
                </c:pt>
                <c:pt idx="3">
                  <c:v>150</c:v>
                </c:pt>
                <c:pt idx="4">
                  <c:v>200</c:v>
                </c:pt>
              </c:numCache>
            </c:numRef>
          </c:val>
        </c:ser>
        <c:ser>
          <c:idx val="1"/>
          <c:order val="1"/>
          <c:tx>
            <c:strRef>
              <c:f>Sheet1!$C$1</c:f>
              <c:strCache>
                <c:ptCount val="1"/>
                <c:pt idx="0">
                  <c:v>Graduates</c:v>
                </c:pt>
              </c:strCache>
            </c:strRef>
          </c:tx>
          <c:invertIfNegative val="0"/>
          <c:cat>
            <c:strRef>
              <c:f>Sheet1!$A$2:$A$6</c:f>
              <c:strCache>
                <c:ptCount val="5"/>
                <c:pt idx="0">
                  <c:v>2008-2009</c:v>
                </c:pt>
                <c:pt idx="1">
                  <c:v>2009-2010</c:v>
                </c:pt>
                <c:pt idx="2">
                  <c:v>2010-2011</c:v>
                </c:pt>
                <c:pt idx="3">
                  <c:v>2011-2012</c:v>
                </c:pt>
                <c:pt idx="4">
                  <c:v>2012-2013</c:v>
                </c:pt>
              </c:strCache>
            </c:strRef>
          </c:cat>
          <c:val>
            <c:numRef>
              <c:f>Sheet1!$C$2:$C$6</c:f>
              <c:numCache>
                <c:formatCode>General</c:formatCode>
                <c:ptCount val="5"/>
                <c:pt idx="0">
                  <c:v>17</c:v>
                </c:pt>
                <c:pt idx="1">
                  <c:v>32</c:v>
                </c:pt>
                <c:pt idx="2">
                  <c:v>42</c:v>
                </c:pt>
                <c:pt idx="3">
                  <c:v>31</c:v>
                </c:pt>
                <c:pt idx="4">
                  <c:v>10</c:v>
                </c:pt>
              </c:numCache>
            </c:numRef>
          </c:val>
        </c:ser>
        <c:ser>
          <c:idx val="2"/>
          <c:order val="2"/>
          <c:tx>
            <c:strRef>
              <c:f>Sheet1!$D$1</c:f>
              <c:strCache>
                <c:ptCount val="1"/>
                <c:pt idx="0">
                  <c:v>GPA</c:v>
                </c:pt>
              </c:strCache>
            </c:strRef>
          </c:tx>
          <c:invertIfNegative val="0"/>
          <c:cat>
            <c:strRef>
              <c:f>Sheet1!$A$2:$A$6</c:f>
              <c:strCache>
                <c:ptCount val="5"/>
                <c:pt idx="0">
                  <c:v>2008-2009</c:v>
                </c:pt>
                <c:pt idx="1">
                  <c:v>2009-2010</c:v>
                </c:pt>
                <c:pt idx="2">
                  <c:v>2010-2011</c:v>
                </c:pt>
                <c:pt idx="3">
                  <c:v>2011-2012</c:v>
                </c:pt>
                <c:pt idx="4">
                  <c:v>2012-2013</c:v>
                </c:pt>
              </c:strCache>
            </c:strRef>
          </c:cat>
          <c:val>
            <c:numRef>
              <c:f>Sheet1!$D$2:$D$6</c:f>
              <c:numCache>
                <c:formatCode>General</c:formatCode>
                <c:ptCount val="5"/>
                <c:pt idx="0">
                  <c:v>3.1</c:v>
                </c:pt>
                <c:pt idx="1">
                  <c:v>3.04</c:v>
                </c:pt>
                <c:pt idx="2">
                  <c:v>3.1</c:v>
                </c:pt>
                <c:pt idx="3">
                  <c:v>3.2</c:v>
                </c:pt>
                <c:pt idx="4">
                  <c:v>3.38</c:v>
                </c:pt>
              </c:numCache>
            </c:numRef>
          </c:val>
        </c:ser>
        <c:dLbls>
          <c:showLegendKey val="0"/>
          <c:showVal val="0"/>
          <c:showCatName val="0"/>
          <c:showSerName val="0"/>
          <c:showPercent val="0"/>
          <c:showBubbleSize val="0"/>
        </c:dLbls>
        <c:gapWidth val="150"/>
        <c:axId val="28776704"/>
        <c:axId val="28778496"/>
      </c:barChart>
      <c:catAx>
        <c:axId val="28776704"/>
        <c:scaling>
          <c:orientation val="minMax"/>
        </c:scaling>
        <c:delete val="0"/>
        <c:axPos val="b"/>
        <c:majorTickMark val="out"/>
        <c:minorTickMark val="none"/>
        <c:tickLblPos val="nextTo"/>
        <c:crossAx val="28778496"/>
        <c:crosses val="autoZero"/>
        <c:auto val="1"/>
        <c:lblAlgn val="ctr"/>
        <c:lblOffset val="100"/>
        <c:noMultiLvlLbl val="0"/>
      </c:catAx>
      <c:valAx>
        <c:axId val="28778496"/>
        <c:scaling>
          <c:orientation val="minMax"/>
        </c:scaling>
        <c:delete val="0"/>
        <c:axPos val="l"/>
        <c:majorGridlines/>
        <c:numFmt formatCode="General" sourceLinked="1"/>
        <c:majorTickMark val="out"/>
        <c:minorTickMark val="none"/>
        <c:tickLblPos val="nextTo"/>
        <c:crossAx val="287767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51345144356952E-2"/>
          <c:y val="1.2500000000000001E-2"/>
          <c:w val="0.62083333333333335"/>
          <c:h val="0.93125000000000002"/>
        </c:manualLayout>
      </c:layout>
      <c:pieChart>
        <c:varyColors val="1"/>
        <c:ser>
          <c:idx val="0"/>
          <c:order val="0"/>
          <c:tx>
            <c:strRef>
              <c:f>Sheet1!$B$1</c:f>
              <c:strCache>
                <c:ptCount val="1"/>
                <c:pt idx="0">
                  <c:v>transfer</c:v>
                </c:pt>
              </c:strCache>
            </c:strRef>
          </c:tx>
          <c:cat>
            <c:strRef>
              <c:f>Sheet1!$A$2:$A$3</c:f>
              <c:strCache>
                <c:ptCount val="2"/>
                <c:pt idx="0">
                  <c:v>graduates</c:v>
                </c:pt>
                <c:pt idx="1">
                  <c:v>transfer</c:v>
                </c:pt>
              </c:strCache>
            </c:strRef>
          </c:cat>
          <c:val>
            <c:numRef>
              <c:f>Sheet1!$B$2:$B$3</c:f>
              <c:numCache>
                <c:formatCode>General</c:formatCode>
                <c:ptCount val="2"/>
                <c:pt idx="0">
                  <c:v>136</c:v>
                </c:pt>
                <c:pt idx="1">
                  <c:v>112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VBC </c:v>
                </c:pt>
              </c:strCache>
            </c:strRef>
          </c:tx>
          <c:cat>
            <c:strRef>
              <c:f>Sheet1!$A$2:$A$3</c:f>
              <c:strCache>
                <c:ptCount val="2"/>
                <c:pt idx="0">
                  <c:v>served 626</c:v>
                </c:pt>
                <c:pt idx="1">
                  <c:v>graduates 132</c:v>
                </c:pt>
              </c:strCache>
            </c:strRef>
          </c:cat>
          <c:val>
            <c:numRef>
              <c:f>Sheet1!$B$2:$B$3</c:f>
              <c:numCache>
                <c:formatCode>General</c:formatCode>
                <c:ptCount val="2"/>
                <c:pt idx="0">
                  <c:v>626</c:v>
                </c:pt>
                <c:pt idx="1">
                  <c:v>132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GRADUATES</c:v>
                </c:pt>
              </c:strCache>
            </c:strRef>
          </c:tx>
          <c:invertIfNegative val="0"/>
          <c:cat>
            <c:strRef>
              <c:f>Sheet1!$A$2:$A$3</c:f>
              <c:strCache>
                <c:ptCount val="2"/>
                <c:pt idx="0">
                  <c:v>MALES</c:v>
                </c:pt>
                <c:pt idx="1">
                  <c:v>FEMALES</c:v>
                </c:pt>
              </c:strCache>
            </c:strRef>
          </c:cat>
          <c:val>
            <c:numRef>
              <c:f>Sheet1!$B$2:$B$3</c:f>
              <c:numCache>
                <c:formatCode>General</c:formatCode>
                <c:ptCount val="2"/>
                <c:pt idx="0">
                  <c:v>48</c:v>
                </c:pt>
                <c:pt idx="1">
                  <c:v>84</c:v>
                </c:pt>
              </c:numCache>
            </c:numRef>
          </c:val>
        </c:ser>
        <c:ser>
          <c:idx val="1"/>
          <c:order val="1"/>
          <c:tx>
            <c:strRef>
              <c:f>Sheet1!$C$1</c:f>
              <c:strCache>
                <c:ptCount val="1"/>
                <c:pt idx="0">
                  <c:v>TRANSFER</c:v>
                </c:pt>
              </c:strCache>
            </c:strRef>
          </c:tx>
          <c:invertIfNegative val="0"/>
          <c:cat>
            <c:strRef>
              <c:f>Sheet1!$A$2:$A$3</c:f>
              <c:strCache>
                <c:ptCount val="2"/>
                <c:pt idx="0">
                  <c:v>MALES</c:v>
                </c:pt>
                <c:pt idx="1">
                  <c:v>FEMALES</c:v>
                </c:pt>
              </c:strCache>
            </c:strRef>
          </c:cat>
          <c:val>
            <c:numRef>
              <c:f>Sheet1!$C$2:$C$3</c:f>
              <c:numCache>
                <c:formatCode>General</c:formatCode>
                <c:ptCount val="2"/>
                <c:pt idx="0">
                  <c:v>38</c:v>
                </c:pt>
                <c:pt idx="1">
                  <c:v>74</c:v>
                </c:pt>
              </c:numCache>
            </c:numRef>
          </c:val>
        </c:ser>
        <c:ser>
          <c:idx val="2"/>
          <c:order val="2"/>
          <c:tx>
            <c:strRef>
              <c:f>Sheet1!$D$1</c:f>
              <c:strCache>
                <c:ptCount val="1"/>
                <c:pt idx="0">
                  <c:v>GPA</c:v>
                </c:pt>
              </c:strCache>
            </c:strRef>
          </c:tx>
          <c:invertIfNegative val="0"/>
          <c:cat>
            <c:strRef>
              <c:f>Sheet1!$A$2:$A$3</c:f>
              <c:strCache>
                <c:ptCount val="2"/>
                <c:pt idx="0">
                  <c:v>MALES</c:v>
                </c:pt>
                <c:pt idx="1">
                  <c:v>FEMALES</c:v>
                </c:pt>
              </c:strCache>
            </c:strRef>
          </c:cat>
          <c:val>
            <c:numRef>
              <c:f>Sheet1!$D$2:$D$3</c:f>
              <c:numCache>
                <c:formatCode>General</c:formatCode>
                <c:ptCount val="2"/>
                <c:pt idx="0">
                  <c:v>3.2</c:v>
                </c:pt>
                <c:pt idx="1">
                  <c:v>3.1</c:v>
                </c:pt>
              </c:numCache>
            </c:numRef>
          </c:val>
        </c:ser>
        <c:dLbls>
          <c:showLegendKey val="0"/>
          <c:showVal val="0"/>
          <c:showCatName val="0"/>
          <c:showSerName val="0"/>
          <c:showPercent val="0"/>
          <c:showBubbleSize val="0"/>
        </c:dLbls>
        <c:gapWidth val="150"/>
        <c:axId val="27422080"/>
        <c:axId val="27423872"/>
      </c:barChart>
      <c:catAx>
        <c:axId val="27422080"/>
        <c:scaling>
          <c:orientation val="minMax"/>
        </c:scaling>
        <c:delete val="0"/>
        <c:axPos val="b"/>
        <c:majorTickMark val="out"/>
        <c:minorTickMark val="none"/>
        <c:tickLblPos val="nextTo"/>
        <c:crossAx val="27423872"/>
        <c:crosses val="autoZero"/>
        <c:auto val="1"/>
        <c:lblAlgn val="ctr"/>
        <c:lblOffset val="100"/>
        <c:noMultiLvlLbl val="0"/>
      </c:catAx>
      <c:valAx>
        <c:axId val="27423872"/>
        <c:scaling>
          <c:orientation val="minMax"/>
        </c:scaling>
        <c:delete val="0"/>
        <c:axPos val="l"/>
        <c:majorGridlines/>
        <c:numFmt formatCode="General" sourceLinked="1"/>
        <c:majorTickMark val="out"/>
        <c:minorTickMark val="none"/>
        <c:tickLblPos val="nextTo"/>
        <c:crossAx val="2742208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0CF853-6EC6-49CA-BFD0-B15655DBBDC7}" type="datetimeFigureOut">
              <a:rPr lang="en-US" smtClean="0"/>
              <a:t>3/3/2014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E3E416B-AB30-49F4-9140-90774C9006A3}" type="slidenum">
              <a:rPr lang="en-US" smtClean="0"/>
              <a:t>‹#›</a:t>
            </a:fld>
            <a:endParaRPr lang="en-US"/>
          </a:p>
        </p:txBody>
      </p:sp>
    </p:spTree>
    <p:extLst>
      <p:ext uri="{BB962C8B-B14F-4D97-AF65-F5344CB8AC3E}">
        <p14:creationId xmlns:p14="http://schemas.microsoft.com/office/powerpoint/2010/main" val="26885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shows how many students were accepted</a:t>
            </a:r>
            <a:r>
              <a:rPr lang="en-US" baseline="0" dirty="0" smtClean="0"/>
              <a:t> into the program each year beginning from 2008 and projection for 2014 year.</a:t>
            </a:r>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4</a:t>
            </a:fld>
            <a:endParaRPr lang="en-US"/>
          </a:p>
        </p:txBody>
      </p:sp>
    </p:spTree>
    <p:extLst>
      <p:ext uri="{BB962C8B-B14F-4D97-AF65-F5344CB8AC3E}">
        <p14:creationId xmlns:p14="http://schemas.microsoft.com/office/powerpoint/2010/main" val="329493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2008 – pilot year with 36 students from Colton.  </a:t>
            </a:r>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5</a:t>
            </a:fld>
            <a:endParaRPr lang="en-US"/>
          </a:p>
        </p:txBody>
      </p:sp>
    </p:spTree>
    <p:extLst>
      <p:ext uri="{BB962C8B-B14F-4D97-AF65-F5344CB8AC3E}">
        <p14:creationId xmlns:p14="http://schemas.microsoft.com/office/powerpoint/2010/main" val="288143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2009-10</a:t>
            </a:r>
            <a:r>
              <a:rPr lang="en-US" baseline="0" dirty="0" smtClean="0"/>
              <a:t> – 3.5 avg. </a:t>
            </a:r>
            <a:r>
              <a:rPr lang="en-US" baseline="0" dirty="0" err="1" smtClean="0"/>
              <a:t>gpa</a:t>
            </a:r>
            <a:r>
              <a:rPr lang="en-US" baseline="0" dirty="0" smtClean="0"/>
              <a:t>; 2010-11 – 3.1; 11-12 &amp; 12-13 – 3.2 and current graduates 3.1 grade point average</a:t>
            </a:r>
          </a:p>
          <a:p>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6</a:t>
            </a:fld>
            <a:endParaRPr lang="en-US"/>
          </a:p>
        </p:txBody>
      </p:sp>
    </p:spTree>
    <p:extLst>
      <p:ext uri="{BB962C8B-B14F-4D97-AF65-F5344CB8AC3E}">
        <p14:creationId xmlns:p14="http://schemas.microsoft.com/office/powerpoint/2010/main" val="321167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Narrow" panose="020B0606020202030204" pitchFamily="34" charset="0"/>
              </a:rPr>
              <a:t>Table shows: year participant began and how many graduates from each year – 08-09 – 17= 47%; 09-10 – 32 = 36%; 10-11 – 42= 38%; 11-12 – 31 = 21% and 12-13 = 200 = 5%</a:t>
            </a:r>
            <a:endParaRPr lang="en-US" sz="9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EE3E416B-AB30-49F4-9140-90774C9006A3}" type="slidenum">
              <a:rPr lang="en-US" smtClean="0"/>
              <a:t>7</a:t>
            </a:fld>
            <a:endParaRPr lang="en-US"/>
          </a:p>
        </p:txBody>
      </p:sp>
    </p:spTree>
    <p:extLst>
      <p:ext uri="{BB962C8B-B14F-4D97-AF65-F5344CB8AC3E}">
        <p14:creationId xmlns:p14="http://schemas.microsoft.com/office/powerpoint/2010/main" val="175632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total of 132 graduates and 112 which is 85% percent of our students are transferring.</a:t>
            </a:r>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8</a:t>
            </a:fld>
            <a:endParaRPr lang="en-US"/>
          </a:p>
        </p:txBody>
      </p:sp>
    </p:spTree>
    <p:extLst>
      <p:ext uri="{BB962C8B-B14F-4D97-AF65-F5344CB8AC3E}">
        <p14:creationId xmlns:p14="http://schemas.microsoft.com/office/powerpoint/2010/main" val="121669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not counting this year because there are no graduates. They will be averaged in next year. 21% are graduating </a:t>
            </a:r>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9</a:t>
            </a:fld>
            <a:endParaRPr lang="en-US"/>
          </a:p>
        </p:txBody>
      </p:sp>
    </p:spTree>
    <p:extLst>
      <p:ext uri="{BB962C8B-B14F-4D97-AF65-F5344CB8AC3E}">
        <p14:creationId xmlns:p14="http://schemas.microsoft.com/office/powerpoint/2010/main" val="424743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Males – 48 graduates; 38</a:t>
            </a:r>
            <a:r>
              <a:rPr lang="en-US" baseline="0" dirty="0" smtClean="0"/>
              <a:t> transfers 3.2 </a:t>
            </a:r>
            <a:r>
              <a:rPr lang="en-US" baseline="0" dirty="0" err="1" smtClean="0"/>
              <a:t>gpa</a:t>
            </a:r>
            <a:r>
              <a:rPr lang="en-US" baseline="0" dirty="0" smtClean="0"/>
              <a:t> average	females 84 graduates; 74 transfers 3.1 </a:t>
            </a:r>
            <a:r>
              <a:rPr lang="en-US" baseline="0" dirty="0" err="1" smtClean="0"/>
              <a:t>gpa</a:t>
            </a:r>
            <a:r>
              <a:rPr lang="en-US" baseline="0" dirty="0" smtClean="0"/>
              <a:t> average = </a:t>
            </a:r>
            <a:endParaRPr lang="en-US" dirty="0"/>
          </a:p>
        </p:txBody>
      </p:sp>
      <p:sp>
        <p:nvSpPr>
          <p:cNvPr id="4" name="Slide Number Placeholder 3"/>
          <p:cNvSpPr>
            <a:spLocks noGrp="1"/>
          </p:cNvSpPr>
          <p:nvPr>
            <p:ph type="sldNum" sz="quarter" idx="10"/>
          </p:nvPr>
        </p:nvSpPr>
        <p:spPr/>
        <p:txBody>
          <a:bodyPr/>
          <a:lstStyle/>
          <a:p>
            <a:fld id="{EE3E416B-AB30-49F4-9140-90774C9006A3}" type="slidenum">
              <a:rPr lang="en-US" smtClean="0"/>
              <a:t>10</a:t>
            </a:fld>
            <a:endParaRPr lang="en-US"/>
          </a:p>
        </p:txBody>
      </p:sp>
    </p:spTree>
    <p:extLst>
      <p:ext uri="{BB962C8B-B14F-4D97-AF65-F5344CB8AC3E}">
        <p14:creationId xmlns:p14="http://schemas.microsoft.com/office/powerpoint/2010/main" val="301560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5CFA4FC6-0C1E-4B73-91F5-13E2A2BBBD01}" type="datetimeFigureOut">
              <a:rPr lang="en-US" smtClean="0"/>
              <a:t>3/3/2014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4775C69-AE4E-4851-AE8D-277A7D8ED9C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FA4FC6-0C1E-4B73-91F5-13E2A2BBBD01}"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75C69-AE4E-4851-AE8D-277A7D8ED9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FA4FC6-0C1E-4B73-91F5-13E2A2BBBD01}" type="datetimeFigureOut">
              <a:rPr lang="en-US" smtClean="0"/>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75C69-AE4E-4851-AE8D-277A7D8ED9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CFA4FC6-0C1E-4B73-91F5-13E2A2BBBD01}" type="datetimeFigureOut">
              <a:rPr lang="en-US" smtClean="0"/>
              <a:t>3/3/2014</a:t>
            </a:fld>
            <a:endParaRPr lang="en-US"/>
          </a:p>
        </p:txBody>
      </p:sp>
      <p:sp>
        <p:nvSpPr>
          <p:cNvPr id="9" name="Slide Number Placeholder 8"/>
          <p:cNvSpPr>
            <a:spLocks noGrp="1"/>
          </p:cNvSpPr>
          <p:nvPr>
            <p:ph type="sldNum" sz="quarter" idx="15"/>
          </p:nvPr>
        </p:nvSpPr>
        <p:spPr/>
        <p:txBody>
          <a:bodyPr rtlCol="0"/>
          <a:lstStyle/>
          <a:p>
            <a:fld id="{A4775C69-AE4E-4851-AE8D-277A7D8ED9C5}"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5CFA4FC6-0C1E-4B73-91F5-13E2A2BBBD01}" type="datetimeFigureOut">
              <a:rPr lang="en-US" smtClean="0"/>
              <a:t>3/3/2014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4775C69-AE4E-4851-AE8D-277A7D8ED9C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CFA4FC6-0C1E-4B73-91F5-13E2A2BBBD01}" type="datetimeFigureOut">
              <a:rPr lang="en-US" smtClean="0"/>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75C69-AE4E-4851-AE8D-277A7D8ED9C5}"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5CFA4FC6-0C1E-4B73-91F5-13E2A2BBBD01}" type="datetimeFigureOut">
              <a:rPr lang="en-US" smtClean="0"/>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75C69-AE4E-4851-AE8D-277A7D8ED9C5}"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5CFA4FC6-0C1E-4B73-91F5-13E2A2BBBD01}" type="datetimeFigureOut">
              <a:rPr lang="en-US" smtClean="0"/>
              <a:t>3/3/2014</a:t>
            </a:fld>
            <a:endParaRPr lang="en-US"/>
          </a:p>
        </p:txBody>
      </p:sp>
      <p:sp>
        <p:nvSpPr>
          <p:cNvPr id="7" name="Slide Number Placeholder 6"/>
          <p:cNvSpPr>
            <a:spLocks noGrp="1"/>
          </p:cNvSpPr>
          <p:nvPr>
            <p:ph type="sldNum" sz="quarter" idx="11"/>
          </p:nvPr>
        </p:nvSpPr>
        <p:spPr/>
        <p:txBody>
          <a:bodyPr rtlCol="0"/>
          <a:lstStyle/>
          <a:p>
            <a:fld id="{A4775C69-AE4E-4851-AE8D-277A7D8ED9C5}"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FA4FC6-0C1E-4B73-91F5-13E2A2BBBD01}" type="datetimeFigureOut">
              <a:rPr lang="en-US" smtClean="0"/>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75C69-AE4E-4851-AE8D-277A7D8ED9C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5CFA4FC6-0C1E-4B73-91F5-13E2A2BBBD01}" type="datetimeFigureOut">
              <a:rPr lang="en-US" smtClean="0"/>
              <a:t>3/3/2014</a:t>
            </a:fld>
            <a:endParaRPr lang="en-US"/>
          </a:p>
        </p:txBody>
      </p:sp>
      <p:sp>
        <p:nvSpPr>
          <p:cNvPr id="22" name="Slide Number Placeholder 21"/>
          <p:cNvSpPr>
            <a:spLocks noGrp="1"/>
          </p:cNvSpPr>
          <p:nvPr>
            <p:ph type="sldNum" sz="quarter" idx="15"/>
          </p:nvPr>
        </p:nvSpPr>
        <p:spPr/>
        <p:txBody>
          <a:bodyPr rtlCol="0"/>
          <a:lstStyle/>
          <a:p>
            <a:fld id="{A4775C69-AE4E-4851-AE8D-277A7D8ED9C5}"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5CFA4FC6-0C1E-4B73-91F5-13E2A2BBBD01}" type="datetimeFigureOut">
              <a:rPr lang="en-US" smtClean="0"/>
              <a:t>3/3/2014</a:t>
            </a:fld>
            <a:endParaRPr lang="en-US"/>
          </a:p>
        </p:txBody>
      </p:sp>
      <p:sp>
        <p:nvSpPr>
          <p:cNvPr id="18" name="Slide Number Placeholder 17"/>
          <p:cNvSpPr>
            <a:spLocks noGrp="1"/>
          </p:cNvSpPr>
          <p:nvPr>
            <p:ph type="sldNum" sz="quarter" idx="11"/>
          </p:nvPr>
        </p:nvSpPr>
        <p:spPr/>
        <p:txBody>
          <a:bodyPr rtlCol="0"/>
          <a:lstStyle/>
          <a:p>
            <a:fld id="{A4775C69-AE4E-4851-AE8D-277A7D8ED9C5}"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CFA4FC6-0C1E-4B73-91F5-13E2A2BBBD01}" type="datetimeFigureOut">
              <a:rPr lang="en-US" smtClean="0"/>
              <a:t>3/3/2014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4775C69-AE4E-4851-AE8D-277A7D8ED9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66800"/>
            <a:ext cx="8229600" cy="5059363"/>
          </a:xfrm>
        </p:spPr>
        <p:txBody>
          <a:bodyPr>
            <a:normAutofit lnSpcReduction="10000"/>
          </a:bodyPr>
          <a:lstStyle/>
          <a:p>
            <a:pPr marL="0" indent="0" algn="ctr">
              <a:buNone/>
            </a:pPr>
            <a:endParaRPr lang="en-US" dirty="0" smtClean="0">
              <a:latin typeface="Copperplate Gothic Bold" panose="020E0705020206020404" pitchFamily="34" charset="0"/>
            </a:endParaRPr>
          </a:p>
          <a:p>
            <a:pPr marL="0" indent="0" algn="ctr">
              <a:buNone/>
            </a:pPr>
            <a:r>
              <a:rPr lang="en-US" dirty="0" smtClean="0">
                <a:latin typeface="Lucida Calligraphy" panose="03010101010101010101" pitchFamily="66" charset="0"/>
              </a:rPr>
              <a:t>VALLEY-BOUND Commitment </a:t>
            </a:r>
          </a:p>
          <a:p>
            <a:pPr marL="0" indent="0" algn="ctr">
              <a:buNone/>
            </a:pPr>
            <a:endParaRPr lang="en-US" dirty="0" smtClean="0">
              <a:latin typeface="Lucida Calligraphy" panose="03010101010101010101" pitchFamily="66" charset="0"/>
            </a:endParaRPr>
          </a:p>
          <a:p>
            <a:pPr marL="0" indent="0" algn="ctr">
              <a:buNone/>
            </a:pPr>
            <a:endParaRPr lang="en-US" dirty="0">
              <a:latin typeface="Lucida Calligraphy" panose="03010101010101010101" pitchFamily="66" charset="0"/>
            </a:endParaRPr>
          </a:p>
          <a:p>
            <a:pPr marL="0" indent="0" algn="ctr">
              <a:buNone/>
            </a:pPr>
            <a:r>
              <a:rPr lang="en-US" dirty="0" smtClean="0">
                <a:latin typeface="Lucida Calligraphy" panose="03010101010101010101" pitchFamily="66" charset="0"/>
              </a:rPr>
              <a:t>6 YEARS OF COMMITMENT</a:t>
            </a:r>
          </a:p>
          <a:p>
            <a:pPr marL="0" indent="0" algn="ctr">
              <a:buNone/>
            </a:pPr>
            <a:r>
              <a:rPr lang="en-US" dirty="0" smtClean="0">
                <a:latin typeface="Lucida Calligraphy" panose="03010101010101010101" pitchFamily="66" charset="0"/>
              </a:rPr>
              <a:t>Presenters </a:t>
            </a:r>
          </a:p>
          <a:p>
            <a:pPr marL="0" indent="0" algn="ctr">
              <a:buNone/>
            </a:pPr>
            <a:r>
              <a:rPr lang="en-US" dirty="0" smtClean="0">
                <a:latin typeface="Lucida Calligraphy" panose="03010101010101010101" pitchFamily="66" charset="0"/>
              </a:rPr>
              <a:t>Carmen Rodriguez</a:t>
            </a:r>
          </a:p>
          <a:p>
            <a:pPr marL="0" indent="0" algn="ctr">
              <a:buNone/>
            </a:pPr>
            <a:r>
              <a:rPr lang="en-US" dirty="0" smtClean="0">
                <a:latin typeface="Lucida Calligraphy" panose="03010101010101010101" pitchFamily="66" charset="0"/>
              </a:rPr>
              <a:t>Brooke Fyfe</a:t>
            </a:r>
          </a:p>
          <a:p>
            <a:pPr marL="0" indent="0" algn="ctr">
              <a:buNone/>
            </a:pPr>
            <a:r>
              <a:rPr lang="en-US" dirty="0" smtClean="0">
                <a:latin typeface="Lucida Calligraphy" panose="03010101010101010101" pitchFamily="66" charset="0"/>
              </a:rPr>
              <a:t>Jesus Espinoza</a:t>
            </a:r>
          </a:p>
          <a:p>
            <a:pPr marL="0" indent="0" algn="ctr">
              <a:buNone/>
            </a:pPr>
            <a:r>
              <a:rPr lang="en-US" dirty="0" smtClean="0">
                <a:latin typeface="Lucida Calligraphy" panose="03010101010101010101" pitchFamily="66" charset="0"/>
              </a:rPr>
              <a:t>Hector Espinoza</a:t>
            </a:r>
          </a:p>
          <a:p>
            <a:pPr marL="0" indent="0" algn="ctr">
              <a:buNone/>
            </a:pPr>
            <a:r>
              <a:rPr lang="en-US" dirty="0" smtClean="0">
                <a:latin typeface="Lucida Calligraphy" panose="03010101010101010101" pitchFamily="66" charset="0"/>
              </a:rPr>
              <a:t>Barry Williams</a:t>
            </a:r>
          </a:p>
          <a:p>
            <a:pPr marL="0" indent="0" algn="ctr">
              <a:buNone/>
            </a:pPr>
            <a:r>
              <a:rPr lang="en-US" dirty="0" err="1" smtClean="0">
                <a:latin typeface="Lucida Calligraphy" panose="03010101010101010101" pitchFamily="66" charset="0"/>
              </a:rPr>
              <a:t>Penecia</a:t>
            </a:r>
            <a:r>
              <a:rPr lang="en-US" dirty="0" smtClean="0">
                <a:latin typeface="Lucida Calligraphy" panose="03010101010101010101" pitchFamily="66" charset="0"/>
              </a:rPr>
              <a:t> Sims</a:t>
            </a:r>
          </a:p>
          <a:p>
            <a:pPr marL="0" indent="0" algn="ctr">
              <a:buNone/>
            </a:pPr>
            <a:endParaRPr lang="en-US" dirty="0">
              <a:latin typeface="Lucida Calligraphy" panose="03010101010101010101" pitchFamily="66" charset="0"/>
            </a:endParaRPr>
          </a:p>
        </p:txBody>
      </p:sp>
      <p:pic>
        <p:nvPicPr>
          <p:cNvPr id="1026" name="Picture 2" descr="http://depts.valleycollege.edu/~/media/Images/SBCCD/SBVCDepts/Athletics/Logo/SBVC%20color%20logo%20transpar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3657600" cy="113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006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648736"/>
          </a:xfrm>
        </p:spPr>
        <p:txBody>
          <a:bodyPr>
            <a:normAutofit/>
          </a:bodyPr>
          <a:lstStyle/>
          <a:p>
            <a:r>
              <a:rPr lang="en-US" dirty="0" smtClean="0"/>
              <a:t>GENDER</a:t>
            </a:r>
            <a:endParaRPr lang="en-US" dirty="0"/>
          </a:p>
        </p:txBody>
      </p:sp>
      <p:graphicFrame>
        <p:nvGraphicFramePr>
          <p:cNvPr id="4" name="Chart 3"/>
          <p:cNvGraphicFramePr/>
          <p:nvPr>
            <p:extLst>
              <p:ext uri="{D42A27DB-BD31-4B8C-83A1-F6EECF244321}">
                <p14:modId xmlns:p14="http://schemas.microsoft.com/office/powerpoint/2010/main" val="359370700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80163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024744" cy="685800"/>
          </a:xfrm>
          <a:extLst/>
        </p:spPr>
        <p:txBody>
          <a:bodyPr rtlCol="0">
            <a:normAutofit/>
            <a:scene3d>
              <a:camera prst="orthographicFront"/>
              <a:lightRig rig="threePt" dir="t"/>
            </a:scene3d>
            <a:sp3d extrusionH="57150">
              <a:bevelT w="38100" h="38100" prst="relaxedInset"/>
            </a:sp3d>
          </a:bodyPr>
          <a:lstStyle/>
          <a:p>
            <a:pPr algn="ctr" eaLnBrk="1" fontAlgn="auto" hangingPunct="1">
              <a:spcAft>
                <a:spcPts val="0"/>
              </a:spcAft>
              <a:defRPr/>
            </a:pPr>
            <a:r>
              <a:rPr lang="en-US" sz="24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Lucida Calligraphy" panose="03010101010101010101" pitchFamily="66" charset="0"/>
              </a:rPr>
              <a:t>This is how it all began</a:t>
            </a:r>
            <a:endParaRPr lang="en-US" sz="2400" dirty="0">
              <a:latin typeface="Lucida Calligraphy" panose="03010101010101010101" pitchFamily="66" charset="0"/>
            </a:endParaRPr>
          </a:p>
        </p:txBody>
      </p:sp>
      <p:pic>
        <p:nvPicPr>
          <p:cNvPr id="14339"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84263" y="1371600"/>
            <a:ext cx="7069137" cy="5049838"/>
          </a:xfrm>
        </p:spPr>
      </p:pic>
      <p:pic>
        <p:nvPicPr>
          <p:cNvPr id="14340" name="Today_Is_Your_Day_(Why_Not__With_Shania_Twain_OWN__The_....mp3">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5791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232418"/>
      </p:ext>
    </p:extLst>
  </p:cSld>
  <p:clrMapOvr>
    <a:masterClrMapping/>
  </p:clrMapOvr>
  <mc:AlternateContent xmlns:mc="http://schemas.openxmlformats.org/markup-compatibility/2006" xmlns:p14="http://schemas.microsoft.com/office/powerpoint/2010/main">
    <mc:Choice Requires="p14">
      <p:transition spd="slow" p14:dur="2000" advTm="9123">
        <p14:ferris dir="l"/>
      </p:transition>
    </mc:Choice>
    <mc:Fallback xmlns="">
      <p:transition spd="slow" advTm="9123">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5966910" cy="801136"/>
          </a:xfrm>
          <a:extLst/>
        </p:spPr>
        <p:txBody>
          <a:bodyPr rtlCol="0">
            <a:normAutofit fontScale="90000"/>
            <a:scene3d>
              <a:camera prst="orthographicFront"/>
              <a:lightRig rig="threePt" dir="t"/>
            </a:scene3d>
            <a:sp3d extrusionH="57150">
              <a:bevelT w="50800" h="38100" prst="riblet"/>
            </a:sp3d>
          </a:bodyPr>
          <a:lstStyle/>
          <a:p>
            <a:pPr eaLnBrk="1" fontAlgn="auto" hangingPunct="1">
              <a:spcAft>
                <a:spcPts val="0"/>
              </a:spcAft>
              <a:defRPr/>
            </a:pPr>
            <a:r>
              <a:rPr lang="en-US" sz="60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Edwardian Script ITC" pitchFamily="66" charset="0"/>
              </a:rPr>
              <a:t>2009-2010</a:t>
            </a:r>
            <a:endParaRPr lang="en-US" sz="6000" dirty="0"/>
          </a:p>
        </p:txBody>
      </p:sp>
      <p:pic>
        <p:nvPicPr>
          <p:cNvPr id="15363"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33400" y="1295400"/>
            <a:ext cx="7962900" cy="5308600"/>
          </a:xfrm>
        </p:spPr>
      </p:pic>
    </p:spTree>
    <p:extLst>
      <p:ext uri="{BB962C8B-B14F-4D97-AF65-F5344CB8AC3E}">
        <p14:creationId xmlns:p14="http://schemas.microsoft.com/office/powerpoint/2010/main" val="3658651138"/>
      </p:ext>
    </p:extLst>
  </p:cSld>
  <p:clrMapOvr>
    <a:masterClrMapping/>
  </p:clrMapOvr>
  <mc:AlternateContent xmlns:mc="http://schemas.openxmlformats.org/markup-compatibility/2006" xmlns:p14="http://schemas.microsoft.com/office/powerpoint/2010/main">
    <mc:Choice Requires="p14">
      <p:transition spd="slow" p14:dur="2000" advTm="9004">
        <p14:ferris dir="l"/>
      </p:transition>
    </mc:Choice>
    <mc:Fallback xmlns="">
      <p:transition spd="slow" advTm="900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347910" cy="877336"/>
          </a:xfrm>
          <a:extLst/>
        </p:spPr>
        <p:txBody>
          <a:bodyPr rtlCol="0">
            <a:normAutofit fontScale="90000"/>
            <a:scene3d>
              <a:camera prst="orthographicFront"/>
              <a:lightRig rig="threePt" dir="t"/>
            </a:scene3d>
            <a:sp3d extrusionH="57150">
              <a:bevelT w="50800" h="38100" prst="riblet"/>
            </a:sp3d>
          </a:bodyPr>
          <a:lstStyle/>
          <a:p>
            <a:pPr eaLnBrk="1" fontAlgn="auto" hangingPunct="1">
              <a:spcAft>
                <a:spcPts val="0"/>
              </a:spcAft>
              <a:defRPr/>
            </a:pPr>
            <a:r>
              <a:rPr lang="en-US" sz="60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Edwardian Script ITC" pitchFamily="66" charset="0"/>
              </a:rPr>
              <a:t>2010-2011</a:t>
            </a:r>
            <a:endParaRPr lang="en-US" sz="6000" dirty="0"/>
          </a:p>
        </p:txBody>
      </p:sp>
      <p:pic>
        <p:nvPicPr>
          <p:cNvPr id="16387"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33400" y="1295400"/>
            <a:ext cx="7899400" cy="5257800"/>
          </a:xfrm>
        </p:spPr>
      </p:pic>
    </p:spTree>
    <p:extLst>
      <p:ext uri="{BB962C8B-B14F-4D97-AF65-F5344CB8AC3E}">
        <p14:creationId xmlns:p14="http://schemas.microsoft.com/office/powerpoint/2010/main" val="1607842062"/>
      </p:ext>
    </p:extLst>
  </p:cSld>
  <p:clrMapOvr>
    <a:masterClrMapping/>
  </p:clrMapOvr>
  <mc:AlternateContent xmlns:mc="http://schemas.openxmlformats.org/markup-compatibility/2006" xmlns:p14="http://schemas.microsoft.com/office/powerpoint/2010/main">
    <mc:Choice Requires="p14">
      <p:transition spd="slow" p14:dur="2000" advTm="9330">
        <p14:ferris dir="l"/>
      </p:transition>
    </mc:Choice>
    <mc:Fallback xmlns="">
      <p:transition spd="slow" advTm="933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024744" cy="762000"/>
          </a:xfrm>
          <a:extLst/>
        </p:spPr>
        <p:txBody>
          <a:bodyPr rtlCol="0">
            <a:normAutofit/>
            <a:scene3d>
              <a:camera prst="orthographicFront"/>
              <a:lightRig rig="threePt" dir="t"/>
            </a:scene3d>
            <a:sp3d extrusionH="57150">
              <a:bevelT w="50800" h="38100" prst="riblet"/>
            </a:sp3d>
          </a:bodyPr>
          <a:lstStyle/>
          <a:p>
            <a:pPr eaLnBrk="1" fontAlgn="auto" hangingPunct="1">
              <a:spcAft>
                <a:spcPts val="0"/>
              </a:spcAft>
              <a:defRPr/>
            </a:pPr>
            <a:r>
              <a:rPr lang="en-US" sz="3200" b="1" dirty="0" smtClean="0">
                <a:latin typeface="Lucida Calligraphy" panose="03010101010101010101" pitchFamily="66" charset="0"/>
              </a:rPr>
              <a:t>Students from 2011-2012</a:t>
            </a:r>
            <a:endParaRPr lang="en-US" sz="3200" b="1" dirty="0">
              <a:latin typeface="Lucida Calligraphy" panose="03010101010101010101" pitchFamily="66" charset="0"/>
            </a:endParaRPr>
          </a:p>
        </p:txBody>
      </p:sp>
      <p:pic>
        <p:nvPicPr>
          <p:cNvPr id="17411"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38200" y="1143000"/>
            <a:ext cx="6934200" cy="5199063"/>
          </a:xfrm>
        </p:spPr>
      </p:pic>
    </p:spTree>
    <p:extLst>
      <p:ext uri="{BB962C8B-B14F-4D97-AF65-F5344CB8AC3E}">
        <p14:creationId xmlns:p14="http://schemas.microsoft.com/office/powerpoint/2010/main" val="2609281014"/>
      </p:ext>
    </p:extLst>
  </p:cSld>
  <p:clrMapOvr>
    <a:masterClrMapping/>
  </p:clrMapOvr>
  <mc:AlternateContent xmlns:mc="http://schemas.openxmlformats.org/markup-compatibility/2006" xmlns:p14="http://schemas.microsoft.com/office/powerpoint/2010/main">
    <mc:Choice Requires="p14">
      <p:transition spd="slow" p14:dur="2000" advTm="8977">
        <p14:ferris dir="l"/>
      </p:transition>
    </mc:Choice>
    <mc:Fallback xmlns="">
      <p:transition spd="slow" advTm="8977">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4519110" cy="838200"/>
          </a:xfrm>
          <a:extLst/>
        </p:spPr>
        <p:txBody>
          <a:bodyPr rtlCol="0">
            <a:normAutofit fontScale="90000"/>
            <a:scene3d>
              <a:camera prst="orthographicFront"/>
              <a:lightRig rig="threePt" dir="t"/>
            </a:scene3d>
            <a:sp3d extrusionH="57150">
              <a:bevelT w="50800" h="38100" prst="riblet"/>
            </a:sp3d>
          </a:bodyPr>
          <a:lstStyle/>
          <a:p>
            <a:pPr eaLnBrk="1" fontAlgn="auto" hangingPunct="1">
              <a:spcAft>
                <a:spcPts val="0"/>
              </a:spcAft>
              <a:defRPr/>
            </a:pPr>
            <a:r>
              <a:rPr lang="en-US" sz="60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latin typeface="Edwardian Script ITC" pitchFamily="66" charset="0"/>
              </a:rPr>
              <a:t>2012-2013</a:t>
            </a:r>
            <a:endParaRPr lang="en-US" sz="6000" dirty="0"/>
          </a:p>
        </p:txBody>
      </p:sp>
      <p:pic>
        <p:nvPicPr>
          <p:cNvPr id="18435"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66800" y="1219200"/>
            <a:ext cx="7010400" cy="5257800"/>
          </a:xfrm>
        </p:spPr>
      </p:pic>
    </p:spTree>
    <p:extLst>
      <p:ext uri="{BB962C8B-B14F-4D97-AF65-F5344CB8AC3E}">
        <p14:creationId xmlns:p14="http://schemas.microsoft.com/office/powerpoint/2010/main" val="2950808869"/>
      </p:ext>
    </p:extLst>
  </p:cSld>
  <p:clrMapOvr>
    <a:masterClrMapping/>
  </p:clrMapOvr>
  <mc:AlternateContent xmlns:mc="http://schemas.openxmlformats.org/markup-compatibility/2006" xmlns:p14="http://schemas.microsoft.com/office/powerpoint/2010/main">
    <mc:Choice Requires="p14">
      <p:transition spd="slow" p14:dur="2000" advTm="10076">
        <p14:ferris dir="l"/>
      </p:transition>
    </mc:Choice>
    <mc:Fallback xmlns="">
      <p:transition spd="slow" advTm="1007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44925"/>
            <a:ext cx="193516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36513"/>
            <a:ext cx="21383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3187238" y="2632161"/>
            <a:ext cx="2007524" cy="2809702"/>
          </a:xfrm>
          <a:scene3d>
            <a:camera prst="isometricOffAxis2Left"/>
            <a:lightRig rig="threePt" dir="t"/>
          </a:scene3d>
        </p:spPr>
      </p:pic>
      <p:pic>
        <p:nvPicPr>
          <p:cNvPr id="1946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2547938"/>
            <a:ext cx="18002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452688"/>
            <a:ext cx="20907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739" y="104543"/>
            <a:ext cx="2057400" cy="2880519"/>
          </a:xfrm>
          <a:prstGeom prst="rect">
            <a:avLst/>
          </a:prstGeom>
          <a:scene3d>
            <a:camera prst="perspectiveHeroicExtremeRightFacing"/>
            <a:lightRig rig="threePt" dir="t"/>
          </a:scene3d>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600" y="2819400"/>
            <a:ext cx="1923889" cy="2693592"/>
          </a:xfrm>
          <a:prstGeom prst="rect">
            <a:avLst/>
          </a:prstGeom>
          <a:scene3d>
            <a:camera prst="perspectiveContrastingRightFacing"/>
            <a:lightRig rig="threePt" dir="t"/>
          </a:scene3d>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20" y="104543"/>
            <a:ext cx="2200179" cy="3080420"/>
          </a:xfrm>
          <a:prstGeom prst="rect">
            <a:avLst/>
          </a:prstGeom>
          <a:scene3d>
            <a:camera prst="perspectiveContrastingRightFacing"/>
            <a:lightRig rig="threePt" dir="t"/>
          </a:scene3d>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934" y="3581400"/>
            <a:ext cx="2123661" cy="2973289"/>
          </a:xfrm>
          <a:prstGeom prst="rect">
            <a:avLst/>
          </a:prstGeom>
          <a:ln>
            <a:noFill/>
          </a:ln>
          <a:effectLst>
            <a:outerShdw blurRad="127000" dist="38100" dir="2700000" algn="ctr">
              <a:srgbClr val="000000">
                <a:alpha val="45000"/>
              </a:srgbClr>
            </a:outerShdw>
          </a:effectLst>
          <a:scene3d>
            <a:camera prst="perspectiveHeroicExtremeLeftFacing"/>
            <a:lightRig rig="threePt" dir="t"/>
          </a:scene3d>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54924" y="139213"/>
            <a:ext cx="2157113" cy="3020125"/>
          </a:xfrm>
          <a:prstGeom prst="rect">
            <a:avLst/>
          </a:prstGeom>
          <a:scene3d>
            <a:camera prst="perspectiveContrastingLeftFacing"/>
            <a:lightRig rig="threePt" dir="t"/>
          </a:scene3d>
        </p:spPr>
      </p:pic>
      <p:pic>
        <p:nvPicPr>
          <p:cNvPr id="19468" name="Picture 2" descr="E:\08-09 Carmen's Order\#2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2313" y="325438"/>
            <a:ext cx="17414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72237"/>
      </p:ext>
    </p:extLst>
  </p:cSld>
  <p:clrMapOvr>
    <a:masterClrMapping/>
  </p:clrMapOvr>
  <mc:AlternateContent xmlns:mc="http://schemas.openxmlformats.org/markup-compatibility/2006" xmlns:p14="http://schemas.microsoft.com/office/powerpoint/2010/main">
    <mc:Choice Requires="p14">
      <p:transition spd="slow" p14:dur="2000" advTm="10512">
        <p14:ferris dir="l"/>
      </p:transition>
    </mc:Choice>
    <mc:Fallback xmlns="">
      <p:transition spd="slow" advTm="10512">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08-09 san diego trip.valleybound\100_11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4375420"/>
            <a:ext cx="3007589" cy="2255838"/>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2048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8613"/>
            <a:ext cx="533082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2752898" y="2958436"/>
            <a:ext cx="2876204" cy="2157153"/>
          </a:xfrm>
          <a:scene3d>
            <a:camera prst="isometricOffAxis2Left"/>
            <a:lightRig rig="threePt" dir="t"/>
          </a:scene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237" y="2819400"/>
            <a:ext cx="3556000" cy="2667000"/>
          </a:xfrm>
          <a:prstGeom prst="rect">
            <a:avLst/>
          </a:prstGeom>
          <a:scene3d>
            <a:camera prst="perspectiveContrastingRightFacing"/>
            <a:lightRig rig="threePt" dir="t"/>
          </a:scene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99" y="152400"/>
            <a:ext cx="2133600" cy="1600200"/>
          </a:xfrm>
          <a:prstGeom prst="rect">
            <a:avLst/>
          </a:prstGeom>
          <a:scene3d>
            <a:camera prst="isometricOffAxis2Left"/>
            <a:lightRig rig="threePt" dir="t"/>
          </a:scene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6395" y="231423"/>
            <a:ext cx="2978983" cy="2234238"/>
          </a:xfrm>
          <a:prstGeom prst="rect">
            <a:avLst/>
          </a:prstGeom>
          <a:scene3d>
            <a:camera prst="perspectiveContrastingLeftFacing"/>
            <a:lightRig rig="threePt" dir="t"/>
          </a:scene3d>
        </p:spPr>
      </p:pic>
      <p:sp>
        <p:nvSpPr>
          <p:cNvPr id="20488" name="TextBox 9"/>
          <p:cNvSpPr txBox="1">
            <a:spLocks noChangeArrowheads="1"/>
          </p:cNvSpPr>
          <p:nvPr/>
        </p:nvSpPr>
        <p:spPr bwMode="auto">
          <a:xfrm rot="-1309014">
            <a:off x="161925" y="1997075"/>
            <a:ext cx="2682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4000"/>
              <a:t>2008-2009</a:t>
            </a:r>
          </a:p>
        </p:txBody>
      </p:sp>
      <p:pic>
        <p:nvPicPr>
          <p:cNvPr id="2048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953000"/>
            <a:ext cx="2562225"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302632"/>
      </p:ext>
    </p:extLst>
  </p:cSld>
  <p:clrMapOvr>
    <a:masterClrMapping/>
  </p:clrMapOvr>
  <mc:AlternateContent xmlns:mc="http://schemas.openxmlformats.org/markup-compatibility/2006" xmlns:p14="http://schemas.microsoft.com/office/powerpoint/2010/main">
    <mc:Choice Requires="p14">
      <p:transition spd="slow" p14:dur="2000" advTm="11072">
        <p14:ferris dir="l"/>
      </p:transition>
    </mc:Choice>
    <mc:Fallback xmlns="">
      <p:transition spd="slow" advTm="11072">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371600" y="931863"/>
            <a:ext cx="6789738" cy="4525962"/>
          </a:xfrm>
        </p:spPr>
      </p:pic>
      <p:pic>
        <p:nvPicPr>
          <p:cNvPr id="215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2975" y="48768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68643">
            <a:off x="279400" y="43561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91126">
            <a:off x="2214563" y="301625"/>
            <a:ext cx="220186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91896">
            <a:off x="139700" y="206375"/>
            <a:ext cx="27622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36249">
            <a:off x="5948363" y="390525"/>
            <a:ext cx="2921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144996">
            <a:off x="6662738" y="3640138"/>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p:cNvSpPr txBox="1">
            <a:spLocks noChangeArrowheads="1"/>
          </p:cNvSpPr>
          <p:nvPr/>
        </p:nvSpPr>
        <p:spPr bwMode="auto">
          <a:xfrm rot="-997997">
            <a:off x="249238" y="2547938"/>
            <a:ext cx="144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000"/>
              <a:t>2009-2010</a:t>
            </a:r>
          </a:p>
        </p:txBody>
      </p:sp>
      <p:pic>
        <p:nvPicPr>
          <p:cNvPr id="21514"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63513"/>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987333"/>
      </p:ext>
    </p:extLst>
  </p:cSld>
  <p:clrMapOvr>
    <a:masterClrMapping/>
  </p:clrMapOvr>
  <mc:AlternateContent xmlns:mc="http://schemas.openxmlformats.org/markup-compatibility/2006" xmlns:p14="http://schemas.microsoft.com/office/powerpoint/2010/main">
    <mc:Choice Requires="p14">
      <p:transition spd="slow" p14:dur="2000" advTm="11177">
        <p14:ferris dir="l"/>
      </p:transition>
    </mc:Choice>
    <mc:Fallback xmlns="">
      <p:transition spd="slow" advTm="11177">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303338"/>
            <a:ext cx="64404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88708">
            <a:off x="246063" y="4306888"/>
            <a:ext cx="29241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Content Placeholder 3"/>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rot="487654">
            <a:off x="187325" y="1095375"/>
            <a:ext cx="2698750" cy="2022475"/>
          </a:xfrm>
        </p:spPr>
      </p:pic>
      <p:pic>
        <p:nvPicPr>
          <p:cNvPr id="2253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71568">
            <a:off x="4046538" y="201613"/>
            <a:ext cx="23558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6">
            <a:extLst>
              <a:ext uri="{28A0092B-C50C-407E-A947-70E740481C1C}">
                <a14:useLocalDpi xmlns:a14="http://schemas.microsoft.com/office/drawing/2010/main" val="0"/>
              </a:ext>
            </a:extLst>
          </a:blip>
          <a:srcRect r="13522" b="32524"/>
          <a:stretch>
            <a:fillRect/>
          </a:stretch>
        </p:blipFill>
        <p:spPr bwMode="auto">
          <a:xfrm>
            <a:off x="2005013" y="109538"/>
            <a:ext cx="203993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55595">
            <a:off x="3124200" y="4554538"/>
            <a:ext cx="2697163"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p:cNvPicPr>
            <a:picLocks noChangeAspect="1"/>
          </p:cNvPicPr>
          <p:nvPr/>
        </p:nvPicPr>
        <p:blipFill>
          <a:blip r:embed="rId8">
            <a:extLst>
              <a:ext uri="{28A0092B-C50C-407E-A947-70E740481C1C}">
                <a14:useLocalDpi xmlns:a14="http://schemas.microsoft.com/office/drawing/2010/main" val="0"/>
              </a:ext>
            </a:extLst>
          </a:blip>
          <a:srcRect t="-8791" r="51312"/>
          <a:stretch>
            <a:fillRect/>
          </a:stretch>
        </p:blipFill>
        <p:spPr bwMode="auto">
          <a:xfrm rot="-721791">
            <a:off x="5067300" y="4010025"/>
            <a:ext cx="19780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4"/>
          <p:cNvSpPr txBox="1">
            <a:spLocks noChangeArrowheads="1"/>
          </p:cNvSpPr>
          <p:nvPr/>
        </p:nvSpPr>
        <p:spPr bwMode="auto">
          <a:xfrm rot="-712005">
            <a:off x="73025" y="2932113"/>
            <a:ext cx="26844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000"/>
              <a:t>2010-</a:t>
            </a:r>
          </a:p>
          <a:p>
            <a:pPr eaLnBrk="1" hangingPunct="1"/>
            <a:r>
              <a:rPr lang="en-US" altLang="en-US" sz="3000"/>
              <a:t>2011</a:t>
            </a:r>
          </a:p>
        </p:txBody>
      </p:sp>
      <p:pic>
        <p:nvPicPr>
          <p:cNvPr id="22538" name="Picture 1"/>
          <p:cNvPicPr>
            <a:picLocks noChangeAspect="1"/>
          </p:cNvPicPr>
          <p:nvPr/>
        </p:nvPicPr>
        <p:blipFill>
          <a:blip r:embed="rId9">
            <a:extLst>
              <a:ext uri="{28A0092B-C50C-407E-A947-70E740481C1C}">
                <a14:useLocalDpi xmlns:a14="http://schemas.microsoft.com/office/drawing/2010/main" val="0"/>
              </a:ext>
            </a:extLst>
          </a:blip>
          <a:srcRect l="42155" r="8727" b="39099"/>
          <a:stretch>
            <a:fillRect/>
          </a:stretch>
        </p:blipFill>
        <p:spPr bwMode="auto">
          <a:xfrm>
            <a:off x="7167563" y="1828800"/>
            <a:ext cx="1741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840403">
            <a:off x="179388" y="207963"/>
            <a:ext cx="16033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8"/>
          <p:cNvPicPr>
            <a:picLocks noChangeAspect="1"/>
          </p:cNvPicPr>
          <p:nvPr/>
        </p:nvPicPr>
        <p:blipFill>
          <a:blip r:embed="rId11">
            <a:extLst>
              <a:ext uri="{28A0092B-C50C-407E-A947-70E740481C1C}">
                <a14:useLocalDpi xmlns:a14="http://schemas.microsoft.com/office/drawing/2010/main" val="0"/>
              </a:ext>
            </a:extLst>
          </a:blip>
          <a:srcRect l="30528" t="-864" r="11641" b="37904"/>
          <a:stretch>
            <a:fillRect/>
          </a:stretch>
        </p:blipFill>
        <p:spPr bwMode="auto">
          <a:xfrm rot="765876">
            <a:off x="7059613" y="4302125"/>
            <a:ext cx="1912937"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23685">
            <a:off x="2865438" y="1265238"/>
            <a:ext cx="124936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08700" y="153988"/>
            <a:ext cx="28527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901460"/>
      </p:ext>
    </p:extLst>
  </p:cSld>
  <p:clrMapOvr>
    <a:masterClrMapping/>
  </p:clrMapOvr>
  <mc:AlternateContent xmlns:mc="http://schemas.openxmlformats.org/markup-compatibility/2006" xmlns:p14="http://schemas.microsoft.com/office/powerpoint/2010/main">
    <mc:Choice Requires="p14">
      <p:transition spd="slow" p14:dur="2000" advTm="11500">
        <p14:ferris dir="l"/>
      </p:transition>
    </mc:Choice>
    <mc:Fallback xmlns="">
      <p:transition spd="slow" advTm="115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219200"/>
            <a:ext cx="7391400" cy="4524315"/>
          </a:xfrm>
          <a:prstGeom prst="rect">
            <a:avLst/>
          </a:prstGeom>
        </p:spPr>
        <p:txBody>
          <a:bodyPr wrap="square">
            <a:spAutoFit/>
          </a:bodyPr>
          <a:lstStyle/>
          <a:p>
            <a:r>
              <a:rPr lang="en-US" dirty="0"/>
              <a:t>Now entering its seventh year of providing a free first year of college to local high school graduates entering college, the Valley-Bound Commitment Program at San Bernardino Valley College included 150 students in 2013-2014. What began as a pilot program for 36 students in 2008 has blossomed into an award-winning program that has led to greater levels of student success for hundreds of Inland Empire residents. Since its inception in 2008, participants in the Valley-Bound Commitment (VBC) have achieved higher grades than their peers, continue their education beyond their first year at a higher rate than typical students, transferred to four-year colleges throughout California, and even spoken at Commencement ceremonies. In summary, the program is aimed at removing all economic barriers to the first year of college while providing critical guidance and support that is essential to continue striving towards individual educational and career goals.</a:t>
            </a:r>
            <a:endParaRPr lang="en-US" dirty="0">
              <a:effectLst/>
            </a:endParaRPr>
          </a:p>
        </p:txBody>
      </p:sp>
      <p:sp>
        <p:nvSpPr>
          <p:cNvPr id="5" name="TextBox 4"/>
          <p:cNvSpPr txBox="1"/>
          <p:nvPr/>
        </p:nvSpPr>
        <p:spPr>
          <a:xfrm>
            <a:off x="807720" y="548695"/>
            <a:ext cx="3651617" cy="461665"/>
          </a:xfrm>
          <a:prstGeom prst="rect">
            <a:avLst/>
          </a:prstGeom>
          <a:noFill/>
        </p:spPr>
        <p:txBody>
          <a:bodyPr wrap="square" rtlCol="0">
            <a:spAutoFit/>
          </a:bodyPr>
          <a:lstStyle/>
          <a:p>
            <a:pPr algn="ct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PURPOSE</a:t>
            </a:r>
            <a:endParaRPr lang="en-US"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550993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840182" y="3137160"/>
            <a:ext cx="2701636" cy="1799705"/>
          </a:xfrm>
        </p:spPr>
      </p:pic>
      <p:pic>
        <p:nvPicPr>
          <p:cNvPr id="23555" name="Picture 7"/>
          <p:cNvPicPr>
            <a:picLocks noChangeAspect="1"/>
          </p:cNvPicPr>
          <p:nvPr/>
        </p:nvPicPr>
        <p:blipFill>
          <a:blip r:embed="rId3">
            <a:extLst>
              <a:ext uri="{28A0092B-C50C-407E-A947-70E740481C1C}">
                <a14:useLocalDpi xmlns:a14="http://schemas.microsoft.com/office/drawing/2010/main" val="0"/>
              </a:ext>
            </a:extLst>
          </a:blip>
          <a:srcRect l="24768" t="-735" r="11427"/>
          <a:stretch>
            <a:fillRect/>
          </a:stretch>
        </p:blipFill>
        <p:spPr bwMode="auto">
          <a:xfrm>
            <a:off x="2101850" y="5022850"/>
            <a:ext cx="16398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p:cNvPicPr>
          <p:nvPr/>
        </p:nvPicPr>
        <p:blipFill>
          <a:blip r:embed="rId4">
            <a:extLst>
              <a:ext uri="{28A0092B-C50C-407E-A947-70E740481C1C}">
                <a14:useLocalDpi xmlns:a14="http://schemas.microsoft.com/office/drawing/2010/main" val="0"/>
              </a:ext>
            </a:extLst>
          </a:blip>
          <a:srcRect l="29610" r="21313"/>
          <a:stretch>
            <a:fillRect/>
          </a:stretch>
        </p:blipFill>
        <p:spPr bwMode="auto">
          <a:xfrm>
            <a:off x="7661275" y="184150"/>
            <a:ext cx="13382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108200"/>
            <a:ext cx="500697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p:cNvPicPr>
          <p:nvPr/>
        </p:nvPicPr>
        <p:blipFill>
          <a:blip r:embed="rId6">
            <a:extLst>
              <a:ext uri="{28A0092B-C50C-407E-A947-70E740481C1C}">
                <a14:useLocalDpi xmlns:a14="http://schemas.microsoft.com/office/drawing/2010/main" val="0"/>
              </a:ext>
            </a:extLst>
          </a:blip>
          <a:srcRect l="20734" r="17897"/>
          <a:stretch>
            <a:fillRect/>
          </a:stretch>
        </p:blipFill>
        <p:spPr bwMode="auto">
          <a:xfrm>
            <a:off x="5257800" y="1822450"/>
            <a:ext cx="30734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p:cNvPicPr>
            <a:picLocks noChangeAspect="1"/>
          </p:cNvPicPr>
          <p:nvPr/>
        </p:nvPicPr>
        <p:blipFill>
          <a:blip r:embed="rId7">
            <a:extLst>
              <a:ext uri="{28A0092B-C50C-407E-A947-70E740481C1C}">
                <a14:useLocalDpi xmlns:a14="http://schemas.microsoft.com/office/drawing/2010/main" val="0"/>
              </a:ext>
            </a:extLst>
          </a:blip>
          <a:srcRect l="50000" t="-7301"/>
          <a:stretch>
            <a:fillRect/>
          </a:stretch>
        </p:blipFill>
        <p:spPr bwMode="auto">
          <a:xfrm>
            <a:off x="76200" y="3886200"/>
            <a:ext cx="2020888"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p:cNvPicPr>
            <a:picLocks noChangeAspect="1"/>
          </p:cNvPicPr>
          <p:nvPr/>
        </p:nvPicPr>
        <p:blipFill>
          <a:blip r:embed="rId8">
            <a:extLst>
              <a:ext uri="{28A0092B-C50C-407E-A947-70E740481C1C}">
                <a14:useLocalDpi xmlns:a14="http://schemas.microsoft.com/office/drawing/2010/main" val="0"/>
              </a:ext>
            </a:extLst>
          </a:blip>
          <a:srcRect l="21696" t="-4543" b="-2"/>
          <a:stretch>
            <a:fillRect/>
          </a:stretch>
        </p:blipFill>
        <p:spPr bwMode="auto">
          <a:xfrm>
            <a:off x="2514600" y="101600"/>
            <a:ext cx="302736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84589">
            <a:off x="5230813" y="293688"/>
            <a:ext cx="2398712"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p:cNvPicPr>
            <a:picLocks noChangeAspect="1"/>
          </p:cNvPicPr>
          <p:nvPr/>
        </p:nvPicPr>
        <p:blipFill>
          <a:blip r:embed="rId10">
            <a:extLst>
              <a:ext uri="{28A0092B-C50C-407E-A947-70E740481C1C}">
                <a14:useLocalDpi xmlns:a14="http://schemas.microsoft.com/office/drawing/2010/main" val="0"/>
              </a:ext>
            </a:extLst>
          </a:blip>
          <a:srcRect l="15672" r="13742"/>
          <a:stretch>
            <a:fillRect/>
          </a:stretch>
        </p:blipFill>
        <p:spPr bwMode="auto">
          <a:xfrm rot="-252728">
            <a:off x="152400" y="152400"/>
            <a:ext cx="27463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p:cNvSpPr txBox="1">
            <a:spLocks noChangeArrowheads="1"/>
          </p:cNvSpPr>
          <p:nvPr/>
        </p:nvSpPr>
        <p:spPr bwMode="auto">
          <a:xfrm rot="-765806">
            <a:off x="76200" y="2797175"/>
            <a:ext cx="108426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000"/>
              <a:t>2011-</a:t>
            </a:r>
          </a:p>
          <a:p>
            <a:pPr eaLnBrk="1" hangingPunct="1"/>
            <a:r>
              <a:rPr lang="en-US" altLang="en-US" sz="3000"/>
              <a:t>2012</a:t>
            </a:r>
          </a:p>
        </p:txBody>
      </p:sp>
      <p:pic>
        <p:nvPicPr>
          <p:cNvPr id="23564" name="Picture 14"/>
          <p:cNvPicPr>
            <a:picLocks noChangeAspect="1"/>
          </p:cNvPicPr>
          <p:nvPr/>
        </p:nvPicPr>
        <p:blipFill>
          <a:blip r:embed="rId11">
            <a:extLst>
              <a:ext uri="{28A0092B-C50C-407E-A947-70E740481C1C}">
                <a14:useLocalDpi xmlns:a14="http://schemas.microsoft.com/office/drawing/2010/main" val="0"/>
              </a:ext>
            </a:extLst>
          </a:blip>
          <a:srcRect l="24837" r="18877"/>
          <a:stretch>
            <a:fillRect/>
          </a:stretch>
        </p:blipFill>
        <p:spPr bwMode="auto">
          <a:xfrm rot="-1348886">
            <a:off x="6157913" y="4919663"/>
            <a:ext cx="1433512"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5"/>
          <p:cNvPicPr>
            <a:picLocks noChangeAspect="1"/>
          </p:cNvPicPr>
          <p:nvPr/>
        </p:nvPicPr>
        <p:blipFill>
          <a:blip r:embed="rId12">
            <a:extLst>
              <a:ext uri="{28A0092B-C50C-407E-A947-70E740481C1C}">
                <a14:useLocalDpi xmlns:a14="http://schemas.microsoft.com/office/drawing/2010/main" val="0"/>
              </a:ext>
            </a:extLst>
          </a:blip>
          <a:srcRect l="24358" t="2780" r="24358"/>
          <a:stretch>
            <a:fillRect/>
          </a:stretch>
        </p:blipFill>
        <p:spPr bwMode="auto">
          <a:xfrm rot="484022">
            <a:off x="7505700" y="3748088"/>
            <a:ext cx="14224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4"/>
          <p:cNvPicPr>
            <a:picLocks noChangeAspect="1"/>
          </p:cNvPicPr>
          <p:nvPr/>
        </p:nvPicPr>
        <p:blipFill>
          <a:blip r:embed="rId13">
            <a:extLst>
              <a:ext uri="{28A0092B-C50C-407E-A947-70E740481C1C}">
                <a14:useLocalDpi xmlns:a14="http://schemas.microsoft.com/office/drawing/2010/main" val="0"/>
              </a:ext>
            </a:extLst>
          </a:blip>
          <a:srcRect l="24091" t="426" r="28465" b="-1566"/>
          <a:stretch>
            <a:fillRect/>
          </a:stretch>
        </p:blipFill>
        <p:spPr bwMode="auto">
          <a:xfrm rot="-446183">
            <a:off x="7767638" y="2001838"/>
            <a:ext cx="11779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749495"/>
      </p:ext>
    </p:extLst>
  </p:cSld>
  <p:clrMapOvr>
    <a:masterClrMapping/>
  </p:clrMapOvr>
  <mc:AlternateContent xmlns:mc="http://schemas.openxmlformats.org/markup-compatibility/2006" xmlns:p14="http://schemas.microsoft.com/office/powerpoint/2010/main">
    <mc:Choice Requires="p14">
      <p:transition spd="slow" p14:dur="2000" advTm="16216">
        <p14:ferris dir="l"/>
      </p:transition>
    </mc:Choice>
    <mc:Fallback xmlns="">
      <p:transition spd="slow" advTm="16216">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81" t="725" b="27530"/>
          <a:stretch/>
        </p:blipFill>
        <p:spPr>
          <a:xfrm>
            <a:off x="1447800" y="2140291"/>
            <a:ext cx="4339714" cy="246012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7600" t="10756" r="-25691" b="14858"/>
          <a:stretch/>
        </p:blipFill>
        <p:spPr>
          <a:xfrm rot="495846">
            <a:off x="168598" y="1774778"/>
            <a:ext cx="2284422" cy="145071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6867"/>
          <a:stretch/>
        </p:blipFill>
        <p:spPr>
          <a:xfrm>
            <a:off x="5336421" y="2448552"/>
            <a:ext cx="2010594" cy="200958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1914" t="16213"/>
          <a:stretch/>
        </p:blipFill>
        <p:spPr>
          <a:xfrm>
            <a:off x="1979629" y="4419600"/>
            <a:ext cx="3469064" cy="219987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6552"/>
          <a:stretch/>
        </p:blipFill>
        <p:spPr>
          <a:xfrm>
            <a:off x="62345" y="223669"/>
            <a:ext cx="3971700" cy="194476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1074" r="21606"/>
          <a:stretch/>
        </p:blipFill>
        <p:spPr>
          <a:xfrm rot="21143502">
            <a:off x="341263" y="4375807"/>
            <a:ext cx="1399134" cy="2268894"/>
          </a:xfrm>
          <a:prstGeom prst="rect">
            <a:avLst/>
          </a:prstGeom>
        </p:spPr>
      </p:pic>
      <p:sp>
        <p:nvSpPr>
          <p:cNvPr id="14" name="TextBox 13"/>
          <p:cNvSpPr txBox="1"/>
          <p:nvPr/>
        </p:nvSpPr>
        <p:spPr>
          <a:xfrm rot="20775688">
            <a:off x="197219" y="3277507"/>
            <a:ext cx="1083951" cy="1015663"/>
          </a:xfrm>
          <a:prstGeom prst="rect">
            <a:avLst/>
          </a:prstGeom>
          <a:noFill/>
        </p:spPr>
        <p:txBody>
          <a:bodyPr wrap="none" rtlCol="0">
            <a:spAutoFit/>
          </a:bodyPr>
          <a:lstStyle/>
          <a:p>
            <a:r>
              <a:rPr lang="en-US" sz="3000" dirty="0" smtClean="0"/>
              <a:t>2012-</a:t>
            </a:r>
          </a:p>
          <a:p>
            <a:r>
              <a:rPr lang="en-US" sz="3000" dirty="0" smtClean="0"/>
              <a:t>2013</a:t>
            </a:r>
            <a:endParaRPr lang="en-US" sz="3000" dirty="0"/>
          </a:p>
        </p:txBody>
      </p:sp>
      <p:pic>
        <p:nvPicPr>
          <p:cNvPr id="5" name="Content Placeholder 4"/>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t="1907" r="33083"/>
          <a:stretch/>
        </p:blipFill>
        <p:spPr>
          <a:xfrm rot="411437">
            <a:off x="7626528" y="277342"/>
            <a:ext cx="1316871" cy="1631493"/>
          </a:xfr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t="22284" r="58195"/>
          <a:stretch/>
        </p:blipFill>
        <p:spPr>
          <a:xfrm>
            <a:off x="7239000" y="2067519"/>
            <a:ext cx="1868864" cy="2605667"/>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9817" t="22803"/>
          <a:stretch/>
        </p:blipFill>
        <p:spPr>
          <a:xfrm>
            <a:off x="5448693" y="4293171"/>
            <a:ext cx="3708662" cy="2380995"/>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6858" t="-4069" r="6858" b="4069"/>
          <a:stretch/>
        </p:blipFill>
        <p:spPr>
          <a:xfrm>
            <a:off x="3776341" y="-56448"/>
            <a:ext cx="3757500" cy="2505000"/>
          </a:xfrm>
          <a:prstGeom prst="rect">
            <a:avLst/>
          </a:prstGeom>
        </p:spPr>
      </p:pic>
    </p:spTree>
    <p:extLst>
      <p:ext uri="{BB962C8B-B14F-4D97-AF65-F5344CB8AC3E}">
        <p14:creationId xmlns:p14="http://schemas.microsoft.com/office/powerpoint/2010/main" val="3577153820"/>
      </p:ext>
    </p:extLst>
  </p:cSld>
  <p:clrMapOvr>
    <a:masterClrMapping/>
  </p:clrMapOvr>
  <mc:AlternateContent xmlns:mc="http://schemas.openxmlformats.org/markup-compatibility/2006" xmlns:p14="http://schemas.microsoft.com/office/powerpoint/2010/main">
    <mc:Choice Requires="p14">
      <p:transition spd="slow" advTm="16055">
        <p14:reveal/>
      </p:transition>
    </mc:Choice>
    <mc:Fallback xmlns="">
      <p:transition spd="slow" advTm="16055">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rodrig\Pictures\VALLEYBOUND\DSC_01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7793318" cy="516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386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odrig\Pictures\VALLEYBOUND\IMG_9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8799035" cy="586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831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odrig\Pictures\vbc2013\IMG_00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199"/>
            <a:ext cx="8550773" cy="638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05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odrig\Pictures\vbc2013\IMG_0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199"/>
            <a:ext cx="9060873" cy="676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399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odrig\Pictures\vbc2013\IMG_51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78" y="381000"/>
            <a:ext cx="8918222"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79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259080"/>
            <a:ext cx="8020050" cy="6416040"/>
          </a:xfrm>
          <a:prstGeom prst="rect">
            <a:avLst/>
          </a:prstGeom>
        </p:spPr>
      </p:pic>
    </p:spTree>
    <p:extLst>
      <p:ext uri="{BB962C8B-B14F-4D97-AF65-F5344CB8AC3E}">
        <p14:creationId xmlns:p14="http://schemas.microsoft.com/office/powerpoint/2010/main" val="33172683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Thank you</a:t>
            </a:r>
            <a:endParaRPr lang="en-US" b="1" dirty="0"/>
          </a:p>
        </p:txBody>
      </p:sp>
      <p:sp>
        <p:nvSpPr>
          <p:cNvPr id="3" name="Content Placeholder 2"/>
          <p:cNvSpPr>
            <a:spLocks noGrp="1"/>
          </p:cNvSpPr>
          <p:nvPr>
            <p:ph sz="quarter" idx="1"/>
          </p:nvPr>
        </p:nvSpPr>
        <p:spPr/>
        <p:txBody>
          <a:bodyPr/>
          <a:lstStyle/>
          <a:p>
            <a:pPr marL="0" indent="0" algn="ctr">
              <a:buNone/>
            </a:pPr>
            <a:endParaRPr lang="en-US" b="1" dirty="0"/>
          </a:p>
          <a:p>
            <a:pPr marL="0" indent="0" algn="ctr">
              <a:buNone/>
            </a:pPr>
            <a:r>
              <a:rPr lang="en-US" b="1" dirty="0" smtClean="0"/>
              <a:t>SAN MANUEL BAND OF MISSION INDIANS</a:t>
            </a:r>
          </a:p>
          <a:p>
            <a:pPr marL="0" indent="0" algn="ctr">
              <a:buNone/>
            </a:pPr>
            <a:endParaRPr lang="en-US" b="1" dirty="0"/>
          </a:p>
          <a:p>
            <a:pPr marL="0" indent="0" algn="ctr">
              <a:buNone/>
            </a:pPr>
            <a:r>
              <a:rPr lang="en-US" b="1" dirty="0" smtClean="0"/>
              <a:t>SAN BERNARDINO VALLEY COLLEGE</a:t>
            </a:r>
          </a:p>
          <a:p>
            <a:pPr marL="0" indent="0" algn="ctr">
              <a:buNone/>
            </a:pPr>
            <a:endParaRPr lang="en-US" b="1" dirty="0"/>
          </a:p>
          <a:p>
            <a:pPr marL="0" indent="0" algn="ctr">
              <a:buNone/>
            </a:pPr>
            <a:r>
              <a:rPr lang="en-US" b="1" dirty="0" smtClean="0"/>
              <a:t>2014-2015 applications are being distributed</a:t>
            </a:r>
          </a:p>
          <a:p>
            <a:pPr marL="0" indent="0" algn="ctr">
              <a:buNone/>
            </a:pPr>
            <a:endParaRPr lang="en-US" b="1" dirty="0"/>
          </a:p>
        </p:txBody>
      </p:sp>
    </p:spTree>
    <p:extLst>
      <p:ext uri="{BB962C8B-B14F-4D97-AF65-F5344CB8AC3E}">
        <p14:creationId xmlns:p14="http://schemas.microsoft.com/office/powerpoint/2010/main" val="35105788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Qualifiers</a:t>
            </a: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Content Placeholder 2"/>
          <p:cNvSpPr>
            <a:spLocks noGrp="1"/>
          </p:cNvSpPr>
          <p:nvPr>
            <p:ph sz="quarter" idx="1"/>
          </p:nvPr>
        </p:nvSpPr>
        <p:spPr/>
        <p:txBody>
          <a:bodyPr/>
          <a:lstStyle/>
          <a:p>
            <a:r>
              <a:rPr lang="en-US" dirty="0" smtClean="0"/>
              <a:t>To be considered a Valley-Bound student must attend one of the 12 high schools</a:t>
            </a:r>
          </a:p>
          <a:p>
            <a:r>
              <a:rPr lang="en-US" dirty="0" smtClean="0"/>
              <a:t>Arroyo Valley		Cajon</a:t>
            </a:r>
          </a:p>
          <a:p>
            <a:r>
              <a:rPr lang="en-US" dirty="0" smtClean="0"/>
              <a:t>Pacific			San Bernardino </a:t>
            </a:r>
          </a:p>
          <a:p>
            <a:r>
              <a:rPr lang="en-US" dirty="0" smtClean="0"/>
              <a:t>San Gorgonio		Bloomington</a:t>
            </a:r>
          </a:p>
          <a:p>
            <a:r>
              <a:rPr lang="en-US" dirty="0" smtClean="0"/>
              <a:t>Colton			Carter</a:t>
            </a:r>
          </a:p>
          <a:p>
            <a:r>
              <a:rPr lang="en-US" dirty="0" smtClean="0"/>
              <a:t>Eisenhower		Rialto</a:t>
            </a:r>
          </a:p>
          <a:p>
            <a:r>
              <a:rPr lang="en-US" dirty="0" smtClean="0"/>
              <a:t>Rim of the World		Big Bear </a:t>
            </a:r>
          </a:p>
          <a:p>
            <a:r>
              <a:rPr lang="en-US" dirty="0" smtClean="0"/>
              <a:t>Adding Grand Terrace High School for 2014-15 year.</a:t>
            </a:r>
          </a:p>
          <a:p>
            <a:endParaRPr lang="en-US" dirty="0"/>
          </a:p>
        </p:txBody>
      </p:sp>
    </p:spTree>
    <p:extLst>
      <p:ext uri="{BB962C8B-B14F-4D97-AF65-F5344CB8AC3E}">
        <p14:creationId xmlns:p14="http://schemas.microsoft.com/office/powerpoint/2010/main" val="13961511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638649443"/>
              </p:ext>
            </p:extLst>
          </p:nvPr>
        </p:nvGraphicFramePr>
        <p:xfrm>
          <a:off x="2286000" y="12192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4881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024744" cy="838200"/>
          </a:xfrm>
        </p:spPr>
        <p:txBody>
          <a:bodyPr/>
          <a:lstStyle/>
          <a:p>
            <a:r>
              <a:rPr lang="en-US" dirty="0" smtClean="0"/>
              <a:t>Participating schools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94885604"/>
              </p:ext>
            </p:extLst>
          </p:nvPr>
        </p:nvGraphicFramePr>
        <p:xfrm>
          <a:off x="457200" y="1524000"/>
          <a:ext cx="80772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25709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webmail.sbccd.cc.ca.us/exchange/marodrig/Inbox/VBC%20student_x003F_.EML/IMG_8488.jpg/C58EA28C-18C0-4a97-9AF2-036E93DDAFB3/IMG_8488.jpg?attach=1"/>
          <p:cNvSpPr>
            <a:spLocks noChangeAspect="1" noChangeArrowheads="1"/>
          </p:cNvSpPr>
          <p:nvPr/>
        </p:nvSpPr>
        <p:spPr bwMode="auto">
          <a:xfrm>
            <a:off x="63500" y="-136525"/>
            <a:ext cx="3971925" cy="595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webmail.sbccd.cc.ca.us/exchange/marodrig/Inbox/VBC%20student_x003F_.EML/IMG_8488.jpg/C58EA28C-18C0-4a97-9AF2-036E93DDAFB3/IMG_8488.jpg?attach=1"/>
          <p:cNvSpPr>
            <a:spLocks noChangeAspect="1" noChangeArrowheads="1"/>
          </p:cNvSpPr>
          <p:nvPr/>
        </p:nvSpPr>
        <p:spPr bwMode="auto">
          <a:xfrm>
            <a:off x="215900" y="15875"/>
            <a:ext cx="3971925" cy="595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webmail.sbccd.cc.ca.us/exchange/marodrig/Inbox/VBC%20student_x003F_.EML/IMG_8488.jpg/C58EA28C-18C0-4a97-9AF2-036E93DDAFB3/IMG_8488.jpg?attach=1"/>
          <p:cNvSpPr>
            <a:spLocks noChangeAspect="1" noChangeArrowheads="1"/>
          </p:cNvSpPr>
          <p:nvPr/>
        </p:nvSpPr>
        <p:spPr bwMode="auto">
          <a:xfrm>
            <a:off x="368300" y="168275"/>
            <a:ext cx="3971925" cy="595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838200" y="914400"/>
            <a:ext cx="7239000" cy="369332"/>
          </a:xfrm>
          <a:prstGeom prst="rect">
            <a:avLst/>
          </a:prstGeom>
          <a:noFill/>
        </p:spPr>
        <p:txBody>
          <a:bodyPr wrap="square" rtlCol="0">
            <a:spAutoFit/>
          </a:bodyPr>
          <a:lstStyle/>
          <a:p>
            <a:pPr algn="ctr"/>
            <a:r>
              <a:rPr lang="en-US" b="1" dirty="0" smtClean="0"/>
              <a:t>GRADUATES </a:t>
            </a:r>
            <a:endParaRPr lang="en-US" b="1" dirty="0"/>
          </a:p>
        </p:txBody>
      </p:sp>
      <p:graphicFrame>
        <p:nvGraphicFramePr>
          <p:cNvPr id="9" name="Chart 8"/>
          <p:cNvGraphicFramePr/>
          <p:nvPr>
            <p:extLst>
              <p:ext uri="{D42A27DB-BD31-4B8C-83A1-F6EECF244321}">
                <p14:modId xmlns:p14="http://schemas.microsoft.com/office/powerpoint/2010/main" val="240221809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56486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6570351"/>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400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7200"/>
            <a:ext cx="5814510" cy="1143000"/>
          </a:xfrm>
        </p:spPr>
        <p:txBody>
          <a:bodyPr>
            <a:normAutofit/>
          </a:bodyPr>
          <a:lstStyle/>
          <a:p>
            <a:r>
              <a:rPr lang="en-US" dirty="0" smtClean="0"/>
              <a:t>Total number of graduates</a:t>
            </a:r>
            <a:endParaRPr lang="en-US" dirty="0"/>
          </a:p>
        </p:txBody>
      </p:sp>
      <p:graphicFrame>
        <p:nvGraphicFramePr>
          <p:cNvPr id="4" name="Chart 3"/>
          <p:cNvGraphicFramePr/>
          <p:nvPr>
            <p:extLst>
              <p:ext uri="{D42A27DB-BD31-4B8C-83A1-F6EECF244321}">
                <p14:modId xmlns:p14="http://schemas.microsoft.com/office/powerpoint/2010/main" val="3444714252"/>
              </p:ext>
            </p:extLst>
          </p:nvPr>
        </p:nvGraphicFramePr>
        <p:xfrm>
          <a:off x="1524000" y="21336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74231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024744" cy="648736"/>
          </a:xfrm>
        </p:spPr>
        <p:txBody>
          <a:bodyPr>
            <a:normAutofit/>
          </a:bodyPr>
          <a:lstStyle/>
          <a:p>
            <a:r>
              <a:rPr lang="en-US" dirty="0" smtClean="0"/>
              <a:t>Students Served </a:t>
            </a:r>
            <a:endParaRPr lang="en-US" dirty="0"/>
          </a:p>
        </p:txBody>
      </p:sp>
      <p:graphicFrame>
        <p:nvGraphicFramePr>
          <p:cNvPr id="4" name="Chart 3"/>
          <p:cNvGraphicFramePr/>
          <p:nvPr>
            <p:extLst>
              <p:ext uri="{D42A27DB-BD31-4B8C-83A1-F6EECF244321}">
                <p14:modId xmlns:p14="http://schemas.microsoft.com/office/powerpoint/2010/main" val="354669911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7685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212</TotalTime>
  <Words>404</Words>
  <Application>Microsoft Office PowerPoint</Application>
  <PresentationFormat>On-screen Show (4:3)</PresentationFormat>
  <Paragraphs>64</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Oriel</vt:lpstr>
      <vt:lpstr>PowerPoint Presentation</vt:lpstr>
      <vt:lpstr>PowerPoint Presentation</vt:lpstr>
      <vt:lpstr>Qualifiers</vt:lpstr>
      <vt:lpstr>PowerPoint Presentation</vt:lpstr>
      <vt:lpstr>Participating schools</vt:lpstr>
      <vt:lpstr>PowerPoint Presentation</vt:lpstr>
      <vt:lpstr>PowerPoint Presentation</vt:lpstr>
      <vt:lpstr>Total number of graduates</vt:lpstr>
      <vt:lpstr>Students Served </vt:lpstr>
      <vt:lpstr>GENDER</vt:lpstr>
      <vt:lpstr>This is how it all began</vt:lpstr>
      <vt:lpstr>2009-2010</vt:lpstr>
      <vt:lpstr>2010-2011</vt:lpstr>
      <vt:lpstr>Students from 2011-2012</vt:lpstr>
      <vt:lpstr>2012-2013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SBCCD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EOPS Student</dc:creator>
  <cp:lastModifiedBy>Rodriguez, Maria</cp:lastModifiedBy>
  <cp:revision>25</cp:revision>
  <cp:lastPrinted>2014-03-03T19:20:06Z</cp:lastPrinted>
  <dcterms:created xsi:type="dcterms:W3CDTF">2014-03-02T05:24:54Z</dcterms:created>
  <dcterms:modified xsi:type="dcterms:W3CDTF">2014-03-03T19:34:48Z</dcterms:modified>
</cp:coreProperties>
</file>