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91" r:id="rId3"/>
    <p:sldId id="285" r:id="rId4"/>
    <p:sldId id="258" r:id="rId5"/>
    <p:sldId id="335" r:id="rId6"/>
    <p:sldId id="334" r:id="rId7"/>
    <p:sldId id="265" r:id="rId8"/>
    <p:sldId id="267" r:id="rId9"/>
    <p:sldId id="257" r:id="rId10"/>
    <p:sldId id="33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3D68E-AA8E-4AE7-A804-3A14A0A9EA77}">
          <p14:sldIdLst>
            <p14:sldId id="256"/>
            <p14:sldId id="291"/>
            <p14:sldId id="285"/>
          </p14:sldIdLst>
        </p14:section>
        <p14:section name="Untitled Section" id="{6EC26F01-6B2F-41E3-B091-1B9667F6FA94}">
          <p14:sldIdLst>
            <p14:sldId id="258"/>
            <p14:sldId id="335"/>
            <p14:sldId id="334"/>
            <p14:sldId id="265"/>
            <p14:sldId id="267"/>
            <p14:sldId id="257"/>
            <p14:sldId id="33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reno" initials="" lastIdx="0" clrIdx="0"/>
  <p:cmAuthor id="1" name="Zuniga, Ruby B." initials="" lastIdx="0" clrIdx="1"/>
  <p:cmAuthor id="2" name="Us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D"/>
    <a:srgbClr val="FFC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Contacts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736</c:v>
                </c:pt>
                <c:pt idx="1">
                  <c:v>1295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4384"/>
        <c:axId val="20945920"/>
      </c:barChart>
      <c:catAx>
        <c:axId val="2094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45920"/>
        <c:crosses val="autoZero"/>
        <c:auto val="1"/>
        <c:lblAlgn val="ctr"/>
        <c:lblOffset val="100"/>
        <c:noMultiLvlLbl val="0"/>
      </c:catAx>
      <c:valAx>
        <c:axId val="2094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44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271784776902888"/>
          <c:y val="1.8749999999999999E-2"/>
          <c:w val="0.24956414041994751"/>
          <c:h val="8.50952263779527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Student contacts as reported by University Reps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1411</c:v>
                </c:pt>
                <c:pt idx="2">
                  <c:v>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08448"/>
        <c:axId val="23598208"/>
        <c:axId val="0"/>
      </c:bar3DChart>
      <c:catAx>
        <c:axId val="2120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98208"/>
        <c:crosses val="autoZero"/>
        <c:auto val="1"/>
        <c:lblAlgn val="ctr"/>
        <c:lblOffset val="100"/>
        <c:noMultiLvlLbl val="0"/>
      </c:catAx>
      <c:valAx>
        <c:axId val="2359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84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0.3375</cdr:y>
    </cdr:from>
    <cdr:to>
      <cdr:x>0.35</cdr:x>
      <cdr:y>0.45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3716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</cdr:x>
      <cdr:y>0.39375</cdr:y>
    </cdr:from>
    <cdr:to>
      <cdr:x>0.3875</cdr:x>
      <cdr:y>0.4875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8800" y="160020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753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0.6375</cdr:x>
      <cdr:y>0.15</cdr:y>
    </cdr:from>
    <cdr:to>
      <cdr:x>0.825</cdr:x>
      <cdr:y>0.3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609600"/>
          <a:ext cx="1143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0.675</cdr:x>
      <cdr:y>0.05625</cdr:y>
    </cdr:from>
    <cdr:to>
      <cdr:x>0.85</cdr:x>
      <cdr:y>0.16875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14800" y="228600"/>
          <a:ext cx="106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1771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0.4544</cdr:x>
      <cdr:y>0.2571</cdr:y>
    </cdr:from>
    <cdr:to>
      <cdr:x>0.6206</cdr:x>
      <cdr:y>0.4007</cdr:y>
    </cdr:to>
    <cdr:sp macro="" textlink="">
      <cdr:nvSpPr>
        <cdr:cNvPr id="6" name="Right Arrow 5"/>
        <cdr:cNvSpPr/>
      </cdr:nvSpPr>
      <cdr:spPr>
        <a:xfrm xmlns:a="http://schemas.openxmlformats.org/drawingml/2006/main" rot="19886692">
          <a:off x="2770041" y="1044841"/>
          <a:ext cx="1013118" cy="58361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     135</a:t>
          </a:r>
          <a:r>
            <a:rPr lang="en-US" b="1" dirty="0" smtClean="0"/>
            <a:t>%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738B-D078-4B2A-A031-1E513BDEB950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354D-74F7-4D8B-90F3-86A7A61A9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354D-74F7-4D8B-90F3-86A7A61A91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D1285-8EA8-499D-8EB1-5DD4ABE0C4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1411	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Reps report “The best fair all year” or “one of the best fairs” with regards to student participation.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D1285-8EA8-499D-8EB1-5DD4ABE0C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2E96C9-3FFB-40A2-B130-8D8C13F121E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185268-DEF4-4B6F-9F2A-D7F9255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4122" y="152400"/>
            <a:ext cx="3313355" cy="2048436"/>
          </a:xfrm>
          <a:prstGeom prst="rect">
            <a:avLst/>
          </a:prstGeom>
          <a:ln w="15875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mbria" pitchFamily="18" charset="0"/>
              </a:rPr>
              <a:t>Transfer Center</a:t>
            </a:r>
            <a:endParaRPr lang="en-US" sz="6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7022" y="2514600"/>
            <a:ext cx="3309803" cy="533400"/>
          </a:xfrm>
        </p:spPr>
        <p:txBody>
          <a:bodyPr/>
          <a:lstStyle/>
          <a:p>
            <a:pPr algn="ctr"/>
            <a:r>
              <a:rPr lang="en-US" dirty="0" smtClean="0"/>
              <a:t>CRAFTON HILLS COLLEGE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029200"/>
            <a:ext cx="3352800" cy="584775"/>
          </a:xfrm>
          <a:prstGeom prst="rect">
            <a:avLst/>
          </a:prstGeom>
          <a:solidFill>
            <a:srgbClr val="FFC000"/>
          </a:solidFill>
          <a:ln w="158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Mariana Moreno, </a:t>
            </a:r>
          </a:p>
          <a:p>
            <a:r>
              <a:rPr lang="en-US" sz="1600" b="1" dirty="0" smtClean="0"/>
              <a:t>Transfer Center Coordinator</a:t>
            </a:r>
            <a:endParaRPr lang="en-US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1464"/>
            <a:ext cx="2200275" cy="289560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Bell MT" panose="02020503060305020303" pitchFamily="18" charset="0"/>
              </a:rPr>
              <a:t>Student Presenters</a:t>
            </a:r>
            <a:endParaRPr lang="en-US" sz="60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7086600" cy="35089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ell MT" panose="02020503060305020303" pitchFamily="18" charset="0"/>
              </a:rPr>
              <a:t>Leonard Ledbetter, History</a:t>
            </a:r>
          </a:p>
          <a:p>
            <a:r>
              <a:rPr lang="en-US" sz="3200" b="1" dirty="0" smtClean="0">
                <a:latin typeface="Bell MT" panose="02020503060305020303" pitchFamily="18" charset="0"/>
              </a:rPr>
              <a:t>Spencer Wells, Business Administration</a:t>
            </a:r>
          </a:p>
          <a:p>
            <a:r>
              <a:rPr lang="en-US" sz="3200" b="1" dirty="0" smtClean="0">
                <a:latin typeface="Bell MT" panose="02020503060305020303" pitchFamily="18" charset="0"/>
              </a:rPr>
              <a:t>Anaiza Moreno, Communications &amp; Psychology</a:t>
            </a:r>
            <a:endParaRPr lang="en-US" sz="32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7024744" cy="724936"/>
          </a:xfrm>
        </p:spPr>
        <p:txBody>
          <a:bodyPr/>
          <a:lstStyle/>
          <a:p>
            <a:r>
              <a:rPr lang="en-US" sz="3600" b="1" dirty="0"/>
              <a:t>Crafton Hills College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1"/>
            <a:ext cx="6777317" cy="2667000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3200" i="1" dirty="0"/>
              <a:t>The vision of Crafton Hills College is to be </a:t>
            </a:r>
            <a:r>
              <a:rPr lang="en-US" sz="3200" b="1" i="1" dirty="0"/>
              <a:t>the premier community college for </a:t>
            </a:r>
            <a:r>
              <a:rPr lang="en-US" sz="3200" i="1" dirty="0"/>
              <a:t>public safety and health services careers and </a:t>
            </a:r>
            <a:r>
              <a:rPr lang="en-US" sz="3200" b="1" i="1" dirty="0"/>
              <a:t>transfer preparation.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4648200" y="16030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latin typeface="Cambria" pitchFamily="18" charset="0"/>
              </a:rPr>
              <a:t>It takes a college to transfer a student</a:t>
            </a:r>
            <a:endParaRPr lang="en-US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5670550" cy="1189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96252" y="1905000"/>
            <a:ext cx="3057148" cy="99059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Title </a:t>
            </a:r>
            <a:r>
              <a:rPr lang="en-US" dirty="0"/>
              <a:t>V/HSI “Transfer Prep” Grant </a:t>
            </a:r>
          </a:p>
          <a:p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971800"/>
            <a:ext cx="3419856" cy="2835797"/>
          </a:xfrm>
        </p:spPr>
        <p:txBody>
          <a:bodyPr>
            <a:normAutofit fontScale="92500"/>
          </a:bodyPr>
          <a:lstStyle/>
          <a:p>
            <a:r>
              <a:rPr lang="en-US" dirty="0"/>
              <a:t>To </a:t>
            </a:r>
            <a:r>
              <a:rPr lang="en-US" dirty="0" smtClean="0"/>
              <a:t>strengthen transfer resources and thus increase </a:t>
            </a:r>
            <a:r>
              <a:rPr lang="en-US" dirty="0"/>
              <a:t>the capacity </a:t>
            </a:r>
            <a:r>
              <a:rPr lang="en-US" dirty="0" smtClean="0"/>
              <a:t>to </a:t>
            </a:r>
            <a:r>
              <a:rPr lang="en-US" dirty="0"/>
              <a:t>transfer more </a:t>
            </a:r>
            <a:r>
              <a:rPr lang="en-US" dirty="0" smtClean="0"/>
              <a:t>students, specifically Hispanic </a:t>
            </a:r>
            <a:r>
              <a:rPr lang="en-US" dirty="0"/>
              <a:t>and </a:t>
            </a:r>
            <a:r>
              <a:rPr lang="en-US" dirty="0" smtClean="0"/>
              <a:t>low income </a:t>
            </a:r>
            <a:r>
              <a:rPr lang="en-US" dirty="0"/>
              <a:t>students.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38200" y="2133600"/>
            <a:ext cx="3055717" cy="639762"/>
          </a:xfrm>
        </p:spPr>
        <p:txBody>
          <a:bodyPr>
            <a:noAutofit/>
          </a:bodyPr>
          <a:lstStyle/>
          <a:p>
            <a:r>
              <a:rPr lang="en-US" sz="1600" dirty="0" smtClean="0"/>
              <a:t>Title 5 Regulations, Section 51027, TC minimum program standards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62000" y="3048000"/>
            <a:ext cx="3419856" cy="28357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transfer students, specifically underrepresented</a:t>
            </a:r>
          </a:p>
          <a:p>
            <a:r>
              <a:rPr lang="en-US" dirty="0" smtClean="0"/>
              <a:t>Ensure the provision of academic planning</a:t>
            </a:r>
          </a:p>
          <a:p>
            <a:r>
              <a:rPr lang="en-US" dirty="0" smtClean="0"/>
              <a:t>Monitor the progress of students, to the point of transfer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5079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Cambria" pitchFamily="18" charset="0"/>
              </a:rPr>
              <a:t>It takes a college to transfer a student</a:t>
            </a:r>
            <a:endParaRPr lang="en-US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21648"/>
              </p:ext>
            </p:extLst>
          </p:nvPr>
        </p:nvGraphicFramePr>
        <p:xfrm>
          <a:off x="685800" y="533400"/>
          <a:ext cx="3505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3" imgW="3505140" imgH="1085850" progId="AcroExch.Document.7">
                  <p:embed/>
                </p:oleObj>
              </mc:Choice>
              <mc:Fallback>
                <p:oleObj name="Acrobat Document" r:id="rId3" imgW="3505140" imgH="1085850" progId="AcroExch.Document.7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33400"/>
                        <a:ext cx="35052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4600" y="4953000"/>
            <a:ext cx="6400800" cy="1447800"/>
          </a:xfrm>
        </p:spPr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en-US" sz="5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Established Spring 2012</a:t>
            </a:r>
          </a:p>
          <a:p>
            <a:pPr marL="68580" lvl="1" indent="0" algn="ctr">
              <a:buNone/>
            </a:pP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Located above the Cafeteria</a:t>
            </a:r>
            <a:endParaRPr lang="en-US" sz="5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lvl="1" indent="-342900">
              <a:buFont typeface="Wingdings" pitchFamily="2" charset="2"/>
              <a:buChar char="v"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Bodoni MT Black" pitchFamily="18" charset="0"/>
              </a:rPr>
              <a:t>Services</a:t>
            </a:r>
            <a:endParaRPr lang="en-US" sz="8000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21406"/>
            <a:ext cx="3657600" cy="38343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Over 50 workshops</a:t>
            </a:r>
          </a:p>
          <a:p>
            <a:r>
              <a:rPr lang="en-US" b="1" dirty="0" smtClean="0"/>
              <a:t>Recruit universities</a:t>
            </a:r>
          </a:p>
          <a:p>
            <a:r>
              <a:rPr lang="en-US" b="1" dirty="0" smtClean="0"/>
              <a:t>Educational Planning &amp; Counseling</a:t>
            </a:r>
          </a:p>
          <a:p>
            <a:r>
              <a:rPr lang="en-US" b="1" dirty="0" smtClean="0"/>
              <a:t>Classroom Presentations</a:t>
            </a:r>
          </a:p>
          <a:p>
            <a:r>
              <a:rPr lang="en-US" b="1" dirty="0" smtClean="0"/>
              <a:t>College Fairs</a:t>
            </a:r>
          </a:p>
          <a:p>
            <a:r>
              <a:rPr lang="en-US" b="1" dirty="0" smtClean="0"/>
              <a:t>Events </a:t>
            </a:r>
          </a:p>
          <a:p>
            <a:r>
              <a:rPr lang="en-US" b="1" dirty="0" smtClean="0"/>
              <a:t>Transfer </a:t>
            </a:r>
            <a:r>
              <a:rPr lang="en-US" b="1" dirty="0"/>
              <a:t>Guarantee </a:t>
            </a:r>
            <a:r>
              <a:rPr lang="en-US" b="1" dirty="0" smtClean="0"/>
              <a:t>Agreements</a:t>
            </a:r>
          </a:p>
          <a:p>
            <a:r>
              <a:rPr lang="en-US" b="1" dirty="0" smtClean="0"/>
              <a:t>Faculty Transfer Advocate Program</a:t>
            </a:r>
          </a:p>
          <a:p>
            <a:r>
              <a:rPr lang="en-US" b="1" dirty="0" smtClean="0"/>
              <a:t>Mobile Transfer Center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79" y="2571750"/>
            <a:ext cx="1181100" cy="1181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131445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94" y="4038599"/>
            <a:ext cx="1131985" cy="11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23550"/>
              </p:ext>
            </p:extLst>
          </p:nvPr>
        </p:nvGraphicFramePr>
        <p:xfrm>
          <a:off x="228600" y="990600"/>
          <a:ext cx="8534400" cy="5715002"/>
        </p:xfrm>
        <a:graphic>
          <a:graphicData uri="http://schemas.openxmlformats.org/drawingml/2006/table">
            <a:tbl>
              <a:tblPr firstRow="1" firstCol="1" bandRow="1"/>
              <a:tblGrid>
                <a:gridCol w="4267200"/>
                <a:gridCol w="4267200"/>
              </a:tblGrid>
              <a:tr h="63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2011-2012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2012-2013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Utilization of Transfer Center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753 contacts 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403 walk-ins 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199 workshop appointments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134 individual appointments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Utilization of Transfer Center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1771 contacts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831 walk-ins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440 workshop appointments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 appointments</a:t>
                      </a:r>
                    </a:p>
                    <a:p>
                      <a:pPr marL="9144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Presentations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classroom presentations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Presentations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 classroom presentations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Fairs (Fall</a:t>
                      </a:r>
                      <a:r>
                        <a:rPr lang="en-U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Spring)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1411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contacts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Fairs (Fall</a:t>
                      </a:r>
                      <a:r>
                        <a:rPr lang="en-US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Spring)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1966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contacts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reported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visitors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dif.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universities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tabling and individual appointments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visitors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dif. universities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 tabling and individual appointments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Transfer Center Activity Breakdown</a:t>
            </a:r>
            <a:endParaRPr lang="en-US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05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990600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Utilization of the TC</a:t>
            </a:r>
            <a:endParaRPr lang="en-US" dirty="0">
              <a:latin typeface="Baskerville Old Face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4214737"/>
              </p:ext>
            </p:extLst>
          </p:nvPr>
        </p:nvGraphicFramePr>
        <p:xfrm>
          <a:off x="1371600" y="2362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15079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Cambria" pitchFamily="18" charset="0"/>
              </a:rPr>
              <a:t>It takes a college to transfer a student</a:t>
            </a:r>
            <a:endParaRPr lang="en-US" sz="14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Transfer Fairs</a:t>
            </a:r>
            <a:endParaRPr lang="en-US" dirty="0">
              <a:latin typeface="Baskerville Old Fac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61455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/>
          <p:nvPr/>
        </p:nvSpPr>
        <p:spPr>
          <a:xfrm rot="19886692">
            <a:off x="3420824" y="2899202"/>
            <a:ext cx="1013118" cy="583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 39 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5079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Cambria" pitchFamily="18" charset="0"/>
              </a:rPr>
              <a:t>It takes a college to transfer a student</a:t>
            </a:r>
            <a:endParaRPr lang="en-US" sz="14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8200" y="150795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Cambria" pitchFamily="18" charset="0"/>
              </a:rPr>
              <a:t>It takes a college to transfer a student</a:t>
            </a:r>
            <a:endParaRPr lang="en-US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1" y="1032347"/>
            <a:ext cx="3276600" cy="21722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402540" cy="225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9" y="3657600"/>
            <a:ext cx="3281113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5" y="3628103"/>
            <a:ext cx="3402540" cy="23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7">
      <a:dk1>
        <a:srgbClr val="3E3D2D"/>
      </a:dk1>
      <a:lt1>
        <a:sysClr val="window" lastClr="FFFFFF"/>
      </a:lt1>
      <a:dk2>
        <a:srgbClr val="3E3D2D"/>
      </a:dk2>
      <a:lt2>
        <a:srgbClr val="536F00"/>
      </a:lt2>
      <a:accent1>
        <a:srgbClr val="536F00"/>
      </a:accent1>
      <a:accent2>
        <a:srgbClr val="F4D30C"/>
      </a:accent2>
      <a:accent3>
        <a:srgbClr val="FF6700"/>
      </a:accent3>
      <a:accent4>
        <a:srgbClr val="999772"/>
      </a:accent4>
      <a:accent5>
        <a:srgbClr val="999772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295</Words>
  <Application>Microsoft Office PowerPoint</Application>
  <PresentationFormat>On-screen Show (4:3)</PresentationFormat>
  <Paragraphs>75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Austin</vt:lpstr>
      <vt:lpstr>Acrobat Document</vt:lpstr>
      <vt:lpstr>Transfer Center</vt:lpstr>
      <vt:lpstr>Crafton Hills College Vision</vt:lpstr>
      <vt:lpstr>PowerPoint Presentation</vt:lpstr>
      <vt:lpstr>PowerPoint Presentation</vt:lpstr>
      <vt:lpstr>Services</vt:lpstr>
      <vt:lpstr>PowerPoint Presentation</vt:lpstr>
      <vt:lpstr>Utilization of the TC</vt:lpstr>
      <vt:lpstr>Transfer Fairs</vt:lpstr>
      <vt:lpstr>PowerPoint Presentation</vt:lpstr>
      <vt:lpstr>Student 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Honors Institute</dc:title>
  <dc:creator>Floerke, Jennifer</dc:creator>
  <cp:lastModifiedBy>mmoreno</cp:lastModifiedBy>
  <cp:revision>151</cp:revision>
  <dcterms:created xsi:type="dcterms:W3CDTF">2013-02-26T17:03:08Z</dcterms:created>
  <dcterms:modified xsi:type="dcterms:W3CDTF">2014-03-31T18:37:09Z</dcterms:modified>
</cp:coreProperties>
</file>