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9" r:id="rId1"/>
  </p:sldMasterIdLst>
  <p:notesMasterIdLst>
    <p:notesMasterId r:id="rId35"/>
  </p:notesMasterIdLst>
  <p:sldIdLst>
    <p:sldId id="257" r:id="rId2"/>
    <p:sldId id="306" r:id="rId3"/>
    <p:sldId id="259" r:id="rId4"/>
    <p:sldId id="260" r:id="rId5"/>
    <p:sldId id="261" r:id="rId6"/>
    <p:sldId id="295" r:id="rId7"/>
    <p:sldId id="300" r:id="rId8"/>
    <p:sldId id="301" r:id="rId9"/>
    <p:sldId id="303" r:id="rId10"/>
    <p:sldId id="302" r:id="rId11"/>
    <p:sldId id="304" r:id="rId12"/>
    <p:sldId id="305" r:id="rId13"/>
    <p:sldId id="296" r:id="rId14"/>
    <p:sldId id="273" r:id="rId15"/>
    <p:sldId id="270" r:id="rId16"/>
    <p:sldId id="274" r:id="rId17"/>
    <p:sldId id="275" r:id="rId18"/>
    <p:sldId id="264" r:id="rId19"/>
    <p:sldId id="276" r:id="rId20"/>
    <p:sldId id="266" r:id="rId21"/>
    <p:sldId id="277" r:id="rId22"/>
    <p:sldId id="268" r:id="rId23"/>
    <p:sldId id="278" r:id="rId24"/>
    <p:sldId id="283" r:id="rId25"/>
    <p:sldId id="285" r:id="rId26"/>
    <p:sldId id="284" r:id="rId27"/>
    <p:sldId id="294" r:id="rId28"/>
    <p:sldId id="293" r:id="rId29"/>
    <p:sldId id="292" r:id="rId30"/>
    <p:sldId id="287" r:id="rId31"/>
    <p:sldId id="291" r:id="rId32"/>
    <p:sldId id="280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0" autoAdjust="0"/>
    <p:restoredTop sz="94563" autoAdjust="0"/>
  </p:normalViewPr>
  <p:slideViewPr>
    <p:cSldViewPr>
      <p:cViewPr>
        <p:scale>
          <a:sx n="75" d="100"/>
          <a:sy n="75" d="100"/>
        </p:scale>
        <p:origin x="-2472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8B67E-876E-45B9-9C07-4598E0C01641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A0A6A4-D168-402A-B95C-9C3AC756F7B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Board of Trustees</a:t>
          </a:r>
          <a:endParaRPr lang="en-US" dirty="0"/>
        </a:p>
      </dgm:t>
    </dgm:pt>
    <dgm:pt modelId="{61EAAF6C-1201-47B4-97D8-CB45BA12D79E}" type="parTrans" cxnId="{E783E5BB-208C-4396-9389-0494A13182FD}">
      <dgm:prSet/>
      <dgm:spPr/>
      <dgm:t>
        <a:bodyPr/>
        <a:lstStyle/>
        <a:p>
          <a:endParaRPr lang="en-US"/>
        </a:p>
      </dgm:t>
    </dgm:pt>
    <dgm:pt modelId="{9E4A3C17-3A87-4FF4-97B1-FD31CC49C86C}" type="sibTrans" cxnId="{E783E5BB-208C-4396-9389-0494A13182FD}">
      <dgm:prSet/>
      <dgm:spPr/>
      <dgm:t>
        <a:bodyPr/>
        <a:lstStyle/>
        <a:p>
          <a:endParaRPr lang="en-US"/>
        </a:p>
      </dgm:t>
    </dgm:pt>
    <dgm:pt modelId="{0BF98281-75CF-47B4-8310-4271D23CD120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Chancellor’s Cabinet</a:t>
          </a:r>
          <a:endParaRPr lang="en-US" dirty="0"/>
        </a:p>
      </dgm:t>
    </dgm:pt>
    <dgm:pt modelId="{F704DC42-A421-497D-8E81-F3BC266D7071}" type="parTrans" cxnId="{BC64FF5F-4E17-4A53-A46A-77D2DDA7897C}">
      <dgm:prSet/>
      <dgm:spPr/>
      <dgm:t>
        <a:bodyPr/>
        <a:lstStyle/>
        <a:p>
          <a:endParaRPr lang="en-US"/>
        </a:p>
      </dgm:t>
    </dgm:pt>
    <dgm:pt modelId="{CCD9969E-35CB-431C-8F1C-A30E85570300}" type="sibTrans" cxnId="{BC64FF5F-4E17-4A53-A46A-77D2DDA7897C}">
      <dgm:prSet/>
      <dgm:spPr/>
      <dgm:t>
        <a:bodyPr/>
        <a:lstStyle/>
        <a:p>
          <a:endParaRPr lang="en-US"/>
        </a:p>
      </dgm:t>
    </dgm:pt>
    <dgm:pt modelId="{4647AD1B-A2B2-4043-A71C-7F5E03AE0D1D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DSPC</a:t>
          </a:r>
          <a:endParaRPr lang="en-US" dirty="0"/>
        </a:p>
      </dgm:t>
    </dgm:pt>
    <dgm:pt modelId="{246816FB-C4F7-4DED-A18A-72CD6E0885E3}" type="parTrans" cxnId="{9DC93187-09E0-413A-88FE-3FABC112A020}">
      <dgm:prSet/>
      <dgm:spPr/>
      <dgm:t>
        <a:bodyPr/>
        <a:lstStyle/>
        <a:p>
          <a:endParaRPr lang="en-US"/>
        </a:p>
      </dgm:t>
    </dgm:pt>
    <dgm:pt modelId="{19B78F0A-0D27-4BA7-ABFD-04FB29DF7E42}" type="sibTrans" cxnId="{9DC93187-09E0-413A-88FE-3FABC112A020}">
      <dgm:prSet/>
      <dgm:spPr/>
      <dgm:t>
        <a:bodyPr/>
        <a:lstStyle/>
        <a:p>
          <a:endParaRPr lang="en-US"/>
        </a:p>
      </dgm:t>
    </dgm:pt>
    <dgm:pt modelId="{9BBA3CDC-1410-4509-9817-A0CBFF20A719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Colleges</a:t>
          </a:r>
          <a:endParaRPr lang="en-US" dirty="0"/>
        </a:p>
      </dgm:t>
    </dgm:pt>
    <dgm:pt modelId="{AA196C1C-07D8-4024-972A-D1B9B8AD2B65}" type="parTrans" cxnId="{13EAAA2A-0E46-4B8C-868C-32619A3A6CA9}">
      <dgm:prSet/>
      <dgm:spPr/>
      <dgm:t>
        <a:bodyPr/>
        <a:lstStyle/>
        <a:p>
          <a:endParaRPr lang="en-US"/>
        </a:p>
      </dgm:t>
    </dgm:pt>
    <dgm:pt modelId="{F5BE8BC0-9D23-4485-94E5-73DFC5512380}" type="sibTrans" cxnId="{13EAAA2A-0E46-4B8C-868C-32619A3A6CA9}">
      <dgm:prSet/>
      <dgm:spPr/>
      <dgm:t>
        <a:bodyPr/>
        <a:lstStyle/>
        <a:p>
          <a:endParaRPr lang="en-US"/>
        </a:p>
      </dgm:t>
    </dgm:pt>
    <dgm:pt modelId="{DE517125-7093-4F1B-B3E6-5B84447DD3F1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District Office</a:t>
          </a:r>
          <a:endParaRPr lang="en-US" dirty="0"/>
        </a:p>
      </dgm:t>
    </dgm:pt>
    <dgm:pt modelId="{8B133B92-61D2-498F-B392-30A79A522DDE}" type="parTrans" cxnId="{A8773410-8FF0-4036-876F-038CD07773D5}">
      <dgm:prSet/>
      <dgm:spPr/>
      <dgm:t>
        <a:bodyPr/>
        <a:lstStyle/>
        <a:p>
          <a:endParaRPr lang="en-US"/>
        </a:p>
      </dgm:t>
    </dgm:pt>
    <dgm:pt modelId="{C23B5B54-9A0C-451B-B2DB-477EE8DB1CCF}" type="sibTrans" cxnId="{A8773410-8FF0-4036-876F-038CD07773D5}">
      <dgm:prSet/>
      <dgm:spPr/>
      <dgm:t>
        <a:bodyPr/>
        <a:lstStyle/>
        <a:p>
          <a:endParaRPr lang="en-US"/>
        </a:p>
      </dgm:t>
    </dgm:pt>
    <dgm:pt modelId="{68EBF041-3A3C-4FAB-824B-8F4EE44A4747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Academic Senates</a:t>
          </a:r>
          <a:endParaRPr lang="en-US" dirty="0"/>
        </a:p>
      </dgm:t>
    </dgm:pt>
    <dgm:pt modelId="{8E38D343-10B5-47DD-96AC-7C6BBCF604CD}" type="parTrans" cxnId="{EE42EF1E-232C-4873-8C60-9944EFDAA444}">
      <dgm:prSet/>
      <dgm:spPr/>
      <dgm:t>
        <a:bodyPr/>
        <a:lstStyle/>
        <a:p>
          <a:endParaRPr lang="en-US"/>
        </a:p>
      </dgm:t>
    </dgm:pt>
    <dgm:pt modelId="{41AA4B74-64D8-4059-A50E-B5BE1B86D1F4}" type="sibTrans" cxnId="{EE42EF1E-232C-4873-8C60-9944EFDAA444}">
      <dgm:prSet/>
      <dgm:spPr/>
      <dgm:t>
        <a:bodyPr/>
        <a:lstStyle/>
        <a:p>
          <a:endParaRPr lang="en-US"/>
        </a:p>
      </dgm:t>
    </dgm:pt>
    <dgm:pt modelId="{4F9EFE84-AAA1-4278-8440-52F57E9C16DC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Faculty</a:t>
          </a:r>
          <a:endParaRPr lang="en-US" dirty="0"/>
        </a:p>
      </dgm:t>
    </dgm:pt>
    <dgm:pt modelId="{E9596170-59F7-4074-8DA1-2246BE596C06}" type="parTrans" cxnId="{FBDCF388-0275-4353-9E56-398647947795}">
      <dgm:prSet/>
      <dgm:spPr/>
      <dgm:t>
        <a:bodyPr/>
        <a:lstStyle/>
        <a:p>
          <a:endParaRPr lang="en-US"/>
        </a:p>
      </dgm:t>
    </dgm:pt>
    <dgm:pt modelId="{74466213-E591-4ECB-ADD1-1A86B61BBAE1}" type="sibTrans" cxnId="{FBDCF388-0275-4353-9E56-398647947795}">
      <dgm:prSet/>
      <dgm:spPr/>
      <dgm:t>
        <a:bodyPr/>
        <a:lstStyle/>
        <a:p>
          <a:endParaRPr lang="en-US"/>
        </a:p>
      </dgm:t>
    </dgm:pt>
    <dgm:pt modelId="{EC9ECCDF-163F-46BC-906D-339F2F6FDD92}">
      <dgm:prSet phldrT="[Text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dirty="0" smtClean="0"/>
            <a:t>Classified Staff</a:t>
          </a:r>
          <a:endParaRPr lang="en-US" dirty="0"/>
        </a:p>
      </dgm:t>
    </dgm:pt>
    <dgm:pt modelId="{D22F5CB7-A1E0-4175-8C54-9E6FC8E166F8}" type="parTrans" cxnId="{584B0377-E21F-4CDE-BA44-B31FE05798A1}">
      <dgm:prSet/>
      <dgm:spPr/>
      <dgm:t>
        <a:bodyPr/>
        <a:lstStyle/>
        <a:p>
          <a:endParaRPr lang="en-US"/>
        </a:p>
      </dgm:t>
    </dgm:pt>
    <dgm:pt modelId="{2A0827F9-69E8-49A1-9DF3-FE736CF04911}" type="sibTrans" cxnId="{584B0377-E21F-4CDE-BA44-B31FE05798A1}">
      <dgm:prSet/>
      <dgm:spPr/>
      <dgm:t>
        <a:bodyPr/>
        <a:lstStyle/>
        <a:p>
          <a:endParaRPr lang="en-US"/>
        </a:p>
      </dgm:t>
    </dgm:pt>
    <dgm:pt modelId="{0E66DEC1-9ED3-4D2D-9E42-CD0B77FA652F}" type="pres">
      <dgm:prSet presAssocID="{5E48B67E-876E-45B9-9C07-4598E0C0164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70D76B-F9A7-4DCC-B11E-3E4981B79A09}" type="pres">
      <dgm:prSet presAssocID="{DBA0A6A4-D168-402A-B95C-9C3AC756F7BD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AE21F-5AC4-41E2-ADFD-64894CBA94FF}" type="pres">
      <dgm:prSet presAssocID="{DBA0A6A4-D168-402A-B95C-9C3AC756F7BD}" presName="spNode" presStyleCnt="0"/>
      <dgm:spPr/>
    </dgm:pt>
    <dgm:pt modelId="{47D463D0-1EF7-4D42-B058-FDBBEB93D58C}" type="pres">
      <dgm:prSet presAssocID="{9E4A3C17-3A87-4FF4-97B1-FD31CC49C86C}" presName="sibTrans" presStyleLbl="sibTrans1D1" presStyleIdx="0" presStyleCnt="8"/>
      <dgm:spPr/>
      <dgm:t>
        <a:bodyPr/>
        <a:lstStyle/>
        <a:p>
          <a:endParaRPr lang="en-US"/>
        </a:p>
      </dgm:t>
    </dgm:pt>
    <dgm:pt modelId="{971B0E44-C547-48C4-B465-F65966B992DB}" type="pres">
      <dgm:prSet presAssocID="{0BF98281-75CF-47B4-8310-4271D23CD120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F6BA68-3C6A-48E0-B9CB-D57D84FFA8C4}" type="pres">
      <dgm:prSet presAssocID="{0BF98281-75CF-47B4-8310-4271D23CD120}" presName="spNode" presStyleCnt="0"/>
      <dgm:spPr/>
    </dgm:pt>
    <dgm:pt modelId="{5A9A3CA4-7F5C-4FF3-8A14-507F347F2B13}" type="pres">
      <dgm:prSet presAssocID="{CCD9969E-35CB-431C-8F1C-A30E85570300}" presName="sibTrans" presStyleLbl="sibTrans1D1" presStyleIdx="1" presStyleCnt="8"/>
      <dgm:spPr/>
      <dgm:t>
        <a:bodyPr/>
        <a:lstStyle/>
        <a:p>
          <a:endParaRPr lang="en-US"/>
        </a:p>
      </dgm:t>
    </dgm:pt>
    <dgm:pt modelId="{CF6229E3-BFF1-4A56-BB10-62EC630E3868}" type="pres">
      <dgm:prSet presAssocID="{4647AD1B-A2B2-4043-A71C-7F5E03AE0D1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D48EE-0E89-43D5-9D8A-C7B31E8C0797}" type="pres">
      <dgm:prSet presAssocID="{4647AD1B-A2B2-4043-A71C-7F5E03AE0D1D}" presName="spNode" presStyleCnt="0"/>
      <dgm:spPr/>
    </dgm:pt>
    <dgm:pt modelId="{F333C5CB-CF06-4672-8D37-E1AC46DDA479}" type="pres">
      <dgm:prSet presAssocID="{19B78F0A-0D27-4BA7-ABFD-04FB29DF7E42}" presName="sibTrans" presStyleLbl="sibTrans1D1" presStyleIdx="2" presStyleCnt="8"/>
      <dgm:spPr/>
      <dgm:t>
        <a:bodyPr/>
        <a:lstStyle/>
        <a:p>
          <a:endParaRPr lang="en-US"/>
        </a:p>
      </dgm:t>
    </dgm:pt>
    <dgm:pt modelId="{EA5F6811-F6F3-4470-AF57-3EABA19C412C}" type="pres">
      <dgm:prSet presAssocID="{9BBA3CDC-1410-4509-9817-A0CBFF20A7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20CB72-1F03-4148-8C16-4C165BCF1210}" type="pres">
      <dgm:prSet presAssocID="{9BBA3CDC-1410-4509-9817-A0CBFF20A719}" presName="spNode" presStyleCnt="0"/>
      <dgm:spPr/>
    </dgm:pt>
    <dgm:pt modelId="{94AE6254-C211-41D3-86D9-C0E539D442B8}" type="pres">
      <dgm:prSet presAssocID="{F5BE8BC0-9D23-4485-94E5-73DFC5512380}" presName="sibTrans" presStyleLbl="sibTrans1D1" presStyleIdx="3" presStyleCnt="8"/>
      <dgm:spPr/>
      <dgm:t>
        <a:bodyPr/>
        <a:lstStyle/>
        <a:p>
          <a:endParaRPr lang="en-US"/>
        </a:p>
      </dgm:t>
    </dgm:pt>
    <dgm:pt modelId="{DABEB2D6-82F5-4D08-B741-5843BAD68BEA}" type="pres">
      <dgm:prSet presAssocID="{DE517125-7093-4F1B-B3E6-5B84447DD3F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BF2FE-51E5-48E4-BCF5-C3BBB2AA2E2B}" type="pres">
      <dgm:prSet presAssocID="{DE517125-7093-4F1B-B3E6-5B84447DD3F1}" presName="spNode" presStyleCnt="0"/>
      <dgm:spPr/>
    </dgm:pt>
    <dgm:pt modelId="{7B3A5C11-EDCA-44A9-ACE9-6D0CD5F44760}" type="pres">
      <dgm:prSet presAssocID="{C23B5B54-9A0C-451B-B2DB-477EE8DB1CCF}" presName="sibTrans" presStyleLbl="sibTrans1D1" presStyleIdx="4" presStyleCnt="8"/>
      <dgm:spPr/>
      <dgm:t>
        <a:bodyPr/>
        <a:lstStyle/>
        <a:p>
          <a:endParaRPr lang="en-US"/>
        </a:p>
      </dgm:t>
    </dgm:pt>
    <dgm:pt modelId="{05955418-0E7A-4CB9-96CB-34098B98B233}" type="pres">
      <dgm:prSet presAssocID="{68EBF041-3A3C-4FAB-824B-8F4EE44A474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9434E-D390-4528-828A-E00A2DBCD109}" type="pres">
      <dgm:prSet presAssocID="{68EBF041-3A3C-4FAB-824B-8F4EE44A4747}" presName="spNode" presStyleCnt="0"/>
      <dgm:spPr/>
    </dgm:pt>
    <dgm:pt modelId="{23D08C7A-DF6B-4DE5-B08B-4759E594FE6F}" type="pres">
      <dgm:prSet presAssocID="{41AA4B74-64D8-4059-A50E-B5BE1B86D1F4}" presName="sibTrans" presStyleLbl="sibTrans1D1" presStyleIdx="5" presStyleCnt="8"/>
      <dgm:spPr/>
      <dgm:t>
        <a:bodyPr/>
        <a:lstStyle/>
        <a:p>
          <a:endParaRPr lang="en-US"/>
        </a:p>
      </dgm:t>
    </dgm:pt>
    <dgm:pt modelId="{D4D7DC0C-CD7C-4E62-9360-F6A6BDEA5928}" type="pres">
      <dgm:prSet presAssocID="{4F9EFE84-AAA1-4278-8440-52F57E9C16DC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D45D-D6D2-4A23-9DD8-B072E50915CB}" type="pres">
      <dgm:prSet presAssocID="{4F9EFE84-AAA1-4278-8440-52F57E9C16DC}" presName="spNode" presStyleCnt="0"/>
      <dgm:spPr/>
    </dgm:pt>
    <dgm:pt modelId="{3033DDFE-247E-4297-9334-9FD167DFE28E}" type="pres">
      <dgm:prSet presAssocID="{74466213-E591-4ECB-ADD1-1A86B61BBAE1}" presName="sibTrans" presStyleLbl="sibTrans1D1" presStyleIdx="6" presStyleCnt="8"/>
      <dgm:spPr/>
      <dgm:t>
        <a:bodyPr/>
        <a:lstStyle/>
        <a:p>
          <a:endParaRPr lang="en-US"/>
        </a:p>
      </dgm:t>
    </dgm:pt>
    <dgm:pt modelId="{666A27AE-BEFA-4180-A500-A7F476C4BA48}" type="pres">
      <dgm:prSet presAssocID="{EC9ECCDF-163F-46BC-906D-339F2F6FDD9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C8A23-0478-4BE0-B61E-0FB682A08830}" type="pres">
      <dgm:prSet presAssocID="{EC9ECCDF-163F-46BC-906D-339F2F6FDD92}" presName="spNode" presStyleCnt="0"/>
      <dgm:spPr/>
    </dgm:pt>
    <dgm:pt modelId="{115578E7-82C4-422E-BAEB-B2E7EB6254A8}" type="pres">
      <dgm:prSet presAssocID="{2A0827F9-69E8-49A1-9DF3-FE736CF04911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AC3D691A-DEA6-4C96-A42F-96D9A463CE37}" type="presOf" srcId="{2A0827F9-69E8-49A1-9DF3-FE736CF04911}" destId="{115578E7-82C4-422E-BAEB-B2E7EB6254A8}" srcOrd="0" destOrd="0" presId="urn:microsoft.com/office/officeart/2005/8/layout/cycle6"/>
    <dgm:cxn modelId="{D0F9528C-B7AB-461E-8076-D1C9ADC14AE6}" type="presOf" srcId="{0BF98281-75CF-47B4-8310-4271D23CD120}" destId="{971B0E44-C547-48C4-B465-F65966B992DB}" srcOrd="0" destOrd="0" presId="urn:microsoft.com/office/officeart/2005/8/layout/cycle6"/>
    <dgm:cxn modelId="{1811746B-4F9E-4843-8507-2810EB338DDB}" type="presOf" srcId="{68EBF041-3A3C-4FAB-824B-8F4EE44A4747}" destId="{05955418-0E7A-4CB9-96CB-34098B98B233}" srcOrd="0" destOrd="0" presId="urn:microsoft.com/office/officeart/2005/8/layout/cycle6"/>
    <dgm:cxn modelId="{F55A6663-083C-4252-B3CA-F5B336744431}" type="presOf" srcId="{19B78F0A-0D27-4BA7-ABFD-04FB29DF7E42}" destId="{F333C5CB-CF06-4672-8D37-E1AC46DDA479}" srcOrd="0" destOrd="0" presId="urn:microsoft.com/office/officeart/2005/8/layout/cycle6"/>
    <dgm:cxn modelId="{DE098F84-7FC7-4C4C-A29A-F5DDBC8C475E}" type="presOf" srcId="{5E48B67E-876E-45B9-9C07-4598E0C01641}" destId="{0E66DEC1-9ED3-4D2D-9E42-CD0B77FA652F}" srcOrd="0" destOrd="0" presId="urn:microsoft.com/office/officeart/2005/8/layout/cycle6"/>
    <dgm:cxn modelId="{22FA11B7-5A08-4C7B-B8B5-1474D5977D71}" type="presOf" srcId="{CCD9969E-35CB-431C-8F1C-A30E85570300}" destId="{5A9A3CA4-7F5C-4FF3-8A14-507F347F2B13}" srcOrd="0" destOrd="0" presId="urn:microsoft.com/office/officeart/2005/8/layout/cycle6"/>
    <dgm:cxn modelId="{6E381136-3848-497D-9ED4-62B2DE852AAB}" type="presOf" srcId="{74466213-E591-4ECB-ADD1-1A86B61BBAE1}" destId="{3033DDFE-247E-4297-9334-9FD167DFE28E}" srcOrd="0" destOrd="0" presId="urn:microsoft.com/office/officeart/2005/8/layout/cycle6"/>
    <dgm:cxn modelId="{9DC93187-09E0-413A-88FE-3FABC112A020}" srcId="{5E48B67E-876E-45B9-9C07-4598E0C01641}" destId="{4647AD1B-A2B2-4043-A71C-7F5E03AE0D1D}" srcOrd="2" destOrd="0" parTransId="{246816FB-C4F7-4DED-A18A-72CD6E0885E3}" sibTransId="{19B78F0A-0D27-4BA7-ABFD-04FB29DF7E42}"/>
    <dgm:cxn modelId="{3C8D9CCD-C1EE-4D2F-8D9F-96545709EAC9}" type="presOf" srcId="{F5BE8BC0-9D23-4485-94E5-73DFC5512380}" destId="{94AE6254-C211-41D3-86D9-C0E539D442B8}" srcOrd="0" destOrd="0" presId="urn:microsoft.com/office/officeart/2005/8/layout/cycle6"/>
    <dgm:cxn modelId="{EE42EF1E-232C-4873-8C60-9944EFDAA444}" srcId="{5E48B67E-876E-45B9-9C07-4598E0C01641}" destId="{68EBF041-3A3C-4FAB-824B-8F4EE44A4747}" srcOrd="5" destOrd="0" parTransId="{8E38D343-10B5-47DD-96AC-7C6BBCF604CD}" sibTransId="{41AA4B74-64D8-4059-A50E-B5BE1B86D1F4}"/>
    <dgm:cxn modelId="{59982276-A3D6-4562-BB5B-BF8ECC564A0A}" type="presOf" srcId="{4647AD1B-A2B2-4043-A71C-7F5E03AE0D1D}" destId="{CF6229E3-BFF1-4A56-BB10-62EC630E3868}" srcOrd="0" destOrd="0" presId="urn:microsoft.com/office/officeart/2005/8/layout/cycle6"/>
    <dgm:cxn modelId="{FBDCF388-0275-4353-9E56-398647947795}" srcId="{5E48B67E-876E-45B9-9C07-4598E0C01641}" destId="{4F9EFE84-AAA1-4278-8440-52F57E9C16DC}" srcOrd="6" destOrd="0" parTransId="{E9596170-59F7-4074-8DA1-2246BE596C06}" sibTransId="{74466213-E591-4ECB-ADD1-1A86B61BBAE1}"/>
    <dgm:cxn modelId="{584B0377-E21F-4CDE-BA44-B31FE05798A1}" srcId="{5E48B67E-876E-45B9-9C07-4598E0C01641}" destId="{EC9ECCDF-163F-46BC-906D-339F2F6FDD92}" srcOrd="7" destOrd="0" parTransId="{D22F5CB7-A1E0-4175-8C54-9E6FC8E166F8}" sibTransId="{2A0827F9-69E8-49A1-9DF3-FE736CF04911}"/>
    <dgm:cxn modelId="{E783E5BB-208C-4396-9389-0494A13182FD}" srcId="{5E48B67E-876E-45B9-9C07-4598E0C01641}" destId="{DBA0A6A4-D168-402A-B95C-9C3AC756F7BD}" srcOrd="0" destOrd="0" parTransId="{61EAAF6C-1201-47B4-97D8-CB45BA12D79E}" sibTransId="{9E4A3C17-3A87-4FF4-97B1-FD31CC49C86C}"/>
    <dgm:cxn modelId="{BC64FF5F-4E17-4A53-A46A-77D2DDA7897C}" srcId="{5E48B67E-876E-45B9-9C07-4598E0C01641}" destId="{0BF98281-75CF-47B4-8310-4271D23CD120}" srcOrd="1" destOrd="0" parTransId="{F704DC42-A421-497D-8E81-F3BC266D7071}" sibTransId="{CCD9969E-35CB-431C-8F1C-A30E85570300}"/>
    <dgm:cxn modelId="{5FCA6487-1C3D-44DE-8CD8-92C0F0952950}" type="presOf" srcId="{DBA0A6A4-D168-402A-B95C-9C3AC756F7BD}" destId="{D470D76B-F9A7-4DCC-B11E-3E4981B79A09}" srcOrd="0" destOrd="0" presId="urn:microsoft.com/office/officeart/2005/8/layout/cycle6"/>
    <dgm:cxn modelId="{DAE9A57F-5678-4E5A-BA52-272F3AF8BEDD}" type="presOf" srcId="{9E4A3C17-3A87-4FF4-97B1-FD31CC49C86C}" destId="{47D463D0-1EF7-4D42-B058-FDBBEB93D58C}" srcOrd="0" destOrd="0" presId="urn:microsoft.com/office/officeart/2005/8/layout/cycle6"/>
    <dgm:cxn modelId="{46DB5C24-27F3-4464-B7D1-3F53C7C37C89}" type="presOf" srcId="{9BBA3CDC-1410-4509-9817-A0CBFF20A719}" destId="{EA5F6811-F6F3-4470-AF57-3EABA19C412C}" srcOrd="0" destOrd="0" presId="urn:microsoft.com/office/officeart/2005/8/layout/cycle6"/>
    <dgm:cxn modelId="{0097D326-9843-48E7-A014-F2382BC59850}" type="presOf" srcId="{EC9ECCDF-163F-46BC-906D-339F2F6FDD92}" destId="{666A27AE-BEFA-4180-A500-A7F476C4BA48}" srcOrd="0" destOrd="0" presId="urn:microsoft.com/office/officeart/2005/8/layout/cycle6"/>
    <dgm:cxn modelId="{F0C9C589-5AB1-461B-BD91-D94738653E8A}" type="presOf" srcId="{4F9EFE84-AAA1-4278-8440-52F57E9C16DC}" destId="{D4D7DC0C-CD7C-4E62-9360-F6A6BDEA5928}" srcOrd="0" destOrd="0" presId="urn:microsoft.com/office/officeart/2005/8/layout/cycle6"/>
    <dgm:cxn modelId="{3C1D6FA8-DDD5-4D99-A31F-9A8D9DE01DE1}" type="presOf" srcId="{41AA4B74-64D8-4059-A50E-B5BE1B86D1F4}" destId="{23D08C7A-DF6B-4DE5-B08B-4759E594FE6F}" srcOrd="0" destOrd="0" presId="urn:microsoft.com/office/officeart/2005/8/layout/cycle6"/>
    <dgm:cxn modelId="{C1F39460-71E0-4989-AC45-02363D9BFCE4}" type="presOf" srcId="{DE517125-7093-4F1B-B3E6-5B84447DD3F1}" destId="{DABEB2D6-82F5-4D08-B741-5843BAD68BEA}" srcOrd="0" destOrd="0" presId="urn:microsoft.com/office/officeart/2005/8/layout/cycle6"/>
    <dgm:cxn modelId="{938CBB2F-76C0-43CB-9B25-A421E57A2C54}" type="presOf" srcId="{C23B5B54-9A0C-451B-B2DB-477EE8DB1CCF}" destId="{7B3A5C11-EDCA-44A9-ACE9-6D0CD5F44760}" srcOrd="0" destOrd="0" presId="urn:microsoft.com/office/officeart/2005/8/layout/cycle6"/>
    <dgm:cxn modelId="{13EAAA2A-0E46-4B8C-868C-32619A3A6CA9}" srcId="{5E48B67E-876E-45B9-9C07-4598E0C01641}" destId="{9BBA3CDC-1410-4509-9817-A0CBFF20A719}" srcOrd="3" destOrd="0" parTransId="{AA196C1C-07D8-4024-972A-D1B9B8AD2B65}" sibTransId="{F5BE8BC0-9D23-4485-94E5-73DFC5512380}"/>
    <dgm:cxn modelId="{A8773410-8FF0-4036-876F-038CD07773D5}" srcId="{5E48B67E-876E-45B9-9C07-4598E0C01641}" destId="{DE517125-7093-4F1B-B3E6-5B84447DD3F1}" srcOrd="4" destOrd="0" parTransId="{8B133B92-61D2-498F-B392-30A79A522DDE}" sibTransId="{C23B5B54-9A0C-451B-B2DB-477EE8DB1CCF}"/>
    <dgm:cxn modelId="{EF09F732-D0EA-4B69-83C0-71F52FA3DD98}" type="presParOf" srcId="{0E66DEC1-9ED3-4D2D-9E42-CD0B77FA652F}" destId="{D470D76B-F9A7-4DCC-B11E-3E4981B79A09}" srcOrd="0" destOrd="0" presId="urn:microsoft.com/office/officeart/2005/8/layout/cycle6"/>
    <dgm:cxn modelId="{3471725A-220D-4963-9584-28A912C2D5B3}" type="presParOf" srcId="{0E66DEC1-9ED3-4D2D-9E42-CD0B77FA652F}" destId="{4E0AE21F-5AC4-41E2-ADFD-64894CBA94FF}" srcOrd="1" destOrd="0" presId="urn:microsoft.com/office/officeart/2005/8/layout/cycle6"/>
    <dgm:cxn modelId="{6D1817B0-3C9B-42A7-AC3F-ACDB9E880CE4}" type="presParOf" srcId="{0E66DEC1-9ED3-4D2D-9E42-CD0B77FA652F}" destId="{47D463D0-1EF7-4D42-B058-FDBBEB93D58C}" srcOrd="2" destOrd="0" presId="urn:microsoft.com/office/officeart/2005/8/layout/cycle6"/>
    <dgm:cxn modelId="{17CE4A62-FF5F-4E9E-BE20-47B33F3A0920}" type="presParOf" srcId="{0E66DEC1-9ED3-4D2D-9E42-CD0B77FA652F}" destId="{971B0E44-C547-48C4-B465-F65966B992DB}" srcOrd="3" destOrd="0" presId="urn:microsoft.com/office/officeart/2005/8/layout/cycle6"/>
    <dgm:cxn modelId="{814B50D5-9A6A-460A-9D6F-2586883D4C96}" type="presParOf" srcId="{0E66DEC1-9ED3-4D2D-9E42-CD0B77FA652F}" destId="{F6F6BA68-3C6A-48E0-B9CB-D57D84FFA8C4}" srcOrd="4" destOrd="0" presId="urn:microsoft.com/office/officeart/2005/8/layout/cycle6"/>
    <dgm:cxn modelId="{C1728A85-A115-4BA1-A7C6-213AB91CF6D1}" type="presParOf" srcId="{0E66DEC1-9ED3-4D2D-9E42-CD0B77FA652F}" destId="{5A9A3CA4-7F5C-4FF3-8A14-507F347F2B13}" srcOrd="5" destOrd="0" presId="urn:microsoft.com/office/officeart/2005/8/layout/cycle6"/>
    <dgm:cxn modelId="{BCBA0951-0221-4D00-B519-02A2758A8A94}" type="presParOf" srcId="{0E66DEC1-9ED3-4D2D-9E42-CD0B77FA652F}" destId="{CF6229E3-BFF1-4A56-BB10-62EC630E3868}" srcOrd="6" destOrd="0" presId="urn:microsoft.com/office/officeart/2005/8/layout/cycle6"/>
    <dgm:cxn modelId="{A5307C10-D55C-4B48-9DFA-48F3417BF7CB}" type="presParOf" srcId="{0E66DEC1-9ED3-4D2D-9E42-CD0B77FA652F}" destId="{B88D48EE-0E89-43D5-9D8A-C7B31E8C0797}" srcOrd="7" destOrd="0" presId="urn:microsoft.com/office/officeart/2005/8/layout/cycle6"/>
    <dgm:cxn modelId="{407E9837-E6E8-4491-8D5A-BEB870032CB3}" type="presParOf" srcId="{0E66DEC1-9ED3-4D2D-9E42-CD0B77FA652F}" destId="{F333C5CB-CF06-4672-8D37-E1AC46DDA479}" srcOrd="8" destOrd="0" presId="urn:microsoft.com/office/officeart/2005/8/layout/cycle6"/>
    <dgm:cxn modelId="{D84FF1D4-7C5C-41B0-ACE6-0BEFC5EBE63B}" type="presParOf" srcId="{0E66DEC1-9ED3-4D2D-9E42-CD0B77FA652F}" destId="{EA5F6811-F6F3-4470-AF57-3EABA19C412C}" srcOrd="9" destOrd="0" presId="urn:microsoft.com/office/officeart/2005/8/layout/cycle6"/>
    <dgm:cxn modelId="{172C876C-3E17-4FFB-BB69-608323D204B5}" type="presParOf" srcId="{0E66DEC1-9ED3-4D2D-9E42-CD0B77FA652F}" destId="{7220CB72-1F03-4148-8C16-4C165BCF1210}" srcOrd="10" destOrd="0" presId="urn:microsoft.com/office/officeart/2005/8/layout/cycle6"/>
    <dgm:cxn modelId="{185DE512-E158-480A-A215-39DFE85E4574}" type="presParOf" srcId="{0E66DEC1-9ED3-4D2D-9E42-CD0B77FA652F}" destId="{94AE6254-C211-41D3-86D9-C0E539D442B8}" srcOrd="11" destOrd="0" presId="urn:microsoft.com/office/officeart/2005/8/layout/cycle6"/>
    <dgm:cxn modelId="{72E6DF11-AC82-42D2-AA8B-EEEA40EF3562}" type="presParOf" srcId="{0E66DEC1-9ED3-4D2D-9E42-CD0B77FA652F}" destId="{DABEB2D6-82F5-4D08-B741-5843BAD68BEA}" srcOrd="12" destOrd="0" presId="urn:microsoft.com/office/officeart/2005/8/layout/cycle6"/>
    <dgm:cxn modelId="{87CD9DDC-DEAC-4675-A501-B63A55B5094E}" type="presParOf" srcId="{0E66DEC1-9ED3-4D2D-9E42-CD0B77FA652F}" destId="{B94BF2FE-51E5-48E4-BCF5-C3BBB2AA2E2B}" srcOrd="13" destOrd="0" presId="urn:microsoft.com/office/officeart/2005/8/layout/cycle6"/>
    <dgm:cxn modelId="{76EC658F-2249-4E89-895D-52E2B4A969D2}" type="presParOf" srcId="{0E66DEC1-9ED3-4D2D-9E42-CD0B77FA652F}" destId="{7B3A5C11-EDCA-44A9-ACE9-6D0CD5F44760}" srcOrd="14" destOrd="0" presId="urn:microsoft.com/office/officeart/2005/8/layout/cycle6"/>
    <dgm:cxn modelId="{15677295-3778-434D-8484-6AF766EB1C51}" type="presParOf" srcId="{0E66DEC1-9ED3-4D2D-9E42-CD0B77FA652F}" destId="{05955418-0E7A-4CB9-96CB-34098B98B233}" srcOrd="15" destOrd="0" presId="urn:microsoft.com/office/officeart/2005/8/layout/cycle6"/>
    <dgm:cxn modelId="{2DE2F411-0DB6-45AC-82F9-C29BA463849A}" type="presParOf" srcId="{0E66DEC1-9ED3-4D2D-9E42-CD0B77FA652F}" destId="{5E59434E-D390-4528-828A-E00A2DBCD109}" srcOrd="16" destOrd="0" presId="urn:microsoft.com/office/officeart/2005/8/layout/cycle6"/>
    <dgm:cxn modelId="{5858FBF5-53D7-4116-9D27-2DEC41B66594}" type="presParOf" srcId="{0E66DEC1-9ED3-4D2D-9E42-CD0B77FA652F}" destId="{23D08C7A-DF6B-4DE5-B08B-4759E594FE6F}" srcOrd="17" destOrd="0" presId="urn:microsoft.com/office/officeart/2005/8/layout/cycle6"/>
    <dgm:cxn modelId="{2D6106D3-F45B-4C13-BAAC-242D11CAC619}" type="presParOf" srcId="{0E66DEC1-9ED3-4D2D-9E42-CD0B77FA652F}" destId="{D4D7DC0C-CD7C-4E62-9360-F6A6BDEA5928}" srcOrd="18" destOrd="0" presId="urn:microsoft.com/office/officeart/2005/8/layout/cycle6"/>
    <dgm:cxn modelId="{9293FC04-5955-4047-B438-8FE54918B630}" type="presParOf" srcId="{0E66DEC1-9ED3-4D2D-9E42-CD0B77FA652F}" destId="{72DED45D-D6D2-4A23-9DD8-B072E50915CB}" srcOrd="19" destOrd="0" presId="urn:microsoft.com/office/officeart/2005/8/layout/cycle6"/>
    <dgm:cxn modelId="{9478828D-E824-49C0-97A4-F1EF8CFE33E7}" type="presParOf" srcId="{0E66DEC1-9ED3-4D2D-9E42-CD0B77FA652F}" destId="{3033DDFE-247E-4297-9334-9FD167DFE28E}" srcOrd="20" destOrd="0" presId="urn:microsoft.com/office/officeart/2005/8/layout/cycle6"/>
    <dgm:cxn modelId="{8083AF00-B97F-4A09-8728-597721B9F9EC}" type="presParOf" srcId="{0E66DEC1-9ED3-4D2D-9E42-CD0B77FA652F}" destId="{666A27AE-BEFA-4180-A500-A7F476C4BA48}" srcOrd="21" destOrd="0" presId="urn:microsoft.com/office/officeart/2005/8/layout/cycle6"/>
    <dgm:cxn modelId="{BB634AFE-62B5-451B-9BA0-0FFDF6975CD9}" type="presParOf" srcId="{0E66DEC1-9ED3-4D2D-9E42-CD0B77FA652F}" destId="{FECC8A23-0478-4BE0-B61E-0FB682A08830}" srcOrd="22" destOrd="0" presId="urn:microsoft.com/office/officeart/2005/8/layout/cycle6"/>
    <dgm:cxn modelId="{548D0FC8-BD16-45FE-88D7-FE2B05EBA715}" type="presParOf" srcId="{0E66DEC1-9ED3-4D2D-9E42-CD0B77FA652F}" destId="{115578E7-82C4-422E-BAEB-B2E7EB6254A8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0D76B-F9A7-4DCC-B11E-3E4981B79A09}">
      <dsp:nvSpPr>
        <dsp:cNvPr id="0" name=""/>
        <dsp:cNvSpPr/>
      </dsp:nvSpPr>
      <dsp:spPr>
        <a:xfrm>
          <a:off x="2655093" y="1368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Board of Trustees</a:t>
          </a:r>
          <a:endParaRPr lang="en-US" sz="900" kern="1200" dirty="0"/>
        </a:p>
      </dsp:txBody>
      <dsp:txXfrm>
        <a:off x="2680027" y="26302"/>
        <a:ext cx="735944" cy="460910"/>
      </dsp:txXfrm>
    </dsp:sp>
    <dsp:sp modelId="{47D463D0-1EF7-4D42-B058-FDBBEB93D58C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2173830" y="45325"/>
              </a:moveTo>
              <a:arcTo wR="1775242" hR="1775242" stAng="16978500" swAng="11111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B0E44-C547-48C4-B465-F65966B992DB}">
      <dsp:nvSpPr>
        <dsp:cNvPr id="0" name=""/>
        <dsp:cNvSpPr/>
      </dsp:nvSpPr>
      <dsp:spPr>
        <a:xfrm>
          <a:off x="3910379" y="521324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Chancellor’s Cabinet</a:t>
          </a:r>
          <a:endParaRPr lang="en-US" sz="900" kern="1200" dirty="0"/>
        </a:p>
      </dsp:txBody>
      <dsp:txXfrm>
        <a:off x="3935313" y="546258"/>
        <a:ext cx="735944" cy="460910"/>
      </dsp:txXfrm>
    </dsp:sp>
    <dsp:sp modelId="{5A9A3CA4-7F5C-4FF3-8A14-507F347F2B13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246592" y="781957"/>
              </a:moveTo>
              <a:arcTo wR="1775242" hR="1775242" stAng="19558640" swAng="15296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229E3-BFF1-4A56-BB10-62EC630E3868}">
      <dsp:nvSpPr>
        <dsp:cNvPr id="0" name=""/>
        <dsp:cNvSpPr/>
      </dsp:nvSpPr>
      <dsp:spPr>
        <a:xfrm>
          <a:off x="4430336" y="1776610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DSPC</a:t>
          </a:r>
          <a:endParaRPr lang="en-US" sz="900" kern="1200" dirty="0"/>
        </a:p>
      </dsp:txBody>
      <dsp:txXfrm>
        <a:off x="4455270" y="1801544"/>
        <a:ext cx="735944" cy="460910"/>
      </dsp:txXfrm>
    </dsp:sp>
    <dsp:sp modelId="{F333C5CB-CF06-4672-8D37-E1AC46DDA479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530851" y="2038535"/>
              </a:moveTo>
              <a:arcTo wR="1775242" hR="1775242" stAng="511753" swAng="15296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5F6811-F6F3-4470-AF57-3EABA19C412C}">
      <dsp:nvSpPr>
        <dsp:cNvPr id="0" name=""/>
        <dsp:cNvSpPr/>
      </dsp:nvSpPr>
      <dsp:spPr>
        <a:xfrm>
          <a:off x="3910379" y="3031896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Colleges</a:t>
          </a:r>
          <a:endParaRPr lang="en-US" sz="900" kern="1200" dirty="0"/>
        </a:p>
      </dsp:txBody>
      <dsp:txXfrm>
        <a:off x="3935313" y="3056830"/>
        <a:ext cx="735944" cy="460910"/>
      </dsp:txXfrm>
    </dsp:sp>
    <dsp:sp modelId="{94AE6254-C211-41D3-86D9-C0E539D442B8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2702665" y="3288970"/>
              </a:moveTo>
              <a:arcTo wR="1775242" hR="1775242" stAng="3510315" swAng="11111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BEB2D6-82F5-4D08-B741-5843BAD68BEA}">
      <dsp:nvSpPr>
        <dsp:cNvPr id="0" name=""/>
        <dsp:cNvSpPr/>
      </dsp:nvSpPr>
      <dsp:spPr>
        <a:xfrm>
          <a:off x="2655093" y="3551853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District Office</a:t>
          </a:r>
          <a:endParaRPr lang="en-US" sz="900" kern="1200" dirty="0"/>
        </a:p>
      </dsp:txBody>
      <dsp:txXfrm>
        <a:off x="2680027" y="3576787"/>
        <a:ext cx="735944" cy="460910"/>
      </dsp:txXfrm>
    </dsp:sp>
    <dsp:sp modelId="{7B3A5C11-EDCA-44A9-ACE9-6D0CD5F44760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1376654" y="3505159"/>
              </a:moveTo>
              <a:arcTo wR="1775242" hR="1775242" stAng="6178500" swAng="11111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55418-0E7A-4CB9-96CB-34098B98B233}">
      <dsp:nvSpPr>
        <dsp:cNvPr id="0" name=""/>
        <dsp:cNvSpPr/>
      </dsp:nvSpPr>
      <dsp:spPr>
        <a:xfrm>
          <a:off x="1399807" y="3031896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Academic Senates</a:t>
          </a:r>
          <a:endParaRPr lang="en-US" sz="900" kern="1200" dirty="0"/>
        </a:p>
      </dsp:txBody>
      <dsp:txXfrm>
        <a:off x="1424741" y="3056830"/>
        <a:ext cx="735944" cy="460910"/>
      </dsp:txXfrm>
    </dsp:sp>
    <dsp:sp modelId="{23D08C7A-DF6B-4DE5-B08B-4759E594FE6F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303892" y="2768527"/>
              </a:moveTo>
              <a:arcTo wR="1775242" hR="1775242" stAng="8758640" swAng="15296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7DC0C-CD7C-4E62-9360-F6A6BDEA5928}">
      <dsp:nvSpPr>
        <dsp:cNvPr id="0" name=""/>
        <dsp:cNvSpPr/>
      </dsp:nvSpPr>
      <dsp:spPr>
        <a:xfrm>
          <a:off x="879851" y="1776610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Faculty</a:t>
          </a:r>
          <a:endParaRPr lang="en-US" sz="900" kern="1200" dirty="0"/>
        </a:p>
      </dsp:txBody>
      <dsp:txXfrm>
        <a:off x="904785" y="1801544"/>
        <a:ext cx="735944" cy="460910"/>
      </dsp:txXfrm>
    </dsp:sp>
    <dsp:sp modelId="{3033DDFE-247E-4297-9334-9FD167DFE28E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19633" y="1511949"/>
              </a:moveTo>
              <a:arcTo wR="1775242" hR="1775242" stAng="11311753" swAng="152960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A27AE-BEFA-4180-A500-A7F476C4BA48}">
      <dsp:nvSpPr>
        <dsp:cNvPr id="0" name=""/>
        <dsp:cNvSpPr/>
      </dsp:nvSpPr>
      <dsp:spPr>
        <a:xfrm>
          <a:off x="1399807" y="521324"/>
          <a:ext cx="785812" cy="510778"/>
        </a:xfrm>
        <a:prstGeom prst="roundRect">
          <a:avLst/>
        </a:prstGeom>
        <a:solidFill>
          <a:schemeClr val="tx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Classified Staff</a:t>
          </a:r>
          <a:endParaRPr lang="en-US" sz="900" kern="1200" dirty="0"/>
        </a:p>
      </dsp:txBody>
      <dsp:txXfrm>
        <a:off x="1424741" y="546258"/>
        <a:ext cx="735944" cy="460910"/>
      </dsp:txXfrm>
    </dsp:sp>
    <dsp:sp modelId="{115578E7-82C4-422E-BAEB-B2E7EB6254A8}">
      <dsp:nvSpPr>
        <dsp:cNvPr id="0" name=""/>
        <dsp:cNvSpPr/>
      </dsp:nvSpPr>
      <dsp:spPr>
        <a:xfrm>
          <a:off x="1272757" y="256757"/>
          <a:ext cx="3550484" cy="3550484"/>
        </a:xfrm>
        <a:custGeom>
          <a:avLst/>
          <a:gdLst/>
          <a:ahLst/>
          <a:cxnLst/>
          <a:rect l="0" t="0" r="0" b="0"/>
          <a:pathLst>
            <a:path>
              <a:moveTo>
                <a:pt x="847819" y="261514"/>
              </a:moveTo>
              <a:arcTo wR="1775242" hR="1775242" stAng="14310315" swAng="11111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76B94-C82D-4D7A-BB4D-60C94939C88E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754B-DFC0-4A6D-A0FF-ADF7F51661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6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57A4F76-D31A-4C51-9E83-3E0A6887AFB6}" type="datetime1">
              <a:rPr lang="en-US" smtClean="0"/>
              <a:t>3/27/2014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0A57-9BAB-4162-A563-6D8A2981EFE2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88879-0C76-4618-8EDD-D902CA0C6B89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EDEA-3DB6-414B-85C7-5FA6F56D3A63}" type="datetime1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6D39-391C-46F9-A083-7CDC2BC5E376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6C7F-1A68-4C02-963F-C122A1D70D7B}" type="datetime1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FD4A1-4B55-482C-B3E8-E7622AA0C28D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0E50C3-23A6-4BC5-BF49-7343A95B1B19}" type="datetime1">
              <a:rPr lang="en-US" smtClean="0"/>
              <a:t>3/27/2014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8972E5-F83A-472B-882E-ABDDF50FD287}" type="datetime1">
              <a:rPr lang="en-US" smtClean="0"/>
              <a:t>3/27/2014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00248-65CE-4CC7-82BB-A3F85BEE8366}" type="datetime1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58ED-8631-4689-BEA2-75C76A1A42AB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B3F4F-2BD0-44D3-9A2A-9520585F61FA}" type="datetime1">
              <a:rPr lang="en-US" smtClean="0"/>
              <a:t>3/27/2014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0CECB88-89DF-422D-8FA7-5988197265B3}" type="datetime1">
              <a:rPr lang="en-US" smtClean="0"/>
              <a:t>3/27/2014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0C087D-163A-4818-94FA-D3EF856604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66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3.doc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4.docx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5.docx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8229600" cy="19050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2014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STRATEGIC PLAN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DEVELOPMENT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5582758" cy="2399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1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Benefits of an Environmental Scan</a:t>
            </a:r>
            <a:endParaRPr lang="en-US" sz="2400" dirty="0"/>
          </a:p>
          <a:p>
            <a:pPr lvl="0"/>
            <a:endParaRPr lang="en-US" sz="2400" dirty="0" smtClean="0"/>
          </a:p>
          <a:p>
            <a:pPr marL="457200" indent="-457200">
              <a:buFont typeface="+mj-lt"/>
              <a:buAutoNum type="arabicPeriod" startAt="13"/>
            </a:pPr>
            <a:r>
              <a:rPr lang="en-US" sz="2400" dirty="0" smtClean="0"/>
              <a:t>Identifying </a:t>
            </a:r>
            <a:r>
              <a:rPr lang="en-US" sz="2400" dirty="0"/>
              <a:t>small businesses (by employees and sales)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dirty="0" smtClean="0"/>
              <a:t>Conducting </a:t>
            </a:r>
            <a:r>
              <a:rPr lang="en-US" sz="2400" dirty="0"/>
              <a:t>small area analysis at the zip code level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dirty="0" smtClean="0"/>
              <a:t>Comparing </a:t>
            </a:r>
            <a:r>
              <a:rPr lang="en-US" sz="2400" dirty="0"/>
              <a:t>selected metrics of competitive community colleges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dirty="0" smtClean="0"/>
              <a:t>Providing </a:t>
            </a:r>
            <a:r>
              <a:rPr lang="en-US" sz="2400" dirty="0"/>
              <a:t>baseline data for Strategic Reports </a:t>
            </a:r>
          </a:p>
          <a:p>
            <a:pPr marL="457200" indent="-457200">
              <a:buFont typeface="+mj-lt"/>
              <a:buAutoNum type="arabicPeriod" startAt="13"/>
            </a:pPr>
            <a:r>
              <a:rPr lang="en-US" sz="2400" dirty="0" smtClean="0"/>
              <a:t>Providing </a:t>
            </a:r>
            <a:r>
              <a:rPr lang="en-US" sz="2400" dirty="0"/>
              <a:t>baseline demographic information for diversity </a:t>
            </a:r>
            <a:r>
              <a:rPr lang="en-US" sz="2400" dirty="0" smtClean="0"/>
              <a:t>compliance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2624"/>
            <a:ext cx="8458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Environmental Scan Components</a:t>
            </a:r>
            <a:endParaRPr lang="en-US" sz="2000" dirty="0"/>
          </a:p>
          <a:p>
            <a:pPr lvl="0"/>
            <a:endParaRPr lang="en-US" sz="1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Study Areas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Demographics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Educational Characteristics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Resident Labor Force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Community Colleges and Students – San Bernardino and Riverside Counties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Private Schools – Possible Competition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Establishments – San Bernardino and Riverside Counties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Jobs Projections by Industry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Jobs Projections by Occupation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Study Area District Fiscal Abstract Data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Success Scorecard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Sample Uses of Environmental Scan Data	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Researching an Industry or Sector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Sample Analysis – Comparative Analysis- TOP Code  – Health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Analysis by </a:t>
            </a:r>
            <a:r>
              <a:rPr lang="en-US" dirty="0" smtClean="0"/>
              <a:t>Geography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Appendix</a:t>
            </a:r>
            <a:endParaRPr lang="en-US" dirty="0"/>
          </a:p>
          <a:p>
            <a:pPr lvl="0"/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2624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Environmental Scan Example:  SBVC Capture Rate by ZIP Code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12</a:t>
            </a:fld>
            <a:endParaRPr lang="en-US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" y="1600200"/>
            <a:ext cx="6537960" cy="5052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70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477000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STRUCTURE</a:t>
            </a:r>
            <a:endParaRPr lang="en-US" sz="2400" b="1" u="sng" dirty="0"/>
          </a:p>
          <a:p>
            <a:endParaRPr lang="en-US" dirty="0" smtClean="0"/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Mission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Vision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Values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Major Goals</a:t>
            </a:r>
          </a:p>
          <a:p>
            <a:pPr marL="971550" lvl="1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Sub-Goals</a:t>
            </a:r>
          </a:p>
          <a:p>
            <a:pPr marL="1428750" lvl="2" indent="-51435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Strategies</a:t>
            </a:r>
          </a:p>
          <a:p>
            <a:pPr marL="514350" indent="-514350">
              <a:spcAft>
                <a:spcPts val="600"/>
              </a:spcAft>
              <a:buFont typeface="+mj-lt"/>
              <a:buAutoNum type="romanUcPeriod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Addendum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Resources Necessary to Achieve Goals</a:t>
            </a:r>
          </a:p>
          <a:p>
            <a:pPr marL="971550" lvl="1" indent="-5143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Ethnic and Cultural Diversity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477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Draft </a:t>
            </a:r>
            <a:r>
              <a:rPr lang="en-US" sz="2400" b="1" dirty="0" smtClean="0"/>
              <a:t>Mission</a:t>
            </a:r>
          </a:p>
          <a:p>
            <a:endParaRPr lang="en-US" b="1" dirty="0" smtClean="0"/>
          </a:p>
          <a:p>
            <a:endParaRPr lang="en-US" b="1" dirty="0"/>
          </a:p>
          <a:p>
            <a:pPr algn="ctr">
              <a:lnSpc>
                <a:spcPct val="200000"/>
              </a:lnSpc>
            </a:pPr>
            <a:r>
              <a:rPr lang="en-US" sz="2400" b="1" i="1" dirty="0" smtClean="0"/>
              <a:t>We </a:t>
            </a:r>
            <a:r>
              <a:rPr lang="en-US" sz="2400" b="1" i="1" dirty="0"/>
              <a:t>transform lives through education of our students for the benefit of our diverse communities</a:t>
            </a:r>
            <a:r>
              <a:rPr lang="en-US" sz="2400" b="1" i="1" dirty="0" smtClean="0"/>
              <a:t>.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066800"/>
            <a:ext cx="6477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Draft Vision</a:t>
            </a:r>
          </a:p>
          <a:p>
            <a:endParaRPr lang="en-US" b="1" dirty="0"/>
          </a:p>
          <a:p>
            <a:pPr>
              <a:spcAft>
                <a:spcPts val="1200"/>
              </a:spcAft>
            </a:pPr>
            <a:r>
              <a:rPr lang="en-US" sz="2400" b="1" i="1" dirty="0" smtClean="0"/>
              <a:t>SBCCD </a:t>
            </a:r>
            <a:r>
              <a:rPr lang="en-US" sz="2400" b="1" i="1" dirty="0"/>
              <a:t>will be most known for student success.</a:t>
            </a:r>
            <a:endParaRPr lang="en-US" sz="2400" b="1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Our </a:t>
            </a:r>
            <a:r>
              <a:rPr lang="en-US" sz="2400" i="1" dirty="0"/>
              <a:t>educational programs and services will be highly sought after.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Our </a:t>
            </a:r>
            <a:r>
              <a:rPr lang="en-US" sz="2400" i="1" dirty="0"/>
              <a:t>students will be the most sought after by four-year institutions and employers.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Our </a:t>
            </a:r>
            <a:r>
              <a:rPr lang="en-US" sz="2400" i="1" dirty="0"/>
              <a:t>transfer students will have the highest graduation rates at four- year institutions.</a:t>
            </a:r>
            <a:endParaRPr lang="en-US" sz="2400" dirty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i="1" dirty="0" smtClean="0"/>
              <a:t>Our </a:t>
            </a:r>
            <a:r>
              <a:rPr lang="en-US" sz="2400" i="1" dirty="0"/>
              <a:t>students will have the highest employment rates in our communities</a:t>
            </a:r>
            <a:r>
              <a:rPr lang="en-US" sz="2400" i="1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Draft Vision (continued)</a:t>
            </a:r>
          </a:p>
          <a:p>
            <a:endParaRPr lang="en-US" sz="2400" b="1" dirty="0"/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i="1" dirty="0" smtClean="0"/>
              <a:t>Our </a:t>
            </a:r>
            <a:r>
              <a:rPr lang="en-US" sz="2400" i="1" dirty="0" smtClean="0"/>
              <a:t>district will be the gateway to pathways and opportunities for a brighter future.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 startAt="5"/>
            </a:pPr>
            <a:r>
              <a:rPr lang="en-US" sz="2400" i="1" dirty="0" smtClean="0"/>
              <a:t>Our </a:t>
            </a:r>
            <a:r>
              <a:rPr lang="en-US" sz="2400" i="1" dirty="0" smtClean="0"/>
              <a:t>students and alumni will make the largest contribution to the economic prosperity of our communities.</a:t>
            </a:r>
            <a:endParaRPr lang="en-US" sz="2400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en-US" sz="2400" i="1" dirty="0" smtClean="0"/>
              <a:t>Our </a:t>
            </a:r>
            <a:r>
              <a:rPr lang="en-US" sz="2400" i="1" dirty="0" smtClean="0"/>
              <a:t>employees will want to be here, love working here, and go above and beyond for student success.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Draft Values</a:t>
            </a:r>
          </a:p>
          <a:p>
            <a:pPr algn="ctr"/>
            <a:endParaRPr lang="en-US" sz="2400" b="1" dirty="0" smtClean="0"/>
          </a:p>
          <a:p>
            <a:pPr algn="ctr"/>
            <a:endParaRPr lang="en-US" sz="2400" b="1" dirty="0"/>
          </a:p>
          <a:p>
            <a:pPr algn="ctr"/>
            <a:r>
              <a:rPr lang="en-US" sz="2400" b="1" i="1" dirty="0" smtClean="0"/>
              <a:t>Service</a:t>
            </a:r>
            <a:r>
              <a:rPr lang="en-US" sz="2400" b="1" i="1" dirty="0"/>
              <a:t>, Integrity, Collaboration</a:t>
            </a:r>
            <a:r>
              <a:rPr lang="en-US" sz="2400" b="1" i="1" dirty="0" smtClean="0"/>
              <a:t>,</a:t>
            </a:r>
            <a:br>
              <a:rPr lang="en-US" sz="2400" b="1" i="1" dirty="0" smtClean="0"/>
            </a:br>
            <a:endParaRPr lang="en-US" sz="2400" b="1" i="1" dirty="0" smtClean="0"/>
          </a:p>
          <a:p>
            <a:pPr algn="ctr"/>
            <a:r>
              <a:rPr lang="en-US" sz="2400" b="1" i="1" dirty="0" smtClean="0"/>
              <a:t>Innovation</a:t>
            </a:r>
            <a:r>
              <a:rPr lang="en-US" sz="2400" b="1" i="1" dirty="0"/>
              <a:t>, Quality</a:t>
            </a:r>
            <a:endParaRPr lang="en-US" sz="2400" b="1" dirty="0"/>
          </a:p>
          <a:p>
            <a:pPr algn="ctr"/>
            <a:r>
              <a:rPr lang="en-US" sz="2400" b="1" dirty="0"/>
              <a:t> </a:t>
            </a:r>
          </a:p>
          <a:p>
            <a:pPr algn="ctr"/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33601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Goal 1: Student Success</a:t>
            </a:r>
            <a:endParaRPr lang="en-US" sz="2400" b="1" u="sng" dirty="0"/>
          </a:p>
          <a:p>
            <a:r>
              <a:rPr lang="en-US" sz="2400" i="1" dirty="0"/>
              <a:t>Provide the programs and services necessary to enable all students to achieve their educational and career goals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b="1" dirty="0"/>
              <a:t>Goal 2: Enrollment and Access</a:t>
            </a:r>
            <a:endParaRPr lang="en-US" sz="2400" b="1" u="sng" dirty="0"/>
          </a:p>
          <a:p>
            <a:r>
              <a:rPr lang="en-US" sz="2400" i="1" dirty="0"/>
              <a:t>Increase access to higher education for growing populations in our region. </a:t>
            </a:r>
            <a:endParaRPr lang="en-US" sz="2400" i="1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447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MAJOR GOALS</a:t>
            </a:r>
            <a:endParaRPr lang="en-US" sz="24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209801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Goal </a:t>
            </a:r>
            <a:r>
              <a:rPr lang="en-US" sz="2400" b="1" dirty="0"/>
              <a:t>3:  Partnerships of Strategic Importance</a:t>
            </a:r>
            <a:endParaRPr lang="en-US" sz="2400" b="1" u="sng" dirty="0"/>
          </a:p>
          <a:p>
            <a:r>
              <a:rPr lang="en-US" sz="2400" i="1" dirty="0"/>
              <a:t>Invest in strategic relationships and collaborate with partners in higher education, PK-12 education, business and workforce development, government, and other community organizations</a:t>
            </a:r>
            <a:r>
              <a:rPr lang="en-US" sz="2400" i="1" dirty="0" smtClean="0"/>
              <a:t>.</a:t>
            </a:r>
          </a:p>
          <a:p>
            <a:endParaRPr lang="en-US" sz="2400" i="1" dirty="0"/>
          </a:p>
          <a:p>
            <a:r>
              <a:rPr lang="en-US" sz="2400" b="1" dirty="0"/>
              <a:t>Goal 4: District Operational Systems</a:t>
            </a:r>
          </a:p>
          <a:p>
            <a:r>
              <a:rPr lang="en-US" sz="2400" i="1" dirty="0"/>
              <a:t>Improve the district systems to increase administrative and operational efficiency and effectiveness.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44780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MAJOR GOALS</a:t>
            </a:r>
            <a:endParaRPr lang="en-US" sz="24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002268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STRATEGIC PLANNING IS A TEAM EFFORT</a:t>
            </a:r>
            <a:endParaRPr lang="en-US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66009085"/>
              </p:ext>
            </p:extLst>
          </p:nvPr>
        </p:nvGraphicFramePr>
        <p:xfrm>
          <a:off x="1295400" y="1498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Oval 2"/>
          <p:cNvSpPr/>
          <p:nvPr/>
        </p:nvSpPr>
        <p:spPr>
          <a:xfrm>
            <a:off x="3429000" y="2590800"/>
            <a:ext cx="1828800" cy="1828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ALL</a:t>
            </a:r>
          </a:p>
          <a:p>
            <a:pPr algn="ctr"/>
            <a:endParaRPr lang="en-US" sz="1100" dirty="0" smtClean="0">
              <a:solidFill>
                <a:srgbClr val="FF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CONSTITUENCY</a:t>
            </a:r>
          </a:p>
          <a:p>
            <a:pPr algn="ctr"/>
            <a:endParaRPr lang="en-US" sz="1100" dirty="0" smtClean="0">
              <a:solidFill>
                <a:srgbClr val="FF0000"/>
              </a:solidFill>
            </a:endParaRPr>
          </a:p>
          <a:p>
            <a:pPr algn="ctr"/>
            <a:r>
              <a:rPr lang="en-US" sz="1100" dirty="0" smtClean="0">
                <a:solidFill>
                  <a:srgbClr val="FF0000"/>
                </a:solidFill>
              </a:rPr>
              <a:t>GROUPS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9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90524"/>
            <a:ext cx="85344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Student Success</a:t>
            </a:r>
            <a:endParaRPr lang="en-US" b="1" u="sng" dirty="0"/>
          </a:p>
          <a:p>
            <a:r>
              <a:rPr lang="en-US" i="1" dirty="0"/>
              <a:t>Provide the programs and services necessary to enable all students to achieve their educational and career goals.</a:t>
            </a:r>
            <a:endParaRPr lang="en-US" dirty="0"/>
          </a:p>
          <a:p>
            <a:endParaRPr lang="en-US" sz="1000" b="1" u="sng" dirty="0" smtClean="0"/>
          </a:p>
          <a:p>
            <a:r>
              <a:rPr lang="en-US" b="1" u="sng" dirty="0" smtClean="0"/>
              <a:t>GOAL </a:t>
            </a:r>
            <a:r>
              <a:rPr lang="en-US" b="1" u="sng" dirty="0"/>
              <a:t>1.1	</a:t>
            </a:r>
            <a:endParaRPr lang="en-US" b="1" dirty="0"/>
          </a:p>
          <a:p>
            <a:r>
              <a:rPr lang="en-US" dirty="0" smtClean="0"/>
              <a:t>Increase </a:t>
            </a:r>
            <a:r>
              <a:rPr lang="en-US" dirty="0"/>
              <a:t>student success while preserving access, enhancing quality, and eradicating attainment gaps associated with income, race, ethnicity, age, and gender.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spcAft>
                <a:spcPts val="600"/>
              </a:spcAft>
            </a:pPr>
            <a:r>
              <a:rPr lang="en-US" i="1" dirty="0" smtClean="0"/>
              <a:t>Key </a:t>
            </a:r>
            <a:r>
              <a:rPr lang="en-US" i="1" dirty="0"/>
              <a:t>Strategies </a:t>
            </a:r>
            <a:r>
              <a:rPr lang="en-US" i="1" dirty="0" smtClean="0"/>
              <a:t>(Examples)</a:t>
            </a:r>
            <a:endParaRPr lang="en-US" b="1" dirty="0"/>
          </a:p>
          <a:p>
            <a:r>
              <a:rPr lang="en-US" i="1" dirty="0" smtClean="0"/>
              <a:t>Strategy </a:t>
            </a:r>
            <a:r>
              <a:rPr lang="en-US" i="1" dirty="0"/>
              <a:t>1: Decrease time to complete degree or certificate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2: Improve student satisfaction/campus climate survey results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3: Increase student engagement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0002411"/>
              </p:ext>
            </p:extLst>
          </p:nvPr>
        </p:nvGraphicFramePr>
        <p:xfrm>
          <a:off x="1115219" y="3013190"/>
          <a:ext cx="6096000" cy="217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4" imgW="6121628" imgH="2184084" progId="Word.Document.12">
                  <p:embed/>
                </p:oleObj>
              </mc:Choice>
              <mc:Fallback>
                <p:oleObj name="Document" r:id="rId4" imgW="6121628" imgH="2184084" progId="Word.Documen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219" y="3013190"/>
                        <a:ext cx="6096000" cy="217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371600"/>
            <a:ext cx="8229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GOAL 1.2	</a:t>
            </a:r>
          </a:p>
          <a:p>
            <a:r>
              <a:rPr lang="en-US" dirty="0" smtClean="0"/>
              <a:t>Increase </a:t>
            </a:r>
            <a:r>
              <a:rPr lang="en-US" dirty="0"/>
              <a:t>the number of students who complete developmental education programs and progress to successful completion of freshman-level courses.</a:t>
            </a:r>
          </a:p>
          <a:p>
            <a:r>
              <a:rPr lang="en-US" dirty="0"/>
              <a:t> 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Key Strategies: To be determined</a:t>
            </a:r>
            <a:endParaRPr lang="en-US" b="1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158806"/>
              </p:ext>
            </p:extLst>
          </p:nvPr>
        </p:nvGraphicFramePr>
        <p:xfrm>
          <a:off x="1524000" y="2463800"/>
          <a:ext cx="6019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Document" r:id="rId4" imgW="6121628" imgH="1941689" progId="Word.Document.12">
                  <p:embed/>
                </p:oleObj>
              </mc:Choice>
              <mc:Fallback>
                <p:oleObj name="Document" r:id="rId4" imgW="6121628" imgH="194168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463800"/>
                        <a:ext cx="60198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1371601"/>
            <a:ext cx="784860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2: Enrollment and Access</a:t>
            </a:r>
            <a:endParaRPr lang="en-US" b="1" u="sng" dirty="0"/>
          </a:p>
          <a:p>
            <a:r>
              <a:rPr lang="en-US" i="1" dirty="0"/>
              <a:t>Increase access to higher education for growing populations in our </a:t>
            </a:r>
            <a:r>
              <a:rPr lang="en-US" i="1" dirty="0" smtClean="0"/>
              <a:t>region.</a:t>
            </a:r>
          </a:p>
          <a:p>
            <a:endParaRPr lang="en-US" i="1" dirty="0"/>
          </a:p>
          <a:p>
            <a:r>
              <a:rPr lang="en-US" b="1" u="sng" dirty="0"/>
              <a:t>GOAL 2.1</a:t>
            </a:r>
            <a:r>
              <a:rPr lang="en-US" u="sng" dirty="0"/>
              <a:t>	</a:t>
            </a:r>
            <a:endParaRPr lang="en-US" dirty="0"/>
          </a:p>
          <a:p>
            <a:r>
              <a:rPr lang="en-US" dirty="0" smtClean="0"/>
              <a:t>Increase </a:t>
            </a:r>
            <a:r>
              <a:rPr lang="en-US" dirty="0"/>
              <a:t>our student population to improve the higher education participation rate and supply a well-equipped, educated workforce for our communities.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 smtClean="0"/>
              <a:t>Key </a:t>
            </a:r>
            <a:r>
              <a:rPr lang="en-US" i="1" dirty="0"/>
              <a:t>Strategies </a:t>
            </a:r>
            <a:r>
              <a:rPr lang="en-US" i="1" dirty="0" smtClean="0"/>
              <a:t>(Examples)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</a:t>
            </a:r>
            <a:r>
              <a:rPr lang="en-US" dirty="0"/>
              <a:t>: </a:t>
            </a:r>
            <a:r>
              <a:rPr lang="en-US" i="1" dirty="0"/>
              <a:t>Increase international student enrollment.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2: Increase marketing and outreach activities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560670"/>
              </p:ext>
            </p:extLst>
          </p:nvPr>
        </p:nvGraphicFramePr>
        <p:xfrm>
          <a:off x="1219200" y="3505200"/>
          <a:ext cx="6105525" cy="117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6121628" imgH="1178741" progId="Word.Document.12">
                  <p:embed/>
                </p:oleObj>
              </mc:Choice>
              <mc:Fallback>
                <p:oleObj name="Document" r:id="rId4" imgW="6121628" imgH="117874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505200"/>
                        <a:ext cx="6105525" cy="117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83058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u="sng" dirty="0"/>
              <a:t>GOAL 2.2 	</a:t>
            </a:r>
            <a:endParaRPr lang="en-US" b="1" dirty="0"/>
          </a:p>
          <a:p>
            <a:r>
              <a:rPr lang="en-US" dirty="0" smtClean="0"/>
              <a:t>Provide </a:t>
            </a:r>
            <a:r>
              <a:rPr lang="en-US" dirty="0"/>
              <a:t>transfer, career and technical, and developmental education access to meet student need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</a:t>
            </a:r>
            <a:r>
              <a:rPr lang="en-US" dirty="0"/>
              <a:t>:  The outcome measures will be the percentage of students who have access to the transfer/CTE/developmental education that students need based on placement information. 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 </a:t>
            </a:r>
            <a:r>
              <a:rPr lang="en-US" i="1" dirty="0" smtClean="0"/>
              <a:t>(Examples)</a:t>
            </a:r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 This should be reflective of emerging trends.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2: Invest in (a determined) program (or discipline)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438471"/>
              </p:ext>
            </p:extLst>
          </p:nvPr>
        </p:nvGraphicFramePr>
        <p:xfrm>
          <a:off x="609600" y="2209800"/>
          <a:ext cx="609758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Document" r:id="rId4" imgW="6097155" imgH="1035678" progId="Word.Document.12">
                  <p:embed/>
                </p:oleObj>
              </mc:Choice>
              <mc:Fallback>
                <p:oleObj name="Document" r:id="rId4" imgW="6097155" imgH="1035678" progId="Word.Document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609758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b="1" i="1" dirty="0"/>
          </a:p>
          <a:p>
            <a:r>
              <a:rPr lang="en-US" b="1" u="sng" dirty="0"/>
              <a:t>GOAL 2.3	</a:t>
            </a:r>
            <a:endParaRPr lang="en-US" b="1" dirty="0"/>
          </a:p>
          <a:p>
            <a:r>
              <a:rPr lang="en-US" dirty="0" smtClean="0"/>
              <a:t>Enhance </a:t>
            </a:r>
            <a:r>
              <a:rPr lang="en-US" dirty="0"/>
              <a:t>the public image of the San Bernardino Community College District. </a:t>
            </a:r>
          </a:p>
          <a:p>
            <a:r>
              <a:rPr lang="en-US" i="1" dirty="0"/>
              <a:t> </a:t>
            </a:r>
            <a:endParaRPr lang="en-US" b="1" dirty="0"/>
          </a:p>
          <a:p>
            <a:r>
              <a:rPr lang="en-US" i="1" dirty="0"/>
              <a:t>Key Strategies </a:t>
            </a:r>
            <a:r>
              <a:rPr lang="en-US" i="1" dirty="0" smtClean="0"/>
              <a:t>(Examples)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 Utilize KVCR and EDCT as resources to enhance public image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2: Assess public image (polling services), develop and implement plan based on assessment results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u="sng" dirty="0"/>
              <a:t>GOAL 2.4	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Increase </a:t>
            </a:r>
            <a:r>
              <a:rPr lang="en-US" dirty="0"/>
              <a:t>awareness of San Bernardino Valley College and Crafton Hills College as viable higher education options.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 </a:t>
            </a:r>
            <a:r>
              <a:rPr lang="en-US" i="1" dirty="0" smtClean="0"/>
              <a:t>(Examples)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 Easy access</a:t>
            </a:r>
            <a:r>
              <a:rPr lang="en-US" i="1" dirty="0" smtClean="0"/>
              <a:t>.</a:t>
            </a:r>
            <a:endParaRPr lang="en-US" dirty="0"/>
          </a:p>
          <a:p>
            <a:r>
              <a:rPr lang="en-US" i="1" dirty="0"/>
              <a:t>Strategy 2: Develop community college campaigns to showcase at local high schools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u="sng" dirty="0"/>
              <a:t>GOAL 2.5	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Strive </a:t>
            </a:r>
            <a:r>
              <a:rPr lang="en-US" dirty="0"/>
              <a:t>to diversify our student and employee populations to be reflective of our communities.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 </a:t>
            </a:r>
            <a:r>
              <a:rPr lang="en-US" i="1" dirty="0" smtClean="0"/>
              <a:t>(Examples)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Market and outreach to student populations that are reflective of emerging trends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dirty="0"/>
              <a:t>Goal 3:  Partnerships of Strategic Importance</a:t>
            </a:r>
            <a:endParaRPr lang="en-US" b="1" u="sng" dirty="0"/>
          </a:p>
          <a:p>
            <a:r>
              <a:rPr lang="en-US" i="1" dirty="0"/>
              <a:t>Invest in strategic relationships and collaborate with partners in higher education, PK-12 education, business and workforce development, government, and other community organizations.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b="1" u="sng" dirty="0"/>
              <a:t>GOAL 3.1	</a:t>
            </a:r>
            <a:endParaRPr lang="en-US" dirty="0"/>
          </a:p>
          <a:p>
            <a:r>
              <a:rPr lang="en-US" dirty="0" smtClean="0"/>
              <a:t>Enhance </a:t>
            </a:r>
            <a:r>
              <a:rPr lang="en-US" dirty="0"/>
              <a:t>existing and secure new higher education partnerships to improve student transfers rates.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</a:t>
            </a:r>
            <a:r>
              <a:rPr lang="en-US" dirty="0"/>
              <a:t>  Enhance developmental course curriculum.</a:t>
            </a:r>
          </a:p>
          <a:p>
            <a:r>
              <a:rPr lang="en-US" i="1" dirty="0" smtClean="0"/>
              <a:t>Strategy </a:t>
            </a:r>
            <a:r>
              <a:rPr lang="en-US" i="1" dirty="0"/>
              <a:t>2: Create a consortium of higher education partners to focus on improving student transfer </a:t>
            </a:r>
            <a:r>
              <a:rPr lang="en-US" i="1" dirty="0" smtClean="0"/>
              <a:t>rates.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i="1" dirty="0"/>
              <a:t> </a:t>
            </a:r>
            <a:endParaRPr lang="en-US" dirty="0"/>
          </a:p>
          <a:p>
            <a:r>
              <a:rPr lang="en-US" b="1" u="sng" dirty="0"/>
              <a:t>GOAL 3.2	</a:t>
            </a:r>
            <a:endParaRPr lang="en-US" dirty="0"/>
          </a:p>
          <a:p>
            <a:r>
              <a:rPr lang="en-US" dirty="0" smtClean="0"/>
              <a:t>Enhance </a:t>
            </a:r>
            <a:r>
              <a:rPr lang="en-US" dirty="0"/>
              <a:t>existing and secure new PK-12 partnerships to improve student pathways, increase awareness of SBVC and CHC as viable options for higher education, and enhance the image of the San Bernardino Community College District.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</a:t>
            </a:r>
            <a:r>
              <a:rPr lang="en-US" dirty="0"/>
              <a:t>  Enhance developmental course curriculum.</a:t>
            </a:r>
          </a:p>
          <a:p>
            <a:r>
              <a:rPr lang="en-US" i="1" dirty="0" smtClean="0"/>
              <a:t>Strategy </a:t>
            </a:r>
            <a:r>
              <a:rPr lang="en-US" i="1" dirty="0"/>
              <a:t>2: Work with PK-12 partners to develop a communications campaign with the intent on sharing with local high school students and parents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058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u="sng" dirty="0" smtClean="0"/>
              <a:t>GOAL </a:t>
            </a:r>
            <a:r>
              <a:rPr lang="en-US" b="1" u="sng" dirty="0"/>
              <a:t>3.3	</a:t>
            </a:r>
            <a:endParaRPr lang="en-US" dirty="0"/>
          </a:p>
          <a:p>
            <a:r>
              <a:rPr lang="en-US" dirty="0" smtClean="0"/>
              <a:t>Enhance </a:t>
            </a:r>
            <a:r>
              <a:rPr lang="en-US" dirty="0"/>
              <a:t>existing and secure new business and workforce development partnerships for student internship opportunities, student pathways, incumbent worker training, and to enhance career and technical education course curriculum.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Work with industry partners with a history of utilizing student interns and develop internship opportunities for SBCCD students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2: Develop an internship program template that makes it attractive for business partners to enter student interns into their workforce and market the program to local businesses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1143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2013-14 Committee Members: San Bernardino Valley College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2057398"/>
          <a:ext cx="7467600" cy="2743202"/>
        </p:xfrm>
        <a:graphic>
          <a:graphicData uri="http://schemas.openxmlformats.org/drawingml/2006/table">
            <a:tbl>
              <a:tblPr/>
              <a:tblGrid>
                <a:gridCol w="1948070"/>
                <a:gridCol w="3084443"/>
                <a:gridCol w="2435087"/>
              </a:tblGrid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Gloria Fisher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Interim President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Algie Au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Faculty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 Academic Senate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Greg Zerovnik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Public Information Officer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James Smith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Research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Jimmie Bradley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Student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Laura Gowen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Classified Staff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8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Rania Hamdy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Professional Development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SBVC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r>
              <a:rPr lang="en-US" b="1" u="sng" dirty="0" smtClean="0"/>
              <a:t>GOAL </a:t>
            </a:r>
            <a:r>
              <a:rPr lang="en-US" b="1" u="sng" dirty="0"/>
              <a:t>3.4	</a:t>
            </a:r>
            <a:endParaRPr lang="en-US" dirty="0"/>
          </a:p>
          <a:p>
            <a:r>
              <a:rPr lang="en-US" dirty="0" smtClean="0"/>
              <a:t>Enhance </a:t>
            </a:r>
            <a:r>
              <a:rPr lang="en-US" dirty="0"/>
              <a:t>existing and secure new government and community partnerships to increase funding for improving student success, and increasing student access.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Key Strategies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Partner with other local community colleges to advocate for community college </a:t>
            </a:r>
            <a:r>
              <a:rPr lang="en-US" i="1" dirty="0" smtClean="0"/>
              <a:t>funding</a:t>
            </a:r>
          </a:p>
          <a:p>
            <a:r>
              <a:rPr lang="en-US" i="1" dirty="0" smtClean="0"/>
              <a:t>Strategy </a:t>
            </a:r>
            <a:r>
              <a:rPr lang="en-US" i="1" dirty="0"/>
              <a:t>2: Attempt to consistently have a representative from the district serve in state-level leadership roles (CCLC, ACBO, etc.)</a:t>
            </a:r>
            <a:endParaRPr lang="en-US" dirty="0"/>
          </a:p>
          <a:p>
            <a:r>
              <a:rPr lang="en-US" i="1" dirty="0" smtClean="0"/>
              <a:t>Strategy </a:t>
            </a:r>
            <a:r>
              <a:rPr lang="en-US" i="1" dirty="0"/>
              <a:t>3: Work with lobby services (CCLC, SSC, etc.) to remain current on funding issues and to provide feedback to local and state government officials in pursuing funding opportunities</a:t>
            </a:r>
            <a:endParaRPr lang="en-US" dirty="0"/>
          </a:p>
          <a:p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305800" cy="487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District Operational Systems</a:t>
            </a:r>
            <a:endParaRPr lang="en-US" dirty="0"/>
          </a:p>
          <a:p>
            <a:r>
              <a:rPr lang="en-US" i="1" dirty="0"/>
              <a:t>Improve the district systems to increase administrative and operational efficiency and effectiveness</a:t>
            </a:r>
            <a:r>
              <a:rPr lang="en-US" i="1" dirty="0" smtClean="0"/>
              <a:t>.</a:t>
            </a:r>
          </a:p>
          <a:p>
            <a:endParaRPr lang="en-US" dirty="0"/>
          </a:p>
          <a:p>
            <a:r>
              <a:rPr lang="en-US" dirty="0"/>
              <a:t> </a:t>
            </a:r>
            <a:r>
              <a:rPr lang="en-US" b="1" u="sng" dirty="0" smtClean="0"/>
              <a:t>GOAL </a:t>
            </a:r>
            <a:r>
              <a:rPr lang="en-US" b="1" u="sng" dirty="0"/>
              <a:t>4.1	</a:t>
            </a:r>
            <a:endParaRPr lang="en-US" dirty="0"/>
          </a:p>
          <a:p>
            <a:r>
              <a:rPr lang="en-US" dirty="0" smtClean="0"/>
              <a:t>Improve </a:t>
            </a:r>
            <a:r>
              <a:rPr lang="en-US" dirty="0"/>
              <a:t>the district systems to increase administrative and operational efficiency and effectiveness with an emphasis on student records, human resources, facilities, technology, financial systems, and other workflow operational systems.</a:t>
            </a:r>
          </a:p>
          <a:p>
            <a:r>
              <a:rPr lang="en-US" i="1" dirty="0"/>
              <a:t> </a:t>
            </a:r>
            <a:endParaRPr lang="en-US" b="1" dirty="0"/>
          </a:p>
          <a:p>
            <a:r>
              <a:rPr lang="en-US" i="1" dirty="0"/>
              <a:t>Key Strategies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i="1" dirty="0" smtClean="0"/>
              <a:t>Strategy </a:t>
            </a:r>
            <a:r>
              <a:rPr lang="en-US" i="1" dirty="0"/>
              <a:t>1: Align policies.</a:t>
            </a:r>
            <a:endParaRPr lang="en-US" dirty="0"/>
          </a:p>
          <a:p>
            <a:r>
              <a:rPr lang="en-US" i="1" dirty="0"/>
              <a:t>Strategy 2: Conduct a business process analysis.</a:t>
            </a:r>
            <a:endParaRPr lang="en-US" dirty="0"/>
          </a:p>
          <a:p>
            <a:r>
              <a:rPr lang="en-US" i="1" dirty="0"/>
              <a:t>Strategy 3: Streamline procedures with the district’s strategic plan.</a:t>
            </a:r>
            <a:endParaRPr lang="en-US" dirty="0"/>
          </a:p>
          <a:p>
            <a:r>
              <a:rPr lang="en-US" i="1" dirty="0"/>
              <a:t>Strategy 4: Improve communications throughout the district.</a:t>
            </a:r>
            <a:endParaRPr lang="en-US" dirty="0"/>
          </a:p>
          <a:p>
            <a:r>
              <a:rPr lang="en-US" i="1" dirty="0"/>
              <a:t>Strategy 5: Integrate major enterprise resource programs.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pPr algn="ctr"/>
            <a:r>
              <a:rPr lang="en-US" sz="2400" b="1" dirty="0" smtClean="0"/>
              <a:t>ADDENDUM</a:t>
            </a:r>
            <a:endParaRPr lang="en-US" sz="2400" b="1" dirty="0"/>
          </a:p>
          <a:p>
            <a:r>
              <a:rPr lang="en-US" dirty="0"/>
              <a:t>  </a:t>
            </a:r>
          </a:p>
          <a:p>
            <a:r>
              <a:rPr lang="en-US" sz="2400" b="1" i="1" dirty="0"/>
              <a:t>Resources Necessary to Achieve Strategic Goals</a:t>
            </a:r>
            <a:endParaRPr lang="en-US" sz="2400" dirty="0"/>
          </a:p>
          <a:p>
            <a:r>
              <a:rPr lang="en-US" dirty="0"/>
              <a:t> </a:t>
            </a:r>
          </a:p>
          <a:p>
            <a:r>
              <a:rPr lang="en-US" i="1" dirty="0">
                <a:solidFill>
                  <a:srgbClr val="FF0000"/>
                </a:solidFill>
              </a:rPr>
              <a:t>Examples: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/>
              <a:t>Funding for Increased Access and Student </a:t>
            </a:r>
            <a:r>
              <a:rPr lang="en-US" b="1" dirty="0" smtClean="0"/>
              <a:t>Success</a:t>
            </a:r>
          </a:p>
          <a:p>
            <a:pPr lvl="0"/>
            <a:endParaRPr lang="en-US" b="1" dirty="0" smtClean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Increase </a:t>
            </a:r>
            <a:r>
              <a:rPr lang="en-US" b="1" dirty="0"/>
              <a:t>the number of grants and contributions from foundations. (source: </a:t>
            </a:r>
            <a:r>
              <a:rPr lang="en-US" b="1" dirty="0" smtClean="0"/>
              <a:t>DSPC-opportunities)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Alignment </a:t>
            </a:r>
            <a:r>
              <a:rPr lang="en-US" b="1" dirty="0"/>
              <a:t>of Budget Priorities with District Strategic Plan Resource Optimization</a:t>
            </a:r>
          </a:p>
          <a:p>
            <a:r>
              <a:rPr lang="en-US" dirty="0"/>
              <a:t> 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30580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i="1" dirty="0"/>
          </a:p>
          <a:p>
            <a:pPr algn="ctr"/>
            <a:r>
              <a:rPr lang="en-US" sz="2400" b="1" dirty="0" smtClean="0"/>
              <a:t>ADDENDUM</a:t>
            </a:r>
          </a:p>
          <a:p>
            <a:endParaRPr lang="en-US" dirty="0"/>
          </a:p>
          <a:p>
            <a:r>
              <a:rPr lang="en-US" sz="2400" b="1" i="1" dirty="0"/>
              <a:t>Ethnic and Cultural Diversity</a:t>
            </a:r>
            <a:endParaRPr lang="en-US" sz="2400" dirty="0"/>
          </a:p>
          <a:p>
            <a:r>
              <a:rPr lang="en-US" dirty="0"/>
              <a:t> </a:t>
            </a:r>
          </a:p>
          <a:p>
            <a:r>
              <a:rPr lang="en-US" i="1" dirty="0">
                <a:solidFill>
                  <a:srgbClr val="FF0000"/>
                </a:solidFill>
              </a:rPr>
              <a:t>Examples: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/>
              <a:t>SBCCD </a:t>
            </a:r>
            <a:r>
              <a:rPr lang="en-US" b="1" dirty="0"/>
              <a:t>supports the inherent dignity of all individuals and celebrates their </a:t>
            </a:r>
            <a:r>
              <a:rPr lang="en-US" b="1" dirty="0"/>
              <a:t>diversity.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b="1" dirty="0"/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b="1" dirty="0"/>
              <a:t>We </a:t>
            </a:r>
            <a:r>
              <a:rPr lang="en-US" b="1" dirty="0"/>
              <a:t>support the concepts of inclusiveness and equity for students and employees</a:t>
            </a:r>
            <a:r>
              <a:rPr lang="en-US" b="1" dirty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/>
              <a:t>We </a:t>
            </a:r>
            <a:r>
              <a:rPr lang="en-US" b="1" dirty="0"/>
              <a:t>extend the privileges of academic life to all by promoting the application of fair and ethical practices and policies.</a:t>
            </a:r>
          </a:p>
          <a:p>
            <a:r>
              <a:rPr lang="en-US" b="1" i="1" dirty="0"/>
              <a:t> </a:t>
            </a:r>
            <a:endParaRPr lang="en-US" b="1" i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9600" y="1828800"/>
          <a:ext cx="7924800" cy="3200400"/>
        </p:xfrm>
        <a:graphic>
          <a:graphicData uri="http://schemas.openxmlformats.org/drawingml/2006/table">
            <a:tbl>
              <a:tblPr/>
              <a:tblGrid>
                <a:gridCol w="2067339"/>
                <a:gridCol w="3273287"/>
                <a:gridCol w="2584174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Cheryl Marshall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President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Chris Robles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Student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Denise Allen Hoyt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Faculty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 Academic Senate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Donna Hoffmann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Public Information Officer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Keith Wurtz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Research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Robert Brown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Professional Development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Tina Gimple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Classified Staff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CHC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1143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2013-14 Committee Members: Crafton Hills College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85800" y="1828800"/>
          <a:ext cx="7772400" cy="3200400"/>
        </p:xfrm>
        <a:graphic>
          <a:graphicData uri="http://schemas.openxmlformats.org/drawingml/2006/table">
            <a:tbl>
              <a:tblPr/>
              <a:tblGrid>
                <a:gridCol w="2027583"/>
                <a:gridCol w="3210339"/>
                <a:gridCol w="2534478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Bruce Baron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Chancellor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District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Tim Oliver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Interim Vice Chancellor FS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District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Amalia Perez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for Vice Chancellor HR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District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Glen Kuck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Assoc. Vice Chancellor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TESS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Deanna Trussell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for Exec Director, EDCT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EDCT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Lillian Vasquez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General Manager Appointee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KVCR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Barbara Nichols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Classified Staff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baseline="0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District Sites (KVCR)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4400" y="12192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2013-14 Committee Members: District Office, TESS, EDCT, KVCR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5562600"/>
            <a:ext cx="579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 Black" pitchFamily="34" charset="0"/>
              </a:rPr>
              <a:t>Charlie Ng                      Strategic Plan Facilitator</a:t>
            </a:r>
            <a:endParaRPr lang="en-US" sz="1200" b="1" dirty="0">
              <a:latin typeface="Arial Black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375710"/>
              </p:ext>
            </p:extLst>
          </p:nvPr>
        </p:nvGraphicFramePr>
        <p:xfrm>
          <a:off x="642938" y="1300163"/>
          <a:ext cx="7843837" cy="516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6" name="Document" r:id="rId4" imgW="6274949" imgH="4143474" progId="Word.Document.12">
                  <p:embed/>
                </p:oleObj>
              </mc:Choice>
              <mc:Fallback>
                <p:oleObj name="Document" r:id="rId4" imgW="6274949" imgH="4143474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1300163"/>
                        <a:ext cx="7843837" cy="5168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477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Definition of Environmental </a:t>
            </a:r>
            <a:r>
              <a:rPr lang="en-US" sz="2400" b="1" dirty="0" smtClean="0"/>
              <a:t>Scan</a:t>
            </a:r>
          </a:p>
          <a:p>
            <a:endParaRPr lang="en-US" sz="2400" dirty="0"/>
          </a:p>
          <a:p>
            <a:r>
              <a:rPr lang="en-US" sz="2400" dirty="0"/>
              <a:t>An Environmental Scan is generally defined as a collection of strategic information about the College’s service area or external setting in which it functions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Study </a:t>
            </a:r>
            <a:r>
              <a:rPr lang="en-US" sz="2400" dirty="0"/>
              <a:t>of this external setting includes such factors as its resident population, community college students, businesses, competitive educational institutions, local and regional labor market, and local and regional economic context.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1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Benefits of an Environmental Scan</a:t>
            </a:r>
            <a:endParaRPr lang="en-US" sz="2400" dirty="0"/>
          </a:p>
          <a:p>
            <a:pPr lvl="0"/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Ability </a:t>
            </a:r>
            <a:r>
              <a:rPr lang="en-US" sz="2400" dirty="0"/>
              <a:t>to better meet the College’s Economic Development Mission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Better informed with regard to the local and regional economies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Being more agile and market responsive in terms of curriculum planning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Identifying the location of current and future job markets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Identifying demand by highest growth and highest paying jobs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Help meet programmatic, grant, and State reporting </a:t>
            </a:r>
            <a:r>
              <a:rPr lang="en-US" sz="2400" dirty="0" smtClean="0"/>
              <a:t>requirements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BCCD Blk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68438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410200" y="4572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2014 Strategic Plan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9201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Benefits of an Environmental Scan</a:t>
            </a:r>
            <a:endParaRPr lang="en-US" sz="2400" dirty="0"/>
          </a:p>
          <a:p>
            <a:pPr lvl="0"/>
            <a:endParaRPr lang="en-US" sz="2400" dirty="0" smtClean="0"/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 smtClean="0"/>
              <a:t>Help </a:t>
            </a:r>
            <a:r>
              <a:rPr lang="en-US" sz="2400" dirty="0"/>
              <a:t>meet programmatic, grant, and State reporting requirements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Identifying opportunities for fee-based courses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Better identifying and </a:t>
            </a:r>
            <a:r>
              <a:rPr lang="en-US" sz="2400" dirty="0" smtClean="0"/>
              <a:t>targeting of </a:t>
            </a:r>
            <a:r>
              <a:rPr lang="en-US" sz="2400" dirty="0"/>
              <a:t>potential student markets by population, age, ethnicity, educational attainment, etc.</a:t>
            </a:r>
          </a:p>
          <a:p>
            <a:pPr marL="457200" lvl="0" indent="-457200">
              <a:buFont typeface="+mj-lt"/>
              <a:buAutoNum type="arabicPeriod" startAt="7"/>
            </a:pPr>
            <a:r>
              <a:rPr lang="en-US" sz="2400" dirty="0"/>
              <a:t>Better identifying the competition (private and public institutions)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 smtClean="0"/>
              <a:t>Compiling </a:t>
            </a:r>
            <a:r>
              <a:rPr lang="en-US" sz="2400" dirty="0"/>
              <a:t>compelling data useful in competing for Federal Grants and execution of </a:t>
            </a:r>
            <a:r>
              <a:rPr lang="en-US" sz="2400" dirty="0" smtClean="0"/>
              <a:t>Bond Issue </a:t>
            </a:r>
            <a:r>
              <a:rPr lang="en-US" sz="2400" dirty="0"/>
              <a:t>Campaigns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 smtClean="0"/>
              <a:t>Identifying </a:t>
            </a:r>
            <a:r>
              <a:rPr lang="en-US" sz="2400" dirty="0"/>
              <a:t>potential business partners for training </a:t>
            </a:r>
            <a:r>
              <a:rPr lang="en-US" sz="2400" dirty="0" smtClean="0"/>
              <a:t>programs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C087D-163A-4818-94FA-D3EF856604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293</TotalTime>
  <Words>976</Words>
  <Application>Microsoft Office PowerPoint</Application>
  <PresentationFormat>On-screen Show (4:3)</PresentationFormat>
  <Paragraphs>399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Urban</vt:lpstr>
      <vt:lpstr>Microsoft Word Document</vt:lpstr>
      <vt:lpstr>Document</vt:lpstr>
      <vt:lpstr>2014 STRATEGIC PLAN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KGoodrich</cp:lastModifiedBy>
  <cp:revision>33</cp:revision>
  <dcterms:created xsi:type="dcterms:W3CDTF">2014-03-26T02:47:25Z</dcterms:created>
  <dcterms:modified xsi:type="dcterms:W3CDTF">2014-03-27T23:06:58Z</dcterms:modified>
</cp:coreProperties>
</file>