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83" r:id="rId2"/>
    <p:sldMasterId id="2147483895" r:id="rId3"/>
    <p:sldMasterId id="2147483907" r:id="rId4"/>
    <p:sldMasterId id="2147483919" r:id="rId5"/>
    <p:sldMasterId id="2147483931" r:id="rId6"/>
  </p:sldMasterIdLst>
  <p:notesMasterIdLst>
    <p:notesMasterId r:id="rId52"/>
  </p:notesMasterIdLst>
  <p:sldIdLst>
    <p:sldId id="366" r:id="rId7"/>
    <p:sldId id="406" r:id="rId8"/>
    <p:sldId id="295" r:id="rId9"/>
    <p:sldId id="297" r:id="rId10"/>
    <p:sldId id="300" r:id="rId11"/>
    <p:sldId id="376" r:id="rId12"/>
    <p:sldId id="384" r:id="rId13"/>
    <p:sldId id="385" r:id="rId14"/>
    <p:sldId id="387" r:id="rId15"/>
    <p:sldId id="306" r:id="rId16"/>
    <p:sldId id="308" r:id="rId17"/>
    <p:sldId id="311" r:id="rId18"/>
    <p:sldId id="361" r:id="rId19"/>
    <p:sldId id="362" r:id="rId20"/>
    <p:sldId id="313" r:id="rId21"/>
    <p:sldId id="365" r:id="rId22"/>
    <p:sldId id="388" r:id="rId23"/>
    <p:sldId id="389" r:id="rId24"/>
    <p:sldId id="411" r:id="rId25"/>
    <p:sldId id="407" r:id="rId26"/>
    <p:sldId id="408" r:id="rId27"/>
    <p:sldId id="412" r:id="rId28"/>
    <p:sldId id="349" r:id="rId29"/>
    <p:sldId id="350" r:id="rId30"/>
    <p:sldId id="351" r:id="rId31"/>
    <p:sldId id="418" r:id="rId32"/>
    <p:sldId id="419" r:id="rId33"/>
    <p:sldId id="417" r:id="rId34"/>
    <p:sldId id="414" r:id="rId35"/>
    <p:sldId id="393" r:id="rId36"/>
    <p:sldId id="394" r:id="rId37"/>
    <p:sldId id="395" r:id="rId38"/>
    <p:sldId id="415" r:id="rId39"/>
    <p:sldId id="360" r:id="rId40"/>
    <p:sldId id="396" r:id="rId41"/>
    <p:sldId id="364" r:id="rId42"/>
    <p:sldId id="326" r:id="rId43"/>
    <p:sldId id="421" r:id="rId44"/>
    <p:sldId id="330" r:id="rId45"/>
    <p:sldId id="398" r:id="rId46"/>
    <p:sldId id="401" r:id="rId47"/>
    <p:sldId id="402" r:id="rId48"/>
    <p:sldId id="403" r:id="rId49"/>
    <p:sldId id="404" r:id="rId50"/>
    <p:sldId id="42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2" autoAdjust="0"/>
    <p:restoredTop sz="94605" autoAdjust="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2694-A479-4714-8703-D2DD9BA7E82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DDF4-DF69-42C5-9E6B-AF9024AB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Online orientation</a:t>
            </a:r>
          </a:p>
          <a:p>
            <a:pPr lvl="2"/>
            <a:r>
              <a:rPr lang="en-US" dirty="0" smtClean="0"/>
              <a:t>Online and print catalog </a:t>
            </a:r>
          </a:p>
          <a:p>
            <a:pPr lvl="2"/>
            <a:r>
              <a:rPr lang="en-US" dirty="0" smtClean="0"/>
              <a:t>Financial aid online</a:t>
            </a:r>
          </a:p>
          <a:p>
            <a:pPr lvl="2"/>
            <a:r>
              <a:rPr lang="en-US" dirty="0" smtClean="0"/>
              <a:t>Social media</a:t>
            </a:r>
          </a:p>
          <a:p>
            <a:pPr lvl="2"/>
            <a:r>
              <a:rPr lang="en-US" dirty="0" smtClean="0"/>
              <a:t>Parking online</a:t>
            </a:r>
          </a:p>
          <a:p>
            <a:pPr lvl="2"/>
            <a:r>
              <a:rPr lang="en-US" dirty="0" smtClean="0"/>
              <a:t>Transcript requests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DDF4-DF69-42C5-9E6B-AF9024AB9FF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33640" y="3972560"/>
            <a:ext cx="2367281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1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1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pbs.twimg.com/profile_images/3574885736/da57dae79d8eebcff698cdde6ec4d257_bigg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819400" cy="274320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 Click to edit          </a:t>
            </a:r>
            <a:br>
              <a:rPr lang="en-US" dirty="0" smtClean="0"/>
            </a:br>
            <a:r>
              <a:rPr lang="en-US" dirty="0" smtClean="0"/>
              <a:t> 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72E4-8BD3-4BFD-B539-AC2EAA4033B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3C68-BF29-47B8-9B72-533592F5B5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505200" y="533399"/>
            <a:ext cx="5105400" cy="57245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3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6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5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9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4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9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08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2133600" cy="365125"/>
          </a:xfrm>
        </p:spPr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83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7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6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3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2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4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6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2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4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9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83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4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74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8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5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2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6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52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3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7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96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46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30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95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20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20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5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5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66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6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6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92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65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sbccd.org/" TargetMode="Externa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750D9C-2218-496F-9086-E13F5AF081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E81279-7C57-4E14-BFFE-3A76984867F8}" type="datetimeFigureOut">
              <a:rPr lang="en-US" smtClean="0"/>
              <a:t>4/15/2014</a:t>
            </a:fld>
            <a:endParaRPr lang="en-US"/>
          </a:p>
        </p:txBody>
      </p:sp>
      <p:pic>
        <p:nvPicPr>
          <p:cNvPr id="9" name="Picture 2" descr="San Berardino Valley College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9915" r="69218" b="1"/>
          <a:stretch/>
        </p:blipFill>
        <p:spPr bwMode="auto">
          <a:xfrm>
            <a:off x="8458200" y="5457824"/>
            <a:ext cx="6858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7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9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20000">
              <a:schemeClr val="accent4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F0D5-8A9A-4EF9-A06C-E5F8A23984B7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C158-6763-4A02-8234-4B322465A0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69169"/>
            <a:ext cx="9144000" cy="688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n Bernardino Community College District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69169"/>
            <a:ext cx="1600200" cy="6572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4AB4-A936-4E30-B27C-27E8DF81E0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F4C6-2ABC-48D4-8827-BA55AE24D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76200" y="6248400"/>
            <a:ext cx="9372600" cy="609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93523"/>
            <a:ext cx="1905000" cy="8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8600" y="5504765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Accreditation Update to the Board of Trustees</a:t>
            </a:r>
          </a:p>
          <a:p>
            <a:pPr algn="ctr"/>
            <a:r>
              <a:rPr lang="en-US" sz="2000" b="1" dirty="0" smtClean="0"/>
              <a:t>4/24/14</a:t>
            </a:r>
            <a:endParaRPr lang="en-US" sz="2000" b="1" dirty="0"/>
          </a:p>
        </p:txBody>
      </p:sp>
      <p:pic>
        <p:nvPicPr>
          <p:cNvPr id="6" name="Picture 8" descr="C:\Users\chuston\AppData\Local\Microsoft\Windows\Temporary Internet Files\Content.IE5\5SR3IEUK\MC9002942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95" y="354550"/>
            <a:ext cx="4530762" cy="57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5901" y="2286000"/>
            <a:ext cx="4036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Accreditation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Snap Shot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1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</a:t>
            </a:r>
            <a:r>
              <a:rPr lang="en-US" dirty="0" smtClean="0"/>
              <a:t>II.A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The Big Three</a:t>
            </a:r>
          </a:p>
          <a:p>
            <a:pPr lvl="2"/>
            <a:r>
              <a:rPr lang="en-US" dirty="0" smtClean="0"/>
              <a:t>Curriculum</a:t>
            </a:r>
          </a:p>
          <a:p>
            <a:pPr lvl="2"/>
            <a:r>
              <a:rPr lang="en-US" dirty="0" smtClean="0"/>
              <a:t>Program Review</a:t>
            </a:r>
          </a:p>
          <a:p>
            <a:pPr lvl="2"/>
            <a:r>
              <a:rPr lang="en-US" dirty="0" smtClean="0"/>
              <a:t>Learning Outcomes</a:t>
            </a:r>
          </a:p>
          <a:p>
            <a:pPr lvl="1"/>
            <a:r>
              <a:rPr lang="en-US" dirty="0" smtClean="0"/>
              <a:t>Distance Education and Substantive Change</a:t>
            </a:r>
            <a:endParaRPr lang="en-US" dirty="0"/>
          </a:p>
          <a:p>
            <a:r>
              <a:rPr lang="en-US" dirty="0" smtClean="0"/>
              <a:t>Opportunities</a:t>
            </a:r>
            <a:endParaRPr lang="en-US" dirty="0"/>
          </a:p>
          <a:p>
            <a:r>
              <a:rPr lang="en-US" dirty="0" smtClean="0"/>
              <a:t>Weaknesses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smtClean="0"/>
              <a:t>II.A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76200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Learning Outcomes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Learning </a:t>
            </a:r>
            <a:r>
              <a:rPr lang="en-US" dirty="0" smtClean="0"/>
              <a:t>Outcomes</a:t>
            </a:r>
            <a:endParaRPr lang="en-US" dirty="0"/>
          </a:p>
          <a:p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Learning Outcomes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32060"/>
          <a:stretch/>
        </p:blipFill>
        <p:spPr>
          <a:xfrm>
            <a:off x="1219200" y="1380501"/>
            <a:ext cx="5594835" cy="23105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014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73035"/>
              </p:ext>
            </p:extLst>
          </p:nvPr>
        </p:nvGraphicFramePr>
        <p:xfrm>
          <a:off x="38100" y="1066800"/>
          <a:ext cx="8115300" cy="3406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47800"/>
                <a:gridCol w="1752600"/>
                <a:gridCol w="1752600"/>
                <a:gridCol w="1676400"/>
              </a:tblGrid>
              <a:tr h="10351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Outcomes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Identified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Assessment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ACCJC Expectation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Progress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Fall 2013</a:t>
                      </a:r>
                      <a:endParaRPr lang="en-US" sz="2400" dirty="0"/>
                    </a:p>
                  </a:txBody>
                  <a:tcPr/>
                </a:tc>
              </a:tr>
              <a:tr h="662833">
                <a:tc>
                  <a:txBody>
                    <a:bodyPr/>
                    <a:lstStyle/>
                    <a:p>
                      <a:r>
                        <a:rPr lang="en-US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98%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71%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75%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85%</a:t>
                      </a:r>
                      <a:endParaRPr lang="en-US" sz="2000" b="1" dirty="0"/>
                    </a:p>
                  </a:txBody>
                  <a:tcPr/>
                </a:tc>
              </a:tr>
              <a:tr h="104525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Programs</a:t>
                      </a:r>
                      <a:br>
                        <a:rPr lang="en-US" sz="1800" b="0" dirty="0" smtClean="0"/>
                      </a:br>
                      <a:r>
                        <a:rPr lang="en-US" sz="1800" b="0" dirty="0" smtClean="0"/>
                        <a:t>(Degrees &amp; </a:t>
                      </a:r>
                      <a:br>
                        <a:rPr lang="en-US" sz="1800" b="0" dirty="0" smtClean="0"/>
                      </a:br>
                      <a:r>
                        <a:rPr lang="en-US" sz="1800" b="0" dirty="0" smtClean="0"/>
                        <a:t>Certificates)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98%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2.9%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85%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20%</a:t>
                      </a:r>
                      <a:endParaRPr lang="en-US" sz="2000" b="1" dirty="0"/>
                    </a:p>
                  </a:txBody>
                  <a:tcPr/>
                </a:tc>
              </a:tr>
              <a:tr h="662833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75%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Evaluated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PROGRESS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FALL 2012 REPORT: </a:t>
            </a:r>
            <a:r>
              <a:rPr lang="en-US" dirty="0"/>
              <a:t>LEARNING OUTCOMES IDENTIFIED &amp; ASSESS and </a:t>
            </a:r>
          </a:p>
          <a:p>
            <a:r>
              <a:rPr lang="en-US" dirty="0"/>
              <a:t>ACCJC EXPECTATIONS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II.B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Strengths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 Success &amp; Support Program Committee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Higher Persistence Rates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Veterans Resource Center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Learning Communities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Comprehensive Array of Services</a:t>
            </a:r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</a:p>
          <a:p>
            <a:r>
              <a:rPr lang="en-US" dirty="0" smtClean="0"/>
              <a:t>Threats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II.B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Strength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High ratio of students per counselor</a:t>
            </a:r>
          </a:p>
          <a:p>
            <a:pPr lvl="1"/>
            <a:r>
              <a:rPr lang="en-US" dirty="0" smtClean="0"/>
              <a:t>Number of Vacant Manager and Classified Positions</a:t>
            </a:r>
            <a:endParaRPr lang="en-US" dirty="0"/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Welcome Center</a:t>
            </a:r>
          </a:p>
          <a:p>
            <a:pPr lvl="1"/>
            <a:r>
              <a:rPr lang="en-US" dirty="0" smtClean="0"/>
              <a:t>Learning Compass/ASSETS</a:t>
            </a:r>
          </a:p>
          <a:p>
            <a:pPr lvl="1"/>
            <a:r>
              <a:rPr lang="en-US" dirty="0" smtClean="0"/>
              <a:t>Services Learning</a:t>
            </a:r>
          </a:p>
          <a:p>
            <a:pPr lvl="1"/>
            <a:r>
              <a:rPr lang="en-US" dirty="0" smtClean="0"/>
              <a:t>Student Success &amp; Support Action Plan</a:t>
            </a:r>
          </a:p>
          <a:p>
            <a:pPr lvl="1"/>
            <a:r>
              <a:rPr lang="en-US" dirty="0" smtClean="0"/>
              <a:t>Guardian Scholar/Foster Youth</a:t>
            </a:r>
            <a:endParaRPr lang="en-US" dirty="0"/>
          </a:p>
          <a:p>
            <a:r>
              <a:rPr lang="en-US" dirty="0"/>
              <a:t>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II.C</a:t>
            </a:r>
            <a:br>
              <a:rPr lang="en-US" dirty="0"/>
            </a:br>
            <a:r>
              <a:rPr lang="en-US" dirty="0"/>
              <a:t>Library and Learning Support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Wide range of Learning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S</a:t>
            </a:r>
            <a:r>
              <a:rPr lang="en-US" dirty="0" smtClean="0"/>
              <a:t>ervices</a:t>
            </a:r>
          </a:p>
          <a:p>
            <a:pPr lvl="1"/>
            <a:r>
              <a:rPr lang="en-US" dirty="0" smtClean="0"/>
              <a:t>Library Collection supports curriculum</a:t>
            </a:r>
          </a:p>
          <a:p>
            <a:pPr lvl="1"/>
            <a:r>
              <a:rPr lang="en-US" dirty="0" smtClean="0"/>
              <a:t>Supportive of DE</a:t>
            </a:r>
          </a:p>
          <a:p>
            <a:pPr lvl="1"/>
            <a:r>
              <a:rPr lang="en-US" dirty="0" smtClean="0"/>
              <a:t>Supplemental Instruction</a:t>
            </a:r>
          </a:p>
          <a:p>
            <a:pPr lvl="1"/>
            <a:r>
              <a:rPr lang="en-US" dirty="0" smtClean="0"/>
              <a:t>Committed Faculty and Staff</a:t>
            </a:r>
            <a:endParaRPr lang="en-US" dirty="0"/>
          </a:p>
          <a:p>
            <a:r>
              <a:rPr lang="en-US" dirty="0" smtClean="0"/>
              <a:t>Weaknesses</a:t>
            </a:r>
            <a:endParaRPr lang="en-US" dirty="0"/>
          </a:p>
          <a:p>
            <a:pPr lvl="1"/>
            <a:r>
              <a:rPr lang="en-US" dirty="0"/>
              <a:t>Access</a:t>
            </a:r>
          </a:p>
          <a:p>
            <a:pPr lvl="2"/>
            <a:r>
              <a:rPr lang="en-US" dirty="0"/>
              <a:t>Fewer Hours</a:t>
            </a:r>
          </a:p>
          <a:p>
            <a:pPr lvl="2"/>
            <a:r>
              <a:rPr lang="en-US" dirty="0"/>
              <a:t>Understaffed</a:t>
            </a:r>
          </a:p>
          <a:p>
            <a:pPr lvl="2"/>
            <a:r>
              <a:rPr lang="en-US" dirty="0"/>
              <a:t>Underfunded</a:t>
            </a:r>
          </a:p>
          <a:p>
            <a:pPr lvl="2"/>
            <a:r>
              <a:rPr lang="en-US" dirty="0"/>
              <a:t>Library Operates on </a:t>
            </a:r>
            <a:r>
              <a:rPr lang="en-US" dirty="0" smtClean="0"/>
              <a:t>Overtime</a:t>
            </a:r>
          </a:p>
          <a:p>
            <a:r>
              <a:rPr lang="en-US" dirty="0" smtClean="0"/>
              <a:t>Opportunities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30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379306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II.C</a:t>
            </a:r>
            <a:br>
              <a:rPr lang="en-US" dirty="0"/>
            </a:br>
            <a:r>
              <a:rPr lang="en-US" dirty="0"/>
              <a:t>Library and Learning Support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  <a:endParaRPr lang="en-US" dirty="0"/>
          </a:p>
          <a:p>
            <a:pPr lvl="1"/>
            <a:r>
              <a:rPr lang="en-US" dirty="0"/>
              <a:t>SAO Assessment</a:t>
            </a:r>
          </a:p>
          <a:p>
            <a:pPr lvl="1"/>
            <a:r>
              <a:rPr lang="en-US" dirty="0"/>
              <a:t>Basic Skills </a:t>
            </a:r>
            <a:r>
              <a:rPr lang="en-US" dirty="0" smtClean="0"/>
              <a:t>Partnership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pPr lvl="1"/>
            <a:r>
              <a:rPr lang="en-US" dirty="0"/>
              <a:t>Loss of Dean of Library &amp; Learning Support  &amp; Director of D.S.P.&amp;S.</a:t>
            </a:r>
          </a:p>
          <a:p>
            <a:pPr lvl="2"/>
            <a:r>
              <a:rPr lang="en-US" dirty="0"/>
              <a:t>Administrative Contracts not renewed</a:t>
            </a:r>
          </a:p>
          <a:p>
            <a:pPr lvl="2"/>
            <a:r>
              <a:rPr lang="en-US" dirty="0"/>
              <a:t>No Collegial Consultation Reorganization</a:t>
            </a:r>
          </a:p>
          <a:p>
            <a:pPr lvl="3"/>
            <a:r>
              <a:rPr lang="en-US" dirty="0"/>
              <a:t>Positions Downgraded</a:t>
            </a:r>
          </a:p>
          <a:p>
            <a:pPr lvl="3"/>
            <a:r>
              <a:rPr lang="en-US" dirty="0"/>
              <a:t>Division Dissolved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IIA,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Strengths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Increasing Faculty Input/Engagement</a:t>
            </a:r>
          </a:p>
          <a:p>
            <a:r>
              <a:rPr lang="en-US" b="1" dirty="0"/>
              <a:t>Weaknesses</a:t>
            </a:r>
          </a:p>
          <a:p>
            <a:pPr lvl="1"/>
            <a:r>
              <a:rPr lang="en-US" dirty="0"/>
              <a:t>Distance Education plan is out of date</a:t>
            </a:r>
          </a:p>
          <a:p>
            <a:pPr lvl="1"/>
            <a:r>
              <a:rPr lang="en-US" dirty="0"/>
              <a:t>Assessment in specified courses/programs</a:t>
            </a:r>
          </a:p>
          <a:p>
            <a:r>
              <a:rPr lang="en-US" b="1" dirty="0"/>
              <a:t>Opportunities</a:t>
            </a:r>
          </a:p>
          <a:p>
            <a:pPr lvl="1"/>
            <a:r>
              <a:rPr lang="en-US" dirty="0"/>
              <a:t>Evaluate Distance Education Courses</a:t>
            </a:r>
          </a:p>
          <a:p>
            <a:pPr lvl="1"/>
            <a:r>
              <a:rPr lang="en-US" dirty="0"/>
              <a:t>Ensure services support DE students</a:t>
            </a:r>
          </a:p>
          <a:p>
            <a:pPr lvl="1"/>
            <a:r>
              <a:rPr lang="en-US" dirty="0"/>
              <a:t>Reach </a:t>
            </a:r>
            <a:r>
              <a:rPr lang="en-US" dirty="0" smtClean="0"/>
              <a:t>85</a:t>
            </a:r>
            <a:r>
              <a:rPr lang="en-US" dirty="0"/>
              <a:t>% of </a:t>
            </a:r>
            <a:r>
              <a:rPr lang="en-US" dirty="0" smtClean="0"/>
              <a:t>assessed </a:t>
            </a:r>
            <a:r>
              <a:rPr lang="en-US" dirty="0"/>
              <a:t>courses by Fall 2014</a:t>
            </a:r>
          </a:p>
          <a:p>
            <a:r>
              <a:rPr lang="en-US" b="1" dirty="0"/>
              <a:t>Threats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IIB, Student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Strengths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and </a:t>
            </a:r>
            <a:r>
              <a:rPr lang="en-US" dirty="0" smtClean="0"/>
              <a:t>services in </a:t>
            </a:r>
            <a:r>
              <a:rPr lang="en-US" dirty="0"/>
              <a:t>a variety of formats </a:t>
            </a:r>
          </a:p>
          <a:p>
            <a:pPr lvl="1"/>
            <a:r>
              <a:rPr lang="en-US" dirty="0" smtClean="0"/>
              <a:t>Assessment of effectiveness and continuous improvement</a:t>
            </a:r>
            <a:endParaRPr lang="en-US" dirty="0"/>
          </a:p>
          <a:p>
            <a:pPr lvl="1"/>
            <a:r>
              <a:rPr lang="en-US" dirty="0" smtClean="0"/>
              <a:t>Alignment between unit, institution plans</a:t>
            </a:r>
            <a:endParaRPr lang="en-US" dirty="0"/>
          </a:p>
          <a:p>
            <a:r>
              <a:rPr lang="en-US" b="1" dirty="0"/>
              <a:t>Weaknesses</a:t>
            </a:r>
          </a:p>
          <a:p>
            <a:pPr marL="857250" lvl="1" indent="-457200"/>
            <a:r>
              <a:rPr lang="en-US" dirty="0"/>
              <a:t>Degree audit and student education planning </a:t>
            </a:r>
            <a:r>
              <a:rPr lang="en-US" dirty="0" smtClean="0"/>
              <a:t>in progress</a:t>
            </a:r>
          </a:p>
          <a:p>
            <a:pPr marL="857250" lvl="1" indent="-457200"/>
            <a:r>
              <a:rPr lang="en-US" dirty="0" smtClean="0"/>
              <a:t>Online counseling not developed</a:t>
            </a:r>
            <a:endParaRPr lang="en-US" dirty="0"/>
          </a:p>
          <a:p>
            <a:r>
              <a:rPr lang="en-US" b="1" dirty="0"/>
              <a:t>Opportunities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 </a:t>
            </a:r>
            <a:r>
              <a:rPr lang="en-US" dirty="0"/>
              <a:t>critical web tools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online counseling services</a:t>
            </a:r>
          </a:p>
          <a:p>
            <a:r>
              <a:rPr lang="en-US" b="1" dirty="0" smtClean="0"/>
              <a:t>Threats 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IIC, Library, 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/>
              <a:t>Strengths</a:t>
            </a:r>
          </a:p>
          <a:p>
            <a:pPr lvl="1"/>
            <a:r>
              <a:rPr lang="en-US" sz="2600" dirty="0" smtClean="0"/>
              <a:t>Broad range of </a:t>
            </a:r>
            <a:r>
              <a:rPr lang="en-US" sz="2600" dirty="0"/>
              <a:t>books and materials</a:t>
            </a:r>
          </a:p>
          <a:p>
            <a:pPr lvl="1"/>
            <a:r>
              <a:rPr lang="en-US" sz="2600" dirty="0"/>
              <a:t>Information is accessible </a:t>
            </a:r>
            <a:endParaRPr lang="en-US" sz="2600" dirty="0" smtClean="0"/>
          </a:p>
          <a:p>
            <a:pPr lvl="1"/>
            <a:r>
              <a:rPr lang="en-US" sz="2600" dirty="0" smtClean="0"/>
              <a:t>Effectiveness is assessed in Tutoring and Library</a:t>
            </a:r>
            <a:endParaRPr lang="en-US" sz="2600" dirty="0"/>
          </a:p>
          <a:p>
            <a:pPr lvl="1"/>
            <a:r>
              <a:rPr lang="en-US" sz="2600" dirty="0"/>
              <a:t>Tutoring services meet student needs</a:t>
            </a:r>
          </a:p>
          <a:p>
            <a:r>
              <a:rPr lang="en-US" sz="2600" b="1" dirty="0"/>
              <a:t>Weaknesses</a:t>
            </a:r>
          </a:p>
          <a:p>
            <a:pPr lvl="1"/>
            <a:r>
              <a:rPr lang="en-US" sz="2600" dirty="0"/>
              <a:t>Staffing, Library</a:t>
            </a:r>
          </a:p>
          <a:p>
            <a:r>
              <a:rPr lang="en-US" sz="2600" b="1" dirty="0" smtClean="0"/>
              <a:t>Opportunities</a:t>
            </a:r>
          </a:p>
          <a:p>
            <a:pPr marL="742950" lvl="2" indent="-342900"/>
            <a:r>
              <a:rPr lang="en-US" sz="2600" dirty="0" smtClean="0"/>
              <a:t>Increase access </a:t>
            </a:r>
            <a:r>
              <a:rPr lang="en-US" sz="2600" dirty="0"/>
              <a:t>to library service (IIC1.c</a:t>
            </a:r>
            <a:r>
              <a:rPr lang="en-US" sz="2600" dirty="0" smtClean="0"/>
              <a:t>)</a:t>
            </a:r>
            <a:endParaRPr lang="en-US" sz="2600" b="1" dirty="0"/>
          </a:p>
          <a:p>
            <a:r>
              <a:rPr lang="en-US" sz="2600" b="1" dirty="0" smtClean="0"/>
              <a:t>Threats</a:t>
            </a:r>
          </a:p>
          <a:p>
            <a:pPr lvl="1"/>
            <a:r>
              <a:rPr lang="en-US" sz="2600" dirty="0" smtClean="0"/>
              <a:t>None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2095500" cy="15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Work on self-studies has continued since drafts were submitted to the Board</a:t>
            </a:r>
          </a:p>
          <a:p>
            <a:r>
              <a:rPr lang="en-US" dirty="0" smtClean="0"/>
              <a:t>S.W.O.T </a:t>
            </a:r>
            <a:r>
              <a:rPr lang="en-US" dirty="0"/>
              <a:t>Summary Report by Standard</a:t>
            </a:r>
          </a:p>
          <a:p>
            <a:pPr lvl="1"/>
            <a:r>
              <a:rPr lang="en-US" dirty="0"/>
              <a:t>Campus Strengths</a:t>
            </a:r>
          </a:p>
          <a:p>
            <a:pPr lvl="1"/>
            <a:r>
              <a:rPr lang="en-US" dirty="0"/>
              <a:t>Campus Weaknesses</a:t>
            </a:r>
          </a:p>
          <a:p>
            <a:pPr lvl="1"/>
            <a:r>
              <a:rPr lang="en-US" dirty="0"/>
              <a:t>Opportunities: Current and Future</a:t>
            </a:r>
          </a:p>
          <a:p>
            <a:pPr lvl="1"/>
            <a:r>
              <a:rPr lang="en-US" dirty="0"/>
              <a:t>Threats that could impact </a:t>
            </a:r>
            <a:r>
              <a:rPr lang="en-US" dirty="0" smtClean="0"/>
              <a:t>Accreditation</a:t>
            </a:r>
            <a:endParaRPr lang="en-US" dirty="0"/>
          </a:p>
          <a:p>
            <a:r>
              <a:rPr lang="en-US" dirty="0" smtClean="0"/>
              <a:t>Self-Evaluation should be:</a:t>
            </a:r>
          </a:p>
          <a:p>
            <a:pPr lvl="1"/>
            <a:r>
              <a:rPr lang="en-US" dirty="0" smtClean="0"/>
              <a:t>Honest and Evidenced</a:t>
            </a:r>
          </a:p>
          <a:p>
            <a:pPr marL="514350" indent="-457200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III.A: Human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marL="582930" lvl="1" indent="-285750"/>
            <a:r>
              <a:rPr lang="en-US" dirty="0"/>
              <a:t>Quality of Staff and Faculty</a:t>
            </a:r>
          </a:p>
          <a:p>
            <a:pPr marL="582930" lvl="1" indent="-285750"/>
            <a:r>
              <a:rPr lang="en-US" dirty="0"/>
              <a:t>Professional Development</a:t>
            </a:r>
          </a:p>
          <a:p>
            <a:pPr marL="582930" lvl="1" indent="-285750"/>
            <a:r>
              <a:rPr lang="en-US" dirty="0"/>
              <a:t>Needs Assessment</a:t>
            </a:r>
          </a:p>
          <a:p>
            <a:pPr marL="582930" lvl="1" indent="-285750"/>
            <a:r>
              <a:rPr lang="en-US" dirty="0"/>
              <a:t>MOU for SLOs</a:t>
            </a:r>
          </a:p>
          <a:p>
            <a:pPr marL="582930" lvl="1" indent="-285750"/>
            <a:r>
              <a:rPr lang="en-US" dirty="0"/>
              <a:t>Ethics Statements</a:t>
            </a:r>
          </a:p>
          <a:p>
            <a:pPr marL="582930" lvl="1" indent="-285750"/>
            <a:r>
              <a:rPr lang="en-US" dirty="0"/>
              <a:t>Equity &amp; </a:t>
            </a:r>
            <a:r>
              <a:rPr lang="en-US" dirty="0" smtClean="0"/>
              <a:t>Diversity</a:t>
            </a:r>
            <a:endParaRPr lang="en-US" dirty="0"/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81400"/>
            <a:ext cx="3539266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III.A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sz="1800" dirty="0"/>
              <a:t>No </a:t>
            </a:r>
            <a:r>
              <a:rPr lang="en-US" sz="1800" dirty="0" smtClean="0"/>
              <a:t>Approved HR Handbook</a:t>
            </a:r>
          </a:p>
          <a:p>
            <a:pPr lvl="1"/>
            <a:r>
              <a:rPr lang="en-US" sz="1800" dirty="0" smtClean="0"/>
              <a:t>Long Range Human Resources Plan</a:t>
            </a:r>
            <a:endParaRPr lang="en-US" sz="1800" dirty="0"/>
          </a:p>
          <a:p>
            <a:pPr lvl="1"/>
            <a:r>
              <a:rPr lang="en-US" sz="1800" dirty="0"/>
              <a:t>Past Practice vs. Administrative Procedure</a:t>
            </a:r>
          </a:p>
          <a:p>
            <a:pPr lvl="1"/>
            <a:r>
              <a:rPr lang="en-US" sz="1800" dirty="0"/>
              <a:t>Board Policy vs. Administrative Procedure</a:t>
            </a:r>
          </a:p>
          <a:p>
            <a:pPr lvl="1"/>
            <a:r>
              <a:rPr lang="en-US" sz="1800" dirty="0" smtClean="0"/>
              <a:t>Website or Forms often out of date</a:t>
            </a:r>
            <a:endParaRPr lang="en-US" dirty="0" smtClean="0"/>
          </a:p>
          <a:p>
            <a:r>
              <a:rPr lang="en-US" dirty="0" smtClean="0"/>
              <a:t>Opportunities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pPr marL="582930" lvl="1" indent="-285750"/>
            <a:r>
              <a:rPr lang="en-US" sz="1800" dirty="0"/>
              <a:t>Evaluation of Administrators &amp; Managers</a:t>
            </a:r>
          </a:p>
          <a:p>
            <a:pPr marL="582930" lvl="1" indent="-285750"/>
            <a:r>
              <a:rPr lang="en-US" sz="1800" dirty="0"/>
              <a:t>Disproportional  Reduction of Staff, Faculty &amp; Managers</a:t>
            </a:r>
          </a:p>
          <a:p>
            <a:pPr marL="582930" lvl="1" indent="-285750"/>
            <a:r>
              <a:rPr lang="en-US" sz="1800" dirty="0" smtClean="0"/>
              <a:t>High number of interims</a:t>
            </a:r>
            <a:endParaRPr lang="en-US" sz="1800" dirty="0"/>
          </a:p>
          <a:p>
            <a:pPr marL="582930" lvl="1" indent="-285750"/>
            <a:r>
              <a:rPr lang="en-US" sz="1800" dirty="0"/>
              <a:t>Spring 2013 Student Services Terminations</a:t>
            </a:r>
          </a:p>
          <a:p>
            <a:pPr marL="582930" lvl="1" indent="-285750"/>
            <a:r>
              <a:rPr lang="en-US" sz="1800" dirty="0"/>
              <a:t>Fair Hiring Practices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3352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Honest Evaluation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III.A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Take Action on Hayes Report</a:t>
            </a:r>
          </a:p>
          <a:p>
            <a:pPr lvl="1"/>
            <a:r>
              <a:rPr lang="en-US" dirty="0" smtClean="0"/>
              <a:t>Fill Vacancies</a:t>
            </a:r>
          </a:p>
          <a:p>
            <a:pPr lvl="1"/>
            <a:r>
              <a:rPr lang="en-US" dirty="0" smtClean="0"/>
              <a:t>BP/AP Are Open Address:</a:t>
            </a:r>
          </a:p>
          <a:p>
            <a:pPr lvl="2"/>
            <a:r>
              <a:rPr lang="en-US" dirty="0" smtClean="0"/>
              <a:t>Evaluation of Interim Managers</a:t>
            </a:r>
          </a:p>
          <a:p>
            <a:pPr lvl="2"/>
            <a:r>
              <a:rPr lang="en-US" dirty="0" smtClean="0"/>
              <a:t>Institutionalize Past Practices</a:t>
            </a:r>
          </a:p>
          <a:p>
            <a:pPr lvl="2"/>
            <a:r>
              <a:rPr lang="en-US" dirty="0" smtClean="0"/>
              <a:t>Clear up contradictions between BP &amp; AP</a:t>
            </a:r>
          </a:p>
          <a:p>
            <a:pPr lvl="1"/>
            <a:r>
              <a:rPr lang="en-US" dirty="0" smtClean="0"/>
              <a:t>Approve HR Handbook</a:t>
            </a:r>
          </a:p>
          <a:p>
            <a:pPr lvl="1"/>
            <a:r>
              <a:rPr lang="en-US" dirty="0" smtClean="0"/>
              <a:t>Complete Long Range Hiring Plan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37"/>
          <a:stretch/>
        </p:blipFill>
        <p:spPr>
          <a:xfrm>
            <a:off x="4419600" y="-140208"/>
            <a:ext cx="4038600" cy="69982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III.B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Campus has  Long-Range Plan </a:t>
            </a:r>
            <a:br>
              <a:rPr lang="en-US" dirty="0" smtClean="0"/>
            </a:br>
            <a:r>
              <a:rPr lang="en-US" dirty="0" smtClean="0"/>
              <a:t>and Budget for Facilities </a:t>
            </a:r>
            <a:br>
              <a:rPr lang="en-US" dirty="0" smtClean="0"/>
            </a:br>
            <a:r>
              <a:rPr lang="en-US" dirty="0" smtClean="0"/>
              <a:t>Maintenance  and  Equipment </a:t>
            </a:r>
            <a:br>
              <a:rPr lang="en-US" dirty="0" smtClean="0"/>
            </a:br>
            <a:r>
              <a:rPr lang="en-US" dirty="0" smtClean="0"/>
              <a:t>Replacement</a:t>
            </a:r>
          </a:p>
          <a:p>
            <a:pPr lvl="1"/>
            <a:r>
              <a:rPr lang="en-US" dirty="0" smtClean="0"/>
              <a:t>Facilities and Safety Committee </a:t>
            </a:r>
          </a:p>
          <a:p>
            <a:pPr lvl="1"/>
            <a:r>
              <a:rPr lang="en-US" dirty="0" smtClean="0"/>
              <a:t>Facilities Needs Incorporated</a:t>
            </a:r>
            <a:br>
              <a:rPr lang="en-US" dirty="0" smtClean="0"/>
            </a:br>
            <a:r>
              <a:rPr lang="en-US" dirty="0" smtClean="0"/>
              <a:t> into Program Review</a:t>
            </a:r>
            <a:endParaRPr lang="en-US" dirty="0"/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Inability to Sell More Bonds </a:t>
            </a:r>
            <a:br>
              <a:rPr lang="en-US" dirty="0" smtClean="0"/>
            </a:br>
            <a:r>
              <a:rPr lang="en-US" dirty="0" smtClean="0"/>
              <a:t>has Slowed or Delayed </a:t>
            </a:r>
            <a:br>
              <a:rPr lang="en-US" dirty="0" smtClean="0"/>
            </a:br>
            <a:r>
              <a:rPr lang="en-US" dirty="0" smtClean="0"/>
              <a:t>Needed Construction</a:t>
            </a:r>
          </a:p>
          <a:p>
            <a:r>
              <a:rPr lang="en-US" dirty="0" smtClean="0"/>
              <a:t>Opportunities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III.C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Established Campus Technology Services</a:t>
            </a:r>
          </a:p>
          <a:p>
            <a:pPr lvl="1"/>
            <a:r>
              <a:rPr lang="en-US" dirty="0" smtClean="0"/>
              <a:t>Technology Plan Integrated with Campus and District Planning</a:t>
            </a:r>
          </a:p>
          <a:p>
            <a:pPr lvl="1"/>
            <a:r>
              <a:rPr lang="en-US" dirty="0" smtClean="0"/>
              <a:t>Budgeted Technology Replacement Rotation</a:t>
            </a:r>
            <a:endParaRPr lang="en-US" dirty="0"/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Better Utilization of  Campus  Labs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" b="5677"/>
          <a:stretch/>
        </p:blipFill>
        <p:spPr>
          <a:xfrm>
            <a:off x="5181600" y="4179400"/>
            <a:ext cx="3066510" cy="22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III.D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Revitalization of the Budget Committee as a Shared Governance Committees</a:t>
            </a:r>
          </a:p>
          <a:p>
            <a:pPr lvl="1"/>
            <a:r>
              <a:rPr lang="en-US" dirty="0" smtClean="0"/>
              <a:t>College Brain Trust Report</a:t>
            </a:r>
          </a:p>
          <a:p>
            <a:pPr lvl="1"/>
            <a:r>
              <a:rPr lang="en-US" dirty="0" smtClean="0"/>
              <a:t>Needs Assessment Process</a:t>
            </a:r>
            <a:endParaRPr lang="en-US" dirty="0"/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No Funding for Growth Positions</a:t>
            </a:r>
          </a:p>
          <a:p>
            <a:pPr lvl="1"/>
            <a:r>
              <a:rPr lang="en-US" dirty="0" smtClean="0"/>
              <a:t>Floating Split replacing </a:t>
            </a:r>
            <a:r>
              <a:rPr lang="en-US" dirty="0"/>
              <a:t>70/30 </a:t>
            </a:r>
            <a:r>
              <a:rPr lang="en-US" dirty="0" smtClean="0"/>
              <a:t>Split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Fund Balance for One-Time Funding</a:t>
            </a:r>
          </a:p>
          <a:p>
            <a:pPr lvl="1"/>
            <a:r>
              <a:rPr lang="en-US" dirty="0" smtClean="0"/>
              <a:t>FTEs Growth</a:t>
            </a:r>
            <a:endParaRPr lang="en-US" dirty="0"/>
          </a:p>
          <a:p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IIIA, Human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Strengths</a:t>
            </a:r>
          </a:p>
          <a:p>
            <a:pPr lvl="1"/>
            <a:r>
              <a:rPr lang="en-US" sz="2400" dirty="0"/>
              <a:t>Policies and </a:t>
            </a:r>
            <a:r>
              <a:rPr lang="en-US" sz="2400" dirty="0" smtClean="0"/>
              <a:t>procedures</a:t>
            </a:r>
            <a:endParaRPr lang="en-US" sz="2400" dirty="0"/>
          </a:p>
          <a:p>
            <a:pPr lvl="1"/>
            <a:r>
              <a:rPr lang="en-US" sz="2400" dirty="0"/>
              <a:t>HR treats applicants fairly</a:t>
            </a:r>
          </a:p>
          <a:p>
            <a:pPr lvl="1"/>
            <a:r>
              <a:rPr lang="en-US" sz="2400" dirty="0"/>
              <a:t>Sensitive information is kept confidential</a:t>
            </a:r>
          </a:p>
          <a:p>
            <a:pPr lvl="1"/>
            <a:r>
              <a:rPr lang="en-US" sz="2400" dirty="0"/>
              <a:t>Faculty participate in the selection of faculty</a:t>
            </a:r>
          </a:p>
          <a:p>
            <a:pPr lvl="1"/>
            <a:r>
              <a:rPr lang="en-US" sz="2400" dirty="0"/>
              <a:t>Personnel are evaluated timely</a:t>
            </a:r>
          </a:p>
          <a:p>
            <a:pPr lvl="1"/>
            <a:r>
              <a:rPr lang="en-US" sz="2400" dirty="0"/>
              <a:t>Reflection about assessment included in faculty </a:t>
            </a:r>
            <a:r>
              <a:rPr lang="en-US" sz="2400" dirty="0" smtClean="0"/>
              <a:t>evaluation (SLO MOU)</a:t>
            </a:r>
            <a:endParaRPr lang="en-US" sz="2400" dirty="0"/>
          </a:p>
          <a:p>
            <a:pPr lvl="1"/>
            <a:r>
              <a:rPr lang="en-US" sz="2400" dirty="0" smtClean="0"/>
              <a:t>Codes </a:t>
            </a:r>
            <a:r>
              <a:rPr lang="en-US" sz="2400" dirty="0"/>
              <a:t>of ethics—managers, staff, faculty, </a:t>
            </a:r>
            <a:r>
              <a:rPr lang="en-US" sz="2400" dirty="0" smtClean="0"/>
              <a:t>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241370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IIIA, 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Weaknesses</a:t>
            </a:r>
          </a:p>
          <a:p>
            <a:pPr lvl="1"/>
            <a:r>
              <a:rPr lang="en-US" sz="2400" dirty="0" smtClean="0"/>
              <a:t>Outdated </a:t>
            </a:r>
            <a:r>
              <a:rPr lang="en-US" sz="2400" dirty="0"/>
              <a:t>Long Range Hiring </a:t>
            </a:r>
            <a:r>
              <a:rPr lang="en-US" sz="2400" dirty="0" smtClean="0"/>
              <a:t>Plan</a:t>
            </a:r>
          </a:p>
          <a:p>
            <a:pPr lvl="1"/>
            <a:r>
              <a:rPr lang="en-US" sz="2400" dirty="0" smtClean="0"/>
              <a:t>Evaluation tools not updated (SLO MOU)</a:t>
            </a:r>
            <a:endParaRPr lang="en-US" sz="2400" dirty="0"/>
          </a:p>
          <a:p>
            <a:r>
              <a:rPr lang="en-US" sz="2400" b="1" dirty="0" smtClean="0"/>
              <a:t>Opportunities</a:t>
            </a:r>
            <a:endParaRPr lang="en-US" sz="2400" b="1" dirty="0"/>
          </a:p>
          <a:p>
            <a:pPr lvl="1"/>
            <a:r>
              <a:rPr lang="en-US" sz="2400" dirty="0"/>
              <a:t>Analyze organizational problems and address</a:t>
            </a:r>
          </a:p>
          <a:p>
            <a:pPr lvl="1"/>
            <a:r>
              <a:rPr lang="en-US" sz="2400" dirty="0" smtClean="0"/>
              <a:t>Hay Group, Inc. study</a:t>
            </a:r>
            <a:r>
              <a:rPr lang="en-US" sz="2400" dirty="0"/>
              <a:t>; feasibility </a:t>
            </a:r>
            <a:r>
              <a:rPr lang="en-US" sz="2400" dirty="0" smtClean="0"/>
              <a:t>determination</a:t>
            </a:r>
          </a:p>
          <a:p>
            <a:r>
              <a:rPr lang="en-US" sz="2400" b="1" dirty="0" smtClean="0"/>
              <a:t>Threats</a:t>
            </a:r>
            <a:endParaRPr lang="en-US" sz="2400" b="1" dirty="0"/>
          </a:p>
          <a:p>
            <a:pPr lvl="1"/>
            <a:r>
              <a:rPr lang="en-US" sz="2400" dirty="0" smtClean="0"/>
              <a:t>Adequacy of funding to support salary increase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IIIB, Physical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/>
              <a:t>Strengths</a:t>
            </a:r>
          </a:p>
          <a:p>
            <a:pPr lvl="1"/>
            <a:r>
              <a:rPr lang="en-US" dirty="0"/>
              <a:t>Facilities Master Plan </a:t>
            </a:r>
          </a:p>
          <a:p>
            <a:pPr lvl="2"/>
            <a:r>
              <a:rPr lang="en-US" dirty="0" smtClean="0"/>
              <a:t>building</a:t>
            </a:r>
            <a:r>
              <a:rPr lang="en-US" dirty="0"/>
              <a:t>, infrastructure, &amp; site improvements</a:t>
            </a:r>
          </a:p>
          <a:p>
            <a:pPr lvl="1"/>
            <a:r>
              <a:rPr lang="en-US" dirty="0"/>
              <a:t>Safety training </a:t>
            </a:r>
          </a:p>
          <a:p>
            <a:pPr lvl="1"/>
            <a:r>
              <a:rPr lang="en-US" dirty="0"/>
              <a:t>Compliance with applicable laws and regulations</a:t>
            </a:r>
          </a:p>
          <a:p>
            <a:pPr lvl="1"/>
            <a:r>
              <a:rPr lang="en-US" dirty="0"/>
              <a:t>Energy management</a:t>
            </a:r>
          </a:p>
          <a:p>
            <a:pPr lvl="1"/>
            <a:r>
              <a:rPr lang="en-US" dirty="0"/>
              <a:t>Construction and Construction standards</a:t>
            </a:r>
          </a:p>
          <a:p>
            <a:pPr lvl="1"/>
            <a:r>
              <a:rPr lang="en-US" dirty="0"/>
              <a:t>Facility assessment</a:t>
            </a:r>
          </a:p>
          <a:p>
            <a:r>
              <a:rPr lang="en-US" sz="2800" b="1" dirty="0"/>
              <a:t>Weaknesses</a:t>
            </a:r>
          </a:p>
          <a:p>
            <a:pPr lvl="1"/>
            <a:r>
              <a:rPr lang="en-US" dirty="0"/>
              <a:t>Funding for all construction/renovation needs</a:t>
            </a:r>
          </a:p>
          <a:p>
            <a:pPr lvl="1"/>
            <a:r>
              <a:rPr lang="en-US" dirty="0"/>
              <a:t>Operational funding to support facilities</a:t>
            </a:r>
          </a:p>
          <a:p>
            <a:pPr lvl="1"/>
            <a:r>
              <a:rPr lang="en-US" dirty="0"/>
              <a:t>Improved utilization and coordination of space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67384"/>
            <a:ext cx="2133600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IIIB, Physical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Opportunities</a:t>
            </a:r>
          </a:p>
          <a:p>
            <a:pPr lvl="1"/>
            <a:r>
              <a:rPr lang="en-US" sz="2400" dirty="0"/>
              <a:t>Expansion of facilities to accommodate growth</a:t>
            </a:r>
          </a:p>
          <a:p>
            <a:pPr lvl="1"/>
            <a:r>
              <a:rPr lang="en-US" sz="2400" dirty="0"/>
              <a:t>Continued implementation of sustainability and energy management initiatives</a:t>
            </a:r>
          </a:p>
          <a:p>
            <a:pPr lvl="1"/>
            <a:r>
              <a:rPr lang="en-US" sz="2400" dirty="0"/>
              <a:t>Integration of total cost of ownership projections into financial planning</a:t>
            </a:r>
          </a:p>
          <a:p>
            <a:pPr lvl="1"/>
            <a:r>
              <a:rPr lang="en-US" sz="2400" dirty="0"/>
              <a:t>Implementation of Colleague (Resource 25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b="1" dirty="0"/>
              <a:t>Threats</a:t>
            </a:r>
          </a:p>
          <a:p>
            <a:pPr lvl="1"/>
            <a:r>
              <a:rPr lang="en-US" sz="2400" dirty="0"/>
              <a:t>Funding limitations</a:t>
            </a:r>
          </a:p>
          <a:p>
            <a:pPr lvl="1"/>
            <a:r>
              <a:rPr lang="en-US" sz="2400" dirty="0"/>
              <a:t>Aging buildings and systems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3058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I.A: </a:t>
            </a:r>
            <a:br>
              <a:rPr lang="en-US" dirty="0" smtClean="0"/>
            </a:br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442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Mission is Board Approved				</a:t>
            </a:r>
          </a:p>
          <a:p>
            <a:pPr lvl="1"/>
            <a:r>
              <a:rPr lang="en-US" dirty="0" smtClean="0"/>
              <a:t>Reviewed Annually</a:t>
            </a:r>
          </a:p>
          <a:p>
            <a:pPr lvl="1"/>
            <a:r>
              <a:rPr lang="en-US" dirty="0"/>
              <a:t>Tied to all key planning processes</a:t>
            </a:r>
          </a:p>
          <a:p>
            <a:pPr lvl="1"/>
            <a:r>
              <a:rPr lang="en-US" dirty="0"/>
              <a:t>Central to decision </a:t>
            </a:r>
            <a:r>
              <a:rPr lang="en-US" dirty="0" smtClean="0"/>
              <a:t>making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Learning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Included Mission in Budget Charge</a:t>
            </a:r>
          </a:p>
          <a:p>
            <a:r>
              <a:rPr lang="en-US" dirty="0" smtClean="0"/>
              <a:t>Threats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IIIC, Technology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Strengths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Strong district/college infrastructure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Technology supports teaching, learning, service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Training at site and district levels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Replacement and maintenance plans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Alignment of plans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Weaknesses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 plan out of date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Opportunities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Update DE plan, align with EMP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Threats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None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0" y="4038600"/>
            <a:ext cx="3098114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IIID, Fiscal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Strengths</a:t>
            </a:r>
          </a:p>
          <a:p>
            <a:pPr lvl="1"/>
            <a:r>
              <a:rPr lang="en-US" sz="2400" dirty="0"/>
              <a:t>Resource allocation is integrated with planning</a:t>
            </a:r>
          </a:p>
          <a:p>
            <a:pPr lvl="1"/>
            <a:r>
              <a:rPr lang="en-US" sz="2400" dirty="0"/>
              <a:t>FMP is aligned with the EMP</a:t>
            </a:r>
          </a:p>
          <a:p>
            <a:pPr lvl="1"/>
            <a:r>
              <a:rPr lang="en-US" sz="2400" dirty="0"/>
              <a:t>Five-year budget </a:t>
            </a:r>
            <a:r>
              <a:rPr lang="en-US" sz="2400" dirty="0" smtClean="0"/>
              <a:t>projections</a:t>
            </a:r>
          </a:p>
          <a:p>
            <a:pPr lvl="1"/>
            <a:r>
              <a:rPr lang="en-US" sz="2400" dirty="0" smtClean="0"/>
              <a:t>Healthy District reserve</a:t>
            </a:r>
          </a:p>
          <a:p>
            <a:pPr lvl="1"/>
            <a:r>
              <a:rPr lang="en-US" sz="2400" dirty="0" smtClean="0"/>
              <a:t>Grant funding supports comprehensive college</a:t>
            </a:r>
            <a:endParaRPr lang="en-US" sz="2400" dirty="0"/>
          </a:p>
          <a:p>
            <a:pPr lvl="1"/>
            <a:r>
              <a:rPr lang="en-US" sz="2400" dirty="0" smtClean="0"/>
              <a:t>Compliance </a:t>
            </a:r>
            <a:r>
              <a:rPr lang="en-US" sz="2400" dirty="0"/>
              <a:t>with federal and state requirements</a:t>
            </a:r>
          </a:p>
          <a:p>
            <a:pPr lvl="1"/>
            <a:r>
              <a:rPr lang="en-US" sz="2400" dirty="0" smtClean="0"/>
              <a:t>Allocation model </a:t>
            </a:r>
            <a:r>
              <a:rPr lang="en-US" sz="2400" dirty="0"/>
              <a:t>includes liabilities and future obligations </a:t>
            </a:r>
            <a:endParaRPr lang="en-US" sz="2400" dirty="0" smtClean="0"/>
          </a:p>
          <a:p>
            <a:pPr lvl="1"/>
            <a:r>
              <a:rPr lang="en-US" sz="2400" dirty="0" smtClean="0"/>
              <a:t>Rigorous </a:t>
            </a:r>
            <a:r>
              <a:rPr lang="en-US" sz="2400" dirty="0"/>
              <a:t>dialogue and opportunities for input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1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IIID, Fiscal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Weaknesses</a:t>
            </a:r>
          </a:p>
          <a:p>
            <a:pPr lvl="1"/>
            <a:r>
              <a:rPr lang="en-US" sz="2400" dirty="0"/>
              <a:t>History of deficit spending</a:t>
            </a:r>
          </a:p>
          <a:p>
            <a:pPr lvl="1"/>
            <a:r>
              <a:rPr lang="en-US" sz="2400" dirty="0"/>
              <a:t>High fixed costs (as a small college)</a:t>
            </a:r>
          </a:p>
          <a:p>
            <a:pPr lvl="1"/>
            <a:r>
              <a:rPr lang="en-US" sz="2400" dirty="0"/>
              <a:t>Increasing capacity without a firm growth model in place</a:t>
            </a:r>
          </a:p>
          <a:p>
            <a:pPr lvl="1"/>
            <a:r>
              <a:rPr lang="en-US" sz="2400" dirty="0"/>
              <a:t>OPEB obligations (District)</a:t>
            </a:r>
          </a:p>
          <a:p>
            <a:pPr lvl="1"/>
            <a:r>
              <a:rPr lang="en-US" sz="2400" dirty="0"/>
              <a:t>Weak position control (District)</a:t>
            </a:r>
          </a:p>
          <a:p>
            <a:pPr lvl="1"/>
            <a:r>
              <a:rPr lang="en-US" sz="2400" dirty="0"/>
              <a:t>Integrated facilities planning and resource allocation </a:t>
            </a:r>
            <a:endParaRPr lang="en-US" sz="2400" dirty="0" smtClean="0"/>
          </a:p>
          <a:p>
            <a:pPr lvl="1"/>
            <a:r>
              <a:rPr lang="en-US" sz="2400" dirty="0" smtClean="0"/>
              <a:t>DSP does not always inform campus directions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0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IIID, Fiscal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Opportunities</a:t>
            </a:r>
          </a:p>
          <a:p>
            <a:pPr lvl="1"/>
            <a:r>
              <a:rPr lang="en-US" sz="2400" dirty="0"/>
              <a:t>Address inefficiencies</a:t>
            </a:r>
          </a:p>
          <a:p>
            <a:pPr lvl="1"/>
            <a:r>
              <a:rPr lang="en-US" sz="2400" dirty="0"/>
              <a:t>Develop a district strategy for growth</a:t>
            </a:r>
          </a:p>
          <a:p>
            <a:pPr lvl="1"/>
            <a:r>
              <a:rPr lang="en-US" sz="2400" dirty="0"/>
              <a:t>Continued support for comprehensive college components</a:t>
            </a:r>
          </a:p>
          <a:p>
            <a:pPr lvl="1"/>
            <a:r>
              <a:rPr lang="en-US" sz="2400" dirty="0"/>
              <a:t>Strengthening and development of partnerships</a:t>
            </a:r>
          </a:p>
          <a:p>
            <a:pPr lvl="1"/>
            <a:r>
              <a:rPr lang="en-US" sz="2400" dirty="0"/>
              <a:t>Align resource allocation to the growth strategy</a:t>
            </a:r>
          </a:p>
          <a:p>
            <a:pPr lvl="1"/>
            <a:r>
              <a:rPr lang="en-US" sz="2400" dirty="0"/>
              <a:t>Multi-year fiscal planning</a:t>
            </a:r>
          </a:p>
          <a:p>
            <a:r>
              <a:rPr lang="en-US" sz="2400" b="1" dirty="0"/>
              <a:t>Threats</a:t>
            </a:r>
          </a:p>
          <a:p>
            <a:pPr lvl="1"/>
            <a:r>
              <a:rPr lang="en-US" sz="2400" dirty="0"/>
              <a:t>State budget volatility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IV.A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Collegial Governance</a:t>
            </a:r>
          </a:p>
          <a:p>
            <a:pPr lvl="1"/>
            <a:r>
              <a:rPr lang="en-US" dirty="0" smtClean="0"/>
              <a:t>Integrated Plans &amp; Processes</a:t>
            </a:r>
          </a:p>
          <a:p>
            <a:pPr lvl="1"/>
            <a:r>
              <a:rPr lang="en-US" dirty="0" smtClean="0"/>
              <a:t>Institutional Evaluation and Review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Campus Climate Surveys indicated decreasing familiarity and confidence in campus planning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Raise moral</a:t>
            </a:r>
          </a:p>
          <a:p>
            <a:pPr lvl="1"/>
            <a:r>
              <a:rPr lang="en-US" dirty="0" smtClean="0"/>
              <a:t>Increase Transparency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Threats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IVA,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Strengths</a:t>
            </a:r>
          </a:p>
          <a:p>
            <a:pPr lvl="1"/>
            <a:r>
              <a:rPr lang="en-US" sz="2400" dirty="0"/>
              <a:t>Leadership is promoted at all levels of the institution</a:t>
            </a:r>
          </a:p>
          <a:p>
            <a:pPr lvl="1"/>
            <a:r>
              <a:rPr lang="en-US" sz="2400" dirty="0"/>
              <a:t>Written policy for participation in decision-making</a:t>
            </a:r>
          </a:p>
          <a:p>
            <a:pPr lvl="1"/>
            <a:r>
              <a:rPr lang="en-US" sz="2400" dirty="0"/>
              <a:t>Defined roles in governance</a:t>
            </a:r>
          </a:p>
          <a:p>
            <a:pPr lvl="1"/>
            <a:r>
              <a:rPr lang="en-US" sz="2400" dirty="0"/>
              <a:t>Appropriate bodies make recommendations about learning programs</a:t>
            </a:r>
          </a:p>
          <a:p>
            <a:pPr lvl="1"/>
            <a:r>
              <a:rPr lang="en-US" sz="2400" dirty="0" smtClean="0"/>
              <a:t>Responsiveness </a:t>
            </a:r>
            <a:r>
              <a:rPr lang="en-US" sz="2400" dirty="0"/>
              <a:t>to Commission </a:t>
            </a:r>
            <a:r>
              <a:rPr lang="en-US" sz="2400" dirty="0" smtClean="0"/>
              <a:t>recommendations</a:t>
            </a:r>
          </a:p>
          <a:p>
            <a:pPr lvl="1"/>
            <a:r>
              <a:rPr lang="en-US" sz="2400" dirty="0"/>
              <a:t>Honesty and integrity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1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IV.B.1: </a:t>
            </a:r>
            <a:r>
              <a:rPr lang="en-US" dirty="0"/>
              <a:t>Board and Administrative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Policies and Procedures</a:t>
            </a:r>
          </a:p>
          <a:p>
            <a:pPr lvl="1"/>
            <a:r>
              <a:rPr lang="en-US" dirty="0" smtClean="0"/>
              <a:t>Goals and Imperatives </a:t>
            </a:r>
          </a:p>
          <a:p>
            <a:pPr lvl="1"/>
            <a:r>
              <a:rPr lang="en-US" dirty="0" smtClean="0"/>
              <a:t>Institution-Set Standards</a:t>
            </a:r>
          </a:p>
          <a:p>
            <a:pPr lvl="1"/>
            <a:r>
              <a:rPr lang="en-US" dirty="0" smtClean="0"/>
              <a:t>Board Self-Review</a:t>
            </a:r>
          </a:p>
          <a:p>
            <a:pPr lvl="1"/>
            <a:r>
              <a:rPr lang="en-US" dirty="0" smtClean="0"/>
              <a:t>Clearly Defined Roles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BP and AP updates</a:t>
            </a:r>
          </a:p>
          <a:p>
            <a:pPr lvl="1"/>
            <a:r>
              <a:rPr lang="en-US" dirty="0" smtClean="0"/>
              <a:t>Consistency: Deviation for 2045</a:t>
            </a:r>
          </a:p>
          <a:p>
            <a:pPr lvl="1"/>
            <a:r>
              <a:rPr lang="en-US" dirty="0" smtClean="0"/>
              <a:t>Decision Making Without Consultation: AB955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Hays Group Salary Report</a:t>
            </a:r>
          </a:p>
          <a:p>
            <a:pPr lvl="1"/>
            <a:r>
              <a:rPr lang="en-US" dirty="0" smtClean="0"/>
              <a:t>College Brain Trust Study </a:t>
            </a:r>
          </a:p>
          <a:p>
            <a:pPr lvl="1"/>
            <a:r>
              <a:rPr lang="en-US" dirty="0" smtClean="0"/>
              <a:t>CCLC Consultant Developing Review Cycle</a:t>
            </a:r>
          </a:p>
          <a:p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Chancellor’s Evaluation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+mn-lt"/>
              </a:rPr>
              <a:t>IV.B.2</a:t>
            </a:r>
            <a:r>
              <a:rPr lang="en-US" sz="4900" i="1" dirty="0" smtClean="0">
                <a:latin typeface="+mn-lt"/>
              </a:rPr>
              <a:t>.: </a:t>
            </a:r>
            <a:r>
              <a:rPr lang="en-US" sz="4800" dirty="0"/>
              <a:t>Board and Administrative Organization</a:t>
            </a:r>
            <a:r>
              <a:rPr lang="en-US" sz="3100" i="1" dirty="0"/>
              <a:t/>
            </a:r>
            <a:br>
              <a:rPr lang="en-US" sz="3100" i="1" dirty="0"/>
            </a:b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Strengths</a:t>
            </a:r>
          </a:p>
          <a:p>
            <a:pPr lvl="1"/>
            <a:r>
              <a:rPr lang="en-US" dirty="0" smtClean="0"/>
              <a:t>Long-term </a:t>
            </a:r>
            <a:r>
              <a:rPr lang="en-US" dirty="0"/>
              <a:t>interim with long history @ </a:t>
            </a:r>
            <a:r>
              <a:rPr lang="en-US" dirty="0" smtClean="0"/>
              <a:t>SBVC</a:t>
            </a:r>
          </a:p>
          <a:p>
            <a:pPr lvl="1"/>
            <a:r>
              <a:rPr lang="en-US" dirty="0" smtClean="0"/>
              <a:t>College </a:t>
            </a:r>
            <a:r>
              <a:rPr lang="en-US" dirty="0"/>
              <a:t>Council</a:t>
            </a:r>
          </a:p>
          <a:p>
            <a:pPr lvl="1"/>
            <a:r>
              <a:rPr lang="en-US" dirty="0"/>
              <a:t>Campus has strong Academic and Classified Senates</a:t>
            </a:r>
          </a:p>
          <a:p>
            <a:pPr lvl="1"/>
            <a:r>
              <a:rPr lang="en-US" dirty="0"/>
              <a:t>Core Plans &amp; Processes are stable and functioning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Unable to hire and retain a permanent President. </a:t>
            </a:r>
          </a:p>
          <a:p>
            <a:pPr lvl="1"/>
            <a:r>
              <a:rPr lang="en-US" dirty="0" smtClean="0"/>
              <a:t>32 months, 2  Failed Searches &amp; 3 Interims since last permanent President</a:t>
            </a:r>
            <a:endParaRPr lang="en-US" dirty="0"/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Hays Group Salary Report could lead to a pay scale increase</a:t>
            </a:r>
            <a:endParaRPr lang="en-US" dirty="0"/>
          </a:p>
          <a:p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Number of Interims have </a:t>
            </a:r>
            <a:r>
              <a:rPr lang="en-US" dirty="0"/>
              <a:t>limited </a:t>
            </a:r>
            <a:r>
              <a:rPr lang="en-US" dirty="0" smtClean="0"/>
              <a:t>long-term campus planning and decision making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</a:t>
            </a:r>
            <a:r>
              <a:rPr lang="en-US" dirty="0" smtClean="0"/>
              <a:t>IVB.2., Board and Administrative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Strengths</a:t>
            </a:r>
          </a:p>
          <a:p>
            <a:pPr lvl="1"/>
            <a:r>
              <a:rPr lang="en-US" sz="2400" dirty="0" smtClean="0"/>
              <a:t>President </a:t>
            </a:r>
            <a:r>
              <a:rPr lang="en-US" sz="2400" dirty="0"/>
              <a:t>has responsibility for the college</a:t>
            </a:r>
          </a:p>
          <a:p>
            <a:pPr lvl="2"/>
            <a:r>
              <a:rPr lang="en-US" dirty="0"/>
              <a:t>Guides improvement, evaluation, resource planning and distribution, and evaluates systems</a:t>
            </a:r>
          </a:p>
          <a:p>
            <a:pPr lvl="2"/>
            <a:r>
              <a:rPr lang="en-US" dirty="0"/>
              <a:t>Communicates </a:t>
            </a:r>
            <a:r>
              <a:rPr lang="en-US" dirty="0" smtClean="0"/>
              <a:t>effectively</a:t>
            </a:r>
          </a:p>
          <a:p>
            <a:pPr lvl="2"/>
            <a:r>
              <a:rPr lang="en-US" dirty="0" smtClean="0"/>
              <a:t>Delegates appropriately</a:t>
            </a:r>
          </a:p>
          <a:p>
            <a:pPr lvl="2"/>
            <a:r>
              <a:rPr lang="en-US" dirty="0" smtClean="0"/>
              <a:t>Consults collegially</a:t>
            </a:r>
            <a:endParaRPr lang="en-US" dirty="0"/>
          </a:p>
          <a:p>
            <a:r>
              <a:rPr lang="en-US" sz="2400" b="1" dirty="0" smtClean="0"/>
              <a:t>Weaknesses</a:t>
            </a:r>
          </a:p>
          <a:p>
            <a:pPr lvl="1"/>
            <a:r>
              <a:rPr lang="en-US" sz="2000" dirty="0" smtClean="0"/>
              <a:t>None</a:t>
            </a:r>
            <a:endParaRPr lang="en-US" sz="2000" dirty="0"/>
          </a:p>
          <a:p>
            <a:r>
              <a:rPr lang="en-US" sz="2400" b="1" dirty="0" smtClean="0"/>
              <a:t>Opportunities</a:t>
            </a:r>
          </a:p>
          <a:p>
            <a:pPr lvl="1"/>
            <a:r>
              <a:rPr lang="en-US" sz="2000" dirty="0" smtClean="0"/>
              <a:t>None</a:t>
            </a:r>
            <a:endParaRPr lang="en-US" sz="2000" dirty="0"/>
          </a:p>
          <a:p>
            <a:r>
              <a:rPr lang="en-US" sz="2400" b="1" dirty="0" smtClean="0"/>
              <a:t>Threats</a:t>
            </a:r>
          </a:p>
          <a:p>
            <a:pPr lvl="1"/>
            <a:r>
              <a:rPr lang="en-US" sz="2000" dirty="0" smtClean="0"/>
              <a:t>None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IV.B.3. </a:t>
            </a:r>
            <a:r>
              <a:rPr lang="en-US" dirty="0"/>
              <a:t>Board and Administrative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District Strategic Plan</a:t>
            </a:r>
          </a:p>
          <a:p>
            <a:pPr lvl="2"/>
            <a:r>
              <a:rPr lang="en-US" dirty="0" smtClean="0"/>
              <a:t>Linked to Board Imperatives</a:t>
            </a:r>
          </a:p>
          <a:p>
            <a:pPr lvl="1"/>
            <a:r>
              <a:rPr lang="en-US" dirty="0" smtClean="0"/>
              <a:t>District Program Review</a:t>
            </a:r>
          </a:p>
          <a:p>
            <a:pPr lvl="1"/>
            <a:r>
              <a:rPr lang="en-US" dirty="0" smtClean="0"/>
              <a:t>AP 2225</a:t>
            </a:r>
          </a:p>
          <a:p>
            <a:pPr lvl="1"/>
            <a:r>
              <a:rPr lang="en-US" dirty="0" smtClean="0"/>
              <a:t>District Assembly</a:t>
            </a:r>
          </a:p>
          <a:p>
            <a:pPr lvl="1"/>
            <a:r>
              <a:rPr lang="en-US" dirty="0"/>
              <a:t>AP </a:t>
            </a:r>
            <a:r>
              <a:rPr lang="en-US" dirty="0" smtClean="0"/>
              <a:t>2045: Process Chart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Resource Allocation Model</a:t>
            </a:r>
          </a:p>
          <a:p>
            <a:pPr lvl="1"/>
            <a:r>
              <a:rPr lang="en-US" dirty="0" smtClean="0"/>
              <a:t>Multi-Year Budget Planning</a:t>
            </a:r>
          </a:p>
          <a:p>
            <a:pPr lvl="1"/>
            <a:r>
              <a:rPr lang="en-US" dirty="0" smtClean="0"/>
              <a:t>Financial 2000</a:t>
            </a:r>
          </a:p>
          <a:p>
            <a:pPr lvl="1"/>
            <a:r>
              <a:rPr lang="en-US" dirty="0" smtClean="0"/>
              <a:t>District Assessment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College Brian Trust Report</a:t>
            </a:r>
          </a:p>
          <a:p>
            <a:r>
              <a:rPr lang="en-US" dirty="0" smtClean="0"/>
              <a:t>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1.B</a:t>
            </a:r>
            <a:br>
              <a:rPr lang="en-US" dirty="0" smtClean="0"/>
            </a:br>
            <a:r>
              <a:rPr lang="en-US" dirty="0" smtClean="0"/>
              <a:t>Improving Institutional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/>
              <a:t>Dialogue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Planning Cycles</a:t>
            </a:r>
          </a:p>
          <a:p>
            <a:pPr lvl="2"/>
            <a:r>
              <a:rPr lang="en-US" dirty="0"/>
              <a:t>Budgeting of resources follows planning</a:t>
            </a:r>
          </a:p>
          <a:p>
            <a:pPr lvl="1"/>
            <a:r>
              <a:rPr lang="en-US" dirty="0"/>
              <a:t>Integrated Planning</a:t>
            </a:r>
          </a:p>
          <a:p>
            <a:pPr lvl="1"/>
            <a:r>
              <a:rPr lang="en-US" dirty="0"/>
              <a:t>Assessment and </a:t>
            </a:r>
            <a:r>
              <a:rPr lang="en-US" dirty="0" smtClean="0"/>
              <a:t>Reporting</a:t>
            </a:r>
            <a:endParaRPr lang="en-US" dirty="0"/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Campus Climate Surveys indicate decreasing familiarity with and participation in campus planning processes and goals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r>
              <a:rPr lang="en-US" dirty="0"/>
              <a:t>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Red Flags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ACCJC Sanctions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7827" t="13646" r="13898" b="4691"/>
          <a:stretch/>
        </p:blipFill>
        <p:spPr bwMode="auto">
          <a:xfrm>
            <a:off x="381000" y="533400"/>
            <a:ext cx="83820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70" y="3379470"/>
            <a:ext cx="99060" cy="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659130" cy="6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17" y="1159021"/>
            <a:ext cx="659130" cy="6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failed presidential searches and the number of interim managers, VPs &amp; Presidents over the last several years will be a red flag. </a:t>
            </a:r>
            <a:r>
              <a:rPr lang="en-US" dirty="0" smtClean="0"/>
              <a:t>The </a:t>
            </a:r>
            <a:r>
              <a:rPr lang="en-US" dirty="0"/>
              <a:t>District has also experienced high turnover of classified staff and has a number of interim management positions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lack of a process to evaluate Interim Managers needs to be addressed. AP 7251 is currently being reviewed and an evaluation process should be included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2013 non-renewal of 4 permanent managers</a:t>
            </a:r>
            <a:r>
              <a:rPr lang="en-US" dirty="0" smtClean="0"/>
              <a:t> </a:t>
            </a:r>
            <a:r>
              <a:rPr lang="en-US" dirty="0"/>
              <a:t>contracts in Student Services </a:t>
            </a:r>
            <a:r>
              <a:rPr lang="en-US" dirty="0" smtClean="0"/>
              <a:t>further destabilized leadership at </a:t>
            </a:r>
            <a:r>
              <a:rPr lang="en-US" dirty="0"/>
              <a:t>a time when the President and all VPs were </a:t>
            </a:r>
            <a:r>
              <a:rPr lang="en-US" dirty="0" smtClean="0"/>
              <a:t>interim. </a:t>
            </a:r>
          </a:p>
          <a:p>
            <a:pPr lvl="1"/>
            <a:r>
              <a:rPr lang="en-US" dirty="0" smtClean="0"/>
              <a:t>Managers </a:t>
            </a:r>
            <a:r>
              <a:rPr lang="en-US" dirty="0"/>
              <a:t>positions </a:t>
            </a:r>
            <a:r>
              <a:rPr lang="en-US" dirty="0" smtClean="0"/>
              <a:t>were down graded and </a:t>
            </a:r>
            <a:r>
              <a:rPr lang="en-US" dirty="0"/>
              <a:t>division/departments</a:t>
            </a:r>
            <a:r>
              <a:rPr lang="en-US" dirty="0" smtClean="0"/>
              <a:t> reorganized without observing collegial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ACCJC will need evidence that the Chancellor evaluations are current and conducted according to AP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0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While the District is financially stable the </a:t>
            </a:r>
            <a:r>
              <a:rPr lang="en-US" dirty="0" smtClean="0"/>
              <a:t>college </a:t>
            </a:r>
            <a:r>
              <a:rPr lang="en-US" dirty="0"/>
              <a:t>still </a:t>
            </a:r>
            <a:r>
              <a:rPr lang="en-US" dirty="0" smtClean="0"/>
              <a:t>have </a:t>
            </a:r>
            <a:r>
              <a:rPr lang="en-US" dirty="0"/>
              <a:t>financial needs. </a:t>
            </a:r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Brain Trust Report helps to document budgeting processes. </a:t>
            </a:r>
            <a:endParaRPr lang="en-US" dirty="0" smtClean="0"/>
          </a:p>
          <a:p>
            <a:r>
              <a:rPr lang="en-US" dirty="0" smtClean="0"/>
              <a:t>Hay Group, Inc. Report: The </a:t>
            </a:r>
            <a:r>
              <a:rPr lang="en-US" dirty="0"/>
              <a:t>commitment to a more equitable pay scale can be leveraged to demonstrate District commitment to hiring and retaining quality administrators, faculty and staff.</a:t>
            </a:r>
          </a:p>
        </p:txBody>
      </p:sp>
    </p:spTree>
    <p:extLst>
      <p:ext uri="{BB962C8B-B14F-4D97-AF65-F5344CB8AC3E}">
        <p14:creationId xmlns:p14="http://schemas.microsoft.com/office/powerpoint/2010/main" val="32537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620000" cy="57150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800" b="1" dirty="0" smtClean="0"/>
              <a:t>Crucial Issues</a:t>
            </a:r>
            <a:endParaRPr lang="en-US" sz="2800" b="1" dirty="0"/>
          </a:p>
          <a:p>
            <a:pPr lvl="0"/>
            <a:r>
              <a:rPr lang="en-US" dirty="0"/>
              <a:t>Irregularities in HR hiring and evaluation processes</a:t>
            </a:r>
          </a:p>
          <a:p>
            <a:pPr lvl="0"/>
            <a:r>
              <a:rPr lang="en-US" dirty="0"/>
              <a:t>College Brain Trust Report: Position Control Numbers</a:t>
            </a:r>
          </a:p>
          <a:p>
            <a:pPr lvl="0"/>
            <a:r>
              <a:rPr lang="en-US" dirty="0"/>
              <a:t>High number of vacancies across campus</a:t>
            </a:r>
          </a:p>
          <a:p>
            <a:pPr marL="114300" indent="0">
              <a:buNone/>
            </a:pPr>
            <a:r>
              <a:rPr lang="en-US" sz="2800" b="1" dirty="0" smtClean="0"/>
              <a:t>Caution</a:t>
            </a:r>
            <a:endParaRPr lang="en-US" sz="2800" b="1" dirty="0"/>
          </a:p>
          <a:p>
            <a:pPr lvl="0"/>
            <a:r>
              <a:rPr lang="en-US" dirty="0"/>
              <a:t>Human Resources Standard Operation Procedures Manual – 2011 is not yet approved</a:t>
            </a:r>
          </a:p>
          <a:p>
            <a:pPr lvl="0"/>
            <a:r>
              <a:rPr lang="en-US" dirty="0"/>
              <a:t>Long Range Staffing Plan not updated, currently being completed College Brain Trust</a:t>
            </a:r>
          </a:p>
          <a:p>
            <a:pPr lvl="0"/>
            <a:r>
              <a:rPr lang="en-US" dirty="0" smtClean="0"/>
              <a:t>Institution </a:t>
            </a:r>
            <a:r>
              <a:rPr lang="en-US" dirty="0"/>
              <a:t>Set-Standards</a:t>
            </a:r>
          </a:p>
          <a:p>
            <a:pPr lvl="0"/>
            <a:r>
              <a:rPr lang="en-US" dirty="0"/>
              <a:t>Program SLO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 Actions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Reaffirm Accreditation</a:t>
            </a:r>
          </a:p>
          <a:p>
            <a:r>
              <a:rPr lang="en-US" dirty="0" smtClean="0"/>
              <a:t>Reaffirm Accreditation and Request Two-Year Follow-Up Report</a:t>
            </a:r>
          </a:p>
          <a:p>
            <a:r>
              <a:rPr lang="en-US" dirty="0" smtClean="0"/>
              <a:t>Reaffirm Accreditation and Request a Follow Report with a Visit</a:t>
            </a:r>
          </a:p>
          <a:p>
            <a:r>
              <a:rPr lang="en-US" dirty="0" smtClean="0"/>
              <a:t>Defer reaffirmation of Accreditation</a:t>
            </a:r>
          </a:p>
          <a:p>
            <a:r>
              <a:rPr lang="en-US" dirty="0" smtClean="0"/>
              <a:t>Issue Warning</a:t>
            </a:r>
          </a:p>
          <a:p>
            <a:r>
              <a:rPr lang="en-US" dirty="0" smtClean="0"/>
              <a:t>Impose Probation</a:t>
            </a:r>
          </a:p>
          <a:p>
            <a:r>
              <a:rPr lang="en-US" dirty="0" smtClean="0"/>
              <a:t>Order Show Cause</a:t>
            </a:r>
          </a:p>
          <a:p>
            <a:r>
              <a:rPr lang="en-US" dirty="0" smtClean="0"/>
              <a:t>Terminate 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Standard 1.B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Improving Institutional Effectiveness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3324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SBVC Governance Handbook</a:t>
            </a:r>
          </a:p>
          <a:p>
            <a:pPr lvl="1"/>
            <a:r>
              <a:rPr lang="en-US" dirty="0" smtClean="0"/>
              <a:t>SBVC Communication Flowchart </a:t>
            </a:r>
            <a:endParaRPr lang="en-US" dirty="0"/>
          </a:p>
          <a:p>
            <a:r>
              <a:rPr lang="en-US" dirty="0" smtClean="0"/>
              <a:t>Threats</a:t>
            </a:r>
            <a:endParaRPr lang="en-US" dirty="0"/>
          </a:p>
          <a:p>
            <a:pPr lvl="1"/>
            <a:r>
              <a:rPr lang="en-US" dirty="0"/>
              <a:t>Underlying Cause for decreasing satisfaction and confidence</a:t>
            </a:r>
          </a:p>
          <a:p>
            <a:pPr lvl="2"/>
            <a:r>
              <a:rPr lang="en-US" dirty="0"/>
              <a:t>High Turnover in Administration</a:t>
            </a:r>
          </a:p>
          <a:p>
            <a:pPr lvl="2"/>
            <a:r>
              <a:rPr lang="en-US" dirty="0"/>
              <a:t>Disproportionate  reduction = increased responsibility</a:t>
            </a:r>
          </a:p>
          <a:p>
            <a:pPr lvl="2"/>
            <a:r>
              <a:rPr lang="en-US" dirty="0"/>
              <a:t>Fewer responses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12457"/>
          <a:stretch/>
        </p:blipFill>
        <p:spPr>
          <a:xfrm>
            <a:off x="5349239" y="1371600"/>
            <a:ext cx="24231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2009 </a:t>
            </a:r>
            <a:r>
              <a:rPr lang="en-US" dirty="0" smtClean="0"/>
              <a:t>Recommendations from ACCJC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Integrated Planning, QEIs, Long-Term Resource Allocation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Data Reliability, Access,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Assessment of SLOs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Evaluation of Administrative and Governance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Improving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Participation in Decision-Making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District-Level Program Review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Program Review and Distributed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Long-Term Fiscal Plans and Financial </a:t>
            </a:r>
            <a:r>
              <a:rPr lang="en-US" sz="2400" dirty="0" err="1" smtClean="0"/>
              <a:t>InformationDistrict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Commission Recommendation: Resource </a:t>
            </a:r>
            <a:r>
              <a:rPr lang="en-US" sz="2400" dirty="0"/>
              <a:t>Allocation Process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5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IA,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Strengths</a:t>
            </a:r>
          </a:p>
          <a:p>
            <a:pPr lvl="1"/>
            <a:r>
              <a:rPr lang="en-US" sz="2400" dirty="0"/>
              <a:t>Mission is linked with EMP, PPR, DSP, Left Lane, Student Success Plan, Enrollment Management Plan, and many others</a:t>
            </a:r>
          </a:p>
          <a:p>
            <a:pPr lvl="1"/>
            <a:r>
              <a:rPr lang="en-US" sz="2400" dirty="0"/>
              <a:t>Mission is continuously reviewed</a:t>
            </a:r>
          </a:p>
          <a:p>
            <a:pPr lvl="2"/>
            <a:r>
              <a:rPr lang="en-US" dirty="0"/>
              <a:t>Currently under </a:t>
            </a:r>
            <a:r>
              <a:rPr lang="en-US" dirty="0" smtClean="0"/>
              <a:t>revision</a:t>
            </a:r>
          </a:p>
          <a:p>
            <a:pPr lvl="2"/>
            <a:r>
              <a:rPr lang="en-US" dirty="0" smtClean="0"/>
              <a:t>Dialogue and input are ongoing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1371362" cy="13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IB, Institutional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Strengths</a:t>
            </a:r>
          </a:p>
          <a:p>
            <a:pPr lvl="1"/>
            <a:r>
              <a:rPr lang="en-US" dirty="0"/>
              <a:t>Learning and effectiveness is assessed at all levels</a:t>
            </a:r>
          </a:p>
          <a:p>
            <a:pPr lvl="2"/>
            <a:r>
              <a:rPr lang="en-US" dirty="0"/>
              <a:t>Course</a:t>
            </a:r>
          </a:p>
          <a:p>
            <a:pPr lvl="2"/>
            <a:r>
              <a:rPr lang="en-US" dirty="0"/>
              <a:t>Program</a:t>
            </a:r>
          </a:p>
          <a:p>
            <a:pPr lvl="2"/>
            <a:r>
              <a:rPr lang="en-US" dirty="0"/>
              <a:t>Institution</a:t>
            </a:r>
          </a:p>
          <a:p>
            <a:pPr lvl="1"/>
            <a:r>
              <a:rPr lang="en-US" dirty="0"/>
              <a:t>Dialogue is robust and ongoing</a:t>
            </a:r>
          </a:p>
          <a:p>
            <a:pPr lvl="1"/>
            <a:r>
              <a:rPr lang="en-US" dirty="0"/>
              <a:t>Mission and EMP under revision</a:t>
            </a:r>
          </a:p>
          <a:p>
            <a:pPr lvl="1"/>
            <a:r>
              <a:rPr lang="en-US" dirty="0"/>
              <a:t>Alignment with district plans and </a:t>
            </a:r>
            <a:r>
              <a:rPr lang="en-US" dirty="0" smtClean="0"/>
              <a:t>imperatives</a:t>
            </a:r>
          </a:p>
          <a:p>
            <a:pPr lvl="1"/>
            <a:r>
              <a:rPr lang="en-US" dirty="0" smtClean="0"/>
              <a:t>Progress toward goals is assessed; results are used for institutional improvement</a:t>
            </a:r>
          </a:p>
          <a:p>
            <a:pPr lvl="1"/>
            <a:r>
              <a:rPr lang="en-US" dirty="0" smtClean="0"/>
              <a:t>The results of assessment are readily accessible</a:t>
            </a:r>
          </a:p>
          <a:p>
            <a:pPr lvl="1"/>
            <a:r>
              <a:rPr lang="en-US" dirty="0" smtClean="0"/>
              <a:t>We improve our planning, evaluation, and resource allocation cycle each year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I A and B: Mission and Institutional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Weaknesses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  <a:p>
            <a:r>
              <a:rPr lang="en-US" sz="2800" b="1" dirty="0"/>
              <a:t>Opportunities</a:t>
            </a:r>
          </a:p>
          <a:p>
            <a:pPr lvl="1"/>
            <a:r>
              <a:rPr lang="en-US" dirty="0" smtClean="0"/>
              <a:t>Further develop the assessment infrastructure</a:t>
            </a:r>
            <a:endParaRPr lang="en-US" dirty="0"/>
          </a:p>
          <a:p>
            <a:r>
              <a:rPr lang="en-US" sz="2800" b="1" dirty="0"/>
              <a:t>Threats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9299</TotalTime>
  <Words>1803</Words>
  <Application>Microsoft Office PowerPoint</Application>
  <PresentationFormat>On-screen Show (4:3)</PresentationFormat>
  <Paragraphs>486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Adjacency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Snapshot</vt:lpstr>
      <vt:lpstr>Standard I.A:  Missions</vt:lpstr>
      <vt:lpstr>Standard 1.B Improving Institutional Effectiveness</vt:lpstr>
      <vt:lpstr>Standard 1.B Improving Institutional Effectiveness</vt:lpstr>
      <vt:lpstr>2009 Recommendations from ACCJC</vt:lpstr>
      <vt:lpstr>Standard IA, Mission</vt:lpstr>
      <vt:lpstr>Standard IB, Institutional Effectiveness</vt:lpstr>
      <vt:lpstr>Standard I A and B: Mission and Institutional Effectiveness</vt:lpstr>
      <vt:lpstr>Standard II.A Instruction</vt:lpstr>
      <vt:lpstr>Standard II.A Instruction</vt:lpstr>
      <vt:lpstr>PROGRESS </vt:lpstr>
      <vt:lpstr>Standard II.B</vt:lpstr>
      <vt:lpstr>Standard II.B</vt:lpstr>
      <vt:lpstr>Standard II.C Library and Learning Support</vt:lpstr>
      <vt:lpstr>Standard II.C Library and Learning Support</vt:lpstr>
      <vt:lpstr>Standard IIA, Instruction</vt:lpstr>
      <vt:lpstr>Standard IIB, Student Support Services</vt:lpstr>
      <vt:lpstr>Standard IIC, Library, Learning Resources</vt:lpstr>
      <vt:lpstr>Standard III.A: Human Resources</vt:lpstr>
      <vt:lpstr>Standard III.A</vt:lpstr>
      <vt:lpstr>Standard III.A</vt:lpstr>
      <vt:lpstr>Standard III.B</vt:lpstr>
      <vt:lpstr>Standard III.C</vt:lpstr>
      <vt:lpstr>Standard III.D</vt:lpstr>
      <vt:lpstr>Standard IIIA, Human Resources</vt:lpstr>
      <vt:lpstr>Standard IIIA, Human Resources</vt:lpstr>
      <vt:lpstr>Standard IIIB, Physical Resources</vt:lpstr>
      <vt:lpstr>Standard IIIB, Physical Resources</vt:lpstr>
      <vt:lpstr>Standard IIIC, Technology Resources</vt:lpstr>
      <vt:lpstr>Standard IIID, Fiscal Resources</vt:lpstr>
      <vt:lpstr>Standard IIID, Fiscal Resources</vt:lpstr>
      <vt:lpstr>Standard IIID, Fiscal Services</vt:lpstr>
      <vt:lpstr>Standard IV.A</vt:lpstr>
      <vt:lpstr>Standard IVA, Leadership</vt:lpstr>
      <vt:lpstr>Standard IV.B.1: Board and Administrative Organization</vt:lpstr>
      <vt:lpstr>IV.B.2.: Board and Administrative Organization </vt:lpstr>
      <vt:lpstr>Standard IVB.2., Board and Administrative Organization</vt:lpstr>
      <vt:lpstr>IV.B.3. Board and Administrative Organization</vt:lpstr>
      <vt:lpstr>Red Flags</vt:lpstr>
      <vt:lpstr>Internal Governance</vt:lpstr>
      <vt:lpstr>BOARD</vt:lpstr>
      <vt:lpstr>Financial Stability</vt:lpstr>
      <vt:lpstr>PowerPoint Presentation</vt:lpstr>
      <vt:lpstr>Commission Actions</vt:lpstr>
    </vt:vector>
  </TitlesOfParts>
  <Company>SBCCD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Huston, Celia J.</dc:creator>
  <cp:lastModifiedBy>Nikac, Stacey K</cp:lastModifiedBy>
  <cp:revision>259</cp:revision>
  <dcterms:created xsi:type="dcterms:W3CDTF">2014-04-03T17:43:17Z</dcterms:created>
  <dcterms:modified xsi:type="dcterms:W3CDTF">2014-04-15T23:05:41Z</dcterms:modified>
</cp:coreProperties>
</file>