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Lst>
  <p:notesMasterIdLst>
    <p:notesMasterId r:id="rId16"/>
  </p:notesMasterIdLst>
  <p:handoutMasterIdLst>
    <p:handoutMasterId r:id="rId17"/>
  </p:handoutMasterIdLst>
  <p:sldIdLst>
    <p:sldId id="391" r:id="rId2"/>
    <p:sldId id="595" r:id="rId3"/>
    <p:sldId id="596" r:id="rId4"/>
    <p:sldId id="594" r:id="rId5"/>
    <p:sldId id="428" r:id="rId6"/>
    <p:sldId id="611" r:id="rId7"/>
    <p:sldId id="613" r:id="rId8"/>
    <p:sldId id="614" r:id="rId9"/>
    <p:sldId id="615" r:id="rId10"/>
    <p:sldId id="421" r:id="rId11"/>
    <p:sldId id="609" r:id="rId12"/>
    <p:sldId id="603" r:id="rId13"/>
    <p:sldId id="612" r:id="rId14"/>
    <p:sldId id="392" r:id="rId15"/>
  </p:sldIdLst>
  <p:sldSz cx="9144000" cy="6858000" type="screen4x3"/>
  <p:notesSz cx="7010400" cy="9296400"/>
  <p:defaultTextStyle>
    <a:defPPr>
      <a:defRPr lang="en-US"/>
    </a:defPPr>
    <a:lvl1pPr algn="l" rtl="0" fontAlgn="base">
      <a:spcBef>
        <a:spcPct val="0"/>
      </a:spcBef>
      <a:spcAft>
        <a:spcPct val="0"/>
      </a:spcAft>
      <a:defRPr sz="2400" b="1" kern="1200">
        <a:solidFill>
          <a:srgbClr val="58585A"/>
        </a:solidFill>
        <a:latin typeface="Calibri" pitchFamily="34" charset="0"/>
        <a:ea typeface="+mn-ea"/>
        <a:cs typeface="Arial" charset="0"/>
      </a:defRPr>
    </a:lvl1pPr>
    <a:lvl2pPr marL="457200" algn="l" rtl="0" fontAlgn="base">
      <a:spcBef>
        <a:spcPct val="0"/>
      </a:spcBef>
      <a:spcAft>
        <a:spcPct val="0"/>
      </a:spcAft>
      <a:defRPr sz="2400" b="1" kern="1200">
        <a:solidFill>
          <a:srgbClr val="58585A"/>
        </a:solidFill>
        <a:latin typeface="Calibri" pitchFamily="34" charset="0"/>
        <a:ea typeface="+mn-ea"/>
        <a:cs typeface="Arial" charset="0"/>
      </a:defRPr>
    </a:lvl2pPr>
    <a:lvl3pPr marL="914400" algn="l" rtl="0" fontAlgn="base">
      <a:spcBef>
        <a:spcPct val="0"/>
      </a:spcBef>
      <a:spcAft>
        <a:spcPct val="0"/>
      </a:spcAft>
      <a:defRPr sz="2400" b="1" kern="1200">
        <a:solidFill>
          <a:srgbClr val="58585A"/>
        </a:solidFill>
        <a:latin typeface="Calibri" pitchFamily="34" charset="0"/>
        <a:ea typeface="+mn-ea"/>
        <a:cs typeface="Arial" charset="0"/>
      </a:defRPr>
    </a:lvl3pPr>
    <a:lvl4pPr marL="1371600" algn="l" rtl="0" fontAlgn="base">
      <a:spcBef>
        <a:spcPct val="0"/>
      </a:spcBef>
      <a:spcAft>
        <a:spcPct val="0"/>
      </a:spcAft>
      <a:defRPr sz="2400" b="1" kern="1200">
        <a:solidFill>
          <a:srgbClr val="58585A"/>
        </a:solidFill>
        <a:latin typeface="Calibri" pitchFamily="34" charset="0"/>
        <a:ea typeface="+mn-ea"/>
        <a:cs typeface="Arial" charset="0"/>
      </a:defRPr>
    </a:lvl4pPr>
    <a:lvl5pPr marL="1828800" algn="l" rtl="0" fontAlgn="base">
      <a:spcBef>
        <a:spcPct val="0"/>
      </a:spcBef>
      <a:spcAft>
        <a:spcPct val="0"/>
      </a:spcAft>
      <a:defRPr sz="2400" b="1" kern="1200">
        <a:solidFill>
          <a:srgbClr val="58585A"/>
        </a:solidFill>
        <a:latin typeface="Calibri" pitchFamily="34" charset="0"/>
        <a:ea typeface="+mn-ea"/>
        <a:cs typeface="Arial" charset="0"/>
      </a:defRPr>
    </a:lvl5pPr>
    <a:lvl6pPr marL="2286000" algn="l" defTabSz="914400" rtl="0" eaLnBrk="1" latinLnBrk="0" hangingPunct="1">
      <a:defRPr sz="2400" b="1" kern="1200">
        <a:solidFill>
          <a:srgbClr val="58585A"/>
        </a:solidFill>
        <a:latin typeface="Calibri" pitchFamily="34" charset="0"/>
        <a:ea typeface="+mn-ea"/>
        <a:cs typeface="Arial" charset="0"/>
      </a:defRPr>
    </a:lvl6pPr>
    <a:lvl7pPr marL="2743200" algn="l" defTabSz="914400" rtl="0" eaLnBrk="1" latinLnBrk="0" hangingPunct="1">
      <a:defRPr sz="2400" b="1" kern="1200">
        <a:solidFill>
          <a:srgbClr val="58585A"/>
        </a:solidFill>
        <a:latin typeface="Calibri" pitchFamily="34" charset="0"/>
        <a:ea typeface="+mn-ea"/>
        <a:cs typeface="Arial" charset="0"/>
      </a:defRPr>
    </a:lvl7pPr>
    <a:lvl8pPr marL="3200400" algn="l" defTabSz="914400" rtl="0" eaLnBrk="1" latinLnBrk="0" hangingPunct="1">
      <a:defRPr sz="2400" b="1" kern="1200">
        <a:solidFill>
          <a:srgbClr val="58585A"/>
        </a:solidFill>
        <a:latin typeface="Calibri" pitchFamily="34" charset="0"/>
        <a:ea typeface="+mn-ea"/>
        <a:cs typeface="Arial" charset="0"/>
      </a:defRPr>
    </a:lvl8pPr>
    <a:lvl9pPr marL="3657600" algn="l" defTabSz="914400" rtl="0" eaLnBrk="1" latinLnBrk="0" hangingPunct="1">
      <a:defRPr sz="2400" b="1" kern="1200">
        <a:solidFill>
          <a:srgbClr val="58585A"/>
        </a:solidFill>
        <a:latin typeface="Calibri" pitchFamily="34" charset="0"/>
        <a:ea typeface="+mn-ea"/>
        <a:cs typeface="Arial" charset="0"/>
      </a:defRPr>
    </a:lvl9pPr>
  </p:defaultTextStyle>
  <p:modifyVerifier cryptProviderType="rsaFull" cryptAlgorithmClass="hash" cryptAlgorithmType="typeAny" cryptAlgorithmSid="4" spinCount="100000" saltData="/uX9HLVjfeQASvVJWA+qyg==" hashData="eo8GHSNp0kwCM5adyulZJQoI6sI="/>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6406"/>
    <a:srgbClr val="7C98AE"/>
    <a:srgbClr val="5C7E82"/>
    <a:srgbClr val="64848C"/>
    <a:srgbClr val="FF9900"/>
    <a:srgbClr val="D07C00"/>
    <a:srgbClr val="C0C0C0"/>
    <a:srgbClr val="62626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5" autoAdjust="0"/>
    <p:restoredTop sz="99856" autoAdjust="0"/>
  </p:normalViewPr>
  <p:slideViewPr>
    <p:cSldViewPr>
      <p:cViewPr varScale="1">
        <p:scale>
          <a:sx n="75" d="100"/>
          <a:sy n="75" d="100"/>
        </p:scale>
        <p:origin x="-13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33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57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l" eaLnBrk="1" hangingPunct="1">
              <a:lnSpc>
                <a:spcPct val="100000"/>
              </a:lnSpc>
              <a:spcBef>
                <a:spcPct val="0"/>
              </a:spcBef>
              <a:defRPr sz="1200" b="0">
                <a:solidFill>
                  <a:schemeClr val="tx1"/>
                </a:solidFill>
                <a:latin typeface="Arial" charset="0"/>
                <a:cs typeface="+mn-cs"/>
              </a:defRPr>
            </a:lvl1pPr>
          </a:lstStyle>
          <a:p>
            <a:pPr>
              <a:defRPr/>
            </a:pPr>
            <a:endParaRPr lang="en-US"/>
          </a:p>
        </p:txBody>
      </p:sp>
      <p:sp>
        <p:nvSpPr>
          <p:cNvPr id="4157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eaLnBrk="1" hangingPunct="1">
              <a:lnSpc>
                <a:spcPct val="100000"/>
              </a:lnSpc>
              <a:spcBef>
                <a:spcPct val="0"/>
              </a:spcBef>
              <a:defRPr sz="1200" b="0">
                <a:solidFill>
                  <a:schemeClr val="tx1"/>
                </a:solidFill>
                <a:latin typeface="Arial" charset="0"/>
                <a:cs typeface="+mn-cs"/>
              </a:defRPr>
            </a:lvl1pPr>
          </a:lstStyle>
          <a:p>
            <a:pPr>
              <a:defRPr/>
            </a:pPr>
            <a:endParaRPr lang="en-US"/>
          </a:p>
        </p:txBody>
      </p:sp>
      <p:sp>
        <p:nvSpPr>
          <p:cNvPr id="4157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l" eaLnBrk="1" hangingPunct="1">
              <a:lnSpc>
                <a:spcPct val="100000"/>
              </a:lnSpc>
              <a:spcBef>
                <a:spcPct val="0"/>
              </a:spcBef>
              <a:defRPr sz="1200" b="0">
                <a:solidFill>
                  <a:schemeClr val="tx1"/>
                </a:solidFill>
                <a:latin typeface="Arial" charset="0"/>
                <a:cs typeface="+mn-cs"/>
              </a:defRPr>
            </a:lvl1pPr>
          </a:lstStyle>
          <a:p>
            <a:pPr>
              <a:defRPr/>
            </a:pPr>
            <a:endParaRPr lang="en-US"/>
          </a:p>
        </p:txBody>
      </p:sp>
      <p:sp>
        <p:nvSpPr>
          <p:cNvPr id="4157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eaLnBrk="1" hangingPunct="1">
              <a:lnSpc>
                <a:spcPct val="100000"/>
              </a:lnSpc>
              <a:spcBef>
                <a:spcPct val="0"/>
              </a:spcBef>
              <a:defRPr sz="1200" b="0">
                <a:solidFill>
                  <a:schemeClr val="tx1"/>
                </a:solidFill>
                <a:latin typeface="Arial" charset="0"/>
                <a:cs typeface="+mn-cs"/>
              </a:defRPr>
            </a:lvl1pPr>
          </a:lstStyle>
          <a:p>
            <a:pPr>
              <a:defRPr/>
            </a:pPr>
            <a:fld id="{D954D2BC-4036-486F-97C8-F94D2C22752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591" tIns="46796" rIns="93591" bIns="46796" numCol="1" anchor="t" anchorCtr="0" compatLnSpc="1">
            <a:prstTxWarp prst="textNoShape">
              <a:avLst/>
            </a:prstTxWarp>
          </a:bodyPr>
          <a:lstStyle>
            <a:lvl1pPr algn="l" defTabSz="936384" eaLnBrk="1" hangingPunct="1">
              <a:lnSpc>
                <a:spcPct val="100000"/>
              </a:lnSpc>
              <a:spcBef>
                <a:spcPct val="0"/>
              </a:spcBef>
              <a:defRPr sz="1200" b="0">
                <a:solidFill>
                  <a:schemeClr val="tx1"/>
                </a:solidFill>
                <a:latin typeface="Arial" charset="0"/>
                <a:cs typeface="+mn-cs"/>
              </a:defRPr>
            </a:lvl1pPr>
          </a:lstStyle>
          <a:p>
            <a:pPr>
              <a:defRPr/>
            </a:pPr>
            <a:endParaRPr lang="en-US"/>
          </a:p>
        </p:txBody>
      </p:sp>
      <p:sp>
        <p:nvSpPr>
          <p:cNvPr id="61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591" tIns="46796" rIns="93591" bIns="46796" numCol="1" anchor="t" anchorCtr="0" compatLnSpc="1">
            <a:prstTxWarp prst="textNoShape">
              <a:avLst/>
            </a:prstTxWarp>
          </a:bodyPr>
          <a:lstStyle>
            <a:lvl1pPr algn="r" defTabSz="936384" eaLnBrk="1" hangingPunct="1">
              <a:lnSpc>
                <a:spcPct val="100000"/>
              </a:lnSpc>
              <a:spcBef>
                <a:spcPct val="0"/>
              </a:spcBef>
              <a:defRPr sz="1200" b="0">
                <a:solidFill>
                  <a:schemeClr val="tx1"/>
                </a:solidFill>
                <a:latin typeface="Arial" charset="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a:effectLst/>
        </p:spPr>
        <p:txBody>
          <a:bodyPr vert="horz" wrap="square" lIns="93591" tIns="46796" rIns="93591" bIns="467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591" tIns="46796" rIns="93591" bIns="46796" numCol="1" anchor="b" anchorCtr="0" compatLnSpc="1">
            <a:prstTxWarp prst="textNoShape">
              <a:avLst/>
            </a:prstTxWarp>
          </a:bodyPr>
          <a:lstStyle>
            <a:lvl1pPr algn="l" defTabSz="936384" eaLnBrk="1" hangingPunct="1">
              <a:lnSpc>
                <a:spcPct val="100000"/>
              </a:lnSpc>
              <a:spcBef>
                <a:spcPct val="0"/>
              </a:spcBef>
              <a:defRPr sz="1200" b="0">
                <a:solidFill>
                  <a:schemeClr val="tx1"/>
                </a:solidFill>
                <a:latin typeface="Arial"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591" tIns="46796" rIns="93591" bIns="46796" numCol="1" anchor="b" anchorCtr="0" compatLnSpc="1">
            <a:prstTxWarp prst="textNoShape">
              <a:avLst/>
            </a:prstTxWarp>
          </a:bodyPr>
          <a:lstStyle>
            <a:lvl1pPr algn="r" defTabSz="936384" eaLnBrk="1" hangingPunct="1">
              <a:lnSpc>
                <a:spcPct val="100000"/>
              </a:lnSpc>
              <a:spcBef>
                <a:spcPct val="0"/>
              </a:spcBef>
              <a:defRPr sz="1200" b="0">
                <a:solidFill>
                  <a:schemeClr val="tx1"/>
                </a:solidFill>
                <a:latin typeface="Arial" charset="0"/>
                <a:cs typeface="+mn-cs"/>
              </a:defRPr>
            </a:lvl1pPr>
          </a:lstStyle>
          <a:p>
            <a:pPr>
              <a:defRPr/>
            </a:pPr>
            <a:fld id="{C11AF74D-241A-4DF7-B504-63B2BE3C2EB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1BCD8E84-3B17-4C9E-8F33-007B45821019}" type="slidenum">
              <a:rPr lang="en-US" smtClean="0"/>
              <a:pPr>
                <a:defRPr/>
              </a:pPr>
              <a:t>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591" tIns="46796" rIns="93591" bIns="46796" anchor="b"/>
          <a:lstStyle/>
          <a:p>
            <a:pPr algn="r" defTabSz="933450"/>
            <a:fld id="{EBB5D742-F850-4140-94DD-F52993CAF81B}" type="slidenum">
              <a:rPr lang="en-US" sz="1200" b="0">
                <a:solidFill>
                  <a:schemeClr val="tx1"/>
                </a:solidFill>
                <a:latin typeface="Arial" charset="0"/>
              </a:rPr>
              <a:pPr algn="r" defTabSz="933450"/>
              <a:t>2</a:t>
            </a:fld>
            <a:endParaRPr lang="en-US" sz="1200" b="0">
              <a:solidFill>
                <a:schemeClr val="tx1"/>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591" tIns="46796" rIns="93591" bIns="46796" anchor="b"/>
          <a:lstStyle/>
          <a:p>
            <a:pPr algn="r" defTabSz="933450"/>
            <a:fld id="{BB56B69E-8689-4E9B-A268-0957E42FDEED}" type="slidenum">
              <a:rPr lang="en-US" sz="1200" b="0">
                <a:solidFill>
                  <a:schemeClr val="tx1"/>
                </a:solidFill>
                <a:latin typeface="Arial" charset="0"/>
              </a:rPr>
              <a:pPr algn="r" defTabSz="933450"/>
              <a:t>3</a:t>
            </a:fld>
            <a:endParaRPr lang="en-US" sz="1200" b="0">
              <a:solidFill>
                <a:schemeClr val="tx1"/>
              </a:solidFill>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p:txBody>
          <a:bodyPr/>
          <a:lstStyle/>
          <a:p>
            <a:pPr>
              <a:defRPr/>
            </a:pPr>
            <a:fld id="{EE251D12-DE2B-4875-ABD0-3BC42436D39E}" type="slidenum">
              <a:rPr lang="en-US" smtClean="0"/>
              <a:pPr>
                <a:defRPr/>
              </a:pPr>
              <a:t>4</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1525209E-FE41-4FC4-8433-4E040A582F99}" type="slidenum">
              <a:rPr lang="en-US" smtClean="0"/>
              <a:pPr>
                <a:defRPr/>
              </a:pPr>
              <a:t>5</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p:txBody>
          <a:bodyPr/>
          <a:lstStyle/>
          <a:p>
            <a:pPr>
              <a:defRPr/>
            </a:pPr>
            <a:fld id="{B3812050-558B-4F85-9B70-992288A9A3F4}" type="slidenum">
              <a:rPr lang="en-US" smtClean="0"/>
              <a:pPr>
                <a:defRPr/>
              </a:pPr>
              <a:t>10</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pPr>
              <a:defRPr/>
            </a:pPr>
            <a:fld id="{6EFEB17E-F1E1-415B-838F-33741E645E4D}" type="slidenum">
              <a:rPr lang="en-US" smtClean="0"/>
              <a:pPr>
                <a:defRPr/>
              </a:pPr>
              <a:t>11</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pPr>
              <a:defRPr/>
            </a:pPr>
            <a:fld id="{B987A344-7034-49E1-92C6-F9B58E18871D}" type="slidenum">
              <a:rPr lang="en-US" smtClean="0"/>
              <a:pPr>
                <a:defRPr/>
              </a:pPr>
              <a:t>12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p:txBody>
          <a:bodyPr/>
          <a:lstStyle/>
          <a:p>
            <a:pPr>
              <a:defRPr/>
            </a:pPr>
            <a:fld id="{BC6E2646-5176-4DFF-9697-04FF02450412}" type="slidenum">
              <a:rPr lang="en-US" smtClean="0"/>
              <a:pPr>
                <a:defRPr/>
              </a:pPr>
              <a:t>14</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701675" y="4413250"/>
            <a:ext cx="5607050" cy="4186238"/>
          </a:xfrm>
          <a:noFill/>
          <a:ln/>
        </p:spPr>
        <p:txBody>
          <a:bodyPr/>
          <a:lstStyle/>
          <a:p>
            <a:pPr eaLnBrk="1" hangingPunct="1"/>
            <a:endParaRPr lang="en-US" b="1"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6781800"/>
            <a:ext cx="9144000" cy="76200"/>
          </a:xfrm>
          <a:prstGeom prst="rect">
            <a:avLst/>
          </a:prstGeom>
          <a:solidFill>
            <a:srgbClr val="7C98AE"/>
          </a:solidFill>
          <a:ln w="9525">
            <a:noFill/>
            <a:miter lim="800000"/>
            <a:headEnd/>
            <a:tailEnd/>
          </a:ln>
          <a:effectLst/>
        </p:spPr>
        <p:txBody>
          <a:bodyPr wrap="none" anchor="ctr"/>
          <a:lstStyle/>
          <a:p>
            <a:pPr algn="ctr" eaLnBrk="0" hangingPunct="0">
              <a:lnSpc>
                <a:spcPct val="80000"/>
              </a:lnSpc>
              <a:spcBef>
                <a:spcPct val="20000"/>
              </a:spcBef>
              <a:defRPr/>
            </a:pPr>
            <a:endParaRPr lang="en-US" dirty="0">
              <a:cs typeface="+mn-cs"/>
            </a:endParaRPr>
          </a:p>
        </p:txBody>
      </p:sp>
      <p:sp>
        <p:nvSpPr>
          <p:cNvPr id="9218" name="Rectangle 2"/>
          <p:cNvSpPr>
            <a:spLocks noGrp="1" noChangeArrowheads="1"/>
          </p:cNvSpPr>
          <p:nvPr>
            <p:ph type="ctrTitle"/>
          </p:nvPr>
        </p:nvSpPr>
        <p:spPr>
          <a:xfrm>
            <a:off x="457200" y="838200"/>
            <a:ext cx="3886200" cy="1676400"/>
          </a:xfrm>
        </p:spPr>
        <p:txBody>
          <a:bodyPr/>
          <a:lstStyle>
            <a:lvl1pPr algn="ctr">
              <a:defRPr sz="4400">
                <a:solidFill>
                  <a:srgbClr val="64848C"/>
                </a:solidFill>
              </a:defRPr>
            </a:lvl1pPr>
          </a:lstStyle>
          <a:p>
            <a:r>
              <a:rPr lang="en-US" smtClean="0"/>
              <a:t>Click to edit Master title style</a:t>
            </a:r>
            <a:endParaRPr lang="en-US"/>
          </a:p>
        </p:txBody>
      </p:sp>
      <p:sp>
        <p:nvSpPr>
          <p:cNvPr id="9219" name="Rectangle 3"/>
          <p:cNvSpPr>
            <a:spLocks noGrp="1" noChangeArrowheads="1"/>
          </p:cNvSpPr>
          <p:nvPr>
            <p:ph type="subTitle" idx="1"/>
          </p:nvPr>
        </p:nvSpPr>
        <p:spPr>
          <a:xfrm>
            <a:off x="457200" y="3048000"/>
            <a:ext cx="3886200" cy="1143000"/>
          </a:xfrm>
        </p:spPr>
        <p:txBody>
          <a:bodyPr anchor="ctr" anchorCtr="1"/>
          <a:lstStyle>
            <a:lvl1pPr marL="0" indent="0" algn="ctr">
              <a:buFontTx/>
              <a:buNone/>
              <a:defRPr>
                <a:solidFill>
                  <a:srgbClr val="DC6406"/>
                </a:solidFill>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457200" y="6172200"/>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200400" y="6172200"/>
            <a:ext cx="2895600" cy="476250"/>
          </a:xfrm>
        </p:spPr>
        <p:txBody>
          <a:bodyPr/>
          <a:lstStyle>
            <a:lvl1pPr>
              <a:defRPr/>
            </a:lvl1pPr>
          </a:lstStyle>
          <a:p>
            <a:pPr>
              <a:defRPr/>
            </a:pP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2738"/>
            <a:ext cx="20574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2738"/>
            <a:ext cx="60198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12738"/>
            <a:ext cx="8229600" cy="830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80000"/>
              </a:lnSpc>
              <a:spcBef>
                <a:spcPct val="20000"/>
              </a:spcBef>
              <a:defRPr sz="1400">
                <a:cs typeface="+mn-cs"/>
              </a:defRPr>
            </a:lvl1pPr>
          </a:lstStyle>
          <a:p>
            <a:pPr>
              <a:defRPr/>
            </a:pPr>
            <a:endParaRPr lang="en-US"/>
          </a:p>
        </p:txBody>
      </p:sp>
      <p:sp>
        <p:nvSpPr>
          <p:cNvPr id="103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80000"/>
              </a:lnSpc>
              <a:spcBef>
                <a:spcPct val="20000"/>
              </a:spcBef>
              <a:defRPr sz="1400">
                <a:cs typeface="+mn-cs"/>
              </a:defRPr>
            </a:lvl1pPr>
          </a:lstStyle>
          <a:p>
            <a:pPr>
              <a:defRPr/>
            </a:pPr>
            <a:endParaRPr lang="en-US"/>
          </a:p>
        </p:txBody>
      </p:sp>
      <p:sp>
        <p:nvSpPr>
          <p:cNvPr id="1033" name="Rectangle 9"/>
          <p:cNvSpPr>
            <a:spLocks noChangeArrowheads="1"/>
          </p:cNvSpPr>
          <p:nvPr userDrawn="1"/>
        </p:nvSpPr>
        <p:spPr bwMode="auto">
          <a:xfrm>
            <a:off x="250825" y="6515100"/>
            <a:ext cx="342900" cy="228600"/>
          </a:xfrm>
          <a:prstGeom prst="rect">
            <a:avLst/>
          </a:prstGeom>
          <a:noFill/>
          <a:ln w="9525">
            <a:noFill/>
            <a:miter lim="800000"/>
            <a:headEnd/>
            <a:tailEnd/>
          </a:ln>
          <a:effectLst/>
        </p:spPr>
        <p:txBody>
          <a:bodyPr anchor="ctr" anchorCtr="1"/>
          <a:lstStyle/>
          <a:p>
            <a:pPr algn="ctr" eaLnBrk="0" hangingPunct="0">
              <a:lnSpc>
                <a:spcPct val="80000"/>
              </a:lnSpc>
              <a:spcBef>
                <a:spcPct val="20000"/>
              </a:spcBef>
              <a:defRPr/>
            </a:pPr>
            <a:fld id="{7399ACCF-83F8-4350-BF0C-E28C793F6069}" type="slidenum">
              <a:rPr lang="en-US" sz="900" b="0">
                <a:solidFill>
                  <a:schemeClr val="bg1"/>
                </a:solidFill>
                <a:latin typeface="+mj-lt"/>
                <a:cs typeface="+mn-cs"/>
              </a:rPr>
              <a:pPr algn="ctr" eaLnBrk="0" hangingPunct="0">
                <a:lnSpc>
                  <a:spcPct val="80000"/>
                </a:lnSpc>
                <a:spcBef>
                  <a:spcPct val="20000"/>
                </a:spcBef>
                <a:defRPr/>
              </a:pPr>
              <a:t>‹#›</a:t>
            </a:fld>
            <a:endParaRPr lang="en-US" sz="900" b="0" dirty="0">
              <a:solidFill>
                <a:schemeClr val="bg1"/>
              </a:solidFill>
              <a:latin typeface="+mj-lt"/>
              <a:cs typeface="+mn-cs"/>
            </a:endParaRPr>
          </a:p>
        </p:txBody>
      </p:sp>
      <p:sp>
        <p:nvSpPr>
          <p:cNvPr id="8" name="Rectangle 5"/>
          <p:cNvSpPr>
            <a:spLocks noChangeArrowheads="1"/>
          </p:cNvSpPr>
          <p:nvPr/>
        </p:nvSpPr>
        <p:spPr bwMode="auto">
          <a:xfrm>
            <a:off x="0" y="6781800"/>
            <a:ext cx="9144000" cy="76200"/>
          </a:xfrm>
          <a:prstGeom prst="rect">
            <a:avLst/>
          </a:prstGeom>
          <a:solidFill>
            <a:srgbClr val="7C98AE"/>
          </a:solidFill>
          <a:ln w="9525">
            <a:noFill/>
            <a:miter lim="800000"/>
            <a:headEnd/>
            <a:tailEnd/>
          </a:ln>
          <a:effectLst/>
        </p:spPr>
        <p:txBody>
          <a:bodyPr wrap="none" anchor="ctr"/>
          <a:lstStyle/>
          <a:p>
            <a:pPr algn="ctr" eaLnBrk="0" hangingPunct="0">
              <a:lnSpc>
                <a:spcPct val="80000"/>
              </a:lnSpc>
              <a:spcBef>
                <a:spcPct val="20000"/>
              </a:spcBef>
              <a:defRPr/>
            </a:pPr>
            <a:endParaRPr lang="en-US" dirty="0">
              <a:cs typeface="+mn-cs"/>
            </a:endParaRPr>
          </a:p>
        </p:txBody>
      </p:sp>
      <p:sp>
        <p:nvSpPr>
          <p:cNvPr id="12" name="Text Box 11"/>
          <p:cNvSpPr txBox="1">
            <a:spLocks noChangeArrowheads="1"/>
          </p:cNvSpPr>
          <p:nvPr/>
        </p:nvSpPr>
        <p:spPr bwMode="auto">
          <a:xfrm>
            <a:off x="228600" y="5638800"/>
            <a:ext cx="184150" cy="384175"/>
          </a:xfrm>
          <a:prstGeom prst="rect">
            <a:avLst/>
          </a:prstGeom>
          <a:noFill/>
          <a:ln w="9525" algn="ctr">
            <a:noFill/>
            <a:miter lim="800000"/>
            <a:headEnd/>
            <a:tailEnd/>
          </a:ln>
          <a:effectLst/>
        </p:spPr>
        <p:txBody>
          <a:bodyPr wrap="none">
            <a:spAutoFit/>
          </a:bodyPr>
          <a:lstStyle/>
          <a:p>
            <a:pPr algn="ctr" eaLnBrk="0" hangingPunct="0">
              <a:lnSpc>
                <a:spcPct val="80000"/>
              </a:lnSpc>
              <a:spcBef>
                <a:spcPct val="20000"/>
              </a:spcBef>
              <a:defRPr/>
            </a:pPr>
            <a:endParaRPr lang="en-US" dirty="0">
              <a:cs typeface="+mn-cs"/>
            </a:endParaRPr>
          </a:p>
        </p:txBody>
      </p:sp>
      <p:sp>
        <p:nvSpPr>
          <p:cNvPr id="10" name="Rectangle 14"/>
          <p:cNvSpPr>
            <a:spLocks noChangeArrowheads="1"/>
          </p:cNvSpPr>
          <p:nvPr userDrawn="1"/>
        </p:nvSpPr>
        <p:spPr bwMode="auto">
          <a:xfrm>
            <a:off x="266700" y="6465888"/>
            <a:ext cx="304800" cy="304800"/>
          </a:xfrm>
          <a:prstGeom prst="rect">
            <a:avLst/>
          </a:prstGeom>
          <a:noFill/>
          <a:ln w="9525">
            <a:solidFill>
              <a:schemeClr val="bg1"/>
            </a:solid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ransition/>
  <p:hf hdr="0" ftr="0" dt="0"/>
  <p:txStyles>
    <p:titleStyle>
      <a:lvl1pPr algn="l" rtl="0" eaLnBrk="0" fontAlgn="base" hangingPunct="0">
        <a:spcBef>
          <a:spcPct val="0"/>
        </a:spcBef>
        <a:spcAft>
          <a:spcPct val="0"/>
        </a:spcAft>
        <a:defRPr sz="3600" b="1">
          <a:solidFill>
            <a:srgbClr val="DC6406"/>
          </a:solidFill>
          <a:latin typeface="+mj-lt"/>
          <a:ea typeface="+mj-ea"/>
          <a:cs typeface="+mj-cs"/>
        </a:defRPr>
      </a:lvl1pPr>
      <a:lvl2pPr algn="l" rtl="0" eaLnBrk="0" fontAlgn="base" hangingPunct="0">
        <a:spcBef>
          <a:spcPct val="0"/>
        </a:spcBef>
        <a:spcAft>
          <a:spcPct val="0"/>
        </a:spcAft>
        <a:defRPr sz="3600" b="1">
          <a:solidFill>
            <a:srgbClr val="DC6406"/>
          </a:solidFill>
          <a:latin typeface="Garamond" pitchFamily="18" charset="0"/>
        </a:defRPr>
      </a:lvl2pPr>
      <a:lvl3pPr algn="l" rtl="0" eaLnBrk="0" fontAlgn="base" hangingPunct="0">
        <a:spcBef>
          <a:spcPct val="0"/>
        </a:spcBef>
        <a:spcAft>
          <a:spcPct val="0"/>
        </a:spcAft>
        <a:defRPr sz="3600" b="1">
          <a:solidFill>
            <a:srgbClr val="DC6406"/>
          </a:solidFill>
          <a:latin typeface="Garamond" pitchFamily="18" charset="0"/>
        </a:defRPr>
      </a:lvl3pPr>
      <a:lvl4pPr algn="l" rtl="0" eaLnBrk="0" fontAlgn="base" hangingPunct="0">
        <a:spcBef>
          <a:spcPct val="0"/>
        </a:spcBef>
        <a:spcAft>
          <a:spcPct val="0"/>
        </a:spcAft>
        <a:defRPr sz="3600" b="1">
          <a:solidFill>
            <a:srgbClr val="DC6406"/>
          </a:solidFill>
          <a:latin typeface="Garamond" pitchFamily="18" charset="0"/>
        </a:defRPr>
      </a:lvl4pPr>
      <a:lvl5pPr algn="l" rtl="0" eaLnBrk="0" fontAlgn="base" hangingPunct="0">
        <a:spcBef>
          <a:spcPct val="0"/>
        </a:spcBef>
        <a:spcAft>
          <a:spcPct val="0"/>
        </a:spcAft>
        <a:defRPr sz="3600" b="1">
          <a:solidFill>
            <a:srgbClr val="DC6406"/>
          </a:solidFill>
          <a:latin typeface="Garamond" pitchFamily="18" charset="0"/>
        </a:defRPr>
      </a:lvl5pPr>
      <a:lvl6pPr marL="457200" algn="l" rtl="0" eaLnBrk="1" fontAlgn="base" hangingPunct="1">
        <a:spcBef>
          <a:spcPct val="0"/>
        </a:spcBef>
        <a:spcAft>
          <a:spcPct val="0"/>
        </a:spcAft>
        <a:defRPr sz="3600" b="1">
          <a:solidFill>
            <a:srgbClr val="DC6406"/>
          </a:solidFill>
          <a:latin typeface="Garamond" pitchFamily="18" charset="0"/>
        </a:defRPr>
      </a:lvl6pPr>
      <a:lvl7pPr marL="914400" algn="l" rtl="0" eaLnBrk="1" fontAlgn="base" hangingPunct="1">
        <a:spcBef>
          <a:spcPct val="0"/>
        </a:spcBef>
        <a:spcAft>
          <a:spcPct val="0"/>
        </a:spcAft>
        <a:defRPr sz="3600" b="1">
          <a:solidFill>
            <a:srgbClr val="DC6406"/>
          </a:solidFill>
          <a:latin typeface="Garamond" pitchFamily="18" charset="0"/>
        </a:defRPr>
      </a:lvl7pPr>
      <a:lvl8pPr marL="1371600" algn="l" rtl="0" eaLnBrk="1" fontAlgn="base" hangingPunct="1">
        <a:spcBef>
          <a:spcPct val="0"/>
        </a:spcBef>
        <a:spcAft>
          <a:spcPct val="0"/>
        </a:spcAft>
        <a:defRPr sz="3600" b="1">
          <a:solidFill>
            <a:srgbClr val="DC6406"/>
          </a:solidFill>
          <a:latin typeface="Garamond" pitchFamily="18" charset="0"/>
        </a:defRPr>
      </a:lvl8pPr>
      <a:lvl9pPr marL="1828800" algn="l" rtl="0" eaLnBrk="1" fontAlgn="base" hangingPunct="1">
        <a:spcBef>
          <a:spcPct val="0"/>
        </a:spcBef>
        <a:spcAft>
          <a:spcPct val="0"/>
        </a:spcAft>
        <a:defRPr sz="3600" b="1">
          <a:solidFill>
            <a:srgbClr val="DC6406"/>
          </a:solidFill>
          <a:latin typeface="Garamond" pitchFamily="18" charset="0"/>
        </a:defRPr>
      </a:lvl9pPr>
    </p:titleStyle>
    <p:bodyStyle>
      <a:lvl1pPr marL="342900" indent="-342900" algn="l" rtl="0" eaLnBrk="0" fontAlgn="base" hangingPunct="0">
        <a:spcBef>
          <a:spcPct val="20000"/>
        </a:spcBef>
        <a:spcAft>
          <a:spcPct val="0"/>
        </a:spcAft>
        <a:buChar char="•"/>
        <a:defRPr sz="2800">
          <a:solidFill>
            <a:srgbClr val="64848C"/>
          </a:solidFill>
          <a:latin typeface="+mn-lt"/>
          <a:ea typeface="+mn-ea"/>
          <a:cs typeface="+mn-cs"/>
        </a:defRPr>
      </a:lvl1pPr>
      <a:lvl2pPr marL="742950" indent="-285750" algn="l" rtl="0" eaLnBrk="0" fontAlgn="base" hangingPunct="0">
        <a:spcBef>
          <a:spcPct val="20000"/>
        </a:spcBef>
        <a:spcAft>
          <a:spcPct val="0"/>
        </a:spcAft>
        <a:buChar char="–"/>
        <a:defRPr sz="2400">
          <a:solidFill>
            <a:srgbClr val="64848C"/>
          </a:solidFill>
          <a:latin typeface="+mn-lt"/>
        </a:defRPr>
      </a:lvl2pPr>
      <a:lvl3pPr marL="1143000" indent="-228600" algn="l" rtl="0" eaLnBrk="0" fontAlgn="base" hangingPunct="0">
        <a:spcBef>
          <a:spcPct val="20000"/>
        </a:spcBef>
        <a:spcAft>
          <a:spcPct val="0"/>
        </a:spcAft>
        <a:buChar char="•"/>
        <a:defRPr sz="2000">
          <a:solidFill>
            <a:srgbClr val="64848C"/>
          </a:solidFill>
          <a:latin typeface="+mn-lt"/>
        </a:defRPr>
      </a:lvl3pPr>
      <a:lvl4pPr marL="1600200" indent="-228600" algn="l" rtl="0" eaLnBrk="0" fontAlgn="base" hangingPunct="0">
        <a:spcBef>
          <a:spcPct val="20000"/>
        </a:spcBef>
        <a:spcAft>
          <a:spcPct val="0"/>
        </a:spcAft>
        <a:buChar char="–"/>
        <a:defRPr sz="2000">
          <a:solidFill>
            <a:srgbClr val="64848C"/>
          </a:solidFill>
          <a:latin typeface="+mn-lt"/>
        </a:defRPr>
      </a:lvl4pPr>
      <a:lvl5pPr marL="2057400" indent="-228600" algn="l" rtl="0" eaLnBrk="0" fontAlgn="base" hangingPunct="0">
        <a:spcBef>
          <a:spcPct val="20000"/>
        </a:spcBef>
        <a:spcAft>
          <a:spcPct val="0"/>
        </a:spcAft>
        <a:buChar char="»"/>
        <a:defRPr sz="2000">
          <a:solidFill>
            <a:srgbClr val="64848C"/>
          </a:solidFill>
          <a:latin typeface="+mn-lt"/>
        </a:defRPr>
      </a:lvl5pPr>
      <a:lvl6pPr marL="2514600" indent="-228600" algn="l" rtl="0" eaLnBrk="1" fontAlgn="base" hangingPunct="1">
        <a:spcBef>
          <a:spcPct val="20000"/>
        </a:spcBef>
        <a:spcAft>
          <a:spcPct val="0"/>
        </a:spcAft>
        <a:buChar char="»"/>
        <a:defRPr sz="2000">
          <a:solidFill>
            <a:srgbClr val="64848C"/>
          </a:solidFill>
          <a:latin typeface="+mn-lt"/>
        </a:defRPr>
      </a:lvl6pPr>
      <a:lvl7pPr marL="2971800" indent="-228600" algn="l" rtl="0" eaLnBrk="1" fontAlgn="base" hangingPunct="1">
        <a:spcBef>
          <a:spcPct val="20000"/>
        </a:spcBef>
        <a:spcAft>
          <a:spcPct val="0"/>
        </a:spcAft>
        <a:buChar char="»"/>
        <a:defRPr sz="2000">
          <a:solidFill>
            <a:srgbClr val="64848C"/>
          </a:solidFill>
          <a:latin typeface="+mn-lt"/>
        </a:defRPr>
      </a:lvl7pPr>
      <a:lvl8pPr marL="3429000" indent="-228600" algn="l" rtl="0" eaLnBrk="1" fontAlgn="base" hangingPunct="1">
        <a:spcBef>
          <a:spcPct val="20000"/>
        </a:spcBef>
        <a:spcAft>
          <a:spcPct val="0"/>
        </a:spcAft>
        <a:buChar char="»"/>
        <a:defRPr sz="2000">
          <a:solidFill>
            <a:srgbClr val="64848C"/>
          </a:solidFill>
          <a:latin typeface="+mn-lt"/>
        </a:defRPr>
      </a:lvl8pPr>
      <a:lvl9pPr marL="3886200" indent="-228600" algn="l" rtl="0" eaLnBrk="1" fontAlgn="base" hangingPunct="1">
        <a:spcBef>
          <a:spcPct val="20000"/>
        </a:spcBef>
        <a:spcAft>
          <a:spcPct val="0"/>
        </a:spcAft>
        <a:buChar char="»"/>
        <a:defRPr sz="2000">
          <a:solidFill>
            <a:srgbClr val="64848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p:cNvSpPr>
          <p:nvPr>
            <p:ph type="ctrTitle"/>
          </p:nvPr>
        </p:nvSpPr>
        <p:spPr>
          <a:xfrm>
            <a:off x="152400" y="685800"/>
            <a:ext cx="4648200" cy="2286000"/>
          </a:xfrm>
        </p:spPr>
        <p:txBody>
          <a:bodyPr/>
          <a:lstStyle/>
          <a:p>
            <a:pPr eaLnBrk="1" hangingPunct="1">
              <a:spcAft>
                <a:spcPts val="600"/>
              </a:spcAft>
            </a:pPr>
            <a:r>
              <a:rPr lang="en-US" sz="2800" dirty="0" smtClean="0"/>
              <a:t>San Bernardino Community College District</a:t>
            </a:r>
            <a:br>
              <a:rPr lang="en-US" sz="2800" dirty="0" smtClean="0"/>
            </a:br>
            <a:r>
              <a:rPr lang="en-US" sz="2600" dirty="0" smtClean="0"/>
              <a:t/>
            </a:r>
            <a:br>
              <a:rPr lang="en-US" sz="2600" dirty="0" smtClean="0"/>
            </a:br>
            <a:r>
              <a:rPr lang="en-US" sz="2800" dirty="0" smtClean="0"/>
              <a:t>Affordable Care Act Overview</a:t>
            </a:r>
          </a:p>
        </p:txBody>
      </p:sp>
      <p:sp>
        <p:nvSpPr>
          <p:cNvPr id="4099" name="Text Box 4"/>
          <p:cNvSpPr txBox="1">
            <a:spLocks noChangeArrowheads="1"/>
          </p:cNvSpPr>
          <p:nvPr/>
        </p:nvSpPr>
        <p:spPr bwMode="auto">
          <a:xfrm>
            <a:off x="228600" y="3124200"/>
            <a:ext cx="4648200" cy="1631216"/>
          </a:xfrm>
          <a:prstGeom prst="rect">
            <a:avLst/>
          </a:prstGeom>
          <a:noFill/>
          <a:ln w="9525">
            <a:noFill/>
            <a:miter lim="800000"/>
            <a:headEnd/>
            <a:tailEnd/>
          </a:ln>
        </p:spPr>
        <p:txBody>
          <a:bodyPr>
            <a:spAutoFit/>
          </a:bodyPr>
          <a:lstStyle/>
          <a:p>
            <a:pPr algn="ctr" eaLnBrk="0" hangingPunct="0"/>
            <a:r>
              <a:rPr lang="en-US" sz="2000" dirty="0">
                <a:solidFill>
                  <a:srgbClr val="DC6406"/>
                </a:solidFill>
                <a:latin typeface="Garamond" pitchFamily="18" charset="0"/>
              </a:rPr>
              <a:t>Presented by:</a:t>
            </a:r>
          </a:p>
          <a:p>
            <a:pPr algn="ctr" eaLnBrk="0" hangingPunct="0"/>
            <a:r>
              <a:rPr lang="en-US" sz="2000" dirty="0" smtClean="0">
                <a:solidFill>
                  <a:srgbClr val="DC6406"/>
                </a:solidFill>
                <a:latin typeface="Garamond" pitchFamily="18" charset="0"/>
              </a:rPr>
              <a:t>Kimberly Miltier, Account Executive</a:t>
            </a:r>
            <a:endParaRPr lang="en-US" sz="2000" dirty="0">
              <a:solidFill>
                <a:srgbClr val="DC6406"/>
              </a:solidFill>
              <a:latin typeface="Garamond" pitchFamily="18" charset="0"/>
            </a:endParaRPr>
          </a:p>
          <a:p>
            <a:pPr algn="ctr" eaLnBrk="0" hangingPunct="0"/>
            <a:r>
              <a:rPr lang="en-US" sz="2000" dirty="0">
                <a:solidFill>
                  <a:srgbClr val="DC6406"/>
                </a:solidFill>
                <a:latin typeface="Garamond" pitchFamily="18" charset="0"/>
              </a:rPr>
              <a:t>Keenan &amp; Associates</a:t>
            </a:r>
          </a:p>
          <a:p>
            <a:pPr algn="ctr" eaLnBrk="0" hangingPunct="0"/>
            <a:endParaRPr lang="en-US" sz="2000" dirty="0">
              <a:solidFill>
                <a:srgbClr val="DC6406"/>
              </a:solidFill>
              <a:latin typeface="Garamond" pitchFamily="18" charset="0"/>
            </a:endParaRPr>
          </a:p>
          <a:p>
            <a:pPr algn="ctr" eaLnBrk="0" hangingPunct="0"/>
            <a:r>
              <a:rPr lang="en-US" sz="2000" dirty="0" smtClean="0">
                <a:solidFill>
                  <a:srgbClr val="DC6406"/>
                </a:solidFill>
                <a:latin typeface="Garamond" pitchFamily="18" charset="0"/>
              </a:rPr>
              <a:t>July 10, 2014</a:t>
            </a:r>
            <a:endParaRPr lang="en-US" sz="2000" dirty="0">
              <a:solidFill>
                <a:srgbClr val="DC6406"/>
              </a:solidFill>
              <a:latin typeface="Garamond" pitchFamily="18" charset="0"/>
            </a:endParaRPr>
          </a:p>
        </p:txBody>
      </p:sp>
      <p:sp>
        <p:nvSpPr>
          <p:cNvPr id="41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en-US" dirty="0" smtClean="0"/>
              <a:t>Employer Tax Penalties - 2016</a:t>
            </a:r>
          </a:p>
        </p:txBody>
      </p:sp>
      <p:sp>
        <p:nvSpPr>
          <p:cNvPr id="15363" name="Rectangle 3"/>
          <p:cNvSpPr>
            <a:spLocks noGrp="1"/>
          </p:cNvSpPr>
          <p:nvPr>
            <p:ph idx="1"/>
          </p:nvPr>
        </p:nvSpPr>
        <p:spPr>
          <a:xfrm>
            <a:off x="457200" y="1143000"/>
            <a:ext cx="8229600" cy="4648200"/>
          </a:xfrm>
        </p:spPr>
        <p:txBody>
          <a:bodyPr/>
          <a:lstStyle/>
          <a:p>
            <a:pPr marL="0" eaLnBrk="1" hangingPunct="1">
              <a:buFontTx/>
              <a:buNone/>
            </a:pPr>
            <a:r>
              <a:rPr lang="en-US" sz="2400" dirty="0" smtClean="0"/>
              <a:t> </a:t>
            </a:r>
          </a:p>
          <a:p>
            <a:pPr marL="400050" lvl="1" eaLnBrk="1" hangingPunct="1">
              <a:buFont typeface="Arial" charset="0"/>
              <a:buChar char="•"/>
            </a:pPr>
            <a:r>
              <a:rPr lang="en-US" sz="2200" b="1" dirty="0" smtClean="0"/>
              <a:t>Unaffordable:  $3,000/Employee </a:t>
            </a:r>
            <a:r>
              <a:rPr lang="en-US" sz="2200" dirty="0" smtClean="0"/>
              <a:t>who enrolls with Covered CA and receives a subsidy</a:t>
            </a:r>
          </a:p>
          <a:p>
            <a:pPr marL="400050" lvl="1" eaLnBrk="1" hangingPunct="1">
              <a:buFontTx/>
              <a:buNone/>
            </a:pPr>
            <a:endParaRPr lang="en-US" sz="2200" dirty="0" smtClean="0"/>
          </a:p>
          <a:p>
            <a:pPr marL="400050" lvl="1" eaLnBrk="1" hangingPunct="1">
              <a:buFont typeface="Arial" charset="0"/>
              <a:buChar char="•"/>
            </a:pPr>
            <a:r>
              <a:rPr lang="en-US" sz="2800" b="1" u="sng" dirty="0" smtClean="0"/>
              <a:t>Coverage Not Offered:  $2,000/ALL Employees </a:t>
            </a:r>
          </a:p>
          <a:p>
            <a:pPr marL="400050" lvl="1" eaLnBrk="1" hangingPunct="1">
              <a:buNone/>
            </a:pPr>
            <a:r>
              <a:rPr lang="en-US" sz="1800" dirty="0" smtClean="0"/>
              <a:t>     </a:t>
            </a:r>
            <a:r>
              <a:rPr lang="en-US" sz="1600" dirty="0" smtClean="0"/>
              <a:t>ACA defined employees minus the 1</a:t>
            </a:r>
            <a:r>
              <a:rPr lang="en-US" sz="1600" baseline="30000" dirty="0" smtClean="0"/>
              <a:t>st</a:t>
            </a:r>
            <a:r>
              <a:rPr lang="en-US" sz="1600" dirty="0" smtClean="0"/>
              <a:t> 30</a:t>
            </a:r>
          </a:p>
          <a:p>
            <a:pPr marL="400050" lvl="1" eaLnBrk="1" hangingPunct="1">
              <a:buFont typeface="Arial" charset="0"/>
              <a:buChar char="•"/>
            </a:pPr>
            <a:endParaRPr lang="en-US" sz="2200" dirty="0" smtClean="0"/>
          </a:p>
          <a:p>
            <a:pPr marL="400050" lvl="1" eaLnBrk="1" hangingPunct="1">
              <a:buFont typeface="Arial" charset="0"/>
              <a:buChar char="•"/>
            </a:pPr>
            <a:r>
              <a:rPr lang="en-US" sz="2200" dirty="0" smtClean="0"/>
              <a:t>Penalties adjust for inflation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pPr eaLnBrk="1" hangingPunct="1"/>
            <a:r>
              <a:rPr lang="en-US" dirty="0" smtClean="0"/>
              <a:t>Cadillac Tax - 2018</a:t>
            </a:r>
          </a:p>
        </p:txBody>
      </p:sp>
      <p:sp>
        <p:nvSpPr>
          <p:cNvPr id="17411" name="Rectangle 3"/>
          <p:cNvSpPr>
            <a:spLocks noGrp="1"/>
          </p:cNvSpPr>
          <p:nvPr>
            <p:ph idx="1"/>
          </p:nvPr>
        </p:nvSpPr>
        <p:spPr>
          <a:xfrm>
            <a:off x="457200" y="1371600"/>
            <a:ext cx="8229600" cy="4572000"/>
          </a:xfrm>
        </p:spPr>
        <p:txBody>
          <a:bodyPr/>
          <a:lstStyle/>
          <a:p>
            <a:pPr marL="400050" lvl="1" eaLnBrk="1" hangingPunct="1">
              <a:buFontTx/>
              <a:buNone/>
            </a:pPr>
            <a:r>
              <a:rPr lang="en-US" i="1" dirty="0" smtClean="0"/>
              <a:t>An excise tax on “rich” employer sponsored plans</a:t>
            </a:r>
          </a:p>
          <a:p>
            <a:pPr marL="400050" lvl="1" eaLnBrk="1" hangingPunct="1">
              <a:buFontTx/>
              <a:buNone/>
            </a:pPr>
            <a:endParaRPr lang="en-US" dirty="0" smtClean="0"/>
          </a:p>
          <a:p>
            <a:pPr marL="400050" lvl="1" eaLnBrk="1" hangingPunct="1">
              <a:buFont typeface="Arial" charset="0"/>
              <a:buChar char="•"/>
            </a:pPr>
            <a:r>
              <a:rPr lang="en-US" dirty="0" smtClean="0"/>
              <a:t>40% excise tax</a:t>
            </a:r>
          </a:p>
          <a:p>
            <a:pPr marL="400050" lvl="1" eaLnBrk="1" hangingPunct="1">
              <a:buFont typeface="Arial" charset="0"/>
              <a:buChar char="•"/>
            </a:pPr>
            <a:endParaRPr lang="en-US" sz="2000" dirty="0" smtClean="0"/>
          </a:p>
          <a:p>
            <a:pPr marL="400050" lvl="1" eaLnBrk="1" hangingPunct="1">
              <a:buFont typeface="Arial" charset="0"/>
              <a:buChar char="•"/>
            </a:pPr>
            <a:r>
              <a:rPr lang="en-US" dirty="0" smtClean="0"/>
              <a:t>Threshold: $10,200 Single/$27,500 Family annual premium</a:t>
            </a:r>
          </a:p>
          <a:p>
            <a:pPr marL="400050" lvl="1" eaLnBrk="1" hangingPunct="1">
              <a:buFont typeface="Arial" charset="0"/>
              <a:buChar char="•"/>
            </a:pPr>
            <a:endParaRPr lang="en-US" sz="2000" dirty="0" smtClean="0"/>
          </a:p>
          <a:p>
            <a:pPr marL="400050" lvl="1" eaLnBrk="1" hangingPunct="1">
              <a:buFont typeface="Arial" charset="0"/>
              <a:buChar char="•"/>
            </a:pPr>
            <a:r>
              <a:rPr lang="en-US" dirty="0" smtClean="0"/>
              <a:t>Assessed on premiums in excess of threshold</a:t>
            </a:r>
          </a:p>
          <a:p>
            <a:pPr marL="400050" lvl="1" eaLnBrk="1" hangingPunct="1">
              <a:buFont typeface="Arial" charset="0"/>
              <a:buChar char="•"/>
            </a:pPr>
            <a:endParaRPr lang="en-US" sz="2000" dirty="0" smtClean="0"/>
          </a:p>
          <a:p>
            <a:pPr marL="400050" lvl="1" eaLnBrk="1" hangingPunct="1">
              <a:buFont typeface="Arial" charset="0"/>
              <a:buChar char="•"/>
            </a:pPr>
            <a:r>
              <a:rPr lang="en-US" dirty="0" smtClean="0"/>
              <a:t>Pass-through cost</a:t>
            </a:r>
          </a:p>
          <a:p>
            <a:pPr marL="400050" lvl="1"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r>
              <a:rPr lang="en-US" dirty="0" smtClean="0"/>
              <a:t>Planning Considerations</a:t>
            </a:r>
          </a:p>
        </p:txBody>
      </p:sp>
      <p:sp>
        <p:nvSpPr>
          <p:cNvPr id="20483" name="Rectangle 3"/>
          <p:cNvSpPr>
            <a:spLocks noGrp="1"/>
          </p:cNvSpPr>
          <p:nvPr>
            <p:ph idx="1"/>
          </p:nvPr>
        </p:nvSpPr>
        <p:spPr>
          <a:xfrm>
            <a:off x="457200" y="1219200"/>
            <a:ext cx="8229600" cy="4419600"/>
          </a:xfrm>
        </p:spPr>
        <p:txBody>
          <a:bodyPr/>
          <a:lstStyle/>
          <a:p>
            <a:pPr marL="800100" lvl="2" eaLnBrk="1" hangingPunct="1">
              <a:lnSpc>
                <a:spcPct val="150000"/>
              </a:lnSpc>
            </a:pPr>
            <a:r>
              <a:rPr lang="en-US" sz="2400" dirty="0" smtClean="0"/>
              <a:t>Identify ACA Full Time Employees - ongoing process</a:t>
            </a:r>
          </a:p>
          <a:p>
            <a:pPr marL="800100" lvl="2" eaLnBrk="1" hangingPunct="1">
              <a:lnSpc>
                <a:spcPct val="150000"/>
              </a:lnSpc>
            </a:pPr>
            <a:r>
              <a:rPr lang="en-US" sz="2400" dirty="0" smtClean="0"/>
              <a:t>Verify medical plan actuarial value</a:t>
            </a:r>
          </a:p>
          <a:p>
            <a:pPr marL="800100" lvl="2" eaLnBrk="1" hangingPunct="1">
              <a:lnSpc>
                <a:spcPct val="150000"/>
              </a:lnSpc>
            </a:pPr>
            <a:r>
              <a:rPr lang="en-US" sz="2400" dirty="0" smtClean="0"/>
              <a:t>Assess affordability of medical plans</a:t>
            </a:r>
          </a:p>
          <a:p>
            <a:pPr marL="800100" lvl="2" eaLnBrk="1" hangingPunct="1">
              <a:lnSpc>
                <a:spcPct val="150000"/>
              </a:lnSpc>
            </a:pPr>
            <a:r>
              <a:rPr lang="en-US" sz="2400" dirty="0" smtClean="0"/>
              <a:t>Exposure to Tax Penalties</a:t>
            </a:r>
          </a:p>
          <a:p>
            <a:pPr marL="800100" lvl="2" eaLnBrk="1" hangingPunct="1">
              <a:lnSpc>
                <a:spcPct val="150000"/>
              </a:lnSpc>
            </a:pPr>
            <a:r>
              <a:rPr lang="en-US" sz="2400" dirty="0" smtClean="0"/>
              <a:t>Cadillac Tax – potential impact &amp; strategy to delay</a:t>
            </a:r>
          </a:p>
          <a:p>
            <a:pPr marL="800100" lvl="2" eaLnBrk="1" hangingPunct="1">
              <a:lnSpc>
                <a:spcPct val="150000"/>
              </a:lnSpc>
            </a:pPr>
            <a:r>
              <a:rPr lang="en-US" sz="2400" dirty="0" smtClean="0"/>
              <a:t>Long term budget impact of ACA</a:t>
            </a:r>
          </a:p>
          <a:p>
            <a:pPr marL="400050" lvl="1"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dirty="0" smtClean="0"/>
              <a:t>Keenan &amp; SBCCD ACA Joint Efforts</a:t>
            </a:r>
          </a:p>
        </p:txBody>
      </p:sp>
      <p:sp>
        <p:nvSpPr>
          <p:cNvPr id="70659" name="Content Placeholder 2"/>
          <p:cNvSpPr>
            <a:spLocks noGrp="1"/>
          </p:cNvSpPr>
          <p:nvPr>
            <p:ph idx="1"/>
          </p:nvPr>
        </p:nvSpPr>
        <p:spPr>
          <a:xfrm>
            <a:off x="381000" y="1066800"/>
            <a:ext cx="8458200" cy="4343400"/>
          </a:xfrm>
        </p:spPr>
        <p:txBody>
          <a:bodyPr/>
          <a:lstStyle/>
          <a:p>
            <a:pPr algn="ctr">
              <a:buNone/>
            </a:pPr>
            <a:r>
              <a:rPr lang="en-US" i="1" dirty="0" smtClean="0"/>
              <a:t>SBCCD is collecting data for Keenan’s ACA Impact Study &amp; Workforce Analysis</a:t>
            </a:r>
          </a:p>
          <a:p>
            <a:r>
              <a:rPr lang="en-US" dirty="0" smtClean="0"/>
              <a:t>Impact Study: analyzes direct &amp; indirect cost impact, penalty exposure, plan actuarial value </a:t>
            </a:r>
          </a:p>
          <a:p>
            <a:pPr lvl="1"/>
            <a:r>
              <a:rPr lang="en-US" dirty="0" smtClean="0"/>
              <a:t>Intended to satisfy the Board’s fiduciary duties</a:t>
            </a:r>
          </a:p>
          <a:p>
            <a:pPr lvl="1"/>
            <a:endParaRPr lang="en-US" dirty="0" smtClean="0"/>
          </a:p>
          <a:p>
            <a:r>
              <a:rPr lang="en-US" dirty="0" smtClean="0"/>
              <a:t>Workforce Analysis: assesses all employees to determine ACA Full-Time employee status. Identifies potential penalties.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457200" y="1752600"/>
            <a:ext cx="8229600" cy="1143000"/>
          </a:xfrm>
        </p:spPr>
        <p:txBody>
          <a:bodyPr/>
          <a:lstStyle/>
          <a:p>
            <a:pPr algn="ctr" eaLnBrk="1" hangingPunct="1"/>
            <a:r>
              <a:rPr lang="en-US" sz="5400" smtClean="0"/>
              <a:t>Questions?</a:t>
            </a:r>
          </a:p>
        </p:txBody>
      </p:sp>
      <p:sp>
        <p:nvSpPr>
          <p:cNvPr id="23555" name="Rectangle 3"/>
          <p:cNvSpPr>
            <a:spLocks noGrp="1"/>
          </p:cNvSpPr>
          <p:nvPr>
            <p:ph idx="1"/>
          </p:nvPr>
        </p:nvSpPr>
        <p:spPr>
          <a:xfrm>
            <a:off x="457200" y="3124200"/>
            <a:ext cx="8229600" cy="2773363"/>
          </a:xfrm>
        </p:spPr>
        <p:txBody>
          <a:bodyPr/>
          <a:lstStyle/>
          <a:p>
            <a:pPr eaLnBrk="1" hangingPunct="1">
              <a:buFontTx/>
              <a:buNone/>
            </a:pPr>
            <a:r>
              <a:rPr lang="en-US" smtClean="0"/>
              <a:t>	</a:t>
            </a:r>
            <a:r>
              <a:rPr lang="en-US" sz="1800" i="1" smtClean="0"/>
              <a:t>Disclaimer– Keenan &amp; Associates is an insurance brokerage and consulting firm.  It is not a law firm or an accounting firm.  We do not give legal advice or tax advice and neither this presentation, the answers provided during the Question and Answer period, nor the documents accompanying this presentation constitutes or should be construed as legal or tax advice.  You are advised to follow up with your own legal counsel and/or tax advisor to discuss how this information affects you.</a:t>
            </a:r>
          </a:p>
          <a:p>
            <a:pPr eaLnBrk="1" hangingPunct="1">
              <a:buFontTx/>
              <a:buNone/>
            </a:pPr>
            <a:endParaRPr lang="en-US" sz="1800" i="1"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228600"/>
            <a:ext cx="8229600" cy="830262"/>
          </a:xfrm>
        </p:spPr>
        <p:txBody>
          <a:bodyPr/>
          <a:lstStyle/>
          <a:p>
            <a:pPr eaLnBrk="1" hangingPunct="1"/>
            <a:r>
              <a:rPr lang="en-US" dirty="0" smtClean="0"/>
              <a:t>ACA Overview</a:t>
            </a:r>
          </a:p>
        </p:txBody>
      </p:sp>
      <p:sp>
        <p:nvSpPr>
          <p:cNvPr id="5123" name="Rectangle 3"/>
          <p:cNvSpPr>
            <a:spLocks noGrp="1"/>
          </p:cNvSpPr>
          <p:nvPr>
            <p:ph idx="1"/>
          </p:nvPr>
        </p:nvSpPr>
        <p:spPr>
          <a:xfrm>
            <a:off x="609600" y="990600"/>
            <a:ext cx="7315200" cy="5486400"/>
          </a:xfrm>
        </p:spPr>
        <p:txBody>
          <a:bodyPr/>
          <a:lstStyle/>
          <a:p>
            <a:pPr marL="0" eaLnBrk="1" hangingPunct="1"/>
            <a:r>
              <a:rPr lang="en-US" b="1" dirty="0" smtClean="0"/>
              <a:t>Timeline</a:t>
            </a:r>
          </a:p>
          <a:p>
            <a:pPr marL="0" eaLnBrk="1" hangingPunct="1"/>
            <a:endParaRPr lang="en-US" b="1" dirty="0" smtClean="0"/>
          </a:p>
          <a:p>
            <a:pPr marL="0" eaLnBrk="1" hangingPunct="1"/>
            <a:r>
              <a:rPr lang="en-US" b="1" dirty="0" smtClean="0"/>
              <a:t>Employer Responsibility</a:t>
            </a:r>
          </a:p>
          <a:p>
            <a:pPr marL="0" eaLnBrk="1" hangingPunct="1"/>
            <a:endParaRPr lang="en-US" b="1" dirty="0" smtClean="0"/>
          </a:p>
          <a:p>
            <a:pPr marL="0" eaLnBrk="1" hangingPunct="1"/>
            <a:r>
              <a:rPr lang="en-US" b="1" dirty="0" smtClean="0"/>
              <a:t>ACA Full-Time Employee</a:t>
            </a:r>
          </a:p>
          <a:p>
            <a:pPr marL="0" eaLnBrk="1" hangingPunct="1"/>
            <a:endParaRPr lang="en-US" b="1" dirty="0" smtClean="0"/>
          </a:p>
          <a:p>
            <a:pPr marL="0" eaLnBrk="1" hangingPunct="1"/>
            <a:r>
              <a:rPr lang="en-US" b="1" dirty="0" smtClean="0"/>
              <a:t>Penalties</a:t>
            </a:r>
          </a:p>
          <a:p>
            <a:pPr marL="0" eaLnBrk="1" hangingPunct="1">
              <a:buFontTx/>
              <a:buNone/>
            </a:pPr>
            <a:endParaRPr lang="en-US" b="1" dirty="0" smtClean="0"/>
          </a:p>
          <a:p>
            <a:pPr marL="0" eaLnBrk="1" hangingPunct="1"/>
            <a:r>
              <a:rPr lang="en-US" b="1" dirty="0" smtClean="0"/>
              <a:t>Planning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en-US" dirty="0" smtClean="0"/>
              <a:t>ACA Timeline</a:t>
            </a:r>
          </a:p>
        </p:txBody>
      </p:sp>
      <p:sp>
        <p:nvSpPr>
          <p:cNvPr id="7171" name="Rectangle 3"/>
          <p:cNvSpPr>
            <a:spLocks noGrp="1"/>
          </p:cNvSpPr>
          <p:nvPr>
            <p:ph idx="1"/>
          </p:nvPr>
        </p:nvSpPr>
        <p:spPr>
          <a:xfrm>
            <a:off x="381000" y="1600200"/>
            <a:ext cx="8534400" cy="4343400"/>
          </a:xfrm>
        </p:spPr>
        <p:txBody>
          <a:bodyPr/>
          <a:lstStyle/>
          <a:p>
            <a:pPr marL="0" eaLnBrk="1" hangingPunct="1"/>
            <a:endParaRPr lang="en-US" smtClean="0"/>
          </a:p>
        </p:txBody>
      </p:sp>
      <p:graphicFrame>
        <p:nvGraphicFramePr>
          <p:cNvPr id="4" name="Group 3"/>
          <p:cNvGraphicFramePr>
            <a:graphicFrameLocks/>
          </p:cNvGraphicFramePr>
          <p:nvPr/>
        </p:nvGraphicFramePr>
        <p:xfrm>
          <a:off x="304800" y="1219200"/>
          <a:ext cx="8534400" cy="4419600"/>
        </p:xfrm>
        <a:graphic>
          <a:graphicData uri="http://schemas.openxmlformats.org/drawingml/2006/table">
            <a:tbl>
              <a:tblPr>
                <a:tableStyleId>{16D9F66E-5EB9-4882-86FB-DCBF35E3C3E4}</a:tableStyleId>
              </a:tblPr>
              <a:tblGrid>
                <a:gridCol w="2209800"/>
                <a:gridCol w="2286000"/>
                <a:gridCol w="2133600"/>
                <a:gridCol w="1905000"/>
              </a:tblGrid>
              <a:tr h="463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2014</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2015</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2016 </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2018</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r>
              <a:tr h="3956264">
                <a:tc>
                  <a:txBody>
                    <a:bodyPr/>
                    <a:lstStyle/>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r>
                        <a:rPr kumimoji="0" lang="en-US" sz="1200" u="none" strike="noStrike" cap="none" normalizeH="0" baseline="0" dirty="0" smtClean="0">
                          <a:ln>
                            <a:noFill/>
                          </a:ln>
                          <a:effectLst/>
                        </a:rPr>
                        <a:t>Individual Mandate</a:t>
                      </a: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200" u="none" strike="noStrike" cap="none" normalizeH="0" baseline="0" dirty="0" smtClean="0">
                        <a:ln>
                          <a:noFill/>
                        </a:ln>
                        <a:effectLst/>
                      </a:endParaRP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r>
                        <a:rPr kumimoji="0" lang="en-US" sz="1200" u="none" strike="noStrike" cap="none" normalizeH="0" baseline="0" dirty="0" smtClean="0">
                          <a:ln>
                            <a:noFill/>
                          </a:ln>
                          <a:effectLst/>
                        </a:rPr>
                        <a:t>Covered CA &amp; Premium Subsidies</a:t>
                      </a: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200" u="none" strike="noStrike" cap="none" normalizeH="0" baseline="0" dirty="0" smtClean="0">
                        <a:ln>
                          <a:noFill/>
                        </a:ln>
                        <a:effectLst/>
                      </a:endParaRP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200" u="none" strike="noStrike" cap="none" normalizeH="0" baseline="0" dirty="0" smtClean="0">
                          <a:ln>
                            <a:noFill/>
                          </a:ln>
                          <a:effectLst/>
                        </a:rPr>
                        <a:t>New definition  of </a:t>
                      </a:r>
                      <a:r>
                        <a:rPr kumimoji="0" lang="en-US" sz="1200" b="0" u="none" strike="noStrike" cap="none" normalizeH="0" baseline="0" dirty="0" smtClean="0">
                          <a:ln>
                            <a:noFill/>
                          </a:ln>
                          <a:effectLst/>
                        </a:rPr>
                        <a:t>Full-Time Employee </a:t>
                      </a: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200" u="none" strike="noStrike" cap="none" normalizeH="0" baseline="0" dirty="0" smtClean="0">
                        <a:ln>
                          <a:noFill/>
                        </a:ln>
                        <a:effectLst/>
                      </a:endParaRP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r>
                        <a:rPr kumimoji="0" lang="en-US" sz="1200" b="1" u="none" strike="noStrike" cap="none" normalizeH="0" baseline="0" dirty="0" smtClean="0">
                          <a:ln>
                            <a:noFill/>
                          </a:ln>
                          <a:effectLst/>
                        </a:rPr>
                        <a:t>ACA Full-Time Employee Measurement begins</a:t>
                      </a: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200" u="none" strike="noStrike" cap="none" normalizeH="0" baseline="0" dirty="0" smtClean="0">
                        <a:ln>
                          <a:noFill/>
                        </a:ln>
                        <a:effectLst/>
                      </a:endParaRP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200" u="none" strike="noStrike" cap="none" normalizeH="0" baseline="0" dirty="0" smtClean="0">
                        <a:ln>
                          <a:noFill/>
                        </a:ln>
                        <a:effectLst/>
                      </a:endParaRPr>
                    </a:p>
                  </a:txBody>
                  <a:tcPr horzOverflow="overflow"/>
                </a:tc>
                <a:tc>
                  <a:txBody>
                    <a:bodyPr/>
                    <a:lstStyle/>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r>
                        <a:rPr kumimoji="0" lang="en-US" sz="1200" b="1" u="none" strike="noStrike" cap="none" normalizeH="0" baseline="0" dirty="0" smtClean="0">
                          <a:ln>
                            <a:noFill/>
                          </a:ln>
                          <a:effectLst/>
                        </a:rPr>
                        <a:t>Must offer affordable coverage</a:t>
                      </a:r>
                      <a:r>
                        <a:rPr kumimoji="0" lang="en-US" sz="1200" u="none" strike="noStrike" cap="none" normalizeH="0" baseline="0" dirty="0" smtClean="0">
                          <a:ln>
                            <a:noFill/>
                          </a:ln>
                          <a:effectLst/>
                        </a:rPr>
                        <a:t> </a:t>
                      </a:r>
                      <a:r>
                        <a:rPr kumimoji="0" lang="en-US" sz="1200" b="1" u="none" strike="noStrike" cap="none" normalizeH="0" baseline="0" dirty="0" smtClean="0">
                          <a:ln>
                            <a:noFill/>
                          </a:ln>
                          <a:effectLst/>
                        </a:rPr>
                        <a:t>of minimum value to  substantially all  Full-Time Employees</a:t>
                      </a: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200" u="none" strike="noStrike" cap="none" normalizeH="0" baseline="0" dirty="0" smtClean="0">
                        <a:ln>
                          <a:noFill/>
                        </a:ln>
                        <a:effectLst/>
                      </a:endParaRP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200" u="none" strike="noStrike" cap="none" normalizeH="0" baseline="0" dirty="0" smtClean="0">
                        <a:ln>
                          <a:noFill/>
                        </a:ln>
                        <a:effectLst/>
                      </a:endParaRPr>
                    </a:p>
                  </a:txBody>
                  <a:tcPr horzOverflow="overflow"/>
                </a:tc>
                <a:tc>
                  <a:txBody>
                    <a:bodyPr/>
                    <a:lstStyle/>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200" b="1" u="none" strike="noStrike" cap="none" normalizeH="0" baseline="0" dirty="0" smtClean="0">
                          <a:ln>
                            <a:noFill/>
                          </a:ln>
                          <a:effectLst/>
                        </a:rPr>
                        <a:t>Employer reporting to IRS (copy to employees)</a:t>
                      </a: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200" u="none" strike="noStrike" cap="none" normalizeH="0" baseline="0" dirty="0" smtClean="0">
                        <a:ln>
                          <a:noFill/>
                        </a:ln>
                        <a:effectLst/>
                      </a:endParaRP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r>
                        <a:rPr kumimoji="0" lang="en-US" sz="1200" b="1" u="none" strike="noStrike" cap="none" normalizeH="0" baseline="0" dirty="0" smtClean="0">
                          <a:ln>
                            <a:noFill/>
                          </a:ln>
                          <a:effectLst/>
                        </a:rPr>
                        <a:t>Tax penalties assessed on employers</a:t>
                      </a: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200" u="none" strike="noStrike" cap="none" normalizeH="0" baseline="0" dirty="0" smtClean="0">
                        <a:ln>
                          <a:noFill/>
                        </a:ln>
                        <a:effectLst/>
                      </a:endParaRP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200" u="none" strike="noStrike" cap="none" normalizeH="0" baseline="0" dirty="0" smtClean="0">
                        <a:ln>
                          <a:noFill/>
                        </a:ln>
                        <a:effectLst/>
                      </a:endParaRP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200" u="none" strike="noStrike" cap="none" normalizeH="0" baseline="0" dirty="0" smtClean="0">
                        <a:ln>
                          <a:noFill/>
                        </a:ln>
                        <a:effectLst/>
                      </a:endParaRP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200" u="none" strike="noStrike" cap="none" normalizeH="0" baseline="0" dirty="0" smtClean="0">
                        <a:ln>
                          <a:noFill/>
                        </a:ln>
                        <a:effectLst/>
                      </a:endParaRPr>
                    </a:p>
                  </a:txBody>
                  <a:tcPr horzOverflow="overflow"/>
                </a:tc>
                <a:tc>
                  <a:txBody>
                    <a:bodyPr/>
                    <a:lstStyle/>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defRPr/>
                      </a:pPr>
                      <a:r>
                        <a:rPr kumimoji="0" lang="en-US" sz="1200" b="1" u="none" strike="noStrike" cap="none" normalizeH="0" baseline="0" dirty="0" smtClean="0">
                          <a:ln>
                            <a:noFill/>
                          </a:ln>
                          <a:effectLst/>
                        </a:rPr>
                        <a:t>Cadillac Tax</a:t>
                      </a:r>
                    </a:p>
                    <a:p>
                      <a:pPr marL="231775" marR="0" lvl="0" indent="-231775" algn="l" defTabSz="914400" rtl="0" eaLnBrk="1" fontAlgn="base" latinLnBrk="0" hangingPunct="1">
                        <a:lnSpc>
                          <a:spcPct val="100000"/>
                        </a:lnSpc>
                        <a:spcBef>
                          <a:spcPct val="20000"/>
                        </a:spcBef>
                        <a:spcAft>
                          <a:spcPct val="0"/>
                        </a:spcAft>
                        <a:buClrTx/>
                        <a:buSzTx/>
                        <a:buFont typeface="Wingdings" pitchFamily="2" charset="2"/>
                        <a:buChar char="q"/>
                        <a:tabLst/>
                      </a:pPr>
                      <a:endParaRPr kumimoji="0" lang="en-US" sz="1200" b="1" i="0" u="none" strike="noStrike" cap="none" normalizeH="0" baseline="0" dirty="0" smtClean="0">
                        <a:ln>
                          <a:noFill/>
                        </a:ln>
                        <a:solidFill>
                          <a:schemeClr val="tx1"/>
                        </a:solidFill>
                        <a:effectLst/>
                        <a:latin typeface="Garamond" pitchFamily="18" charset="0"/>
                      </a:endParaRPr>
                    </a:p>
                  </a:txBody>
                  <a:tcPr horzOverflow="overflow"/>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US" dirty="0" smtClean="0"/>
              <a:t>Employer Shared Responsibility - 2015</a:t>
            </a:r>
          </a:p>
        </p:txBody>
      </p:sp>
      <p:sp>
        <p:nvSpPr>
          <p:cNvPr id="9219" name="Rectangle 3"/>
          <p:cNvSpPr>
            <a:spLocks noGrp="1"/>
          </p:cNvSpPr>
          <p:nvPr>
            <p:ph type="body" idx="1"/>
          </p:nvPr>
        </p:nvSpPr>
        <p:spPr>
          <a:xfrm>
            <a:off x="457200" y="1371600"/>
            <a:ext cx="8229600" cy="4343400"/>
          </a:xfrm>
        </p:spPr>
        <p:txBody>
          <a:bodyPr/>
          <a:lstStyle/>
          <a:p>
            <a:pPr marL="0" algn="ctr">
              <a:spcAft>
                <a:spcPts val="1800"/>
              </a:spcAft>
              <a:buFontTx/>
              <a:buNone/>
              <a:defRPr/>
            </a:pPr>
            <a:r>
              <a:rPr lang="en-US" sz="2400" b="1" i="1" dirty="0" smtClean="0"/>
              <a:t>Provide </a:t>
            </a:r>
            <a:r>
              <a:rPr lang="en-US" sz="2400" b="1" i="1" u="sng" dirty="0" smtClean="0"/>
              <a:t>Affordable</a:t>
            </a:r>
            <a:r>
              <a:rPr lang="en-US" sz="2400" b="1" i="1" dirty="0" smtClean="0"/>
              <a:t>, coverage of </a:t>
            </a:r>
            <a:r>
              <a:rPr lang="en-US" sz="2400" b="1" i="1" u="sng" dirty="0" smtClean="0"/>
              <a:t>Minimum Value </a:t>
            </a:r>
            <a:r>
              <a:rPr lang="en-US" sz="2400" b="1" i="1" dirty="0" smtClean="0"/>
              <a:t>to  </a:t>
            </a:r>
            <a:r>
              <a:rPr lang="en-US" sz="2400" b="1" i="1" u="sng" dirty="0" smtClean="0"/>
              <a:t>Substantially All </a:t>
            </a:r>
            <a:r>
              <a:rPr lang="en-US" sz="2400" b="1" i="1" dirty="0" smtClean="0"/>
              <a:t>Full-Time Employees</a:t>
            </a:r>
          </a:p>
          <a:p>
            <a:pPr marL="402336">
              <a:defRPr/>
            </a:pPr>
            <a:r>
              <a:rPr lang="en-US" sz="2400" b="1" u="sng" dirty="0" smtClean="0"/>
              <a:t>Affordable:</a:t>
            </a:r>
            <a:r>
              <a:rPr lang="en-US" sz="2400" dirty="0" smtClean="0"/>
              <a:t> Employee cost for single-only on least expensive plan offered cannot exceed 9.5% of household income</a:t>
            </a:r>
          </a:p>
          <a:p>
            <a:pPr marL="402336">
              <a:buFontTx/>
              <a:buNone/>
              <a:defRPr/>
            </a:pPr>
            <a:endParaRPr lang="en-US" sz="2000" dirty="0" smtClean="0"/>
          </a:p>
          <a:p>
            <a:pPr marL="402336">
              <a:defRPr/>
            </a:pPr>
            <a:r>
              <a:rPr lang="en-US" sz="2400" b="1" u="sng" dirty="0" smtClean="0"/>
              <a:t>Minimum Value:</a:t>
            </a:r>
            <a:r>
              <a:rPr lang="en-US" sz="2400" b="1" dirty="0" smtClean="0"/>
              <a:t> </a:t>
            </a:r>
            <a:r>
              <a:rPr lang="en-US" sz="2400" dirty="0" smtClean="0"/>
              <a:t>Plan has an actuarial value of 60% or more</a:t>
            </a:r>
          </a:p>
          <a:p>
            <a:pPr marL="402336">
              <a:defRPr/>
            </a:pPr>
            <a:endParaRPr lang="en-US" sz="2400" dirty="0" smtClean="0"/>
          </a:p>
          <a:p>
            <a:pPr marL="402336">
              <a:defRPr/>
            </a:pPr>
            <a:r>
              <a:rPr lang="en-US" sz="2400" b="1" u="sng" dirty="0" smtClean="0"/>
              <a:t>Substantially All</a:t>
            </a:r>
            <a:r>
              <a:rPr lang="en-US" sz="2400" dirty="0" smtClean="0"/>
              <a:t>: 70% in 2015, 95% in 2016.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r>
              <a:rPr lang="en-US" dirty="0" smtClean="0"/>
              <a:t>ACA Full-Time Employee - 2014</a:t>
            </a:r>
          </a:p>
        </p:txBody>
      </p:sp>
      <p:sp>
        <p:nvSpPr>
          <p:cNvPr id="10243" name="Rectangle 3"/>
          <p:cNvSpPr>
            <a:spLocks noGrp="1"/>
          </p:cNvSpPr>
          <p:nvPr>
            <p:ph idx="1"/>
          </p:nvPr>
        </p:nvSpPr>
        <p:spPr>
          <a:xfrm>
            <a:off x="457200" y="1143000"/>
            <a:ext cx="8229600" cy="4572000"/>
          </a:xfrm>
        </p:spPr>
        <p:txBody>
          <a:bodyPr/>
          <a:lstStyle/>
          <a:p>
            <a:pPr marL="402336" eaLnBrk="1" hangingPunct="1">
              <a:defRPr/>
            </a:pPr>
            <a:endParaRPr lang="en-US" sz="2400" dirty="0" smtClean="0"/>
          </a:p>
          <a:p>
            <a:pPr marL="402336" eaLnBrk="1" hangingPunct="1">
              <a:defRPr/>
            </a:pPr>
            <a:r>
              <a:rPr lang="en-US" sz="2400" dirty="0" smtClean="0"/>
              <a:t>Defined as 30 hours per week or 130 hours per month</a:t>
            </a:r>
          </a:p>
          <a:p>
            <a:pPr marL="402336" eaLnBrk="1" hangingPunct="1">
              <a:defRPr/>
            </a:pPr>
            <a:endParaRPr lang="en-US" sz="2400" dirty="0" smtClean="0"/>
          </a:p>
          <a:p>
            <a:pPr marL="402336" eaLnBrk="1" hangingPunct="1">
              <a:defRPr/>
            </a:pPr>
            <a:r>
              <a:rPr lang="en-US" sz="2400" dirty="0" smtClean="0"/>
              <a:t>Hours tracked monthly</a:t>
            </a:r>
          </a:p>
          <a:p>
            <a:pPr marL="0" eaLnBrk="1" hangingPunct="1">
              <a:buFontTx/>
              <a:buNone/>
              <a:defRPr/>
            </a:pPr>
            <a:endParaRPr lang="en-US" sz="2000" dirty="0" smtClean="0"/>
          </a:p>
          <a:p>
            <a:pPr marL="402336" eaLnBrk="1" hangingPunct="1">
              <a:defRPr/>
            </a:pPr>
            <a:r>
              <a:rPr lang="en-US" sz="2400" dirty="0" smtClean="0"/>
              <a:t>Evaluate all positions within the district for hours of service</a:t>
            </a:r>
          </a:p>
          <a:p>
            <a:pPr marL="402336" eaLnBrk="1" hangingPunct="1">
              <a:defRPr/>
            </a:pPr>
            <a:endParaRPr lang="en-US" sz="2400" dirty="0" smtClean="0"/>
          </a:p>
          <a:p>
            <a:pPr marL="402336" eaLnBrk="1" hangingPunct="1">
              <a:defRPr/>
            </a:pPr>
            <a:r>
              <a:rPr lang="en-US" sz="2400" dirty="0" smtClean="0"/>
              <a:t>2014 hours determine 2015 eligibility</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81000" y="228600"/>
            <a:ext cx="8229600" cy="830262"/>
          </a:xfrm>
        </p:spPr>
        <p:txBody>
          <a:bodyPr/>
          <a:lstStyle/>
          <a:p>
            <a:r>
              <a:rPr lang="en-US" dirty="0" smtClean="0"/>
              <a:t>ACA Full-Time Employee - 2014</a:t>
            </a:r>
          </a:p>
        </p:txBody>
      </p:sp>
      <p:sp>
        <p:nvSpPr>
          <p:cNvPr id="3" name="Content Placeholder 2"/>
          <p:cNvSpPr>
            <a:spLocks noGrp="1"/>
          </p:cNvSpPr>
          <p:nvPr>
            <p:ph sz="half" idx="1"/>
          </p:nvPr>
        </p:nvSpPr>
        <p:spPr>
          <a:xfrm>
            <a:off x="533400" y="990600"/>
            <a:ext cx="3581400" cy="4648200"/>
          </a:xfrm>
        </p:spPr>
        <p:txBody>
          <a:bodyPr/>
          <a:lstStyle/>
          <a:p>
            <a:r>
              <a:rPr lang="en-US" sz="2400" dirty="0" smtClean="0"/>
              <a:t>Part-time Hourly</a:t>
            </a:r>
          </a:p>
          <a:p>
            <a:endParaRPr lang="en-US" sz="2400" dirty="0" smtClean="0"/>
          </a:p>
          <a:p>
            <a:r>
              <a:rPr lang="en-US" sz="2400" dirty="0" smtClean="0"/>
              <a:t>Temporary &amp; Seasonal</a:t>
            </a:r>
          </a:p>
          <a:p>
            <a:endParaRPr lang="en-US" sz="2400" dirty="0" smtClean="0"/>
          </a:p>
          <a:p>
            <a:r>
              <a:rPr lang="en-US" sz="2400" dirty="0" smtClean="0"/>
              <a:t>Contract Employees</a:t>
            </a:r>
          </a:p>
          <a:p>
            <a:endParaRPr lang="en-US" sz="2400" dirty="0" smtClean="0"/>
          </a:p>
          <a:p>
            <a:r>
              <a:rPr lang="en-US" sz="2400" dirty="0" smtClean="0"/>
              <a:t>Substitutes </a:t>
            </a:r>
          </a:p>
          <a:p>
            <a:endParaRPr lang="en-US" sz="2400" dirty="0" smtClean="0"/>
          </a:p>
          <a:p>
            <a:r>
              <a:rPr lang="en-US" sz="2400" dirty="0" smtClean="0"/>
              <a:t>Non-credit &amp; Community lecture</a:t>
            </a:r>
          </a:p>
          <a:p>
            <a:endParaRPr lang="en-US" sz="1800" dirty="0" smtClean="0"/>
          </a:p>
          <a:p>
            <a:endParaRPr lang="en-US" sz="1800" dirty="0" smtClean="0"/>
          </a:p>
          <a:p>
            <a:endParaRPr lang="en-US" sz="1800" dirty="0" smtClean="0"/>
          </a:p>
        </p:txBody>
      </p:sp>
      <p:sp>
        <p:nvSpPr>
          <p:cNvPr id="25604" name="TextBox 12"/>
          <p:cNvSpPr txBox="1">
            <a:spLocks noChangeArrowheads="1"/>
          </p:cNvSpPr>
          <p:nvPr/>
        </p:nvSpPr>
        <p:spPr bwMode="auto">
          <a:xfrm>
            <a:off x="4343400" y="2971800"/>
            <a:ext cx="184150" cy="369888"/>
          </a:xfrm>
          <a:prstGeom prst="rect">
            <a:avLst/>
          </a:prstGeom>
          <a:noFill/>
          <a:ln w="9525">
            <a:noFill/>
            <a:miter lim="800000"/>
            <a:headEnd/>
            <a:tailEnd/>
          </a:ln>
        </p:spPr>
        <p:txBody>
          <a:bodyPr wrap="none">
            <a:spAutoFit/>
          </a:bodyPr>
          <a:lstStyle/>
          <a:p>
            <a:endParaRPr lang="en-US" dirty="0"/>
          </a:p>
        </p:txBody>
      </p:sp>
      <p:sp>
        <p:nvSpPr>
          <p:cNvPr id="6" name="Content Placeholder 2"/>
          <p:cNvSpPr>
            <a:spLocks noGrp="1"/>
          </p:cNvSpPr>
          <p:nvPr>
            <p:ph sz="half" idx="1"/>
          </p:nvPr>
        </p:nvSpPr>
        <p:spPr>
          <a:xfrm>
            <a:off x="4267200" y="990600"/>
            <a:ext cx="4114800" cy="4648200"/>
          </a:xfrm>
        </p:spPr>
        <p:txBody>
          <a:bodyPr/>
          <a:lstStyle/>
          <a:p>
            <a:r>
              <a:rPr lang="en-US" sz="2400" dirty="0" smtClean="0"/>
              <a:t>Coaches</a:t>
            </a:r>
          </a:p>
          <a:p>
            <a:endParaRPr lang="en-US" sz="2400" dirty="0" smtClean="0"/>
          </a:p>
          <a:p>
            <a:r>
              <a:rPr lang="en-US" sz="2400" dirty="0" smtClean="0"/>
              <a:t>Stipend, Special Projects &amp; Committees</a:t>
            </a:r>
          </a:p>
          <a:p>
            <a:endParaRPr lang="en-US" sz="2400" dirty="0" smtClean="0"/>
          </a:p>
          <a:p>
            <a:r>
              <a:rPr lang="en-US" sz="2400" dirty="0" smtClean="0"/>
              <a:t>Professional Experts</a:t>
            </a:r>
          </a:p>
          <a:p>
            <a:endParaRPr lang="en-US" sz="2400" dirty="0" smtClean="0"/>
          </a:p>
          <a:p>
            <a:r>
              <a:rPr lang="en-US" sz="2400" dirty="0" smtClean="0"/>
              <a:t>Multiple Positions </a:t>
            </a:r>
          </a:p>
          <a:p>
            <a:endParaRPr lang="en-US" sz="2400" dirty="0" smtClean="0"/>
          </a:p>
          <a:p>
            <a:r>
              <a:rPr lang="en-US" sz="2400" dirty="0" smtClean="0"/>
              <a:t>Part-Time Faculty</a:t>
            </a:r>
          </a:p>
          <a:p>
            <a:endParaRPr lang="en-US" sz="1800" dirty="0" smtClean="0"/>
          </a:p>
          <a:p>
            <a:endParaRPr lang="en-US" sz="1800" dirty="0" smtClean="0"/>
          </a:p>
          <a:p>
            <a:endParaRPr lang="en-US" sz="1800" dirty="0" smtClean="0"/>
          </a:p>
          <a:p>
            <a:endParaRPr lang="en-US"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81000" y="228600"/>
            <a:ext cx="8229600" cy="830262"/>
          </a:xfrm>
        </p:spPr>
        <p:txBody>
          <a:bodyPr/>
          <a:lstStyle/>
          <a:p>
            <a:r>
              <a:rPr lang="en-US" dirty="0" smtClean="0"/>
              <a:t>Part Time Faculty Considerations - 2014</a:t>
            </a:r>
          </a:p>
        </p:txBody>
      </p:sp>
      <p:sp>
        <p:nvSpPr>
          <p:cNvPr id="3" name="Content Placeholder 2"/>
          <p:cNvSpPr>
            <a:spLocks noGrp="1"/>
          </p:cNvSpPr>
          <p:nvPr>
            <p:ph sz="half" idx="1"/>
          </p:nvPr>
        </p:nvSpPr>
        <p:spPr>
          <a:xfrm>
            <a:off x="533400" y="990600"/>
            <a:ext cx="7924800" cy="4648200"/>
          </a:xfrm>
        </p:spPr>
        <p:txBody>
          <a:bodyPr/>
          <a:lstStyle/>
          <a:p>
            <a:r>
              <a:rPr lang="en-US" sz="2400" b="1" u="sng" dirty="0" smtClean="0"/>
              <a:t>IRS Guidance on Part-Time Faculty hours</a:t>
            </a:r>
          </a:p>
          <a:p>
            <a:pPr lvl="1"/>
            <a:r>
              <a:rPr lang="en-US" i="1" dirty="0" smtClean="0"/>
              <a:t>1.25 prep time included in calculation. 2.25 hours credited for each classroom hour worked.</a:t>
            </a:r>
          </a:p>
          <a:p>
            <a:pPr lvl="1"/>
            <a:r>
              <a:rPr lang="en-US" i="1" dirty="0" smtClean="0"/>
              <a:t>Credit each hour outside the classroom spent performing office hours, attending meetings, etc.</a:t>
            </a:r>
          </a:p>
          <a:p>
            <a:pPr lvl="1"/>
            <a:endParaRPr lang="en-US" sz="2000" i="1" dirty="0" smtClean="0"/>
          </a:p>
          <a:p>
            <a:r>
              <a:rPr lang="en-US" sz="2400" dirty="0" smtClean="0"/>
              <a:t>Calculation of service hours can be considered negotiable</a:t>
            </a:r>
          </a:p>
          <a:p>
            <a:endParaRPr lang="en-US" sz="2400" dirty="0" smtClean="0"/>
          </a:p>
          <a:p>
            <a:r>
              <a:rPr lang="en-US" sz="2400" dirty="0" smtClean="0"/>
              <a:t>Rely upon this guidance until additional regulations adopted or decision reached through negotiations</a:t>
            </a:r>
            <a:endParaRPr lang="en-US" sz="2400" i="1" dirty="0" smtClean="0"/>
          </a:p>
          <a:p>
            <a:endParaRPr lang="en-US" sz="1800" dirty="0" smtClean="0"/>
          </a:p>
          <a:p>
            <a:pPr>
              <a:buNone/>
            </a:pPr>
            <a:r>
              <a:rPr lang="en-US" sz="1800" dirty="0" smtClean="0"/>
              <a:t>. </a:t>
            </a:r>
          </a:p>
        </p:txBody>
      </p:sp>
      <p:sp>
        <p:nvSpPr>
          <p:cNvPr id="25604" name="TextBox 12"/>
          <p:cNvSpPr txBox="1">
            <a:spLocks noChangeArrowheads="1"/>
          </p:cNvSpPr>
          <p:nvPr/>
        </p:nvSpPr>
        <p:spPr bwMode="auto">
          <a:xfrm>
            <a:off x="4343400" y="2971800"/>
            <a:ext cx="184150" cy="369888"/>
          </a:xfrm>
          <a:prstGeom prst="rect">
            <a:avLst/>
          </a:prstGeom>
          <a:noFill/>
          <a:ln w="9525">
            <a:noFill/>
            <a:miter lim="800000"/>
            <a:headEnd/>
            <a:tailEnd/>
          </a:ln>
        </p:spPr>
        <p:txBody>
          <a:bodyPr wrap="none">
            <a:spAutoFit/>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81000" y="228600"/>
            <a:ext cx="8229600" cy="830262"/>
          </a:xfrm>
        </p:spPr>
        <p:txBody>
          <a:bodyPr/>
          <a:lstStyle/>
          <a:p>
            <a:r>
              <a:rPr lang="en-US" dirty="0" smtClean="0"/>
              <a:t>Part Time Faculty Considerations - 2014</a:t>
            </a:r>
          </a:p>
        </p:txBody>
      </p:sp>
      <p:sp>
        <p:nvSpPr>
          <p:cNvPr id="3" name="Content Placeholder 2"/>
          <p:cNvSpPr>
            <a:spLocks noGrp="1"/>
          </p:cNvSpPr>
          <p:nvPr>
            <p:ph sz="half" idx="1"/>
          </p:nvPr>
        </p:nvSpPr>
        <p:spPr>
          <a:xfrm>
            <a:off x="533400" y="990600"/>
            <a:ext cx="7924800" cy="4648200"/>
          </a:xfrm>
        </p:spPr>
        <p:txBody>
          <a:bodyPr/>
          <a:lstStyle/>
          <a:p>
            <a:pPr algn="ctr">
              <a:buNone/>
            </a:pPr>
            <a:r>
              <a:rPr lang="en-US" b="1" u="sng" dirty="0" smtClean="0"/>
              <a:t>Method for Calculating Hours</a:t>
            </a:r>
            <a:endParaRPr lang="en-US" dirty="0" smtClean="0"/>
          </a:p>
          <a:p>
            <a:pPr algn="ctr">
              <a:buNone/>
            </a:pPr>
            <a:r>
              <a:rPr lang="en-US" sz="2400" dirty="0" smtClean="0"/>
              <a:t>Classroom Hours + Prep Hours + Office Hours + Stipend </a:t>
            </a:r>
          </a:p>
          <a:p>
            <a:pPr algn="ctr">
              <a:buNone/>
            </a:pPr>
            <a:r>
              <a:rPr lang="en-US" sz="2400" dirty="0" smtClean="0"/>
              <a:t>Hours + Other Work = Total ACA Service Hours</a:t>
            </a:r>
          </a:p>
          <a:p>
            <a:endParaRPr lang="en-US" sz="1800" dirty="0" smtClean="0"/>
          </a:p>
          <a:p>
            <a:r>
              <a:rPr lang="en-US" sz="1800" u="sng" dirty="0" smtClean="0"/>
              <a:t>Classroom Hours: Actual hours spent in class</a:t>
            </a:r>
          </a:p>
          <a:p>
            <a:pPr lvl="1"/>
            <a:r>
              <a:rPr lang="en-US" sz="1600" dirty="0" smtClean="0"/>
              <a:t>Refer to employment contract &amp; CBA 1</a:t>
            </a:r>
            <a:r>
              <a:rPr lang="en-US" sz="1600" baseline="30000" dirty="0" smtClean="0"/>
              <a:t>st</a:t>
            </a:r>
            <a:endParaRPr lang="en-US" sz="1600" dirty="0" smtClean="0"/>
          </a:p>
          <a:p>
            <a:pPr lvl="1"/>
            <a:r>
              <a:rPr lang="en-US" sz="1600" dirty="0" smtClean="0"/>
              <a:t>Multiply class load assignment by full-time faculty hours?</a:t>
            </a:r>
          </a:p>
          <a:p>
            <a:pPr lvl="1"/>
            <a:endParaRPr lang="en-US" sz="1800" dirty="0" smtClean="0"/>
          </a:p>
          <a:p>
            <a:r>
              <a:rPr lang="en-US" sz="1800" u="sng" dirty="0" smtClean="0"/>
              <a:t>Preparation Hours: Spent preparing for class and/or grading assignments</a:t>
            </a:r>
          </a:p>
          <a:p>
            <a:pPr lvl="1"/>
            <a:r>
              <a:rPr lang="en-US" sz="1600" dirty="0" smtClean="0"/>
              <a:t>Refer to employment contract &amp; CBA 1</a:t>
            </a:r>
            <a:r>
              <a:rPr lang="en-US" sz="1600" baseline="30000" dirty="0" smtClean="0"/>
              <a:t>st</a:t>
            </a:r>
          </a:p>
          <a:p>
            <a:pPr lvl="1"/>
            <a:r>
              <a:rPr lang="en-US" baseline="30000" dirty="0" smtClean="0"/>
              <a:t>Are these hours included in class load calculation per CBA?</a:t>
            </a:r>
            <a:endParaRPr lang="en-US" dirty="0" smtClean="0"/>
          </a:p>
          <a:p>
            <a:pPr lvl="1"/>
            <a:r>
              <a:rPr lang="en-US" sz="1600" dirty="0" smtClean="0"/>
              <a:t>If no language exists, use IRS guideline &amp;  add 1.25 hours to each classroom hour worked</a:t>
            </a:r>
          </a:p>
        </p:txBody>
      </p:sp>
      <p:sp>
        <p:nvSpPr>
          <p:cNvPr id="25604" name="TextBox 12"/>
          <p:cNvSpPr txBox="1">
            <a:spLocks noChangeArrowheads="1"/>
          </p:cNvSpPr>
          <p:nvPr/>
        </p:nvSpPr>
        <p:spPr bwMode="auto">
          <a:xfrm>
            <a:off x="4343400" y="2971800"/>
            <a:ext cx="184150" cy="369888"/>
          </a:xfrm>
          <a:prstGeom prst="rect">
            <a:avLst/>
          </a:prstGeom>
          <a:noFill/>
          <a:ln w="9525">
            <a:noFill/>
            <a:miter lim="800000"/>
            <a:headEnd/>
            <a:tailEnd/>
          </a:ln>
        </p:spPr>
        <p:txBody>
          <a:bodyPr wrap="none">
            <a:spAutoFit/>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81000" y="228600"/>
            <a:ext cx="8229600" cy="830262"/>
          </a:xfrm>
        </p:spPr>
        <p:txBody>
          <a:bodyPr/>
          <a:lstStyle/>
          <a:p>
            <a:r>
              <a:rPr lang="en-US" dirty="0" smtClean="0"/>
              <a:t>Part Time Faculty Considerations - 2014</a:t>
            </a:r>
          </a:p>
        </p:txBody>
      </p:sp>
      <p:sp>
        <p:nvSpPr>
          <p:cNvPr id="3" name="Content Placeholder 2"/>
          <p:cNvSpPr>
            <a:spLocks noGrp="1"/>
          </p:cNvSpPr>
          <p:nvPr>
            <p:ph sz="half" idx="1"/>
          </p:nvPr>
        </p:nvSpPr>
        <p:spPr>
          <a:xfrm>
            <a:off x="533400" y="990600"/>
            <a:ext cx="7924800" cy="4648200"/>
          </a:xfrm>
        </p:spPr>
        <p:txBody>
          <a:bodyPr/>
          <a:lstStyle/>
          <a:p>
            <a:pPr>
              <a:buNone/>
            </a:pPr>
            <a:r>
              <a:rPr lang="en-US" b="1" u="sng" dirty="0" smtClean="0"/>
              <a:t>Method for Calculating Hours, continued</a:t>
            </a:r>
            <a:endParaRPr lang="en-US" dirty="0" smtClean="0"/>
          </a:p>
          <a:p>
            <a:endParaRPr lang="en-US" sz="1800" dirty="0" smtClean="0"/>
          </a:p>
          <a:p>
            <a:r>
              <a:rPr lang="en-US" sz="1800" u="sng" dirty="0" smtClean="0"/>
              <a:t>Office Hours:  Spent holding ‘Office Hours’ for students. </a:t>
            </a:r>
          </a:p>
          <a:p>
            <a:pPr lvl="1"/>
            <a:r>
              <a:rPr lang="en-US" sz="1400" dirty="0" smtClean="0"/>
              <a:t>Refer to employment contract &amp; CBA 1</a:t>
            </a:r>
            <a:r>
              <a:rPr lang="en-US" sz="1400" baseline="30000" dirty="0" smtClean="0"/>
              <a:t>st</a:t>
            </a:r>
          </a:p>
          <a:p>
            <a:pPr lvl="2"/>
            <a:r>
              <a:rPr lang="en-US" sz="1400" dirty="0" smtClean="0"/>
              <a:t>Are these hours mandated in CBA?</a:t>
            </a:r>
          </a:p>
          <a:p>
            <a:pPr lvl="2"/>
            <a:r>
              <a:rPr lang="en-US" sz="1400" dirty="0" smtClean="0"/>
              <a:t>If not mandated, what is procedure to track these hours?</a:t>
            </a:r>
          </a:p>
          <a:p>
            <a:pPr lvl="2"/>
            <a:endParaRPr lang="en-US" sz="1800" dirty="0" smtClean="0"/>
          </a:p>
          <a:p>
            <a:r>
              <a:rPr lang="en-US" sz="1800" u="sng" dirty="0" smtClean="0"/>
              <a:t>Stipend Hours: Spent performing governance work, coaching, drafting new courses, etc. </a:t>
            </a:r>
          </a:p>
          <a:p>
            <a:pPr lvl="1"/>
            <a:r>
              <a:rPr lang="en-US" sz="1400" dirty="0" smtClean="0"/>
              <a:t>Refer to Stipend Assignment paperwork 1</a:t>
            </a:r>
            <a:r>
              <a:rPr lang="en-US" sz="1400" baseline="30000" dirty="0" smtClean="0"/>
              <a:t>st</a:t>
            </a:r>
            <a:r>
              <a:rPr lang="en-US" sz="1400" dirty="0" smtClean="0"/>
              <a:t>. Are hours  for project completion listed? Can/should they be?</a:t>
            </a:r>
          </a:p>
          <a:p>
            <a:pPr lvl="1"/>
            <a:r>
              <a:rPr lang="en-US" sz="1400" dirty="0" smtClean="0"/>
              <a:t>Divide stipend amount by hourly rate of pay to estimate hours?</a:t>
            </a:r>
          </a:p>
          <a:p>
            <a:endParaRPr lang="en-US" sz="1800" dirty="0" smtClean="0"/>
          </a:p>
          <a:p>
            <a:pPr lvl="0"/>
            <a:r>
              <a:rPr lang="en-US" sz="1800" u="sng" dirty="0" smtClean="0"/>
              <a:t>Other Hourly Work: Captures other hours, such as committee time</a:t>
            </a:r>
          </a:p>
          <a:p>
            <a:pPr lvl="1"/>
            <a:r>
              <a:rPr lang="en-US" sz="1400" dirty="0" smtClean="0"/>
              <a:t>Classifying any W2 employee service hours as “volunteer”  is problematic with IRS rules</a:t>
            </a:r>
          </a:p>
          <a:p>
            <a:endParaRPr lang="en-US" sz="1800" dirty="0" smtClean="0"/>
          </a:p>
        </p:txBody>
      </p:sp>
      <p:sp>
        <p:nvSpPr>
          <p:cNvPr id="25604" name="TextBox 12"/>
          <p:cNvSpPr txBox="1">
            <a:spLocks noChangeArrowheads="1"/>
          </p:cNvSpPr>
          <p:nvPr/>
        </p:nvSpPr>
        <p:spPr bwMode="auto">
          <a:xfrm>
            <a:off x="4343400" y="2971800"/>
            <a:ext cx="184150" cy="369888"/>
          </a:xfrm>
          <a:prstGeom prst="rect">
            <a:avLst/>
          </a:prstGeom>
          <a:noFill/>
          <a:ln w="9525">
            <a:noFill/>
            <a:miter lim="800000"/>
            <a:headEnd/>
            <a:tailEnd/>
          </a:ln>
        </p:spPr>
        <p:txBody>
          <a:bodyPr wrap="none">
            <a:spAutoFit/>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unicipality Template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Municipality Template 1</Template>
  <TotalTime>61581</TotalTime>
  <Words>676</Words>
  <Application>Microsoft Office PowerPoint</Application>
  <PresentationFormat>On-screen Show (4:3)</PresentationFormat>
  <Paragraphs>152</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Municipality Template 1</vt:lpstr>
      <vt:lpstr>San Bernardino Community College District  Affordable Care Act Overview</vt:lpstr>
      <vt:lpstr>ACA Overview</vt:lpstr>
      <vt:lpstr>ACA Timeline</vt:lpstr>
      <vt:lpstr>Employer Shared Responsibility - 2015</vt:lpstr>
      <vt:lpstr>ACA Full-Time Employee - 2014</vt:lpstr>
      <vt:lpstr>ACA Full-Time Employee - 2014</vt:lpstr>
      <vt:lpstr>Part Time Faculty Considerations - 2014</vt:lpstr>
      <vt:lpstr>Part Time Faculty Considerations - 2014</vt:lpstr>
      <vt:lpstr>Part Time Faculty Considerations - 2014</vt:lpstr>
      <vt:lpstr>Employer Tax Penalties - 2016</vt:lpstr>
      <vt:lpstr>Cadillac Tax - 2018</vt:lpstr>
      <vt:lpstr>Planning Considerations</vt:lpstr>
      <vt:lpstr>Keenan &amp; SBCCD ACA Joint Efforts</vt:lpstr>
      <vt:lpstr>Questions?</vt:lpstr>
    </vt:vector>
  </TitlesOfParts>
  <Company>Keenan &amp;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Keenan Integrated Technology Solutions</dc:title>
  <dc:creator>Tammy Gann</dc:creator>
  <cp:lastModifiedBy>kmiltier</cp:lastModifiedBy>
  <cp:revision>2669</cp:revision>
  <dcterms:created xsi:type="dcterms:W3CDTF">2007-04-02T20:39:05Z</dcterms:created>
  <dcterms:modified xsi:type="dcterms:W3CDTF">2014-06-26T22:36:14Z</dcterms:modified>
</cp:coreProperties>
</file>