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1" r:id="rId4"/>
    <p:sldId id="289" r:id="rId5"/>
    <p:sldId id="283" r:id="rId6"/>
    <p:sldId id="259" r:id="rId7"/>
    <p:sldId id="290" r:id="rId8"/>
    <p:sldId id="295" r:id="rId9"/>
    <p:sldId id="293" r:id="rId10"/>
    <p:sldId id="291" r:id="rId11"/>
    <p:sldId id="272" r:id="rId12"/>
    <p:sldId id="297" r:id="rId13"/>
    <p:sldId id="292" r:id="rId14"/>
    <p:sldId id="294" r:id="rId15"/>
    <p:sldId id="28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 Totals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842904</c:v>
                </c:pt>
                <c:pt idx="1">
                  <c:v>801000</c:v>
                </c:pt>
                <c:pt idx="2">
                  <c:v>1960298</c:v>
                </c:pt>
                <c:pt idx="3">
                  <c:v>1678595</c:v>
                </c:pt>
                <c:pt idx="4">
                  <c:v>1573899</c:v>
                </c:pt>
                <c:pt idx="5">
                  <c:v>1792416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391936"/>
        <c:axId val="106406272"/>
      </c:barChart>
      <c:catAx>
        <c:axId val="323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406272"/>
        <c:crosses val="autoZero"/>
        <c:auto val="1"/>
        <c:lblAlgn val="ctr"/>
        <c:lblOffset val="100"/>
        <c:noMultiLvlLbl val="0"/>
      </c:catAx>
      <c:valAx>
        <c:axId val="106406272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crossAx val="3239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583138646130772"/>
          <c:y val="1.3133774944798901E-3"/>
          <c:w val="0.16804404257160191"/>
          <c:h val="5.42421780610756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99055D0-058F-4730-B1AF-10EACCFD42C1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8414AD7-9129-408C-BEED-4A5A2793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E535FC3-DA6E-4B66-9436-5FD5D818551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5F07B47-29B4-4D84-84F3-0F7A94FF5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01594-25FB-43A4-B4B7-7C8C7C23899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childer@craftonhill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Development and 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14,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00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Karen Childers</a:t>
            </a:r>
          </a:p>
          <a:p>
            <a:r>
              <a:rPr lang="en-US" sz="1600" dirty="0" smtClean="0">
                <a:latin typeface="+mj-lt"/>
              </a:rPr>
              <a:t>Director, Resource Development and Grants</a:t>
            </a:r>
          </a:p>
          <a:p>
            <a:r>
              <a:rPr lang="en-US" sz="1600" dirty="0" smtClean="0">
                <a:latin typeface="+mj-lt"/>
              </a:rPr>
              <a:t>Crafton Hills College</a:t>
            </a:r>
          </a:p>
          <a:p>
            <a:r>
              <a:rPr lang="en-US" sz="1600" dirty="0" smtClean="0">
                <a:latin typeface="+mj-lt"/>
                <a:hlinkClick r:id="rId2"/>
              </a:rPr>
              <a:t>kchilder@craftonhills.edu</a:t>
            </a:r>
            <a:r>
              <a:rPr lang="en-US" sz="1600" dirty="0" smtClean="0">
                <a:latin typeface="+mj-lt"/>
              </a:rPr>
              <a:t>  </a:t>
            </a:r>
          </a:p>
          <a:p>
            <a:r>
              <a:rPr lang="en-US" sz="1600" dirty="0" smtClean="0">
                <a:latin typeface="+mj-lt"/>
              </a:rPr>
              <a:t>(909) 389-3392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 Foundation Activities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Friends of CHC Luncheon</a:t>
            </a:r>
            <a:endParaRPr lang="en-US" dirty="0"/>
          </a:p>
        </p:txBody>
      </p:sp>
      <p:pic>
        <p:nvPicPr>
          <p:cNvPr id="6" name="Content Placeholder 5" descr="Friends_20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3125788" cy="2018880"/>
          </a:xfrm>
        </p:spPr>
      </p:pic>
      <p:pic>
        <p:nvPicPr>
          <p:cNvPr id="12" name="Content Placeholder 11" descr="Friends Luncheon_20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3400" y="4572000"/>
            <a:ext cx="4041775" cy="2066933"/>
          </a:xfrm>
        </p:spPr>
      </p:pic>
      <p:pic>
        <p:nvPicPr>
          <p:cNvPr id="13" name="Picture 12" descr="Freinds2_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41495"/>
            <a:ext cx="3352800" cy="2339646"/>
          </a:xfrm>
          <a:prstGeom prst="rect">
            <a:avLst/>
          </a:prstGeom>
        </p:spPr>
      </p:pic>
      <p:pic>
        <p:nvPicPr>
          <p:cNvPr id="14" name="Picture 13" descr="Freinds3_2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572000"/>
            <a:ext cx="3048000" cy="205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Foundation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Student Support and Engagement</a:t>
            </a:r>
          </a:p>
          <a:p>
            <a:pPr lvl="1"/>
            <a:r>
              <a:rPr lang="en-US" dirty="0" smtClean="0"/>
              <a:t>Emergency textbook loans</a:t>
            </a:r>
          </a:p>
          <a:p>
            <a:pPr lvl="1"/>
            <a:r>
              <a:rPr lang="en-US" dirty="0" smtClean="0"/>
              <a:t>Student conferences and competitions</a:t>
            </a:r>
          </a:p>
          <a:p>
            <a:pPr lvl="1"/>
            <a:r>
              <a:rPr lang="en-US" dirty="0" smtClean="0"/>
              <a:t>Honors</a:t>
            </a:r>
          </a:p>
          <a:p>
            <a:pPr lvl="1"/>
            <a:r>
              <a:rPr lang="en-US" dirty="0" smtClean="0"/>
              <a:t>Campus events</a:t>
            </a:r>
          </a:p>
          <a:p>
            <a:r>
              <a:rPr lang="en-US" dirty="0" smtClean="0"/>
              <a:t>Alumni engagement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Infusion funds</a:t>
            </a:r>
          </a:p>
          <a:p>
            <a:pPr lvl="1"/>
            <a:r>
              <a:rPr lang="en-US" dirty="0" smtClean="0"/>
              <a:t>To support CHC programs</a:t>
            </a:r>
          </a:p>
          <a:p>
            <a:r>
              <a:rPr lang="en-US" dirty="0" smtClean="0"/>
              <a:t>Campus Needs</a:t>
            </a:r>
          </a:p>
          <a:p>
            <a:pPr lvl="1"/>
            <a:r>
              <a:rPr lang="en-US" dirty="0" smtClean="0"/>
              <a:t>Endowment</a:t>
            </a:r>
          </a:p>
          <a:p>
            <a:pPr lvl="1"/>
            <a:r>
              <a:rPr lang="en-US" dirty="0" smtClean="0"/>
              <a:t>Endowment for Arabic Studies</a:t>
            </a:r>
          </a:p>
          <a:p>
            <a:pPr lvl="1"/>
            <a:r>
              <a:rPr lang="en-US" dirty="0" smtClean="0"/>
              <a:t>Facility and equipment needs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Foundation Funds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Program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Infusion funds</a:t>
            </a:r>
          </a:p>
          <a:p>
            <a:r>
              <a:rPr lang="en-US" dirty="0" smtClean="0"/>
              <a:t>Student engagement</a:t>
            </a:r>
          </a:p>
          <a:p>
            <a:r>
              <a:rPr lang="en-US" dirty="0" smtClean="0"/>
              <a:t>Campus needs</a:t>
            </a:r>
          </a:p>
          <a:p>
            <a:r>
              <a:rPr lang="en-US" dirty="0" smtClean="0"/>
              <a:t>Alumni engagement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$75,100 awarded at Scholars Convocation on May 16, 2014</a:t>
            </a:r>
            <a:endParaRPr lang="en-US" dirty="0"/>
          </a:p>
        </p:txBody>
      </p:sp>
      <p:pic>
        <p:nvPicPr>
          <p:cNvPr id="9" name="Content Placeholder 6" descr="Scholars Convocation - Kristi 28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3831805" cy="2438400"/>
          </a:xfrm>
          <a:prstGeom prst="rect">
            <a:avLst/>
          </a:prstGeom>
        </p:spPr>
      </p:pic>
      <p:pic>
        <p:nvPicPr>
          <p:cNvPr id="10" name="Content Placeholder 4" descr="Alumni Table2_081413.jpg"/>
          <p:cNvPicPr>
            <a:picLocks noChangeAspect="1"/>
          </p:cNvPicPr>
          <p:nvPr/>
        </p:nvPicPr>
        <p:blipFill>
          <a:blip r:embed="rId4" cstate="print"/>
          <a:srcRect t="15000" r="10000" b="9808"/>
          <a:stretch>
            <a:fillRect/>
          </a:stretch>
        </p:blipFill>
        <p:spPr>
          <a:xfrm>
            <a:off x="5029200" y="4114800"/>
            <a:ext cx="2743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CHC Foundation Activities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</a:t>
            </a:r>
            <a:r>
              <a:rPr lang="en-US" dirty="0" err="1" smtClean="0"/>
              <a:t>Trike</a:t>
            </a:r>
            <a:r>
              <a:rPr lang="en-US" dirty="0" smtClean="0"/>
              <a:t> a Thon</a:t>
            </a:r>
            <a:endParaRPr lang="en-US" dirty="0"/>
          </a:p>
        </p:txBody>
      </p:sp>
      <p:pic>
        <p:nvPicPr>
          <p:cNvPr id="5" name="Content Placeholder 4" descr="Trike a thon_20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3475409" cy="2971800"/>
          </a:xfrm>
        </p:spPr>
      </p:pic>
      <p:pic>
        <p:nvPicPr>
          <p:cNvPr id="10" name="Content Placeholder 9" descr="DSC0111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19600" y="2514600"/>
            <a:ext cx="4041775" cy="26850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of Resource Development and Grants at CHC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2514600" cy="659352"/>
          </a:xfrm>
        </p:spPr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3048001" y="1859757"/>
            <a:ext cx="2819399" cy="654843"/>
          </a:xfrm>
        </p:spPr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2514600" cy="3845720"/>
          </a:xfrm>
        </p:spPr>
        <p:txBody>
          <a:bodyPr/>
          <a:lstStyle/>
          <a:p>
            <a:r>
              <a:rPr lang="en-US" dirty="0" smtClean="0"/>
              <a:t>Marketing &amp; Communication</a:t>
            </a:r>
          </a:p>
          <a:p>
            <a:r>
              <a:rPr lang="en-US" dirty="0" smtClean="0"/>
              <a:t>Manage Donor Information Effectively</a:t>
            </a:r>
          </a:p>
          <a:p>
            <a:r>
              <a:rPr lang="en-US" dirty="0" smtClean="0"/>
              <a:t>Manage Financial Information Effectively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048001" y="2514600"/>
            <a:ext cx="2666999" cy="3845720"/>
          </a:xfrm>
        </p:spPr>
        <p:txBody>
          <a:bodyPr/>
          <a:lstStyle/>
          <a:p>
            <a:r>
              <a:rPr lang="en-US" dirty="0" smtClean="0"/>
              <a:t>Cultivation</a:t>
            </a:r>
          </a:p>
          <a:p>
            <a:r>
              <a:rPr lang="en-US" dirty="0" smtClean="0"/>
              <a:t>Foundation Board</a:t>
            </a:r>
          </a:p>
          <a:p>
            <a:r>
              <a:rPr lang="en-US" dirty="0" smtClean="0"/>
              <a:t>Moves Management</a:t>
            </a:r>
          </a:p>
          <a:p>
            <a:r>
              <a:rPr lang="en-US" dirty="0" smtClean="0"/>
              <a:t>Fundraising</a:t>
            </a:r>
          </a:p>
          <a:p>
            <a:r>
              <a:rPr lang="en-US" dirty="0" smtClean="0"/>
              <a:t>Alumni</a:t>
            </a:r>
          </a:p>
          <a:p>
            <a:r>
              <a:rPr lang="en-US" dirty="0" smtClean="0"/>
              <a:t>Stewardship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867400" y="1828800"/>
            <a:ext cx="2514600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715000" y="2514600"/>
            <a:ext cx="2514600" cy="384572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Raise match for Arabic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to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pursue and increase number of grants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Happenings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Campus Tours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Buy-a-Brick Campaign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2591854"/>
            <a:ext cx="2590800" cy="35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2438400" cy="377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2005: Title V Coop grant with SBVC established Resource Development Office</a:t>
            </a:r>
          </a:p>
          <a:p>
            <a:r>
              <a:rPr lang="en-US" dirty="0" smtClean="0"/>
              <a:t>2011: Title V Individual grant established Grants Office  </a:t>
            </a:r>
          </a:p>
          <a:p>
            <a:r>
              <a:rPr lang="en-US" dirty="0" smtClean="0"/>
              <a:t>Resource Development and Grants merged in 2012</a:t>
            </a:r>
          </a:p>
          <a:p>
            <a:r>
              <a:rPr lang="en-US" dirty="0" smtClean="0"/>
              <a:t>Staffing:</a:t>
            </a:r>
          </a:p>
          <a:p>
            <a:pPr lvl="1"/>
            <a:r>
              <a:rPr lang="en-US" dirty="0" smtClean="0"/>
              <a:t>Director, Resource Development and Grants</a:t>
            </a:r>
          </a:p>
          <a:p>
            <a:pPr lvl="1"/>
            <a:r>
              <a:rPr lang="en-US" dirty="0" smtClean="0"/>
              <a:t>Assistant Director, Resource Development</a:t>
            </a:r>
          </a:p>
          <a:p>
            <a:pPr lvl="1"/>
            <a:r>
              <a:rPr lang="en-US" dirty="0" smtClean="0"/>
              <a:t>Administrative Secretary</a:t>
            </a:r>
          </a:p>
          <a:p>
            <a:pPr lvl="1"/>
            <a:r>
              <a:rPr lang="en-US" dirty="0" smtClean="0"/>
              <a:t>Account Clerk (0.48 FTE)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Background,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Grants Office goal from Title V-HSI proposal</a:t>
            </a:r>
          </a:p>
          <a:p>
            <a:pPr lvl="1">
              <a:buNone/>
            </a:pPr>
            <a:r>
              <a:rPr lang="en-US" dirty="0" smtClean="0"/>
              <a:t>“Goal 3. Fiscal Stability. By Fall 2015, double the external support of the college through grants, partnerships, and gifts over the 2009-2010 baseline.”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sz="2400" dirty="0" smtClean="0"/>
              <a:t>Baseline $842,904</a:t>
            </a:r>
          </a:p>
          <a:p>
            <a:pPr lvl="2"/>
            <a:r>
              <a:rPr lang="en-US" sz="2400" dirty="0" smtClean="0"/>
              <a:t>Fall 2015 goal $1,685,808</a:t>
            </a:r>
          </a:p>
          <a:p>
            <a:pPr lvl="2"/>
            <a:r>
              <a:rPr lang="en-US" sz="2400" dirty="0" smtClean="0"/>
              <a:t>Awarded so far for 2014-15: $1,792,416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90600" y="990600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San Manuel ISEEK grant</a:t>
            </a:r>
            <a:endParaRPr lang="en-US" sz="24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895600" cy="250521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 2014-2015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Student employment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Scholarships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 rot="427894">
            <a:off x="3452094" y="952816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1600" dirty="0" smtClean="0">
                <a:latin typeface="Comic Sans MS" pitchFamily="66" charset="0"/>
              </a:rPr>
              <a:t>Dear San Manuel,</a:t>
            </a:r>
          </a:p>
          <a:p>
            <a:r>
              <a:rPr lang="en-US" sz="1600" dirty="0" smtClean="0">
                <a:latin typeface="Comic Sans MS" pitchFamily="66" charset="0"/>
              </a:rPr>
              <a:t>Thank you so much for your generous donation to Crafton Hills College, specifically to student workers.  My job funds my education and without it, I could not afford to be a full-time student.  My words are insufficient to fully express my gratitude.  I’m honored to be a tutor and a part of so many students’ educational success. 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Lucida Calligraphy" pitchFamily="66" charset="0"/>
              </a:rPr>
              <a:t>Thank you for your thoughtful donation.   Your generosity is paying for my first job and allowing me to save up for medical school.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7432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NEH Challenge Grant for Two-Year Colleges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143000"/>
            <a:ext cx="42672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Endowment for the Humanities</a:t>
            </a:r>
          </a:p>
          <a:p>
            <a:r>
              <a:rPr lang="en-US" dirty="0" smtClean="0"/>
              <a:t>A.A. in Arabic Studies is one of two in the state</a:t>
            </a:r>
          </a:p>
          <a:p>
            <a:r>
              <a:rPr lang="en-US" dirty="0" smtClean="0"/>
              <a:t>Good transfer path for CSUSB</a:t>
            </a:r>
          </a:p>
          <a:p>
            <a:r>
              <a:rPr lang="en-US" dirty="0" smtClean="0"/>
              <a:t>2:1 match requirement</a:t>
            </a:r>
          </a:p>
        </p:txBody>
      </p:sp>
      <p:pic>
        <p:nvPicPr>
          <p:cNvPr id="5" name="Picture 4" descr="Arabic celebration 201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3352800" cy="2281735"/>
          </a:xfrm>
          <a:prstGeom prst="rect">
            <a:avLst/>
          </a:prstGeom>
        </p:spPr>
      </p:pic>
      <p:pic>
        <p:nvPicPr>
          <p:cNvPr id="6" name="Picture 5" descr="ARabic Celebration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48200"/>
            <a:ext cx="365829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Career Pathways Trust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RAMP 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Pipeline to College &amp;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agent is Victor Valley College</a:t>
            </a:r>
          </a:p>
          <a:p>
            <a:r>
              <a:rPr lang="en-US" dirty="0" smtClean="0"/>
              <a:t>One immersive conferencing classroom</a:t>
            </a:r>
          </a:p>
          <a:p>
            <a:r>
              <a:rPr lang="en-US" dirty="0" smtClean="0"/>
              <a:t>Health pathways: Respiratory Therapist, EMT, Paramedic</a:t>
            </a:r>
          </a:p>
          <a:p>
            <a:r>
              <a:rPr lang="en-US" dirty="0" smtClean="0"/>
              <a:t>SBVC also a partner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agent is Public Safety Academy</a:t>
            </a:r>
          </a:p>
          <a:p>
            <a:r>
              <a:rPr lang="en-US" dirty="0" smtClean="0"/>
              <a:t>Fire Technology</a:t>
            </a:r>
          </a:p>
          <a:p>
            <a:r>
              <a:rPr lang="en-US" dirty="0" smtClean="0"/>
              <a:t>Fire Academy</a:t>
            </a:r>
          </a:p>
          <a:p>
            <a:r>
              <a:rPr lang="en-US" dirty="0" smtClean="0"/>
              <a:t>SBVC also a partner (Police Science)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of Grants at Crafton Hills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2014-15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Raise match for Arabic</a:t>
            </a:r>
          </a:p>
          <a:p>
            <a:pPr lvl="0">
              <a:defRPr/>
            </a:pPr>
            <a:r>
              <a:rPr lang="en-US" dirty="0" smtClean="0"/>
              <a:t>Continue to pursue and increase number of grants</a:t>
            </a:r>
          </a:p>
          <a:p>
            <a:pPr lvl="0">
              <a:defRPr/>
            </a:pPr>
            <a:r>
              <a:rPr lang="en-US" dirty="0" smtClean="0"/>
              <a:t>Infrastructure</a:t>
            </a:r>
          </a:p>
          <a:p>
            <a:pPr lvl="1">
              <a:defRPr/>
            </a:pPr>
            <a:r>
              <a:rPr lang="en-US" dirty="0" smtClean="0"/>
              <a:t>Grants database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Title V</a:t>
            </a:r>
          </a:p>
          <a:p>
            <a:r>
              <a:rPr lang="en-US" dirty="0" smtClean="0"/>
              <a:t>TRIO</a:t>
            </a:r>
          </a:p>
          <a:p>
            <a:r>
              <a:rPr lang="en-US" dirty="0" smtClean="0"/>
              <a:t>GEAR UP</a:t>
            </a:r>
          </a:p>
          <a:p>
            <a:r>
              <a:rPr lang="en-US" dirty="0" smtClean="0"/>
              <a:t>FIPSE</a:t>
            </a:r>
          </a:p>
          <a:p>
            <a:r>
              <a:rPr lang="en-US" dirty="0" smtClean="0"/>
              <a:t>State grants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Foundation grants</a:t>
            </a:r>
            <a:endParaRPr lang="en-US" dirty="0"/>
          </a:p>
        </p:txBody>
      </p:sp>
      <p:pic>
        <p:nvPicPr>
          <p:cNvPr id="10" name="Picture 9" descr="DSC0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44644"/>
            <a:ext cx="3733800" cy="217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 Foundation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Presidential Inauguration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Career Fair</a:t>
            </a:r>
            <a:endParaRPr lang="en-US" dirty="0"/>
          </a:p>
        </p:txBody>
      </p:sp>
      <p:pic>
        <p:nvPicPr>
          <p:cNvPr id="8" name="Content Placeholder 7" descr="Pesident's Inauguration 1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96335"/>
            <a:ext cx="3893447" cy="2971065"/>
          </a:xfrm>
          <a:prstGeom prst="rect">
            <a:avLst/>
          </a:prstGeom>
        </p:spPr>
      </p:pic>
      <p:pic>
        <p:nvPicPr>
          <p:cNvPr id="10" name="Content Placeholder 9" descr="Career Fair_04151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b="2591"/>
          <a:stretch>
            <a:fillRect/>
          </a:stretch>
        </p:blipFill>
        <p:spPr>
          <a:xfrm>
            <a:off x="4648200" y="2895600"/>
            <a:ext cx="4038600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1206</TotalTime>
  <Words>405</Words>
  <Application>Microsoft Office PowerPoint</Application>
  <PresentationFormat>On-screen Show (4:3)</PresentationFormat>
  <Paragraphs>124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Resource Development and Grants</vt:lpstr>
      <vt:lpstr>Background</vt:lpstr>
      <vt:lpstr>Background, continued</vt:lpstr>
      <vt:lpstr>PowerPoint Presentation</vt:lpstr>
      <vt:lpstr>San Manuel ISEEK grant</vt:lpstr>
      <vt:lpstr>NEH Challenge Grant for Two-Year Colleges</vt:lpstr>
      <vt:lpstr>California Career Pathways Trust</vt:lpstr>
      <vt:lpstr>Future of Grants at Crafton Hills College</vt:lpstr>
      <vt:lpstr>CHC Foundation Activities</vt:lpstr>
      <vt:lpstr>CHC Foundation Activities</vt:lpstr>
      <vt:lpstr>Use of Foundation Funds</vt:lpstr>
      <vt:lpstr>Use of Foundation Funds</vt:lpstr>
      <vt:lpstr>CHC Foundation Activities</vt:lpstr>
      <vt:lpstr>Future of Resource Development and Grants at CHC</vt:lpstr>
      <vt:lpstr>Campus Happenings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Development and Grants</dc:title>
  <dc:creator>kchilder</dc:creator>
  <cp:lastModifiedBy>Nikac, Stacey K</cp:lastModifiedBy>
  <cp:revision>168</cp:revision>
  <cp:lastPrinted>2014-07-31T22:31:47Z</cp:lastPrinted>
  <dcterms:created xsi:type="dcterms:W3CDTF">2012-10-17T13:33:49Z</dcterms:created>
  <dcterms:modified xsi:type="dcterms:W3CDTF">2014-08-04T19:25:32Z</dcterms:modified>
</cp:coreProperties>
</file>