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71" r:id="rId10"/>
    <p:sldId id="263" r:id="rId11"/>
    <p:sldId id="268" r:id="rId12"/>
    <p:sldId id="269" r:id="rId13"/>
    <p:sldId id="266" r:id="rId14"/>
    <p:sldId id="267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1DFB-75FC-4700-809B-B2D5A6A7B65B}" type="datetimeFigureOut">
              <a:rPr lang="en-US" smtClean="0"/>
              <a:t>8/7/2014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5EDB-925A-4E8E-9858-97D6937341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1DFB-75FC-4700-809B-B2D5A6A7B65B}" type="datetimeFigureOut">
              <a:rPr lang="en-US" smtClean="0"/>
              <a:t>8/7/2014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5EDB-925A-4E8E-9858-97D6937341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1DFB-75FC-4700-809B-B2D5A6A7B65B}" type="datetimeFigureOut">
              <a:rPr lang="en-US" smtClean="0"/>
              <a:t>8/7/2014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5EDB-925A-4E8E-9858-97D693734130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1DFB-75FC-4700-809B-B2D5A6A7B65B}" type="datetimeFigureOut">
              <a:rPr lang="en-US" smtClean="0"/>
              <a:t>8/7/2014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5EDB-925A-4E8E-9858-97D6937341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1DFB-75FC-4700-809B-B2D5A6A7B65B}" type="datetimeFigureOut">
              <a:rPr lang="en-US" smtClean="0"/>
              <a:t>8/7/2014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5EDB-925A-4E8E-9858-97D6937341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1DFB-75FC-4700-809B-B2D5A6A7B65B}" type="datetimeFigureOut">
              <a:rPr lang="en-US" smtClean="0"/>
              <a:t>8/7/2014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5EDB-925A-4E8E-9858-97D6937341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1DFB-75FC-4700-809B-B2D5A6A7B65B}" type="datetimeFigureOut">
              <a:rPr lang="en-US" smtClean="0"/>
              <a:t>8/7/2014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5EDB-925A-4E8E-9858-97D6937341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1DFB-75FC-4700-809B-B2D5A6A7B65B}" type="datetimeFigureOut">
              <a:rPr lang="en-US" smtClean="0"/>
              <a:t>8/7/2014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5EDB-925A-4E8E-9858-97D6937341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1DFB-75FC-4700-809B-B2D5A6A7B65B}" type="datetimeFigureOut">
              <a:rPr lang="en-US" smtClean="0"/>
              <a:t>8/7/2014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5EDB-925A-4E8E-9858-97D6937341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1DFB-75FC-4700-809B-B2D5A6A7B65B}" type="datetimeFigureOut">
              <a:rPr lang="en-US" smtClean="0"/>
              <a:t>8/7/2014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5EDB-925A-4E8E-9858-97D6937341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1DFB-75FC-4700-809B-B2D5A6A7B65B}" type="datetimeFigureOut">
              <a:rPr lang="en-US" smtClean="0"/>
              <a:t>8/7/2014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5EDB-925A-4E8E-9858-97D6937341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4351DFB-75FC-4700-809B-B2D5A6A7B65B}" type="datetimeFigureOut">
              <a:rPr lang="en-US" smtClean="0"/>
              <a:t>8/7/2014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0FB5EDB-925A-4E8E-9858-97D6937341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krowley@valleycollege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San Bernardino Valley College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Grant Development and Management </a:t>
            </a:r>
          </a:p>
          <a:p>
            <a:r>
              <a:rPr lang="en-US" dirty="0" smtClean="0"/>
              <a:t>Board Presentation August 14, 2014</a:t>
            </a:r>
          </a:p>
          <a:p>
            <a:endParaRPr lang="en-US" dirty="0"/>
          </a:p>
          <a:p>
            <a:r>
              <a:rPr lang="en-US" dirty="0" smtClean="0"/>
              <a:t>Dr. Kathleen M. Rowley, Director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671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2013-2014, post-award management was a major focus of the SBVC Grant Development and Management department after receiving awards in 2011 and 2012. </a:t>
            </a:r>
          </a:p>
          <a:p>
            <a:endParaRPr lang="en-US" dirty="0" smtClean="0"/>
          </a:p>
          <a:p>
            <a:r>
              <a:rPr lang="en-US" dirty="0" smtClean="0"/>
              <a:t>The director created two manuals:  </a:t>
            </a:r>
            <a:r>
              <a:rPr lang="en-US" i="1" dirty="0" smtClean="0"/>
              <a:t>Proposal Development</a:t>
            </a:r>
            <a:r>
              <a:rPr lang="en-US" dirty="0" smtClean="0"/>
              <a:t> (pre-award), and </a:t>
            </a:r>
            <a:r>
              <a:rPr lang="en-US" i="1" dirty="0" smtClean="0"/>
              <a:t>Project Director Handbook </a:t>
            </a:r>
            <a:r>
              <a:rPr lang="en-US" dirty="0" smtClean="0"/>
              <a:t>(post-award).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258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Future grants will build on our achievements thus far, including Department of Education, National Science Foundation, and Chancellor’s Office grants.</a:t>
            </a:r>
          </a:p>
          <a:p>
            <a:endParaRPr lang="en-US" dirty="0" smtClean="0"/>
          </a:p>
          <a:p>
            <a:r>
              <a:rPr lang="en-US" dirty="0" smtClean="0"/>
              <a:t>New grant opportunities are projected for 2014-2015 in: STEM, CTE, and Veterans.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Grant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429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2013-2014, SBVC entered into various partnerships with K-12 districts and ROPs. </a:t>
            </a:r>
          </a:p>
          <a:p>
            <a:r>
              <a:rPr lang="en-US" dirty="0" smtClean="0"/>
              <a:t>Victor Valley College included SBVC in its RAMP UP program of CTE pathways; </a:t>
            </a:r>
            <a:r>
              <a:rPr lang="en-US" dirty="0"/>
              <a:t> </a:t>
            </a:r>
            <a:r>
              <a:rPr lang="en-US" dirty="0" smtClean="0"/>
              <a:t>$499,235 for </a:t>
            </a:r>
            <a:r>
              <a:rPr lang="en-US" dirty="0"/>
              <a:t>Y</a:t>
            </a:r>
            <a:r>
              <a:rPr lang="en-US" dirty="0" smtClean="0"/>
              <a:t>ear 1.</a:t>
            </a:r>
          </a:p>
          <a:p>
            <a:r>
              <a:rPr lang="en-US" dirty="0" smtClean="0"/>
              <a:t>Partnerships initiated with CSUSB and UCR through HSI STEM PASS GO and MSEIP created relationships that will continue into new joint opportunities.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 Opportunities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499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central component of the HSI STEM PASS GO project is Supplemental Instruction  (SI) Training: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SI pairs faculty with trained student leaders to offer intensive support to students in gateway courses. 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PASS GO has developed unique enhancements to SI to help motivate both the student leaders and students.</a:t>
            </a:r>
          </a:p>
          <a:p>
            <a:pPr marL="301943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Highlights from HSI STEM PASS 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928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HSI STEM PASS GO partners with California State University, San Bernardino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Five-minute presentation by HSI STEM PASS Go Project Directors Marc Donnhauser, SBVC, and </a:t>
            </a:r>
            <a:r>
              <a:rPr lang="en-US" smtClean="0"/>
              <a:t>Dr. Diane </a:t>
            </a:r>
            <a:r>
              <a:rPr lang="en-US" dirty="0" smtClean="0"/>
              <a:t>Podolske</a:t>
            </a:r>
            <a:r>
              <a:rPr lang="en-US" dirty="0" smtClean="0"/>
              <a:t>, CSUSB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HSI PASS GO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444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</a:t>
            </a:r>
            <a:r>
              <a:rPr lang="en-US" dirty="0" smtClean="0"/>
              <a:t>urrent needs and potential programs, aligning college and district strategic plans with grant initiatives.</a:t>
            </a:r>
          </a:p>
          <a:p>
            <a:endParaRPr lang="en-US" dirty="0" smtClean="0"/>
          </a:p>
          <a:p>
            <a:r>
              <a:rPr lang="en-US" dirty="0" smtClean="0"/>
              <a:t>The SBVC Grant Development and Management Department thanks you for this opportunity to share some of our accomplishments and plans for the future.</a:t>
            </a:r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Dr. Kathleen M. Rowley, Director</a:t>
            </a:r>
          </a:p>
          <a:p>
            <a:pPr algn="r"/>
            <a:r>
              <a:rPr lang="en-US" dirty="0" smtClean="0">
                <a:hlinkClick r:id="rId2"/>
              </a:rPr>
              <a:t>krowley@valleycollege.edu</a:t>
            </a:r>
            <a:r>
              <a:rPr lang="en-US" dirty="0" smtClean="0"/>
              <a:t>; phone 909-387-1648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Resource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32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2013-2014 was a year of managing more than $8 million in grants awarded in 2011-2012 and 2012-2013:</a:t>
            </a:r>
          </a:p>
          <a:p>
            <a:endParaRPr lang="en-US" dirty="0" smtClean="0"/>
          </a:p>
          <a:p>
            <a:r>
              <a:rPr lang="en-US" dirty="0" smtClean="0"/>
              <a:t>Ongoing federal/national grants included:</a:t>
            </a:r>
          </a:p>
          <a:p>
            <a:pPr lvl="1"/>
            <a:r>
              <a:rPr lang="en-US" dirty="0" smtClean="0"/>
              <a:t>HSI STEM PASS GO </a:t>
            </a:r>
          </a:p>
          <a:p>
            <a:pPr lvl="1"/>
            <a:r>
              <a:rPr lang="en-US" dirty="0" smtClean="0"/>
              <a:t>MSEIP </a:t>
            </a:r>
          </a:p>
          <a:p>
            <a:pPr lvl="1"/>
            <a:r>
              <a:rPr lang="en-US" dirty="0" smtClean="0"/>
              <a:t>National Science Foundation ATE grant  </a:t>
            </a:r>
          </a:p>
          <a:p>
            <a:pPr lvl="1"/>
            <a:r>
              <a:rPr lang="en-US" dirty="0" smtClean="0"/>
              <a:t>HACU-Walmart Student Success Initiative (Phase I)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Grants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891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California Community College Chancellor’s Office grants:</a:t>
            </a:r>
          </a:p>
          <a:p>
            <a:pPr lvl="1"/>
            <a:r>
              <a:rPr lang="en-US" dirty="0" smtClean="0"/>
              <a:t>Middle College High School grant </a:t>
            </a:r>
          </a:p>
          <a:p>
            <a:pPr lvl="1"/>
            <a:r>
              <a:rPr lang="en-US" dirty="0" smtClean="0"/>
              <a:t>CTE Transitions grant </a:t>
            </a:r>
          </a:p>
          <a:p>
            <a:pPr lvl="1"/>
            <a:r>
              <a:rPr lang="en-US" dirty="0" smtClean="0"/>
              <a:t>Campus-based Student Mental Health program grant</a:t>
            </a:r>
          </a:p>
          <a:p>
            <a:pPr lvl="1"/>
            <a:endParaRPr lang="en-US" dirty="0"/>
          </a:p>
          <a:p>
            <a:pPr marL="301943" lvl="1" indent="0">
              <a:buNone/>
            </a:pPr>
            <a:r>
              <a:rPr lang="en-US" dirty="0" smtClean="0"/>
              <a:t>Through the California Department of Education: </a:t>
            </a:r>
          </a:p>
          <a:p>
            <a:pPr lvl="1"/>
            <a:r>
              <a:rPr lang="en-US" dirty="0" smtClean="0"/>
              <a:t>Child Development Center grant </a:t>
            </a:r>
          </a:p>
          <a:p>
            <a:pPr lvl="1"/>
            <a:endParaRPr lang="en-US" dirty="0"/>
          </a:p>
          <a:p>
            <a:pPr marL="301943" lvl="1" indent="0">
              <a:buNone/>
            </a:pPr>
            <a:r>
              <a:rPr lang="en-US" dirty="0" smtClean="0"/>
              <a:t>These are all either multi-year or annually renewable projects.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Grants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552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HACU Phase II for a third funded year (2013-2014), with the emphasis on sustainability and student services. </a:t>
            </a:r>
          </a:p>
          <a:p>
            <a:endParaRPr lang="en-US" dirty="0"/>
          </a:p>
          <a:p>
            <a:r>
              <a:rPr lang="en-US" dirty="0" smtClean="0"/>
              <a:t>Campus-based Student Mental Health Program: Initially funded for two years, 2012-2014. SBVC was requested to submit a proposal for 2014-2015.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901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Campus-based Student Mental Health grant:</a:t>
            </a:r>
          </a:p>
          <a:p>
            <a:r>
              <a:rPr lang="en-US" dirty="0"/>
              <a:t>P</a:t>
            </a:r>
            <a:r>
              <a:rPr lang="en-US" dirty="0" smtClean="0"/>
              <a:t>rovided </a:t>
            </a:r>
            <a:r>
              <a:rPr lang="en-US" dirty="0" smtClean="0"/>
              <a:t>Kognito</a:t>
            </a:r>
            <a:r>
              <a:rPr lang="en-US" dirty="0"/>
              <a:t> </a:t>
            </a:r>
            <a:r>
              <a:rPr lang="en-US" dirty="0" smtClean="0"/>
              <a:t>online training for faculty and staff. </a:t>
            </a:r>
          </a:p>
          <a:p>
            <a:r>
              <a:rPr lang="en-US" dirty="0" smtClean="0"/>
              <a:t>Initiated Strengths Quest training with staff, faculty, and student groups.</a:t>
            </a:r>
          </a:p>
          <a:p>
            <a:r>
              <a:rPr lang="en-US" dirty="0"/>
              <a:t>O</a:t>
            </a:r>
            <a:r>
              <a:rPr lang="en-US" dirty="0" smtClean="0"/>
              <a:t>ffered On the Blue Carpet days, where students shared their successes on camera.</a:t>
            </a:r>
          </a:p>
          <a:p>
            <a:r>
              <a:rPr lang="en-US" dirty="0" smtClean="0"/>
              <a:t>Implemented Stress Solutions Oases sessions for faculty and staff to reduce stress.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Highlights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39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AB86 Adult Education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regional effort – with several Town Hall meetings beginning in December 2013 – gathered community input on adult education services and gaps. The project was awarded to the district in March 2014 for $366,883. </a:t>
            </a:r>
          </a:p>
          <a:p>
            <a:pPr marL="274320" lvl="1"/>
            <a:r>
              <a:rPr lang="en-US" sz="2400" b="1" dirty="0" smtClean="0"/>
              <a:t>Enrollment </a:t>
            </a:r>
            <a:r>
              <a:rPr lang="en-US" sz="2400" b="1" dirty="0"/>
              <a:t>Growth </a:t>
            </a:r>
            <a:r>
              <a:rPr lang="en-US" sz="2400" b="1" dirty="0" smtClean="0"/>
              <a:t>Nursing</a:t>
            </a:r>
          </a:p>
          <a:p>
            <a:pPr marL="553720" lvl="2"/>
            <a:r>
              <a:rPr lang="en-US" dirty="0" smtClean="0"/>
              <a:t>Increasing nursing enrollment with a focus on pre-entry readiness. $126,737 with annual renewal opportunity.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72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year, the US Department of Education opened a competition for the Title V Hispanic Serving Institutions grant (there was none in 2013).</a:t>
            </a:r>
          </a:p>
          <a:p>
            <a:endParaRPr lang="en-US" dirty="0" smtClean="0"/>
          </a:p>
          <a:p>
            <a:r>
              <a:rPr lang="en-US" dirty="0" smtClean="0"/>
              <a:t>The proposed project was focused on </a:t>
            </a:r>
            <a:r>
              <a:rPr lang="en-US" i="1" dirty="0" smtClean="0"/>
              <a:t>Amplifying Efficacy through Faculty Development and Learning Technologies</a:t>
            </a:r>
            <a:r>
              <a:rPr lang="en-US" b="1" i="1" dirty="0" smtClean="0"/>
              <a:t> </a:t>
            </a:r>
            <a:r>
              <a:rPr lang="en-US" dirty="0" smtClean="0"/>
              <a:t>submitted in May 2014</a:t>
            </a:r>
            <a:r>
              <a:rPr lang="en-US" b="1" i="1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V Potential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107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new Title V grant could support new technologies as well as professional development. The grant request was for $2,622,288 over five years.</a:t>
            </a:r>
          </a:p>
          <a:p>
            <a:endParaRPr lang="en-US" dirty="0" smtClean="0"/>
          </a:p>
          <a:p>
            <a:r>
              <a:rPr lang="en-US" dirty="0" smtClean="0"/>
              <a:t>The award selections will be announced in September 2014 with a projected start date of October 1, 2014.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Awaiting News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265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SBVC Grant Development and Management Director offered formal workshops. </a:t>
            </a:r>
          </a:p>
          <a:p>
            <a:endParaRPr lang="en-US" dirty="0" smtClean="0"/>
          </a:p>
          <a:p>
            <a:r>
              <a:rPr lang="en-US" dirty="0" smtClean="0"/>
              <a:t>Each individual assigned as a project director or principal investigator receives one-on-one training and meets regularly with the grant director. Additional support is available for writing new proposals and grant budgets.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Grants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286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470</TotalTime>
  <Words>718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Waveform</vt:lpstr>
      <vt:lpstr>San Bernardino Valley College</vt:lpstr>
      <vt:lpstr>Grants Overview</vt:lpstr>
      <vt:lpstr>State Grants</vt:lpstr>
      <vt:lpstr>Extended Projects</vt:lpstr>
      <vt:lpstr>Activities Highlights</vt:lpstr>
      <vt:lpstr>New Projects</vt:lpstr>
      <vt:lpstr>Title V Potential</vt:lpstr>
      <vt:lpstr>Awaiting News</vt:lpstr>
      <vt:lpstr>Grants Training</vt:lpstr>
      <vt:lpstr>Grant Management</vt:lpstr>
      <vt:lpstr>Future Grant Development</vt:lpstr>
      <vt:lpstr>Partnership Opportunities</vt:lpstr>
      <vt:lpstr>Highlights from HSI STEM PASS GO</vt:lpstr>
      <vt:lpstr>HSI PASS GO Presentation</vt:lpstr>
      <vt:lpstr>Future Resource Development</vt:lpstr>
    </vt:vector>
  </TitlesOfParts>
  <Company>San Bernardino Community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 Bernardino Valley College</dc:title>
  <dc:creator>admin</dc:creator>
  <cp:lastModifiedBy>admin</cp:lastModifiedBy>
  <cp:revision>35</cp:revision>
  <dcterms:created xsi:type="dcterms:W3CDTF">2014-07-22T23:04:01Z</dcterms:created>
  <dcterms:modified xsi:type="dcterms:W3CDTF">2014-08-07T20:04:56Z</dcterms:modified>
</cp:coreProperties>
</file>