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434" r:id="rId2"/>
    <p:sldId id="399" r:id="rId3"/>
    <p:sldId id="435" r:id="rId4"/>
    <p:sldId id="449" r:id="rId5"/>
    <p:sldId id="426" r:id="rId6"/>
    <p:sldId id="405" r:id="rId7"/>
    <p:sldId id="453" r:id="rId8"/>
    <p:sldId id="433" r:id="rId9"/>
    <p:sldId id="423" r:id="rId10"/>
    <p:sldId id="439" r:id="rId11"/>
    <p:sldId id="427" r:id="rId12"/>
    <p:sldId id="450" r:id="rId13"/>
    <p:sldId id="441" r:id="rId14"/>
    <p:sldId id="397" r:id="rId15"/>
    <p:sldId id="400" r:id="rId16"/>
    <p:sldId id="401" r:id="rId17"/>
    <p:sldId id="424" r:id="rId18"/>
    <p:sldId id="451" r:id="rId19"/>
    <p:sldId id="452" r:id="rId20"/>
    <p:sldId id="448" r:id="rId21"/>
  </p:sldIdLst>
  <p:sldSz cx="9144000" cy="6858000" type="screen4x3"/>
  <p:notesSz cx="6950075" cy="9236075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Book Antiqua" pitchFamily="18" charset="0"/>
      <p:regular r:id="rId32"/>
      <p:bold r:id="rId33"/>
      <p:italic r:id="rId34"/>
      <p:boldItalic r:id="rId35"/>
    </p:embeddedFont>
    <p:embeddedFont>
      <p:font typeface="Calibri Light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73" y="-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8508-D637-41FA-886B-E8913890D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381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767"/>
            <a:ext cx="5560060" cy="41559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574E1-0F8B-4BB3-93AD-C3127E9E7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241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5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48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36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36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2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20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7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1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1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0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heard from staff that you have asked for more information</a:t>
            </a:r>
            <a:r>
              <a:rPr lang="en-US" baseline="0" dirty="0" smtClean="0"/>
              <a:t> on examples and the need for student information around Crafton Hills.  Since that time we’ve learned some interesting statistics related to the current student population.</a:t>
            </a:r>
          </a:p>
          <a:p>
            <a:r>
              <a:rPr lang="en-US" baseline="0" dirty="0" smtClean="0"/>
              <a:t>Conclusion:  built-in demand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49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heard from staff that you have asked for more information</a:t>
            </a:r>
            <a:r>
              <a:rPr lang="en-US" baseline="0" dirty="0" smtClean="0"/>
              <a:t> on examples and the need for student information around Crafton Hills.  Since that time we’ve learned some interesting statistics related to the current student population.</a:t>
            </a:r>
          </a:p>
          <a:p>
            <a:r>
              <a:rPr lang="en-US" baseline="0" dirty="0" smtClean="0"/>
              <a:t>Conclusion:  built-in demand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4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Upper left: University House.</a:t>
            </a:r>
            <a:r>
              <a:rPr lang="en-US" baseline="0" dirty="0" smtClean="0"/>
              <a:t> Lower Left: The Quad at San Marcos. Middle: OCC housing site. Upper right: U of Miami 2/2 unit. Lower right: distribution of community colleges with on-campus housing.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74E1-0F8B-4BB3-93AD-C3127E9E79D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1850136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1972056"/>
            <a:ext cx="9144000" cy="273957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4784199"/>
            <a:ext cx="9144000" cy="235857"/>
          </a:xfrm>
          <a:prstGeom prst="rect">
            <a:avLst/>
          </a:prstGeom>
          <a:solidFill>
            <a:schemeClr val="accent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124456"/>
            <a:ext cx="8686800" cy="1470025"/>
          </a:xfrm>
        </p:spPr>
        <p:txBody>
          <a:bodyPr anchor="b">
            <a:noAutofit/>
          </a:bodyPr>
          <a:lstStyle>
            <a:lvl1pPr>
              <a:defRPr sz="44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1910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</a:lstStyle>
          <a:p>
            <a:fld id="{257EE38B-9E8C-47BF-BA27-B89F20371A52}" type="datetimeFigureOut">
              <a:rPr lang="en-US" smtClean="0"/>
              <a:pPr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3697224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" y="1850136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1972056"/>
            <a:ext cx="9144000" cy="273957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" y="4784199"/>
            <a:ext cx="9144000" cy="235857"/>
          </a:xfrm>
          <a:prstGeom prst="rect">
            <a:avLst/>
          </a:prstGeom>
          <a:solidFill>
            <a:schemeClr val="accent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228599" y="2124456"/>
            <a:ext cx="8686800" cy="1470025"/>
          </a:xfrm>
        </p:spPr>
        <p:txBody>
          <a:bodyPr anchor="b">
            <a:noAutofit/>
          </a:bodyPr>
          <a:lstStyle>
            <a:lvl1pPr>
              <a:defRPr sz="44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71499" y="41910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57EE38B-9E8C-47BF-BA27-B89F20371A52}" type="datetimeFigureOut">
              <a:rPr lang="en-US" smtClean="0"/>
              <a:t>11/17/2014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33A9EFB-63F0-4C44-B030-151E56CFC1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Zurich Cn BT" panose="020B0506020202040204" pitchFamily="34" charset="0"/>
          <a:ea typeface="Kozuka Gothic Pro B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5000"/>
        <a:buFont typeface="Wingdings" panose="05000000000000000000" pitchFamily="2" charset="2"/>
        <a:buChar char=""/>
        <a:defRPr sz="2400" kern="1200">
          <a:solidFill>
            <a:schemeClr val="tx2"/>
          </a:solidFill>
          <a:latin typeface="Zurich Cn BT" panose="020B050602020204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Zurich Cn BT" panose="020B0506020202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800" kern="1200">
          <a:solidFill>
            <a:schemeClr val="tx2"/>
          </a:solidFill>
          <a:latin typeface="Zurich Cn BT" panose="020B0506020202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Zurich Cn BT" panose="020B0506020202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Zurich Cn BT" panose="020B0506020202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472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Awarded Southern California Association of Governments (SCAG) Grant for integrated land use and transportation planning efforts (2013-2014)</a:t>
            </a:r>
          </a:p>
          <a:p>
            <a:r>
              <a:rPr lang="en-US" dirty="0" smtClean="0"/>
              <a:t>Consultant hired to create an Overlay Zone specific to the Crafton Hills College campus and the Dunlap Corridor</a:t>
            </a:r>
          </a:p>
          <a:p>
            <a:r>
              <a:rPr lang="en-US" dirty="0" smtClean="0"/>
              <a:t>Complements ongoing General Plan Update and feeds into GPU technical studies </a:t>
            </a:r>
            <a:endParaRPr lang="en-US" dirty="0"/>
          </a:p>
        </p:txBody>
      </p:sp>
      <p:pic>
        <p:nvPicPr>
          <p:cNvPr id="1027" name="Picture 3" descr="Q:\SCG-32.0\Photos\Yucaipa_Streets\IMG_39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28" t="14" r="27344" b="-14"/>
          <a:stretch/>
        </p:blipFill>
        <p:spPr bwMode="auto">
          <a:xfrm>
            <a:off x="4891596" y="1600200"/>
            <a:ext cx="425240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STUDENT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600200"/>
            <a:ext cx="8686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Utilize </a:t>
            </a:r>
            <a:r>
              <a:rPr lang="en-US" dirty="0"/>
              <a:t>e</a:t>
            </a:r>
            <a:r>
              <a:rPr lang="en-US" dirty="0" smtClean="0"/>
              <a:t>xisting city codes to properly regulate:</a:t>
            </a:r>
          </a:p>
          <a:p>
            <a:pPr lvl="1"/>
            <a:r>
              <a:rPr lang="en-US" sz="2400" dirty="0" smtClean="0"/>
              <a:t>Minimum dwelling sizes, parking, amenities/open space, architectural design requirements, landscaping, ongoing maintenance</a:t>
            </a:r>
          </a:p>
          <a:p>
            <a:pPr lvl="1"/>
            <a:r>
              <a:rPr lang="en-US" sz="2400" dirty="0" smtClean="0"/>
              <a:t>Conditions of approval related to safety and security</a:t>
            </a:r>
          </a:p>
          <a:p>
            <a:r>
              <a:rPr lang="en-US" dirty="0" smtClean="0"/>
              <a:t>Section 88.01301-88.01350 of the Development Code address standards for High Density Residential Developments.  Most stringent housing regulations in the County.</a:t>
            </a:r>
          </a:p>
          <a:p>
            <a:r>
              <a:rPr lang="en-US" dirty="0" smtClean="0"/>
              <a:t>“</a:t>
            </a:r>
            <a:r>
              <a:rPr lang="en-US" dirty="0"/>
              <a:t>Room Rental Permit” </a:t>
            </a:r>
            <a:r>
              <a:rPr lang="en-US" dirty="0" smtClean="0"/>
              <a:t>Agreement examples </a:t>
            </a:r>
            <a:endParaRPr lang="en-US" dirty="0"/>
          </a:p>
          <a:p>
            <a:r>
              <a:rPr lang="en-US" dirty="0" smtClean="0"/>
              <a:t>Recorded </a:t>
            </a:r>
            <a:r>
              <a:rPr lang="en-US" dirty="0"/>
              <a:t>CC&amp;R’s that run with the land to regulate all aspects of the housing</a:t>
            </a:r>
          </a:p>
          <a:p>
            <a:r>
              <a:rPr lang="en-US" dirty="0"/>
              <a:t>Partnerships with Crafton Hills College and property owners</a:t>
            </a:r>
          </a:p>
          <a:p>
            <a:r>
              <a:rPr lang="en-US" dirty="0"/>
              <a:t>If housing is designated as student housing, </a:t>
            </a:r>
            <a:r>
              <a:rPr lang="en-US" dirty="0" smtClean="0"/>
              <a:t>CHC </a:t>
            </a:r>
            <a:r>
              <a:rPr lang="en-US" dirty="0"/>
              <a:t>PD </a:t>
            </a:r>
            <a:r>
              <a:rPr lang="en-US" dirty="0" smtClean="0"/>
              <a:t>will take the lead on law enforcement.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ECONOMIC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582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Spending </a:t>
            </a:r>
            <a:r>
              <a:rPr lang="en-US" dirty="0"/>
              <a:t>by current students and faculty probably support more than 20,000 square feet of retail in Yucaipa</a:t>
            </a:r>
          </a:p>
          <a:p>
            <a:r>
              <a:rPr lang="en-US" dirty="0" smtClean="0"/>
              <a:t>With </a:t>
            </a:r>
            <a:r>
              <a:rPr lang="en-US" dirty="0"/>
              <a:t>the college expansion as envisioned, Yucaipa would likely capture close to $10 million in retail spending</a:t>
            </a:r>
          </a:p>
          <a:p>
            <a:r>
              <a:rPr lang="en-US" dirty="0" smtClean="0"/>
              <a:t>To </a:t>
            </a:r>
            <a:r>
              <a:rPr lang="en-US" dirty="0"/>
              <a:t>the degree that the expansion attracts an increased percentage of the student body to live in Yucaipa, the City’s capture of retail spending would also increase</a:t>
            </a:r>
          </a:p>
          <a:p>
            <a:r>
              <a:rPr lang="en-US" dirty="0" smtClean="0"/>
              <a:t>Spending </a:t>
            </a:r>
            <a:r>
              <a:rPr lang="en-US" dirty="0"/>
              <a:t>by employees in the project area would likely generate an additional $500,000 in retail </a:t>
            </a:r>
            <a:r>
              <a:rPr lang="en-US" dirty="0" smtClean="0"/>
              <a:t>sales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7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TRAFFIC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58200" cy="5029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r="5425" b="62084"/>
          <a:stretch/>
        </p:blipFill>
        <p:spPr>
          <a:xfrm>
            <a:off x="0" y="1524000"/>
            <a:ext cx="8915400" cy="3724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524887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Zurich Cn BT"/>
              </a:rPr>
              <a:t>Although the mixed-use alternatives have more building square footage overall, the traffic analysis demonstrates that land use Alt. 1 (all commercial) results in the greatest amount of overall vehicle trips and external trips.</a:t>
            </a:r>
          </a:p>
        </p:txBody>
      </p:sp>
    </p:spTree>
    <p:extLst>
      <p:ext uri="{BB962C8B-B14F-4D97-AF65-F5344CB8AC3E}">
        <p14:creationId xmlns:p14="http://schemas.microsoft.com/office/powerpoint/2010/main" val="2247516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2880"/>
            <a:ext cx="8915400" cy="111166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OPPORTUNITY SITE – CRAFTON HILLS COLLEGE VILLAGE</a:t>
            </a:r>
            <a:endParaRPr lang="en-US" sz="3000" dirty="0"/>
          </a:p>
        </p:txBody>
      </p:sp>
      <p:pic>
        <p:nvPicPr>
          <p:cNvPr id="3" name="Picture 3" descr="Q:\SCG-32.0\Outreach\Strategy Sessions\ContextOn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ALTERNATIVE 1: All Commercial</a:t>
            </a:r>
            <a:endParaRPr lang="en-US" dirty="0"/>
          </a:p>
        </p:txBody>
      </p:sp>
      <p:pic>
        <p:nvPicPr>
          <p:cNvPr id="5" name="Picture 2" descr="Q:\SCG-32.0\Outreach\Strategy Sessions\DesignOptionsSmall_090214_Pag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ALTERNATIVE 2: Horizontal Mixed Use</a:t>
            </a:r>
            <a:endParaRPr lang="en-US" dirty="0"/>
          </a:p>
        </p:txBody>
      </p:sp>
      <p:pic>
        <p:nvPicPr>
          <p:cNvPr id="4098" name="Picture 2" descr="Q:\SCG-32.0\Outreach\Strategy Sessions\DesignOptionsSmall_090214_Pag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8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ALTERNATIVE 3: Vertical Mixed Use</a:t>
            </a:r>
            <a:endParaRPr lang="en-US" dirty="0"/>
          </a:p>
        </p:txBody>
      </p:sp>
      <p:pic>
        <p:nvPicPr>
          <p:cNvPr id="5122" name="Picture 2" descr="Q:\SCG-32.0\Outreach\Strategy Sessions\DesignOptionsSmall_090214_Page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LAND USE ALTERNATIVES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19696"/>
              </p:ext>
            </p:extLst>
          </p:nvPr>
        </p:nvGraphicFramePr>
        <p:xfrm>
          <a:off x="228600" y="1752597"/>
          <a:ext cx="8717835" cy="487680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123308"/>
                <a:gridCol w="1767328"/>
                <a:gridCol w="1954314"/>
                <a:gridCol w="1872885"/>
              </a:tblGrid>
              <a:tr h="268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 1: All Commercial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 2: Horizontal Mixed Use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 3: Vertical Mixed Use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47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Regional Commercial: Retail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133,500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68,500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47,700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47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Neighborhood Commercial: Retail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141,100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94,500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126,140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47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Neighborhood Commercial: Office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-  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40,500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54,060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8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Residential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392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393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8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Single-Family Housing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441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Nonresidential Parking </a:t>
                      </a:r>
                      <a:b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(4/1,000 for Alt 1, 3.3/1,000 for Alts 2 and 3)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672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755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47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Student Parking at 1.75/unit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-  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688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8913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2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Nonresidential SF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274,600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203,500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227,900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4071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Residential Units and Beds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-  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      392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393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85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Single-Family Housing (with 2-car garages)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-  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4446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Parking Spaces (excluding SFD)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1,102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   1,358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1,443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6891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i="1" u="none" strike="noStrike" dirty="0">
                          <a:effectLst/>
                        </a:rPr>
                        <a:t>For Alternatives 2 and 3, the Neighborhood Commercial is split 70% Retail, 30% Office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604" marR="9604" marT="9604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604" marR="9604" marT="9604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9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DRAFT Preferred Alternative: Mixed Use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16058" r="8006" b="7953"/>
          <a:stretch/>
        </p:blipFill>
        <p:spPr bwMode="auto">
          <a:xfrm>
            <a:off x="254000" y="1548623"/>
            <a:ext cx="8610600" cy="49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Integration Ideas and Issues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143" r="1905" b="3036"/>
          <a:stretch/>
        </p:blipFill>
        <p:spPr bwMode="auto">
          <a:xfrm>
            <a:off x="647699" y="1590674"/>
            <a:ext cx="7877175" cy="520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PROJECT AREA</a:t>
            </a:r>
            <a:endParaRPr lang="en-US" dirty="0"/>
          </a:p>
        </p:txBody>
      </p:sp>
      <p:pic>
        <p:nvPicPr>
          <p:cNvPr id="1026" name="Picture 2" descr="Q:\SCG-32.0\Outreach\Strategy Sessions\CraftonHills_ElevationContours_11x17_090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509059"/>
            <a:ext cx="8148782" cy="52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59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600201"/>
            <a:ext cx="8610600" cy="2971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California Complete Streets Act (AB 1358) requires Circulation Elements of General Plans to address multimodal transportation</a:t>
            </a:r>
          </a:p>
          <a:p>
            <a:r>
              <a:rPr lang="en-US" dirty="0" smtClean="0"/>
              <a:t>All modes of transportation: walking, biking, car travel, and transit</a:t>
            </a:r>
          </a:p>
          <a:p>
            <a:r>
              <a:rPr lang="en-US" dirty="0" smtClean="0"/>
              <a:t>Multiple users including children, adults, seniors and the disabled</a:t>
            </a:r>
          </a:p>
          <a:p>
            <a:r>
              <a:rPr lang="en-US" dirty="0" smtClean="0"/>
              <a:t>Different modes of travel prioritizes for different roadways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STREETS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30601" y="3762975"/>
            <a:ext cx="5486401" cy="2821731"/>
            <a:chOff x="304799" y="3810000"/>
            <a:chExt cx="5486401" cy="28217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20" t="12222" r="4445" b="12222"/>
            <a:stretch/>
          </p:blipFill>
          <p:spPr bwMode="auto">
            <a:xfrm>
              <a:off x="304799" y="3810000"/>
              <a:ext cx="5426761" cy="282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76400" y="5008602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Transit 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86200" y="51932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Bicycle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67000" y="57912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Pedestrian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0" y="55742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Auto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35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58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Integrate land use and transportation planning to promote a sustainable land use mix, including new housing;</a:t>
            </a:r>
          </a:p>
          <a:p>
            <a:r>
              <a:rPr lang="en-US" dirty="0"/>
              <a:t>Develop a </a:t>
            </a:r>
            <a:r>
              <a:rPr lang="en-US" dirty="0" smtClean="0"/>
              <a:t>complementary land </a:t>
            </a:r>
            <a:r>
              <a:rPr lang="en-US" dirty="0"/>
              <a:t>use mix to serve the City as a whole, the College, and the region</a:t>
            </a:r>
          </a:p>
          <a:p>
            <a:r>
              <a:rPr lang="en-US" dirty="0" smtClean="0"/>
              <a:t>Ensure adequate roadway capacity to reduce vehicular congestion;</a:t>
            </a:r>
          </a:p>
          <a:p>
            <a:r>
              <a:rPr lang="en-US" dirty="0" smtClean="0"/>
              <a:t>Provide pedestrian and bicycle amenities, including improved sidewalks, benches, pedestrian lighting, theme paving, and new bike lanes; </a:t>
            </a:r>
          </a:p>
          <a:p>
            <a:r>
              <a:rPr lang="en-US" dirty="0" smtClean="0"/>
              <a:t>Capitalize on existing trails infrastructure and institutional </a:t>
            </a:r>
            <a:r>
              <a:rPr lang="en-US" dirty="0"/>
              <a:t>and open space uses </a:t>
            </a:r>
            <a:r>
              <a:rPr lang="en-US" dirty="0" smtClean="0"/>
              <a:t>(CHC trails, YHS</a:t>
            </a:r>
            <a:r>
              <a:rPr lang="en-US" dirty="0"/>
              <a:t>, ball fields, BMX)</a:t>
            </a:r>
          </a:p>
          <a:p>
            <a:r>
              <a:rPr lang="en-US" dirty="0" smtClean="0"/>
              <a:t>Be sensitive </a:t>
            </a:r>
            <a:r>
              <a:rPr lang="en-US" dirty="0"/>
              <a:t>to site topography and </a:t>
            </a:r>
            <a:r>
              <a:rPr lang="en-US" dirty="0" smtClean="0"/>
              <a:t>improve aesthetics of the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OUTREACH TO 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Public Outreach Meetings</a:t>
            </a:r>
          </a:p>
          <a:p>
            <a:endParaRPr lang="en-US" b="1" dirty="0" smtClean="0"/>
          </a:p>
          <a:p>
            <a:r>
              <a:rPr lang="en-US" dirty="0" smtClean="0"/>
              <a:t>One </a:t>
            </a:r>
            <a:r>
              <a:rPr lang="en-US" dirty="0"/>
              <a:t>meeting held at Dunlap Elementary </a:t>
            </a:r>
            <a:r>
              <a:rPr lang="en-US" dirty="0" smtClean="0"/>
              <a:t>on October 30, 2013</a:t>
            </a:r>
          </a:p>
          <a:p>
            <a:endParaRPr lang="en-US" dirty="0"/>
          </a:p>
          <a:p>
            <a:r>
              <a:rPr lang="en-US" dirty="0" smtClean="0"/>
              <a:t>Two meetings held at Crafton Hills College -</a:t>
            </a:r>
          </a:p>
          <a:p>
            <a:r>
              <a:rPr lang="en-US" dirty="0" smtClean="0"/>
              <a:t>January 22, 2014</a:t>
            </a:r>
          </a:p>
          <a:p>
            <a:r>
              <a:rPr lang="en-US" dirty="0" smtClean="0"/>
              <a:t>July 31, 2014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Staff Meetings with Crafton Hills College 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7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OUTREACH TO 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8392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GPAC Recommendation</a:t>
            </a:r>
          </a:p>
          <a:p>
            <a:pPr lvl="0"/>
            <a:r>
              <a:rPr lang="en-US" dirty="0" smtClean="0"/>
              <a:t>Include Multiple </a:t>
            </a:r>
            <a:r>
              <a:rPr lang="en-US" dirty="0"/>
              <a:t>family </a:t>
            </a:r>
            <a:r>
              <a:rPr lang="en-US" dirty="0" smtClean="0"/>
              <a:t>housing/student/faculty housing</a:t>
            </a:r>
            <a:endParaRPr lang="en-US" dirty="0"/>
          </a:p>
          <a:p>
            <a:pPr lvl="0"/>
            <a:r>
              <a:rPr lang="en-US" dirty="0" smtClean="0"/>
              <a:t>Include Adequate </a:t>
            </a:r>
            <a:r>
              <a:rPr lang="en-US" dirty="0"/>
              <a:t>daytime uses (i.e. retail/commercial) to support and serve the community and the College area</a:t>
            </a:r>
          </a:p>
          <a:p>
            <a:pPr lvl="0"/>
            <a:r>
              <a:rPr lang="en-US" dirty="0"/>
              <a:t>Develop a sense of place utilizing proper architectural designs and site planning</a:t>
            </a:r>
          </a:p>
          <a:p>
            <a:pPr lvl="0"/>
            <a:r>
              <a:rPr lang="en-US" dirty="0"/>
              <a:t>Controls on density, utilizing an incentive based system for housing density such as a Development Opportunity Reserve, in which exceptional projects could be granted increased density by the City Council if deemed appropriate.</a:t>
            </a:r>
          </a:p>
          <a:p>
            <a:pPr lvl="0"/>
            <a:r>
              <a:rPr lang="en-US" dirty="0" smtClean="0"/>
              <a:t>Policies </a:t>
            </a:r>
            <a:r>
              <a:rPr lang="en-US" dirty="0"/>
              <a:t>to properly regulate number of students/unit, conduct, and landowner responsibilities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/>
              <a:t>Planning Commission</a:t>
            </a:r>
          </a:p>
          <a:p>
            <a:r>
              <a:rPr lang="en-US" dirty="0"/>
              <a:t>R</a:t>
            </a:r>
            <a:r>
              <a:rPr lang="en-US" dirty="0" smtClean="0"/>
              <a:t>ecommended </a:t>
            </a:r>
            <a:r>
              <a:rPr lang="en-US" dirty="0"/>
              <a:t>that the City Council consider the proposed Crafton Hills College Village </a:t>
            </a:r>
            <a:r>
              <a:rPr lang="en-US" dirty="0" smtClean="0"/>
              <a:t>Plan as recommended by GPAC, including mixed-use (housing)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53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>
            <a:noAutofit/>
          </a:bodyPr>
          <a:lstStyle/>
          <a:p>
            <a:r>
              <a:rPr lang="en-US" sz="3000" dirty="0" smtClean="0"/>
              <a:t>WHY PLAN FOR A COMMUNITY COLLEGE VILLAGE?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28600" y="1600200"/>
            <a:ext cx="87630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Mission of Community Colleges is Changing</a:t>
            </a:r>
          </a:p>
          <a:p>
            <a:r>
              <a:rPr lang="en-US" dirty="0" smtClean="0"/>
              <a:t>New 21</a:t>
            </a:r>
            <a:r>
              <a:rPr lang="en-US" baseline="30000" dirty="0" smtClean="0"/>
              <a:t>st</a:t>
            </a:r>
            <a:r>
              <a:rPr lang="en-US" dirty="0" smtClean="0"/>
              <a:t> –Century Initiative tied to the Innovation Economy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Refocus programs to meet local high-tech employment needs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Collaborate with other institutions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Partner with private businesses and industries</a:t>
            </a:r>
          </a:p>
          <a:p>
            <a:r>
              <a:rPr lang="en-US" dirty="0" smtClean="0"/>
              <a:t>Community College Demographics are Changing</a:t>
            </a:r>
          </a:p>
          <a:p>
            <a:r>
              <a:rPr lang="en-US" dirty="0" smtClean="0"/>
              <a:t>Nearly </a:t>
            </a:r>
            <a:r>
              <a:rPr lang="en-US" dirty="0"/>
              <a:t>a quarter of US Community Colleges provide on-campus or adjacent campus housing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College Village provides a unique opportunity for a new district where campus and community life converge, innovative businesses are created, and interaction is encouraged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2133600"/>
            <a:ext cx="3009900" cy="43434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How many Fall 2013 Crafton students who live in a </a:t>
            </a:r>
            <a:r>
              <a:rPr lang="en-US" sz="1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primarily Crafton service area city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live on their own?</a:t>
            </a:r>
          </a:p>
          <a:p>
            <a:pPr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1,136 (23%) CHC students live on their own.</a:t>
            </a:r>
          </a:p>
          <a:p>
            <a:pPr>
              <a:buClr>
                <a:schemeClr val="bg1"/>
              </a:buClr>
            </a:pPr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How many Fall 2013 Crafton students who live in </a:t>
            </a:r>
            <a:r>
              <a:rPr lang="en-US" sz="1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Yucaipa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live on their own?</a:t>
            </a:r>
          </a:p>
          <a:p>
            <a:pPr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316 (24%) Fall 2013 CHC Yucaipa students live on their own. </a:t>
            </a: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How many Fall 2013 Crafton Students who live in Yucaipa and Redlands live on their own?</a:t>
            </a:r>
          </a:p>
          <a:p>
            <a:pPr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613 (24%) Fall 2013 CHC Yucaipa and Redlands students live on their own.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STUDENT HOUSING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6" t="62182" r="1822" b="5421"/>
          <a:stretch/>
        </p:blipFill>
        <p:spPr bwMode="auto">
          <a:xfrm>
            <a:off x="95605" y="1628773"/>
            <a:ext cx="8972195" cy="51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6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533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2514600"/>
            <a:ext cx="8763000" cy="43434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 many Fall 2013 Crafton students who live in a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primarily Crafton service area city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live on their own?</a:t>
            </a:r>
          </a:p>
          <a:p>
            <a:pPr lvl="1">
              <a:buClr>
                <a:schemeClr val="bg1"/>
              </a:buClr>
            </a:pP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1,136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23%)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CHC students live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their own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 many Fall 2013 Crafton students who live in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Yucaipa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live on their own?</a:t>
            </a:r>
          </a:p>
          <a:p>
            <a:pPr lvl="1">
              <a:buClr>
                <a:schemeClr val="bg1"/>
              </a:buClr>
            </a:pP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316  (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24%)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Fall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2013 CHC Yucaipa students live on their own. </a:t>
            </a:r>
            <a:endParaRPr lang="en-US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 many Fall 2013 Crafton Students who live in Yucaipa and Redlands live on their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own?</a:t>
            </a:r>
          </a:p>
          <a:p>
            <a:pPr lvl="1">
              <a:buClr>
                <a:schemeClr val="bg1"/>
              </a:buClr>
            </a:pP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613 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(24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%) 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Fall 2013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CHC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Yucaipa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Redlands students live on </a:t>
            </a:r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their own.</a:t>
            </a:r>
            <a:endParaRPr lang="en-US" sz="2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STUDENT HOUSING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176278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</a:rPr>
              <a:t>Summary of Findings</a:t>
            </a:r>
          </a:p>
        </p:txBody>
      </p:sp>
    </p:spTree>
    <p:extLst>
      <p:ext uri="{BB962C8B-B14F-4D97-AF65-F5344CB8AC3E}">
        <p14:creationId xmlns:p14="http://schemas.microsoft.com/office/powerpoint/2010/main" val="9518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r>
              <a:rPr lang="en-US" dirty="0" smtClean="0"/>
              <a:t>STUDENT HOUSING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3" t="25709" r="8050" b="27833"/>
          <a:stretch/>
        </p:blipFill>
        <p:spPr>
          <a:xfrm>
            <a:off x="5334000" y="4083211"/>
            <a:ext cx="3733800" cy="2546189"/>
          </a:xfrm>
          <a:prstGeom prst="rect">
            <a:avLst/>
          </a:prstGeom>
        </p:spPr>
      </p:pic>
      <p:pic>
        <p:nvPicPr>
          <p:cNvPr id="2050" name="Picture 2" descr="P:\FUL-02.0L\Graphics\Site Context\University House\A1c-3D Chapman Courtyards-11x17-cropp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6641" b="9337"/>
          <a:stretch/>
        </p:blipFill>
        <p:spPr bwMode="auto">
          <a:xfrm>
            <a:off x="152400" y="1676400"/>
            <a:ext cx="35433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onset.freedom.com/ocregister/mw44ut-b781211447z.120131111105639000g4m1gskat.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1676400" cy="28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mshare.miami.edu/web/wda/housing/room_layouts/uv_palm_iso_web_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0454" y="1981200"/>
            <a:ext cx="32172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3" t="15746" r="19206" b="21524"/>
          <a:stretch/>
        </p:blipFill>
        <p:spPr bwMode="auto">
          <a:xfrm>
            <a:off x="152400" y="3581400"/>
            <a:ext cx="3543300" cy="300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14383</TotalTime>
  <Words>1209</Words>
  <Application>Microsoft Office PowerPoint</Application>
  <PresentationFormat>On-screen Show (4:3)</PresentationFormat>
  <Paragraphs>181</Paragraphs>
  <Slides>20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Courier New</vt:lpstr>
      <vt:lpstr>Kozuka Gothic Pro B</vt:lpstr>
      <vt:lpstr>Century Gothic</vt:lpstr>
      <vt:lpstr>Zurich Cn BT</vt:lpstr>
      <vt:lpstr>Book Antiqua</vt:lpstr>
      <vt:lpstr>Calibri Light</vt:lpstr>
      <vt:lpstr>Wingdings</vt:lpstr>
      <vt:lpstr>Decatur</vt:lpstr>
      <vt:lpstr>PROJECT BACKGROUND</vt:lpstr>
      <vt:lpstr>PROJECT AREA</vt:lpstr>
      <vt:lpstr>PROJECT OBJECTIVES</vt:lpstr>
      <vt:lpstr>OUTREACH TO DATE</vt:lpstr>
      <vt:lpstr>OUTREACH TO DATE</vt:lpstr>
      <vt:lpstr>WHY PLAN FOR A COMMUNITY COLLEGE VILLAGE?</vt:lpstr>
      <vt:lpstr>STUDENT HOUSING</vt:lpstr>
      <vt:lpstr>STUDENT HOUSING</vt:lpstr>
      <vt:lpstr>STUDENT HOUSING</vt:lpstr>
      <vt:lpstr>STUDENT HOUSING</vt:lpstr>
      <vt:lpstr>ECONOMIC OVERVIEW</vt:lpstr>
      <vt:lpstr>TRAFFIC ANALYSIS</vt:lpstr>
      <vt:lpstr>OPPORTUNITY SITE – CRAFTON HILLS COLLEGE VILLAGE</vt:lpstr>
      <vt:lpstr>ALTERNATIVE 1: All Commercial</vt:lpstr>
      <vt:lpstr>ALTERNATIVE 2: Horizontal Mixed Use</vt:lpstr>
      <vt:lpstr>ALTERNATIVE 3: Vertical Mixed Use</vt:lpstr>
      <vt:lpstr>LAND USE ALTERNATIVES</vt:lpstr>
      <vt:lpstr>DRAFT Preferred Alternative: Mixed Use</vt:lpstr>
      <vt:lpstr>Integration Ideas and Issues</vt:lpstr>
      <vt:lpstr>COMPLETE STREETS</vt:lpstr>
    </vt:vector>
  </TitlesOfParts>
  <Company>The Planning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Connector</dc:title>
  <dc:creator>TPC</dc:creator>
  <cp:lastModifiedBy>Sherry Washburn</cp:lastModifiedBy>
  <cp:revision>229</cp:revision>
  <cp:lastPrinted>2013-03-04T22:48:27Z</cp:lastPrinted>
  <dcterms:created xsi:type="dcterms:W3CDTF">2013-02-18T20:35:19Z</dcterms:created>
  <dcterms:modified xsi:type="dcterms:W3CDTF">2014-11-17T16:43:18Z</dcterms:modified>
</cp:coreProperties>
</file>