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xml" ContentType="application/vnd.openxmlformats-officedocument.drawingml.chart+xml"/>
  <Override PartName="/ppt/notesSlides/notesSlide36.xml" ContentType="application/vnd.openxmlformats-officedocument.presentationml.notesSlide+xml"/>
  <Override PartName="/ppt/charts/chart6.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21"/>
    <p:sldMasterId id="2147483732" r:id="rId22"/>
    <p:sldMasterId id="2147483720" r:id="rId23"/>
  </p:sldMasterIdLst>
  <p:notesMasterIdLst>
    <p:notesMasterId r:id="rId67"/>
  </p:notesMasterIdLst>
  <p:handoutMasterIdLst>
    <p:handoutMasterId r:id="rId68"/>
  </p:handoutMasterIdLst>
  <p:sldIdLst>
    <p:sldId id="256" r:id="rId24"/>
    <p:sldId id="257" r:id="rId25"/>
    <p:sldId id="258" r:id="rId26"/>
    <p:sldId id="259" r:id="rId27"/>
    <p:sldId id="286" r:id="rId28"/>
    <p:sldId id="272" r:id="rId29"/>
    <p:sldId id="260" r:id="rId30"/>
    <p:sldId id="287" r:id="rId31"/>
    <p:sldId id="288" r:id="rId32"/>
    <p:sldId id="270" r:id="rId33"/>
    <p:sldId id="290" r:id="rId34"/>
    <p:sldId id="291" r:id="rId35"/>
    <p:sldId id="263" r:id="rId36"/>
    <p:sldId id="271" r:id="rId37"/>
    <p:sldId id="289" r:id="rId38"/>
    <p:sldId id="324" r:id="rId39"/>
    <p:sldId id="325" r:id="rId40"/>
    <p:sldId id="326" r:id="rId41"/>
    <p:sldId id="328" r:id="rId42"/>
    <p:sldId id="285" r:id="rId43"/>
    <p:sldId id="329" r:id="rId44"/>
    <p:sldId id="330" r:id="rId45"/>
    <p:sldId id="265" r:id="rId46"/>
    <p:sldId id="269" r:id="rId47"/>
    <p:sldId id="307" r:id="rId48"/>
    <p:sldId id="308" r:id="rId49"/>
    <p:sldId id="309" r:id="rId50"/>
    <p:sldId id="310" r:id="rId51"/>
    <p:sldId id="333" r:id="rId52"/>
    <p:sldId id="312" r:id="rId53"/>
    <p:sldId id="313" r:id="rId54"/>
    <p:sldId id="314" r:id="rId55"/>
    <p:sldId id="315" r:id="rId56"/>
    <p:sldId id="316" r:id="rId57"/>
    <p:sldId id="317" r:id="rId58"/>
    <p:sldId id="318" r:id="rId59"/>
    <p:sldId id="319" r:id="rId60"/>
    <p:sldId id="334" r:id="rId61"/>
    <p:sldId id="321" r:id="rId62"/>
    <p:sldId id="332" r:id="rId63"/>
    <p:sldId id="331" r:id="rId64"/>
    <p:sldId id="335" r:id="rId65"/>
    <p:sldId id="323"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FCC"/>
    <a:srgbClr val="FFF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02" autoAdjust="0"/>
  </p:normalViewPr>
  <p:slideViewPr>
    <p:cSldViewPr>
      <p:cViewPr varScale="1">
        <p:scale>
          <a:sx n="105" d="100"/>
          <a:sy n="105" d="100"/>
        </p:scale>
        <p:origin x="-954" y="-9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5" Type="http://schemas.openxmlformats.org/officeDocument/2006/relationships/customXml" Target="../customXml/item5.xml"/><Relationship Id="rId61" Type="http://schemas.openxmlformats.org/officeDocument/2006/relationships/slide" Target="slides/slide38.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slideMaster" Target="slideMasters/slideMaster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28.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customXml" Target="../customXml/item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sb-fs-02\Depts\Research%20&amp;%20Planning\Research\ARCC\Reports\ScorecardData_2003-2013_10-22-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sb-fs-02\Depts\Research%20&amp;%20Planning\Research\ARCC\Reports\ScorecardData_2003-2013_10-22-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sb-fs-02\Depts\Research%20&amp;%20Planning\Research\ARCC\Reports\ScorecardData_2003-2013_10-22-20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sb-fs-02\Depts\Research%20&amp;%20Planning\Research\ARCC\Reports\ScorecardData_2003-2013_10-22-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68277648868716"/>
          <c:y val="4.5585764334524263E-2"/>
          <c:w val="0.86519734545424609"/>
          <c:h val="0.78950417981893228"/>
        </c:manualLayout>
      </c:layout>
      <c:lineChart>
        <c:grouping val="standard"/>
        <c:varyColors val="0"/>
        <c:ser>
          <c:idx val="0"/>
          <c:order val="0"/>
          <c:tx>
            <c:strRef>
              <c:f>Sheet1!$B$1</c:f>
              <c:strCache>
                <c:ptCount val="1"/>
                <c:pt idx="0">
                  <c:v>Math</c:v>
                </c:pt>
              </c:strCache>
            </c:strRef>
          </c:tx>
          <c:cat>
            <c:strRef>
              <c:f>Sheet1!$A$2:$A$6</c:f>
              <c:strCache>
                <c:ptCount val="5"/>
                <c:pt idx="0">
                  <c:v>03-04 to 08-09</c:v>
                </c:pt>
                <c:pt idx="1">
                  <c:v>04-05 to 09-10</c:v>
                </c:pt>
                <c:pt idx="2">
                  <c:v>05-06 to 10-11</c:v>
                </c:pt>
                <c:pt idx="3">
                  <c:v>06-07 to 11-12</c:v>
                </c:pt>
                <c:pt idx="4">
                  <c:v>07-08 to 12-13</c:v>
                </c:pt>
              </c:strCache>
            </c:strRef>
          </c:cat>
          <c:val>
            <c:numRef>
              <c:f>Sheet1!$B$2:$B$6</c:f>
              <c:numCache>
                <c:formatCode>0%</c:formatCode>
                <c:ptCount val="5"/>
                <c:pt idx="0">
                  <c:v>0.28199999999999997</c:v>
                </c:pt>
                <c:pt idx="1">
                  <c:v>0.245</c:v>
                </c:pt>
                <c:pt idx="2">
                  <c:v>0.29099999999999998</c:v>
                </c:pt>
                <c:pt idx="3">
                  <c:v>0.32600000000000001</c:v>
                </c:pt>
                <c:pt idx="4">
                  <c:v>0.32600000000000001</c:v>
                </c:pt>
              </c:numCache>
            </c:numRef>
          </c:val>
          <c:smooth val="0"/>
        </c:ser>
        <c:ser>
          <c:idx val="1"/>
          <c:order val="1"/>
          <c:tx>
            <c:strRef>
              <c:f>Sheet1!$C$1</c:f>
              <c:strCache>
                <c:ptCount val="1"/>
                <c:pt idx="0">
                  <c:v>English</c:v>
                </c:pt>
              </c:strCache>
            </c:strRef>
          </c:tx>
          <c:cat>
            <c:strRef>
              <c:f>Sheet1!$A$2:$A$6</c:f>
              <c:strCache>
                <c:ptCount val="5"/>
                <c:pt idx="0">
                  <c:v>03-04 to 08-09</c:v>
                </c:pt>
                <c:pt idx="1">
                  <c:v>04-05 to 09-10</c:v>
                </c:pt>
                <c:pt idx="2">
                  <c:v>05-06 to 10-11</c:v>
                </c:pt>
                <c:pt idx="3">
                  <c:v>06-07 to 11-12</c:v>
                </c:pt>
                <c:pt idx="4">
                  <c:v>07-08 to 12-13</c:v>
                </c:pt>
              </c:strCache>
            </c:strRef>
          </c:cat>
          <c:val>
            <c:numRef>
              <c:f>Sheet1!$C$2:$C$6</c:f>
              <c:numCache>
                <c:formatCode>0%</c:formatCode>
                <c:ptCount val="5"/>
                <c:pt idx="0">
                  <c:v>0.40400000000000003</c:v>
                </c:pt>
                <c:pt idx="1">
                  <c:v>0.42599999999999999</c:v>
                </c:pt>
                <c:pt idx="2">
                  <c:v>0.41199999999999998</c:v>
                </c:pt>
                <c:pt idx="3">
                  <c:v>0.437</c:v>
                </c:pt>
                <c:pt idx="4">
                  <c:v>0.41799999999999998</c:v>
                </c:pt>
              </c:numCache>
            </c:numRef>
          </c:val>
          <c:smooth val="0"/>
        </c:ser>
        <c:ser>
          <c:idx val="2"/>
          <c:order val="2"/>
          <c:tx>
            <c:strRef>
              <c:f>Sheet1!$D$1</c:f>
              <c:strCache>
                <c:ptCount val="1"/>
                <c:pt idx="0">
                  <c:v>Persistence</c:v>
                </c:pt>
              </c:strCache>
            </c:strRef>
          </c:tx>
          <c:cat>
            <c:strRef>
              <c:f>Sheet1!$A$2:$A$6</c:f>
              <c:strCache>
                <c:ptCount val="5"/>
                <c:pt idx="0">
                  <c:v>03-04 to 08-09</c:v>
                </c:pt>
                <c:pt idx="1">
                  <c:v>04-05 to 09-10</c:v>
                </c:pt>
                <c:pt idx="2">
                  <c:v>05-06 to 10-11</c:v>
                </c:pt>
                <c:pt idx="3">
                  <c:v>06-07 to 11-12</c:v>
                </c:pt>
                <c:pt idx="4">
                  <c:v>07-08 to 12-13</c:v>
                </c:pt>
              </c:strCache>
            </c:strRef>
          </c:cat>
          <c:val>
            <c:numRef>
              <c:f>Sheet1!$D$2:$D$6</c:f>
              <c:numCache>
                <c:formatCode>0%</c:formatCode>
                <c:ptCount val="5"/>
                <c:pt idx="0">
                  <c:v>0.71599999999999997</c:v>
                </c:pt>
                <c:pt idx="1">
                  <c:v>0.69299999999999995</c:v>
                </c:pt>
                <c:pt idx="2">
                  <c:v>0.72799999999999998</c:v>
                </c:pt>
                <c:pt idx="3">
                  <c:v>0.69499999999999995</c:v>
                </c:pt>
                <c:pt idx="4">
                  <c:v>0.70399999999999996</c:v>
                </c:pt>
              </c:numCache>
            </c:numRef>
          </c:val>
          <c:smooth val="0"/>
        </c:ser>
        <c:ser>
          <c:idx val="3"/>
          <c:order val="3"/>
          <c:tx>
            <c:strRef>
              <c:f>Sheet1!$E$1</c:f>
              <c:strCache>
                <c:ptCount val="1"/>
                <c:pt idx="0">
                  <c:v>30 Units</c:v>
                </c:pt>
              </c:strCache>
            </c:strRef>
          </c:tx>
          <c:cat>
            <c:strRef>
              <c:f>Sheet1!$A$2:$A$6</c:f>
              <c:strCache>
                <c:ptCount val="5"/>
                <c:pt idx="0">
                  <c:v>03-04 to 08-09</c:v>
                </c:pt>
                <c:pt idx="1">
                  <c:v>04-05 to 09-10</c:v>
                </c:pt>
                <c:pt idx="2">
                  <c:v>05-06 to 10-11</c:v>
                </c:pt>
                <c:pt idx="3">
                  <c:v>06-07 to 11-12</c:v>
                </c:pt>
                <c:pt idx="4">
                  <c:v>07-08 to 12-13</c:v>
                </c:pt>
              </c:strCache>
            </c:strRef>
          </c:cat>
          <c:val>
            <c:numRef>
              <c:f>Sheet1!$E$2:$E$6</c:f>
              <c:numCache>
                <c:formatCode>0%</c:formatCode>
                <c:ptCount val="5"/>
                <c:pt idx="0">
                  <c:v>0.63500000000000001</c:v>
                </c:pt>
                <c:pt idx="1">
                  <c:v>0.63500000000000001</c:v>
                </c:pt>
                <c:pt idx="2">
                  <c:v>0.627</c:v>
                </c:pt>
                <c:pt idx="3">
                  <c:v>0.64600000000000002</c:v>
                </c:pt>
                <c:pt idx="4">
                  <c:v>0.626</c:v>
                </c:pt>
              </c:numCache>
            </c:numRef>
          </c:val>
          <c:smooth val="0"/>
        </c:ser>
        <c:dLbls>
          <c:showLegendKey val="0"/>
          <c:showVal val="0"/>
          <c:showCatName val="0"/>
          <c:showSerName val="0"/>
          <c:showPercent val="0"/>
          <c:showBubbleSize val="0"/>
        </c:dLbls>
        <c:marker val="1"/>
        <c:smooth val="0"/>
        <c:axId val="96938496"/>
        <c:axId val="83040448"/>
      </c:lineChart>
      <c:catAx>
        <c:axId val="96938496"/>
        <c:scaling>
          <c:orientation val="minMax"/>
        </c:scaling>
        <c:delete val="0"/>
        <c:axPos val="b"/>
        <c:numFmt formatCode="General" sourceLinked="0"/>
        <c:majorTickMark val="out"/>
        <c:minorTickMark val="none"/>
        <c:tickLblPos val="nextTo"/>
        <c:txPr>
          <a:bodyPr/>
          <a:lstStyle/>
          <a:p>
            <a:pPr>
              <a:defRPr sz="1400"/>
            </a:pPr>
            <a:endParaRPr lang="en-US"/>
          </a:p>
        </c:txPr>
        <c:crossAx val="83040448"/>
        <c:crosses val="autoZero"/>
        <c:auto val="1"/>
        <c:lblAlgn val="ctr"/>
        <c:lblOffset val="100"/>
        <c:noMultiLvlLbl val="0"/>
      </c:catAx>
      <c:valAx>
        <c:axId val="83040448"/>
        <c:scaling>
          <c:orientation val="minMax"/>
        </c:scaling>
        <c:delete val="0"/>
        <c:axPos val="l"/>
        <c:majorGridlines/>
        <c:numFmt formatCode="0%" sourceLinked="1"/>
        <c:majorTickMark val="out"/>
        <c:minorTickMark val="none"/>
        <c:tickLblPos val="nextTo"/>
        <c:txPr>
          <a:bodyPr/>
          <a:lstStyle/>
          <a:p>
            <a:pPr>
              <a:defRPr sz="1400"/>
            </a:pPr>
            <a:endParaRPr lang="en-US"/>
          </a:p>
        </c:txPr>
        <c:crossAx val="96938496"/>
        <c:crosses val="autoZero"/>
        <c:crossBetween val="between"/>
      </c:valAx>
    </c:plotArea>
    <c:legend>
      <c:legendPos val="r"/>
      <c:layout>
        <c:manualLayout>
          <c:xMode val="edge"/>
          <c:yMode val="edge"/>
          <c:x val="0.14765010983676116"/>
          <c:y val="0.73893954004648099"/>
          <c:w val="0.77446109296413679"/>
          <c:h val="8.741309098477227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CTE Completion</c:v>
                </c:pt>
              </c:strCache>
            </c:strRef>
          </c:tx>
          <c:cat>
            <c:strRef>
              <c:f>Sheet1!$A$2:$A$6</c:f>
              <c:strCache>
                <c:ptCount val="5"/>
                <c:pt idx="0">
                  <c:v>03-04 to 08-09</c:v>
                </c:pt>
                <c:pt idx="1">
                  <c:v>04-05 to 09-10</c:v>
                </c:pt>
                <c:pt idx="2">
                  <c:v>05-06 to 10-11</c:v>
                </c:pt>
                <c:pt idx="3">
                  <c:v>06-07 to 11-12</c:v>
                </c:pt>
                <c:pt idx="4">
                  <c:v>07-08 to 12-13</c:v>
                </c:pt>
              </c:strCache>
            </c:strRef>
          </c:cat>
          <c:val>
            <c:numRef>
              <c:f>Sheet1!$B$2:$B$6</c:f>
              <c:numCache>
                <c:formatCode>0%</c:formatCode>
                <c:ptCount val="5"/>
                <c:pt idx="0">
                  <c:v>0.54800000000000004</c:v>
                </c:pt>
                <c:pt idx="1">
                  <c:v>0.51900000000000002</c:v>
                </c:pt>
                <c:pt idx="2">
                  <c:v>0.59599999999999997</c:v>
                </c:pt>
                <c:pt idx="3">
                  <c:v>0.442</c:v>
                </c:pt>
                <c:pt idx="4">
                  <c:v>0.49099999999999999</c:v>
                </c:pt>
              </c:numCache>
            </c:numRef>
          </c:val>
          <c:smooth val="0"/>
        </c:ser>
        <c:ser>
          <c:idx val="1"/>
          <c:order val="1"/>
          <c:tx>
            <c:strRef>
              <c:f>Sheet1!$C$1</c:f>
              <c:strCache>
                <c:ptCount val="1"/>
                <c:pt idx="0">
                  <c:v>Completion</c:v>
                </c:pt>
              </c:strCache>
            </c:strRef>
          </c:tx>
          <c:cat>
            <c:strRef>
              <c:f>Sheet1!$A$2:$A$6</c:f>
              <c:strCache>
                <c:ptCount val="5"/>
                <c:pt idx="0">
                  <c:v>03-04 to 08-09</c:v>
                </c:pt>
                <c:pt idx="1">
                  <c:v>04-05 to 09-10</c:v>
                </c:pt>
                <c:pt idx="2">
                  <c:v>05-06 to 10-11</c:v>
                </c:pt>
                <c:pt idx="3">
                  <c:v>06-07 to 11-12</c:v>
                </c:pt>
                <c:pt idx="4">
                  <c:v>07-08 to 12-13</c:v>
                </c:pt>
              </c:strCache>
            </c:strRef>
          </c:cat>
          <c:val>
            <c:numRef>
              <c:f>Sheet1!$C$2:$C$6</c:f>
              <c:numCache>
                <c:formatCode>0%</c:formatCode>
                <c:ptCount val="5"/>
                <c:pt idx="0">
                  <c:v>0.442</c:v>
                </c:pt>
                <c:pt idx="1">
                  <c:v>0.41199999999999998</c:v>
                </c:pt>
                <c:pt idx="2">
                  <c:v>0.42199999999999999</c:v>
                </c:pt>
                <c:pt idx="3">
                  <c:v>0.41799999999999998</c:v>
                </c:pt>
                <c:pt idx="4">
                  <c:v>0.39800000000000002</c:v>
                </c:pt>
              </c:numCache>
            </c:numRef>
          </c:val>
          <c:smooth val="0"/>
        </c:ser>
        <c:dLbls>
          <c:showLegendKey val="0"/>
          <c:showVal val="0"/>
          <c:showCatName val="0"/>
          <c:showSerName val="0"/>
          <c:showPercent val="0"/>
          <c:showBubbleSize val="0"/>
        </c:dLbls>
        <c:marker val="1"/>
        <c:smooth val="0"/>
        <c:axId val="98055680"/>
        <c:axId val="98003776"/>
      </c:lineChart>
      <c:catAx>
        <c:axId val="98055680"/>
        <c:scaling>
          <c:orientation val="minMax"/>
        </c:scaling>
        <c:delete val="0"/>
        <c:axPos val="b"/>
        <c:numFmt formatCode="General" sourceLinked="0"/>
        <c:majorTickMark val="out"/>
        <c:minorTickMark val="none"/>
        <c:tickLblPos val="nextTo"/>
        <c:txPr>
          <a:bodyPr/>
          <a:lstStyle/>
          <a:p>
            <a:pPr>
              <a:defRPr sz="1400"/>
            </a:pPr>
            <a:endParaRPr lang="en-US"/>
          </a:p>
        </c:txPr>
        <c:crossAx val="98003776"/>
        <c:crosses val="autoZero"/>
        <c:auto val="1"/>
        <c:lblAlgn val="ctr"/>
        <c:lblOffset val="100"/>
        <c:noMultiLvlLbl val="0"/>
      </c:catAx>
      <c:valAx>
        <c:axId val="98003776"/>
        <c:scaling>
          <c:orientation val="minMax"/>
        </c:scaling>
        <c:delete val="0"/>
        <c:axPos val="l"/>
        <c:majorGridlines/>
        <c:numFmt formatCode="0%" sourceLinked="1"/>
        <c:majorTickMark val="out"/>
        <c:minorTickMark val="none"/>
        <c:tickLblPos val="nextTo"/>
        <c:txPr>
          <a:bodyPr/>
          <a:lstStyle/>
          <a:p>
            <a:pPr>
              <a:defRPr sz="1400"/>
            </a:pPr>
            <a:endParaRPr lang="en-US"/>
          </a:p>
        </c:txPr>
        <c:crossAx val="980556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'sbccd-state-comp'!$B$19</c:f>
              <c:strCache>
                <c:ptCount val="1"/>
                <c:pt idx="0">
                  <c:v>Persistence </c:v>
                </c:pt>
              </c:strCache>
            </c:strRef>
          </c:tx>
          <c:spPr>
            <a:ln>
              <a:solidFill>
                <a:schemeClr val="tx2"/>
              </a:solidFill>
            </a:ln>
          </c:spPr>
          <c:marker>
            <c:symbol val="diamond"/>
            <c:size val="8"/>
            <c:spPr>
              <a:solidFill>
                <a:schemeClr val="tx2"/>
              </a:solidFill>
              <a:ln>
                <a:noFill/>
              </a:ln>
            </c:spPr>
          </c:marker>
          <c:cat>
            <c:strRef>
              <c:f>'sbccd-state-comp'!$C$18:$G$18</c:f>
              <c:strCache>
                <c:ptCount val="5"/>
                <c:pt idx="0">
                  <c:v>03-04 to 08-09</c:v>
                </c:pt>
                <c:pt idx="1">
                  <c:v>04-05 to 09-10</c:v>
                </c:pt>
                <c:pt idx="2">
                  <c:v>05-06 to 10-11</c:v>
                </c:pt>
                <c:pt idx="3">
                  <c:v>06-07 to 11-12 </c:v>
                </c:pt>
                <c:pt idx="4">
                  <c:v>07-08 to 12-13</c:v>
                </c:pt>
              </c:strCache>
            </c:strRef>
          </c:cat>
          <c:val>
            <c:numRef>
              <c:f>'sbccd-state-comp'!$C$19:$G$19</c:f>
              <c:numCache>
                <c:formatCode>0.0%</c:formatCode>
                <c:ptCount val="5"/>
                <c:pt idx="0">
                  <c:v>0.68799999999999994</c:v>
                </c:pt>
                <c:pt idx="1">
                  <c:v>0.65600000000000003</c:v>
                </c:pt>
                <c:pt idx="2">
                  <c:v>0.64700000000000002</c:v>
                </c:pt>
                <c:pt idx="3">
                  <c:v>0.64700000000000002</c:v>
                </c:pt>
                <c:pt idx="4">
                  <c:v>0.64</c:v>
                </c:pt>
              </c:numCache>
            </c:numRef>
          </c:val>
          <c:smooth val="0"/>
        </c:ser>
        <c:ser>
          <c:idx val="1"/>
          <c:order val="1"/>
          <c:tx>
            <c:strRef>
              <c:f>'sbccd-state-comp'!$B$20</c:f>
              <c:strCache>
                <c:ptCount val="1"/>
                <c:pt idx="0">
                  <c:v>30 Units </c:v>
                </c:pt>
              </c:strCache>
            </c:strRef>
          </c:tx>
          <c:spPr>
            <a:ln>
              <a:solidFill>
                <a:schemeClr val="bg1">
                  <a:lumMod val="50000"/>
                </a:schemeClr>
              </a:solidFill>
            </a:ln>
          </c:spPr>
          <c:marker>
            <c:symbol val="square"/>
            <c:size val="6"/>
            <c:spPr>
              <a:solidFill>
                <a:schemeClr val="bg1">
                  <a:lumMod val="50000"/>
                </a:schemeClr>
              </a:solidFill>
              <a:ln>
                <a:noFill/>
              </a:ln>
            </c:spPr>
          </c:marker>
          <c:cat>
            <c:strRef>
              <c:f>'sbccd-state-comp'!$C$18:$G$18</c:f>
              <c:strCache>
                <c:ptCount val="5"/>
                <c:pt idx="0">
                  <c:v>03-04 to 08-09</c:v>
                </c:pt>
                <c:pt idx="1">
                  <c:v>04-05 to 09-10</c:v>
                </c:pt>
                <c:pt idx="2">
                  <c:v>05-06 to 10-11</c:v>
                </c:pt>
                <c:pt idx="3">
                  <c:v>06-07 to 11-12 </c:v>
                </c:pt>
                <c:pt idx="4">
                  <c:v>07-08 to 12-13</c:v>
                </c:pt>
              </c:strCache>
            </c:strRef>
          </c:cat>
          <c:val>
            <c:numRef>
              <c:f>'sbccd-state-comp'!$C$20:$G$20</c:f>
              <c:numCache>
                <c:formatCode>0.0%</c:formatCode>
                <c:ptCount val="5"/>
                <c:pt idx="0">
                  <c:v>0.58299999999999996</c:v>
                </c:pt>
                <c:pt idx="1">
                  <c:v>0.59399999999999997</c:v>
                </c:pt>
                <c:pt idx="2">
                  <c:v>0.59599999999999997</c:v>
                </c:pt>
                <c:pt idx="3">
                  <c:v>0.59599999999999997</c:v>
                </c:pt>
                <c:pt idx="4">
                  <c:v>0.57499999999999996</c:v>
                </c:pt>
              </c:numCache>
            </c:numRef>
          </c:val>
          <c:smooth val="0"/>
        </c:ser>
        <c:ser>
          <c:idx val="2"/>
          <c:order val="2"/>
          <c:tx>
            <c:strRef>
              <c:f>'sbccd-state-comp'!$B$21</c:f>
              <c:strCache>
                <c:ptCount val="1"/>
                <c:pt idx="0">
                  <c:v>Remedial English </c:v>
                </c:pt>
              </c:strCache>
            </c:strRef>
          </c:tx>
          <c:spPr>
            <a:ln>
              <a:solidFill>
                <a:schemeClr val="tx2">
                  <a:lumMod val="40000"/>
                  <a:lumOff val="60000"/>
                </a:schemeClr>
              </a:solidFill>
            </a:ln>
          </c:spPr>
          <c:marker>
            <c:symbol val="triangle"/>
            <c:size val="8"/>
            <c:spPr>
              <a:solidFill>
                <a:schemeClr val="tx2">
                  <a:lumMod val="40000"/>
                  <a:lumOff val="60000"/>
                </a:schemeClr>
              </a:solidFill>
              <a:ln>
                <a:noFill/>
              </a:ln>
            </c:spPr>
          </c:marker>
          <c:cat>
            <c:strRef>
              <c:f>'sbccd-state-comp'!$C$18:$G$18</c:f>
              <c:strCache>
                <c:ptCount val="5"/>
                <c:pt idx="0">
                  <c:v>03-04 to 08-09</c:v>
                </c:pt>
                <c:pt idx="1">
                  <c:v>04-05 to 09-10</c:v>
                </c:pt>
                <c:pt idx="2">
                  <c:v>05-06 to 10-11</c:v>
                </c:pt>
                <c:pt idx="3">
                  <c:v>06-07 to 11-12 </c:v>
                </c:pt>
                <c:pt idx="4">
                  <c:v>07-08 to 12-13</c:v>
                </c:pt>
              </c:strCache>
            </c:strRef>
          </c:cat>
          <c:val>
            <c:numRef>
              <c:f>'sbccd-state-comp'!$C$21:$G$21</c:f>
              <c:numCache>
                <c:formatCode>0.0%</c:formatCode>
                <c:ptCount val="5"/>
                <c:pt idx="0">
                  <c:v>0.17199999999999999</c:v>
                </c:pt>
                <c:pt idx="1">
                  <c:v>0.216</c:v>
                </c:pt>
                <c:pt idx="2">
                  <c:v>0.23799999999999999</c:v>
                </c:pt>
                <c:pt idx="3">
                  <c:v>0.23799999999999999</c:v>
                </c:pt>
                <c:pt idx="4">
                  <c:v>0.32100000000000001</c:v>
                </c:pt>
              </c:numCache>
            </c:numRef>
          </c:val>
          <c:smooth val="0"/>
        </c:ser>
        <c:ser>
          <c:idx val="3"/>
          <c:order val="3"/>
          <c:tx>
            <c:strRef>
              <c:f>'sbccd-state-comp'!$B$22</c:f>
              <c:strCache>
                <c:ptCount val="1"/>
                <c:pt idx="0">
                  <c:v>Remedial Math</c:v>
                </c:pt>
              </c:strCache>
            </c:strRef>
          </c:tx>
          <c:spPr>
            <a:ln>
              <a:solidFill>
                <a:schemeClr val="tx1"/>
              </a:solidFill>
            </a:ln>
          </c:spPr>
          <c:marker>
            <c:symbol val="x"/>
            <c:size val="5"/>
            <c:spPr>
              <a:solidFill>
                <a:schemeClr val="tx1"/>
              </a:solidFill>
              <a:ln>
                <a:noFill/>
              </a:ln>
            </c:spPr>
          </c:marker>
          <c:cat>
            <c:strRef>
              <c:f>'sbccd-state-comp'!$C$18:$G$18</c:f>
              <c:strCache>
                <c:ptCount val="5"/>
                <c:pt idx="0">
                  <c:v>03-04 to 08-09</c:v>
                </c:pt>
                <c:pt idx="1">
                  <c:v>04-05 to 09-10</c:v>
                </c:pt>
                <c:pt idx="2">
                  <c:v>05-06 to 10-11</c:v>
                </c:pt>
                <c:pt idx="3">
                  <c:v>06-07 to 11-12 </c:v>
                </c:pt>
                <c:pt idx="4">
                  <c:v>07-08 to 12-13</c:v>
                </c:pt>
              </c:strCache>
            </c:strRef>
          </c:cat>
          <c:val>
            <c:numRef>
              <c:f>'sbccd-state-comp'!$C$22:$G$22</c:f>
              <c:numCache>
                <c:formatCode>0.0%</c:formatCode>
                <c:ptCount val="5"/>
                <c:pt idx="0">
                  <c:v>0.31900000000000001</c:v>
                </c:pt>
                <c:pt idx="1">
                  <c:v>0.29199999999999998</c:v>
                </c:pt>
                <c:pt idx="2">
                  <c:v>0.30099999999999999</c:v>
                </c:pt>
                <c:pt idx="3">
                  <c:v>0.30099999999999999</c:v>
                </c:pt>
                <c:pt idx="4">
                  <c:v>0.30399999999999999</c:v>
                </c:pt>
              </c:numCache>
            </c:numRef>
          </c:val>
          <c:smooth val="0"/>
        </c:ser>
        <c:dLbls>
          <c:showLegendKey val="0"/>
          <c:showVal val="0"/>
          <c:showCatName val="0"/>
          <c:showSerName val="0"/>
          <c:showPercent val="0"/>
          <c:showBubbleSize val="0"/>
        </c:dLbls>
        <c:marker val="1"/>
        <c:smooth val="0"/>
        <c:axId val="104803840"/>
        <c:axId val="103286464"/>
      </c:lineChart>
      <c:catAx>
        <c:axId val="104803840"/>
        <c:scaling>
          <c:orientation val="minMax"/>
        </c:scaling>
        <c:delete val="0"/>
        <c:axPos val="b"/>
        <c:numFmt formatCode="General" sourceLinked="0"/>
        <c:majorTickMark val="cross"/>
        <c:minorTickMark val="none"/>
        <c:tickLblPos val="nextTo"/>
        <c:txPr>
          <a:bodyPr rot="-1500000"/>
          <a:lstStyle/>
          <a:p>
            <a:pPr>
              <a:defRPr b="1"/>
            </a:pPr>
            <a:endParaRPr lang="en-US"/>
          </a:p>
        </c:txPr>
        <c:crossAx val="103286464"/>
        <c:crosses val="autoZero"/>
        <c:auto val="1"/>
        <c:lblAlgn val="ctr"/>
        <c:lblOffset val="100"/>
        <c:noMultiLvlLbl val="0"/>
      </c:catAx>
      <c:valAx>
        <c:axId val="103286464"/>
        <c:scaling>
          <c:orientation val="minMax"/>
        </c:scaling>
        <c:delete val="0"/>
        <c:axPos val="l"/>
        <c:majorGridlines/>
        <c:numFmt formatCode="0.0%" sourceLinked="1"/>
        <c:majorTickMark val="out"/>
        <c:minorTickMark val="none"/>
        <c:tickLblPos val="nextTo"/>
        <c:crossAx val="1048038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SPAR_completions!$B$18</c:f>
              <c:strCache>
                <c:ptCount val="1"/>
                <c:pt idx="0">
                  <c:v>CTE Completion</c:v>
                </c:pt>
              </c:strCache>
            </c:strRef>
          </c:tx>
          <c:spPr>
            <a:ln>
              <a:solidFill>
                <a:schemeClr val="tx2"/>
              </a:solidFill>
            </a:ln>
          </c:spPr>
          <c:marker>
            <c:symbol val="diamond"/>
            <c:size val="8"/>
            <c:spPr>
              <a:solidFill>
                <a:schemeClr val="tx2"/>
              </a:solidFill>
              <a:ln>
                <a:solidFill>
                  <a:schemeClr val="tx2"/>
                </a:solidFill>
              </a:ln>
            </c:spPr>
          </c:marker>
          <c:cat>
            <c:strRef>
              <c:f>SPAR_completions!$C$17:$G$17</c:f>
              <c:strCache>
                <c:ptCount val="5"/>
                <c:pt idx="0">
                  <c:v>2003-04 to 2008-09 </c:v>
                </c:pt>
                <c:pt idx="1">
                  <c:v>2004-05 to 2009-10</c:v>
                </c:pt>
                <c:pt idx="2">
                  <c:v>2005-06 to 2010-11 </c:v>
                </c:pt>
                <c:pt idx="3">
                  <c:v>2006-07 to 2011-12 </c:v>
                </c:pt>
                <c:pt idx="4">
                  <c:v>2007-08 to 2012-13 </c:v>
                </c:pt>
              </c:strCache>
            </c:strRef>
          </c:cat>
          <c:val>
            <c:numRef>
              <c:f>SPAR_completions!$C$18:$G$18</c:f>
              <c:numCache>
                <c:formatCode>0.00%</c:formatCode>
                <c:ptCount val="5"/>
                <c:pt idx="0">
                  <c:v>0.55100000000000005</c:v>
                </c:pt>
                <c:pt idx="1">
                  <c:v>0.52100000000000002</c:v>
                </c:pt>
                <c:pt idx="2">
                  <c:v>0.47399999999999998</c:v>
                </c:pt>
                <c:pt idx="3">
                  <c:v>0.53300000000000003</c:v>
                </c:pt>
                <c:pt idx="4">
                  <c:v>0.52</c:v>
                </c:pt>
              </c:numCache>
            </c:numRef>
          </c:val>
          <c:smooth val="0"/>
        </c:ser>
        <c:ser>
          <c:idx val="1"/>
          <c:order val="1"/>
          <c:tx>
            <c:strRef>
              <c:f>SPAR_completions!$B$19</c:f>
              <c:strCache>
                <c:ptCount val="1"/>
                <c:pt idx="0">
                  <c:v>Overall Completion</c:v>
                </c:pt>
              </c:strCache>
            </c:strRef>
          </c:tx>
          <c:spPr>
            <a:ln>
              <a:solidFill>
                <a:schemeClr val="tx1"/>
              </a:solidFill>
            </a:ln>
          </c:spPr>
          <c:marker>
            <c:spPr>
              <a:solidFill>
                <a:schemeClr val="tx1"/>
              </a:solidFill>
              <a:ln>
                <a:solidFill>
                  <a:schemeClr val="tx1"/>
                </a:solidFill>
              </a:ln>
            </c:spPr>
          </c:marker>
          <c:cat>
            <c:strRef>
              <c:f>SPAR_completions!$C$17:$G$17</c:f>
              <c:strCache>
                <c:ptCount val="5"/>
                <c:pt idx="0">
                  <c:v>2003-04 to 2008-09 </c:v>
                </c:pt>
                <c:pt idx="1">
                  <c:v>2004-05 to 2009-10</c:v>
                </c:pt>
                <c:pt idx="2">
                  <c:v>2005-06 to 2010-11 </c:v>
                </c:pt>
                <c:pt idx="3">
                  <c:v>2006-07 to 2011-12 </c:v>
                </c:pt>
                <c:pt idx="4">
                  <c:v>2007-08 to 2012-13 </c:v>
                </c:pt>
              </c:strCache>
            </c:strRef>
          </c:cat>
          <c:val>
            <c:numRef>
              <c:f>SPAR_completions!$C$19:$G$19</c:f>
              <c:numCache>
                <c:formatCode>0.00%</c:formatCode>
                <c:ptCount val="5"/>
                <c:pt idx="0">
                  <c:v>0.35799999999999998</c:v>
                </c:pt>
                <c:pt idx="1">
                  <c:v>0.36</c:v>
                </c:pt>
                <c:pt idx="2">
                  <c:v>0.373</c:v>
                </c:pt>
                <c:pt idx="3">
                  <c:v>0.35199999999999998</c:v>
                </c:pt>
                <c:pt idx="4">
                  <c:v>0.33500000000000002</c:v>
                </c:pt>
              </c:numCache>
            </c:numRef>
          </c:val>
          <c:smooth val="0"/>
        </c:ser>
        <c:dLbls>
          <c:showLegendKey val="0"/>
          <c:showVal val="0"/>
          <c:showCatName val="0"/>
          <c:showSerName val="0"/>
          <c:showPercent val="0"/>
          <c:showBubbleSize val="0"/>
        </c:dLbls>
        <c:marker val="1"/>
        <c:smooth val="0"/>
        <c:axId val="105072128"/>
        <c:axId val="103289920"/>
      </c:lineChart>
      <c:catAx>
        <c:axId val="105072128"/>
        <c:scaling>
          <c:orientation val="minMax"/>
        </c:scaling>
        <c:delete val="0"/>
        <c:axPos val="b"/>
        <c:numFmt formatCode="General" sourceLinked="0"/>
        <c:majorTickMark val="cross"/>
        <c:minorTickMark val="none"/>
        <c:tickLblPos val="nextTo"/>
        <c:txPr>
          <a:bodyPr rot="-1800000"/>
          <a:lstStyle/>
          <a:p>
            <a:pPr>
              <a:defRPr/>
            </a:pPr>
            <a:endParaRPr lang="en-US"/>
          </a:p>
        </c:txPr>
        <c:crossAx val="103289920"/>
        <c:crosses val="autoZero"/>
        <c:auto val="1"/>
        <c:lblAlgn val="ctr"/>
        <c:lblOffset val="100"/>
        <c:noMultiLvlLbl val="0"/>
      </c:catAx>
      <c:valAx>
        <c:axId val="103289920"/>
        <c:scaling>
          <c:orientation val="minMax"/>
          <c:max val="0.60000000000000009"/>
          <c:min val="0.25"/>
        </c:scaling>
        <c:delete val="0"/>
        <c:axPos val="l"/>
        <c:majorGridlines/>
        <c:numFmt formatCode="0.00%" sourceLinked="1"/>
        <c:majorTickMark val="out"/>
        <c:minorTickMark val="none"/>
        <c:tickLblPos val="nextTo"/>
        <c:crossAx val="105072128"/>
        <c:crosses val="autoZero"/>
        <c:crossBetween val="between"/>
      </c:valAx>
    </c:plotArea>
    <c:legend>
      <c:legendPos val="r"/>
      <c:layout/>
      <c:overlay val="0"/>
      <c:txPr>
        <a:bodyPr/>
        <a:lstStyle/>
        <a:p>
          <a:pPr>
            <a:defRPr sz="11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07761442721306E-2"/>
          <c:y val="3.7335591107661735E-2"/>
          <c:w val="0.81374700149918988"/>
          <c:h val="0.8813746446170202"/>
        </c:manualLayout>
      </c:layout>
      <c:barChart>
        <c:barDir val="col"/>
        <c:grouping val="clustered"/>
        <c:varyColors val="0"/>
        <c:ser>
          <c:idx val="0"/>
          <c:order val="0"/>
          <c:tx>
            <c:strRef>
              <c:f>SPAR_completion_ethnic!$C$35</c:f>
              <c:strCache>
                <c:ptCount val="1"/>
                <c:pt idx="0">
                  <c:v>Math </c:v>
                </c:pt>
              </c:strCache>
            </c:strRef>
          </c:tx>
          <c:spPr>
            <a:solidFill>
              <a:schemeClr val="tx2"/>
            </a:solidFill>
          </c:spPr>
          <c:invertIfNegative val="0"/>
          <c:cat>
            <c:strRef>
              <c:f>SPAR_completion_ethnic!$B$36:$B$42</c:f>
              <c:strCache>
                <c:ptCount val="7"/>
                <c:pt idx="0">
                  <c:v>African-Amer</c:v>
                </c:pt>
                <c:pt idx="1">
                  <c:v>Nat. Amer.</c:v>
                </c:pt>
                <c:pt idx="2">
                  <c:v>Asian</c:v>
                </c:pt>
                <c:pt idx="3">
                  <c:v>Filipino</c:v>
                </c:pt>
                <c:pt idx="4">
                  <c:v>Hispanic</c:v>
                </c:pt>
                <c:pt idx="5">
                  <c:v>Pacific Isl.</c:v>
                </c:pt>
                <c:pt idx="6">
                  <c:v>White</c:v>
                </c:pt>
              </c:strCache>
            </c:strRef>
          </c:cat>
          <c:val>
            <c:numRef>
              <c:f>SPAR_completion_ethnic!$C$36:$C$42</c:f>
              <c:numCache>
                <c:formatCode>General</c:formatCode>
                <c:ptCount val="7"/>
                <c:pt idx="0">
                  <c:v>0.20499999999999999</c:v>
                </c:pt>
                <c:pt idx="1">
                  <c:v>0</c:v>
                </c:pt>
                <c:pt idx="2">
                  <c:v>0.4</c:v>
                </c:pt>
                <c:pt idx="3">
                  <c:v>0.31</c:v>
                </c:pt>
                <c:pt idx="4">
                  <c:v>0.32400000000000001</c:v>
                </c:pt>
                <c:pt idx="5">
                  <c:v>0.188</c:v>
                </c:pt>
                <c:pt idx="6">
                  <c:v>0.36099999999999999</c:v>
                </c:pt>
              </c:numCache>
            </c:numRef>
          </c:val>
        </c:ser>
        <c:ser>
          <c:idx val="1"/>
          <c:order val="1"/>
          <c:tx>
            <c:strRef>
              <c:f>SPAR_completion_ethnic!$D$35</c:f>
              <c:strCache>
                <c:ptCount val="1"/>
                <c:pt idx="0">
                  <c:v>English</c:v>
                </c:pt>
              </c:strCache>
            </c:strRef>
          </c:tx>
          <c:invertIfNegative val="0"/>
          <c:cat>
            <c:strRef>
              <c:f>SPAR_completion_ethnic!$B$36:$B$42</c:f>
              <c:strCache>
                <c:ptCount val="7"/>
                <c:pt idx="0">
                  <c:v>African-Amer</c:v>
                </c:pt>
                <c:pt idx="1">
                  <c:v>Nat. Amer.</c:v>
                </c:pt>
                <c:pt idx="2">
                  <c:v>Asian</c:v>
                </c:pt>
                <c:pt idx="3">
                  <c:v>Filipino</c:v>
                </c:pt>
                <c:pt idx="4">
                  <c:v>Hispanic</c:v>
                </c:pt>
                <c:pt idx="5">
                  <c:v>Pacific Isl.</c:v>
                </c:pt>
                <c:pt idx="6">
                  <c:v>White</c:v>
                </c:pt>
              </c:strCache>
            </c:strRef>
          </c:cat>
          <c:val>
            <c:numRef>
              <c:f>SPAR_completion_ethnic!$D$36:$D$42</c:f>
              <c:numCache>
                <c:formatCode>General</c:formatCode>
                <c:ptCount val="7"/>
                <c:pt idx="0">
                  <c:v>0.23100000000000001</c:v>
                </c:pt>
                <c:pt idx="1">
                  <c:v>8.3000000000000004E-2</c:v>
                </c:pt>
                <c:pt idx="2">
                  <c:v>0.51100000000000001</c:v>
                </c:pt>
                <c:pt idx="3">
                  <c:v>0.32100000000000001</c:v>
                </c:pt>
                <c:pt idx="4">
                  <c:v>0.30499999999999999</c:v>
                </c:pt>
                <c:pt idx="5">
                  <c:v>0.36799999999999999</c:v>
                </c:pt>
                <c:pt idx="6">
                  <c:v>0.442</c:v>
                </c:pt>
              </c:numCache>
            </c:numRef>
          </c:val>
        </c:ser>
        <c:dLbls>
          <c:showLegendKey val="0"/>
          <c:showVal val="0"/>
          <c:showCatName val="0"/>
          <c:showSerName val="0"/>
          <c:showPercent val="0"/>
          <c:showBubbleSize val="0"/>
        </c:dLbls>
        <c:gapWidth val="150"/>
        <c:axId val="106776064"/>
        <c:axId val="105261312"/>
      </c:barChart>
      <c:catAx>
        <c:axId val="106776064"/>
        <c:scaling>
          <c:orientation val="minMax"/>
        </c:scaling>
        <c:delete val="0"/>
        <c:axPos val="b"/>
        <c:numFmt formatCode="General" sourceLinked="0"/>
        <c:majorTickMark val="none"/>
        <c:minorTickMark val="none"/>
        <c:tickLblPos val="nextTo"/>
        <c:txPr>
          <a:bodyPr/>
          <a:lstStyle/>
          <a:p>
            <a:pPr>
              <a:defRPr b="1"/>
            </a:pPr>
            <a:endParaRPr lang="en-US"/>
          </a:p>
        </c:txPr>
        <c:crossAx val="105261312"/>
        <c:crosses val="autoZero"/>
        <c:auto val="1"/>
        <c:lblAlgn val="ctr"/>
        <c:lblOffset val="100"/>
        <c:noMultiLvlLbl val="0"/>
      </c:catAx>
      <c:valAx>
        <c:axId val="105261312"/>
        <c:scaling>
          <c:orientation val="minMax"/>
        </c:scaling>
        <c:delete val="0"/>
        <c:axPos val="l"/>
        <c:majorGridlines/>
        <c:numFmt formatCode="0%" sourceLinked="0"/>
        <c:majorTickMark val="none"/>
        <c:minorTickMark val="none"/>
        <c:tickLblPos val="nextTo"/>
        <c:txPr>
          <a:bodyPr/>
          <a:lstStyle/>
          <a:p>
            <a:pPr>
              <a:defRPr b="1"/>
            </a:pPr>
            <a:endParaRPr lang="en-US"/>
          </a:p>
        </c:txPr>
        <c:crossAx val="106776064"/>
        <c:crosses val="autoZero"/>
        <c:crossBetween val="between"/>
      </c:valAx>
    </c:plotArea>
    <c:legend>
      <c:legendPos val="r"/>
      <c:layout/>
      <c:overlay val="0"/>
      <c:txPr>
        <a:bodyPr/>
        <a:lstStyle/>
        <a:p>
          <a:pPr>
            <a:defRPr sz="1100" b="1"/>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04787982207266E-2"/>
          <c:y val="3.8766519823788544E-2"/>
          <c:w val="0.73426669698724001"/>
          <c:h val="0.87682819383259913"/>
        </c:manualLayout>
      </c:layout>
      <c:barChart>
        <c:barDir val="col"/>
        <c:grouping val="clustered"/>
        <c:varyColors val="0"/>
        <c:ser>
          <c:idx val="0"/>
          <c:order val="0"/>
          <c:tx>
            <c:strRef>
              <c:f>SPAR_completion_ethnic!$C$6</c:f>
              <c:strCache>
                <c:ptCount val="1"/>
                <c:pt idx="0">
                  <c:v>Prepared</c:v>
                </c:pt>
              </c:strCache>
            </c:strRef>
          </c:tx>
          <c:spPr>
            <a:solidFill>
              <a:schemeClr val="tx2"/>
            </a:solidFill>
          </c:spPr>
          <c:invertIfNegative val="0"/>
          <c:cat>
            <c:strRef>
              <c:f>SPAR_completion_ethnic!$B$7:$B$9</c:f>
              <c:strCache>
                <c:ptCount val="3"/>
                <c:pt idx="0">
                  <c:v>African American</c:v>
                </c:pt>
                <c:pt idx="1">
                  <c:v>Hispanic</c:v>
                </c:pt>
                <c:pt idx="2">
                  <c:v>White</c:v>
                </c:pt>
              </c:strCache>
            </c:strRef>
          </c:cat>
          <c:val>
            <c:numRef>
              <c:f>SPAR_completion_ethnic!$C$7:$C$9</c:f>
              <c:numCache>
                <c:formatCode>0.0%</c:formatCode>
                <c:ptCount val="3"/>
                <c:pt idx="0">
                  <c:v>0.61899999999999999</c:v>
                </c:pt>
                <c:pt idx="1">
                  <c:v>0.53600000000000003</c:v>
                </c:pt>
                <c:pt idx="2">
                  <c:v>0.68200000000000005</c:v>
                </c:pt>
              </c:numCache>
            </c:numRef>
          </c:val>
        </c:ser>
        <c:ser>
          <c:idx val="1"/>
          <c:order val="1"/>
          <c:tx>
            <c:strRef>
              <c:f>SPAR_completion_ethnic!$D$6</c:f>
              <c:strCache>
                <c:ptCount val="1"/>
                <c:pt idx="0">
                  <c:v>Unprepared</c:v>
                </c:pt>
              </c:strCache>
            </c:strRef>
          </c:tx>
          <c:invertIfNegative val="0"/>
          <c:cat>
            <c:strRef>
              <c:f>SPAR_completion_ethnic!$B$7:$B$9</c:f>
              <c:strCache>
                <c:ptCount val="3"/>
                <c:pt idx="0">
                  <c:v>African American</c:v>
                </c:pt>
                <c:pt idx="1">
                  <c:v>Hispanic</c:v>
                </c:pt>
                <c:pt idx="2">
                  <c:v>White</c:v>
                </c:pt>
              </c:strCache>
            </c:strRef>
          </c:cat>
          <c:val>
            <c:numRef>
              <c:f>SPAR_completion_ethnic!$D$7:$D$9</c:f>
              <c:numCache>
                <c:formatCode>0.0%</c:formatCode>
                <c:ptCount val="3"/>
                <c:pt idx="0">
                  <c:v>0.29899999999999999</c:v>
                </c:pt>
                <c:pt idx="1">
                  <c:v>0.29199999999999998</c:v>
                </c:pt>
                <c:pt idx="2">
                  <c:v>0.33500000000000002</c:v>
                </c:pt>
              </c:numCache>
            </c:numRef>
          </c:val>
        </c:ser>
        <c:dLbls>
          <c:showLegendKey val="0"/>
          <c:showVal val="0"/>
          <c:showCatName val="0"/>
          <c:showSerName val="0"/>
          <c:showPercent val="0"/>
          <c:showBubbleSize val="0"/>
        </c:dLbls>
        <c:gapWidth val="150"/>
        <c:axId val="105940480"/>
        <c:axId val="105263616"/>
      </c:barChart>
      <c:catAx>
        <c:axId val="105940480"/>
        <c:scaling>
          <c:orientation val="minMax"/>
        </c:scaling>
        <c:delete val="0"/>
        <c:axPos val="b"/>
        <c:numFmt formatCode="0%" sourceLinked="0"/>
        <c:majorTickMark val="out"/>
        <c:minorTickMark val="none"/>
        <c:tickLblPos val="nextTo"/>
        <c:txPr>
          <a:bodyPr/>
          <a:lstStyle/>
          <a:p>
            <a:pPr>
              <a:defRPr b="1"/>
            </a:pPr>
            <a:endParaRPr lang="en-US"/>
          </a:p>
        </c:txPr>
        <c:crossAx val="105263616"/>
        <c:crosses val="autoZero"/>
        <c:auto val="1"/>
        <c:lblAlgn val="ctr"/>
        <c:lblOffset val="100"/>
        <c:noMultiLvlLbl val="0"/>
      </c:catAx>
      <c:valAx>
        <c:axId val="105263616"/>
        <c:scaling>
          <c:orientation val="minMax"/>
        </c:scaling>
        <c:delete val="0"/>
        <c:axPos val="l"/>
        <c:majorGridlines/>
        <c:numFmt formatCode="0.0%" sourceLinked="1"/>
        <c:majorTickMark val="out"/>
        <c:minorTickMark val="none"/>
        <c:tickLblPos val="nextTo"/>
        <c:txPr>
          <a:bodyPr/>
          <a:lstStyle/>
          <a:p>
            <a:pPr>
              <a:defRPr b="1"/>
            </a:pPr>
            <a:endParaRPr lang="en-US"/>
          </a:p>
        </c:txPr>
        <c:crossAx val="105940480"/>
        <c:crosses val="autoZero"/>
        <c:crossBetween val="between"/>
      </c:valAx>
    </c:plotArea>
    <c:legend>
      <c:legendPos val="r"/>
      <c:layout/>
      <c:overlay val="0"/>
      <c:txPr>
        <a:bodyPr/>
        <a:lstStyle/>
        <a:p>
          <a:pPr>
            <a:defRPr sz="12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8A2578-043A-4EDD-BE08-C39B6EA24040}" type="datetimeFigureOut">
              <a:rPr lang="en-US" smtClean="0"/>
              <a:t>11/14/2014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0497F6-4799-47C0-A421-ACFFAFE381E8}" type="slidenum">
              <a:rPr lang="en-US" smtClean="0"/>
              <a:t>‹#›</a:t>
            </a:fld>
            <a:endParaRPr lang="en-US"/>
          </a:p>
        </p:txBody>
      </p:sp>
    </p:spTree>
    <p:extLst>
      <p:ext uri="{BB962C8B-B14F-4D97-AF65-F5344CB8AC3E}">
        <p14:creationId xmlns:p14="http://schemas.microsoft.com/office/powerpoint/2010/main" val="406433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297DAD-5923-44A2-8136-56BE967265A9}" type="datetimeFigureOut">
              <a:rPr lang="en-US" smtClean="0"/>
              <a:t>11/14/2014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E496690-8655-4F58-A56A-67A6D0783853}" type="slidenum">
              <a:rPr lang="en-US" smtClean="0"/>
              <a:t>‹#›</a:t>
            </a:fld>
            <a:endParaRPr lang="en-US"/>
          </a:p>
        </p:txBody>
      </p:sp>
    </p:spTree>
    <p:extLst>
      <p:ext uri="{BB962C8B-B14F-4D97-AF65-F5344CB8AC3E}">
        <p14:creationId xmlns:p14="http://schemas.microsoft.com/office/powerpoint/2010/main" val="190131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ARCC – Accountability Reporting for the Community Colleges</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a:t>
            </a:fld>
            <a:endParaRPr lang="en-US" dirty="0"/>
          </a:p>
        </p:txBody>
      </p:sp>
    </p:spTree>
    <p:extLst>
      <p:ext uri="{BB962C8B-B14F-4D97-AF65-F5344CB8AC3E}">
        <p14:creationId xmlns:p14="http://schemas.microsoft.com/office/powerpoint/2010/main" val="3011635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CTE programs contain three strategies that research has shown to work extremely well and may be reason for increase: clear goals, connected to faculty, and cohorts.</a:t>
            </a:r>
            <a:endParaRPr lang="en-US" dirty="0" smtClean="0"/>
          </a:p>
          <a:p>
            <a:endParaRPr lang="en-US" dirty="0" smtClean="0"/>
          </a:p>
          <a:p>
            <a:r>
              <a:rPr lang="en-US" dirty="0" smtClean="0"/>
              <a:t>The CTE Completion rate is a new measure and one we will</a:t>
            </a:r>
            <a:r>
              <a:rPr lang="en-US" baseline="0" dirty="0" smtClean="0"/>
              <a:t> be exploring in the future.</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10</a:t>
            </a:fld>
            <a:endParaRPr lang="en-US"/>
          </a:p>
        </p:txBody>
      </p:sp>
    </p:spTree>
    <p:extLst>
      <p:ext uri="{BB962C8B-B14F-4D97-AF65-F5344CB8AC3E}">
        <p14:creationId xmlns:p14="http://schemas.microsoft.com/office/powerpoint/2010/main" val="8826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used the 80% rule, and differences were not substantially different.  Males had lower rates in both.</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11</a:t>
            </a:fld>
            <a:endParaRPr lang="en-US"/>
          </a:p>
        </p:txBody>
      </p:sp>
    </p:spTree>
    <p:extLst>
      <p:ext uri="{BB962C8B-B14F-4D97-AF65-F5344CB8AC3E}">
        <p14:creationId xmlns:p14="http://schemas.microsoft.com/office/powerpoint/2010/main" val="107180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80% rule African American students have a lower CTE Completion (.316/.468=.675) than Caucasian students </a:t>
            </a:r>
          </a:p>
          <a:p>
            <a:r>
              <a:rPr lang="en-US" baseline="0" dirty="0" smtClean="0"/>
              <a:t>-</a:t>
            </a:r>
            <a:r>
              <a:rPr lang="en-US" dirty="0" smtClean="0"/>
              <a:t>Using</a:t>
            </a:r>
            <a:r>
              <a:rPr lang="en-US" baseline="0" dirty="0" smtClean="0"/>
              <a:t> 80% rule Hispanic students have a lower Completion (.331/.426=.776) than Caucasian students .</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12</a:t>
            </a:fld>
            <a:endParaRPr lang="en-US"/>
          </a:p>
        </p:txBody>
      </p:sp>
    </p:spTree>
    <p:extLst>
      <p:ext uri="{BB962C8B-B14F-4D97-AF65-F5344CB8AC3E}">
        <p14:creationId xmlns:p14="http://schemas.microsoft.com/office/powerpoint/2010/main" val="121839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see growth based</a:t>
            </a:r>
            <a:r>
              <a:rPr lang="en-US" baseline="0" dirty="0" smtClean="0"/>
              <a:t> on interventions in two years and we  will need more sections to meet the demand.</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13</a:t>
            </a:fld>
            <a:endParaRPr lang="en-US"/>
          </a:p>
        </p:txBody>
      </p:sp>
    </p:spTree>
    <p:extLst>
      <p:ext uri="{BB962C8B-B14F-4D97-AF65-F5344CB8AC3E}">
        <p14:creationId xmlns:p14="http://schemas.microsoft.com/office/powerpoint/2010/main" val="395548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Will see growth based</a:t>
            </a:r>
            <a:r>
              <a:rPr lang="en-US" baseline="0" dirty="0" smtClean="0"/>
              <a:t> on interventions in two years and we  will need more sections to meet the demand.</a:t>
            </a:r>
            <a:endParaRPr lang="en-US" dirty="0" smtClean="0"/>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14</a:t>
            </a:fld>
            <a:endParaRPr lang="en-US"/>
          </a:p>
        </p:txBody>
      </p:sp>
    </p:spTree>
    <p:extLst>
      <p:ext uri="{BB962C8B-B14F-4D97-AF65-F5344CB8AC3E}">
        <p14:creationId xmlns:p14="http://schemas.microsoft.com/office/powerpoint/2010/main" val="3576987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the college prepared and unprepared rates have decreased consistently over last five years.  The college prepared rate has decreased from</a:t>
            </a:r>
            <a:r>
              <a:rPr lang="en-US" baseline="0" dirty="0" smtClean="0"/>
              <a:t> 66% to 61%, a 5% decline or an 8% rate decrease.  The unprepared rate has decreased from 39% to 33%, a 6% decline or a 15% rate decrease.  Basically these are the same.  However, in order to move this rate focus needs to be on where most of the students are.  In this case, by far, more students are coming to us unprepared: 75% in the 2006-2007 cohort.</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15</a:t>
            </a:fld>
            <a:endParaRPr lang="en-US"/>
          </a:p>
        </p:txBody>
      </p:sp>
    </p:spTree>
    <p:extLst>
      <p:ext uri="{BB962C8B-B14F-4D97-AF65-F5344CB8AC3E}">
        <p14:creationId xmlns:p14="http://schemas.microsoft.com/office/powerpoint/2010/main" val="271139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Need to give example, For</a:t>
            </a:r>
            <a:r>
              <a:rPr lang="en-US" sz="1200" b="1" baseline="0" dirty="0" smtClean="0"/>
              <a:t> example, Fast Track is where students can take two math courses in the same semester.  The first semester we did this was in Spring 2014, and three-year math throughput rate almost doubled.</a:t>
            </a:r>
          </a:p>
          <a:p>
            <a:endParaRPr lang="en-US" sz="1200" b="1" baseline="0" dirty="0" smtClean="0"/>
          </a:p>
          <a:p>
            <a:r>
              <a:rPr lang="en-US" sz="1200" b="1" baseline="0" dirty="0" smtClean="0"/>
              <a:t>In addition, with LCs will see impact in 2013-2014, which we will have data for next year.</a:t>
            </a:r>
            <a:endParaRPr lang="en-US" sz="1200" b="1" dirty="0" smtClean="0"/>
          </a:p>
          <a:p>
            <a:endParaRPr lang="en-US" sz="1200" dirty="0" smtClean="0"/>
          </a:p>
          <a:p>
            <a:r>
              <a:rPr lang="en-US" sz="1200" dirty="0" smtClean="0"/>
              <a:t>*Many of the Title V Transfer Prep strategies were not implemented until a year after the grant had started in 2010-2011.</a:t>
            </a:r>
          </a:p>
          <a:p>
            <a:r>
              <a:rPr lang="en-US" sz="1200" dirty="0" smtClean="0"/>
              <a:t>** Many of the Title V STEM strategies were not implemented until a year after the grant had started in 2011-2012.</a:t>
            </a:r>
          </a:p>
          <a:p>
            <a:endParaRPr lang="en-US" dirty="0" smtClean="0"/>
          </a:p>
          <a:p>
            <a:r>
              <a:rPr lang="en-US" dirty="0" smtClean="0"/>
              <a:t>Persistence did improve by ONE PERCENTAGE POINT, which is a pretty</a:t>
            </a:r>
            <a:r>
              <a:rPr lang="en-US" baseline="0" dirty="0" smtClean="0"/>
              <a:t> good start.</a:t>
            </a:r>
            <a:endParaRPr lang="en-US" dirty="0" smtClean="0"/>
          </a:p>
          <a:p>
            <a:endParaRPr lang="en-US" dirty="0" smtClean="0"/>
          </a:p>
          <a:p>
            <a:r>
              <a:rPr lang="en-US" dirty="0" smtClean="0"/>
              <a:t>Need to spend time here and discuss.  Research</a:t>
            </a:r>
            <a:r>
              <a:rPr lang="en-US" baseline="0" dirty="0" smtClean="0"/>
              <a:t> conducted at Crafton shows that each of these are related to student success.</a:t>
            </a:r>
            <a:endParaRPr lang="en-US" dirty="0" smtClean="0"/>
          </a:p>
          <a:p>
            <a:endParaRPr lang="en-US" dirty="0" smtClean="0"/>
          </a:p>
          <a:p>
            <a:r>
              <a:rPr lang="en-US" dirty="0" smtClean="0"/>
              <a:t>Integration of Instruction and Support Services – </a:t>
            </a:r>
            <a:r>
              <a:rPr lang="en-US" b="1" dirty="0" smtClean="0"/>
              <a:t>Crafton has implemented these programs in</a:t>
            </a:r>
            <a:r>
              <a:rPr lang="en-US" b="1" baseline="0" dirty="0" smtClean="0"/>
              <a:t> the last two years and we should see increases in the Completion rate, 30 unit completion rate, persistence, and in the math and English improvement rates.</a:t>
            </a:r>
            <a:endParaRPr lang="en-US" dirty="0" smtClean="0"/>
          </a:p>
          <a:p>
            <a:pPr lvl="1"/>
            <a:r>
              <a:rPr lang="en-US" dirty="0" smtClean="0"/>
              <a:t>Left Lane Program - </a:t>
            </a:r>
          </a:p>
          <a:p>
            <a:pPr lvl="1"/>
            <a:r>
              <a:rPr lang="en-US" dirty="0" smtClean="0"/>
              <a:t>Santos Manuel - </a:t>
            </a:r>
          </a:p>
          <a:p>
            <a:pPr lvl="1"/>
            <a:r>
              <a:rPr lang="en-US" dirty="0" smtClean="0"/>
              <a:t>Learning Communities – Counselors are attached to classes</a:t>
            </a:r>
          </a:p>
          <a:p>
            <a:pPr lvl="1"/>
            <a:r>
              <a:rPr lang="en-US" dirty="0" smtClean="0"/>
              <a:t>Tutoring (SI, SLA) - </a:t>
            </a:r>
          </a:p>
          <a:p>
            <a:pPr lvl="1"/>
            <a:r>
              <a:rPr lang="en-US" dirty="0" smtClean="0"/>
              <a:t>Counselors Attending Classes - </a:t>
            </a:r>
          </a:p>
          <a:p>
            <a:r>
              <a:rPr lang="en-US" dirty="0" smtClean="0"/>
              <a:t>Enhanced Transfer Programs and Services – </a:t>
            </a:r>
            <a:r>
              <a:rPr lang="en-US" b="1" dirty="0" smtClean="0"/>
              <a:t>These programs will</a:t>
            </a:r>
            <a:r>
              <a:rPr lang="en-US" b="1" baseline="0" dirty="0" smtClean="0"/>
              <a:t> help with the Crafton persistence, 30 unit rate, and completion rate.</a:t>
            </a:r>
            <a:endParaRPr lang="en-US" dirty="0" smtClean="0"/>
          </a:p>
          <a:p>
            <a:pPr lvl="1"/>
            <a:r>
              <a:rPr lang="en-US" dirty="0" smtClean="0"/>
              <a:t>Title V Transfer Prep Grant - </a:t>
            </a:r>
          </a:p>
          <a:p>
            <a:pPr lvl="1"/>
            <a:r>
              <a:rPr lang="en-US" dirty="0" smtClean="0"/>
              <a:t>STEM and Trek Academy</a:t>
            </a:r>
          </a:p>
          <a:p>
            <a:pPr lvl="1"/>
            <a:r>
              <a:rPr lang="en-US" dirty="0" smtClean="0"/>
              <a:t>Honors</a:t>
            </a:r>
          </a:p>
          <a:p>
            <a:pPr lvl="1"/>
            <a:r>
              <a:rPr lang="en-US" dirty="0" smtClean="0"/>
              <a:t>Transfer Center</a:t>
            </a:r>
          </a:p>
          <a:p>
            <a:pPr lvl="1"/>
            <a:r>
              <a:rPr lang="en-US" dirty="0" smtClean="0"/>
              <a:t>Transfer Advocates</a:t>
            </a:r>
          </a:p>
          <a:p>
            <a:r>
              <a:rPr lang="en-US" dirty="0" smtClean="0"/>
              <a:t>Curricular changes</a:t>
            </a:r>
          </a:p>
          <a:p>
            <a:pPr lvl="1"/>
            <a:r>
              <a:rPr lang="en-US" dirty="0" smtClean="0"/>
              <a:t>Reducing time to complete basic skills – Focus here is on moving</a:t>
            </a:r>
            <a:r>
              <a:rPr lang="en-US" baseline="0" dirty="0" smtClean="0"/>
              <a:t> towards acceleration. </a:t>
            </a:r>
            <a:endParaRPr lang="en-US" dirty="0" smtClean="0"/>
          </a:p>
          <a:p>
            <a:r>
              <a:rPr lang="en-US" dirty="0" smtClean="0"/>
              <a:t>Alignment and Partnership with K-12 – </a:t>
            </a:r>
            <a:r>
              <a:rPr lang="en-US" b="1" dirty="0" smtClean="0"/>
              <a:t>These strategies will also help to address the English and math improvement rates.</a:t>
            </a:r>
            <a:endParaRPr lang="en-US" dirty="0" smtClean="0"/>
          </a:p>
          <a:p>
            <a:pPr lvl="1"/>
            <a:r>
              <a:rPr lang="en-US" dirty="0" smtClean="0"/>
              <a:t>Common Core</a:t>
            </a:r>
          </a:p>
          <a:p>
            <a:pPr lvl="1"/>
            <a:r>
              <a:rPr lang="en-US" dirty="0" smtClean="0"/>
              <a:t>SOAR</a:t>
            </a:r>
          </a:p>
          <a:p>
            <a:pPr lvl="1"/>
            <a:r>
              <a:rPr lang="en-US" dirty="0" smtClean="0"/>
              <a:t>EAP</a:t>
            </a:r>
          </a:p>
          <a:p>
            <a:pPr lvl="1"/>
            <a:endParaRPr lang="en-US" dirty="0" smtClean="0"/>
          </a:p>
        </p:txBody>
      </p:sp>
      <p:sp>
        <p:nvSpPr>
          <p:cNvPr id="4" name="Slide Number Placeholder 3"/>
          <p:cNvSpPr>
            <a:spLocks noGrp="1"/>
          </p:cNvSpPr>
          <p:nvPr>
            <p:ph type="sldNum" sz="quarter" idx="10"/>
          </p:nvPr>
        </p:nvSpPr>
        <p:spPr/>
        <p:txBody>
          <a:bodyPr/>
          <a:lstStyle/>
          <a:p>
            <a:fld id="{4E496690-8655-4F58-A56A-67A6D0783853}" type="slidenum">
              <a:rPr lang="en-US" smtClean="0"/>
              <a:t>16</a:t>
            </a:fld>
            <a:endParaRPr lang="en-US"/>
          </a:p>
        </p:txBody>
      </p:sp>
    </p:spTree>
    <p:extLst>
      <p:ext uri="{BB962C8B-B14F-4D97-AF65-F5344CB8AC3E}">
        <p14:creationId xmlns:p14="http://schemas.microsoft.com/office/powerpoint/2010/main" val="330125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*Many of the Title V Transfer Prep strategies were not implemented until a year after the grant had started in 2010-2011.</a:t>
            </a:r>
          </a:p>
          <a:p>
            <a:r>
              <a:rPr lang="en-US" sz="1200" dirty="0" smtClean="0"/>
              <a:t>** Many of the Title V STEM strategies were not implemented until a year after the grant had started in 2011-2012.</a:t>
            </a:r>
          </a:p>
          <a:p>
            <a:endParaRPr lang="en-US" dirty="0" smtClean="0"/>
          </a:p>
          <a:p>
            <a:r>
              <a:rPr lang="en-US" dirty="0" smtClean="0"/>
              <a:t>Persistence did improve by ONE PERCENTAGE POINT, which is a pretty</a:t>
            </a:r>
            <a:r>
              <a:rPr lang="en-US" baseline="0" dirty="0" smtClean="0"/>
              <a:t> good start.</a:t>
            </a:r>
            <a:endParaRPr lang="en-US" dirty="0" smtClean="0"/>
          </a:p>
          <a:p>
            <a:endParaRPr lang="en-US" dirty="0" smtClean="0"/>
          </a:p>
          <a:p>
            <a:r>
              <a:rPr lang="en-US" dirty="0" smtClean="0"/>
              <a:t>Need to spend time here and discuss.  Research</a:t>
            </a:r>
            <a:r>
              <a:rPr lang="en-US" baseline="0" dirty="0" smtClean="0"/>
              <a:t> conducted at Crafton shows that each of these are related to student success.</a:t>
            </a:r>
            <a:endParaRPr lang="en-US" dirty="0" smtClean="0"/>
          </a:p>
          <a:p>
            <a:endParaRPr lang="en-US" dirty="0" smtClean="0"/>
          </a:p>
          <a:p>
            <a:r>
              <a:rPr lang="en-US" dirty="0" smtClean="0"/>
              <a:t>Integration of Instruction and Support Services – </a:t>
            </a:r>
            <a:r>
              <a:rPr lang="en-US" b="1" dirty="0" smtClean="0"/>
              <a:t>Crafton has implemented these programs in</a:t>
            </a:r>
            <a:r>
              <a:rPr lang="en-US" b="1" baseline="0" dirty="0" smtClean="0"/>
              <a:t> the last two years and we should see increases in the Completion rate, 30 unit completion rate, persistence, and in the math and English improvement rates.</a:t>
            </a:r>
            <a:endParaRPr lang="en-US" dirty="0" smtClean="0"/>
          </a:p>
          <a:p>
            <a:pPr lvl="1"/>
            <a:r>
              <a:rPr lang="en-US" dirty="0" smtClean="0"/>
              <a:t>Left Lane Program - </a:t>
            </a:r>
          </a:p>
          <a:p>
            <a:pPr lvl="1"/>
            <a:r>
              <a:rPr lang="en-US" dirty="0" smtClean="0"/>
              <a:t>Santos Manuel - </a:t>
            </a:r>
          </a:p>
          <a:p>
            <a:pPr lvl="1"/>
            <a:r>
              <a:rPr lang="en-US" dirty="0" smtClean="0"/>
              <a:t>Learning Communities – Counselors are attached to classes</a:t>
            </a:r>
          </a:p>
          <a:p>
            <a:pPr lvl="1"/>
            <a:r>
              <a:rPr lang="en-US" dirty="0" smtClean="0"/>
              <a:t>Tutoring (SI, SLA) - </a:t>
            </a:r>
          </a:p>
          <a:p>
            <a:pPr lvl="1"/>
            <a:r>
              <a:rPr lang="en-US" dirty="0" smtClean="0"/>
              <a:t>Counselors Attending Classes - </a:t>
            </a:r>
          </a:p>
          <a:p>
            <a:r>
              <a:rPr lang="en-US" dirty="0" smtClean="0"/>
              <a:t>Enhanced Transfer Programs and Services – </a:t>
            </a:r>
            <a:r>
              <a:rPr lang="en-US" b="1" dirty="0" smtClean="0"/>
              <a:t>These programs will</a:t>
            </a:r>
            <a:r>
              <a:rPr lang="en-US" b="1" baseline="0" dirty="0" smtClean="0"/>
              <a:t> help with the Crafton persistence, 30 unit rate, and completion rate.</a:t>
            </a:r>
            <a:endParaRPr lang="en-US" dirty="0" smtClean="0"/>
          </a:p>
          <a:p>
            <a:pPr lvl="1"/>
            <a:r>
              <a:rPr lang="en-US" dirty="0" smtClean="0"/>
              <a:t>Title V Transfer Prep Grant - </a:t>
            </a:r>
          </a:p>
          <a:p>
            <a:pPr lvl="1"/>
            <a:r>
              <a:rPr lang="en-US" dirty="0" smtClean="0"/>
              <a:t>STEM and Trek Academy</a:t>
            </a:r>
          </a:p>
          <a:p>
            <a:pPr lvl="1"/>
            <a:r>
              <a:rPr lang="en-US" dirty="0" smtClean="0"/>
              <a:t>Honors</a:t>
            </a:r>
          </a:p>
          <a:p>
            <a:pPr lvl="1"/>
            <a:r>
              <a:rPr lang="en-US" dirty="0" smtClean="0"/>
              <a:t>Transfer Center</a:t>
            </a:r>
          </a:p>
          <a:p>
            <a:pPr lvl="1"/>
            <a:r>
              <a:rPr lang="en-US" dirty="0" smtClean="0"/>
              <a:t>Transfer Advocates</a:t>
            </a:r>
          </a:p>
          <a:p>
            <a:r>
              <a:rPr lang="en-US" dirty="0" smtClean="0"/>
              <a:t>Curricular changes</a:t>
            </a:r>
          </a:p>
          <a:p>
            <a:pPr lvl="1"/>
            <a:r>
              <a:rPr lang="en-US" dirty="0" smtClean="0"/>
              <a:t>Reducing time to complete basic skills – Focus here is on moving</a:t>
            </a:r>
            <a:r>
              <a:rPr lang="en-US" baseline="0" dirty="0" smtClean="0"/>
              <a:t> towards acceleration. </a:t>
            </a:r>
            <a:endParaRPr lang="en-US" dirty="0" smtClean="0"/>
          </a:p>
          <a:p>
            <a:r>
              <a:rPr lang="en-US" dirty="0" smtClean="0"/>
              <a:t>Alignment and Partnership with K-12 – </a:t>
            </a:r>
            <a:r>
              <a:rPr lang="en-US" b="1" dirty="0" smtClean="0"/>
              <a:t>These strategies will also help to address the English and math improvement rates.</a:t>
            </a:r>
            <a:endParaRPr lang="en-US" dirty="0" smtClean="0"/>
          </a:p>
          <a:p>
            <a:pPr lvl="1"/>
            <a:r>
              <a:rPr lang="en-US" dirty="0" smtClean="0"/>
              <a:t>Common Core</a:t>
            </a:r>
          </a:p>
          <a:p>
            <a:pPr lvl="1"/>
            <a:r>
              <a:rPr lang="en-US" dirty="0" smtClean="0"/>
              <a:t>SOAR</a:t>
            </a:r>
          </a:p>
          <a:p>
            <a:pPr lvl="1"/>
            <a:r>
              <a:rPr lang="en-US" dirty="0" smtClean="0"/>
              <a:t>EAP</a:t>
            </a:r>
          </a:p>
          <a:p>
            <a:pPr lvl="1"/>
            <a:endParaRPr lang="en-US" dirty="0" smtClean="0"/>
          </a:p>
        </p:txBody>
      </p:sp>
      <p:sp>
        <p:nvSpPr>
          <p:cNvPr id="4" name="Slide Number Placeholder 3"/>
          <p:cNvSpPr>
            <a:spLocks noGrp="1"/>
          </p:cNvSpPr>
          <p:nvPr>
            <p:ph type="sldNum" sz="quarter" idx="10"/>
          </p:nvPr>
        </p:nvSpPr>
        <p:spPr/>
        <p:txBody>
          <a:bodyPr/>
          <a:lstStyle/>
          <a:p>
            <a:fld id="{4E496690-8655-4F58-A56A-67A6D0783853}" type="slidenum">
              <a:rPr lang="en-US" smtClean="0"/>
              <a:t>17</a:t>
            </a:fld>
            <a:endParaRPr lang="en-US"/>
          </a:p>
        </p:txBody>
      </p:sp>
    </p:spTree>
    <p:extLst>
      <p:ext uri="{BB962C8B-B14F-4D97-AF65-F5344CB8AC3E}">
        <p14:creationId xmlns:p14="http://schemas.microsoft.com/office/powerpoint/2010/main" val="3301257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4E496690-8655-4F58-A56A-67A6D0783853}" type="slidenum">
              <a:rPr lang="en-US" smtClean="0"/>
              <a:t>18</a:t>
            </a:fld>
            <a:endParaRPr lang="en-US"/>
          </a:p>
        </p:txBody>
      </p:sp>
    </p:spTree>
    <p:extLst>
      <p:ext uri="{BB962C8B-B14F-4D97-AF65-F5344CB8AC3E}">
        <p14:creationId xmlns:p14="http://schemas.microsoft.com/office/powerpoint/2010/main" val="3301257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Lane success</a:t>
            </a:r>
            <a:r>
              <a:rPr lang="en-US" baseline="0" dirty="0" smtClean="0"/>
              <a:t> rate is from the Fall 2012 cohort and includes the all discipline success rate (see Table 3 from 2014 report).</a:t>
            </a:r>
          </a:p>
          <a:p>
            <a:r>
              <a:rPr lang="en-US" baseline="0" dirty="0" smtClean="0"/>
              <a:t>Supplemental Instruction if from RRN 606, Fall 2012 brief.</a:t>
            </a:r>
          </a:p>
          <a:p>
            <a:r>
              <a:rPr lang="en-US" baseline="0" dirty="0" smtClean="0"/>
              <a:t>SOAR Success  rates are a summary from Fall 2009 to Fall 2012: RRN 380.</a:t>
            </a:r>
          </a:p>
          <a:p>
            <a:r>
              <a:rPr lang="en-US" baseline="0" dirty="0" smtClean="0"/>
              <a:t>Compressed courses is  from the study conducted by Ben that looks at success from 1011 to 1213: RRN 688.</a:t>
            </a:r>
          </a:p>
          <a:p>
            <a:r>
              <a:rPr lang="en-US" baseline="0" dirty="0" smtClean="0"/>
              <a:t>Tutoring Center San Manuel Students are San Manuel students who attended tutoring center: RRN 492.  It was 2011-2012  though.</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19</a:t>
            </a:fld>
            <a:endParaRPr lang="en-US"/>
          </a:p>
        </p:txBody>
      </p:sp>
    </p:spTree>
    <p:extLst>
      <p:ext uri="{BB962C8B-B14F-4D97-AF65-F5344CB8AC3E}">
        <p14:creationId xmlns:p14="http://schemas.microsoft.com/office/powerpoint/2010/main" val="185710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a:t>
            </a:fld>
            <a:endParaRPr lang="en-US" dirty="0"/>
          </a:p>
        </p:txBody>
      </p:sp>
    </p:spTree>
    <p:extLst>
      <p:ext uri="{BB962C8B-B14F-4D97-AF65-F5344CB8AC3E}">
        <p14:creationId xmlns:p14="http://schemas.microsoft.com/office/powerpoint/2010/main" val="3530588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 Measure, and Continuous Improvement – </a:t>
            </a:r>
            <a:r>
              <a:rPr lang="en-US" b="1" dirty="0" smtClean="0"/>
              <a:t>These are being addressed this year.</a:t>
            </a:r>
            <a:endParaRPr lang="en-US" dirty="0" smtClean="0"/>
          </a:p>
          <a:p>
            <a:pPr lvl="1"/>
            <a:r>
              <a:rPr lang="en-US" dirty="0" smtClean="0"/>
              <a:t>Revision of QEIs – QEIs will be aligned at each level of institution and programs will be able to see how they are contributing to each QEI. In addition, in</a:t>
            </a:r>
            <a:r>
              <a:rPr lang="en-US" baseline="0" dirty="0" smtClean="0"/>
              <a:t> process of developing annual measures that  will inform the cohort tracking measures.</a:t>
            </a:r>
            <a:endParaRPr lang="en-US" dirty="0" smtClean="0"/>
          </a:p>
          <a:p>
            <a:pPr lvl="1"/>
            <a:r>
              <a:rPr lang="en-US" dirty="0" smtClean="0"/>
              <a:t>Updating EMP</a:t>
            </a:r>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20</a:t>
            </a:fld>
            <a:endParaRPr lang="en-US"/>
          </a:p>
        </p:txBody>
      </p:sp>
    </p:spTree>
    <p:extLst>
      <p:ext uri="{BB962C8B-B14F-4D97-AF65-F5344CB8AC3E}">
        <p14:creationId xmlns:p14="http://schemas.microsoft.com/office/powerpoint/2010/main" val="917557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predictor of transferring to a four-year institution is to complete transfer level math</a:t>
            </a:r>
          </a:p>
          <a:p>
            <a:r>
              <a:rPr lang="en-US" dirty="0" smtClean="0"/>
              <a:t>Students are more likely to transfer if they enroll full-time</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21</a:t>
            </a:fld>
            <a:endParaRPr lang="en-US"/>
          </a:p>
        </p:txBody>
      </p:sp>
    </p:spTree>
    <p:extLst>
      <p:ext uri="{BB962C8B-B14F-4D97-AF65-F5344CB8AC3E}">
        <p14:creationId xmlns:p14="http://schemas.microsoft.com/office/powerpoint/2010/main" val="1357964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 able to determine what kind of impact</a:t>
            </a:r>
            <a:r>
              <a:rPr lang="en-US" baseline="0" dirty="0" smtClean="0"/>
              <a:t> that Crafton is having we are in the process of developing annual indicators.</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22</a:t>
            </a:fld>
            <a:endParaRPr lang="en-US"/>
          </a:p>
        </p:txBody>
      </p:sp>
    </p:spTree>
    <p:extLst>
      <p:ext uri="{BB962C8B-B14F-4D97-AF65-F5344CB8AC3E}">
        <p14:creationId xmlns:p14="http://schemas.microsoft.com/office/powerpoint/2010/main" val="2119056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request has gone through</a:t>
            </a:r>
            <a:r>
              <a:rPr lang="en-US" baseline="0" dirty="0" smtClean="0"/>
              <a:t> TESS and has been prioritized.</a:t>
            </a:r>
          </a:p>
          <a:p>
            <a:endParaRPr lang="en-US" baseline="0" dirty="0" smtClean="0"/>
          </a:p>
          <a:p>
            <a:r>
              <a:rPr lang="en-US" dirty="0" smtClean="0"/>
              <a:t>Support the implementation of the priority registration process that requires students to continuously enroll in math and English until they have completed the math and English required in their SEP</a:t>
            </a:r>
          </a:p>
          <a:p>
            <a:pPr lvl="1"/>
            <a:r>
              <a:rPr lang="en-US" dirty="0" smtClean="0"/>
              <a:t>Successfully completing transfer level math is the best predictor of achieving any ARCC milestone</a:t>
            </a:r>
          </a:p>
          <a:p>
            <a:pPr lvl="1"/>
            <a:r>
              <a:rPr lang="en-US" dirty="0" smtClean="0"/>
              <a:t>Students are statistically significantly more likely to complete any ARCC milestone if they complete transfer level English within their first year</a:t>
            </a:r>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23</a:t>
            </a:fld>
            <a:endParaRPr lang="en-US"/>
          </a:p>
        </p:txBody>
      </p:sp>
    </p:spTree>
    <p:extLst>
      <p:ext uri="{BB962C8B-B14F-4D97-AF65-F5344CB8AC3E}">
        <p14:creationId xmlns:p14="http://schemas.microsoft.com/office/powerpoint/2010/main" val="1857109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 the increase in math and English sections to meet student need</a:t>
            </a:r>
          </a:p>
          <a:p>
            <a:pPr lvl="1"/>
            <a:r>
              <a:rPr lang="en-US" dirty="0" smtClean="0"/>
              <a:t>Crafton students need an additional 37 math sections and 47 English sections or 345 FTES</a:t>
            </a:r>
          </a:p>
          <a:p>
            <a:pPr marL="372709" lvl="1" algn="ctr"/>
            <a:r>
              <a:rPr lang="en-US" dirty="0" smtClean="0"/>
              <a:t>Or</a:t>
            </a:r>
          </a:p>
          <a:p>
            <a:pPr lvl="1"/>
            <a:r>
              <a:rPr lang="en-US" dirty="0" smtClean="0"/>
              <a:t>First-time Crafton students need an additional 15 math sections and 23 English sections or 156 FTES</a:t>
            </a:r>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24</a:t>
            </a:fld>
            <a:endParaRPr lang="en-US"/>
          </a:p>
        </p:txBody>
      </p:sp>
    </p:spTree>
    <p:extLst>
      <p:ext uri="{BB962C8B-B14F-4D97-AF65-F5344CB8AC3E}">
        <p14:creationId xmlns:p14="http://schemas.microsoft.com/office/powerpoint/2010/main" val="2315290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26</a:t>
            </a:fld>
            <a:endParaRPr lang="en-US"/>
          </a:p>
        </p:txBody>
      </p:sp>
    </p:spTree>
    <p:extLst>
      <p:ext uri="{BB962C8B-B14F-4D97-AF65-F5344CB8AC3E}">
        <p14:creationId xmlns:p14="http://schemas.microsoft.com/office/powerpoint/2010/main" val="3583668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English rates have improved.</a:t>
            </a:r>
            <a:r>
              <a:rPr lang="en-US" baseline="0" dirty="0" smtClean="0"/>
              <a:t>  </a:t>
            </a:r>
          </a:p>
          <a:p>
            <a:r>
              <a:rPr lang="en-US" baseline="0" dirty="0" smtClean="0"/>
              <a:t>Math improvement rates show almost no meaningful change--equal to the state average and significantly higher than peer campuses. </a:t>
            </a:r>
          </a:p>
          <a:p>
            <a:r>
              <a:rPr lang="en-US" baseline="0" dirty="0" smtClean="0"/>
              <a:t>Persistence and 30 units completion rates have declined.</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27</a:t>
            </a:fld>
            <a:endParaRPr lang="en-US"/>
          </a:p>
        </p:txBody>
      </p:sp>
    </p:spTree>
    <p:extLst>
      <p:ext uri="{BB962C8B-B14F-4D97-AF65-F5344CB8AC3E}">
        <p14:creationId xmlns:p14="http://schemas.microsoft.com/office/powerpoint/2010/main" val="2787439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28</a:t>
            </a:fld>
            <a:endParaRPr lang="en-US"/>
          </a:p>
        </p:txBody>
      </p:sp>
    </p:spTree>
    <p:extLst>
      <p:ext uri="{BB962C8B-B14F-4D97-AF65-F5344CB8AC3E}">
        <p14:creationId xmlns:p14="http://schemas.microsoft.com/office/powerpoint/2010/main" val="575438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circles</a:t>
            </a:r>
            <a:r>
              <a:rPr lang="en-US" baseline="0" dirty="0" smtClean="0"/>
              <a:t> identify disproportionate impact levels </a:t>
            </a:r>
            <a:r>
              <a:rPr lang="en-US" baseline="0" dirty="0" smtClean="0"/>
              <a:t>(less than 80</a:t>
            </a:r>
            <a:r>
              <a:rPr lang="en-US" baseline="0" dirty="0" smtClean="0"/>
              <a:t>% of the highest preforming group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29</a:t>
            </a:fld>
            <a:endParaRPr lang="en-US"/>
          </a:p>
        </p:txBody>
      </p:sp>
    </p:spTree>
    <p:extLst>
      <p:ext uri="{BB962C8B-B14F-4D97-AF65-F5344CB8AC3E}">
        <p14:creationId xmlns:p14="http://schemas.microsoft.com/office/powerpoint/2010/main" val="1412299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30</a:t>
            </a:fld>
            <a:endParaRPr lang="en-US"/>
          </a:p>
        </p:txBody>
      </p:sp>
    </p:spTree>
    <p:extLst>
      <p:ext uri="{BB962C8B-B14F-4D97-AF65-F5344CB8AC3E}">
        <p14:creationId xmlns:p14="http://schemas.microsoft.com/office/powerpoint/2010/main" val="408341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Leinbach</a:t>
            </a:r>
            <a:r>
              <a:rPr lang="en-US" dirty="0"/>
              <a:t> and Jenkins (2008, pp. 1) define momentum points as “measurable educational attainments, such as completing a college-level math course, that are empirically correlated with the completion of a milestone.”  The CCCCO Student Success Task Force (SSTF, 2011) refers to momentum points as progression metrics. </a:t>
            </a:r>
          </a:p>
          <a:p>
            <a:endParaRPr lang="en-US" dirty="0"/>
          </a:p>
          <a:p>
            <a:r>
              <a:rPr lang="en-US" b="1" dirty="0"/>
              <a:t>Persistence</a:t>
            </a:r>
            <a:r>
              <a:rPr lang="en-US" dirty="0"/>
              <a:t> – The percentage of first-time students with minimum of 6 units earned who attempted any Math or English in the first three years and achieved the following measure of progress (or momentum point) within six years of entry: </a:t>
            </a:r>
          </a:p>
          <a:p>
            <a:r>
              <a:rPr lang="en-US" dirty="0"/>
              <a:t>• Enroll in first three consecutive primary semester terms (or four quarter terms) anywhere in the CCC system. </a:t>
            </a:r>
          </a:p>
          <a:p>
            <a:pPr lvl="0"/>
            <a:endParaRPr lang="en-US" dirty="0"/>
          </a:p>
          <a:p>
            <a:r>
              <a:rPr lang="en-US" b="1" dirty="0"/>
              <a:t>30 Units</a:t>
            </a:r>
            <a:r>
              <a:rPr lang="en-US" dirty="0"/>
              <a:t> – The percentage of first-time students with minimum of 6 units earned who attempted any Math or English in the first three years and achieved the following measure of progress (or milestone) within six years of entry: </a:t>
            </a:r>
          </a:p>
          <a:p>
            <a:r>
              <a:rPr lang="en-US" dirty="0"/>
              <a:t>• Earned at least 30 units in the CCC system. </a:t>
            </a:r>
          </a:p>
          <a:p>
            <a:pPr lvl="0"/>
            <a:endParaRPr lang="en-US" b="1" dirty="0"/>
          </a:p>
          <a:p>
            <a:r>
              <a:rPr lang="en-US" b="1" dirty="0"/>
              <a:t>Remedial (English and Math)</a:t>
            </a:r>
            <a:r>
              <a:rPr lang="en-US" dirty="0"/>
              <a:t> – The percentage of credit students who attempted a course designated at “levels below transfer” in: </a:t>
            </a:r>
          </a:p>
          <a:p>
            <a:r>
              <a:rPr lang="en-US" dirty="0"/>
              <a:t>• Math and successfully completed a college-level course in Math within six years. </a:t>
            </a:r>
          </a:p>
          <a:p>
            <a:r>
              <a:rPr lang="en-US" dirty="0"/>
              <a:t>• English and successfully completed a college-level course in English within six years. </a:t>
            </a:r>
          </a:p>
          <a:p>
            <a:r>
              <a:rPr lang="en-US" dirty="0"/>
              <a:t>• ESL and successfully completed the ESL sequence or a college-level English course within six years. </a:t>
            </a:r>
          </a:p>
          <a:p>
            <a:r>
              <a:rPr lang="en-US" dirty="0"/>
              <a:t>The cohort is defined as the year the student attempts a course at “levels below transfer” in Math, English and/or ESL at that college. </a:t>
            </a:r>
          </a:p>
        </p:txBody>
      </p:sp>
      <p:sp>
        <p:nvSpPr>
          <p:cNvPr id="4" name="Slide Number Placeholder 3"/>
          <p:cNvSpPr>
            <a:spLocks noGrp="1"/>
          </p:cNvSpPr>
          <p:nvPr>
            <p:ph type="sldNum" sz="quarter" idx="10"/>
          </p:nvPr>
        </p:nvSpPr>
        <p:spPr/>
        <p:txBody>
          <a:bodyPr/>
          <a:lstStyle/>
          <a:p>
            <a:fld id="{4E496690-8655-4F58-A56A-67A6D0783853}" type="slidenum">
              <a:rPr lang="en-US" smtClean="0"/>
              <a:t>3</a:t>
            </a:fld>
            <a:endParaRPr lang="en-US"/>
          </a:p>
        </p:txBody>
      </p:sp>
    </p:spTree>
    <p:extLst>
      <p:ext uri="{BB962C8B-B14F-4D97-AF65-F5344CB8AC3E}">
        <p14:creationId xmlns:p14="http://schemas.microsoft.com/office/powerpoint/2010/main" val="2249479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Course</a:t>
            </a:r>
            <a:r>
              <a:rPr lang="en-US" u="sng" baseline="0" dirty="0" smtClean="0"/>
              <a:t> </a:t>
            </a:r>
            <a:r>
              <a:rPr lang="en-US" u="sng" dirty="0" smtClean="0"/>
              <a:t>Retention Rates	2012-13</a:t>
            </a:r>
          </a:p>
          <a:p>
            <a:r>
              <a:rPr lang="en-US" dirty="0" smtClean="0"/>
              <a:t>Aeronautics		95.59%</a:t>
            </a:r>
          </a:p>
          <a:p>
            <a:r>
              <a:rPr lang="en-US" dirty="0" smtClean="0"/>
              <a:t>Automotive Technology	89.91%</a:t>
            </a:r>
          </a:p>
          <a:p>
            <a:r>
              <a:rPr lang="en-US" dirty="0" smtClean="0"/>
              <a:t>Child Development	89.98%</a:t>
            </a:r>
          </a:p>
          <a:p>
            <a:r>
              <a:rPr lang="en-US" dirty="0" smtClean="0"/>
              <a:t>Electricity &amp; Electronics	91.62%</a:t>
            </a:r>
          </a:p>
          <a:p>
            <a:r>
              <a:rPr lang="en-US" dirty="0" smtClean="0"/>
              <a:t>Inspection Technology	99.46%</a:t>
            </a:r>
          </a:p>
          <a:p>
            <a:r>
              <a:rPr lang="en-US" dirty="0" smtClean="0"/>
              <a:t>Library Technology	87.03%</a:t>
            </a:r>
          </a:p>
          <a:p>
            <a:r>
              <a:rPr lang="en-US" dirty="0" smtClean="0"/>
              <a:t>Machinist Technology	91.82%</a:t>
            </a:r>
          </a:p>
          <a:p>
            <a:r>
              <a:rPr lang="en-US" dirty="0" smtClean="0"/>
              <a:t>Nursing		97.80%</a:t>
            </a:r>
          </a:p>
          <a:p>
            <a:r>
              <a:rPr lang="en-US" dirty="0" smtClean="0"/>
              <a:t>Psychiatric Technician	97.50%</a:t>
            </a:r>
          </a:p>
          <a:p>
            <a:r>
              <a:rPr lang="en-US" dirty="0" smtClean="0"/>
              <a:t>Refrigeration &amp; AC	94.32%</a:t>
            </a:r>
          </a:p>
          <a:p>
            <a:r>
              <a:rPr lang="en-US" dirty="0" smtClean="0"/>
              <a:t>Water Supply Technology	95.27%</a:t>
            </a:r>
          </a:p>
          <a:p>
            <a:r>
              <a:rPr lang="en-US" dirty="0" smtClean="0"/>
              <a:t>Welding Technology	95.80%</a:t>
            </a:r>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31</a:t>
            </a:fld>
            <a:endParaRPr lang="en-US"/>
          </a:p>
        </p:txBody>
      </p:sp>
    </p:spTree>
    <p:extLst>
      <p:ext uri="{BB962C8B-B14F-4D97-AF65-F5344CB8AC3E}">
        <p14:creationId xmlns:p14="http://schemas.microsoft.com/office/powerpoint/2010/main" val="2572715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Disproportionate</a:t>
            </a:r>
            <a:r>
              <a:rPr lang="en-US" baseline="0" dirty="0" smtClean="0"/>
              <a:t> impact</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32</a:t>
            </a:fld>
            <a:endParaRPr lang="en-US"/>
          </a:p>
        </p:txBody>
      </p:sp>
    </p:spTree>
    <p:extLst>
      <p:ext uri="{BB962C8B-B14F-4D97-AF65-F5344CB8AC3E}">
        <p14:creationId xmlns:p14="http://schemas.microsoft.com/office/powerpoint/2010/main" val="768339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Completions declined to</a:t>
            </a:r>
            <a:r>
              <a:rPr lang="en-US" baseline="0" dirty="0" smtClean="0"/>
              <a:t> by a meaningful amount, English increased by a meaningful amount.  Other changes were not statistically meaningful. </a:t>
            </a:r>
            <a:br>
              <a:rPr lang="en-US" baseline="0" dirty="0" smtClean="0"/>
            </a:b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33</a:t>
            </a:fld>
            <a:endParaRPr lang="en-US"/>
          </a:p>
        </p:txBody>
      </p:sp>
    </p:spTree>
    <p:extLst>
      <p:ext uri="{BB962C8B-B14F-4D97-AF65-F5344CB8AC3E}">
        <p14:creationId xmlns:p14="http://schemas.microsoft.com/office/powerpoint/2010/main" val="2777332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closest to the state in the remedial math completion (effectively equal),</a:t>
            </a:r>
            <a:r>
              <a:rPr lang="en-US" baseline="0" dirty="0" smtClean="0"/>
              <a:t> but have greatest disparity in overall completion.</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34</a:t>
            </a:fld>
            <a:endParaRPr lang="en-US"/>
          </a:p>
        </p:txBody>
      </p:sp>
    </p:spTree>
    <p:extLst>
      <p:ext uri="{BB962C8B-B14F-4D97-AF65-F5344CB8AC3E}">
        <p14:creationId xmlns:p14="http://schemas.microsoft.com/office/powerpoint/2010/main" val="2160624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greatest loss in the most recent cohort</a:t>
            </a:r>
            <a:r>
              <a:rPr lang="en-US" baseline="0" dirty="0" smtClean="0"/>
              <a:t> </a:t>
            </a:r>
            <a:r>
              <a:rPr lang="en-US" dirty="0" smtClean="0"/>
              <a:t>was among unprepared students.</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35</a:t>
            </a:fld>
            <a:endParaRPr lang="en-US"/>
          </a:p>
        </p:txBody>
      </p:sp>
    </p:spTree>
    <p:extLst>
      <p:ext uri="{BB962C8B-B14F-4D97-AF65-F5344CB8AC3E}">
        <p14:creationId xmlns:p14="http://schemas.microsoft.com/office/powerpoint/2010/main" val="271139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Remedial</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36</a:t>
            </a:fld>
            <a:endParaRPr lang="en-US"/>
          </a:p>
        </p:txBody>
      </p:sp>
    </p:spTree>
    <p:extLst>
      <p:ext uri="{BB962C8B-B14F-4D97-AF65-F5344CB8AC3E}">
        <p14:creationId xmlns:p14="http://schemas.microsoft.com/office/powerpoint/2010/main" val="917557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These ethnicities</a:t>
            </a:r>
            <a:r>
              <a:rPr lang="en-US" sz="1200" baseline="0" dirty="0" smtClean="0"/>
              <a:t> comprise the majority of the students (African American = 13.8%, Hispanic = 59.5%, White = 17.1%).</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37</a:t>
            </a:fld>
            <a:endParaRPr lang="en-US"/>
          </a:p>
        </p:txBody>
      </p:sp>
    </p:spTree>
    <p:extLst>
      <p:ext uri="{BB962C8B-B14F-4D97-AF65-F5344CB8AC3E}">
        <p14:creationId xmlns:p14="http://schemas.microsoft.com/office/powerpoint/2010/main" val="3596681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AB86</a:t>
            </a:r>
          </a:p>
        </p:txBody>
      </p:sp>
      <p:sp>
        <p:nvSpPr>
          <p:cNvPr id="4" name="Slide Number Placeholder 3"/>
          <p:cNvSpPr>
            <a:spLocks noGrp="1"/>
          </p:cNvSpPr>
          <p:nvPr>
            <p:ph type="sldNum" sz="quarter" idx="10"/>
          </p:nvPr>
        </p:nvSpPr>
        <p:spPr/>
        <p:txBody>
          <a:bodyPr/>
          <a:lstStyle/>
          <a:p>
            <a:fld id="{4E496690-8655-4F58-A56A-67A6D0783853}" type="slidenum">
              <a:rPr lang="en-US" smtClean="0"/>
              <a:t>38</a:t>
            </a:fld>
            <a:endParaRPr lang="en-US"/>
          </a:p>
        </p:txBody>
      </p:sp>
    </p:spTree>
    <p:extLst>
      <p:ext uri="{BB962C8B-B14F-4D97-AF65-F5344CB8AC3E}">
        <p14:creationId xmlns:p14="http://schemas.microsoft.com/office/powerpoint/2010/main" val="3301257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39</a:t>
            </a:fld>
            <a:endParaRPr lang="en-US"/>
          </a:p>
        </p:txBody>
      </p:sp>
    </p:spTree>
    <p:extLst>
      <p:ext uri="{BB962C8B-B14F-4D97-AF65-F5344CB8AC3E}">
        <p14:creationId xmlns:p14="http://schemas.microsoft.com/office/powerpoint/2010/main" val="1857109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predictor of transferring to a four-year institution is to complete transfer level math</a:t>
            </a:r>
          </a:p>
          <a:p>
            <a:r>
              <a:rPr lang="en-US" dirty="0" smtClean="0"/>
              <a:t>Minority Science and Engineering Improvement Project (MSIEP)</a:t>
            </a:r>
          </a:p>
          <a:p>
            <a:r>
              <a:rPr lang="en-US" dirty="0" smtClean="0"/>
              <a:t>Student</a:t>
            </a:r>
            <a:r>
              <a:rPr lang="en-US" baseline="0" dirty="0" smtClean="0"/>
              <a:t> Success Centers (Dreamer’s Center; Athletes; students with children)</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40</a:t>
            </a:fld>
            <a:endParaRPr lang="en-US"/>
          </a:p>
        </p:txBody>
      </p:sp>
    </p:spTree>
    <p:extLst>
      <p:ext uri="{BB962C8B-B14F-4D97-AF65-F5344CB8AC3E}">
        <p14:creationId xmlns:p14="http://schemas.microsoft.com/office/powerpoint/2010/main" val="135796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Completion (SPAR)</a:t>
            </a:r>
            <a:r>
              <a:rPr lang="en-US" dirty="0"/>
              <a:t> – The percentage of first-time students with minimum of 6 units earned who attempted any Math or English in the first three years and achieved any of the following outcomes within six years of entry: </a:t>
            </a:r>
          </a:p>
          <a:p>
            <a:r>
              <a:rPr lang="en-US" dirty="0"/>
              <a:t>• Earned AA/AS or credit Certificate (Chancellor’s Office approved) </a:t>
            </a:r>
          </a:p>
          <a:p>
            <a:r>
              <a:rPr lang="en-US" dirty="0"/>
              <a:t>• Transfer to four-year institution (students shown to have enrolled at any four-year institution of higher education after enrolling at a CCC) </a:t>
            </a:r>
          </a:p>
          <a:p>
            <a:r>
              <a:rPr lang="en-US" dirty="0"/>
              <a:t>• Achieved “Transfer Prepared” (student successfully completed 60 UC/CSU transferable units with a GPA &gt;= 2.0) </a:t>
            </a:r>
          </a:p>
          <a:p>
            <a:pPr lvl="0"/>
            <a:endParaRPr lang="en-US" b="1" dirty="0"/>
          </a:p>
          <a:p>
            <a:r>
              <a:rPr lang="en-US" b="1" dirty="0"/>
              <a:t>Career Technical Education (CTE)</a:t>
            </a:r>
            <a:r>
              <a:rPr lang="en-US" dirty="0"/>
              <a:t> – The percentage of students who completed a CTE course for the first-time and completed more than 8 units in the subsequent three years in a single discipline (2-digit vocational TOP code where at least one of the courses is occupational SAM B or C) and who achieved any of the following outcomes within six years of entry: </a:t>
            </a:r>
          </a:p>
          <a:p>
            <a:r>
              <a:rPr lang="en-US" dirty="0"/>
              <a:t>• Earned any AA/AS or credit Certificate (Chancellor’s Office approved) </a:t>
            </a:r>
          </a:p>
          <a:p>
            <a:r>
              <a:rPr lang="en-US" dirty="0"/>
              <a:t>• Transfer to four-year institution (students shown to have enrolled at any four-year institution of higher education after enrolling at a CCC) </a:t>
            </a:r>
          </a:p>
          <a:p>
            <a:r>
              <a:rPr lang="en-US" dirty="0"/>
              <a:t>• Achieved “Transfer Prepared” (student successfully completed 60 UC/CSU transferable units with a GPA &gt;= 2.0) </a:t>
            </a:r>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a:t>
            </a:fld>
            <a:endParaRPr lang="en-US"/>
          </a:p>
        </p:txBody>
      </p:sp>
    </p:spTree>
    <p:extLst>
      <p:ext uri="{BB962C8B-B14F-4D97-AF65-F5344CB8AC3E}">
        <p14:creationId xmlns:p14="http://schemas.microsoft.com/office/powerpoint/2010/main" val="3769511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predictor of transferring to a four-year institution is to complete transfer level math</a:t>
            </a:r>
          </a:p>
          <a:p>
            <a:r>
              <a:rPr lang="en-US" dirty="0" smtClean="0"/>
              <a:t>Minority Science and Engineering Improvement Project (MSIEP)</a:t>
            </a:r>
          </a:p>
          <a:p>
            <a:r>
              <a:rPr lang="en-US" dirty="0" smtClean="0"/>
              <a:t>Student</a:t>
            </a:r>
            <a:r>
              <a:rPr lang="en-US" baseline="0" dirty="0" smtClean="0"/>
              <a:t> Success Centers (Dreamer’s Center; Athletes; students with children)</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41</a:t>
            </a:fld>
            <a:endParaRPr lang="en-US"/>
          </a:p>
        </p:txBody>
      </p:sp>
    </p:spTree>
    <p:extLst>
      <p:ext uri="{BB962C8B-B14F-4D97-AF65-F5344CB8AC3E}">
        <p14:creationId xmlns:p14="http://schemas.microsoft.com/office/powerpoint/2010/main" val="1357964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42</a:t>
            </a:fld>
            <a:endParaRPr lang="en-US"/>
          </a:p>
        </p:txBody>
      </p:sp>
    </p:spTree>
    <p:extLst>
      <p:ext uri="{BB962C8B-B14F-4D97-AF65-F5344CB8AC3E}">
        <p14:creationId xmlns:p14="http://schemas.microsoft.com/office/powerpoint/2010/main" val="3672431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43</a:t>
            </a:fld>
            <a:endParaRPr lang="en-US"/>
          </a:p>
        </p:txBody>
      </p:sp>
    </p:spTree>
    <p:extLst>
      <p:ext uri="{BB962C8B-B14F-4D97-AF65-F5344CB8AC3E}">
        <p14:creationId xmlns:p14="http://schemas.microsoft.com/office/powerpoint/2010/main" val="42291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96690-8655-4F58-A56A-67A6D0783853}" type="slidenum">
              <a:rPr lang="en-US" smtClean="0"/>
              <a:t>5</a:t>
            </a:fld>
            <a:endParaRPr lang="en-US"/>
          </a:p>
        </p:txBody>
      </p:sp>
    </p:spTree>
    <p:extLst>
      <p:ext uri="{BB962C8B-B14F-4D97-AF65-F5344CB8AC3E}">
        <p14:creationId xmlns:p14="http://schemas.microsoft.com/office/powerpoint/2010/main" val="357130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96690-8655-4F58-A56A-67A6D0783853}" type="slidenum">
              <a:rPr lang="en-US" smtClean="0"/>
              <a:t>6</a:t>
            </a:fld>
            <a:endParaRPr lang="en-US"/>
          </a:p>
        </p:txBody>
      </p:sp>
    </p:spTree>
    <p:extLst>
      <p:ext uri="{BB962C8B-B14F-4D97-AF65-F5344CB8AC3E}">
        <p14:creationId xmlns:p14="http://schemas.microsoft.com/office/powerpoint/2010/main" val="171537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Comment that the strategies we implemented will not be impactful</a:t>
            </a:r>
            <a:r>
              <a:rPr lang="en-US" baseline="0" dirty="0" smtClean="0"/>
              <a:t> for two more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7</a:t>
            </a:fld>
            <a:endParaRPr lang="en-US"/>
          </a:p>
        </p:txBody>
      </p:sp>
    </p:spTree>
    <p:extLst>
      <p:ext uri="{BB962C8B-B14F-4D97-AF65-F5344CB8AC3E}">
        <p14:creationId xmlns:p14="http://schemas.microsoft.com/office/powerpoint/2010/main" val="215383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use</a:t>
            </a:r>
            <a:r>
              <a:rPr lang="en-US" baseline="0" dirty="0" smtClean="0"/>
              <a:t> the 80% rule and divide Male Math improvement rate of 28.6 by Female math improvement rate of 36.4% the result is 79.0% which is slightly lower than 80%.  Suggesting that males male struggle more at math improvement than females.</a:t>
            </a:r>
          </a:p>
          <a:p>
            <a:endParaRPr lang="en-US" baseline="0" dirty="0" smtClean="0"/>
          </a:p>
          <a:p>
            <a:r>
              <a:rPr lang="en-US" baseline="0" dirty="0" smtClean="0"/>
              <a:t>Using the 80% rule, even though males struggle more with English improvement rates, does not meet the 80% rule criterion: 37.8/45.7 = 82.7.</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8</a:t>
            </a:fld>
            <a:endParaRPr lang="en-US"/>
          </a:p>
        </p:txBody>
      </p:sp>
    </p:spTree>
    <p:extLst>
      <p:ext uri="{BB962C8B-B14F-4D97-AF65-F5344CB8AC3E}">
        <p14:creationId xmlns:p14="http://schemas.microsoft.com/office/powerpoint/2010/main" val="141960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Higher Rates</a:t>
            </a:r>
          </a:p>
          <a:p>
            <a:r>
              <a:rPr lang="en-US" baseline="0" dirty="0" smtClean="0"/>
              <a:t>-African American and Native American students are more likely to earn 30 units</a:t>
            </a:r>
          </a:p>
          <a:p>
            <a:r>
              <a:rPr lang="en-US" baseline="0" dirty="0" smtClean="0"/>
              <a:t>-Native American students are more likely to improve in English and persist than overall and Caucasian students</a:t>
            </a:r>
          </a:p>
          <a:p>
            <a:endParaRPr lang="en-US" baseline="0" dirty="0" smtClean="0"/>
          </a:p>
          <a:p>
            <a:r>
              <a:rPr lang="en-US" b="1" baseline="0" dirty="0" smtClean="0"/>
              <a:t>Lower Rates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the 80% rule, African American (.265/.359 = .696), Native American (.250/.359 = .696: however, n is low), and Hispanic (.279/.359 = ..777) students have lower math improvement rates than Caucasian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the 80% rule, African American students had lower English (.351/.444 = ..791) improvement rates than Caucasian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-Only 23 students in Filipino cohort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9</a:t>
            </a:fld>
            <a:endParaRPr lang="en-US"/>
          </a:p>
        </p:txBody>
      </p:sp>
    </p:spTree>
    <p:extLst>
      <p:ext uri="{BB962C8B-B14F-4D97-AF65-F5344CB8AC3E}">
        <p14:creationId xmlns:p14="http://schemas.microsoft.com/office/powerpoint/2010/main" val="3629118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A70F9EA-90D6-4404-BB80-9C4996E3CA1D}" type="datetimeFigureOut">
              <a:rPr lang="en-US" smtClean="0"/>
              <a:t>11/14/2014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45A3489-53AE-487E-8425-3B323DCF9720}" type="slidenum">
              <a:rPr lang="en-US" smtClean="0"/>
              <a:t>‹#›</a:t>
            </a:fld>
            <a:endParaRPr lang="en-US"/>
          </a:p>
        </p:txBody>
      </p:sp>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0F9EA-90D6-4404-BB80-9C4996E3CA1D}"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0F9EA-90D6-4404-BB80-9C4996E3CA1D}"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46CD00-90B4-450D-B310-78C44D44A7B1}"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56220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6CD00-90B4-450D-B310-78C44D44A7B1}"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510350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6CD00-90B4-450D-B310-78C44D44A7B1}"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799972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46CD00-90B4-450D-B310-78C44D44A7B1}"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2058363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46CD00-90B4-450D-B310-78C44D44A7B1}" type="datetimeFigureOut">
              <a:rPr lang="en-US" smtClean="0"/>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2943203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46CD00-90B4-450D-B310-78C44D44A7B1}" type="datetimeFigureOut">
              <a:rPr lang="en-US" smtClean="0"/>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1866006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6CD00-90B4-450D-B310-78C44D44A7B1}" type="datetimeFigureOut">
              <a:rPr lang="en-US" smtClean="0"/>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210662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6CD00-90B4-450D-B310-78C44D44A7B1}"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15066074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0F9EA-90D6-4404-BB80-9C4996E3CA1D}"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6CD00-90B4-450D-B310-78C44D44A7B1}"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10870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6CD00-90B4-450D-B310-78C44D44A7B1}"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4180550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6CD00-90B4-450D-B310-78C44D44A7B1}"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42008355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2418B0-17B2-4109-AFAE-FAC5B1E6A3FA}"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553881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418B0-17B2-4109-AFAE-FAC5B1E6A3FA}"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3815204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418B0-17B2-4109-AFAE-FAC5B1E6A3FA}"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2957750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2418B0-17B2-4109-AFAE-FAC5B1E6A3FA}"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1220645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2418B0-17B2-4109-AFAE-FAC5B1E6A3FA}" type="datetimeFigureOut">
              <a:rPr lang="en-US" smtClean="0"/>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2739092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2418B0-17B2-4109-AFAE-FAC5B1E6A3FA}" type="datetimeFigureOut">
              <a:rPr lang="en-US" smtClean="0"/>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3055763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418B0-17B2-4109-AFAE-FAC5B1E6A3FA}" type="datetimeFigureOut">
              <a:rPr lang="en-US" smtClean="0"/>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406159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0F9EA-90D6-4404-BB80-9C4996E3CA1D}"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418B0-17B2-4109-AFAE-FAC5B1E6A3FA}"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3240538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418B0-17B2-4109-AFAE-FAC5B1E6A3FA}"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3893496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418B0-17B2-4109-AFAE-FAC5B1E6A3FA}"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2718673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418B0-17B2-4109-AFAE-FAC5B1E6A3FA}"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42021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A70F9EA-90D6-4404-BB80-9C4996E3CA1D}"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A3489-53AE-487E-8425-3B323DCF972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A70F9EA-90D6-4404-BB80-9C4996E3CA1D}" type="datetimeFigureOut">
              <a:rPr lang="en-US" smtClean="0"/>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A3489-53AE-487E-8425-3B323DCF972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70F9EA-90D6-4404-BB80-9C4996E3CA1D}" type="datetimeFigureOut">
              <a:rPr lang="en-US" smtClean="0"/>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0F9EA-90D6-4404-BB80-9C4996E3CA1D}" type="datetimeFigureOut">
              <a:rPr lang="en-US" smtClean="0"/>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A70F9EA-90D6-4404-BB80-9C4996E3CA1D}" type="datetimeFigureOut">
              <a:rPr lang="en-US" smtClean="0"/>
              <a:t>11/14/2014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45A3489-53AE-487E-8425-3B323DCF97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A70F9EA-90D6-4404-BB80-9C4996E3CA1D}" type="datetimeFigureOut">
              <a:rPr lang="en-US" smtClean="0"/>
              <a:t>11/14/2014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45A3489-53AE-487E-8425-3B323DCF97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A70F9EA-90D6-4404-BB80-9C4996E3CA1D}" type="datetimeFigureOut">
              <a:rPr lang="en-US" smtClean="0"/>
              <a:t>11/14/2014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45A3489-53AE-487E-8425-3B323DCF97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6CD00-90B4-450D-B310-78C44D44A7B1}" type="datetimeFigureOut">
              <a:rPr lang="en-US" smtClean="0"/>
              <a:t>11/14/2014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F749F-F1F2-4968-8E3B-6F06ACB6F832}" type="slidenum">
              <a:rPr lang="en-US" smtClean="0"/>
              <a:t>‹#›</a:t>
            </a:fld>
            <a:endParaRPr lang="en-US"/>
          </a:p>
        </p:txBody>
      </p:sp>
    </p:spTree>
    <p:extLst>
      <p:ext uri="{BB962C8B-B14F-4D97-AF65-F5344CB8AC3E}">
        <p14:creationId xmlns:p14="http://schemas.microsoft.com/office/powerpoint/2010/main" val="8625065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418B0-17B2-4109-AFAE-FAC5B1E6A3FA}" type="datetimeFigureOut">
              <a:rPr lang="en-US" smtClean="0"/>
              <a:t>11/14/2014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1F040-3FC7-4587-8B03-85975DBC059E}" type="slidenum">
              <a:rPr lang="en-US" smtClean="0"/>
              <a:t>‹#›</a:t>
            </a:fld>
            <a:endParaRPr lang="en-US"/>
          </a:p>
        </p:txBody>
      </p:sp>
    </p:spTree>
    <p:extLst>
      <p:ext uri="{BB962C8B-B14F-4D97-AF65-F5344CB8AC3E}">
        <p14:creationId xmlns:p14="http://schemas.microsoft.com/office/powerpoint/2010/main" val="7713146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0266" y="1905000"/>
            <a:ext cx="5723468" cy="1828090"/>
          </a:xfrm>
        </p:spPr>
        <p:txBody>
          <a:bodyPr>
            <a:noAutofit/>
          </a:bodyPr>
          <a:lstStyle/>
          <a:p>
            <a:r>
              <a:rPr lang="en-US" sz="3200" dirty="0" smtClean="0"/>
              <a:t>Student Success Scorecard Data </a:t>
            </a:r>
            <a:br>
              <a:rPr lang="en-US" sz="3200" dirty="0" smtClean="0"/>
            </a:br>
            <a:r>
              <a:rPr lang="en-US" sz="3200" dirty="0" smtClean="0"/>
              <a:t>from </a:t>
            </a:r>
            <a:br>
              <a:rPr lang="en-US" sz="3200" dirty="0" smtClean="0"/>
            </a:br>
            <a:r>
              <a:rPr lang="en-US" sz="3200" dirty="0" smtClean="0"/>
              <a:t>ARCC 2.0</a:t>
            </a:r>
            <a:r>
              <a:rPr lang="en-US" sz="3200" smtClean="0"/>
              <a:t/>
            </a:r>
            <a:br>
              <a:rPr lang="en-US" sz="3200" smtClean="0"/>
            </a:br>
            <a:r>
              <a:rPr lang="en-US" sz="3200" smtClean="0"/>
              <a:t>2014 Year Ending in 2012-2013</a:t>
            </a:r>
            <a:endParaRPr lang="en-US" sz="3200" dirty="0"/>
          </a:p>
        </p:txBody>
      </p:sp>
      <p:sp>
        <p:nvSpPr>
          <p:cNvPr id="3" name="Subtitle 2"/>
          <p:cNvSpPr>
            <a:spLocks noGrp="1"/>
          </p:cNvSpPr>
          <p:nvPr>
            <p:ph type="subTitle" idx="1"/>
          </p:nvPr>
        </p:nvSpPr>
        <p:spPr>
          <a:xfrm>
            <a:off x="1295400" y="3736622"/>
            <a:ext cx="6629400" cy="1524000"/>
          </a:xfrm>
        </p:spPr>
        <p:txBody>
          <a:bodyPr>
            <a:normAutofit/>
          </a:bodyPr>
          <a:lstStyle/>
          <a:p>
            <a:r>
              <a:rPr lang="en-US" dirty="0" smtClean="0">
                <a:solidFill>
                  <a:schemeClr val="tx1">
                    <a:lumMod val="75000"/>
                    <a:lumOff val="25000"/>
                  </a:schemeClr>
                </a:solidFill>
              </a:rPr>
              <a:t>Prepared and Presented </a:t>
            </a:r>
            <a:r>
              <a:rPr lang="en-US" dirty="0">
                <a:solidFill>
                  <a:schemeClr val="tx1">
                    <a:lumMod val="75000"/>
                    <a:lumOff val="25000"/>
                  </a:schemeClr>
                </a:solidFill>
              </a:rPr>
              <a:t>by</a:t>
            </a:r>
            <a:r>
              <a:rPr lang="en-US" dirty="0" smtClean="0">
                <a:solidFill>
                  <a:schemeClr val="tx1">
                    <a:lumMod val="75000"/>
                    <a:lumOff val="25000"/>
                  </a:schemeClr>
                </a:solidFill>
              </a:rPr>
              <a:t>:</a:t>
            </a:r>
          </a:p>
          <a:p>
            <a:endParaRPr lang="en-US" sz="1200" dirty="0">
              <a:solidFill>
                <a:schemeClr val="tx1">
                  <a:lumMod val="75000"/>
                  <a:lumOff val="25000"/>
                </a:schemeClr>
              </a:solidFill>
            </a:endParaRPr>
          </a:p>
          <a:p>
            <a:r>
              <a:rPr lang="en-US" sz="1600" dirty="0">
                <a:solidFill>
                  <a:schemeClr val="tx1">
                    <a:lumMod val="75000"/>
                    <a:lumOff val="25000"/>
                  </a:schemeClr>
                </a:solidFill>
              </a:rPr>
              <a:t>Dr. James Smith, Dean, </a:t>
            </a:r>
            <a:r>
              <a:rPr lang="en-US" sz="1600" dirty="0" smtClean="0">
                <a:solidFill>
                  <a:schemeClr val="tx1">
                    <a:lumMod val="75000"/>
                    <a:lumOff val="25000"/>
                  </a:schemeClr>
                </a:solidFill>
              </a:rPr>
              <a:t>Institutional </a:t>
            </a:r>
            <a:r>
              <a:rPr lang="en-US" sz="1600" dirty="0">
                <a:solidFill>
                  <a:schemeClr val="tx1">
                    <a:lumMod val="75000"/>
                    <a:lumOff val="25000"/>
                  </a:schemeClr>
                </a:solidFill>
              </a:rPr>
              <a:t>Effectiveness, Research &amp; Planning</a:t>
            </a:r>
          </a:p>
          <a:p>
            <a:r>
              <a:rPr lang="en-US" sz="1600" dirty="0">
                <a:solidFill>
                  <a:schemeClr val="tx1">
                    <a:lumMod val="75000"/>
                    <a:lumOff val="25000"/>
                  </a:schemeClr>
                </a:solidFill>
              </a:rPr>
              <a:t>Keith Wurtz, Dean, Institutional Effectiveness, Research &amp; Planning</a:t>
            </a:r>
          </a:p>
          <a:p>
            <a:endParaRPr lang="en-US" dirty="0"/>
          </a:p>
        </p:txBody>
      </p:sp>
    </p:spTree>
    <p:extLst>
      <p:ext uri="{BB962C8B-B14F-4D97-AF65-F5344CB8AC3E}">
        <p14:creationId xmlns:p14="http://schemas.microsoft.com/office/powerpoint/2010/main" val="2968331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Crafton ARCC 2.0</a:t>
            </a:r>
            <a:br>
              <a:rPr lang="en-US" dirty="0" smtClean="0"/>
            </a:br>
            <a:r>
              <a:rPr lang="en-US" dirty="0" smtClean="0"/>
              <a:t>Completion Rates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1035721"/>
              </p:ext>
            </p:extLst>
          </p:nvPr>
        </p:nvGraphicFramePr>
        <p:xfrm>
          <a:off x="1463675" y="2119313"/>
          <a:ext cx="6196013" cy="360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2035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CHC Completion Rates by Gender</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1488440"/>
              </p:ext>
            </p:extLst>
          </p:nvPr>
        </p:nvGraphicFramePr>
        <p:xfrm>
          <a:off x="2133600" y="2209800"/>
          <a:ext cx="4572004" cy="1950244"/>
        </p:xfrm>
        <a:graphic>
          <a:graphicData uri="http://schemas.openxmlformats.org/drawingml/2006/table">
            <a:tbl>
              <a:tblPr firstRow="1" bandRow="1">
                <a:tableStyleId>{5C22544A-7EE6-4342-B048-85BDC9FD1C3A}</a:tableStyleId>
              </a:tblPr>
              <a:tblGrid>
                <a:gridCol w="1860819"/>
                <a:gridCol w="1386110"/>
                <a:gridCol w="1325075"/>
              </a:tblGrid>
              <a:tr h="487561">
                <a:tc>
                  <a:txBody>
                    <a:bodyPr/>
                    <a:lstStyle/>
                    <a:p>
                      <a:r>
                        <a:rPr lang="en-US" dirty="0" smtClean="0"/>
                        <a:t>Gender</a:t>
                      </a:r>
                      <a:endParaRPr lang="en-US" dirty="0"/>
                    </a:p>
                  </a:txBody>
                  <a:tcPr anchor="ctr"/>
                </a:tc>
                <a:tc>
                  <a:txBody>
                    <a:bodyPr/>
                    <a:lstStyle/>
                    <a:p>
                      <a:pPr algn="ctr"/>
                      <a:r>
                        <a:rPr lang="en-US" dirty="0" smtClean="0"/>
                        <a:t>CTE</a:t>
                      </a:r>
                      <a:endParaRPr lang="en-US" dirty="0"/>
                    </a:p>
                  </a:txBody>
                  <a:tcPr anchor="ctr"/>
                </a:tc>
                <a:tc>
                  <a:txBody>
                    <a:bodyPr/>
                    <a:lstStyle/>
                    <a:p>
                      <a:pPr algn="ctr"/>
                      <a:r>
                        <a:rPr lang="en-US" dirty="0" smtClean="0"/>
                        <a:t>Completion</a:t>
                      </a:r>
                      <a:endParaRPr lang="en-US" dirty="0"/>
                    </a:p>
                  </a:txBody>
                  <a:tcPr anchor="ctr"/>
                </a:tc>
              </a:tr>
              <a:tr h="487561">
                <a:tc>
                  <a:txBody>
                    <a:bodyPr/>
                    <a:lstStyle/>
                    <a:p>
                      <a:r>
                        <a:rPr lang="en-US" dirty="0" smtClean="0"/>
                        <a:t>Overall</a:t>
                      </a:r>
                      <a:endParaRPr lang="en-US" dirty="0"/>
                    </a:p>
                  </a:txBody>
                  <a:tcPr anchor="ctr"/>
                </a:tc>
                <a:tc>
                  <a:txBody>
                    <a:bodyPr/>
                    <a:lstStyle/>
                    <a:p>
                      <a:pPr algn="ctr" rtl="0" fontAlgn="b"/>
                      <a:r>
                        <a:rPr lang="en-US" sz="1800" b="0" i="0" u="none" strike="noStrike" dirty="0" smtClean="0">
                          <a:solidFill>
                            <a:srgbClr val="000000"/>
                          </a:solidFill>
                          <a:effectLst/>
                          <a:latin typeface="+mn-lt"/>
                        </a:rPr>
                        <a:t>49.1</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39.8</a:t>
                      </a:r>
                      <a:endParaRPr lang="en-US" sz="1800" b="0" i="0" u="none" strike="noStrike" dirty="0">
                        <a:solidFill>
                          <a:srgbClr val="000000"/>
                        </a:solidFill>
                        <a:effectLst/>
                        <a:latin typeface="+mn-lt"/>
                      </a:endParaRPr>
                    </a:p>
                  </a:txBody>
                  <a:tcPr marL="7620" marR="7620" marT="7620" marB="0" anchor="ctr"/>
                </a:tc>
              </a:tr>
              <a:tr h="487561">
                <a:tc>
                  <a:txBody>
                    <a:bodyPr/>
                    <a:lstStyle/>
                    <a:p>
                      <a:r>
                        <a:rPr lang="en-US" dirty="0" smtClean="0"/>
                        <a:t>Female</a:t>
                      </a:r>
                      <a:endParaRPr lang="en-US" dirty="0"/>
                    </a:p>
                  </a:txBody>
                  <a:tcPr anchor="ctr"/>
                </a:tc>
                <a:tc>
                  <a:txBody>
                    <a:bodyPr/>
                    <a:lstStyle/>
                    <a:p>
                      <a:pPr algn="ctr" rtl="0" fontAlgn="b"/>
                      <a:r>
                        <a:rPr lang="en-US" sz="1800" b="0" i="0" u="none" strike="noStrike" dirty="0" smtClean="0">
                          <a:solidFill>
                            <a:srgbClr val="000000"/>
                          </a:solidFill>
                          <a:effectLst/>
                          <a:latin typeface="+mn-lt"/>
                        </a:rPr>
                        <a:t>55.0</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43.2</a:t>
                      </a:r>
                      <a:endParaRPr lang="en-US" sz="1800" b="0" i="0" u="none" strike="noStrike" dirty="0">
                        <a:solidFill>
                          <a:srgbClr val="000000"/>
                        </a:solidFill>
                        <a:effectLst/>
                        <a:latin typeface="+mn-lt"/>
                      </a:endParaRPr>
                    </a:p>
                  </a:txBody>
                  <a:tcPr marL="7620" marR="7620" marT="7620" marB="0" anchor="ctr"/>
                </a:tc>
              </a:tr>
              <a:tr h="487561">
                <a:tc>
                  <a:txBody>
                    <a:bodyPr/>
                    <a:lstStyle/>
                    <a:p>
                      <a:r>
                        <a:rPr lang="en-US" dirty="0" smtClean="0"/>
                        <a:t>Male</a:t>
                      </a:r>
                      <a:endParaRPr lang="en-US" dirty="0"/>
                    </a:p>
                  </a:txBody>
                  <a:tcPr anchor="ctr"/>
                </a:tc>
                <a:tc>
                  <a:txBody>
                    <a:bodyPr/>
                    <a:lstStyle/>
                    <a:p>
                      <a:pPr algn="ctr" rtl="0" fontAlgn="b"/>
                      <a:r>
                        <a:rPr lang="en-US" sz="1800" b="0" i="0" u="none" strike="noStrike" dirty="0" smtClean="0">
                          <a:solidFill>
                            <a:srgbClr val="000000"/>
                          </a:solidFill>
                          <a:effectLst/>
                          <a:latin typeface="+mn-lt"/>
                        </a:rPr>
                        <a:t>46.3</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36.2</a:t>
                      </a:r>
                      <a:endParaRPr lang="en-US" sz="1800" b="0" i="0" u="none" strike="noStrike" dirty="0">
                        <a:solidFill>
                          <a:srgbClr val="000000"/>
                        </a:solidFill>
                        <a:effectLst/>
                        <a:latin typeface="+mn-lt"/>
                      </a:endParaRPr>
                    </a:p>
                  </a:txBody>
                  <a:tcPr marL="7620" marR="7620" marT="7620" marB="0" anchor="ctr"/>
                </a:tc>
              </a:tr>
            </a:tbl>
          </a:graphicData>
        </a:graphic>
      </p:graphicFrame>
      <p:sp>
        <p:nvSpPr>
          <p:cNvPr id="5" name="TextBox 4"/>
          <p:cNvSpPr txBox="1"/>
          <p:nvPr/>
        </p:nvSpPr>
        <p:spPr>
          <a:xfrm>
            <a:off x="1030077" y="4485701"/>
            <a:ext cx="7010400" cy="646331"/>
          </a:xfrm>
          <a:prstGeom prst="rect">
            <a:avLst/>
          </a:prstGeom>
          <a:noFill/>
        </p:spPr>
        <p:txBody>
          <a:bodyPr wrap="square" rtlCol="0">
            <a:spAutoFit/>
          </a:bodyPr>
          <a:lstStyle/>
          <a:p>
            <a:pPr marL="285750" indent="-285750">
              <a:buFont typeface="Arial" pitchFamily="34" charset="0"/>
              <a:buChar char="•"/>
            </a:pPr>
            <a:r>
              <a:rPr lang="en-US" dirty="0" smtClean="0"/>
              <a:t>Males appear to struggle more with CTE improvement rates than females.</a:t>
            </a:r>
            <a:endParaRPr lang="en-US" dirty="0"/>
          </a:p>
        </p:txBody>
      </p:sp>
    </p:spTree>
    <p:extLst>
      <p:ext uri="{BB962C8B-B14F-4D97-AF65-F5344CB8AC3E}">
        <p14:creationId xmlns:p14="http://schemas.microsoft.com/office/powerpoint/2010/main" val="3147601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CHC Completion Rates by Ethnicity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782175"/>
              </p:ext>
            </p:extLst>
          </p:nvPr>
        </p:nvGraphicFramePr>
        <p:xfrm>
          <a:off x="2133600" y="1991474"/>
          <a:ext cx="4800600" cy="4191003"/>
        </p:xfrm>
        <a:graphic>
          <a:graphicData uri="http://schemas.openxmlformats.org/drawingml/2006/table">
            <a:tbl>
              <a:tblPr firstRow="1" bandRow="1">
                <a:tableStyleId>{5C22544A-7EE6-4342-B048-85BDC9FD1C3A}</a:tableStyleId>
              </a:tblPr>
              <a:tblGrid>
                <a:gridCol w="2021233"/>
                <a:gridCol w="1255367"/>
                <a:gridCol w="1524000"/>
              </a:tblGrid>
              <a:tr h="465667">
                <a:tc>
                  <a:txBody>
                    <a:bodyPr/>
                    <a:lstStyle/>
                    <a:p>
                      <a:r>
                        <a:rPr lang="en-US" dirty="0" smtClean="0"/>
                        <a:t>Ethnicity</a:t>
                      </a:r>
                      <a:endParaRPr lang="en-US" dirty="0"/>
                    </a:p>
                  </a:txBody>
                  <a:tcPr anchor="ctr"/>
                </a:tc>
                <a:tc>
                  <a:txBody>
                    <a:bodyPr/>
                    <a:lstStyle/>
                    <a:p>
                      <a:pPr algn="ctr"/>
                      <a:r>
                        <a:rPr lang="en-US" dirty="0" smtClean="0"/>
                        <a:t>CTE</a:t>
                      </a:r>
                      <a:endParaRPr lang="en-US" dirty="0"/>
                    </a:p>
                  </a:txBody>
                  <a:tcPr anchor="ctr"/>
                </a:tc>
                <a:tc>
                  <a:txBody>
                    <a:bodyPr/>
                    <a:lstStyle/>
                    <a:p>
                      <a:pPr algn="ctr"/>
                      <a:r>
                        <a:rPr lang="en-US" dirty="0" smtClean="0"/>
                        <a:t>Completion</a:t>
                      </a:r>
                      <a:endParaRPr lang="en-US" dirty="0"/>
                    </a:p>
                  </a:txBody>
                  <a:tcPr anchor="ctr"/>
                </a:tc>
              </a:tr>
              <a:tr h="465667">
                <a:tc>
                  <a:txBody>
                    <a:bodyPr/>
                    <a:lstStyle/>
                    <a:p>
                      <a:r>
                        <a:rPr lang="en-US" dirty="0" smtClean="0"/>
                        <a:t>Overall</a:t>
                      </a:r>
                      <a:endParaRPr lang="en-US" dirty="0"/>
                    </a:p>
                  </a:txBody>
                  <a:tcPr anchor="ctr"/>
                </a:tc>
                <a:tc>
                  <a:txBody>
                    <a:bodyPr/>
                    <a:lstStyle/>
                    <a:p>
                      <a:pPr algn="ctr" rtl="0" fontAlgn="b"/>
                      <a:r>
                        <a:rPr lang="en-US" sz="1800" b="0" i="0" u="none" strike="noStrike" dirty="0" smtClean="0">
                          <a:solidFill>
                            <a:srgbClr val="000000"/>
                          </a:solidFill>
                          <a:effectLst/>
                          <a:latin typeface="+mn-lt"/>
                        </a:rPr>
                        <a:t>49.1</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39.8</a:t>
                      </a:r>
                      <a:endParaRPr lang="en-US" sz="1800" b="0" i="0" u="none" strike="noStrike" dirty="0">
                        <a:solidFill>
                          <a:srgbClr val="000000"/>
                        </a:solidFill>
                        <a:effectLst/>
                        <a:latin typeface="+mn-lt"/>
                      </a:endParaRPr>
                    </a:p>
                  </a:txBody>
                  <a:tcPr marL="7620" marR="7620" marT="7620" marB="0" anchor="ctr"/>
                </a:tc>
              </a:tr>
              <a:tr h="465667">
                <a:tc>
                  <a:txBody>
                    <a:bodyPr/>
                    <a:lstStyle/>
                    <a:p>
                      <a:r>
                        <a:rPr lang="en-US" dirty="0" smtClean="0"/>
                        <a:t>African American</a:t>
                      </a:r>
                      <a:endParaRPr lang="en-US" dirty="0"/>
                    </a:p>
                  </a:txBody>
                  <a:tcPr anchor="ctr"/>
                </a:tc>
                <a:tc>
                  <a:txBody>
                    <a:bodyPr/>
                    <a:lstStyle/>
                    <a:p>
                      <a:pPr algn="ctr" rtl="0" fontAlgn="b"/>
                      <a:r>
                        <a:rPr lang="en-US" sz="1800" b="0" i="0" u="none" strike="noStrike" dirty="0" smtClean="0">
                          <a:solidFill>
                            <a:srgbClr val="000000"/>
                          </a:solidFill>
                          <a:effectLst/>
                          <a:latin typeface="+mn-lt"/>
                        </a:rPr>
                        <a:t>31.6</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34.8</a:t>
                      </a:r>
                      <a:endParaRPr lang="en-US" sz="1800" b="0" i="0" u="none" strike="noStrike" dirty="0">
                        <a:solidFill>
                          <a:srgbClr val="000000"/>
                        </a:solidFill>
                        <a:effectLst/>
                        <a:latin typeface="+mn-lt"/>
                      </a:endParaRPr>
                    </a:p>
                  </a:txBody>
                  <a:tcPr marL="7620" marR="7620" marT="7620" marB="0" anchor="ctr"/>
                </a:tc>
              </a:tr>
              <a:tr h="465667">
                <a:tc>
                  <a:txBody>
                    <a:bodyPr/>
                    <a:lstStyle/>
                    <a:p>
                      <a:r>
                        <a:rPr lang="en-US" dirty="0" smtClean="0"/>
                        <a:t>Native American</a:t>
                      </a:r>
                      <a:endParaRPr lang="en-US" dirty="0"/>
                    </a:p>
                  </a:txBody>
                  <a:tcPr anchor="ctr"/>
                </a:tc>
                <a:tc>
                  <a:txBody>
                    <a:bodyPr/>
                    <a:lstStyle/>
                    <a:p>
                      <a:pPr algn="ctr" rtl="0" fontAlgn="b"/>
                      <a:r>
                        <a:rPr lang="en-US" sz="1800" b="0" i="0" u="none" strike="noStrike" dirty="0" smtClean="0">
                          <a:solidFill>
                            <a:srgbClr val="000000"/>
                          </a:solidFill>
                          <a:effectLst/>
                          <a:latin typeface="+mn-lt"/>
                        </a:rPr>
                        <a:t>N/A</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41.7</a:t>
                      </a:r>
                      <a:endParaRPr lang="en-US" sz="1800" b="0" i="0" u="none" strike="noStrike" dirty="0">
                        <a:solidFill>
                          <a:srgbClr val="000000"/>
                        </a:solidFill>
                        <a:effectLst/>
                        <a:latin typeface="+mn-lt"/>
                      </a:endParaRPr>
                    </a:p>
                  </a:txBody>
                  <a:tcPr marL="7620" marR="7620" marT="7620" marB="0" anchor="ctr"/>
                </a:tc>
              </a:tr>
              <a:tr h="465667">
                <a:tc>
                  <a:txBody>
                    <a:bodyPr/>
                    <a:lstStyle/>
                    <a:p>
                      <a:r>
                        <a:rPr lang="en-US" dirty="0" smtClean="0"/>
                        <a:t>Asian</a:t>
                      </a:r>
                      <a:endParaRPr lang="en-US" dirty="0"/>
                    </a:p>
                  </a:txBody>
                  <a:tcPr anchor="ctr"/>
                </a:tc>
                <a:tc>
                  <a:txBody>
                    <a:bodyPr/>
                    <a:lstStyle/>
                    <a:p>
                      <a:pPr algn="ctr" rtl="0" fontAlgn="b"/>
                      <a:r>
                        <a:rPr lang="en-US" sz="1800" b="0" i="0" u="none" strike="noStrike" dirty="0" smtClean="0">
                          <a:solidFill>
                            <a:srgbClr val="000000"/>
                          </a:solidFill>
                          <a:effectLst/>
                          <a:latin typeface="+mn-lt"/>
                        </a:rPr>
                        <a:t>70.8</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58.6</a:t>
                      </a:r>
                      <a:endParaRPr lang="en-US" sz="1800" b="0" i="0" u="none" strike="noStrike" dirty="0">
                        <a:solidFill>
                          <a:srgbClr val="000000"/>
                        </a:solidFill>
                        <a:effectLst/>
                        <a:latin typeface="+mn-lt"/>
                      </a:endParaRPr>
                    </a:p>
                  </a:txBody>
                  <a:tcPr marL="7620" marR="7620" marT="7620" marB="0" anchor="ctr"/>
                </a:tc>
              </a:tr>
              <a:tr h="465667">
                <a:tc>
                  <a:txBody>
                    <a:bodyPr/>
                    <a:lstStyle/>
                    <a:p>
                      <a:r>
                        <a:rPr lang="en-US" dirty="0" smtClean="0"/>
                        <a:t>Filipino</a:t>
                      </a:r>
                      <a:endParaRPr lang="en-US" dirty="0"/>
                    </a:p>
                  </a:txBody>
                  <a:tcPr anchor="ctr"/>
                </a:tc>
                <a:tc>
                  <a:txBody>
                    <a:bodyPr/>
                    <a:lstStyle/>
                    <a:p>
                      <a:pPr algn="ctr" rtl="0" fontAlgn="b"/>
                      <a:r>
                        <a:rPr lang="en-US" sz="1800" b="0" i="0" u="none" strike="noStrike" dirty="0" smtClean="0">
                          <a:solidFill>
                            <a:srgbClr val="000000"/>
                          </a:solidFill>
                          <a:effectLst/>
                          <a:latin typeface="+mn-lt"/>
                        </a:rPr>
                        <a:t>53.8</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43.5</a:t>
                      </a:r>
                      <a:endParaRPr lang="en-US" sz="1800" b="0" i="0" u="none" strike="noStrike" dirty="0">
                        <a:solidFill>
                          <a:srgbClr val="000000"/>
                        </a:solidFill>
                        <a:effectLst/>
                        <a:latin typeface="+mn-lt"/>
                      </a:endParaRPr>
                    </a:p>
                  </a:txBody>
                  <a:tcPr marL="7620" marR="7620" marT="7620" marB="0" anchor="ctr"/>
                </a:tc>
              </a:tr>
              <a:tr h="465667">
                <a:tc>
                  <a:txBody>
                    <a:bodyPr/>
                    <a:lstStyle/>
                    <a:p>
                      <a:r>
                        <a:rPr lang="en-US" dirty="0" smtClean="0"/>
                        <a:t>Hispanic</a:t>
                      </a:r>
                      <a:endParaRPr lang="en-US" dirty="0"/>
                    </a:p>
                  </a:txBody>
                  <a:tcPr anchor="ctr"/>
                </a:tc>
                <a:tc>
                  <a:txBody>
                    <a:bodyPr/>
                    <a:lstStyle/>
                    <a:p>
                      <a:pPr algn="ctr" rtl="0" fontAlgn="b"/>
                      <a:r>
                        <a:rPr lang="en-US" sz="1800" b="0" i="0" u="none" strike="noStrike" dirty="0" smtClean="0">
                          <a:solidFill>
                            <a:srgbClr val="000000"/>
                          </a:solidFill>
                          <a:effectLst/>
                          <a:latin typeface="+mn-lt"/>
                        </a:rPr>
                        <a:t>53.5</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33.1</a:t>
                      </a:r>
                      <a:endParaRPr lang="en-US" sz="1800" b="0" i="0" u="none" strike="noStrike" dirty="0">
                        <a:solidFill>
                          <a:srgbClr val="000000"/>
                        </a:solidFill>
                        <a:effectLst/>
                        <a:latin typeface="+mn-lt"/>
                      </a:endParaRPr>
                    </a:p>
                  </a:txBody>
                  <a:tcPr marL="7620" marR="7620" marT="7620" marB="0" anchor="ctr"/>
                </a:tc>
              </a:tr>
              <a:tr h="465667">
                <a:tc>
                  <a:txBody>
                    <a:bodyPr/>
                    <a:lstStyle/>
                    <a:p>
                      <a:r>
                        <a:rPr lang="en-US" dirty="0" smtClean="0"/>
                        <a:t>Pacific Islander</a:t>
                      </a:r>
                      <a:endParaRPr lang="en-US" dirty="0"/>
                    </a:p>
                  </a:txBody>
                  <a:tcPr anchor="ctr"/>
                </a:tc>
                <a:tc>
                  <a:txBody>
                    <a:bodyPr/>
                    <a:lstStyle/>
                    <a:p>
                      <a:pPr algn="ctr" rtl="0" fontAlgn="b"/>
                      <a:r>
                        <a:rPr lang="en-US" sz="1800" b="0" i="0" u="none" strike="noStrike" dirty="0">
                          <a:solidFill>
                            <a:srgbClr val="000000"/>
                          </a:solidFill>
                          <a:effectLst/>
                          <a:latin typeface="+mn-lt"/>
                        </a:rPr>
                        <a:t>N/A</a:t>
                      </a:r>
                    </a:p>
                  </a:txBody>
                  <a:tcPr marL="7620" marR="7620" marT="7620" marB="0" anchor="ctr"/>
                </a:tc>
                <a:tc>
                  <a:txBody>
                    <a:bodyPr/>
                    <a:lstStyle/>
                    <a:p>
                      <a:pPr algn="ctr" rtl="0" fontAlgn="b"/>
                      <a:r>
                        <a:rPr lang="en-US" sz="1800" b="0" i="0" u="none" strike="noStrike" dirty="0" smtClean="0">
                          <a:solidFill>
                            <a:srgbClr val="000000"/>
                          </a:solidFill>
                          <a:effectLst/>
                          <a:latin typeface="+mn-lt"/>
                        </a:rPr>
                        <a:t>33.3</a:t>
                      </a:r>
                      <a:endParaRPr lang="en-US" sz="1800" b="0" i="0" u="none" strike="noStrike" dirty="0">
                        <a:solidFill>
                          <a:srgbClr val="000000"/>
                        </a:solidFill>
                        <a:effectLst/>
                        <a:latin typeface="+mn-lt"/>
                      </a:endParaRPr>
                    </a:p>
                  </a:txBody>
                  <a:tcPr marL="7620" marR="7620" marT="7620" marB="0" anchor="ctr"/>
                </a:tc>
              </a:tr>
              <a:tr h="465667">
                <a:tc>
                  <a:txBody>
                    <a:bodyPr/>
                    <a:lstStyle/>
                    <a:p>
                      <a:r>
                        <a:rPr lang="en-US" dirty="0" smtClean="0"/>
                        <a:t>White</a:t>
                      </a:r>
                      <a:endParaRPr lang="en-US" dirty="0"/>
                    </a:p>
                  </a:txBody>
                  <a:tcPr anchor="ctr"/>
                </a:tc>
                <a:tc>
                  <a:txBody>
                    <a:bodyPr/>
                    <a:lstStyle/>
                    <a:p>
                      <a:pPr algn="ctr" rtl="0" fontAlgn="b"/>
                      <a:r>
                        <a:rPr lang="en-US" sz="1800" b="0" i="0" u="none" strike="noStrike" dirty="0" smtClean="0">
                          <a:solidFill>
                            <a:srgbClr val="000000"/>
                          </a:solidFill>
                          <a:effectLst/>
                          <a:latin typeface="+mn-lt"/>
                        </a:rPr>
                        <a:t>46.8</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42.6</a:t>
                      </a:r>
                      <a:endParaRPr lang="en-US" sz="1800" b="0" i="0" u="none" strike="noStrike" dirty="0">
                        <a:solidFill>
                          <a:srgbClr val="000000"/>
                        </a:solidFill>
                        <a:effectLst/>
                        <a:latin typeface="+mn-lt"/>
                      </a:endParaRPr>
                    </a:p>
                  </a:txBody>
                  <a:tcPr marL="7620" marR="7620" marT="7620" marB="0" anchor="ctr"/>
                </a:tc>
              </a:tr>
            </a:tbl>
          </a:graphicData>
        </a:graphic>
      </p:graphicFrame>
      <p:sp>
        <p:nvSpPr>
          <p:cNvPr id="5" name="Oval 4"/>
          <p:cNvSpPr/>
          <p:nvPr/>
        </p:nvSpPr>
        <p:spPr>
          <a:xfrm>
            <a:off x="5791200" y="4800600"/>
            <a:ext cx="685801"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19600" y="2867146"/>
            <a:ext cx="685801"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040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Crafton Completion Rates</a:t>
            </a:r>
            <a:br>
              <a:rPr lang="en-US" dirty="0" smtClean="0"/>
            </a:br>
            <a:r>
              <a:rPr lang="en-US" dirty="0" smtClean="0"/>
              <a:t>Over Prior Year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9276917"/>
              </p:ext>
            </p:extLst>
          </p:nvPr>
        </p:nvGraphicFramePr>
        <p:xfrm>
          <a:off x="1295400" y="2133600"/>
          <a:ext cx="6477000" cy="3505199"/>
        </p:xfrm>
        <a:graphic>
          <a:graphicData uri="http://schemas.openxmlformats.org/drawingml/2006/table">
            <a:tbl>
              <a:tblPr firstRow="1" firstCol="1" bandRow="1">
                <a:tableStyleId>{5C22544A-7EE6-4342-B048-85BDC9FD1C3A}</a:tableStyleId>
              </a:tblPr>
              <a:tblGrid>
                <a:gridCol w="2743200"/>
                <a:gridCol w="1219200"/>
                <a:gridCol w="990600"/>
                <a:gridCol w="1524000"/>
              </a:tblGrid>
              <a:tr h="990623">
                <a:tc>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ARCC Outcome</a:t>
                      </a: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7406005" algn="l"/>
                        </a:tabLst>
                      </a:pPr>
                      <a:r>
                        <a:rPr lang="en-US" sz="1800" spc="-15" dirty="0" smtClean="0">
                          <a:effectLst/>
                          <a:latin typeface="+mn-lt"/>
                        </a:rPr>
                        <a:t>06-07 to 11-12</a:t>
                      </a:r>
                      <a:endParaRPr lang="en-US" sz="180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7406005" algn="l"/>
                        </a:tabLst>
                      </a:pPr>
                      <a:r>
                        <a:rPr lang="en-US" sz="1800" spc="-15" dirty="0" smtClean="0">
                          <a:effectLst/>
                          <a:latin typeface="+mn-lt"/>
                        </a:rPr>
                        <a:t>07-08 </a:t>
                      </a:r>
                      <a:r>
                        <a:rPr lang="en-US" sz="1800" spc="-15" dirty="0">
                          <a:effectLst/>
                          <a:latin typeface="+mn-lt"/>
                        </a:rPr>
                        <a:t>to </a:t>
                      </a:r>
                      <a:r>
                        <a:rPr lang="en-US" sz="1800" spc="-15" dirty="0" smtClean="0">
                          <a:effectLst/>
                          <a:latin typeface="+mn-lt"/>
                        </a:rPr>
                        <a:t>12-13</a:t>
                      </a:r>
                      <a:endParaRPr lang="en-US" sz="180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Improvement over Prior Year</a:t>
                      </a:r>
                      <a:endParaRPr lang="en-US" sz="1800" dirty="0" smtClean="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2880">
                <a:tc>
                  <a:txBody>
                    <a:bodyPr/>
                    <a:lstStyle/>
                    <a:p>
                      <a:pPr marL="0" marR="0">
                        <a:spcBef>
                          <a:spcPts val="0"/>
                        </a:spcBef>
                        <a:spcAft>
                          <a:spcPts val="0"/>
                        </a:spcAft>
                        <a:tabLst>
                          <a:tab pos="7406005" algn="l"/>
                        </a:tabLst>
                      </a:pPr>
                      <a:r>
                        <a:rPr lang="en-US" sz="1800" b="0" spc="-15" dirty="0">
                          <a:effectLst/>
                          <a:latin typeface="+mn-lt"/>
                        </a:rPr>
                        <a:t>Persistence</a:t>
                      </a:r>
                      <a:endParaRPr lang="en-US" sz="1800" b="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Calibri"/>
                          <a:cs typeface="Times New Roman"/>
                        </a:rPr>
                        <a:t>69.5%</a:t>
                      </a:r>
                      <a:endParaRPr lang="en-US" sz="1800" b="1" dirty="0">
                        <a:effectLst/>
                        <a:latin typeface="+mn-lt"/>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Calibri"/>
                          <a:cs typeface="Times New Roman"/>
                        </a:rPr>
                        <a:t>70.4%</a:t>
                      </a:r>
                      <a:endParaRPr lang="en-US" sz="1800" b="1" dirty="0">
                        <a:effectLst/>
                        <a:latin typeface="+mn-lt"/>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Yes</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tcPr>
                </a:tc>
              </a:tr>
              <a:tr h="495312">
                <a:tc>
                  <a:txBody>
                    <a:bodyPr/>
                    <a:lstStyle/>
                    <a:p>
                      <a:pPr marL="0" marR="0">
                        <a:spcBef>
                          <a:spcPts val="0"/>
                        </a:spcBef>
                        <a:spcAft>
                          <a:spcPts val="0"/>
                        </a:spcAft>
                        <a:tabLst>
                          <a:tab pos="7406005" algn="l"/>
                        </a:tabLst>
                      </a:pPr>
                      <a:r>
                        <a:rPr lang="en-US" sz="1800" spc="-15" dirty="0">
                          <a:effectLst/>
                          <a:latin typeface="+mn-lt"/>
                        </a:rPr>
                        <a:t>30 Unit Completion Rate</a:t>
                      </a:r>
                      <a:endParaRPr lang="en-US" sz="180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64.6%</a:t>
                      </a:r>
                      <a:endParaRPr lang="en-US" sz="180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62.6%</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r h="495312">
                <a:tc>
                  <a:txBody>
                    <a:bodyPr/>
                    <a:lstStyle/>
                    <a:p>
                      <a:pPr marL="0" marR="0">
                        <a:spcBef>
                          <a:spcPts val="0"/>
                        </a:spcBef>
                        <a:spcAft>
                          <a:spcPts val="0"/>
                        </a:spcAft>
                        <a:tabLst>
                          <a:tab pos="7406005" algn="l"/>
                        </a:tabLst>
                      </a:pPr>
                      <a:r>
                        <a:rPr lang="en-US" sz="1800" b="0" spc="-15" dirty="0">
                          <a:effectLst/>
                          <a:latin typeface="+mn-lt"/>
                        </a:rPr>
                        <a:t>Completion Rate (SPAR)</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43.5%</a:t>
                      </a:r>
                      <a:endParaRPr lang="en-US" sz="180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39.8%</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dirty="0" smtClean="0">
                          <a:effectLst/>
                          <a:latin typeface="+mn-lt"/>
                          <a:ea typeface="Calibri"/>
                          <a:cs typeface="Times New Roman"/>
                        </a:rPr>
                        <a:t>No</a:t>
                      </a:r>
                      <a:endParaRPr lang="en-US" sz="1800" dirty="0">
                        <a:effectLst/>
                        <a:latin typeface="+mn-lt"/>
                        <a:ea typeface="Calibri"/>
                        <a:cs typeface="Times New Roman"/>
                      </a:endParaRPr>
                    </a:p>
                  </a:txBody>
                  <a:tcPr marL="58514" marR="58514" marT="0" marB="0" anchor="ctr"/>
                </a:tc>
              </a:tr>
              <a:tr h="495312">
                <a:tc>
                  <a:txBody>
                    <a:bodyPr/>
                    <a:lstStyle/>
                    <a:p>
                      <a:pPr marL="0" marR="0">
                        <a:spcBef>
                          <a:spcPts val="0"/>
                        </a:spcBef>
                        <a:spcAft>
                          <a:spcPts val="0"/>
                        </a:spcAft>
                        <a:tabLst>
                          <a:tab pos="7406005" algn="l"/>
                        </a:tabLst>
                      </a:pPr>
                      <a:r>
                        <a:rPr lang="en-US" sz="1800" spc="-15" dirty="0">
                          <a:effectLst/>
                          <a:latin typeface="+mn-lt"/>
                        </a:rPr>
                        <a:t>Remedial Rate English</a:t>
                      </a:r>
                      <a:endParaRPr lang="en-US" sz="180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43.7%</a:t>
                      </a:r>
                      <a:endParaRPr lang="en-US" sz="180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41.8%</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r h="342880">
                <a:tc>
                  <a:txBody>
                    <a:bodyPr/>
                    <a:lstStyle/>
                    <a:p>
                      <a:pPr marL="0" marR="0">
                        <a:spcBef>
                          <a:spcPts val="0"/>
                        </a:spcBef>
                        <a:spcAft>
                          <a:spcPts val="0"/>
                        </a:spcAft>
                        <a:tabLst>
                          <a:tab pos="7406005" algn="l"/>
                        </a:tabLst>
                      </a:pPr>
                      <a:r>
                        <a:rPr lang="en-US" sz="1800" spc="-15" dirty="0">
                          <a:effectLst/>
                          <a:latin typeface="+mn-lt"/>
                        </a:rPr>
                        <a:t>Remedial Rate Math</a:t>
                      </a:r>
                      <a:endParaRPr lang="en-US" sz="180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32.6%</a:t>
                      </a:r>
                      <a:endParaRPr lang="en-US" sz="180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32.6%</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Same</a:t>
                      </a:r>
                      <a:endParaRPr lang="en-US" sz="1800" b="0" dirty="0">
                        <a:effectLst/>
                        <a:latin typeface="+mn-lt"/>
                        <a:ea typeface="Calibri"/>
                        <a:cs typeface="Times New Roman"/>
                      </a:endParaRPr>
                    </a:p>
                  </a:txBody>
                  <a:tcPr marL="58514" marR="58514" marT="0" marB="0" anchor="ctr"/>
                </a:tc>
              </a:tr>
              <a:tr h="342880">
                <a:tc>
                  <a:txBody>
                    <a:bodyPr/>
                    <a:lstStyle/>
                    <a:p>
                      <a:pPr marL="0" marR="0">
                        <a:spcBef>
                          <a:spcPts val="0"/>
                        </a:spcBef>
                        <a:spcAft>
                          <a:spcPts val="0"/>
                        </a:spcAft>
                        <a:tabLst>
                          <a:tab pos="7406005" algn="l"/>
                        </a:tabLst>
                      </a:pPr>
                      <a:r>
                        <a:rPr lang="en-US" sz="1800" b="0" spc="-15" dirty="0">
                          <a:effectLst/>
                          <a:latin typeface="+mn-lt"/>
                        </a:rPr>
                        <a:t>CTE Rate</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b="1" dirty="0">
                          <a:solidFill>
                            <a:srgbClr val="000000"/>
                          </a:solidFill>
                          <a:effectLst/>
                          <a:latin typeface="+mn-lt"/>
                          <a:ea typeface="Calibri"/>
                          <a:cs typeface="Times New Roman"/>
                        </a:rPr>
                        <a:t>44.2%</a:t>
                      </a:r>
                      <a:endParaRPr lang="en-US" sz="1800" b="1" dirty="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solidFill>
                            <a:srgbClr val="000000"/>
                          </a:solidFill>
                          <a:effectLst/>
                          <a:latin typeface="+mn-lt"/>
                          <a:ea typeface="Calibri"/>
                          <a:cs typeface="Times New Roman"/>
                        </a:rPr>
                        <a:t>49.1%</a:t>
                      </a:r>
                      <a:endParaRPr lang="en-US" sz="1800" b="1"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Yes</a:t>
                      </a:r>
                      <a:endParaRPr lang="en-US" sz="1800" b="1" dirty="0">
                        <a:effectLst/>
                        <a:latin typeface="+mn-lt"/>
                        <a:ea typeface="Calibri"/>
                        <a:cs typeface="Times New Roman"/>
                      </a:endParaRPr>
                    </a:p>
                  </a:txBody>
                  <a:tcPr marL="58514" marR="58514" marT="0" marB="0" anchor="ctr"/>
                </a:tc>
              </a:tr>
            </a:tbl>
          </a:graphicData>
        </a:graphic>
      </p:graphicFrame>
    </p:spTree>
    <p:extLst>
      <p:ext uri="{BB962C8B-B14F-4D97-AF65-F5344CB8AC3E}">
        <p14:creationId xmlns:p14="http://schemas.microsoft.com/office/powerpoint/2010/main" val="1242515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Crafton Completion Rates</a:t>
            </a:r>
            <a:br>
              <a:rPr lang="en-US" dirty="0" smtClean="0"/>
            </a:br>
            <a:r>
              <a:rPr lang="en-US" dirty="0" smtClean="0"/>
              <a:t>Compared to State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7124057"/>
              </p:ext>
            </p:extLst>
          </p:nvPr>
        </p:nvGraphicFramePr>
        <p:xfrm>
          <a:off x="1295400" y="2133600"/>
          <a:ext cx="6172200" cy="3581353"/>
        </p:xfrm>
        <a:graphic>
          <a:graphicData uri="http://schemas.openxmlformats.org/drawingml/2006/table">
            <a:tbl>
              <a:tblPr firstRow="1" firstCol="1" bandRow="1">
                <a:tableStyleId>{5C22544A-7EE6-4342-B048-85BDC9FD1C3A}</a:tableStyleId>
              </a:tblPr>
              <a:tblGrid>
                <a:gridCol w="2819400"/>
                <a:gridCol w="1066800"/>
                <a:gridCol w="1143000"/>
                <a:gridCol w="1143000"/>
              </a:tblGrid>
              <a:tr h="381000">
                <a:tc rowSpan="2">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ARCC Outcome</a:t>
                      </a: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spcBef>
                          <a:spcPts val="0"/>
                        </a:spcBef>
                        <a:spcAft>
                          <a:spcPts val="0"/>
                        </a:spcAft>
                        <a:tabLst>
                          <a:tab pos="7406005" algn="l"/>
                        </a:tabLst>
                      </a:pPr>
                      <a:r>
                        <a:rPr lang="en-US" sz="1800" dirty="0" smtClean="0">
                          <a:effectLst/>
                          <a:latin typeface="+mn-lt"/>
                          <a:ea typeface="Calibri"/>
                          <a:cs typeface="Times New Roman"/>
                        </a:rPr>
                        <a:t>2007-08 to 2012-13</a:t>
                      </a:r>
                      <a:endParaRPr lang="en-US" sz="180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algn="ctr">
                        <a:spcBef>
                          <a:spcPts val="0"/>
                        </a:spcBef>
                        <a:spcAft>
                          <a:spcPts val="0"/>
                        </a:spcAft>
                        <a:tabLst>
                          <a:tab pos="7406005" algn="l"/>
                        </a:tabLst>
                      </a:pPr>
                      <a:endParaRPr lang="en-US" sz="180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CHC Rate </a:t>
                      </a:r>
                      <a:r>
                        <a:rPr lang="en-US" sz="1800" spc="-15" baseline="0" dirty="0" smtClean="0">
                          <a:effectLst/>
                          <a:latin typeface="+mn-lt"/>
                        </a:rPr>
                        <a:t> Higher than State</a:t>
                      </a:r>
                      <a:endParaRPr lang="en-US" sz="1800" dirty="0" smtClean="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85777">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endParaRPr lang="en-US" sz="1800" spc="-15" dirty="0" smtClean="0">
                        <a:effectLst/>
                        <a:latin typeface="+mn-lt"/>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State</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Crafton</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endParaRPr lang="en-US" sz="1800" dirty="0" smtClean="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2880">
                <a:tc>
                  <a:txBody>
                    <a:bodyPr/>
                    <a:lstStyle/>
                    <a:p>
                      <a:pPr marL="0" marR="0">
                        <a:spcBef>
                          <a:spcPts val="0"/>
                        </a:spcBef>
                        <a:spcAft>
                          <a:spcPts val="0"/>
                        </a:spcAft>
                        <a:tabLst>
                          <a:tab pos="7406005" algn="l"/>
                        </a:tabLst>
                      </a:pPr>
                      <a:r>
                        <a:rPr lang="en-US" sz="1800" b="1" spc="-15" dirty="0">
                          <a:effectLst/>
                          <a:latin typeface="+mn-lt"/>
                        </a:rPr>
                        <a:t>Persistence</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70.5</a:t>
                      </a:r>
                      <a:endParaRPr lang="en-US" sz="1800" dirty="0">
                        <a:effectLst/>
                        <a:latin typeface="+mn-lt"/>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70.4</a:t>
                      </a:r>
                      <a:endParaRPr lang="en-US" sz="1800" dirty="0">
                        <a:effectLst/>
                        <a:latin typeface="+mn-lt"/>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Same</a:t>
                      </a:r>
                      <a:endParaRPr lang="en-US" sz="1800" b="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tcPr>
                </a:tc>
              </a:tr>
              <a:tr h="495312">
                <a:tc>
                  <a:txBody>
                    <a:bodyPr/>
                    <a:lstStyle/>
                    <a:p>
                      <a:pPr marL="0" marR="0">
                        <a:spcBef>
                          <a:spcPts val="0"/>
                        </a:spcBef>
                        <a:spcAft>
                          <a:spcPts val="0"/>
                        </a:spcAft>
                        <a:tabLst>
                          <a:tab pos="7406005" algn="l"/>
                        </a:tabLst>
                      </a:pPr>
                      <a:r>
                        <a:rPr lang="en-US" sz="1800" b="0" spc="-15" dirty="0">
                          <a:effectLst/>
                          <a:latin typeface="+mn-lt"/>
                        </a:rPr>
                        <a:t>30 Unit Completion Rate</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66.5</a:t>
                      </a:r>
                      <a:endParaRPr lang="en-US" sz="180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62.6</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r h="495312">
                <a:tc>
                  <a:txBody>
                    <a:bodyPr/>
                    <a:lstStyle/>
                    <a:p>
                      <a:pPr marL="0" marR="0">
                        <a:spcBef>
                          <a:spcPts val="0"/>
                        </a:spcBef>
                        <a:spcAft>
                          <a:spcPts val="0"/>
                        </a:spcAft>
                        <a:tabLst>
                          <a:tab pos="7406005" algn="l"/>
                        </a:tabLst>
                      </a:pPr>
                      <a:r>
                        <a:rPr lang="en-US" sz="1800" b="0" spc="-15" dirty="0">
                          <a:effectLst/>
                          <a:latin typeface="+mn-lt"/>
                        </a:rPr>
                        <a:t>Completion Rate (SPAR)</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48.1</a:t>
                      </a:r>
                      <a:endParaRPr lang="en-US" sz="180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39.8</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r h="495312">
                <a:tc>
                  <a:txBody>
                    <a:bodyPr/>
                    <a:lstStyle/>
                    <a:p>
                      <a:pPr marL="0" marR="0">
                        <a:spcBef>
                          <a:spcPts val="0"/>
                        </a:spcBef>
                        <a:spcAft>
                          <a:spcPts val="0"/>
                        </a:spcAft>
                        <a:tabLst>
                          <a:tab pos="7406005" algn="l"/>
                        </a:tabLst>
                      </a:pPr>
                      <a:r>
                        <a:rPr lang="en-US" sz="1800" b="0" spc="-15" dirty="0">
                          <a:effectLst/>
                          <a:latin typeface="+mn-lt"/>
                        </a:rPr>
                        <a:t>Remedial Rate English</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43.7</a:t>
                      </a:r>
                      <a:endParaRPr lang="en-US" sz="180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41.8</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r h="342880">
                <a:tc>
                  <a:txBody>
                    <a:bodyPr/>
                    <a:lstStyle/>
                    <a:p>
                      <a:pPr marL="0" marR="0">
                        <a:spcBef>
                          <a:spcPts val="0"/>
                        </a:spcBef>
                        <a:spcAft>
                          <a:spcPts val="0"/>
                        </a:spcAft>
                        <a:tabLst>
                          <a:tab pos="7406005" algn="l"/>
                        </a:tabLst>
                      </a:pPr>
                      <a:r>
                        <a:rPr lang="en-US" sz="1800" b="0" spc="-15" dirty="0">
                          <a:effectLst/>
                          <a:latin typeface="+mn-lt"/>
                        </a:rPr>
                        <a:t>Remedial Rate Math</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b="1">
                          <a:solidFill>
                            <a:srgbClr val="000000"/>
                          </a:solidFill>
                          <a:effectLst/>
                          <a:latin typeface="+mn-lt"/>
                          <a:ea typeface="Calibri"/>
                          <a:cs typeface="Times New Roman"/>
                        </a:rPr>
                        <a:t>30.6</a:t>
                      </a:r>
                      <a:endParaRPr lang="en-US" sz="1800" b="1">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solidFill>
                            <a:srgbClr val="000000"/>
                          </a:solidFill>
                          <a:effectLst/>
                          <a:latin typeface="+mn-lt"/>
                          <a:ea typeface="Calibri"/>
                          <a:cs typeface="Times New Roman"/>
                        </a:rPr>
                        <a:t>32.6</a:t>
                      </a:r>
                      <a:endParaRPr lang="en-US" sz="1800" b="1"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Yes</a:t>
                      </a:r>
                      <a:endParaRPr lang="en-US" sz="1800" b="1" dirty="0">
                        <a:effectLst/>
                        <a:latin typeface="+mn-lt"/>
                        <a:ea typeface="Calibri"/>
                        <a:cs typeface="Times New Roman"/>
                      </a:endParaRPr>
                    </a:p>
                  </a:txBody>
                  <a:tcPr marL="58514" marR="58514" marT="0" marB="0" anchor="ctr"/>
                </a:tc>
              </a:tr>
              <a:tr h="342880">
                <a:tc>
                  <a:txBody>
                    <a:bodyPr/>
                    <a:lstStyle/>
                    <a:p>
                      <a:pPr marL="0" marR="0">
                        <a:spcBef>
                          <a:spcPts val="0"/>
                        </a:spcBef>
                        <a:spcAft>
                          <a:spcPts val="0"/>
                        </a:spcAft>
                        <a:tabLst>
                          <a:tab pos="7406005" algn="l"/>
                        </a:tabLst>
                      </a:pPr>
                      <a:r>
                        <a:rPr lang="en-US" sz="1800" b="0" spc="-15" dirty="0">
                          <a:effectLst/>
                          <a:latin typeface="+mn-lt"/>
                        </a:rPr>
                        <a:t>CTE Rate</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53.9</a:t>
                      </a:r>
                      <a:endParaRPr lang="en-US" sz="180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49.1</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bl>
          </a:graphicData>
        </a:graphic>
      </p:graphicFrame>
    </p:spTree>
    <p:extLst>
      <p:ext uri="{BB962C8B-B14F-4D97-AF65-F5344CB8AC3E}">
        <p14:creationId xmlns:p14="http://schemas.microsoft.com/office/powerpoint/2010/main" val="509884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Completion Rates</a:t>
            </a:r>
            <a:br>
              <a:rPr lang="en-US" dirty="0" smtClean="0"/>
            </a:br>
            <a:r>
              <a:rPr lang="en-US" dirty="0" smtClean="0"/>
              <a:t>Examined Further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7976196"/>
              </p:ext>
            </p:extLst>
          </p:nvPr>
        </p:nvGraphicFramePr>
        <p:xfrm>
          <a:off x="1066799" y="2119313"/>
          <a:ext cx="7010400" cy="2595880"/>
        </p:xfrm>
        <a:graphic>
          <a:graphicData uri="http://schemas.openxmlformats.org/drawingml/2006/table">
            <a:tbl>
              <a:tblPr firstRow="1" bandRow="1">
                <a:tableStyleId>{5C22544A-7EE6-4342-B048-85BDC9FD1C3A}</a:tableStyleId>
              </a:tblPr>
              <a:tblGrid>
                <a:gridCol w="1524001"/>
                <a:gridCol w="1066800"/>
                <a:gridCol w="1219200"/>
                <a:gridCol w="1066800"/>
                <a:gridCol w="1066800"/>
                <a:gridCol w="1066799"/>
              </a:tblGrid>
              <a:tr h="370840">
                <a:tc>
                  <a:txBody>
                    <a:bodyPr/>
                    <a:lstStyle/>
                    <a:p>
                      <a:r>
                        <a:rPr lang="en-US" dirty="0" smtClean="0"/>
                        <a:t>Completion</a:t>
                      </a:r>
                      <a:endParaRPr lang="en-US" dirty="0"/>
                    </a:p>
                  </a:txBody>
                  <a:tcPr/>
                </a:tc>
                <a:tc>
                  <a:txBody>
                    <a:bodyPr/>
                    <a:lstStyle/>
                    <a:p>
                      <a:r>
                        <a:rPr lang="en-US" dirty="0" smtClean="0"/>
                        <a:t>2003-04</a:t>
                      </a:r>
                      <a:endParaRPr lang="en-US" dirty="0"/>
                    </a:p>
                  </a:txBody>
                  <a:tcPr/>
                </a:tc>
                <a:tc>
                  <a:txBody>
                    <a:bodyPr/>
                    <a:lstStyle/>
                    <a:p>
                      <a:r>
                        <a:rPr lang="en-US" dirty="0" smtClean="0"/>
                        <a:t>2004-05</a:t>
                      </a:r>
                      <a:endParaRPr lang="en-US" dirty="0"/>
                    </a:p>
                  </a:txBody>
                  <a:tcPr/>
                </a:tc>
                <a:tc>
                  <a:txBody>
                    <a:bodyPr/>
                    <a:lstStyle/>
                    <a:p>
                      <a:r>
                        <a:rPr lang="en-US" dirty="0" smtClean="0"/>
                        <a:t>2005-06</a:t>
                      </a:r>
                      <a:endParaRPr lang="en-US" dirty="0"/>
                    </a:p>
                  </a:txBody>
                  <a:tcPr/>
                </a:tc>
                <a:tc>
                  <a:txBody>
                    <a:bodyPr/>
                    <a:lstStyle/>
                    <a:p>
                      <a:r>
                        <a:rPr lang="en-US" dirty="0" smtClean="0"/>
                        <a:t>2006-07</a:t>
                      </a:r>
                      <a:endParaRPr lang="en-US" dirty="0"/>
                    </a:p>
                  </a:txBody>
                  <a:tcPr/>
                </a:tc>
                <a:tc>
                  <a:txBody>
                    <a:bodyPr/>
                    <a:lstStyle/>
                    <a:p>
                      <a:r>
                        <a:rPr lang="en-US" dirty="0" smtClean="0"/>
                        <a:t>2007-08</a:t>
                      </a:r>
                      <a:endParaRPr lang="en-US" dirty="0"/>
                    </a:p>
                  </a:txBody>
                  <a:tcPr/>
                </a:tc>
              </a:tr>
              <a:tr h="370840">
                <a:tc rowSpan="2">
                  <a:txBody>
                    <a:bodyPr/>
                    <a:lstStyle/>
                    <a:p>
                      <a:r>
                        <a:rPr lang="en-US" dirty="0" smtClean="0"/>
                        <a:t>Overall</a:t>
                      </a:r>
                      <a:endParaRPr lang="en-US" dirty="0"/>
                    </a:p>
                  </a:txBody>
                  <a:tcPr anchor="ctr">
                    <a:lnB w="38100" cap="flat" cmpd="sng" algn="ctr">
                      <a:solidFill>
                        <a:schemeClr val="bg1"/>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mn-lt"/>
                        </a:rPr>
                        <a:t>999</a:t>
                      </a:r>
                    </a:p>
                  </a:txBody>
                  <a:tcPr marL="7620" marR="7620" marT="7620" marB="0" anchor="ctr"/>
                </a:tc>
                <a:tc>
                  <a:txBody>
                    <a:bodyPr/>
                    <a:lstStyle/>
                    <a:p>
                      <a:pPr algn="ctr" rtl="0" fontAlgn="b"/>
                      <a:r>
                        <a:rPr lang="en-US" sz="1800" b="0" i="0" u="none" strike="noStrike">
                          <a:solidFill>
                            <a:srgbClr val="000000"/>
                          </a:solidFill>
                          <a:effectLst/>
                          <a:latin typeface="+mn-lt"/>
                        </a:rPr>
                        <a:t>947</a:t>
                      </a:r>
                    </a:p>
                  </a:txBody>
                  <a:tcPr marL="7620" marR="7620" marT="7620" marB="0" anchor="ctr"/>
                </a:tc>
                <a:tc>
                  <a:txBody>
                    <a:bodyPr/>
                    <a:lstStyle/>
                    <a:p>
                      <a:pPr algn="ctr" rtl="0" fontAlgn="b"/>
                      <a:r>
                        <a:rPr lang="en-US" sz="1800" b="0" i="0" u="none" strike="noStrike">
                          <a:solidFill>
                            <a:srgbClr val="000000"/>
                          </a:solidFill>
                          <a:effectLst/>
                          <a:latin typeface="+mn-lt"/>
                        </a:rPr>
                        <a:t>989</a:t>
                      </a:r>
                    </a:p>
                  </a:txBody>
                  <a:tcPr marL="7620" marR="7620" marT="7620" marB="0" anchor="ctr"/>
                </a:tc>
                <a:tc>
                  <a:txBody>
                    <a:bodyPr/>
                    <a:lstStyle/>
                    <a:p>
                      <a:pPr algn="ctr" rtl="0" fontAlgn="b"/>
                      <a:r>
                        <a:rPr lang="en-US" sz="1800" b="0" i="0" u="none" strike="noStrike">
                          <a:solidFill>
                            <a:srgbClr val="000000"/>
                          </a:solidFill>
                          <a:effectLst/>
                          <a:latin typeface="+mn-lt"/>
                        </a:rPr>
                        <a:t>1,033</a:t>
                      </a:r>
                    </a:p>
                  </a:txBody>
                  <a:tcPr marL="7620" marR="7620" marT="7620" marB="0" anchor="ctr"/>
                </a:tc>
                <a:tc>
                  <a:txBody>
                    <a:bodyPr/>
                    <a:lstStyle/>
                    <a:p>
                      <a:pPr algn="ctr" rtl="0" fontAlgn="b"/>
                      <a:r>
                        <a:rPr lang="en-US" sz="1800" b="0" i="0" u="none" strike="noStrike" dirty="0">
                          <a:solidFill>
                            <a:srgbClr val="000000"/>
                          </a:solidFill>
                          <a:effectLst/>
                          <a:latin typeface="+mn-lt"/>
                        </a:rPr>
                        <a:t>1,075</a:t>
                      </a:r>
                    </a:p>
                  </a:txBody>
                  <a:tcPr marL="7620" marR="7620" marT="7620" marB="0" anchor="ctr"/>
                </a:tc>
              </a:tr>
              <a:tr h="370840">
                <a:tc vMerge="1">
                  <a:txBody>
                    <a:bodyPr/>
                    <a:lstStyle/>
                    <a:p>
                      <a:endParaRPr lang="en-US" dirty="0"/>
                    </a:p>
                  </a:txBody>
                  <a:tcPr/>
                </a:tc>
                <a:tc>
                  <a:txBody>
                    <a:bodyPr/>
                    <a:lstStyle/>
                    <a:p>
                      <a:pPr algn="ctr" rtl="0" fontAlgn="b"/>
                      <a:r>
                        <a:rPr lang="en-US" sz="1800" b="0" i="0" u="none" strike="noStrike" dirty="0" smtClean="0">
                          <a:solidFill>
                            <a:srgbClr val="000000"/>
                          </a:solidFill>
                          <a:effectLst/>
                          <a:latin typeface="+mn-lt"/>
                        </a:rPr>
                        <a:t>44.2%</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EDFCC"/>
                    </a:solidFill>
                  </a:tcPr>
                </a:tc>
                <a:tc>
                  <a:txBody>
                    <a:bodyPr/>
                    <a:lstStyle/>
                    <a:p>
                      <a:pPr algn="ctr" rtl="0" fontAlgn="b"/>
                      <a:r>
                        <a:rPr lang="en-US" sz="1800" b="0" i="0" u="none" strike="noStrike" dirty="0" smtClean="0">
                          <a:solidFill>
                            <a:srgbClr val="000000"/>
                          </a:solidFill>
                          <a:effectLst/>
                          <a:latin typeface="+mn-lt"/>
                        </a:rPr>
                        <a:t>41.2%</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EDFCC"/>
                    </a:solidFill>
                  </a:tcPr>
                </a:tc>
                <a:tc>
                  <a:txBody>
                    <a:bodyPr/>
                    <a:lstStyle/>
                    <a:p>
                      <a:pPr algn="ctr" rtl="0" fontAlgn="b"/>
                      <a:r>
                        <a:rPr lang="en-US" sz="1800" b="0" i="0" u="none" strike="noStrike" dirty="0" smtClean="0">
                          <a:solidFill>
                            <a:srgbClr val="000000"/>
                          </a:solidFill>
                          <a:effectLst/>
                          <a:latin typeface="+mn-lt"/>
                        </a:rPr>
                        <a:t>42.2%</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EDFCC"/>
                    </a:solidFill>
                  </a:tcPr>
                </a:tc>
                <a:tc>
                  <a:txBody>
                    <a:bodyPr/>
                    <a:lstStyle/>
                    <a:p>
                      <a:pPr algn="ctr" rtl="0" fontAlgn="b"/>
                      <a:r>
                        <a:rPr lang="en-US" sz="1800" b="0" i="0" u="none" strike="noStrike" dirty="0" smtClean="0">
                          <a:solidFill>
                            <a:srgbClr val="000000"/>
                          </a:solidFill>
                          <a:effectLst/>
                          <a:latin typeface="+mn-lt"/>
                        </a:rPr>
                        <a:t>41.8%</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EDFCC"/>
                    </a:solidFill>
                  </a:tcPr>
                </a:tc>
                <a:tc>
                  <a:txBody>
                    <a:bodyPr/>
                    <a:lstStyle/>
                    <a:p>
                      <a:pPr algn="ctr" rtl="0" fontAlgn="b"/>
                      <a:r>
                        <a:rPr lang="en-US" sz="1800" b="0" i="0" u="none" strike="noStrike" dirty="0">
                          <a:solidFill>
                            <a:srgbClr val="000000"/>
                          </a:solidFill>
                          <a:effectLst/>
                          <a:latin typeface="+mn-lt"/>
                        </a:rPr>
                        <a:t>39.8%</a:t>
                      </a:r>
                    </a:p>
                  </a:txBody>
                  <a:tcPr marL="7620" marR="7620" marT="7620" marB="0" anchor="ctr">
                    <a:lnB w="38100" cap="flat" cmpd="sng" algn="ctr">
                      <a:solidFill>
                        <a:schemeClr val="bg1"/>
                      </a:solidFill>
                      <a:prstDash val="solid"/>
                      <a:round/>
                      <a:headEnd type="none" w="med" len="med"/>
                      <a:tailEnd type="none" w="med" len="med"/>
                    </a:lnB>
                    <a:solidFill>
                      <a:srgbClr val="FEDFCC"/>
                    </a:solidFill>
                  </a:tcPr>
                </a:tc>
              </a:tr>
              <a:tr h="370840">
                <a:tc rowSpan="2">
                  <a:txBody>
                    <a:bodyPr/>
                    <a:lstStyle/>
                    <a:p>
                      <a:r>
                        <a:rPr lang="en-US" dirty="0" smtClean="0"/>
                        <a:t>College Prepared</a:t>
                      </a:r>
                      <a:endParaRPr lang="en-US"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0E8"/>
                    </a:solidFill>
                  </a:tcPr>
                </a:tc>
                <a:tc>
                  <a:txBody>
                    <a:bodyPr/>
                    <a:lstStyle/>
                    <a:p>
                      <a:pPr algn="ctr" rtl="0" fontAlgn="b"/>
                      <a:r>
                        <a:rPr lang="en-US" sz="1800" b="0" i="0" u="none" strike="noStrike">
                          <a:solidFill>
                            <a:srgbClr val="000000"/>
                          </a:solidFill>
                          <a:effectLst/>
                          <a:latin typeface="+mn-lt"/>
                        </a:rPr>
                        <a:t>194</a:t>
                      </a:r>
                    </a:p>
                  </a:txBody>
                  <a:tcPr marL="7620" marR="7620" marT="7620" marB="0" anchor="ctr">
                    <a:lnT w="38100" cap="flat" cmpd="sng" algn="ctr">
                      <a:solidFill>
                        <a:schemeClr val="bg1"/>
                      </a:solidFill>
                      <a:prstDash val="solid"/>
                      <a:round/>
                      <a:headEnd type="none" w="med" len="med"/>
                      <a:tailEnd type="none" w="med" len="med"/>
                    </a:lnT>
                    <a:solidFill>
                      <a:srgbClr val="FFF0E8"/>
                    </a:solidFill>
                  </a:tcPr>
                </a:tc>
                <a:tc>
                  <a:txBody>
                    <a:bodyPr/>
                    <a:lstStyle/>
                    <a:p>
                      <a:pPr algn="ctr" rtl="0" fontAlgn="b"/>
                      <a:r>
                        <a:rPr lang="en-US" sz="1800" b="0" i="0" u="none" strike="noStrike">
                          <a:solidFill>
                            <a:srgbClr val="000000"/>
                          </a:solidFill>
                          <a:effectLst/>
                          <a:latin typeface="+mn-lt"/>
                        </a:rPr>
                        <a:t>178</a:t>
                      </a:r>
                    </a:p>
                  </a:txBody>
                  <a:tcPr marL="7620" marR="7620" marT="7620" marB="0" anchor="ctr">
                    <a:lnT w="38100" cap="flat" cmpd="sng" algn="ctr">
                      <a:solidFill>
                        <a:schemeClr val="bg1"/>
                      </a:solidFill>
                      <a:prstDash val="solid"/>
                      <a:round/>
                      <a:headEnd type="none" w="med" len="med"/>
                      <a:tailEnd type="none" w="med" len="med"/>
                    </a:lnT>
                    <a:solidFill>
                      <a:srgbClr val="FFF0E8"/>
                    </a:solidFill>
                  </a:tcPr>
                </a:tc>
                <a:tc>
                  <a:txBody>
                    <a:bodyPr/>
                    <a:lstStyle/>
                    <a:p>
                      <a:pPr algn="ctr" rtl="0" fontAlgn="b"/>
                      <a:r>
                        <a:rPr lang="en-US" sz="1800" b="0" i="0" u="none" strike="noStrike">
                          <a:solidFill>
                            <a:srgbClr val="000000"/>
                          </a:solidFill>
                          <a:effectLst/>
                          <a:latin typeface="+mn-lt"/>
                        </a:rPr>
                        <a:t>221</a:t>
                      </a:r>
                    </a:p>
                  </a:txBody>
                  <a:tcPr marL="7620" marR="7620" marT="7620" marB="0" anchor="ctr">
                    <a:lnT w="38100" cap="flat" cmpd="sng" algn="ctr">
                      <a:solidFill>
                        <a:schemeClr val="bg1"/>
                      </a:solidFill>
                      <a:prstDash val="solid"/>
                      <a:round/>
                      <a:headEnd type="none" w="med" len="med"/>
                      <a:tailEnd type="none" w="med" len="med"/>
                    </a:lnT>
                    <a:solidFill>
                      <a:srgbClr val="FFF0E8"/>
                    </a:solidFill>
                  </a:tcPr>
                </a:tc>
                <a:tc>
                  <a:txBody>
                    <a:bodyPr/>
                    <a:lstStyle/>
                    <a:p>
                      <a:pPr algn="ctr" rtl="0" fontAlgn="b"/>
                      <a:r>
                        <a:rPr lang="en-US" sz="1800" b="0" i="0" u="none" strike="noStrike">
                          <a:solidFill>
                            <a:srgbClr val="000000"/>
                          </a:solidFill>
                          <a:effectLst/>
                          <a:latin typeface="+mn-lt"/>
                        </a:rPr>
                        <a:t>257</a:t>
                      </a:r>
                    </a:p>
                  </a:txBody>
                  <a:tcPr marL="7620" marR="7620" marT="7620" marB="0" anchor="ctr">
                    <a:lnT w="38100" cap="flat" cmpd="sng" algn="ctr">
                      <a:solidFill>
                        <a:schemeClr val="bg1"/>
                      </a:solidFill>
                      <a:prstDash val="solid"/>
                      <a:round/>
                      <a:headEnd type="none" w="med" len="med"/>
                      <a:tailEnd type="none" w="med" len="med"/>
                    </a:lnT>
                    <a:solidFill>
                      <a:srgbClr val="FFF0E8"/>
                    </a:solidFill>
                  </a:tcPr>
                </a:tc>
                <a:tc>
                  <a:txBody>
                    <a:bodyPr/>
                    <a:lstStyle/>
                    <a:p>
                      <a:pPr algn="ctr" rtl="0" fontAlgn="b"/>
                      <a:r>
                        <a:rPr lang="en-US" sz="1800" b="0" i="0" u="none" strike="noStrike" dirty="0">
                          <a:solidFill>
                            <a:srgbClr val="000000"/>
                          </a:solidFill>
                          <a:effectLst/>
                          <a:latin typeface="+mn-lt"/>
                        </a:rPr>
                        <a:t>259</a:t>
                      </a:r>
                    </a:p>
                  </a:txBody>
                  <a:tcPr marL="7620" marR="7620" marT="7620" marB="0" anchor="ctr">
                    <a:lnT w="38100" cap="flat" cmpd="sng" algn="ctr">
                      <a:solidFill>
                        <a:schemeClr val="bg1"/>
                      </a:solidFill>
                      <a:prstDash val="solid"/>
                      <a:round/>
                      <a:headEnd type="none" w="med" len="med"/>
                      <a:tailEnd type="none" w="med" len="med"/>
                    </a:lnT>
                    <a:solidFill>
                      <a:srgbClr val="FFF0E8"/>
                    </a:solidFill>
                  </a:tcPr>
                </a:tc>
              </a:tr>
              <a:tr h="370840">
                <a:tc vMerge="1">
                  <a:txBody>
                    <a:bodyPr/>
                    <a:lstStyle/>
                    <a:p>
                      <a:endParaRPr lang="en-US" dirty="0"/>
                    </a:p>
                  </a:txBody>
                  <a:tcPr/>
                </a:tc>
                <a:tc>
                  <a:txBody>
                    <a:bodyPr/>
                    <a:lstStyle/>
                    <a:p>
                      <a:pPr algn="ctr" rtl="0" fontAlgn="b"/>
                      <a:r>
                        <a:rPr lang="en-US" sz="1800" b="0" i="0" u="none" strike="noStrike" dirty="0" smtClean="0">
                          <a:solidFill>
                            <a:srgbClr val="000000"/>
                          </a:solidFill>
                          <a:effectLst/>
                          <a:latin typeface="+mn-lt"/>
                        </a:rPr>
                        <a:t>66.0%</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FF0E8"/>
                    </a:solidFill>
                  </a:tcPr>
                </a:tc>
                <a:tc>
                  <a:txBody>
                    <a:bodyPr/>
                    <a:lstStyle/>
                    <a:p>
                      <a:pPr algn="ctr" rtl="0" fontAlgn="b"/>
                      <a:r>
                        <a:rPr lang="en-US" sz="1800" b="0" i="0" u="none" strike="noStrike" dirty="0" smtClean="0">
                          <a:solidFill>
                            <a:srgbClr val="000000"/>
                          </a:solidFill>
                          <a:effectLst/>
                          <a:latin typeface="+mn-lt"/>
                        </a:rPr>
                        <a:t>62.4%</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FF0E8"/>
                    </a:solidFill>
                  </a:tcPr>
                </a:tc>
                <a:tc>
                  <a:txBody>
                    <a:bodyPr/>
                    <a:lstStyle/>
                    <a:p>
                      <a:pPr algn="ctr" rtl="0" fontAlgn="b"/>
                      <a:r>
                        <a:rPr lang="en-US" sz="1800" b="0" i="0" u="none" strike="noStrike" dirty="0" smtClean="0">
                          <a:solidFill>
                            <a:srgbClr val="000000"/>
                          </a:solidFill>
                          <a:effectLst/>
                          <a:latin typeface="+mn-lt"/>
                        </a:rPr>
                        <a:t>62.4%</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FF0E8"/>
                    </a:solidFill>
                  </a:tcPr>
                </a:tc>
                <a:tc>
                  <a:txBody>
                    <a:bodyPr/>
                    <a:lstStyle/>
                    <a:p>
                      <a:pPr algn="ctr" rtl="0" fontAlgn="b"/>
                      <a:r>
                        <a:rPr lang="en-US" sz="1800" b="0" i="0" u="none" strike="noStrike" dirty="0" smtClean="0">
                          <a:solidFill>
                            <a:srgbClr val="000000"/>
                          </a:solidFill>
                          <a:effectLst/>
                          <a:latin typeface="+mn-lt"/>
                        </a:rPr>
                        <a:t>58.8%</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FF0E8"/>
                    </a:solidFill>
                  </a:tcPr>
                </a:tc>
                <a:tc>
                  <a:txBody>
                    <a:bodyPr/>
                    <a:lstStyle/>
                    <a:p>
                      <a:pPr algn="ctr" rtl="0" fontAlgn="b"/>
                      <a:r>
                        <a:rPr lang="en-US" sz="1800" b="0" i="0" u="none" strike="noStrike" dirty="0">
                          <a:solidFill>
                            <a:srgbClr val="000000"/>
                          </a:solidFill>
                          <a:effectLst/>
                          <a:latin typeface="+mn-lt"/>
                        </a:rPr>
                        <a:t>61.0%</a:t>
                      </a:r>
                    </a:p>
                  </a:txBody>
                  <a:tcPr marL="7620" marR="7620" marT="7620" marB="0" anchor="ctr">
                    <a:lnB w="38100" cap="flat" cmpd="sng" algn="ctr">
                      <a:solidFill>
                        <a:schemeClr val="bg1"/>
                      </a:solidFill>
                      <a:prstDash val="solid"/>
                      <a:round/>
                      <a:headEnd type="none" w="med" len="med"/>
                      <a:tailEnd type="none" w="med" len="med"/>
                    </a:lnB>
                    <a:solidFill>
                      <a:srgbClr val="FFF0E8"/>
                    </a:solidFill>
                  </a:tcPr>
                </a:tc>
              </a:tr>
              <a:tr h="370840">
                <a:tc rowSpan="2">
                  <a:txBody>
                    <a:bodyPr/>
                    <a:lstStyle/>
                    <a:p>
                      <a:r>
                        <a:rPr lang="en-US" dirty="0" smtClean="0"/>
                        <a:t>Unprepared</a:t>
                      </a:r>
                      <a:endParaRPr lang="en-US" dirty="0"/>
                    </a:p>
                  </a:txBody>
                  <a:tcPr anchor="ctr">
                    <a:lnT w="38100" cap="flat" cmpd="sng" algn="ctr">
                      <a:solidFill>
                        <a:schemeClr val="bg1"/>
                      </a:solidFill>
                      <a:prstDash val="solid"/>
                      <a:round/>
                      <a:headEnd type="none" w="med" len="med"/>
                      <a:tailEnd type="none" w="med" len="med"/>
                    </a:lnT>
                  </a:tcPr>
                </a:tc>
                <a:tc>
                  <a:txBody>
                    <a:bodyPr/>
                    <a:lstStyle/>
                    <a:p>
                      <a:pPr algn="ctr" rtl="0" fontAlgn="b"/>
                      <a:r>
                        <a:rPr lang="en-US" sz="1800" b="0" i="0" u="none" strike="noStrike">
                          <a:solidFill>
                            <a:srgbClr val="000000"/>
                          </a:solidFill>
                          <a:effectLst/>
                          <a:latin typeface="+mn-lt"/>
                        </a:rPr>
                        <a:t>805</a:t>
                      </a:r>
                    </a:p>
                  </a:txBody>
                  <a:tcPr marL="7620" marR="7620" marT="7620" marB="0" anchor="ctr">
                    <a:lnT w="38100" cap="flat" cmpd="sng" algn="ctr">
                      <a:solidFill>
                        <a:schemeClr val="bg1"/>
                      </a:solidFill>
                      <a:prstDash val="solid"/>
                      <a:round/>
                      <a:headEnd type="none" w="med" len="med"/>
                      <a:tailEnd type="none" w="med" len="med"/>
                    </a:lnT>
                  </a:tcPr>
                </a:tc>
                <a:tc>
                  <a:txBody>
                    <a:bodyPr/>
                    <a:lstStyle/>
                    <a:p>
                      <a:pPr algn="ctr" rtl="0" fontAlgn="b"/>
                      <a:r>
                        <a:rPr lang="en-US" sz="1800" b="0" i="0" u="none" strike="noStrike">
                          <a:solidFill>
                            <a:srgbClr val="000000"/>
                          </a:solidFill>
                          <a:effectLst/>
                          <a:latin typeface="+mn-lt"/>
                        </a:rPr>
                        <a:t>769</a:t>
                      </a:r>
                    </a:p>
                  </a:txBody>
                  <a:tcPr marL="7620" marR="7620" marT="7620" marB="0" anchor="ctr">
                    <a:lnT w="38100" cap="flat" cmpd="sng" algn="ctr">
                      <a:solidFill>
                        <a:schemeClr val="bg1"/>
                      </a:solidFill>
                      <a:prstDash val="solid"/>
                      <a:round/>
                      <a:headEnd type="none" w="med" len="med"/>
                      <a:tailEnd type="none" w="med" len="med"/>
                    </a:lnT>
                  </a:tcPr>
                </a:tc>
                <a:tc>
                  <a:txBody>
                    <a:bodyPr/>
                    <a:lstStyle/>
                    <a:p>
                      <a:pPr algn="ctr" rtl="0" fontAlgn="b"/>
                      <a:r>
                        <a:rPr lang="en-US" sz="1800" b="0" i="0" u="none" strike="noStrike">
                          <a:solidFill>
                            <a:srgbClr val="000000"/>
                          </a:solidFill>
                          <a:effectLst/>
                          <a:latin typeface="+mn-lt"/>
                        </a:rPr>
                        <a:t>768</a:t>
                      </a:r>
                    </a:p>
                  </a:txBody>
                  <a:tcPr marL="7620" marR="7620" marT="7620" marB="0" anchor="ctr">
                    <a:lnT w="38100" cap="flat" cmpd="sng" algn="ctr">
                      <a:solidFill>
                        <a:schemeClr val="bg1"/>
                      </a:solidFill>
                      <a:prstDash val="solid"/>
                      <a:round/>
                      <a:headEnd type="none" w="med" len="med"/>
                      <a:tailEnd type="none" w="med" len="med"/>
                    </a:lnT>
                  </a:tcPr>
                </a:tc>
                <a:tc>
                  <a:txBody>
                    <a:bodyPr/>
                    <a:lstStyle/>
                    <a:p>
                      <a:pPr algn="ctr" rtl="0" fontAlgn="b"/>
                      <a:r>
                        <a:rPr lang="en-US" sz="1800" b="0" i="0" u="none" strike="noStrike">
                          <a:solidFill>
                            <a:srgbClr val="000000"/>
                          </a:solidFill>
                          <a:effectLst/>
                          <a:latin typeface="+mn-lt"/>
                        </a:rPr>
                        <a:t>776</a:t>
                      </a:r>
                    </a:p>
                  </a:txBody>
                  <a:tcPr marL="7620" marR="7620" marT="7620" marB="0" anchor="ctr">
                    <a:lnT w="38100" cap="flat" cmpd="sng" algn="ctr">
                      <a:solidFill>
                        <a:schemeClr val="bg1"/>
                      </a:solidFill>
                      <a:prstDash val="solid"/>
                      <a:round/>
                      <a:headEnd type="none" w="med" len="med"/>
                      <a:tailEnd type="none" w="med" len="med"/>
                    </a:lnT>
                  </a:tcPr>
                </a:tc>
                <a:tc>
                  <a:txBody>
                    <a:bodyPr/>
                    <a:lstStyle/>
                    <a:p>
                      <a:pPr algn="ctr" rtl="0" fontAlgn="b"/>
                      <a:r>
                        <a:rPr lang="en-US" sz="1800" b="0" i="0" u="none" strike="noStrike" dirty="0">
                          <a:solidFill>
                            <a:srgbClr val="000000"/>
                          </a:solidFill>
                          <a:effectLst/>
                          <a:latin typeface="+mn-lt"/>
                        </a:rPr>
                        <a:t>816</a:t>
                      </a:r>
                    </a:p>
                  </a:txBody>
                  <a:tcPr marL="7620" marR="7620" marT="7620" marB="0" anchor="ctr">
                    <a:lnT w="38100" cap="flat" cmpd="sng" algn="ctr">
                      <a:solidFill>
                        <a:schemeClr val="bg1"/>
                      </a:solidFill>
                      <a:prstDash val="solid"/>
                      <a:round/>
                      <a:headEnd type="none" w="med" len="med"/>
                      <a:tailEnd type="none" w="med" len="med"/>
                    </a:lnT>
                  </a:tcPr>
                </a:tc>
              </a:tr>
              <a:tr h="370840">
                <a:tc vMerge="1">
                  <a:txBody>
                    <a:bodyPr/>
                    <a:lstStyle/>
                    <a:p>
                      <a:endParaRPr lang="en-US"/>
                    </a:p>
                  </a:txBody>
                  <a:tcPr/>
                </a:tc>
                <a:tc>
                  <a:txBody>
                    <a:bodyPr/>
                    <a:lstStyle/>
                    <a:p>
                      <a:pPr algn="ctr" rtl="0" fontAlgn="b"/>
                      <a:r>
                        <a:rPr lang="en-US" sz="1800" b="0" i="0" u="none" strike="noStrike" dirty="0" smtClean="0">
                          <a:solidFill>
                            <a:srgbClr val="000000"/>
                          </a:solidFill>
                          <a:effectLst/>
                          <a:latin typeface="+mn-lt"/>
                        </a:rPr>
                        <a:t>39.0%</a:t>
                      </a:r>
                      <a:endParaRPr lang="en-US" sz="1800" b="0" i="0" u="none" strike="noStrike" dirty="0">
                        <a:solidFill>
                          <a:srgbClr val="000000"/>
                        </a:solidFill>
                        <a:effectLst/>
                        <a:latin typeface="+mn-lt"/>
                      </a:endParaRPr>
                    </a:p>
                  </a:txBody>
                  <a:tcPr marL="7620" marR="7620" marT="7620" marB="0" anchor="ctr">
                    <a:solidFill>
                      <a:srgbClr val="FEDFCC"/>
                    </a:solidFill>
                  </a:tcPr>
                </a:tc>
                <a:tc>
                  <a:txBody>
                    <a:bodyPr/>
                    <a:lstStyle/>
                    <a:p>
                      <a:pPr algn="ctr" rtl="0" fontAlgn="b"/>
                      <a:r>
                        <a:rPr lang="en-US" sz="1800" b="0" i="0" u="none" strike="noStrike" dirty="0" smtClean="0">
                          <a:solidFill>
                            <a:srgbClr val="000000"/>
                          </a:solidFill>
                          <a:effectLst/>
                          <a:latin typeface="+mn-lt"/>
                        </a:rPr>
                        <a:t>36.3%</a:t>
                      </a:r>
                      <a:endParaRPr lang="en-US" sz="1800" b="0" i="0" u="none" strike="noStrike" dirty="0">
                        <a:solidFill>
                          <a:srgbClr val="000000"/>
                        </a:solidFill>
                        <a:effectLst/>
                        <a:latin typeface="+mn-lt"/>
                      </a:endParaRPr>
                    </a:p>
                  </a:txBody>
                  <a:tcPr marL="7620" marR="7620" marT="7620" marB="0" anchor="ctr">
                    <a:solidFill>
                      <a:srgbClr val="FEDFCC"/>
                    </a:solidFill>
                  </a:tcPr>
                </a:tc>
                <a:tc>
                  <a:txBody>
                    <a:bodyPr/>
                    <a:lstStyle/>
                    <a:p>
                      <a:pPr algn="ctr" rtl="0" fontAlgn="b"/>
                      <a:r>
                        <a:rPr lang="en-US" sz="1800" b="0" i="0" u="none" strike="noStrike" dirty="0" smtClean="0">
                          <a:solidFill>
                            <a:srgbClr val="000000"/>
                          </a:solidFill>
                          <a:effectLst/>
                          <a:latin typeface="+mn-lt"/>
                        </a:rPr>
                        <a:t>36.3%</a:t>
                      </a:r>
                      <a:endParaRPr lang="en-US" sz="1800" b="0" i="0" u="none" strike="noStrike" dirty="0">
                        <a:solidFill>
                          <a:srgbClr val="000000"/>
                        </a:solidFill>
                        <a:effectLst/>
                        <a:latin typeface="+mn-lt"/>
                      </a:endParaRPr>
                    </a:p>
                  </a:txBody>
                  <a:tcPr marL="7620" marR="7620" marT="7620" marB="0" anchor="ctr">
                    <a:solidFill>
                      <a:srgbClr val="FEDFCC"/>
                    </a:solidFill>
                  </a:tcPr>
                </a:tc>
                <a:tc>
                  <a:txBody>
                    <a:bodyPr/>
                    <a:lstStyle/>
                    <a:p>
                      <a:pPr algn="ctr" rtl="0" fontAlgn="b"/>
                      <a:r>
                        <a:rPr lang="en-US" sz="1800" b="0" i="0" u="none" strike="noStrike" dirty="0" smtClean="0">
                          <a:solidFill>
                            <a:srgbClr val="000000"/>
                          </a:solidFill>
                          <a:effectLst/>
                          <a:latin typeface="+mn-lt"/>
                        </a:rPr>
                        <a:t>36.2%</a:t>
                      </a:r>
                      <a:endParaRPr lang="en-US" sz="1800" b="0" i="0" u="none" strike="noStrike" dirty="0">
                        <a:solidFill>
                          <a:srgbClr val="000000"/>
                        </a:solidFill>
                        <a:effectLst/>
                        <a:latin typeface="+mn-lt"/>
                      </a:endParaRPr>
                    </a:p>
                  </a:txBody>
                  <a:tcPr marL="7620" marR="7620" marT="7620" marB="0" anchor="ctr">
                    <a:solidFill>
                      <a:srgbClr val="FEDFCC"/>
                    </a:solidFill>
                  </a:tcPr>
                </a:tc>
                <a:tc>
                  <a:txBody>
                    <a:bodyPr/>
                    <a:lstStyle/>
                    <a:p>
                      <a:pPr algn="ctr" rtl="0" fontAlgn="b"/>
                      <a:r>
                        <a:rPr lang="en-US" sz="1800" b="0" i="0" u="none" strike="noStrike" dirty="0">
                          <a:solidFill>
                            <a:srgbClr val="000000"/>
                          </a:solidFill>
                          <a:effectLst/>
                          <a:latin typeface="+mn-lt"/>
                        </a:rPr>
                        <a:t>33.1%</a:t>
                      </a:r>
                    </a:p>
                  </a:txBody>
                  <a:tcPr marL="7620" marR="7620" marT="7620" marB="0" anchor="ctr">
                    <a:solidFill>
                      <a:srgbClr val="FEDFCC"/>
                    </a:solidFill>
                  </a:tcPr>
                </a:tc>
              </a:tr>
            </a:tbl>
          </a:graphicData>
        </a:graphic>
      </p:graphicFrame>
      <p:sp>
        <p:nvSpPr>
          <p:cNvPr id="5" name="TextBox 4"/>
          <p:cNvSpPr txBox="1"/>
          <p:nvPr/>
        </p:nvSpPr>
        <p:spPr>
          <a:xfrm>
            <a:off x="1066800" y="4745515"/>
            <a:ext cx="7010400" cy="1477328"/>
          </a:xfrm>
          <a:prstGeom prst="rect">
            <a:avLst/>
          </a:prstGeom>
          <a:noFill/>
        </p:spPr>
        <p:txBody>
          <a:bodyPr wrap="square" rtlCol="0">
            <a:spAutoFit/>
          </a:bodyPr>
          <a:lstStyle/>
          <a:p>
            <a:pPr marL="285750" indent="-285750">
              <a:buFont typeface="Arial" pitchFamily="34" charset="0"/>
              <a:buChar char="•"/>
            </a:pPr>
            <a:r>
              <a:rPr lang="en-US" dirty="0" smtClean="0"/>
              <a:t>Crafton extensively researched the Completion rate and learned that the largest predictor of the Completion Rate is to successfully complete transfer level math</a:t>
            </a:r>
          </a:p>
          <a:p>
            <a:pPr marL="285750" indent="-285750">
              <a:buFont typeface="Arial" pitchFamily="34" charset="0"/>
              <a:buChar char="•"/>
            </a:pPr>
            <a:r>
              <a:rPr lang="en-US" dirty="0" smtClean="0"/>
              <a:t>Information is being used to inform writing of grants, and for the Left Lane proposal</a:t>
            </a:r>
            <a:endParaRPr lang="en-US" dirty="0"/>
          </a:p>
        </p:txBody>
      </p:sp>
    </p:spTree>
    <p:extLst>
      <p:ext uri="{BB962C8B-B14F-4D97-AF65-F5344CB8AC3E}">
        <p14:creationId xmlns:p14="http://schemas.microsoft.com/office/powerpoint/2010/main" val="2458154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7" y="685800"/>
            <a:ext cx="6965245" cy="1143000"/>
          </a:xfrm>
        </p:spPr>
        <p:txBody>
          <a:bodyPr>
            <a:noAutofit/>
          </a:bodyPr>
          <a:lstStyle/>
          <a:p>
            <a:r>
              <a:rPr lang="en-US" sz="4000" dirty="0" smtClean="0"/>
              <a:t>Crafton Student Learning</a:t>
            </a:r>
            <a:br>
              <a:rPr lang="en-US" sz="4000" dirty="0" smtClean="0"/>
            </a:br>
            <a:r>
              <a:rPr lang="en-US" sz="4000" dirty="0" smtClean="0"/>
              <a:t>and Success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484398"/>
              </p:ext>
            </p:extLst>
          </p:nvPr>
        </p:nvGraphicFramePr>
        <p:xfrm>
          <a:off x="1012373" y="1887027"/>
          <a:ext cx="7238998" cy="3999939"/>
        </p:xfrm>
        <a:graphic>
          <a:graphicData uri="http://schemas.openxmlformats.org/drawingml/2006/table">
            <a:tbl>
              <a:tblPr firstRow="1" firstCol="1" bandRow="1">
                <a:tableStyleId>{5C22544A-7EE6-4342-B048-85BDC9FD1C3A}</a:tableStyleId>
              </a:tblPr>
              <a:tblGrid>
                <a:gridCol w="2177141"/>
                <a:gridCol w="1447800"/>
                <a:gridCol w="1371600"/>
                <a:gridCol w="381000"/>
                <a:gridCol w="381000"/>
                <a:gridCol w="381000"/>
                <a:gridCol w="304800"/>
                <a:gridCol w="381000"/>
                <a:gridCol w="413657"/>
              </a:tblGrid>
              <a:tr h="349672">
                <a:tc rowSpan="2">
                  <a:txBody>
                    <a:bodyPr/>
                    <a:lstStyle/>
                    <a:p>
                      <a:pPr marL="0" marR="0">
                        <a:lnSpc>
                          <a:spcPct val="115000"/>
                        </a:lnSpc>
                        <a:spcBef>
                          <a:spcPts val="0"/>
                        </a:spcBef>
                        <a:spcAft>
                          <a:spcPts val="0"/>
                        </a:spcAft>
                      </a:pPr>
                      <a:r>
                        <a:rPr lang="en-US" sz="1400" dirty="0" smtClean="0">
                          <a:effectLst/>
                        </a:rPr>
                        <a:t>Integration of Instruction/Student Services</a:t>
                      </a:r>
                      <a:endParaRPr lang="en-US" sz="1400" dirty="0">
                        <a:effectLst/>
                        <a:latin typeface="Calibri"/>
                        <a:ea typeface="Times New Roman"/>
                        <a:cs typeface="Times New Roman"/>
                      </a:endParaRPr>
                    </a:p>
                  </a:txBody>
                  <a:tcPr marL="55211" marR="55211" marT="0" marB="0" anchor="ctr"/>
                </a:tc>
                <a:tc rowSpan="2">
                  <a:txBody>
                    <a:bodyPr/>
                    <a:lstStyle/>
                    <a:p>
                      <a:pPr marL="0" marR="0" algn="ctr">
                        <a:lnSpc>
                          <a:spcPct val="115000"/>
                        </a:lnSpc>
                        <a:spcBef>
                          <a:spcPts val="0"/>
                        </a:spcBef>
                        <a:spcAft>
                          <a:spcPts val="0"/>
                        </a:spcAft>
                      </a:pPr>
                      <a:r>
                        <a:rPr lang="en-US" sz="1400" dirty="0">
                          <a:effectLst/>
                        </a:rPr>
                        <a:t>First Year Implemented</a:t>
                      </a:r>
                      <a:endParaRPr lang="en-US" sz="1400" dirty="0">
                        <a:effectLst/>
                        <a:latin typeface="Calibri"/>
                        <a:ea typeface="Times New Roman"/>
                        <a:cs typeface="Times New Roman"/>
                      </a:endParaRPr>
                    </a:p>
                  </a:txBody>
                  <a:tcPr marL="55211" marR="55211" marT="0" marB="0" anchor="ctr"/>
                </a:tc>
                <a:tc rowSpan="2">
                  <a:txBody>
                    <a:bodyPr/>
                    <a:lstStyle/>
                    <a:p>
                      <a:pPr marL="0" marR="0" algn="ctr">
                        <a:lnSpc>
                          <a:spcPct val="115000"/>
                        </a:lnSpc>
                        <a:spcBef>
                          <a:spcPts val="0"/>
                        </a:spcBef>
                        <a:spcAft>
                          <a:spcPts val="0"/>
                        </a:spcAft>
                      </a:pPr>
                      <a:r>
                        <a:rPr lang="en-US" sz="1400" dirty="0">
                          <a:effectLst/>
                        </a:rPr>
                        <a:t>First Year See Impact in Scorecard</a:t>
                      </a:r>
                      <a:endParaRPr lang="en-US" sz="1400" dirty="0">
                        <a:effectLst/>
                        <a:latin typeface="Calibri"/>
                        <a:ea typeface="Times New Roman"/>
                        <a:cs typeface="Times New Roman"/>
                      </a:endParaRPr>
                    </a:p>
                  </a:txBody>
                  <a:tcPr marL="55211" marR="55211" marT="0" marB="0" anchor="ctr"/>
                </a:tc>
                <a:tc gridSpan="6">
                  <a:txBody>
                    <a:bodyPr/>
                    <a:lstStyle/>
                    <a:p>
                      <a:pPr marL="0" marR="0" algn="ctr">
                        <a:lnSpc>
                          <a:spcPct val="115000"/>
                        </a:lnSpc>
                        <a:spcBef>
                          <a:spcPts val="0"/>
                        </a:spcBef>
                        <a:spcAft>
                          <a:spcPts val="0"/>
                        </a:spcAft>
                      </a:pPr>
                      <a:r>
                        <a:rPr lang="en-US" sz="1400">
                          <a:effectLst/>
                        </a:rPr>
                        <a:t>Scorecard Outcome</a:t>
                      </a:r>
                      <a:endParaRPr lang="en-US" sz="1400">
                        <a:effectLst/>
                        <a:latin typeface="Calibri"/>
                        <a:ea typeface="Times New Roman"/>
                        <a:cs typeface="Times New Roman"/>
                      </a:endParaRPr>
                    </a:p>
                  </a:txBody>
                  <a:tcPr marL="55211" marR="5521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519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a:effectLst/>
                        </a:rPr>
                        <a:t>Math</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English</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dirty="0" smtClean="0">
                          <a:effectLst/>
                        </a:rPr>
                        <a:t>Persist</a:t>
                      </a:r>
                      <a:endParaRPr lang="en-US" sz="1400" dirty="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30 Unit</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dirty="0">
                          <a:effectLst/>
                        </a:rPr>
                        <a:t>Completion</a:t>
                      </a:r>
                      <a:endParaRPr lang="en-US" sz="1400" dirty="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CTE</a:t>
                      </a:r>
                      <a:endParaRPr lang="en-US" sz="1400">
                        <a:effectLst/>
                        <a:latin typeface="Calibri"/>
                        <a:ea typeface="Times New Roman"/>
                        <a:cs typeface="Times New Roman"/>
                      </a:endParaRPr>
                    </a:p>
                  </a:txBody>
                  <a:tcPr marL="55211" marR="55211" marT="0" marB="0" vert="vert270"/>
                </a:tc>
              </a:tr>
              <a:tr h="419659">
                <a:tc>
                  <a:txBody>
                    <a:bodyPr/>
                    <a:lstStyle/>
                    <a:p>
                      <a:pPr marL="102870" marR="0">
                        <a:lnSpc>
                          <a:spcPct val="115000"/>
                        </a:lnSpc>
                        <a:spcBef>
                          <a:spcPts val="0"/>
                        </a:spcBef>
                        <a:spcAft>
                          <a:spcPts val="0"/>
                        </a:spcAft>
                      </a:pPr>
                      <a:r>
                        <a:rPr lang="en-US" sz="1400" dirty="0">
                          <a:effectLst/>
                        </a:rPr>
                        <a:t>Fast Track Math</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2013-2014</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2019-2020</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r>
              <a:tr h="419659">
                <a:tc>
                  <a:txBody>
                    <a:bodyPr/>
                    <a:lstStyle/>
                    <a:p>
                      <a:pPr marL="102870" marR="0">
                        <a:lnSpc>
                          <a:spcPct val="115000"/>
                        </a:lnSpc>
                        <a:spcBef>
                          <a:spcPts val="0"/>
                        </a:spcBef>
                        <a:spcAft>
                          <a:spcPts val="0"/>
                        </a:spcAft>
                      </a:pPr>
                      <a:r>
                        <a:rPr lang="en-US" sz="1400">
                          <a:effectLst/>
                        </a:rPr>
                        <a:t>Left Lane</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2012-2013</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r>
              <a:tr h="419659">
                <a:tc>
                  <a:txBody>
                    <a:bodyPr/>
                    <a:lstStyle/>
                    <a:p>
                      <a:pPr marL="102870" marR="0">
                        <a:lnSpc>
                          <a:spcPct val="115000"/>
                        </a:lnSpc>
                        <a:spcBef>
                          <a:spcPts val="0"/>
                        </a:spcBef>
                        <a:spcAft>
                          <a:spcPts val="0"/>
                        </a:spcAft>
                      </a:pPr>
                      <a:r>
                        <a:rPr lang="en-US" sz="1400">
                          <a:effectLst/>
                        </a:rPr>
                        <a:t>Santos Manuel</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2010-2011</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2016-2017</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r>
              <a:tr h="419659">
                <a:tc>
                  <a:txBody>
                    <a:bodyPr/>
                    <a:lstStyle/>
                    <a:p>
                      <a:pPr marL="102870" marR="0">
                        <a:lnSpc>
                          <a:spcPct val="115000"/>
                        </a:lnSpc>
                        <a:spcBef>
                          <a:spcPts val="0"/>
                        </a:spcBef>
                        <a:spcAft>
                          <a:spcPts val="0"/>
                        </a:spcAft>
                      </a:pPr>
                      <a:r>
                        <a:rPr lang="en-US" sz="1400">
                          <a:effectLst/>
                        </a:rPr>
                        <a:t>Learning Communities</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2007-2008</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solidFill>
                            <a:srgbClr val="FF0000"/>
                          </a:solidFill>
                          <a:effectLst/>
                        </a:rPr>
                        <a:t>2013-2014</a:t>
                      </a:r>
                      <a:endParaRPr lang="en-US" sz="1400" dirty="0">
                        <a:solidFill>
                          <a:srgbClr val="FF0000"/>
                        </a:solidFill>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r>
              <a:tr h="419659">
                <a:tc>
                  <a:txBody>
                    <a:bodyPr/>
                    <a:lstStyle/>
                    <a:p>
                      <a:pPr marL="102870" marR="0">
                        <a:lnSpc>
                          <a:spcPct val="115000"/>
                        </a:lnSpc>
                        <a:spcBef>
                          <a:spcPts val="0"/>
                        </a:spcBef>
                        <a:spcAft>
                          <a:spcPts val="0"/>
                        </a:spcAft>
                      </a:pPr>
                      <a:r>
                        <a:rPr lang="en-US" sz="1400" dirty="0">
                          <a:effectLst/>
                        </a:rPr>
                        <a:t>Tutoring (SI, SLA)</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2011-2012</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2017-2018</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nchor="ctr"/>
                </a:tc>
              </a:tr>
            </a:tbl>
          </a:graphicData>
        </a:graphic>
      </p:graphicFrame>
      <p:sp>
        <p:nvSpPr>
          <p:cNvPr id="6" name="TextBox 5"/>
          <p:cNvSpPr txBox="1"/>
          <p:nvPr/>
        </p:nvSpPr>
        <p:spPr>
          <a:xfrm>
            <a:off x="990600" y="5886966"/>
            <a:ext cx="7239000" cy="338554"/>
          </a:xfrm>
          <a:prstGeom prst="rect">
            <a:avLst/>
          </a:prstGeom>
          <a:noFill/>
        </p:spPr>
        <p:txBody>
          <a:bodyPr wrap="square" rtlCol="0">
            <a:spAutoFit/>
          </a:bodyPr>
          <a:lstStyle/>
          <a:p>
            <a:r>
              <a:rPr lang="en-US" sz="800" dirty="0"/>
              <a:t>Note: The First-Year See Impact in Scorecard was estimated by calculating six years starting in the year the cohort would be identified and adding one year since the year the information is reported in the Scorecard one after the six-year cohort has ended</a:t>
            </a:r>
            <a:r>
              <a:rPr lang="en-US" sz="800" dirty="0" smtClean="0"/>
              <a:t>.</a:t>
            </a:r>
            <a:endParaRPr lang="en-US" sz="800" dirty="0"/>
          </a:p>
        </p:txBody>
      </p:sp>
    </p:spTree>
    <p:extLst>
      <p:ext uri="{BB962C8B-B14F-4D97-AF65-F5344CB8AC3E}">
        <p14:creationId xmlns:p14="http://schemas.microsoft.com/office/powerpoint/2010/main" val="3008335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7" y="609601"/>
            <a:ext cx="6965245" cy="457199"/>
          </a:xfrm>
        </p:spPr>
        <p:txBody>
          <a:bodyPr>
            <a:normAutofit fontScale="90000"/>
          </a:bodyPr>
          <a:lstStyle/>
          <a:p>
            <a:r>
              <a:rPr lang="en-US" sz="2800" dirty="0" smtClean="0"/>
              <a:t>Crafton Student Learning and Success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9986950"/>
              </p:ext>
            </p:extLst>
          </p:nvPr>
        </p:nvGraphicFramePr>
        <p:xfrm>
          <a:off x="990602" y="1152281"/>
          <a:ext cx="7238998" cy="4649953"/>
        </p:xfrm>
        <a:graphic>
          <a:graphicData uri="http://schemas.openxmlformats.org/drawingml/2006/table">
            <a:tbl>
              <a:tblPr firstRow="1" firstCol="1" bandRow="1">
                <a:tableStyleId>{5C22544A-7EE6-4342-B048-85BDC9FD1C3A}</a:tableStyleId>
              </a:tblPr>
              <a:tblGrid>
                <a:gridCol w="2971798"/>
                <a:gridCol w="1284846"/>
                <a:gridCol w="1094566"/>
                <a:gridCol w="304046"/>
                <a:gridCol w="304046"/>
                <a:gridCol w="304046"/>
                <a:gridCol w="304046"/>
                <a:gridCol w="335802"/>
                <a:gridCol w="335802"/>
              </a:tblGrid>
              <a:tr h="265995">
                <a:tc rowSpan="2">
                  <a:txBody>
                    <a:bodyPr/>
                    <a:lstStyle/>
                    <a:p>
                      <a:pPr marL="0" marR="0">
                        <a:lnSpc>
                          <a:spcPct val="115000"/>
                        </a:lnSpc>
                        <a:spcBef>
                          <a:spcPts val="0"/>
                        </a:spcBef>
                        <a:spcAft>
                          <a:spcPts val="0"/>
                        </a:spcAft>
                      </a:pPr>
                      <a:r>
                        <a:rPr lang="en-US" sz="1400" dirty="0">
                          <a:effectLst/>
                        </a:rPr>
                        <a:t>Strategy</a:t>
                      </a:r>
                      <a:endParaRPr lang="en-US" sz="1400" dirty="0">
                        <a:effectLst/>
                        <a:latin typeface="Calibri"/>
                        <a:ea typeface="Times New Roman"/>
                        <a:cs typeface="Times New Roman"/>
                      </a:endParaRPr>
                    </a:p>
                  </a:txBody>
                  <a:tcPr marL="55211" marR="55211" marT="0" marB="0" anchor="ctr"/>
                </a:tc>
                <a:tc rowSpan="2">
                  <a:txBody>
                    <a:bodyPr/>
                    <a:lstStyle/>
                    <a:p>
                      <a:pPr marL="0" marR="0" algn="ctr">
                        <a:lnSpc>
                          <a:spcPct val="115000"/>
                        </a:lnSpc>
                        <a:spcBef>
                          <a:spcPts val="0"/>
                        </a:spcBef>
                        <a:spcAft>
                          <a:spcPts val="0"/>
                        </a:spcAft>
                      </a:pPr>
                      <a:r>
                        <a:rPr lang="en-US" sz="1400">
                          <a:effectLst/>
                        </a:rPr>
                        <a:t>First Year Implemented</a:t>
                      </a:r>
                      <a:endParaRPr lang="en-US" sz="1400">
                        <a:effectLst/>
                        <a:latin typeface="Calibri"/>
                        <a:ea typeface="Times New Roman"/>
                        <a:cs typeface="Times New Roman"/>
                      </a:endParaRPr>
                    </a:p>
                  </a:txBody>
                  <a:tcPr marL="55211" marR="55211" marT="0" marB="0" anchor="ctr"/>
                </a:tc>
                <a:tc rowSpan="2">
                  <a:txBody>
                    <a:bodyPr/>
                    <a:lstStyle/>
                    <a:p>
                      <a:pPr marL="0" marR="0" algn="ctr">
                        <a:lnSpc>
                          <a:spcPct val="115000"/>
                        </a:lnSpc>
                        <a:spcBef>
                          <a:spcPts val="0"/>
                        </a:spcBef>
                        <a:spcAft>
                          <a:spcPts val="0"/>
                        </a:spcAft>
                      </a:pPr>
                      <a:r>
                        <a:rPr lang="en-US" sz="1400">
                          <a:effectLst/>
                        </a:rPr>
                        <a:t>First Year See Impact in Scorecard</a:t>
                      </a:r>
                      <a:endParaRPr lang="en-US" sz="1400">
                        <a:effectLst/>
                        <a:latin typeface="Calibri"/>
                        <a:ea typeface="Times New Roman"/>
                        <a:cs typeface="Times New Roman"/>
                      </a:endParaRPr>
                    </a:p>
                  </a:txBody>
                  <a:tcPr marL="55211" marR="55211" marT="0" marB="0" anchor="ctr"/>
                </a:tc>
                <a:tc gridSpan="6">
                  <a:txBody>
                    <a:bodyPr/>
                    <a:lstStyle/>
                    <a:p>
                      <a:pPr marL="0" marR="0" algn="ctr">
                        <a:lnSpc>
                          <a:spcPct val="115000"/>
                        </a:lnSpc>
                        <a:spcBef>
                          <a:spcPts val="0"/>
                        </a:spcBef>
                        <a:spcAft>
                          <a:spcPts val="0"/>
                        </a:spcAft>
                      </a:pPr>
                      <a:r>
                        <a:rPr lang="en-US" sz="1400">
                          <a:effectLst/>
                        </a:rPr>
                        <a:t>Scorecard Outcome</a:t>
                      </a:r>
                      <a:endParaRPr lang="en-US" sz="1400">
                        <a:effectLst/>
                        <a:latin typeface="Calibri"/>
                        <a:ea typeface="Times New Roman"/>
                        <a:cs typeface="Times New Roman"/>
                      </a:endParaRPr>
                    </a:p>
                  </a:txBody>
                  <a:tcPr marL="55211" marR="5521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012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a:effectLst/>
                        </a:rPr>
                        <a:t>Math</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English</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dirty="0" smtClean="0">
                          <a:effectLst/>
                        </a:rPr>
                        <a:t>Persist</a:t>
                      </a:r>
                      <a:endParaRPr lang="en-US" sz="1400" dirty="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30 Unit</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dirty="0">
                          <a:effectLst/>
                        </a:rPr>
                        <a:t>Completion</a:t>
                      </a:r>
                      <a:endParaRPr lang="en-US" sz="1400" dirty="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CTE</a:t>
                      </a:r>
                      <a:endParaRPr lang="en-US" sz="1400">
                        <a:effectLst/>
                        <a:latin typeface="Calibri"/>
                        <a:ea typeface="Times New Roman"/>
                        <a:cs typeface="Times New Roman"/>
                      </a:endParaRPr>
                    </a:p>
                  </a:txBody>
                  <a:tcPr marL="55211" marR="55211" marT="0" marB="0" vert="vert270"/>
                </a:tc>
              </a:tr>
              <a:tr h="319234">
                <a:tc>
                  <a:txBody>
                    <a:bodyPr/>
                    <a:lstStyle/>
                    <a:p>
                      <a:pPr marL="0" marR="0">
                        <a:lnSpc>
                          <a:spcPct val="115000"/>
                        </a:lnSpc>
                        <a:spcBef>
                          <a:spcPts val="0"/>
                        </a:spcBef>
                        <a:spcAft>
                          <a:spcPts val="0"/>
                        </a:spcAft>
                      </a:pPr>
                      <a:r>
                        <a:rPr lang="en-US" sz="1400" dirty="0">
                          <a:effectLst/>
                        </a:rPr>
                        <a:t>Enhanced Transfer Programs &amp; Services</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Title V Transfer Prep</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2011-2012*</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2017-2018</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STEM and Trek Academy</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2012-2013**</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Honors Program</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2012-2013</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Transfer Center</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2012-2013</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Transfer Advocates</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2012-2013</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0" marR="0">
                        <a:lnSpc>
                          <a:spcPct val="115000"/>
                        </a:lnSpc>
                        <a:spcBef>
                          <a:spcPts val="0"/>
                        </a:spcBef>
                        <a:spcAft>
                          <a:spcPts val="0"/>
                        </a:spcAft>
                      </a:pPr>
                      <a:r>
                        <a:rPr lang="en-US" sz="1400">
                          <a:effectLst/>
                        </a:rPr>
                        <a:t>Alignment and Partnership with K-12</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dirty="0">
                          <a:effectLst/>
                        </a:rPr>
                        <a:t>SOAR</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2009-2010</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solidFill>
                            <a:srgbClr val="7030A0"/>
                          </a:solidFill>
                          <a:effectLst/>
                        </a:rPr>
                        <a:t>2015-2016</a:t>
                      </a:r>
                      <a:endParaRPr lang="en-US" sz="1400" dirty="0">
                        <a:solidFill>
                          <a:srgbClr val="7030A0"/>
                        </a:solidFill>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Early Assessment Program (EAP)</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2012-2013</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dirty="0">
                          <a:effectLst/>
                        </a:rPr>
                        <a:t>Common Core</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2014-2015</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2020-2021</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tc>
              </a:tr>
            </a:tbl>
          </a:graphicData>
        </a:graphic>
      </p:graphicFrame>
      <p:sp>
        <p:nvSpPr>
          <p:cNvPr id="6" name="TextBox 5"/>
          <p:cNvSpPr txBox="1"/>
          <p:nvPr/>
        </p:nvSpPr>
        <p:spPr>
          <a:xfrm>
            <a:off x="990600" y="5886966"/>
            <a:ext cx="7239000" cy="338554"/>
          </a:xfrm>
          <a:prstGeom prst="rect">
            <a:avLst/>
          </a:prstGeom>
          <a:noFill/>
        </p:spPr>
        <p:txBody>
          <a:bodyPr wrap="square" rtlCol="0">
            <a:spAutoFit/>
          </a:bodyPr>
          <a:lstStyle/>
          <a:p>
            <a:r>
              <a:rPr lang="en-US" sz="800" dirty="0"/>
              <a:t>Note: The First-Year See Impact in Scorecard was estimated by calculating six years starting in the year the cohort would be identified and adding one year since the year the information is reported in the Scorecard one after the six-year cohort has ended</a:t>
            </a:r>
            <a:r>
              <a:rPr lang="en-US" sz="800" dirty="0" smtClean="0"/>
              <a:t>.</a:t>
            </a:r>
            <a:endParaRPr lang="en-US" sz="800" dirty="0"/>
          </a:p>
        </p:txBody>
      </p:sp>
    </p:spTree>
    <p:extLst>
      <p:ext uri="{BB962C8B-B14F-4D97-AF65-F5344CB8AC3E}">
        <p14:creationId xmlns:p14="http://schemas.microsoft.com/office/powerpoint/2010/main" val="3891363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7" y="762000"/>
            <a:ext cx="6965245" cy="1219200"/>
          </a:xfrm>
        </p:spPr>
        <p:txBody>
          <a:bodyPr>
            <a:noAutofit/>
          </a:bodyPr>
          <a:lstStyle/>
          <a:p>
            <a:r>
              <a:rPr lang="en-US" sz="4000" dirty="0"/>
              <a:t>Crafton Student Learning</a:t>
            </a:r>
            <a:br>
              <a:rPr lang="en-US" sz="4000" dirty="0"/>
            </a:br>
            <a:r>
              <a:rPr lang="en-US" sz="4000" dirty="0"/>
              <a:t>and </a:t>
            </a:r>
            <a:r>
              <a:rPr lang="en-US" sz="4000" dirty="0" smtClean="0"/>
              <a:t>Success Funding Sources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6929935"/>
              </p:ext>
            </p:extLst>
          </p:nvPr>
        </p:nvGraphicFramePr>
        <p:xfrm>
          <a:off x="1066800" y="2209800"/>
          <a:ext cx="7162798" cy="3901569"/>
        </p:xfrm>
        <a:graphic>
          <a:graphicData uri="http://schemas.openxmlformats.org/drawingml/2006/table">
            <a:tbl>
              <a:tblPr firstRow="1" firstCol="1" bandRow="1">
                <a:tableStyleId>{5C22544A-7EE6-4342-B048-85BDC9FD1C3A}</a:tableStyleId>
              </a:tblPr>
              <a:tblGrid>
                <a:gridCol w="3657598"/>
                <a:gridCol w="3505200"/>
              </a:tblGrid>
              <a:tr h="466473">
                <a:tc>
                  <a:txBody>
                    <a:bodyPr/>
                    <a:lstStyle/>
                    <a:p>
                      <a:pPr marL="0" marR="0">
                        <a:lnSpc>
                          <a:spcPct val="115000"/>
                        </a:lnSpc>
                        <a:spcBef>
                          <a:spcPts val="0"/>
                        </a:spcBef>
                        <a:spcAft>
                          <a:spcPts val="0"/>
                        </a:spcAft>
                      </a:pPr>
                      <a:r>
                        <a:rPr lang="en-US" sz="1400" dirty="0">
                          <a:effectLst/>
                        </a:rPr>
                        <a:t>Strategy</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smtClean="0">
                          <a:effectLst/>
                          <a:latin typeface="+mn-lt"/>
                          <a:ea typeface="+mn-ea"/>
                          <a:cs typeface="+mn-cs"/>
                        </a:rPr>
                        <a:t>Funding</a:t>
                      </a:r>
                      <a:r>
                        <a:rPr lang="en-US" sz="1400" baseline="0" dirty="0" smtClean="0">
                          <a:effectLst/>
                          <a:latin typeface="+mn-lt"/>
                          <a:ea typeface="+mn-ea"/>
                          <a:cs typeface="+mn-cs"/>
                        </a:rPr>
                        <a:t> Source</a:t>
                      </a:r>
                      <a:endParaRPr lang="en-US" sz="1400" dirty="0">
                        <a:effectLst/>
                        <a:latin typeface="Calibri"/>
                        <a:ea typeface="Times New Roman"/>
                        <a:cs typeface="Times New Roman"/>
                      </a:endParaRPr>
                    </a:p>
                  </a:txBody>
                  <a:tcPr marL="55211" marR="55211" marT="0" marB="0" anchor="ctr"/>
                </a:tc>
              </a:tr>
              <a:tr h="218606">
                <a:tc>
                  <a:txBody>
                    <a:bodyPr/>
                    <a:lstStyle/>
                    <a:p>
                      <a:pPr marL="0" marR="0">
                        <a:lnSpc>
                          <a:spcPct val="115000"/>
                        </a:lnSpc>
                        <a:spcBef>
                          <a:spcPts val="0"/>
                        </a:spcBef>
                        <a:spcAft>
                          <a:spcPts val="0"/>
                        </a:spcAft>
                      </a:pPr>
                      <a:r>
                        <a:rPr lang="en-US" sz="1400" dirty="0">
                          <a:effectLst/>
                        </a:rPr>
                        <a:t>Integration of Instruction/Student Services</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Fast Track Math</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General</a:t>
                      </a:r>
                      <a:r>
                        <a:rPr lang="en-US" sz="1400" baseline="0" dirty="0" smtClean="0">
                          <a:effectLst/>
                          <a:latin typeface="Calibri"/>
                          <a:ea typeface="Times New Roman"/>
                          <a:cs typeface="Times New Roman"/>
                        </a:rPr>
                        <a:t> Fund (Cost of Offering Sections)</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Left Lane</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SBCCD</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a:effectLst/>
                        </a:rPr>
                        <a:t>Santos Manuel</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Santos Manuel Indian Tribe</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a:effectLst/>
                        </a:rPr>
                        <a:t>Learning Communities</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Title V</a:t>
                      </a:r>
                      <a:r>
                        <a:rPr lang="en-US" sz="1400" baseline="0" dirty="0" smtClean="0">
                          <a:effectLst/>
                          <a:latin typeface="Calibri"/>
                          <a:ea typeface="Times New Roman"/>
                          <a:cs typeface="Times New Roman"/>
                        </a:rPr>
                        <a:t> Transfer Prep and STEM Trek Grants</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Tutoring (SI, SLA)</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Title V</a:t>
                      </a:r>
                      <a:r>
                        <a:rPr lang="en-US" sz="1400" baseline="0" dirty="0" smtClean="0">
                          <a:effectLst/>
                          <a:latin typeface="Calibri"/>
                          <a:ea typeface="Times New Roman"/>
                          <a:cs typeface="Times New Roman"/>
                        </a:rPr>
                        <a:t> Transfer Prep and STEM Trek Grants</a:t>
                      </a:r>
                      <a:endParaRPr lang="en-US" sz="1400" dirty="0">
                        <a:effectLst/>
                        <a:latin typeface="Calibri"/>
                        <a:ea typeface="Times New Roman"/>
                        <a:cs typeface="Times New Roman"/>
                      </a:endParaRPr>
                    </a:p>
                  </a:txBody>
                  <a:tcPr marL="55211" marR="55211" marT="0" marB="0"/>
                </a:tc>
              </a:tr>
              <a:tr h="218606">
                <a:tc>
                  <a:txBody>
                    <a:bodyPr/>
                    <a:lstStyle/>
                    <a:p>
                      <a:pPr marL="0" marR="0">
                        <a:lnSpc>
                          <a:spcPct val="115000"/>
                        </a:lnSpc>
                        <a:spcBef>
                          <a:spcPts val="0"/>
                        </a:spcBef>
                        <a:spcAft>
                          <a:spcPts val="0"/>
                        </a:spcAft>
                      </a:pPr>
                      <a:r>
                        <a:rPr lang="en-US" sz="1400" dirty="0">
                          <a:effectLst/>
                        </a:rPr>
                        <a:t>Enhanced Transfer Programs &amp; Services</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Honors Program</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Title V</a:t>
                      </a:r>
                      <a:r>
                        <a:rPr lang="en-US" sz="1400" baseline="0" dirty="0" smtClean="0">
                          <a:effectLst/>
                          <a:latin typeface="Calibri"/>
                          <a:ea typeface="Times New Roman"/>
                          <a:cs typeface="Times New Roman"/>
                        </a:rPr>
                        <a:t> Transfer Prep  Grant </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a:effectLst/>
                        </a:rPr>
                        <a:t>Transfer Center</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Title V</a:t>
                      </a:r>
                      <a:r>
                        <a:rPr lang="en-US" sz="1400" baseline="0" dirty="0" smtClean="0">
                          <a:effectLst/>
                          <a:latin typeface="Calibri"/>
                          <a:ea typeface="Times New Roman"/>
                          <a:cs typeface="Times New Roman"/>
                        </a:rPr>
                        <a:t> Transfer Prep  Grant </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a:effectLst/>
                        </a:rPr>
                        <a:t>Transfer Advocates</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Title V</a:t>
                      </a:r>
                      <a:r>
                        <a:rPr lang="en-US" sz="1400" baseline="0" dirty="0" smtClean="0">
                          <a:effectLst/>
                          <a:latin typeface="Calibri"/>
                          <a:ea typeface="Times New Roman"/>
                          <a:cs typeface="Times New Roman"/>
                        </a:rPr>
                        <a:t> Transfer Prep  Grant </a:t>
                      </a:r>
                      <a:endParaRPr lang="en-US" sz="1400" dirty="0">
                        <a:effectLst/>
                        <a:latin typeface="Calibri"/>
                        <a:ea typeface="Times New Roman"/>
                        <a:cs typeface="Times New Roman"/>
                      </a:endParaRPr>
                    </a:p>
                  </a:txBody>
                  <a:tcPr marL="55211" marR="55211" marT="0" marB="0"/>
                </a:tc>
              </a:tr>
              <a:tr h="218606">
                <a:tc>
                  <a:txBody>
                    <a:bodyPr/>
                    <a:lstStyle/>
                    <a:p>
                      <a:pPr marL="0" marR="0">
                        <a:lnSpc>
                          <a:spcPct val="115000"/>
                        </a:lnSpc>
                        <a:spcBef>
                          <a:spcPts val="0"/>
                        </a:spcBef>
                        <a:spcAft>
                          <a:spcPts val="0"/>
                        </a:spcAft>
                      </a:pPr>
                      <a:r>
                        <a:rPr lang="en-US" sz="1400">
                          <a:effectLst/>
                        </a:rPr>
                        <a:t>Alignment and Partnership with K-12</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SOAR</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Student Success ,</a:t>
                      </a:r>
                      <a:r>
                        <a:rPr lang="en-US" sz="1400" baseline="0" dirty="0" smtClean="0">
                          <a:effectLst/>
                          <a:latin typeface="Calibri"/>
                          <a:ea typeface="Times New Roman"/>
                          <a:cs typeface="Times New Roman"/>
                        </a:rPr>
                        <a:t> Left Lane, Santos Manuel</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a:effectLst/>
                        </a:rPr>
                        <a:t>Early Assessment Program (EAP)</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Common Core</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endParaRPr lang="en-US" sz="1400" dirty="0">
                        <a:effectLst/>
                        <a:latin typeface="Calibri"/>
                        <a:ea typeface="Times New Roman"/>
                        <a:cs typeface="Times New Roman"/>
                      </a:endParaRPr>
                    </a:p>
                  </a:txBody>
                  <a:tcPr marL="55211" marR="55211" marT="0" marB="0"/>
                </a:tc>
              </a:tr>
            </a:tbl>
          </a:graphicData>
        </a:graphic>
      </p:graphicFrame>
    </p:spTree>
    <p:extLst>
      <p:ext uri="{BB962C8B-B14F-4D97-AF65-F5344CB8AC3E}">
        <p14:creationId xmlns:p14="http://schemas.microsoft.com/office/powerpoint/2010/main" val="1199008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440" y="762000"/>
            <a:ext cx="6965245" cy="1011217"/>
          </a:xfrm>
        </p:spPr>
        <p:txBody>
          <a:bodyPr>
            <a:normAutofit fontScale="90000"/>
          </a:bodyPr>
          <a:lstStyle/>
          <a:p>
            <a:r>
              <a:rPr lang="en-US" dirty="0" smtClean="0"/>
              <a:t>Current support programs are helping.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9219694"/>
              </p:ext>
            </p:extLst>
          </p:nvPr>
        </p:nvGraphicFramePr>
        <p:xfrm>
          <a:off x="1828800" y="2007407"/>
          <a:ext cx="5638800" cy="3631393"/>
        </p:xfrm>
        <a:graphic>
          <a:graphicData uri="http://schemas.openxmlformats.org/drawingml/2006/table">
            <a:tbl>
              <a:tblPr firstRow="1" bandRow="1">
                <a:tableStyleId>{5C22544A-7EE6-4342-B048-85BDC9FD1C3A}</a:tableStyleId>
              </a:tblPr>
              <a:tblGrid>
                <a:gridCol w="3124200"/>
                <a:gridCol w="1023342"/>
                <a:gridCol w="1491258"/>
              </a:tblGrid>
              <a:tr h="306910">
                <a:tc rowSpan="2">
                  <a:txBody>
                    <a:bodyPr/>
                    <a:lstStyle/>
                    <a:p>
                      <a:pPr algn="ctr" fontAlgn="b"/>
                      <a:r>
                        <a:rPr lang="en-US" sz="1600" u="none" strike="noStrike" dirty="0" smtClean="0">
                          <a:solidFill>
                            <a:schemeClr val="bg1"/>
                          </a:solidFill>
                          <a:effectLst/>
                        </a:rPr>
                        <a:t>Program</a:t>
                      </a:r>
                      <a:endParaRPr lang="en-US" sz="1600" b="1" i="0" u="none" strike="noStrike" dirty="0">
                        <a:solidFill>
                          <a:schemeClr val="bg1"/>
                        </a:solidFill>
                        <a:effectLst/>
                        <a:latin typeface="Calibri"/>
                      </a:endParaRPr>
                    </a:p>
                  </a:txBody>
                  <a:tcPr marL="9525" marR="9525" marT="9525" marB="0" anchor="ctr"/>
                </a:tc>
                <a:tc gridSpan="2">
                  <a:txBody>
                    <a:bodyPr/>
                    <a:lstStyle/>
                    <a:p>
                      <a:pPr algn="ctr" fontAlgn="b"/>
                      <a:r>
                        <a:rPr lang="en-US" sz="1600" b="1" i="0" u="none" strike="noStrike" dirty="0" smtClean="0">
                          <a:solidFill>
                            <a:schemeClr val="bg1"/>
                          </a:solidFill>
                          <a:effectLst/>
                          <a:latin typeface="Calibri"/>
                        </a:rPr>
                        <a:t>Success Rate</a:t>
                      </a:r>
                      <a:endParaRPr lang="en-US" sz="1600" b="1" i="0" u="none" strike="noStrike" dirty="0">
                        <a:solidFill>
                          <a:schemeClr val="bg1"/>
                        </a:solidFill>
                        <a:effectLst/>
                        <a:latin typeface="Calibri"/>
                      </a:endParaRPr>
                    </a:p>
                  </a:txBody>
                  <a:tcPr marL="9525" marR="9525" marT="9525" marB="0" anchor="ctr"/>
                </a:tc>
                <a:tc hMerge="1">
                  <a:txBody>
                    <a:bodyPr/>
                    <a:lstStyle/>
                    <a:p>
                      <a:pPr algn="ctr" fontAlgn="b"/>
                      <a:endParaRPr lang="en-US" sz="1600" b="1" i="0" u="none" strike="noStrike" dirty="0">
                        <a:solidFill>
                          <a:srgbClr val="000000"/>
                        </a:solidFill>
                        <a:effectLst/>
                        <a:latin typeface="Calibri"/>
                      </a:endParaRPr>
                    </a:p>
                  </a:txBody>
                  <a:tcPr marL="9525" marR="9525" marT="9525" marB="0" anchor="b"/>
                </a:tc>
              </a:tr>
              <a:tr h="304800">
                <a:tc vMerge="1">
                  <a:txBody>
                    <a:bodyPr/>
                    <a:lstStyle/>
                    <a:p>
                      <a:pPr algn="ctr" fontAlgn="b"/>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i="0" u="none" strike="noStrike" dirty="0" smtClean="0">
                          <a:solidFill>
                            <a:schemeClr val="bg1"/>
                          </a:solidFill>
                          <a:effectLst/>
                          <a:latin typeface="Calibri"/>
                        </a:rPr>
                        <a:t>Program</a:t>
                      </a:r>
                      <a:endParaRPr lang="en-US" sz="1600" b="1"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b"/>
                      <a:r>
                        <a:rPr lang="en-US" sz="1600" b="1" i="0" u="none" strike="noStrike" dirty="0" smtClean="0">
                          <a:solidFill>
                            <a:schemeClr val="bg1"/>
                          </a:solidFill>
                          <a:effectLst/>
                          <a:latin typeface="Calibri"/>
                        </a:rPr>
                        <a:t>Campus</a:t>
                      </a:r>
                      <a:endParaRPr lang="en-US" sz="1600" b="1" i="0" u="none" strike="noStrike" dirty="0">
                        <a:solidFill>
                          <a:schemeClr val="bg1"/>
                        </a:solidFill>
                        <a:effectLst/>
                        <a:latin typeface="Calibri"/>
                      </a:endParaRPr>
                    </a:p>
                  </a:txBody>
                  <a:tcPr marL="9525" marR="9525" marT="9525" marB="0" anchor="ctr">
                    <a:solidFill>
                      <a:schemeClr val="accent1"/>
                    </a:solidFill>
                  </a:tcPr>
                </a:tc>
              </a:tr>
              <a:tr h="370920">
                <a:tc>
                  <a:txBody>
                    <a:bodyPr/>
                    <a:lstStyle/>
                    <a:p>
                      <a:pPr algn="l" fontAlgn="b"/>
                      <a:r>
                        <a:rPr lang="en-US" sz="1600" b="0" i="0" u="none" strike="noStrike" dirty="0" smtClean="0">
                          <a:solidFill>
                            <a:srgbClr val="000000"/>
                          </a:solidFill>
                          <a:effectLst/>
                          <a:latin typeface="Calibri"/>
                        </a:rPr>
                        <a:t>Left</a:t>
                      </a:r>
                      <a:r>
                        <a:rPr lang="en-US" sz="1600" b="0" i="0" u="none" strike="noStrike" baseline="0" dirty="0" smtClean="0">
                          <a:solidFill>
                            <a:srgbClr val="000000"/>
                          </a:solidFill>
                          <a:effectLst/>
                          <a:latin typeface="Calibri"/>
                        </a:rPr>
                        <a:t> Lane</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78.7%</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73.4%</a:t>
                      </a:r>
                      <a:endParaRPr lang="en-US" sz="1600" b="0" i="0" u="none" strike="noStrike" dirty="0">
                        <a:solidFill>
                          <a:srgbClr val="000000"/>
                        </a:solidFill>
                        <a:effectLst/>
                        <a:latin typeface="Calibri"/>
                      </a:endParaRPr>
                    </a:p>
                  </a:txBody>
                  <a:tcPr marL="9525" marR="9525" marT="9525" marB="0" anchor="ctr"/>
                </a:tc>
              </a:tr>
              <a:tr h="387163">
                <a:tc>
                  <a:txBody>
                    <a:bodyPr/>
                    <a:lstStyle/>
                    <a:p>
                      <a:pPr algn="l" fontAlgn="b"/>
                      <a:r>
                        <a:rPr lang="en-US" sz="1600" b="0" i="0" u="none" strike="noStrike" dirty="0" smtClean="0">
                          <a:solidFill>
                            <a:srgbClr val="000000"/>
                          </a:solidFill>
                          <a:effectLst/>
                          <a:latin typeface="Calibri"/>
                        </a:rPr>
                        <a:t>Supplemental Instruction: STEM</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78.7%</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73.4%</a:t>
                      </a:r>
                      <a:endParaRPr lang="en-US" sz="1600" b="0" i="0" u="none" strike="noStrike" dirty="0">
                        <a:solidFill>
                          <a:srgbClr val="000000"/>
                        </a:solidFill>
                        <a:effectLst/>
                        <a:latin typeface="Calibri"/>
                      </a:endParaRPr>
                    </a:p>
                  </a:txBody>
                  <a:tcPr marL="9525" marR="9525" marT="9525" marB="0" anchor="ctr"/>
                </a:tc>
              </a:tr>
              <a:tr h="38716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a:rPr>
                        <a:t>Supplemental Instruction: Title V</a:t>
                      </a:r>
                    </a:p>
                  </a:txBody>
                  <a:tcPr marL="9525" marR="9525" marT="9525" marB="0" anchor="ctr"/>
                </a:tc>
                <a:tc>
                  <a:txBody>
                    <a:bodyPr/>
                    <a:lstStyle/>
                    <a:p>
                      <a:pPr algn="ctr" fontAlgn="b"/>
                      <a:r>
                        <a:rPr lang="en-US" sz="1600" b="1" i="0" u="none" strike="noStrike" dirty="0" smtClean="0">
                          <a:solidFill>
                            <a:srgbClr val="000000"/>
                          </a:solidFill>
                          <a:effectLst/>
                          <a:latin typeface="Calibri"/>
                        </a:rPr>
                        <a:t>80.2%</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73.4%</a:t>
                      </a:r>
                      <a:endParaRPr lang="en-US" sz="1600" b="0" i="0" u="none" strike="noStrike" dirty="0">
                        <a:solidFill>
                          <a:srgbClr val="000000"/>
                        </a:solidFill>
                        <a:effectLst/>
                        <a:latin typeface="Calibri"/>
                      </a:endParaRPr>
                    </a:p>
                  </a:txBody>
                  <a:tcPr marL="9525" marR="9525" marT="9525" marB="0" anchor="ctr"/>
                </a:tc>
              </a:tr>
              <a:tr h="387163">
                <a:tc>
                  <a:txBody>
                    <a:bodyPr/>
                    <a:lstStyle/>
                    <a:p>
                      <a:pPr algn="l" fontAlgn="b"/>
                      <a:r>
                        <a:rPr lang="en-US" sz="1600" b="0" i="0" u="none" strike="noStrike" dirty="0" smtClean="0">
                          <a:solidFill>
                            <a:srgbClr val="000000"/>
                          </a:solidFill>
                          <a:effectLst/>
                          <a:latin typeface="Calibri"/>
                        </a:rPr>
                        <a:t>SOAR</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81.2%</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73.4%</a:t>
                      </a:r>
                      <a:endParaRPr lang="en-US" sz="1600" b="0" i="0" u="none" strike="noStrike" dirty="0">
                        <a:solidFill>
                          <a:srgbClr val="000000"/>
                        </a:solidFill>
                        <a:effectLst/>
                        <a:latin typeface="Calibri"/>
                      </a:endParaRPr>
                    </a:p>
                  </a:txBody>
                  <a:tcPr marL="9525" marR="9525" marT="9525" marB="0" anchor="ctr"/>
                </a:tc>
              </a:tr>
              <a:tr h="325785">
                <a:tc>
                  <a:txBody>
                    <a:bodyPr/>
                    <a:lstStyle/>
                    <a:p>
                      <a:pPr algn="l" fontAlgn="b"/>
                      <a:r>
                        <a:rPr lang="en-US" sz="1600" b="0" i="0" u="none" strike="noStrike" dirty="0" smtClean="0">
                          <a:solidFill>
                            <a:srgbClr val="000000"/>
                          </a:solidFill>
                          <a:effectLst/>
                          <a:latin typeface="Calibri"/>
                        </a:rPr>
                        <a:t>STEM Counseling</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83.9%</a:t>
                      </a:r>
                      <a:endParaRPr lang="en-US" sz="1600" b="1" i="0" u="none" strike="noStrike" dirty="0">
                        <a:solidFill>
                          <a:srgbClr val="000000"/>
                        </a:solidFill>
                        <a:effectLst/>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a:rPr>
                        <a:t>73.4%</a:t>
                      </a:r>
                    </a:p>
                  </a:txBody>
                  <a:tcPr marL="9525" marR="9525" marT="9525" marB="0" anchor="ctr"/>
                </a:tc>
              </a:tr>
              <a:tr h="387163">
                <a:tc>
                  <a:txBody>
                    <a:bodyPr/>
                    <a:lstStyle/>
                    <a:p>
                      <a:pPr algn="l" fontAlgn="b"/>
                      <a:r>
                        <a:rPr lang="en-US" sz="1600" b="0" i="0" u="none" strike="noStrike" dirty="0" smtClean="0">
                          <a:solidFill>
                            <a:srgbClr val="000000"/>
                          </a:solidFill>
                          <a:effectLst/>
                          <a:latin typeface="Calibri"/>
                        </a:rPr>
                        <a:t>Occupational Programs</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79.3%</a:t>
                      </a:r>
                      <a:endParaRPr lang="en-US" sz="1600" b="1" i="0" u="none" strike="noStrike" dirty="0">
                        <a:solidFill>
                          <a:srgbClr val="000000"/>
                        </a:solidFill>
                        <a:effectLst/>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a:rPr>
                        <a:t>73.4%</a:t>
                      </a:r>
                    </a:p>
                  </a:txBody>
                  <a:tcPr marL="9525" marR="9525" marT="9525" marB="0" anchor="ctr"/>
                </a:tc>
              </a:tr>
              <a:tr h="387163">
                <a:tc>
                  <a:txBody>
                    <a:bodyPr/>
                    <a:lstStyle/>
                    <a:p>
                      <a:pPr algn="l" fontAlgn="b"/>
                      <a:r>
                        <a:rPr lang="en-US" sz="1600" b="0" i="0" u="none" strike="noStrike" dirty="0" smtClean="0">
                          <a:solidFill>
                            <a:srgbClr val="000000"/>
                          </a:solidFill>
                          <a:effectLst/>
                          <a:latin typeface="Calibri"/>
                        </a:rPr>
                        <a:t>Compressed Courses</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74.8%</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73.4%</a:t>
                      </a:r>
                      <a:endParaRPr lang="en-US" sz="1600" b="0" i="0" u="none" strike="noStrike" dirty="0">
                        <a:solidFill>
                          <a:srgbClr val="000000"/>
                        </a:solidFill>
                        <a:effectLst/>
                        <a:latin typeface="Calibri"/>
                      </a:endParaRPr>
                    </a:p>
                  </a:txBody>
                  <a:tcPr marL="9525" marR="9525" marT="9525" marB="0" anchor="ctr"/>
                </a:tc>
              </a:tr>
              <a:tr h="387163">
                <a:tc>
                  <a:txBody>
                    <a:bodyPr/>
                    <a:lstStyle/>
                    <a:p>
                      <a:pPr algn="l" fontAlgn="b"/>
                      <a:r>
                        <a:rPr lang="en-US" sz="1600" b="0" i="0" u="none" strike="noStrike" dirty="0" smtClean="0">
                          <a:solidFill>
                            <a:srgbClr val="000000"/>
                          </a:solidFill>
                          <a:effectLst/>
                          <a:latin typeface="Calibri"/>
                        </a:rPr>
                        <a:t>Tutoring Center San Manuel Students</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76.6%</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73.4%</a:t>
                      </a:r>
                      <a:endParaRPr lang="en-US" sz="1600" b="0" i="0" u="none" strike="noStrike" dirty="0">
                        <a:solidFill>
                          <a:srgbClr val="000000"/>
                        </a:solidFill>
                        <a:effectLst/>
                        <a:latin typeface="Calibri"/>
                      </a:endParaRPr>
                    </a:p>
                  </a:txBody>
                  <a:tcPr marL="9525" marR="9525" marT="9525" marB="0" anchor="ctr"/>
                </a:tc>
              </a:tr>
            </a:tbl>
          </a:graphicData>
        </a:graphic>
      </p:graphicFrame>
      <p:sp>
        <p:nvSpPr>
          <p:cNvPr id="5" name="TextBox 4"/>
          <p:cNvSpPr txBox="1"/>
          <p:nvPr/>
        </p:nvSpPr>
        <p:spPr>
          <a:xfrm>
            <a:off x="1763484" y="5638799"/>
            <a:ext cx="5791200" cy="461665"/>
          </a:xfrm>
          <a:prstGeom prst="rect">
            <a:avLst/>
          </a:prstGeom>
          <a:noFill/>
        </p:spPr>
        <p:txBody>
          <a:bodyPr wrap="square" rtlCol="0">
            <a:spAutoFit/>
          </a:bodyPr>
          <a:lstStyle/>
          <a:p>
            <a:r>
              <a:rPr lang="en-US" sz="1200" dirty="0" smtClean="0"/>
              <a:t>These programs need regular review and assessment, data for the same cohort year as this report (2012 – 13) shows higher success rates for all support programs.</a:t>
            </a:r>
            <a:endParaRPr lang="en-US" sz="1200" dirty="0"/>
          </a:p>
        </p:txBody>
      </p:sp>
    </p:spTree>
    <p:extLst>
      <p:ext uri="{BB962C8B-B14F-4D97-AF65-F5344CB8AC3E}">
        <p14:creationId xmlns:p14="http://schemas.microsoft.com/office/powerpoint/2010/main" val="207403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ARCC 2.0</a:t>
            </a:r>
            <a:endParaRPr lang="en-US" dirty="0"/>
          </a:p>
        </p:txBody>
      </p:sp>
      <p:sp>
        <p:nvSpPr>
          <p:cNvPr id="3" name="Content Placeholder 2"/>
          <p:cNvSpPr>
            <a:spLocks noGrp="1"/>
          </p:cNvSpPr>
          <p:nvPr>
            <p:ph idx="1"/>
          </p:nvPr>
        </p:nvSpPr>
        <p:spPr/>
        <p:txBody>
          <a:bodyPr/>
          <a:lstStyle/>
          <a:p>
            <a:r>
              <a:rPr lang="en-US" dirty="0" smtClean="0"/>
              <a:t>To facilitate the improvement of student progress and success</a:t>
            </a:r>
          </a:p>
          <a:p>
            <a:endParaRPr lang="en-US" dirty="0"/>
          </a:p>
          <a:p>
            <a:endParaRPr lang="en-US" dirty="0" smtClean="0"/>
          </a:p>
          <a:p>
            <a:r>
              <a:rPr lang="en-US" dirty="0" smtClean="0"/>
              <a:t>ARCC 2.0 is part of the Statewide Student Success Initiative and the Student Success Act and was a recommendation of the Student Success Task Force</a:t>
            </a:r>
            <a:endParaRPr lang="en-US" dirty="0"/>
          </a:p>
        </p:txBody>
      </p:sp>
    </p:spTree>
    <p:extLst>
      <p:ext uri="{BB962C8B-B14F-4D97-AF65-F5344CB8AC3E}">
        <p14:creationId xmlns:p14="http://schemas.microsoft.com/office/powerpoint/2010/main" val="1054027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Crafton Student Learning</a:t>
            </a:r>
            <a:br>
              <a:rPr lang="en-US" dirty="0" smtClean="0"/>
            </a:br>
            <a:r>
              <a:rPr lang="en-US" dirty="0" smtClean="0"/>
              <a:t>and Success</a:t>
            </a:r>
            <a:endParaRPr lang="en-US" dirty="0"/>
          </a:p>
        </p:txBody>
      </p:sp>
      <p:sp>
        <p:nvSpPr>
          <p:cNvPr id="3" name="Content Placeholder 2"/>
          <p:cNvSpPr>
            <a:spLocks noGrp="1"/>
          </p:cNvSpPr>
          <p:nvPr>
            <p:ph idx="1"/>
          </p:nvPr>
        </p:nvSpPr>
        <p:spPr/>
        <p:txBody>
          <a:bodyPr>
            <a:normAutofit/>
          </a:bodyPr>
          <a:lstStyle/>
          <a:p>
            <a:r>
              <a:rPr lang="en-US" dirty="0" smtClean="0"/>
              <a:t>Assess, Measure, and Continuous Improvement</a:t>
            </a:r>
          </a:p>
          <a:p>
            <a:pPr lvl="1"/>
            <a:r>
              <a:rPr lang="en-US" b="1" dirty="0" smtClean="0"/>
              <a:t>Revision of QEIs to measure progress annually</a:t>
            </a:r>
          </a:p>
          <a:p>
            <a:pPr lvl="1"/>
            <a:r>
              <a:rPr lang="en-US" dirty="0" smtClean="0"/>
              <a:t>Updating and revising EMP</a:t>
            </a:r>
            <a:endParaRPr lang="en-US" dirty="0"/>
          </a:p>
        </p:txBody>
      </p:sp>
    </p:spTree>
    <p:extLst>
      <p:ext uri="{BB962C8B-B14F-4D97-AF65-F5344CB8AC3E}">
        <p14:creationId xmlns:p14="http://schemas.microsoft.com/office/powerpoint/2010/main" val="2232639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87418"/>
          </a:xfrm>
        </p:spPr>
        <p:txBody>
          <a:bodyPr>
            <a:normAutofit/>
          </a:bodyPr>
          <a:lstStyle/>
          <a:p>
            <a:r>
              <a:rPr lang="en-US" sz="3200" dirty="0" smtClean="0"/>
              <a:t>Successful Strategies Supported by Crafton Research</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754766843"/>
              </p:ext>
            </p:extLst>
          </p:nvPr>
        </p:nvGraphicFramePr>
        <p:xfrm>
          <a:off x="1219200" y="2133600"/>
          <a:ext cx="6934200" cy="3733800"/>
        </p:xfrm>
        <a:graphic>
          <a:graphicData uri="http://schemas.openxmlformats.org/drawingml/2006/table">
            <a:tbl>
              <a:tblPr firstRow="1" bandRow="1">
                <a:tableStyleId>{5C22544A-7EE6-4342-B048-85BDC9FD1C3A}</a:tableStyleId>
              </a:tblPr>
              <a:tblGrid>
                <a:gridCol w="2667000"/>
                <a:gridCol w="4267200"/>
              </a:tblGrid>
              <a:tr h="495300">
                <a:tc>
                  <a:txBody>
                    <a:bodyPr/>
                    <a:lstStyle/>
                    <a:p>
                      <a:r>
                        <a:rPr lang="en-US" dirty="0" smtClean="0"/>
                        <a:t>Strategy</a:t>
                      </a:r>
                      <a:endParaRPr lang="en-US" dirty="0"/>
                    </a:p>
                  </a:txBody>
                  <a:tcPr/>
                </a:tc>
                <a:tc>
                  <a:txBody>
                    <a:bodyPr/>
                    <a:lstStyle/>
                    <a:p>
                      <a:r>
                        <a:rPr lang="en-US" dirty="0" smtClean="0"/>
                        <a:t>Approach</a:t>
                      </a:r>
                      <a:endParaRPr lang="en-US" dirty="0"/>
                    </a:p>
                  </a:txBody>
                  <a:tcPr/>
                </a:tc>
              </a:tr>
              <a:tr h="495300">
                <a:tc>
                  <a:txBody>
                    <a:bodyPr/>
                    <a:lstStyle/>
                    <a:p>
                      <a:r>
                        <a:rPr lang="en-US" dirty="0" smtClean="0"/>
                        <a:t>Successfully complete transfer level math and English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Left Lane, SOA</a:t>
                      </a:r>
                      <a:r>
                        <a:rPr lang="en-US" baseline="30000" dirty="0" smtClean="0"/>
                        <a:t>3</a:t>
                      </a:r>
                      <a:r>
                        <a:rPr lang="en-US" dirty="0" smtClean="0"/>
                        <a:t>R, New Innovation in Higher Education and Title V Pathways Grant, Fast Track Math, SI, Student</a:t>
                      </a:r>
                      <a:r>
                        <a:rPr lang="en-US" baseline="0" dirty="0" smtClean="0"/>
                        <a:t> Equity Plan</a:t>
                      </a:r>
                      <a:endParaRPr lang="en-US" dirty="0"/>
                    </a:p>
                  </a:txBody>
                  <a:tcPr/>
                </a:tc>
              </a:tr>
              <a:tr h="495300">
                <a:tc>
                  <a:txBody>
                    <a:bodyPr/>
                    <a:lstStyle/>
                    <a:p>
                      <a:r>
                        <a:rPr lang="en-US" dirty="0" smtClean="0"/>
                        <a:t>Enroll full-time</a:t>
                      </a:r>
                      <a:endParaRPr lang="en-US" dirty="0"/>
                    </a:p>
                  </a:txBody>
                  <a:tcPr/>
                </a:tc>
                <a:tc>
                  <a:txBody>
                    <a:bodyPr/>
                    <a:lstStyle/>
                    <a:p>
                      <a:r>
                        <a:rPr lang="en-US" dirty="0" smtClean="0"/>
                        <a:t>Left Lane</a:t>
                      </a:r>
                      <a:endParaRPr lang="en-US" dirty="0"/>
                    </a:p>
                  </a:txBody>
                  <a:tcPr/>
                </a:tc>
              </a:tr>
              <a:tr h="495300">
                <a:tc>
                  <a:txBody>
                    <a:bodyPr/>
                    <a:lstStyle/>
                    <a:p>
                      <a:r>
                        <a:rPr lang="en-US" dirty="0" smtClean="0"/>
                        <a:t>Collaboration between Instruction</a:t>
                      </a:r>
                      <a:r>
                        <a:rPr lang="en-US" baseline="0" dirty="0" smtClean="0"/>
                        <a:t> and Student Services</a:t>
                      </a:r>
                      <a:endParaRPr lang="en-US" dirty="0"/>
                    </a:p>
                  </a:txBody>
                  <a:tcPr/>
                </a:tc>
                <a:tc>
                  <a:txBody>
                    <a:bodyPr/>
                    <a:lstStyle/>
                    <a:p>
                      <a:r>
                        <a:rPr lang="en-US" dirty="0" smtClean="0"/>
                        <a:t>Left Lane, SOA</a:t>
                      </a:r>
                      <a:r>
                        <a:rPr lang="en-US" baseline="30000" dirty="0" smtClean="0"/>
                        <a:t>3</a:t>
                      </a:r>
                      <a:r>
                        <a:rPr lang="en-US" dirty="0" smtClean="0"/>
                        <a:t>R, Transfer</a:t>
                      </a:r>
                      <a:r>
                        <a:rPr lang="en-US" baseline="0" dirty="0" smtClean="0"/>
                        <a:t> Prep and STEM grants</a:t>
                      </a:r>
                      <a:endParaRPr lang="en-US" dirty="0"/>
                    </a:p>
                  </a:txBody>
                  <a:tcPr/>
                </a:tc>
              </a:tr>
              <a:tr h="495300">
                <a:tc>
                  <a:txBody>
                    <a:bodyPr/>
                    <a:lstStyle/>
                    <a:p>
                      <a:r>
                        <a:rPr lang="en-US" dirty="0" smtClean="0"/>
                        <a:t>Student</a:t>
                      </a:r>
                      <a:r>
                        <a:rPr lang="en-US" baseline="0" dirty="0" smtClean="0"/>
                        <a:t> Education Plan (SEP)</a:t>
                      </a:r>
                      <a:endParaRPr lang="en-US" dirty="0"/>
                    </a:p>
                  </a:txBody>
                  <a:tcPr/>
                </a:tc>
                <a:tc>
                  <a:txBody>
                    <a:bodyPr/>
                    <a:lstStyle/>
                    <a:p>
                      <a:r>
                        <a:rPr lang="en-US" dirty="0" smtClean="0"/>
                        <a:t>Student</a:t>
                      </a:r>
                      <a:r>
                        <a:rPr lang="en-US" baseline="0" dirty="0" smtClean="0"/>
                        <a:t> Success, Left Lane, </a:t>
                      </a:r>
                      <a:r>
                        <a:rPr lang="en-US" dirty="0" smtClean="0"/>
                        <a:t>SOA</a:t>
                      </a:r>
                      <a:r>
                        <a:rPr lang="en-US" baseline="30000" dirty="0" smtClean="0"/>
                        <a:t>3</a:t>
                      </a:r>
                      <a:r>
                        <a:rPr lang="en-US" dirty="0" smtClean="0"/>
                        <a:t>R</a:t>
                      </a:r>
                      <a:endParaRPr lang="en-US" dirty="0"/>
                    </a:p>
                  </a:txBody>
                  <a:tcPr/>
                </a:tc>
              </a:tr>
            </a:tbl>
          </a:graphicData>
        </a:graphic>
      </p:graphicFrame>
    </p:spTree>
    <p:extLst>
      <p:ext uri="{BB962C8B-B14F-4D97-AF65-F5344CB8AC3E}">
        <p14:creationId xmlns:p14="http://schemas.microsoft.com/office/powerpoint/2010/main" val="347072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Success Annual Effectiveness Indicators</a:t>
            </a:r>
            <a:endParaRPr lang="en-US" dirty="0"/>
          </a:p>
        </p:txBody>
      </p:sp>
      <p:sp>
        <p:nvSpPr>
          <p:cNvPr id="3" name="Content Placeholder 2"/>
          <p:cNvSpPr>
            <a:spLocks noGrp="1"/>
          </p:cNvSpPr>
          <p:nvPr>
            <p:ph idx="1"/>
          </p:nvPr>
        </p:nvSpPr>
        <p:spPr/>
        <p:txBody>
          <a:bodyPr>
            <a:normAutofit lnSpcReduction="10000"/>
          </a:bodyPr>
          <a:lstStyle/>
          <a:p>
            <a:r>
              <a:rPr lang="en-US" dirty="0" smtClean="0"/>
              <a:t>Course Success</a:t>
            </a:r>
          </a:p>
          <a:p>
            <a:r>
              <a:rPr lang="en-US" dirty="0" smtClean="0"/>
              <a:t>Course Completion (i.e. retention)</a:t>
            </a:r>
          </a:p>
          <a:p>
            <a:r>
              <a:rPr lang="en-US" dirty="0" smtClean="0"/>
              <a:t>Degree/Certificate Completion Rate (Developing Methodology for annual measure)</a:t>
            </a:r>
          </a:p>
          <a:p>
            <a:r>
              <a:rPr lang="en-US" dirty="0" smtClean="0"/>
              <a:t>Transfer Rate (Developing </a:t>
            </a:r>
            <a:r>
              <a:rPr lang="en-US" dirty="0"/>
              <a:t>Methodology for annual measure</a:t>
            </a:r>
            <a:r>
              <a:rPr lang="en-US" dirty="0" smtClean="0"/>
              <a:t>)</a:t>
            </a:r>
          </a:p>
          <a:p>
            <a:r>
              <a:rPr lang="en-US" dirty="0" smtClean="0"/>
              <a:t>Transfer Readiness Rate (</a:t>
            </a:r>
            <a:r>
              <a:rPr lang="en-US" dirty="0"/>
              <a:t>Developing Methodology for annual measure</a:t>
            </a:r>
            <a:r>
              <a:rPr lang="en-US" dirty="0" smtClean="0"/>
              <a:t>)</a:t>
            </a:r>
            <a:endParaRPr lang="en-US" dirty="0"/>
          </a:p>
          <a:p>
            <a:endParaRPr lang="en-US" dirty="0"/>
          </a:p>
        </p:txBody>
      </p:sp>
    </p:spTree>
    <p:extLst>
      <p:ext uri="{BB962C8B-B14F-4D97-AF65-F5344CB8AC3E}">
        <p14:creationId xmlns:p14="http://schemas.microsoft.com/office/powerpoint/2010/main" val="2017768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help Crafton?</a:t>
            </a:r>
          </a:p>
        </p:txBody>
      </p:sp>
      <p:sp>
        <p:nvSpPr>
          <p:cNvPr id="3" name="Content Placeholder 2"/>
          <p:cNvSpPr>
            <a:spLocks noGrp="1"/>
          </p:cNvSpPr>
          <p:nvPr>
            <p:ph idx="1"/>
          </p:nvPr>
        </p:nvSpPr>
        <p:spPr/>
        <p:txBody>
          <a:bodyPr>
            <a:normAutofit fontScale="85000" lnSpcReduction="20000"/>
          </a:bodyPr>
          <a:lstStyle/>
          <a:p>
            <a:r>
              <a:rPr lang="en-US" dirty="0" err="1" smtClean="0"/>
              <a:t>Ellucian’s</a:t>
            </a:r>
            <a:r>
              <a:rPr lang="en-US" dirty="0" smtClean="0"/>
              <a:t> (i.e. </a:t>
            </a:r>
            <a:r>
              <a:rPr lang="en-US" dirty="0" err="1" smtClean="0"/>
              <a:t>Datatel’s</a:t>
            </a:r>
            <a:r>
              <a:rPr lang="en-US" dirty="0" smtClean="0"/>
              <a:t>) electronic Student Education Plan (SEP, Course Planning Interface has been implemented</a:t>
            </a:r>
          </a:p>
          <a:p>
            <a:r>
              <a:rPr lang="en-US" dirty="0" smtClean="0"/>
              <a:t>Continue to support the implementation of Degree Audit systems</a:t>
            </a:r>
          </a:p>
          <a:p>
            <a:pPr lvl="1"/>
            <a:r>
              <a:rPr lang="en-US" dirty="0" smtClean="0"/>
              <a:t>All students need to have an SEP</a:t>
            </a:r>
          </a:p>
          <a:p>
            <a:pPr lvl="1"/>
            <a:r>
              <a:rPr lang="en-US" dirty="0" smtClean="0"/>
              <a:t>Help Crafton to meet the requirements of the Student Success Act by supporting the addition of more sections to meet demand</a:t>
            </a:r>
          </a:p>
          <a:p>
            <a:pPr lvl="1"/>
            <a:r>
              <a:rPr lang="en-US" dirty="0" smtClean="0"/>
              <a:t>Crafton will be able to plan courses based on SEPs</a:t>
            </a:r>
          </a:p>
          <a:p>
            <a:pPr lvl="1"/>
            <a:r>
              <a:rPr lang="en-US" dirty="0" smtClean="0"/>
              <a:t>Crafton will be able to track student progress on meeting their educational goals and identify improvement areas</a:t>
            </a:r>
          </a:p>
        </p:txBody>
      </p:sp>
    </p:spTree>
    <p:extLst>
      <p:ext uri="{BB962C8B-B14F-4D97-AF65-F5344CB8AC3E}">
        <p14:creationId xmlns:p14="http://schemas.microsoft.com/office/powerpoint/2010/main" val="4231570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help Crafton?</a:t>
            </a:r>
          </a:p>
        </p:txBody>
      </p:sp>
      <p:sp>
        <p:nvSpPr>
          <p:cNvPr id="3" name="Content Placeholder 2"/>
          <p:cNvSpPr>
            <a:spLocks noGrp="1"/>
          </p:cNvSpPr>
          <p:nvPr>
            <p:ph idx="1"/>
          </p:nvPr>
        </p:nvSpPr>
        <p:spPr/>
        <p:txBody>
          <a:bodyPr>
            <a:normAutofit/>
          </a:bodyPr>
          <a:lstStyle/>
          <a:p>
            <a:r>
              <a:rPr lang="en-US" dirty="0" smtClean="0"/>
              <a:t>Support funding the Student Success Initiatives and the additional sections needed to support initiative</a:t>
            </a:r>
          </a:p>
          <a:p>
            <a:r>
              <a:rPr lang="en-US" dirty="0" smtClean="0"/>
              <a:t>Need to continue to balance incentives for growth with incentives for success</a:t>
            </a:r>
          </a:p>
        </p:txBody>
      </p:sp>
    </p:spTree>
    <p:extLst>
      <p:ext uri="{BB962C8B-B14F-4D97-AF65-F5344CB8AC3E}">
        <p14:creationId xmlns:p14="http://schemas.microsoft.com/office/powerpoint/2010/main" val="1550686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San Bernardino Valley College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209800"/>
            <a:ext cx="4800600" cy="3352800"/>
          </a:xfrm>
          <a:prstGeom prst="rect">
            <a:avLst/>
          </a:prstGeom>
          <a:noFill/>
        </p:spPr>
      </p:pic>
    </p:spTree>
    <p:extLst>
      <p:ext uri="{BB962C8B-B14F-4D97-AF65-F5344CB8AC3E}">
        <p14:creationId xmlns:p14="http://schemas.microsoft.com/office/powerpoint/2010/main" val="4294019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San Bernardino Valley College</a:t>
            </a:r>
            <a:endParaRPr lang="en-US" dirty="0"/>
          </a:p>
        </p:txBody>
      </p:sp>
      <p:sp>
        <p:nvSpPr>
          <p:cNvPr id="3" name="Content Placeholder 2"/>
          <p:cNvSpPr>
            <a:spLocks noGrp="1"/>
          </p:cNvSpPr>
          <p:nvPr>
            <p:ph idx="1"/>
          </p:nvPr>
        </p:nvSpPr>
        <p:spPr>
          <a:xfrm>
            <a:off x="1095023" y="1828800"/>
            <a:ext cx="6965245" cy="4419600"/>
          </a:xfrm>
        </p:spPr>
        <p:txBody>
          <a:bodyPr>
            <a:normAutofit/>
          </a:bodyPr>
          <a:lstStyle/>
          <a:p>
            <a:r>
              <a:rPr lang="en-US" dirty="0" smtClean="0"/>
              <a:t>Student Success Scorecard data supports goal setting  in several campus planning documents:  </a:t>
            </a:r>
          </a:p>
          <a:p>
            <a:pPr lvl="1"/>
            <a:r>
              <a:rPr lang="en-US" dirty="0" smtClean="0"/>
              <a:t>Strategic Plan</a:t>
            </a:r>
          </a:p>
          <a:p>
            <a:pPr lvl="1"/>
            <a:r>
              <a:rPr lang="en-US" dirty="0" smtClean="0"/>
              <a:t>Educational Master Plan</a:t>
            </a:r>
          </a:p>
          <a:p>
            <a:pPr lvl="1"/>
            <a:r>
              <a:rPr lang="en-US" dirty="0" smtClean="0"/>
              <a:t>Student Equity Plan</a:t>
            </a:r>
          </a:p>
          <a:p>
            <a:pPr lvl="1"/>
            <a:r>
              <a:rPr lang="en-US" dirty="0" smtClean="0"/>
              <a:t>Basic Skills Plan</a:t>
            </a:r>
          </a:p>
          <a:p>
            <a:pPr lvl="1"/>
            <a:r>
              <a:rPr lang="en-US" dirty="0" smtClean="0"/>
              <a:t>Student Success Plan</a:t>
            </a:r>
          </a:p>
          <a:p>
            <a:r>
              <a:rPr lang="en-US" dirty="0" smtClean="0"/>
              <a:t> The scorecard provides a basis to focus on specific content areas and the needs of specific student sub-groups.</a:t>
            </a:r>
          </a:p>
          <a:p>
            <a:endParaRPr lang="en-US" dirty="0"/>
          </a:p>
        </p:txBody>
      </p:sp>
    </p:spTree>
    <p:extLst>
      <p:ext uri="{BB962C8B-B14F-4D97-AF65-F5344CB8AC3E}">
        <p14:creationId xmlns:p14="http://schemas.microsoft.com/office/powerpoint/2010/main" val="1895471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SBVC ARCC 2.0 Momentum-Point Rates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4490610"/>
              </p:ext>
            </p:extLst>
          </p:nvPr>
        </p:nvGraphicFramePr>
        <p:xfrm>
          <a:off x="1447800" y="2209800"/>
          <a:ext cx="6196013" cy="360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056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SBVC Momentum-Point Rates by Gender</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4405732"/>
              </p:ext>
            </p:extLst>
          </p:nvPr>
        </p:nvGraphicFramePr>
        <p:xfrm>
          <a:off x="990600" y="2362200"/>
          <a:ext cx="7010405" cy="1950244"/>
        </p:xfrm>
        <a:graphic>
          <a:graphicData uri="http://schemas.openxmlformats.org/drawingml/2006/table">
            <a:tbl>
              <a:tblPr firstRow="1" bandRow="1">
                <a:tableStyleId>{5C22544A-7EE6-4342-B048-85BDC9FD1C3A}</a:tableStyleId>
              </a:tblPr>
              <a:tblGrid>
                <a:gridCol w="1860819"/>
                <a:gridCol w="1386110"/>
                <a:gridCol w="1172675"/>
                <a:gridCol w="1219200"/>
                <a:gridCol w="1371601"/>
              </a:tblGrid>
              <a:tr h="487561">
                <a:tc>
                  <a:txBody>
                    <a:bodyPr/>
                    <a:lstStyle/>
                    <a:p>
                      <a:r>
                        <a:rPr lang="en-US" dirty="0" smtClean="0"/>
                        <a:t>Gender</a:t>
                      </a:r>
                      <a:endParaRPr lang="en-US" dirty="0"/>
                    </a:p>
                  </a:txBody>
                  <a:tcPr anchor="ctr">
                    <a:solidFill>
                      <a:schemeClr val="bg2">
                        <a:lumMod val="75000"/>
                      </a:schemeClr>
                    </a:solidFill>
                  </a:tcPr>
                </a:tc>
                <a:tc>
                  <a:txBody>
                    <a:bodyPr/>
                    <a:lstStyle/>
                    <a:p>
                      <a:pPr algn="ctr"/>
                      <a:r>
                        <a:rPr lang="en-US" dirty="0" smtClean="0"/>
                        <a:t>Persistence</a:t>
                      </a:r>
                      <a:endParaRPr lang="en-US" dirty="0"/>
                    </a:p>
                  </a:txBody>
                  <a:tcPr anchor="ctr">
                    <a:solidFill>
                      <a:schemeClr val="bg2">
                        <a:lumMod val="75000"/>
                      </a:schemeClr>
                    </a:solidFill>
                  </a:tcPr>
                </a:tc>
                <a:tc>
                  <a:txBody>
                    <a:bodyPr/>
                    <a:lstStyle/>
                    <a:p>
                      <a:pPr algn="ctr"/>
                      <a:r>
                        <a:rPr lang="en-US" dirty="0" smtClean="0"/>
                        <a:t>30 Units</a:t>
                      </a:r>
                      <a:endParaRPr lang="en-US" dirty="0"/>
                    </a:p>
                  </a:txBody>
                  <a:tcPr anchor="ctr">
                    <a:solidFill>
                      <a:schemeClr val="bg2">
                        <a:lumMod val="75000"/>
                      </a:schemeClr>
                    </a:solidFill>
                  </a:tcPr>
                </a:tc>
                <a:tc>
                  <a:txBody>
                    <a:bodyPr/>
                    <a:lstStyle/>
                    <a:p>
                      <a:pPr algn="ctr"/>
                      <a:r>
                        <a:rPr lang="en-US" dirty="0" smtClean="0"/>
                        <a:t>English</a:t>
                      </a:r>
                      <a:endParaRPr lang="en-US" dirty="0"/>
                    </a:p>
                  </a:txBody>
                  <a:tcPr anchor="ctr">
                    <a:solidFill>
                      <a:schemeClr val="bg2">
                        <a:lumMod val="75000"/>
                      </a:schemeClr>
                    </a:solidFill>
                  </a:tcPr>
                </a:tc>
                <a:tc>
                  <a:txBody>
                    <a:bodyPr/>
                    <a:lstStyle/>
                    <a:p>
                      <a:pPr algn="ctr"/>
                      <a:r>
                        <a:rPr lang="en-US" dirty="0" smtClean="0"/>
                        <a:t>Math</a:t>
                      </a:r>
                      <a:endParaRPr lang="en-US" dirty="0"/>
                    </a:p>
                  </a:txBody>
                  <a:tcPr anchor="ctr">
                    <a:solidFill>
                      <a:schemeClr val="bg2">
                        <a:lumMod val="75000"/>
                      </a:schemeClr>
                    </a:solidFill>
                  </a:tcPr>
                </a:tc>
              </a:tr>
              <a:tr h="487561">
                <a:tc>
                  <a:txBody>
                    <a:bodyPr/>
                    <a:lstStyle/>
                    <a:p>
                      <a:r>
                        <a:rPr lang="en-US" b="1" dirty="0" smtClean="0"/>
                        <a:t>Overall</a:t>
                      </a:r>
                      <a:endParaRPr lang="en-US" b="1" dirty="0"/>
                    </a:p>
                  </a:txBody>
                  <a:tcPr anchor="ctr">
                    <a:solidFill>
                      <a:schemeClr val="bg2">
                        <a:lumMod val="75000"/>
                      </a:schemeClr>
                    </a:solidFill>
                  </a:tcPr>
                </a:tc>
                <a:tc>
                  <a:txBody>
                    <a:bodyPr/>
                    <a:lstStyle/>
                    <a:p>
                      <a:pPr algn="ctr"/>
                      <a:r>
                        <a:rPr lang="en-US" dirty="0" smtClean="0"/>
                        <a:t>64.0%</a:t>
                      </a:r>
                      <a:endParaRPr lang="en-US" dirty="0"/>
                    </a:p>
                  </a:txBody>
                  <a:tcPr anchor="ctr">
                    <a:solidFill>
                      <a:schemeClr val="bg2">
                        <a:lumMod val="75000"/>
                      </a:schemeClr>
                    </a:solidFill>
                  </a:tcPr>
                </a:tc>
                <a:tc>
                  <a:txBody>
                    <a:bodyPr/>
                    <a:lstStyle/>
                    <a:p>
                      <a:pPr algn="ctr"/>
                      <a:r>
                        <a:rPr lang="en-US" dirty="0" smtClean="0"/>
                        <a:t>57.5%</a:t>
                      </a:r>
                      <a:endParaRPr lang="en-US" dirty="0"/>
                    </a:p>
                  </a:txBody>
                  <a:tcPr anchor="ctr">
                    <a:solidFill>
                      <a:schemeClr val="bg2">
                        <a:lumMod val="75000"/>
                      </a:schemeClr>
                    </a:solidFill>
                  </a:tcPr>
                </a:tc>
                <a:tc>
                  <a:txBody>
                    <a:bodyPr/>
                    <a:lstStyle/>
                    <a:p>
                      <a:pPr algn="ctr"/>
                      <a:r>
                        <a:rPr lang="en-US" dirty="0" smtClean="0"/>
                        <a:t>32.1%</a:t>
                      </a:r>
                      <a:endParaRPr lang="en-US" dirty="0"/>
                    </a:p>
                  </a:txBody>
                  <a:tcPr anchor="ctr">
                    <a:solidFill>
                      <a:schemeClr val="bg2">
                        <a:lumMod val="75000"/>
                      </a:schemeClr>
                    </a:solidFill>
                  </a:tcPr>
                </a:tc>
                <a:tc>
                  <a:txBody>
                    <a:bodyPr/>
                    <a:lstStyle/>
                    <a:p>
                      <a:pPr algn="ctr"/>
                      <a:r>
                        <a:rPr lang="en-US" dirty="0" smtClean="0"/>
                        <a:t>30.4%</a:t>
                      </a:r>
                      <a:endParaRPr lang="en-US" dirty="0"/>
                    </a:p>
                  </a:txBody>
                  <a:tcPr anchor="ctr">
                    <a:solidFill>
                      <a:schemeClr val="bg2">
                        <a:lumMod val="75000"/>
                      </a:schemeClr>
                    </a:solidFill>
                  </a:tcPr>
                </a:tc>
              </a:tr>
              <a:tr h="487561">
                <a:tc>
                  <a:txBody>
                    <a:bodyPr/>
                    <a:lstStyle/>
                    <a:p>
                      <a:r>
                        <a:rPr lang="en-US" b="1" dirty="0" smtClean="0"/>
                        <a:t>Female</a:t>
                      </a:r>
                      <a:endParaRPr lang="en-US" b="1" dirty="0"/>
                    </a:p>
                  </a:txBody>
                  <a:tcPr anchor="ctr">
                    <a:solidFill>
                      <a:schemeClr val="bg2">
                        <a:lumMod val="75000"/>
                      </a:schemeClr>
                    </a:solidFill>
                  </a:tcPr>
                </a:tc>
                <a:tc>
                  <a:txBody>
                    <a:bodyPr/>
                    <a:lstStyle/>
                    <a:p>
                      <a:pPr algn="ctr"/>
                      <a:r>
                        <a:rPr lang="en-US" dirty="0" smtClean="0"/>
                        <a:t>64.3%</a:t>
                      </a:r>
                      <a:endParaRPr lang="en-US" dirty="0"/>
                    </a:p>
                  </a:txBody>
                  <a:tcPr anchor="ctr">
                    <a:solidFill>
                      <a:schemeClr val="bg2">
                        <a:lumMod val="75000"/>
                      </a:schemeClr>
                    </a:solidFill>
                  </a:tcPr>
                </a:tc>
                <a:tc>
                  <a:txBody>
                    <a:bodyPr/>
                    <a:lstStyle/>
                    <a:p>
                      <a:pPr algn="ctr"/>
                      <a:r>
                        <a:rPr lang="en-US" dirty="0" smtClean="0"/>
                        <a:t>57.8%</a:t>
                      </a:r>
                      <a:endParaRPr lang="en-US" dirty="0"/>
                    </a:p>
                  </a:txBody>
                  <a:tcPr anchor="ctr">
                    <a:solidFill>
                      <a:schemeClr val="bg2">
                        <a:lumMod val="75000"/>
                      </a:schemeClr>
                    </a:solidFill>
                  </a:tcPr>
                </a:tc>
                <a:tc>
                  <a:txBody>
                    <a:bodyPr/>
                    <a:lstStyle/>
                    <a:p>
                      <a:pPr algn="ctr"/>
                      <a:r>
                        <a:rPr lang="en-US" dirty="0" smtClean="0"/>
                        <a:t>33.8%</a:t>
                      </a:r>
                      <a:endParaRPr lang="en-US" dirty="0"/>
                    </a:p>
                  </a:txBody>
                  <a:tcPr anchor="ctr">
                    <a:solidFill>
                      <a:schemeClr val="bg2">
                        <a:lumMod val="75000"/>
                      </a:schemeClr>
                    </a:solidFill>
                  </a:tcPr>
                </a:tc>
                <a:tc>
                  <a:txBody>
                    <a:bodyPr/>
                    <a:lstStyle/>
                    <a:p>
                      <a:pPr algn="ctr"/>
                      <a:r>
                        <a:rPr lang="en-US" dirty="0" smtClean="0"/>
                        <a:t>31.5%</a:t>
                      </a:r>
                      <a:endParaRPr lang="en-US" dirty="0"/>
                    </a:p>
                  </a:txBody>
                  <a:tcPr anchor="ctr">
                    <a:solidFill>
                      <a:schemeClr val="bg2">
                        <a:lumMod val="75000"/>
                      </a:schemeClr>
                    </a:solidFill>
                  </a:tcPr>
                </a:tc>
              </a:tr>
              <a:tr h="487561">
                <a:tc>
                  <a:txBody>
                    <a:bodyPr/>
                    <a:lstStyle/>
                    <a:p>
                      <a:r>
                        <a:rPr lang="en-US" b="1" dirty="0" smtClean="0"/>
                        <a:t>Male</a:t>
                      </a:r>
                      <a:endParaRPr lang="en-US" b="1" dirty="0"/>
                    </a:p>
                  </a:txBody>
                  <a:tcPr anchor="ctr">
                    <a:solidFill>
                      <a:schemeClr val="bg2">
                        <a:lumMod val="75000"/>
                      </a:schemeClr>
                    </a:solidFill>
                  </a:tcPr>
                </a:tc>
                <a:tc>
                  <a:txBody>
                    <a:bodyPr/>
                    <a:lstStyle/>
                    <a:p>
                      <a:pPr algn="ctr"/>
                      <a:r>
                        <a:rPr lang="en-US" dirty="0" smtClean="0"/>
                        <a:t>63.5%</a:t>
                      </a:r>
                      <a:endParaRPr lang="en-US" dirty="0"/>
                    </a:p>
                  </a:txBody>
                  <a:tcPr anchor="ctr">
                    <a:solidFill>
                      <a:schemeClr val="bg2">
                        <a:lumMod val="75000"/>
                      </a:schemeClr>
                    </a:solidFill>
                  </a:tcPr>
                </a:tc>
                <a:tc>
                  <a:txBody>
                    <a:bodyPr/>
                    <a:lstStyle/>
                    <a:p>
                      <a:pPr algn="ctr"/>
                      <a:r>
                        <a:rPr lang="en-US" dirty="0" smtClean="0"/>
                        <a:t>56.8%</a:t>
                      </a:r>
                      <a:endParaRPr lang="en-US" dirty="0"/>
                    </a:p>
                  </a:txBody>
                  <a:tcPr anchor="ctr">
                    <a:solidFill>
                      <a:schemeClr val="bg2">
                        <a:lumMod val="75000"/>
                      </a:schemeClr>
                    </a:solidFill>
                  </a:tcPr>
                </a:tc>
                <a:tc>
                  <a:txBody>
                    <a:bodyPr/>
                    <a:lstStyle/>
                    <a:p>
                      <a:pPr algn="ctr"/>
                      <a:r>
                        <a:rPr lang="en-US" dirty="0" smtClean="0"/>
                        <a:t>29.4%</a:t>
                      </a:r>
                      <a:endParaRPr lang="en-US" dirty="0"/>
                    </a:p>
                  </a:txBody>
                  <a:tcPr anchor="ctr">
                    <a:solidFill>
                      <a:schemeClr val="bg2">
                        <a:lumMod val="75000"/>
                      </a:schemeClr>
                    </a:solidFill>
                  </a:tcPr>
                </a:tc>
                <a:tc>
                  <a:txBody>
                    <a:bodyPr/>
                    <a:lstStyle/>
                    <a:p>
                      <a:pPr algn="ctr"/>
                      <a:r>
                        <a:rPr lang="en-US" dirty="0" smtClean="0"/>
                        <a:t>28.6%</a:t>
                      </a:r>
                      <a:endParaRPr lang="en-US" dirty="0"/>
                    </a:p>
                  </a:txBody>
                  <a:tcPr anchor="ctr">
                    <a:solidFill>
                      <a:schemeClr val="bg2">
                        <a:lumMod val="75000"/>
                      </a:schemeClr>
                    </a:solidFill>
                  </a:tcPr>
                </a:tc>
              </a:tr>
            </a:tbl>
          </a:graphicData>
        </a:graphic>
      </p:graphicFrame>
      <p:sp>
        <p:nvSpPr>
          <p:cNvPr id="3" name="Rectangle 2"/>
          <p:cNvSpPr/>
          <p:nvPr/>
        </p:nvSpPr>
        <p:spPr>
          <a:xfrm>
            <a:off x="990600" y="5029200"/>
            <a:ext cx="7239000" cy="646331"/>
          </a:xfrm>
          <a:prstGeom prst="rect">
            <a:avLst/>
          </a:prstGeom>
        </p:spPr>
        <p:txBody>
          <a:bodyPr wrap="square">
            <a:spAutoFit/>
          </a:bodyPr>
          <a:lstStyle/>
          <a:p>
            <a:pPr marL="285750" indent="-285750">
              <a:buFont typeface="Arial" pitchFamily="34" charset="0"/>
              <a:buChar char="•"/>
            </a:pPr>
            <a:r>
              <a:rPr lang="en-US" dirty="0" smtClean="0"/>
              <a:t>No significant achievement gaps exists between men and women.  Women do slightly better in both math and English.</a:t>
            </a:r>
            <a:endParaRPr lang="en-US" dirty="0"/>
          </a:p>
        </p:txBody>
      </p:sp>
    </p:spTree>
    <p:extLst>
      <p:ext uri="{BB962C8B-B14F-4D97-AF65-F5344CB8AC3E}">
        <p14:creationId xmlns:p14="http://schemas.microsoft.com/office/powerpoint/2010/main" val="4107412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7"/>
          </a:xfrm>
        </p:spPr>
        <p:txBody>
          <a:bodyPr>
            <a:noAutofit/>
          </a:bodyPr>
          <a:lstStyle/>
          <a:p>
            <a:r>
              <a:rPr lang="en-US" sz="3800" dirty="0" smtClean="0"/>
              <a:t>SBVC Momentum-Point Rates by Ethnicity</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5990866"/>
              </p:ext>
            </p:extLst>
          </p:nvPr>
        </p:nvGraphicFramePr>
        <p:xfrm>
          <a:off x="990600" y="1905000"/>
          <a:ext cx="7162799" cy="4233335"/>
        </p:xfrm>
        <a:graphic>
          <a:graphicData uri="http://schemas.openxmlformats.org/drawingml/2006/table">
            <a:tbl>
              <a:tblPr firstRow="1" bandRow="1">
                <a:tableStyleId>{5C22544A-7EE6-4342-B048-85BDC9FD1C3A}</a:tableStyleId>
              </a:tblPr>
              <a:tblGrid>
                <a:gridCol w="1901270"/>
                <a:gridCol w="1416241"/>
                <a:gridCol w="1198167"/>
                <a:gridCol w="1245703"/>
                <a:gridCol w="1401418"/>
              </a:tblGrid>
              <a:tr h="465667">
                <a:tc>
                  <a:txBody>
                    <a:bodyPr/>
                    <a:lstStyle/>
                    <a:p>
                      <a:r>
                        <a:rPr lang="en-US" dirty="0" smtClean="0"/>
                        <a:t>Ethnicity</a:t>
                      </a:r>
                      <a:endParaRPr lang="en-US" dirty="0"/>
                    </a:p>
                  </a:txBody>
                  <a:tcPr anchor="ctr">
                    <a:solidFill>
                      <a:schemeClr val="bg2">
                        <a:lumMod val="75000"/>
                      </a:schemeClr>
                    </a:solidFill>
                  </a:tcPr>
                </a:tc>
                <a:tc>
                  <a:txBody>
                    <a:bodyPr/>
                    <a:lstStyle/>
                    <a:p>
                      <a:pPr algn="ctr"/>
                      <a:r>
                        <a:rPr lang="en-US" dirty="0" smtClean="0"/>
                        <a:t>Persistence</a:t>
                      </a:r>
                      <a:endParaRPr lang="en-US" dirty="0"/>
                    </a:p>
                  </a:txBody>
                  <a:tcPr anchor="ctr">
                    <a:solidFill>
                      <a:schemeClr val="bg2">
                        <a:lumMod val="75000"/>
                      </a:schemeClr>
                    </a:solidFill>
                  </a:tcPr>
                </a:tc>
                <a:tc>
                  <a:txBody>
                    <a:bodyPr/>
                    <a:lstStyle/>
                    <a:p>
                      <a:pPr algn="ctr"/>
                      <a:r>
                        <a:rPr lang="en-US" dirty="0" smtClean="0"/>
                        <a:t>30 Units</a:t>
                      </a:r>
                      <a:endParaRPr lang="en-US" dirty="0"/>
                    </a:p>
                  </a:txBody>
                  <a:tcPr anchor="ctr">
                    <a:solidFill>
                      <a:schemeClr val="bg2">
                        <a:lumMod val="75000"/>
                      </a:schemeClr>
                    </a:solidFill>
                  </a:tcPr>
                </a:tc>
                <a:tc>
                  <a:txBody>
                    <a:bodyPr/>
                    <a:lstStyle/>
                    <a:p>
                      <a:pPr algn="ctr"/>
                      <a:r>
                        <a:rPr lang="en-US" dirty="0" smtClean="0"/>
                        <a:t>English</a:t>
                      </a:r>
                      <a:endParaRPr lang="en-US" dirty="0"/>
                    </a:p>
                  </a:txBody>
                  <a:tcPr anchor="ctr">
                    <a:solidFill>
                      <a:schemeClr val="bg2">
                        <a:lumMod val="75000"/>
                      </a:schemeClr>
                    </a:solidFill>
                  </a:tcPr>
                </a:tc>
                <a:tc>
                  <a:txBody>
                    <a:bodyPr/>
                    <a:lstStyle/>
                    <a:p>
                      <a:pPr algn="ctr"/>
                      <a:r>
                        <a:rPr lang="en-US" dirty="0" smtClean="0"/>
                        <a:t>Math</a:t>
                      </a:r>
                      <a:endParaRPr lang="en-US" dirty="0"/>
                    </a:p>
                  </a:txBody>
                  <a:tcPr anchor="ctr">
                    <a:solidFill>
                      <a:schemeClr val="bg2">
                        <a:lumMod val="75000"/>
                      </a:schemeClr>
                    </a:solidFill>
                  </a:tcPr>
                </a:tc>
              </a:tr>
              <a:tr h="465667">
                <a:tc>
                  <a:txBody>
                    <a:bodyPr/>
                    <a:lstStyle/>
                    <a:p>
                      <a:r>
                        <a:rPr lang="en-US" b="1" dirty="0" smtClean="0"/>
                        <a:t>Overall</a:t>
                      </a:r>
                      <a:endParaRPr lang="en-US" b="1" dirty="0"/>
                    </a:p>
                  </a:txBody>
                  <a:tcPr anchor="ctr">
                    <a:solidFill>
                      <a:schemeClr val="bg2">
                        <a:lumMod val="75000"/>
                      </a:schemeClr>
                    </a:solidFill>
                  </a:tcPr>
                </a:tc>
                <a:tc>
                  <a:txBody>
                    <a:bodyPr/>
                    <a:lstStyle/>
                    <a:p>
                      <a:pPr algn="ctr"/>
                      <a:r>
                        <a:rPr lang="en-US" dirty="0" smtClean="0"/>
                        <a:t>64.0%</a:t>
                      </a:r>
                      <a:endParaRPr lang="en-US" dirty="0"/>
                    </a:p>
                  </a:txBody>
                  <a:tcPr anchor="ctr">
                    <a:solidFill>
                      <a:schemeClr val="bg2">
                        <a:lumMod val="75000"/>
                      </a:schemeClr>
                    </a:solidFill>
                  </a:tcPr>
                </a:tc>
                <a:tc>
                  <a:txBody>
                    <a:bodyPr/>
                    <a:lstStyle/>
                    <a:p>
                      <a:pPr algn="ctr"/>
                      <a:r>
                        <a:rPr lang="en-US" dirty="0" smtClean="0"/>
                        <a:t>57.5%</a:t>
                      </a:r>
                      <a:endParaRPr lang="en-US" dirty="0"/>
                    </a:p>
                  </a:txBody>
                  <a:tcPr anchor="ctr">
                    <a:solidFill>
                      <a:schemeClr val="bg2">
                        <a:lumMod val="75000"/>
                      </a:schemeClr>
                    </a:solidFill>
                  </a:tcPr>
                </a:tc>
                <a:tc>
                  <a:txBody>
                    <a:bodyPr/>
                    <a:lstStyle/>
                    <a:p>
                      <a:pPr algn="ctr"/>
                      <a:r>
                        <a:rPr lang="en-US" dirty="0" smtClean="0"/>
                        <a:t>32.1%</a:t>
                      </a:r>
                      <a:endParaRPr lang="en-US" dirty="0"/>
                    </a:p>
                  </a:txBody>
                  <a:tcPr anchor="ctr">
                    <a:solidFill>
                      <a:schemeClr val="bg2">
                        <a:lumMod val="75000"/>
                      </a:schemeClr>
                    </a:solidFill>
                  </a:tcPr>
                </a:tc>
                <a:tc>
                  <a:txBody>
                    <a:bodyPr/>
                    <a:lstStyle/>
                    <a:p>
                      <a:pPr algn="ctr"/>
                      <a:r>
                        <a:rPr lang="en-US" dirty="0" smtClean="0"/>
                        <a:t>30.4%</a:t>
                      </a:r>
                      <a:endParaRPr lang="en-US" dirty="0"/>
                    </a:p>
                  </a:txBody>
                  <a:tcPr anchor="ctr">
                    <a:solidFill>
                      <a:schemeClr val="bg2">
                        <a:lumMod val="75000"/>
                      </a:schemeClr>
                    </a:solidFill>
                  </a:tcPr>
                </a:tc>
              </a:tr>
              <a:tr h="465667">
                <a:tc>
                  <a:txBody>
                    <a:bodyPr/>
                    <a:lstStyle/>
                    <a:p>
                      <a:r>
                        <a:rPr lang="en-US" b="1" dirty="0" smtClean="0"/>
                        <a:t>African American</a:t>
                      </a:r>
                      <a:endParaRPr lang="en-US" b="1" dirty="0"/>
                    </a:p>
                  </a:txBody>
                  <a:tcPr anchor="ctr">
                    <a:solidFill>
                      <a:schemeClr val="bg2">
                        <a:lumMod val="75000"/>
                      </a:schemeClr>
                    </a:solidFill>
                  </a:tcPr>
                </a:tc>
                <a:tc>
                  <a:txBody>
                    <a:bodyPr/>
                    <a:lstStyle/>
                    <a:p>
                      <a:pPr algn="ctr"/>
                      <a:r>
                        <a:rPr lang="en-US" dirty="0" smtClean="0"/>
                        <a:t>64.6%</a:t>
                      </a:r>
                      <a:endParaRPr lang="en-US" dirty="0"/>
                    </a:p>
                  </a:txBody>
                  <a:tcPr anchor="ctr">
                    <a:solidFill>
                      <a:schemeClr val="bg2">
                        <a:lumMod val="75000"/>
                      </a:schemeClr>
                    </a:solidFill>
                  </a:tcPr>
                </a:tc>
                <a:tc>
                  <a:txBody>
                    <a:bodyPr/>
                    <a:lstStyle/>
                    <a:p>
                      <a:pPr algn="ctr"/>
                      <a:r>
                        <a:rPr lang="en-US" dirty="0" smtClean="0"/>
                        <a:t>51.6%</a:t>
                      </a:r>
                      <a:endParaRPr lang="en-US" dirty="0"/>
                    </a:p>
                  </a:txBody>
                  <a:tcPr anchor="ctr">
                    <a:solidFill>
                      <a:schemeClr val="bg2">
                        <a:lumMod val="75000"/>
                      </a:schemeClr>
                    </a:solidFill>
                  </a:tcPr>
                </a:tc>
                <a:tc>
                  <a:txBody>
                    <a:bodyPr/>
                    <a:lstStyle/>
                    <a:p>
                      <a:pPr algn="ctr"/>
                      <a:r>
                        <a:rPr lang="en-US" dirty="0" smtClean="0"/>
                        <a:t>23.1%</a:t>
                      </a:r>
                      <a:endParaRPr lang="en-US" dirty="0"/>
                    </a:p>
                  </a:txBody>
                  <a:tcPr anchor="ctr">
                    <a:solidFill>
                      <a:schemeClr val="bg2">
                        <a:lumMod val="75000"/>
                      </a:schemeClr>
                    </a:solidFill>
                  </a:tcPr>
                </a:tc>
                <a:tc>
                  <a:txBody>
                    <a:bodyPr/>
                    <a:lstStyle/>
                    <a:p>
                      <a:pPr algn="ctr"/>
                      <a:r>
                        <a:rPr lang="en-US" dirty="0" smtClean="0"/>
                        <a:t>20.5%</a:t>
                      </a:r>
                      <a:endParaRPr lang="en-US" dirty="0"/>
                    </a:p>
                  </a:txBody>
                  <a:tcPr anchor="ctr">
                    <a:solidFill>
                      <a:schemeClr val="bg2">
                        <a:lumMod val="75000"/>
                      </a:schemeClr>
                    </a:solidFill>
                  </a:tcPr>
                </a:tc>
              </a:tr>
              <a:tr h="507999">
                <a:tc>
                  <a:txBody>
                    <a:bodyPr/>
                    <a:lstStyle/>
                    <a:p>
                      <a:r>
                        <a:rPr lang="en-US" b="1" dirty="0" smtClean="0"/>
                        <a:t>Native </a:t>
                      </a:r>
                      <a:r>
                        <a:rPr lang="en-US" b="1" dirty="0" smtClean="0"/>
                        <a:t>American*</a:t>
                      </a:r>
                      <a:endParaRPr lang="en-US" b="1" dirty="0"/>
                    </a:p>
                  </a:txBody>
                  <a:tcPr anchor="ctr">
                    <a:solidFill>
                      <a:schemeClr val="bg2">
                        <a:lumMod val="75000"/>
                      </a:schemeClr>
                    </a:solidFill>
                  </a:tcPr>
                </a:tc>
                <a:tc>
                  <a:txBody>
                    <a:bodyPr/>
                    <a:lstStyle/>
                    <a:p>
                      <a:pPr algn="ctr"/>
                      <a:r>
                        <a:rPr lang="en-US" dirty="0" smtClean="0"/>
                        <a:t>60.0%</a:t>
                      </a:r>
                      <a:endParaRPr lang="en-US" dirty="0"/>
                    </a:p>
                  </a:txBody>
                  <a:tcPr anchor="ctr">
                    <a:solidFill>
                      <a:schemeClr val="bg2">
                        <a:lumMod val="75000"/>
                      </a:schemeClr>
                    </a:solidFill>
                  </a:tcPr>
                </a:tc>
                <a:tc>
                  <a:txBody>
                    <a:bodyPr/>
                    <a:lstStyle/>
                    <a:p>
                      <a:pPr algn="ctr"/>
                      <a:r>
                        <a:rPr lang="en-US" dirty="0" smtClean="0"/>
                        <a:t>30.0%</a:t>
                      </a:r>
                      <a:endParaRPr lang="en-US" dirty="0"/>
                    </a:p>
                  </a:txBody>
                  <a:tcPr anchor="ctr">
                    <a:solidFill>
                      <a:schemeClr val="bg2">
                        <a:lumMod val="75000"/>
                      </a:schemeClr>
                    </a:solidFill>
                  </a:tcPr>
                </a:tc>
                <a:tc>
                  <a:txBody>
                    <a:bodyPr/>
                    <a:lstStyle/>
                    <a:p>
                      <a:pPr algn="ctr"/>
                      <a:r>
                        <a:rPr lang="en-US" dirty="0" smtClean="0"/>
                        <a:t>8.3%</a:t>
                      </a:r>
                      <a:endParaRPr lang="en-US" dirty="0"/>
                    </a:p>
                  </a:txBody>
                  <a:tcPr anchor="ctr">
                    <a:solidFill>
                      <a:schemeClr val="bg2">
                        <a:lumMod val="75000"/>
                      </a:schemeClr>
                    </a:solidFill>
                  </a:tcPr>
                </a:tc>
                <a:tc>
                  <a:txBody>
                    <a:bodyPr/>
                    <a:lstStyle/>
                    <a:p>
                      <a:pPr algn="ctr"/>
                      <a:r>
                        <a:rPr lang="en-US" dirty="0" smtClean="0"/>
                        <a:t>N/A</a:t>
                      </a:r>
                      <a:endParaRPr lang="en-US" dirty="0"/>
                    </a:p>
                  </a:txBody>
                  <a:tcPr anchor="ctr">
                    <a:solidFill>
                      <a:schemeClr val="bg2">
                        <a:lumMod val="75000"/>
                      </a:schemeClr>
                    </a:solidFill>
                  </a:tcPr>
                </a:tc>
              </a:tr>
              <a:tr h="465667">
                <a:tc>
                  <a:txBody>
                    <a:bodyPr/>
                    <a:lstStyle/>
                    <a:p>
                      <a:r>
                        <a:rPr lang="en-US" b="1" dirty="0" smtClean="0"/>
                        <a:t>Asian</a:t>
                      </a:r>
                      <a:endParaRPr lang="en-US" b="1" dirty="0"/>
                    </a:p>
                  </a:txBody>
                  <a:tcPr anchor="ctr">
                    <a:solidFill>
                      <a:schemeClr val="bg2">
                        <a:lumMod val="75000"/>
                      </a:schemeClr>
                    </a:solidFill>
                  </a:tcPr>
                </a:tc>
                <a:tc>
                  <a:txBody>
                    <a:bodyPr/>
                    <a:lstStyle/>
                    <a:p>
                      <a:pPr algn="ctr"/>
                      <a:r>
                        <a:rPr lang="en-US" dirty="0" smtClean="0"/>
                        <a:t>67.7%</a:t>
                      </a:r>
                      <a:endParaRPr lang="en-US" dirty="0"/>
                    </a:p>
                  </a:txBody>
                  <a:tcPr anchor="ctr">
                    <a:solidFill>
                      <a:schemeClr val="bg2">
                        <a:lumMod val="75000"/>
                      </a:schemeClr>
                    </a:solidFill>
                  </a:tcPr>
                </a:tc>
                <a:tc>
                  <a:txBody>
                    <a:bodyPr/>
                    <a:lstStyle/>
                    <a:p>
                      <a:pPr algn="ctr"/>
                      <a:r>
                        <a:rPr lang="en-US" dirty="0" smtClean="0"/>
                        <a:t>64.6%</a:t>
                      </a:r>
                      <a:endParaRPr lang="en-US" dirty="0"/>
                    </a:p>
                  </a:txBody>
                  <a:tcPr anchor="ctr">
                    <a:solidFill>
                      <a:schemeClr val="bg2">
                        <a:lumMod val="75000"/>
                      </a:schemeClr>
                    </a:solidFill>
                  </a:tcPr>
                </a:tc>
                <a:tc>
                  <a:txBody>
                    <a:bodyPr/>
                    <a:lstStyle/>
                    <a:p>
                      <a:pPr algn="ctr"/>
                      <a:r>
                        <a:rPr lang="en-US" dirty="0" smtClean="0"/>
                        <a:t>51.1%</a:t>
                      </a:r>
                      <a:endParaRPr lang="en-US" dirty="0"/>
                    </a:p>
                  </a:txBody>
                  <a:tcPr anchor="ctr">
                    <a:solidFill>
                      <a:schemeClr val="bg2">
                        <a:lumMod val="75000"/>
                      </a:schemeClr>
                    </a:solidFill>
                  </a:tcPr>
                </a:tc>
                <a:tc>
                  <a:txBody>
                    <a:bodyPr/>
                    <a:lstStyle/>
                    <a:p>
                      <a:pPr algn="ctr"/>
                      <a:r>
                        <a:rPr lang="en-US" dirty="0" smtClean="0"/>
                        <a:t>40.0%</a:t>
                      </a:r>
                      <a:endParaRPr lang="en-US" dirty="0"/>
                    </a:p>
                  </a:txBody>
                  <a:tcPr anchor="ctr">
                    <a:solidFill>
                      <a:schemeClr val="bg2">
                        <a:lumMod val="75000"/>
                      </a:schemeClr>
                    </a:solidFill>
                  </a:tcPr>
                </a:tc>
              </a:tr>
              <a:tr h="465667">
                <a:tc>
                  <a:txBody>
                    <a:bodyPr/>
                    <a:lstStyle/>
                    <a:p>
                      <a:r>
                        <a:rPr lang="en-US" b="1" dirty="0" smtClean="0"/>
                        <a:t>Filipino*</a:t>
                      </a:r>
                      <a:endParaRPr lang="en-US" b="1" dirty="0"/>
                    </a:p>
                  </a:txBody>
                  <a:tcPr anchor="ctr">
                    <a:solidFill>
                      <a:schemeClr val="bg2">
                        <a:lumMod val="75000"/>
                      </a:schemeClr>
                    </a:solidFill>
                  </a:tcPr>
                </a:tc>
                <a:tc>
                  <a:txBody>
                    <a:bodyPr/>
                    <a:lstStyle/>
                    <a:p>
                      <a:pPr algn="ctr"/>
                      <a:r>
                        <a:rPr lang="en-US" dirty="0" smtClean="0"/>
                        <a:t>57.6%</a:t>
                      </a:r>
                      <a:endParaRPr lang="en-US" dirty="0"/>
                    </a:p>
                  </a:txBody>
                  <a:tcPr anchor="ctr">
                    <a:solidFill>
                      <a:schemeClr val="bg2">
                        <a:lumMod val="75000"/>
                      </a:schemeClr>
                    </a:solidFill>
                  </a:tcPr>
                </a:tc>
                <a:tc>
                  <a:txBody>
                    <a:bodyPr/>
                    <a:lstStyle/>
                    <a:p>
                      <a:pPr algn="ctr"/>
                      <a:r>
                        <a:rPr lang="en-US" dirty="0" smtClean="0"/>
                        <a:t>63.6%</a:t>
                      </a:r>
                      <a:endParaRPr lang="en-US" dirty="0"/>
                    </a:p>
                  </a:txBody>
                  <a:tcPr anchor="ctr">
                    <a:solidFill>
                      <a:schemeClr val="bg2">
                        <a:lumMod val="75000"/>
                      </a:schemeClr>
                    </a:solidFill>
                  </a:tcPr>
                </a:tc>
                <a:tc>
                  <a:txBody>
                    <a:bodyPr/>
                    <a:lstStyle/>
                    <a:p>
                      <a:pPr algn="ctr"/>
                      <a:r>
                        <a:rPr lang="en-US" dirty="0" smtClean="0"/>
                        <a:t>32.1%</a:t>
                      </a:r>
                      <a:endParaRPr lang="en-US" dirty="0"/>
                    </a:p>
                  </a:txBody>
                  <a:tcPr anchor="ctr">
                    <a:solidFill>
                      <a:schemeClr val="bg2">
                        <a:lumMod val="75000"/>
                      </a:schemeClr>
                    </a:solidFill>
                  </a:tcPr>
                </a:tc>
                <a:tc>
                  <a:txBody>
                    <a:bodyPr/>
                    <a:lstStyle/>
                    <a:p>
                      <a:pPr algn="ctr"/>
                      <a:r>
                        <a:rPr lang="en-US" dirty="0" smtClean="0"/>
                        <a:t>31.1%</a:t>
                      </a:r>
                      <a:endParaRPr lang="en-US" dirty="0"/>
                    </a:p>
                  </a:txBody>
                  <a:tcPr anchor="ctr">
                    <a:solidFill>
                      <a:schemeClr val="bg2">
                        <a:lumMod val="75000"/>
                      </a:schemeClr>
                    </a:solidFill>
                  </a:tcPr>
                </a:tc>
              </a:tr>
              <a:tr h="465667">
                <a:tc>
                  <a:txBody>
                    <a:bodyPr/>
                    <a:lstStyle/>
                    <a:p>
                      <a:r>
                        <a:rPr lang="en-US" b="1" dirty="0" smtClean="0"/>
                        <a:t>Hispanic</a:t>
                      </a:r>
                      <a:endParaRPr lang="en-US" b="1" dirty="0"/>
                    </a:p>
                  </a:txBody>
                  <a:tcPr anchor="ctr">
                    <a:solidFill>
                      <a:schemeClr val="bg2">
                        <a:lumMod val="75000"/>
                      </a:schemeClr>
                    </a:solidFill>
                  </a:tcPr>
                </a:tc>
                <a:tc>
                  <a:txBody>
                    <a:bodyPr/>
                    <a:lstStyle/>
                    <a:p>
                      <a:pPr algn="ctr"/>
                      <a:r>
                        <a:rPr lang="en-US" dirty="0" smtClean="0"/>
                        <a:t>66.2%</a:t>
                      </a:r>
                      <a:endParaRPr lang="en-US" dirty="0"/>
                    </a:p>
                  </a:txBody>
                  <a:tcPr anchor="ctr">
                    <a:solidFill>
                      <a:schemeClr val="bg2">
                        <a:lumMod val="75000"/>
                      </a:schemeClr>
                    </a:solidFill>
                  </a:tcPr>
                </a:tc>
                <a:tc>
                  <a:txBody>
                    <a:bodyPr/>
                    <a:lstStyle/>
                    <a:p>
                      <a:pPr algn="ctr"/>
                      <a:r>
                        <a:rPr lang="en-US" dirty="0" smtClean="0"/>
                        <a:t>58.6%</a:t>
                      </a:r>
                      <a:endParaRPr lang="en-US" dirty="0"/>
                    </a:p>
                  </a:txBody>
                  <a:tcPr anchor="ctr">
                    <a:solidFill>
                      <a:schemeClr val="bg2">
                        <a:lumMod val="75000"/>
                      </a:schemeClr>
                    </a:solidFill>
                  </a:tcPr>
                </a:tc>
                <a:tc>
                  <a:txBody>
                    <a:bodyPr/>
                    <a:lstStyle/>
                    <a:p>
                      <a:pPr algn="ctr"/>
                      <a:r>
                        <a:rPr lang="en-US" dirty="0" smtClean="0"/>
                        <a:t>30.5%</a:t>
                      </a:r>
                      <a:endParaRPr lang="en-US" dirty="0"/>
                    </a:p>
                  </a:txBody>
                  <a:tcPr anchor="ctr">
                    <a:solidFill>
                      <a:schemeClr val="bg2">
                        <a:lumMod val="75000"/>
                      </a:schemeClr>
                    </a:solidFill>
                  </a:tcPr>
                </a:tc>
                <a:tc>
                  <a:txBody>
                    <a:bodyPr/>
                    <a:lstStyle/>
                    <a:p>
                      <a:pPr algn="ctr"/>
                      <a:r>
                        <a:rPr lang="en-US" dirty="0" smtClean="0"/>
                        <a:t>32.4%</a:t>
                      </a:r>
                      <a:endParaRPr lang="en-US" dirty="0"/>
                    </a:p>
                  </a:txBody>
                  <a:tcPr anchor="ctr">
                    <a:solidFill>
                      <a:schemeClr val="bg2">
                        <a:lumMod val="75000"/>
                      </a:schemeClr>
                    </a:solidFill>
                  </a:tcPr>
                </a:tc>
              </a:tr>
              <a:tr h="465667">
                <a:tc>
                  <a:txBody>
                    <a:bodyPr/>
                    <a:lstStyle/>
                    <a:p>
                      <a:r>
                        <a:rPr lang="en-US" b="1" dirty="0" smtClean="0"/>
                        <a:t>Pacific </a:t>
                      </a:r>
                      <a:r>
                        <a:rPr lang="en-US" b="1" dirty="0" smtClean="0"/>
                        <a:t>Islander*</a:t>
                      </a:r>
                      <a:endParaRPr lang="en-US" b="1" dirty="0"/>
                    </a:p>
                  </a:txBody>
                  <a:tcPr anchor="ctr">
                    <a:solidFill>
                      <a:schemeClr val="bg2">
                        <a:lumMod val="75000"/>
                      </a:schemeClr>
                    </a:solidFill>
                  </a:tcPr>
                </a:tc>
                <a:tc>
                  <a:txBody>
                    <a:bodyPr/>
                    <a:lstStyle/>
                    <a:p>
                      <a:pPr algn="ctr"/>
                      <a:r>
                        <a:rPr lang="en-US" dirty="0" smtClean="0"/>
                        <a:t>55.6%</a:t>
                      </a:r>
                      <a:endParaRPr lang="en-US" dirty="0"/>
                    </a:p>
                  </a:txBody>
                  <a:tcPr anchor="ctr">
                    <a:solidFill>
                      <a:schemeClr val="bg2">
                        <a:lumMod val="75000"/>
                      </a:schemeClr>
                    </a:solidFill>
                  </a:tcPr>
                </a:tc>
                <a:tc>
                  <a:txBody>
                    <a:bodyPr/>
                    <a:lstStyle/>
                    <a:p>
                      <a:pPr algn="ctr"/>
                      <a:r>
                        <a:rPr lang="en-US" dirty="0" smtClean="0"/>
                        <a:t>72.2%</a:t>
                      </a:r>
                      <a:endParaRPr lang="en-US" dirty="0"/>
                    </a:p>
                  </a:txBody>
                  <a:tcPr anchor="ctr">
                    <a:solidFill>
                      <a:schemeClr val="bg2">
                        <a:lumMod val="75000"/>
                      </a:schemeClr>
                    </a:solidFill>
                  </a:tcPr>
                </a:tc>
                <a:tc>
                  <a:txBody>
                    <a:bodyPr/>
                    <a:lstStyle/>
                    <a:p>
                      <a:pPr algn="ctr"/>
                      <a:r>
                        <a:rPr lang="en-US" dirty="0" smtClean="0"/>
                        <a:t>36.8%</a:t>
                      </a:r>
                      <a:endParaRPr lang="en-US" dirty="0"/>
                    </a:p>
                  </a:txBody>
                  <a:tcPr anchor="ctr">
                    <a:solidFill>
                      <a:schemeClr val="bg2">
                        <a:lumMod val="75000"/>
                      </a:schemeClr>
                    </a:solidFill>
                  </a:tcPr>
                </a:tc>
                <a:tc>
                  <a:txBody>
                    <a:bodyPr/>
                    <a:lstStyle/>
                    <a:p>
                      <a:pPr algn="ctr"/>
                      <a:r>
                        <a:rPr lang="en-US" dirty="0" smtClean="0"/>
                        <a:t>18.8%</a:t>
                      </a:r>
                      <a:endParaRPr lang="en-US" dirty="0"/>
                    </a:p>
                  </a:txBody>
                  <a:tcPr anchor="ctr">
                    <a:solidFill>
                      <a:schemeClr val="bg2">
                        <a:lumMod val="75000"/>
                      </a:schemeClr>
                    </a:solidFill>
                  </a:tcPr>
                </a:tc>
              </a:tr>
              <a:tr h="465667">
                <a:tc>
                  <a:txBody>
                    <a:bodyPr/>
                    <a:lstStyle/>
                    <a:p>
                      <a:r>
                        <a:rPr lang="en-US" b="1" dirty="0" smtClean="0"/>
                        <a:t>White</a:t>
                      </a:r>
                      <a:endParaRPr lang="en-US" b="1" dirty="0"/>
                    </a:p>
                  </a:txBody>
                  <a:tcPr anchor="ctr">
                    <a:solidFill>
                      <a:schemeClr val="bg2">
                        <a:lumMod val="75000"/>
                      </a:schemeClr>
                    </a:solidFill>
                  </a:tcPr>
                </a:tc>
                <a:tc>
                  <a:txBody>
                    <a:bodyPr/>
                    <a:lstStyle/>
                    <a:p>
                      <a:pPr algn="ctr"/>
                      <a:r>
                        <a:rPr lang="en-US" dirty="0" smtClean="0"/>
                        <a:t>57.9%</a:t>
                      </a:r>
                      <a:endParaRPr lang="en-US" dirty="0"/>
                    </a:p>
                  </a:txBody>
                  <a:tcPr anchor="ctr">
                    <a:solidFill>
                      <a:schemeClr val="bg2">
                        <a:lumMod val="75000"/>
                      </a:schemeClr>
                    </a:solidFill>
                  </a:tcPr>
                </a:tc>
                <a:tc>
                  <a:txBody>
                    <a:bodyPr/>
                    <a:lstStyle/>
                    <a:p>
                      <a:pPr algn="ctr"/>
                      <a:r>
                        <a:rPr lang="en-US" dirty="0" smtClean="0"/>
                        <a:t>56.8%</a:t>
                      </a:r>
                      <a:endParaRPr lang="en-US" dirty="0"/>
                    </a:p>
                  </a:txBody>
                  <a:tcPr anchor="ctr">
                    <a:solidFill>
                      <a:schemeClr val="bg2">
                        <a:lumMod val="75000"/>
                      </a:schemeClr>
                    </a:solidFill>
                  </a:tcPr>
                </a:tc>
                <a:tc>
                  <a:txBody>
                    <a:bodyPr/>
                    <a:lstStyle/>
                    <a:p>
                      <a:pPr algn="ctr"/>
                      <a:r>
                        <a:rPr lang="en-US" dirty="0" smtClean="0"/>
                        <a:t>44.2%</a:t>
                      </a:r>
                      <a:endParaRPr lang="en-US" dirty="0"/>
                    </a:p>
                  </a:txBody>
                  <a:tcPr anchor="ctr">
                    <a:solidFill>
                      <a:schemeClr val="bg2">
                        <a:lumMod val="75000"/>
                      </a:schemeClr>
                    </a:solidFill>
                  </a:tcPr>
                </a:tc>
                <a:tc>
                  <a:txBody>
                    <a:bodyPr/>
                    <a:lstStyle/>
                    <a:p>
                      <a:pPr algn="ctr"/>
                      <a:r>
                        <a:rPr lang="en-US" dirty="0" smtClean="0"/>
                        <a:t>36.1%</a:t>
                      </a:r>
                      <a:endParaRPr lang="en-US" dirty="0"/>
                    </a:p>
                  </a:txBody>
                  <a:tcPr anchor="ctr">
                    <a:solidFill>
                      <a:schemeClr val="bg2">
                        <a:lumMod val="75000"/>
                      </a:schemeClr>
                    </a:solidFill>
                  </a:tcPr>
                </a:tc>
              </a:tr>
            </a:tbl>
          </a:graphicData>
        </a:graphic>
      </p:graphicFrame>
      <p:sp>
        <p:nvSpPr>
          <p:cNvPr id="5" name="Oval 4"/>
          <p:cNvSpPr/>
          <p:nvPr/>
        </p:nvSpPr>
        <p:spPr>
          <a:xfrm>
            <a:off x="5536504" y="2895600"/>
            <a:ext cx="914400" cy="457200"/>
          </a:xfrm>
          <a:prstGeom prst="ellipse">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Oval 5"/>
          <p:cNvSpPr/>
          <p:nvPr/>
        </p:nvSpPr>
        <p:spPr>
          <a:xfrm>
            <a:off x="5539339" y="4800600"/>
            <a:ext cx="914400" cy="457200"/>
          </a:xfrm>
          <a:prstGeom prst="ellipse">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Oval 6"/>
          <p:cNvSpPr/>
          <p:nvPr/>
        </p:nvSpPr>
        <p:spPr>
          <a:xfrm>
            <a:off x="6858000" y="2895600"/>
            <a:ext cx="914400" cy="457200"/>
          </a:xfrm>
          <a:prstGeom prst="ellipse">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Oval 7"/>
          <p:cNvSpPr/>
          <p:nvPr/>
        </p:nvSpPr>
        <p:spPr>
          <a:xfrm>
            <a:off x="5638286" y="2878169"/>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14378" y="2878169"/>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15835" y="4784942"/>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79032" y="5181600"/>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18670" y="3352800"/>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18670" y="4327742"/>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18670" y="5257800"/>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79033" y="4265592"/>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111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ARCC 2.0 Momentum Point Outcomes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a:t>Remedial (English and Math)</a:t>
            </a:r>
            <a:r>
              <a:rPr lang="en-US" dirty="0"/>
              <a:t> – Percentage of credit students tracked for six years from 2007-08 to 2012-13 who started below transfer level in English, mathematics, and/or ESL and completed a college-level course in the same discipline.</a:t>
            </a:r>
          </a:p>
          <a:p>
            <a:pPr lvl="0"/>
            <a:r>
              <a:rPr lang="en-US" b="1" dirty="0"/>
              <a:t>Persistence</a:t>
            </a:r>
            <a:r>
              <a:rPr lang="en-US" dirty="0"/>
              <a:t> – Percentage of first-time degree and/or transfer-seeking students tracked for six years from 2007-08 to 2012-13 who enrolled in the first three consecutive terms. This metric is considered a milestone or momentum point.  Research shows that students with sustained enrollment are more likely to succeed.</a:t>
            </a:r>
          </a:p>
          <a:p>
            <a:r>
              <a:rPr lang="en-US" b="1" dirty="0"/>
              <a:t>30 Units</a:t>
            </a:r>
            <a:r>
              <a:rPr lang="en-US" dirty="0"/>
              <a:t> – Percentage of first-time degree and/or transfer seeking students tracked for six years from 2007-08 to 2012-13 who achieved at least 30 units. Credit accumulation, 30 units specifically, tends to be positively correlated with completion and wage gain.</a:t>
            </a:r>
            <a:endParaRPr lang="en-US" b="1" dirty="0"/>
          </a:p>
        </p:txBody>
      </p:sp>
    </p:spTree>
    <p:extLst>
      <p:ext uri="{BB962C8B-B14F-4D97-AF65-F5344CB8AC3E}">
        <p14:creationId xmlns:p14="http://schemas.microsoft.com/office/powerpoint/2010/main" val="751862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SBVC Completion Rates</a:t>
            </a:r>
            <a:endParaRPr lang="en-US" sz="4000" dirty="0"/>
          </a:p>
        </p:txBody>
      </p:sp>
      <p:sp>
        <p:nvSpPr>
          <p:cNvPr id="3" name="Rectangle 2"/>
          <p:cNvSpPr/>
          <p:nvPr/>
        </p:nvSpPr>
        <p:spPr>
          <a:xfrm>
            <a:off x="609600" y="6261463"/>
            <a:ext cx="8153400" cy="615553"/>
          </a:xfrm>
          <a:prstGeom prst="rect">
            <a:avLst/>
          </a:prstGeom>
        </p:spPr>
        <p:txBody>
          <a:bodyPr wrap="square">
            <a:spAutoFit/>
          </a:bodyPr>
          <a:lstStyle/>
          <a:p>
            <a:pPr marL="285750" indent="-285750">
              <a:buFont typeface="Arial" pitchFamily="34" charset="0"/>
              <a:buChar char="•"/>
            </a:pPr>
            <a:r>
              <a:rPr lang="en-US" sz="1700" b="1" dirty="0" smtClean="0">
                <a:solidFill>
                  <a:schemeClr val="bg1"/>
                </a:solidFill>
              </a:rPr>
              <a:t>Completion </a:t>
            </a:r>
            <a:r>
              <a:rPr lang="en-US" sz="1700" b="1" dirty="0">
                <a:solidFill>
                  <a:schemeClr val="bg1"/>
                </a:solidFill>
              </a:rPr>
              <a:t>rates </a:t>
            </a:r>
            <a:r>
              <a:rPr lang="en-US" sz="1700" b="1" dirty="0" smtClean="0">
                <a:solidFill>
                  <a:schemeClr val="bg1"/>
                </a:solidFill>
              </a:rPr>
              <a:t>have experienced a two year decline; CTE completion rates have only declined slightly (1.3%) after a large increase in 2011-12.</a:t>
            </a:r>
            <a:endParaRPr lang="en-US" sz="1700" b="1" dirty="0">
              <a:solidFill>
                <a:schemeClr val="bg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61966814"/>
              </p:ext>
            </p:extLst>
          </p:nvPr>
        </p:nvGraphicFramePr>
        <p:xfrm>
          <a:off x="1463675" y="2119313"/>
          <a:ext cx="6196013" cy="360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9466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Completion Rates </a:t>
            </a:r>
            <a:br>
              <a:rPr lang="en-US" sz="3800" dirty="0" smtClean="0"/>
            </a:br>
            <a:r>
              <a:rPr lang="en-US" sz="3800" dirty="0" smtClean="0"/>
              <a:t>by Gender</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4270869"/>
              </p:ext>
            </p:extLst>
          </p:nvPr>
        </p:nvGraphicFramePr>
        <p:xfrm>
          <a:off x="1752599" y="2057400"/>
          <a:ext cx="5638802" cy="2514600"/>
        </p:xfrm>
        <a:graphic>
          <a:graphicData uri="http://schemas.openxmlformats.org/drawingml/2006/table">
            <a:tbl>
              <a:tblPr firstRow="1" bandRow="1">
                <a:tableStyleId>{5C22544A-7EE6-4342-B048-85BDC9FD1C3A}</a:tableStyleId>
              </a:tblPr>
              <a:tblGrid>
                <a:gridCol w="2295009"/>
                <a:gridCol w="1709534"/>
                <a:gridCol w="1634259"/>
              </a:tblGrid>
              <a:tr h="628650">
                <a:tc>
                  <a:txBody>
                    <a:bodyPr/>
                    <a:lstStyle/>
                    <a:p>
                      <a:pPr algn="l"/>
                      <a:r>
                        <a:rPr lang="en-US" dirty="0" smtClean="0"/>
                        <a:t>Gender</a:t>
                      </a:r>
                      <a:endParaRPr lang="en-US" dirty="0"/>
                    </a:p>
                  </a:txBody>
                  <a:tcPr anchor="ctr">
                    <a:solidFill>
                      <a:schemeClr val="bg2">
                        <a:lumMod val="75000"/>
                      </a:schemeClr>
                    </a:solidFill>
                  </a:tcPr>
                </a:tc>
                <a:tc>
                  <a:txBody>
                    <a:bodyPr/>
                    <a:lstStyle/>
                    <a:p>
                      <a:pPr algn="l"/>
                      <a:r>
                        <a:rPr lang="en-US" dirty="0" smtClean="0"/>
                        <a:t>CTE</a:t>
                      </a:r>
                      <a:endParaRPr lang="en-US" dirty="0"/>
                    </a:p>
                  </a:txBody>
                  <a:tcPr anchor="ctr">
                    <a:solidFill>
                      <a:schemeClr val="bg2">
                        <a:lumMod val="75000"/>
                      </a:schemeClr>
                    </a:solidFill>
                  </a:tcPr>
                </a:tc>
                <a:tc>
                  <a:txBody>
                    <a:bodyPr/>
                    <a:lstStyle/>
                    <a:p>
                      <a:pPr algn="l"/>
                      <a:r>
                        <a:rPr lang="en-US" dirty="0" smtClean="0"/>
                        <a:t>Completion</a:t>
                      </a:r>
                      <a:endParaRPr lang="en-US" dirty="0"/>
                    </a:p>
                  </a:txBody>
                  <a:tcPr anchor="ctr">
                    <a:solidFill>
                      <a:schemeClr val="bg2">
                        <a:lumMod val="75000"/>
                      </a:schemeClr>
                    </a:solidFill>
                  </a:tcPr>
                </a:tc>
              </a:tr>
              <a:tr h="628650">
                <a:tc>
                  <a:txBody>
                    <a:bodyPr/>
                    <a:lstStyle/>
                    <a:p>
                      <a:pPr algn="l"/>
                      <a:r>
                        <a:rPr lang="en-US" b="1" dirty="0" smtClean="0"/>
                        <a:t>Overall</a:t>
                      </a:r>
                      <a:endParaRPr lang="en-US" b="1" dirty="0"/>
                    </a:p>
                  </a:txBody>
                  <a:tcPr anchor="ctr">
                    <a:solidFill>
                      <a:schemeClr val="bg2">
                        <a:lumMod val="75000"/>
                      </a:schemeClr>
                    </a:solidFill>
                  </a:tcPr>
                </a:tc>
                <a:tc>
                  <a:txBody>
                    <a:bodyPr/>
                    <a:lstStyle/>
                    <a:p>
                      <a:pPr algn="l"/>
                      <a:r>
                        <a:rPr lang="en-US" dirty="0" smtClean="0"/>
                        <a:t>52.0%</a:t>
                      </a:r>
                      <a:endParaRPr lang="en-US" dirty="0"/>
                    </a:p>
                  </a:txBody>
                  <a:tcPr anchor="ctr">
                    <a:solidFill>
                      <a:schemeClr val="bg2">
                        <a:lumMod val="75000"/>
                      </a:schemeClr>
                    </a:solidFill>
                  </a:tcPr>
                </a:tc>
                <a:tc>
                  <a:txBody>
                    <a:bodyPr/>
                    <a:lstStyle/>
                    <a:p>
                      <a:pPr algn="l"/>
                      <a:r>
                        <a:rPr lang="en-US" dirty="0" smtClean="0"/>
                        <a:t>33.5%</a:t>
                      </a:r>
                      <a:endParaRPr lang="en-US" dirty="0"/>
                    </a:p>
                  </a:txBody>
                  <a:tcPr anchor="ctr">
                    <a:solidFill>
                      <a:schemeClr val="bg2">
                        <a:lumMod val="75000"/>
                      </a:schemeClr>
                    </a:solidFill>
                  </a:tcPr>
                </a:tc>
              </a:tr>
              <a:tr h="628650">
                <a:tc>
                  <a:txBody>
                    <a:bodyPr/>
                    <a:lstStyle/>
                    <a:p>
                      <a:pPr algn="l"/>
                      <a:r>
                        <a:rPr lang="en-US" b="1" dirty="0" smtClean="0"/>
                        <a:t>Female</a:t>
                      </a:r>
                      <a:endParaRPr lang="en-US" b="1" dirty="0"/>
                    </a:p>
                  </a:txBody>
                  <a:tcPr anchor="ctr">
                    <a:solidFill>
                      <a:schemeClr val="bg2">
                        <a:lumMod val="75000"/>
                      </a:schemeClr>
                    </a:solidFill>
                  </a:tcPr>
                </a:tc>
                <a:tc>
                  <a:txBody>
                    <a:bodyPr/>
                    <a:lstStyle/>
                    <a:p>
                      <a:pPr algn="l"/>
                      <a:r>
                        <a:rPr lang="en-US" dirty="0" smtClean="0"/>
                        <a:t>57.4%</a:t>
                      </a:r>
                      <a:endParaRPr lang="en-US" dirty="0"/>
                    </a:p>
                  </a:txBody>
                  <a:tcPr anchor="ctr">
                    <a:solidFill>
                      <a:schemeClr val="bg2">
                        <a:lumMod val="75000"/>
                      </a:schemeClr>
                    </a:solidFill>
                  </a:tcPr>
                </a:tc>
                <a:tc>
                  <a:txBody>
                    <a:bodyPr/>
                    <a:lstStyle/>
                    <a:p>
                      <a:pPr algn="l"/>
                      <a:r>
                        <a:rPr lang="en-US" dirty="0" smtClean="0"/>
                        <a:t>33.6%</a:t>
                      </a:r>
                      <a:endParaRPr lang="en-US" dirty="0"/>
                    </a:p>
                  </a:txBody>
                  <a:tcPr anchor="ctr">
                    <a:solidFill>
                      <a:schemeClr val="bg2">
                        <a:lumMod val="75000"/>
                      </a:schemeClr>
                    </a:solidFill>
                  </a:tcPr>
                </a:tc>
              </a:tr>
              <a:tr h="628650">
                <a:tc>
                  <a:txBody>
                    <a:bodyPr/>
                    <a:lstStyle/>
                    <a:p>
                      <a:pPr algn="l"/>
                      <a:r>
                        <a:rPr lang="en-US" b="1" dirty="0" smtClean="0"/>
                        <a:t>Male</a:t>
                      </a:r>
                      <a:endParaRPr lang="en-US" b="1" dirty="0"/>
                    </a:p>
                  </a:txBody>
                  <a:tcPr anchor="ctr">
                    <a:solidFill>
                      <a:schemeClr val="bg2">
                        <a:lumMod val="75000"/>
                      </a:schemeClr>
                    </a:solidFill>
                  </a:tcPr>
                </a:tc>
                <a:tc>
                  <a:txBody>
                    <a:bodyPr/>
                    <a:lstStyle/>
                    <a:p>
                      <a:pPr algn="l"/>
                      <a:r>
                        <a:rPr lang="en-US" dirty="0" smtClean="0"/>
                        <a:t>47.7%</a:t>
                      </a:r>
                      <a:endParaRPr lang="en-US" dirty="0"/>
                    </a:p>
                  </a:txBody>
                  <a:tcPr anchor="ctr">
                    <a:solidFill>
                      <a:schemeClr val="bg2">
                        <a:lumMod val="75000"/>
                      </a:schemeClr>
                    </a:solidFill>
                  </a:tcPr>
                </a:tc>
                <a:tc>
                  <a:txBody>
                    <a:bodyPr/>
                    <a:lstStyle/>
                    <a:p>
                      <a:pPr algn="l"/>
                      <a:r>
                        <a:rPr lang="en-US" dirty="0" smtClean="0"/>
                        <a:t>33.3%</a:t>
                      </a:r>
                      <a:endParaRPr lang="en-US" dirty="0"/>
                    </a:p>
                  </a:txBody>
                  <a:tcPr anchor="ctr">
                    <a:solidFill>
                      <a:schemeClr val="bg2">
                        <a:lumMod val="75000"/>
                      </a:schemeClr>
                    </a:solidFill>
                  </a:tcPr>
                </a:tc>
              </a:tr>
            </a:tbl>
          </a:graphicData>
        </a:graphic>
      </p:graphicFrame>
      <p:sp>
        <p:nvSpPr>
          <p:cNvPr id="3" name="TextBox 2"/>
          <p:cNvSpPr txBox="1"/>
          <p:nvPr/>
        </p:nvSpPr>
        <p:spPr>
          <a:xfrm>
            <a:off x="1219200" y="4724400"/>
            <a:ext cx="6934200" cy="1200329"/>
          </a:xfrm>
          <a:prstGeom prst="rect">
            <a:avLst/>
          </a:prstGeom>
          <a:noFill/>
        </p:spPr>
        <p:txBody>
          <a:bodyPr wrap="square" rtlCol="0">
            <a:spAutoFit/>
          </a:bodyPr>
          <a:lstStyle/>
          <a:p>
            <a:r>
              <a:rPr lang="en-US" dirty="0" smtClean="0"/>
              <a:t>Women are completing Career Technical Education (CTE) programs at a </a:t>
            </a:r>
            <a:r>
              <a:rPr lang="en-US" dirty="0" smtClean="0"/>
              <a:t>higher rate than </a:t>
            </a:r>
            <a:r>
              <a:rPr lang="en-US" dirty="0" smtClean="0"/>
              <a:t>men. </a:t>
            </a:r>
            <a:r>
              <a:rPr lang="en-US" dirty="0"/>
              <a:t>This is largely due to the high completion rates in </a:t>
            </a:r>
            <a:r>
              <a:rPr lang="en-US" dirty="0" smtClean="0"/>
              <a:t>nursing </a:t>
            </a:r>
            <a:r>
              <a:rPr lang="en-US" dirty="0"/>
              <a:t>and child development </a:t>
            </a:r>
            <a:r>
              <a:rPr lang="en-US" dirty="0" smtClean="0"/>
              <a:t>programs where </a:t>
            </a:r>
            <a:r>
              <a:rPr lang="en-US" dirty="0"/>
              <a:t>women are highly represented. </a:t>
            </a:r>
            <a:endParaRPr lang="en-US" strike="sngStrike" dirty="0"/>
          </a:p>
        </p:txBody>
      </p:sp>
    </p:spTree>
    <p:extLst>
      <p:ext uri="{BB962C8B-B14F-4D97-AF65-F5344CB8AC3E}">
        <p14:creationId xmlns:p14="http://schemas.microsoft.com/office/powerpoint/2010/main" val="3071066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SBVC Completion Rates </a:t>
            </a:r>
            <a:r>
              <a:rPr lang="en-US" sz="3600" dirty="0" smtClean="0"/>
              <a:t/>
            </a:r>
            <a:br>
              <a:rPr lang="en-US" sz="3600" dirty="0" smtClean="0"/>
            </a:br>
            <a:r>
              <a:rPr lang="en-US" sz="3600" dirty="0" smtClean="0"/>
              <a:t>by </a:t>
            </a:r>
            <a:r>
              <a:rPr lang="en-US" sz="3600" dirty="0" smtClean="0"/>
              <a:t>Ethnicity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7526258"/>
              </p:ext>
            </p:extLst>
          </p:nvPr>
        </p:nvGraphicFramePr>
        <p:xfrm>
          <a:off x="1676401" y="2057400"/>
          <a:ext cx="5257799" cy="4104522"/>
        </p:xfrm>
        <a:graphic>
          <a:graphicData uri="http://schemas.openxmlformats.org/drawingml/2006/table">
            <a:tbl>
              <a:tblPr firstRow="1" bandRow="1">
                <a:tableStyleId>{5C22544A-7EE6-4342-B048-85BDC9FD1C3A}</a:tableStyleId>
              </a:tblPr>
              <a:tblGrid>
                <a:gridCol w="2002971"/>
                <a:gridCol w="1919514"/>
                <a:gridCol w="1335314"/>
              </a:tblGrid>
              <a:tr h="456058">
                <a:tc>
                  <a:txBody>
                    <a:bodyPr/>
                    <a:lstStyle/>
                    <a:p>
                      <a:r>
                        <a:rPr lang="en-US" dirty="0" smtClean="0"/>
                        <a:t>Ethnicity</a:t>
                      </a:r>
                      <a:endParaRPr lang="en-US" dirty="0"/>
                    </a:p>
                  </a:txBody>
                  <a:tcPr anchor="ctr">
                    <a:solidFill>
                      <a:schemeClr val="bg2">
                        <a:lumMod val="75000"/>
                      </a:schemeClr>
                    </a:solidFill>
                  </a:tcPr>
                </a:tc>
                <a:tc>
                  <a:txBody>
                    <a:bodyPr/>
                    <a:lstStyle/>
                    <a:p>
                      <a:pPr algn="ctr"/>
                      <a:r>
                        <a:rPr lang="en-US" dirty="0" smtClean="0"/>
                        <a:t>Completions</a:t>
                      </a:r>
                      <a:endParaRPr lang="en-US" dirty="0"/>
                    </a:p>
                  </a:txBody>
                  <a:tcPr anchor="ctr">
                    <a:solidFill>
                      <a:schemeClr val="bg2">
                        <a:lumMod val="75000"/>
                      </a:schemeClr>
                    </a:solidFill>
                  </a:tcPr>
                </a:tc>
                <a:tc>
                  <a:txBody>
                    <a:bodyPr/>
                    <a:lstStyle/>
                    <a:p>
                      <a:pPr algn="ctr"/>
                      <a:r>
                        <a:rPr lang="en-US" dirty="0" smtClean="0"/>
                        <a:t>CTE</a:t>
                      </a:r>
                      <a:endParaRPr lang="en-US" dirty="0"/>
                    </a:p>
                  </a:txBody>
                  <a:tcPr anchor="ctr">
                    <a:solidFill>
                      <a:schemeClr val="bg2">
                        <a:lumMod val="75000"/>
                      </a:schemeClr>
                    </a:solidFill>
                  </a:tcPr>
                </a:tc>
              </a:tr>
              <a:tr h="456058">
                <a:tc>
                  <a:txBody>
                    <a:bodyPr/>
                    <a:lstStyle/>
                    <a:p>
                      <a:r>
                        <a:rPr lang="en-US" b="1" dirty="0" smtClean="0"/>
                        <a:t>Overall</a:t>
                      </a:r>
                      <a:endParaRPr lang="en-US" b="1" dirty="0"/>
                    </a:p>
                  </a:txBody>
                  <a:tcPr anchor="ctr">
                    <a:solidFill>
                      <a:schemeClr val="bg2">
                        <a:lumMod val="75000"/>
                      </a:schemeClr>
                    </a:solidFill>
                  </a:tcPr>
                </a:tc>
                <a:tc>
                  <a:txBody>
                    <a:bodyPr/>
                    <a:lstStyle/>
                    <a:p>
                      <a:pPr algn="ctr"/>
                      <a:r>
                        <a:rPr lang="en-US" dirty="0" smtClean="0"/>
                        <a:t>33.5%</a:t>
                      </a:r>
                      <a:endParaRPr lang="en-US" dirty="0"/>
                    </a:p>
                  </a:txBody>
                  <a:tcPr anchor="ctr">
                    <a:solidFill>
                      <a:schemeClr val="bg2">
                        <a:lumMod val="75000"/>
                      </a:schemeClr>
                    </a:solidFill>
                  </a:tcPr>
                </a:tc>
                <a:tc>
                  <a:txBody>
                    <a:bodyPr/>
                    <a:lstStyle/>
                    <a:p>
                      <a:pPr algn="ctr"/>
                      <a:r>
                        <a:rPr lang="en-US" dirty="0" smtClean="0"/>
                        <a:t>52.0%</a:t>
                      </a:r>
                      <a:endParaRPr lang="en-US" dirty="0"/>
                    </a:p>
                  </a:txBody>
                  <a:tcPr anchor="ctr">
                    <a:solidFill>
                      <a:schemeClr val="bg2">
                        <a:lumMod val="75000"/>
                      </a:schemeClr>
                    </a:solidFill>
                  </a:tcPr>
                </a:tc>
              </a:tr>
              <a:tr h="456058">
                <a:tc>
                  <a:txBody>
                    <a:bodyPr/>
                    <a:lstStyle/>
                    <a:p>
                      <a:r>
                        <a:rPr lang="en-US" b="1" dirty="0" smtClean="0"/>
                        <a:t>African American</a:t>
                      </a:r>
                      <a:endParaRPr lang="en-US" b="1" dirty="0"/>
                    </a:p>
                  </a:txBody>
                  <a:tcPr anchor="ctr">
                    <a:solidFill>
                      <a:schemeClr val="bg2">
                        <a:lumMod val="75000"/>
                      </a:schemeClr>
                    </a:solidFill>
                  </a:tcPr>
                </a:tc>
                <a:tc>
                  <a:txBody>
                    <a:bodyPr/>
                    <a:lstStyle/>
                    <a:p>
                      <a:pPr algn="ctr"/>
                      <a:r>
                        <a:rPr lang="en-US" dirty="0" smtClean="0"/>
                        <a:t>32.3%</a:t>
                      </a:r>
                      <a:endParaRPr lang="en-US" dirty="0"/>
                    </a:p>
                  </a:txBody>
                  <a:tcPr anchor="ctr">
                    <a:solidFill>
                      <a:schemeClr val="bg2">
                        <a:lumMod val="75000"/>
                      </a:schemeClr>
                    </a:solidFill>
                  </a:tcPr>
                </a:tc>
                <a:tc>
                  <a:txBody>
                    <a:bodyPr/>
                    <a:lstStyle/>
                    <a:p>
                      <a:pPr algn="ctr"/>
                      <a:r>
                        <a:rPr lang="en-US" dirty="0" smtClean="0"/>
                        <a:t>52.0%</a:t>
                      </a:r>
                      <a:endParaRPr lang="en-US" dirty="0"/>
                    </a:p>
                  </a:txBody>
                  <a:tcPr anchor="ctr">
                    <a:solidFill>
                      <a:schemeClr val="bg2">
                        <a:lumMod val="75000"/>
                      </a:schemeClr>
                    </a:solidFill>
                  </a:tcPr>
                </a:tc>
              </a:tr>
              <a:tr h="456058">
                <a:tc>
                  <a:txBody>
                    <a:bodyPr/>
                    <a:lstStyle/>
                    <a:p>
                      <a:r>
                        <a:rPr lang="en-US" b="1" dirty="0" smtClean="0"/>
                        <a:t>Native American*</a:t>
                      </a:r>
                      <a:endParaRPr lang="en-US" b="1" dirty="0"/>
                    </a:p>
                  </a:txBody>
                  <a:tcPr anchor="ctr">
                    <a:solidFill>
                      <a:schemeClr val="bg2">
                        <a:lumMod val="75000"/>
                      </a:schemeClr>
                    </a:solidFill>
                  </a:tcPr>
                </a:tc>
                <a:tc>
                  <a:txBody>
                    <a:bodyPr/>
                    <a:lstStyle/>
                    <a:p>
                      <a:pPr algn="ctr"/>
                      <a:r>
                        <a:rPr lang="en-US" dirty="0" smtClean="0"/>
                        <a:t>10.0%</a:t>
                      </a:r>
                      <a:endParaRPr lang="en-US" dirty="0"/>
                    </a:p>
                  </a:txBody>
                  <a:tcPr anchor="ctr">
                    <a:solidFill>
                      <a:schemeClr val="bg2">
                        <a:lumMod val="75000"/>
                      </a:schemeClr>
                    </a:solidFill>
                  </a:tcPr>
                </a:tc>
                <a:tc>
                  <a:txBody>
                    <a:bodyPr/>
                    <a:lstStyle/>
                    <a:p>
                      <a:pPr algn="ctr"/>
                      <a:r>
                        <a:rPr lang="en-US" dirty="0" smtClean="0"/>
                        <a:t>18.2%</a:t>
                      </a:r>
                      <a:endParaRPr lang="en-US" dirty="0"/>
                    </a:p>
                  </a:txBody>
                  <a:tcPr anchor="ctr">
                    <a:solidFill>
                      <a:schemeClr val="bg2">
                        <a:lumMod val="75000"/>
                      </a:schemeClr>
                    </a:solidFill>
                  </a:tcPr>
                </a:tc>
              </a:tr>
              <a:tr h="456058">
                <a:tc>
                  <a:txBody>
                    <a:bodyPr/>
                    <a:lstStyle/>
                    <a:p>
                      <a:r>
                        <a:rPr lang="en-US" b="1" dirty="0" smtClean="0"/>
                        <a:t>Asian</a:t>
                      </a:r>
                      <a:endParaRPr lang="en-US" b="1" dirty="0"/>
                    </a:p>
                  </a:txBody>
                  <a:tcPr anchor="ctr">
                    <a:solidFill>
                      <a:schemeClr val="bg2">
                        <a:lumMod val="75000"/>
                      </a:schemeClr>
                    </a:solidFill>
                  </a:tcPr>
                </a:tc>
                <a:tc>
                  <a:txBody>
                    <a:bodyPr/>
                    <a:lstStyle/>
                    <a:p>
                      <a:pPr algn="ctr"/>
                      <a:r>
                        <a:rPr lang="en-US" dirty="0" smtClean="0"/>
                        <a:t>41.4%</a:t>
                      </a:r>
                      <a:endParaRPr lang="en-US" dirty="0"/>
                    </a:p>
                  </a:txBody>
                  <a:tcPr anchor="ctr">
                    <a:solidFill>
                      <a:schemeClr val="bg2">
                        <a:lumMod val="75000"/>
                      </a:schemeClr>
                    </a:solidFill>
                  </a:tcPr>
                </a:tc>
                <a:tc>
                  <a:txBody>
                    <a:bodyPr/>
                    <a:lstStyle/>
                    <a:p>
                      <a:pPr algn="ctr"/>
                      <a:r>
                        <a:rPr lang="en-US" dirty="0" smtClean="0"/>
                        <a:t>60.9%</a:t>
                      </a:r>
                      <a:endParaRPr lang="en-US" dirty="0"/>
                    </a:p>
                  </a:txBody>
                  <a:tcPr anchor="ctr">
                    <a:solidFill>
                      <a:schemeClr val="bg2">
                        <a:lumMod val="75000"/>
                      </a:schemeClr>
                    </a:solidFill>
                  </a:tcPr>
                </a:tc>
              </a:tr>
              <a:tr h="456058">
                <a:tc>
                  <a:txBody>
                    <a:bodyPr/>
                    <a:lstStyle/>
                    <a:p>
                      <a:r>
                        <a:rPr lang="en-US" b="1" dirty="0" smtClean="0"/>
                        <a:t>Filipino*</a:t>
                      </a:r>
                      <a:endParaRPr lang="en-US" b="1" dirty="0"/>
                    </a:p>
                  </a:txBody>
                  <a:tcPr anchor="ctr">
                    <a:solidFill>
                      <a:schemeClr val="bg2">
                        <a:lumMod val="75000"/>
                      </a:schemeClr>
                    </a:solidFill>
                  </a:tcPr>
                </a:tc>
                <a:tc>
                  <a:txBody>
                    <a:bodyPr/>
                    <a:lstStyle/>
                    <a:p>
                      <a:pPr algn="ctr"/>
                      <a:r>
                        <a:rPr lang="en-US" dirty="0" smtClean="0"/>
                        <a:t>57.6%</a:t>
                      </a:r>
                    </a:p>
                  </a:txBody>
                  <a:tcPr anchor="ctr">
                    <a:solidFill>
                      <a:schemeClr val="bg2">
                        <a:lumMod val="75000"/>
                      </a:schemeClr>
                    </a:solidFill>
                  </a:tcPr>
                </a:tc>
                <a:tc>
                  <a:txBody>
                    <a:bodyPr/>
                    <a:lstStyle/>
                    <a:p>
                      <a:pPr algn="ctr"/>
                      <a:r>
                        <a:rPr lang="en-US" dirty="0" smtClean="0"/>
                        <a:t>64.7%</a:t>
                      </a:r>
                      <a:endParaRPr lang="en-US" dirty="0"/>
                    </a:p>
                  </a:txBody>
                  <a:tcPr anchor="ctr">
                    <a:solidFill>
                      <a:schemeClr val="bg2">
                        <a:lumMod val="75000"/>
                      </a:schemeClr>
                    </a:solidFill>
                  </a:tcPr>
                </a:tc>
              </a:tr>
              <a:tr h="456058">
                <a:tc>
                  <a:txBody>
                    <a:bodyPr/>
                    <a:lstStyle/>
                    <a:p>
                      <a:r>
                        <a:rPr lang="en-US" b="1" dirty="0" smtClean="0"/>
                        <a:t>Hispanic</a:t>
                      </a:r>
                      <a:endParaRPr lang="en-US" b="1" dirty="0"/>
                    </a:p>
                  </a:txBody>
                  <a:tcPr anchor="ctr">
                    <a:solidFill>
                      <a:schemeClr val="bg2">
                        <a:lumMod val="75000"/>
                      </a:schemeClr>
                    </a:solidFill>
                  </a:tcPr>
                </a:tc>
                <a:tc>
                  <a:txBody>
                    <a:bodyPr/>
                    <a:lstStyle/>
                    <a:p>
                      <a:pPr algn="ctr"/>
                      <a:r>
                        <a:rPr lang="en-US" dirty="0" smtClean="0"/>
                        <a:t>31.0%</a:t>
                      </a:r>
                      <a:endParaRPr lang="en-US" dirty="0"/>
                    </a:p>
                  </a:txBody>
                  <a:tcPr anchor="ctr">
                    <a:solidFill>
                      <a:schemeClr val="bg2">
                        <a:lumMod val="75000"/>
                      </a:schemeClr>
                    </a:solidFill>
                  </a:tcPr>
                </a:tc>
                <a:tc>
                  <a:txBody>
                    <a:bodyPr/>
                    <a:lstStyle/>
                    <a:p>
                      <a:pPr algn="ctr"/>
                      <a:r>
                        <a:rPr lang="en-US" dirty="0" smtClean="0"/>
                        <a:t>54.8%</a:t>
                      </a:r>
                      <a:endParaRPr lang="en-US" dirty="0"/>
                    </a:p>
                  </a:txBody>
                  <a:tcPr anchor="ctr">
                    <a:solidFill>
                      <a:schemeClr val="bg2">
                        <a:lumMod val="75000"/>
                      </a:schemeClr>
                    </a:solidFill>
                  </a:tcPr>
                </a:tc>
              </a:tr>
              <a:tr h="456058">
                <a:tc>
                  <a:txBody>
                    <a:bodyPr/>
                    <a:lstStyle/>
                    <a:p>
                      <a:r>
                        <a:rPr lang="en-US" b="1" dirty="0" smtClean="0"/>
                        <a:t>Pacific Islander*</a:t>
                      </a:r>
                      <a:endParaRPr lang="en-US" b="1" dirty="0"/>
                    </a:p>
                  </a:txBody>
                  <a:tcPr anchor="ctr">
                    <a:solidFill>
                      <a:schemeClr val="bg2">
                        <a:lumMod val="75000"/>
                      </a:schemeClr>
                    </a:solidFill>
                  </a:tcPr>
                </a:tc>
                <a:tc>
                  <a:txBody>
                    <a:bodyPr/>
                    <a:lstStyle/>
                    <a:p>
                      <a:pPr algn="ctr"/>
                      <a:r>
                        <a:rPr lang="en-US" dirty="0" smtClean="0"/>
                        <a:t>44.4%</a:t>
                      </a:r>
                      <a:endParaRPr lang="en-US" dirty="0"/>
                    </a:p>
                  </a:txBody>
                  <a:tcPr anchor="ctr">
                    <a:solidFill>
                      <a:schemeClr val="bg2">
                        <a:lumMod val="75000"/>
                      </a:schemeClr>
                    </a:solidFill>
                  </a:tcPr>
                </a:tc>
                <a:tc>
                  <a:txBody>
                    <a:bodyPr/>
                    <a:lstStyle/>
                    <a:p>
                      <a:pPr algn="ctr"/>
                      <a:r>
                        <a:rPr lang="en-US" dirty="0" smtClean="0"/>
                        <a:t>63.6%</a:t>
                      </a:r>
                      <a:endParaRPr lang="en-US" dirty="0"/>
                    </a:p>
                  </a:txBody>
                  <a:tcPr anchor="ctr">
                    <a:solidFill>
                      <a:schemeClr val="bg2">
                        <a:lumMod val="75000"/>
                      </a:schemeClr>
                    </a:solidFill>
                  </a:tcPr>
                </a:tc>
              </a:tr>
              <a:tr h="456058">
                <a:tc>
                  <a:txBody>
                    <a:bodyPr/>
                    <a:lstStyle/>
                    <a:p>
                      <a:r>
                        <a:rPr lang="en-US" b="1" dirty="0" smtClean="0"/>
                        <a:t>White</a:t>
                      </a:r>
                      <a:endParaRPr lang="en-US" b="1" dirty="0"/>
                    </a:p>
                  </a:txBody>
                  <a:tcPr anchor="ctr">
                    <a:solidFill>
                      <a:schemeClr val="bg2">
                        <a:lumMod val="75000"/>
                      </a:schemeClr>
                    </a:solidFill>
                  </a:tcPr>
                </a:tc>
                <a:tc>
                  <a:txBody>
                    <a:bodyPr/>
                    <a:lstStyle/>
                    <a:p>
                      <a:pPr algn="ctr"/>
                      <a:r>
                        <a:rPr lang="en-US" dirty="0" smtClean="0"/>
                        <a:t>36.3%</a:t>
                      </a:r>
                      <a:endParaRPr lang="en-US" dirty="0"/>
                    </a:p>
                  </a:txBody>
                  <a:tcPr anchor="ctr">
                    <a:solidFill>
                      <a:schemeClr val="bg2">
                        <a:lumMod val="75000"/>
                      </a:schemeClr>
                    </a:solidFill>
                  </a:tcPr>
                </a:tc>
                <a:tc>
                  <a:txBody>
                    <a:bodyPr/>
                    <a:lstStyle/>
                    <a:p>
                      <a:pPr algn="ctr"/>
                      <a:r>
                        <a:rPr lang="en-US" dirty="0" smtClean="0"/>
                        <a:t>45.3%</a:t>
                      </a:r>
                      <a:endParaRPr lang="en-US" dirty="0"/>
                    </a:p>
                  </a:txBody>
                  <a:tcPr anchor="ctr">
                    <a:solidFill>
                      <a:schemeClr val="bg2">
                        <a:lumMod val="75000"/>
                      </a:schemeClr>
                    </a:solidFill>
                  </a:tcPr>
                </a:tc>
              </a:tr>
            </a:tbl>
          </a:graphicData>
        </a:graphic>
      </p:graphicFrame>
      <p:sp>
        <p:nvSpPr>
          <p:cNvPr id="5" name="Oval 4"/>
          <p:cNvSpPr/>
          <p:nvPr/>
        </p:nvSpPr>
        <p:spPr>
          <a:xfrm>
            <a:off x="4267200" y="3411516"/>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91200" y="3411516"/>
            <a:ext cx="914400"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15000" y="5715000"/>
            <a:ext cx="914400"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6477000"/>
            <a:ext cx="5652317" cy="369332"/>
          </a:xfrm>
          <a:prstGeom prst="rect">
            <a:avLst/>
          </a:prstGeom>
          <a:noFill/>
        </p:spPr>
        <p:txBody>
          <a:bodyPr wrap="none" rtlCol="0">
            <a:spAutoFit/>
          </a:bodyPr>
          <a:lstStyle/>
          <a:p>
            <a:r>
              <a:rPr lang="en-US" dirty="0" smtClean="0"/>
              <a:t>(*) Asterisk identifies groups with very small populations</a:t>
            </a:r>
            <a:endParaRPr lang="en-US" dirty="0"/>
          </a:p>
        </p:txBody>
      </p:sp>
    </p:spTree>
    <p:extLst>
      <p:ext uri="{BB962C8B-B14F-4D97-AF65-F5344CB8AC3E}">
        <p14:creationId xmlns:p14="http://schemas.microsoft.com/office/powerpoint/2010/main" val="3851418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SBVC Improvement Rates</a:t>
            </a:r>
            <a:br>
              <a:rPr lang="en-US" dirty="0" smtClean="0"/>
            </a:br>
            <a:r>
              <a:rPr lang="en-US" dirty="0" smtClean="0"/>
              <a:t>Over Prior Year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1504597"/>
              </p:ext>
            </p:extLst>
          </p:nvPr>
        </p:nvGraphicFramePr>
        <p:xfrm>
          <a:off x="1295400" y="2133601"/>
          <a:ext cx="6477000" cy="3916680"/>
        </p:xfrm>
        <a:graphic>
          <a:graphicData uri="http://schemas.openxmlformats.org/drawingml/2006/table">
            <a:tbl>
              <a:tblPr firstRow="1" firstCol="1" bandRow="1">
                <a:tableStyleId>{5C22544A-7EE6-4342-B048-85BDC9FD1C3A}</a:tableStyleId>
              </a:tblPr>
              <a:tblGrid>
                <a:gridCol w="2743200"/>
                <a:gridCol w="1219200"/>
                <a:gridCol w="990600"/>
                <a:gridCol w="1524000"/>
              </a:tblGrid>
              <a:tr h="990599">
                <a:tc>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r>
                        <a:rPr lang="en-US" sz="1800" b="1" spc="-15" dirty="0" smtClean="0">
                          <a:effectLst/>
                          <a:latin typeface="+mn-lt"/>
                        </a:rPr>
                        <a:t>ARCC Outcome</a:t>
                      </a: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tabLst>
                          <a:tab pos="7406005" algn="l"/>
                        </a:tabLst>
                      </a:pPr>
                      <a:r>
                        <a:rPr lang="en-US" sz="1800" spc="-15" dirty="0" smtClean="0">
                          <a:effectLst/>
                          <a:latin typeface="+mn-lt"/>
                        </a:rPr>
                        <a:t>06 - 07 to 11-12</a:t>
                      </a:r>
                      <a:endParaRPr lang="en-US" sz="180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endParaRPr lang="en-US" sz="1800" spc="-15" dirty="0" smtClean="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07- 08 to 12-13</a:t>
                      </a:r>
                      <a:endParaRPr lang="en-US" sz="1800" dirty="0" smtClean="0">
                        <a:effectLst/>
                        <a:latin typeface="+mn-lt"/>
                        <a:ea typeface="Calibri"/>
                        <a:cs typeface="Times New Roman"/>
                      </a:endParaRPr>
                    </a:p>
                    <a:p>
                      <a:pPr marL="0" marR="0" algn="ctr">
                        <a:spcBef>
                          <a:spcPts val="0"/>
                        </a:spcBef>
                        <a:spcAft>
                          <a:spcPts val="0"/>
                        </a:spcAft>
                        <a:tabLst>
                          <a:tab pos="7406005" algn="l"/>
                        </a:tabLst>
                      </a:pPr>
                      <a:endParaRPr lang="en-US" sz="180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Improvement over Prior Year</a:t>
                      </a:r>
                      <a:endParaRPr lang="en-US" sz="1800" dirty="0" smtClean="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r>
              <a:tr h="457200">
                <a:tc>
                  <a:txBody>
                    <a:bodyPr/>
                    <a:lstStyle/>
                    <a:p>
                      <a:pPr marL="0" marR="0">
                        <a:spcBef>
                          <a:spcPts val="0"/>
                        </a:spcBef>
                        <a:spcAft>
                          <a:spcPts val="0"/>
                        </a:spcAft>
                        <a:tabLst>
                          <a:tab pos="7406005" algn="l"/>
                        </a:tabLst>
                      </a:pPr>
                      <a:r>
                        <a:rPr lang="en-US" sz="1800" b="1" spc="-15" dirty="0">
                          <a:effectLst/>
                          <a:latin typeface="+mn-lt"/>
                        </a:rPr>
                        <a:t>Persistence</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a:r>
                        <a:rPr lang="en-US" dirty="0" smtClean="0"/>
                        <a:t>63.4%</a:t>
                      </a:r>
                      <a:endParaRPr lang="en-US" dirty="0"/>
                    </a:p>
                  </a:txBody>
                  <a:tcPr marL="58514" marR="58514" marT="0"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dirty="0" smtClean="0"/>
                        <a:t>64.0%</a:t>
                      </a:r>
                      <a:endParaRPr lang="en-US" dirty="0"/>
                    </a:p>
                  </a:txBody>
                  <a:tcPr marL="58514" marR="58514" marT="0"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dirty="0" smtClean="0"/>
                        <a:t>+0.6%</a:t>
                      </a:r>
                      <a:endParaRPr lang="en-US" dirty="0"/>
                    </a:p>
                  </a:txBody>
                  <a:tcPr marL="58514" marR="58514" marT="0" marB="0" anchor="ctr">
                    <a:lnT w="12700" cap="flat" cmpd="sng" algn="ctr">
                      <a:solidFill>
                        <a:schemeClr val="bg1"/>
                      </a:solidFill>
                      <a:prstDash val="solid"/>
                      <a:round/>
                      <a:headEnd type="none" w="med" len="med"/>
                      <a:tailEnd type="none" w="med" len="med"/>
                    </a:lnT>
                    <a:solidFill>
                      <a:schemeClr val="bg1">
                        <a:lumMod val="85000"/>
                      </a:schemeClr>
                    </a:solidFill>
                  </a:tcPr>
                </a:tc>
              </a:tr>
              <a:tr h="457200">
                <a:tc>
                  <a:txBody>
                    <a:bodyPr/>
                    <a:lstStyle/>
                    <a:p>
                      <a:pPr marL="0" marR="0">
                        <a:spcBef>
                          <a:spcPts val="0"/>
                        </a:spcBef>
                        <a:spcAft>
                          <a:spcPts val="0"/>
                        </a:spcAft>
                        <a:tabLst>
                          <a:tab pos="7406005" algn="l"/>
                        </a:tabLst>
                      </a:pPr>
                      <a:r>
                        <a:rPr lang="en-US" sz="1800" b="1" spc="-15" dirty="0">
                          <a:effectLst/>
                          <a:latin typeface="+mn-lt"/>
                        </a:rPr>
                        <a:t>30 Unit Completion Rate</a:t>
                      </a:r>
                      <a:endParaRPr lang="en-US" sz="1800" b="1" dirty="0">
                        <a:effectLst/>
                        <a:latin typeface="+mn-lt"/>
                        <a:ea typeface="Calibri"/>
                        <a:cs typeface="Times New Roman"/>
                      </a:endParaRPr>
                    </a:p>
                  </a:txBody>
                  <a:tcPr marL="58514" marR="58514" marT="0" marB="0" anchor="ctr">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58.5%</a:t>
                      </a:r>
                      <a:endParaRPr lang="en-US" sz="1800" b="0" dirty="0">
                        <a:effectLst/>
                        <a:latin typeface="+mn-lt"/>
                        <a:ea typeface="Calibri"/>
                        <a:cs typeface="Times New Roman"/>
                      </a:endParaRPr>
                    </a:p>
                  </a:txBody>
                  <a:tcPr marL="58514" marR="58514" marT="0" marB="0" anchor="ctr">
                    <a:solidFill>
                      <a:schemeClr val="bg2">
                        <a:lumMod val="90000"/>
                      </a:schemeClr>
                    </a:solidFill>
                  </a:tcPr>
                </a:tc>
                <a:tc>
                  <a:txBody>
                    <a:bodyPr/>
                    <a:lstStyle/>
                    <a:p>
                      <a:pPr algn="ctr"/>
                      <a:r>
                        <a:rPr lang="en-US" dirty="0" smtClean="0"/>
                        <a:t>57.5%</a:t>
                      </a:r>
                      <a:endParaRPr lang="en-US" dirty="0"/>
                    </a:p>
                  </a:txBody>
                  <a:tcPr marL="58514" marR="58514" marT="0" marB="0" anchor="ctr">
                    <a:solidFill>
                      <a:schemeClr val="bg2">
                        <a:lumMod val="90000"/>
                      </a:schemeClr>
                    </a:solidFill>
                  </a:tcP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-1.0%</a:t>
                      </a:r>
                      <a:endParaRPr lang="en-US" sz="1800" b="0" dirty="0">
                        <a:effectLst/>
                        <a:latin typeface="+mn-lt"/>
                        <a:ea typeface="Calibri"/>
                        <a:cs typeface="Times New Roman"/>
                      </a:endParaRPr>
                    </a:p>
                  </a:txBody>
                  <a:tcPr marL="58514" marR="58514" marT="0" marB="0" anchor="ctr">
                    <a:solidFill>
                      <a:schemeClr val="bg2">
                        <a:lumMod val="90000"/>
                      </a:schemeClr>
                    </a:solidFill>
                  </a:tcPr>
                </a:tc>
              </a:tr>
              <a:tr h="457200">
                <a:tc>
                  <a:txBody>
                    <a:bodyPr/>
                    <a:lstStyle/>
                    <a:p>
                      <a:pPr marL="0" marR="0">
                        <a:spcBef>
                          <a:spcPts val="0"/>
                        </a:spcBef>
                        <a:spcAft>
                          <a:spcPts val="0"/>
                        </a:spcAft>
                        <a:tabLst>
                          <a:tab pos="7406005" algn="l"/>
                        </a:tabLst>
                      </a:pPr>
                      <a:r>
                        <a:rPr lang="en-US" sz="1800" b="1" spc="-15" dirty="0">
                          <a:effectLst/>
                          <a:latin typeface="+mn-lt"/>
                        </a:rPr>
                        <a:t>Completion </a:t>
                      </a:r>
                      <a:r>
                        <a:rPr lang="en-US" sz="1800" b="1" spc="-15" dirty="0" smtClean="0">
                          <a:effectLst/>
                          <a:latin typeface="+mn-lt"/>
                        </a:rPr>
                        <a:t>Rate</a:t>
                      </a:r>
                      <a:endParaRPr lang="en-US" sz="1800" b="1" dirty="0">
                        <a:effectLst/>
                        <a:latin typeface="+mn-lt"/>
                        <a:ea typeface="Calibri"/>
                        <a:cs typeface="Times New Roman"/>
                      </a:endParaRPr>
                    </a:p>
                  </a:txBody>
                  <a:tcPr marL="58514" marR="58514" marT="0" marB="0" anchor="ctr">
                    <a:solidFill>
                      <a:schemeClr val="bg2">
                        <a:lumMod val="75000"/>
                      </a:schemeClr>
                    </a:solidFill>
                  </a:tcPr>
                </a:tc>
                <a:tc>
                  <a:txBody>
                    <a:bodyPr/>
                    <a:lstStyle/>
                    <a:p>
                      <a:pPr marL="0" marR="0" algn="ctr">
                        <a:spcBef>
                          <a:spcPts val="0"/>
                        </a:spcBef>
                        <a:spcAft>
                          <a:spcPts val="0"/>
                        </a:spcAft>
                      </a:pPr>
                      <a:r>
                        <a:rPr lang="en-US" sz="1800" dirty="0" smtClean="0">
                          <a:effectLst/>
                          <a:latin typeface="+mn-lt"/>
                          <a:ea typeface="Calibri"/>
                          <a:cs typeface="Times New Roman"/>
                        </a:rPr>
                        <a:t>35.6%</a:t>
                      </a:r>
                      <a:endParaRPr lang="en-US" sz="1800" dirty="0">
                        <a:effectLst/>
                        <a:latin typeface="+mn-lt"/>
                        <a:ea typeface="Calibri"/>
                        <a:cs typeface="Times New Roman"/>
                      </a:endParaRPr>
                    </a:p>
                  </a:txBody>
                  <a:tcPr marL="58514" marR="58514" marT="0" marB="0" anchor="ctr">
                    <a:solidFill>
                      <a:schemeClr val="bg1">
                        <a:lumMod val="85000"/>
                      </a:schemeClr>
                    </a:solidFill>
                  </a:tcPr>
                </a:tc>
                <a:tc>
                  <a:txBody>
                    <a:bodyPr/>
                    <a:lstStyle/>
                    <a:p>
                      <a:pPr algn="ctr"/>
                      <a:r>
                        <a:rPr lang="en-US" dirty="0" smtClean="0"/>
                        <a:t>33.5%</a:t>
                      </a:r>
                      <a:endParaRPr lang="en-US" dirty="0"/>
                    </a:p>
                  </a:txBody>
                  <a:tcPr marL="58514" marR="58514" marT="0" marB="0" anchor="ctr">
                    <a:solidFill>
                      <a:schemeClr val="bg1">
                        <a:lumMod val="85000"/>
                      </a:schemeClr>
                    </a:solidFill>
                  </a:tcPr>
                </a:tc>
                <a:tc>
                  <a:txBody>
                    <a:bodyPr/>
                    <a:lstStyle/>
                    <a:p>
                      <a:pPr marL="0" marR="0" algn="ctr">
                        <a:spcBef>
                          <a:spcPts val="0"/>
                        </a:spcBef>
                        <a:spcAft>
                          <a:spcPts val="0"/>
                        </a:spcAft>
                        <a:tabLst>
                          <a:tab pos="7406005" algn="l"/>
                        </a:tabLst>
                      </a:pPr>
                      <a:r>
                        <a:rPr lang="en-US" sz="1800" dirty="0" smtClean="0">
                          <a:effectLst/>
                          <a:latin typeface="+mn-lt"/>
                          <a:ea typeface="Calibri"/>
                          <a:cs typeface="Times New Roman"/>
                        </a:rPr>
                        <a:t>-2.1%</a:t>
                      </a:r>
                      <a:endParaRPr lang="en-US" sz="1800" dirty="0">
                        <a:effectLst/>
                        <a:latin typeface="+mn-lt"/>
                        <a:ea typeface="Calibri"/>
                        <a:cs typeface="Times New Roman"/>
                      </a:endParaRPr>
                    </a:p>
                  </a:txBody>
                  <a:tcPr marL="58514" marR="58514" marT="0" marB="0" anchor="ctr">
                    <a:solidFill>
                      <a:schemeClr val="bg1">
                        <a:lumMod val="85000"/>
                      </a:schemeClr>
                    </a:solidFill>
                  </a:tcPr>
                </a:tc>
              </a:tr>
              <a:tr h="457200">
                <a:tc>
                  <a:txBody>
                    <a:bodyPr/>
                    <a:lstStyle/>
                    <a:p>
                      <a:pPr marL="0" marR="0">
                        <a:spcBef>
                          <a:spcPts val="0"/>
                        </a:spcBef>
                        <a:spcAft>
                          <a:spcPts val="0"/>
                        </a:spcAft>
                        <a:tabLst>
                          <a:tab pos="7406005" algn="l"/>
                        </a:tabLst>
                      </a:pPr>
                      <a:r>
                        <a:rPr lang="en-US" sz="1800" b="1" spc="-15" dirty="0">
                          <a:effectLst/>
                          <a:latin typeface="+mn-lt"/>
                        </a:rPr>
                        <a:t>Remedial Rate English</a:t>
                      </a:r>
                      <a:endParaRPr lang="en-US" sz="1800" b="1" dirty="0">
                        <a:effectLst/>
                        <a:latin typeface="+mn-lt"/>
                        <a:ea typeface="Calibri"/>
                        <a:cs typeface="Times New Roman"/>
                      </a:endParaRPr>
                    </a:p>
                  </a:txBody>
                  <a:tcPr marL="58514" marR="58514" marT="0" marB="0" anchor="ctr">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25.2%</a:t>
                      </a:r>
                      <a:endParaRPr lang="en-US" sz="1800" b="0" dirty="0">
                        <a:effectLst/>
                        <a:latin typeface="+mn-lt"/>
                        <a:ea typeface="Calibri"/>
                        <a:cs typeface="Times New Roman"/>
                      </a:endParaRPr>
                    </a:p>
                  </a:txBody>
                  <a:tcPr marL="58514" marR="58514" marT="0" marB="0" anchor="ctr">
                    <a:solidFill>
                      <a:schemeClr val="bg2">
                        <a:lumMod val="90000"/>
                      </a:schemeClr>
                    </a:solidFill>
                  </a:tcPr>
                </a:tc>
                <a:tc>
                  <a:txBody>
                    <a:bodyPr/>
                    <a:lstStyle/>
                    <a:p>
                      <a:pPr algn="ctr"/>
                      <a:r>
                        <a:rPr lang="en-US" dirty="0" smtClean="0"/>
                        <a:t>32.1%</a:t>
                      </a:r>
                      <a:endParaRPr lang="en-US" dirty="0"/>
                    </a:p>
                  </a:txBody>
                  <a:tcPr marL="58514" marR="58514" marT="0" marB="0" anchor="ctr">
                    <a:solidFill>
                      <a:schemeClr val="bg2">
                        <a:lumMod val="90000"/>
                      </a:schemeClr>
                    </a:solidFill>
                  </a:tcP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+6.9%</a:t>
                      </a:r>
                      <a:endParaRPr lang="en-US" sz="1800" b="0" dirty="0">
                        <a:effectLst/>
                        <a:latin typeface="+mn-lt"/>
                        <a:ea typeface="Calibri"/>
                        <a:cs typeface="Times New Roman"/>
                      </a:endParaRPr>
                    </a:p>
                  </a:txBody>
                  <a:tcPr marL="58514" marR="58514" marT="0" marB="0" anchor="ctr">
                    <a:solidFill>
                      <a:schemeClr val="bg2">
                        <a:lumMod val="90000"/>
                      </a:schemeClr>
                    </a:solidFill>
                  </a:tcPr>
                </a:tc>
              </a:tr>
              <a:tr h="457200">
                <a:tc>
                  <a:txBody>
                    <a:bodyPr/>
                    <a:lstStyle/>
                    <a:p>
                      <a:pPr marL="0" marR="0">
                        <a:spcBef>
                          <a:spcPts val="0"/>
                        </a:spcBef>
                        <a:spcAft>
                          <a:spcPts val="0"/>
                        </a:spcAft>
                        <a:tabLst>
                          <a:tab pos="7406005" algn="l"/>
                        </a:tabLst>
                      </a:pPr>
                      <a:r>
                        <a:rPr lang="en-US" sz="1800" b="1" spc="-15" dirty="0">
                          <a:effectLst/>
                          <a:latin typeface="+mn-lt"/>
                        </a:rPr>
                        <a:t>Remedial Rate Math</a:t>
                      </a:r>
                      <a:endParaRPr lang="en-US" sz="1800" b="1" dirty="0">
                        <a:effectLst/>
                        <a:latin typeface="+mn-lt"/>
                        <a:ea typeface="Calibri"/>
                        <a:cs typeface="Times New Roman"/>
                      </a:endParaRPr>
                    </a:p>
                  </a:txBody>
                  <a:tcPr marL="58514" marR="58514" marT="0" marB="0" anchor="ctr">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31.5%</a:t>
                      </a:r>
                      <a:endParaRPr lang="en-US" sz="1800" b="0" dirty="0">
                        <a:effectLst/>
                        <a:latin typeface="+mn-lt"/>
                        <a:ea typeface="Calibri"/>
                        <a:cs typeface="Times New Roman"/>
                      </a:endParaRPr>
                    </a:p>
                  </a:txBody>
                  <a:tcPr marL="58514" marR="58514" marT="0" marB="0" anchor="ctr">
                    <a:solidFill>
                      <a:schemeClr val="bg1">
                        <a:lumMod val="85000"/>
                      </a:schemeClr>
                    </a:solidFill>
                  </a:tcPr>
                </a:tc>
                <a:tc>
                  <a:txBody>
                    <a:bodyPr/>
                    <a:lstStyle/>
                    <a:p>
                      <a:pPr algn="ctr"/>
                      <a:r>
                        <a:rPr lang="en-US" dirty="0" smtClean="0"/>
                        <a:t>30.4%</a:t>
                      </a:r>
                      <a:endParaRPr lang="en-US" dirty="0"/>
                    </a:p>
                  </a:txBody>
                  <a:tcPr marL="58514" marR="58514" marT="0" marB="0" anchor="ctr">
                    <a:solidFill>
                      <a:schemeClr val="bg1">
                        <a:lumMod val="85000"/>
                      </a:schemeClr>
                    </a:solidFill>
                  </a:tcP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-1.1%</a:t>
                      </a:r>
                      <a:endParaRPr lang="en-US" sz="1800" b="0" dirty="0">
                        <a:effectLst/>
                        <a:latin typeface="+mn-lt"/>
                        <a:ea typeface="Calibri"/>
                        <a:cs typeface="Times New Roman"/>
                      </a:endParaRPr>
                    </a:p>
                  </a:txBody>
                  <a:tcPr marL="58514" marR="58514" marT="0" marB="0" anchor="ctr">
                    <a:solidFill>
                      <a:schemeClr val="bg1">
                        <a:lumMod val="85000"/>
                      </a:schemeClr>
                    </a:solidFill>
                  </a:tcPr>
                </a:tc>
              </a:tr>
              <a:tr h="533400">
                <a:tc>
                  <a:txBody>
                    <a:bodyPr/>
                    <a:lstStyle/>
                    <a:p>
                      <a:pPr marL="0" marR="0">
                        <a:spcBef>
                          <a:spcPts val="0"/>
                        </a:spcBef>
                        <a:spcAft>
                          <a:spcPts val="0"/>
                        </a:spcAft>
                        <a:tabLst>
                          <a:tab pos="7406005" algn="l"/>
                        </a:tabLst>
                      </a:pPr>
                      <a:r>
                        <a:rPr lang="en-US" sz="1800" b="1" spc="-15" dirty="0">
                          <a:effectLst/>
                          <a:latin typeface="+mn-lt"/>
                        </a:rPr>
                        <a:t>CTE Rate</a:t>
                      </a:r>
                      <a:endParaRPr lang="en-US" sz="1800" b="1" dirty="0">
                        <a:effectLst/>
                        <a:latin typeface="+mn-lt"/>
                        <a:ea typeface="Calibri"/>
                        <a:cs typeface="Times New Roman"/>
                      </a:endParaRPr>
                    </a:p>
                  </a:txBody>
                  <a:tcPr marL="58514" marR="58514" marT="0" marB="0" anchor="ctr">
                    <a:solidFill>
                      <a:schemeClr val="bg2">
                        <a:lumMod val="75000"/>
                      </a:schemeClr>
                    </a:solidFill>
                  </a:tcPr>
                </a:tc>
                <a:tc>
                  <a:txBody>
                    <a:bodyPr/>
                    <a:lstStyle/>
                    <a:p>
                      <a:pPr marL="0" marR="0" algn="ctr">
                        <a:spcBef>
                          <a:spcPts val="0"/>
                        </a:spcBef>
                        <a:spcAft>
                          <a:spcPts val="0"/>
                        </a:spcAft>
                      </a:pPr>
                      <a:r>
                        <a:rPr lang="en-US" sz="1800" dirty="0" smtClean="0">
                          <a:effectLst/>
                          <a:latin typeface="+mn-lt"/>
                          <a:ea typeface="Calibri"/>
                          <a:cs typeface="Times New Roman"/>
                        </a:rPr>
                        <a:t>53.3%</a:t>
                      </a:r>
                      <a:endParaRPr lang="en-US" sz="1800" dirty="0">
                        <a:effectLst/>
                        <a:latin typeface="+mn-lt"/>
                        <a:ea typeface="Calibri"/>
                        <a:cs typeface="Times New Roman"/>
                      </a:endParaRPr>
                    </a:p>
                  </a:txBody>
                  <a:tcPr marL="58514" marR="58514" marT="0" marB="0" anchor="ctr">
                    <a:solidFill>
                      <a:schemeClr val="bg2">
                        <a:lumMod val="90000"/>
                      </a:schemeClr>
                    </a:solidFill>
                  </a:tcPr>
                </a:tc>
                <a:tc>
                  <a:txBody>
                    <a:bodyPr/>
                    <a:lstStyle/>
                    <a:p>
                      <a:pPr algn="ctr"/>
                      <a:r>
                        <a:rPr lang="en-US" dirty="0" smtClean="0"/>
                        <a:t>52.0%</a:t>
                      </a:r>
                      <a:endParaRPr lang="en-US" dirty="0"/>
                    </a:p>
                  </a:txBody>
                  <a:tcPr marL="58514" marR="58514" marT="0" marB="0" anchor="ctr">
                    <a:solidFill>
                      <a:schemeClr val="bg2">
                        <a:lumMod val="90000"/>
                      </a:schemeClr>
                    </a:solidFill>
                  </a:tcPr>
                </a:tc>
                <a:tc>
                  <a:txBody>
                    <a:bodyPr/>
                    <a:lstStyle/>
                    <a:p>
                      <a:pPr marL="0" marR="0" algn="ctr">
                        <a:spcBef>
                          <a:spcPts val="0"/>
                        </a:spcBef>
                        <a:spcAft>
                          <a:spcPts val="0"/>
                        </a:spcAft>
                        <a:tabLst>
                          <a:tab pos="7406005" algn="l"/>
                        </a:tabLst>
                      </a:pPr>
                      <a:r>
                        <a:rPr lang="en-US" sz="1800" dirty="0" smtClean="0">
                          <a:effectLst/>
                          <a:latin typeface="+mn-lt"/>
                          <a:ea typeface="Calibri"/>
                          <a:cs typeface="Times New Roman"/>
                        </a:rPr>
                        <a:t>-1.3%</a:t>
                      </a:r>
                      <a:endParaRPr lang="en-US" sz="1800" dirty="0">
                        <a:effectLst/>
                        <a:latin typeface="+mn-lt"/>
                        <a:ea typeface="Calibri"/>
                        <a:cs typeface="Times New Roman"/>
                      </a:endParaRPr>
                    </a:p>
                  </a:txBody>
                  <a:tcPr marL="58514" marR="58514" marT="0" marB="0" anchor="ctr">
                    <a:solidFill>
                      <a:schemeClr val="bg2">
                        <a:lumMod val="90000"/>
                      </a:schemeClr>
                    </a:solidFill>
                  </a:tcPr>
                </a:tc>
              </a:tr>
            </a:tbl>
          </a:graphicData>
        </a:graphic>
      </p:graphicFrame>
      <p:sp>
        <p:nvSpPr>
          <p:cNvPr id="5" name="Oval 4"/>
          <p:cNvSpPr/>
          <p:nvPr/>
        </p:nvSpPr>
        <p:spPr>
          <a:xfrm>
            <a:off x="6477000" y="5715000"/>
            <a:ext cx="1066800" cy="304800"/>
          </a:xfrm>
          <a:prstGeom prst="ellipse">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Oval 5"/>
          <p:cNvSpPr/>
          <p:nvPr/>
        </p:nvSpPr>
        <p:spPr>
          <a:xfrm>
            <a:off x="6477000" y="4221932"/>
            <a:ext cx="1066800" cy="3048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Oval 6"/>
          <p:cNvSpPr/>
          <p:nvPr/>
        </p:nvSpPr>
        <p:spPr>
          <a:xfrm>
            <a:off x="6477000" y="4686677"/>
            <a:ext cx="1066800" cy="3048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extBox 2"/>
          <p:cNvSpPr txBox="1"/>
          <p:nvPr/>
        </p:nvSpPr>
        <p:spPr>
          <a:xfrm>
            <a:off x="533400" y="6225249"/>
            <a:ext cx="8342154" cy="646331"/>
          </a:xfrm>
          <a:prstGeom prst="rect">
            <a:avLst/>
          </a:prstGeom>
          <a:noFill/>
        </p:spPr>
        <p:txBody>
          <a:bodyPr wrap="square" rtlCol="0">
            <a:spAutoFit/>
          </a:bodyPr>
          <a:lstStyle/>
          <a:p>
            <a:r>
              <a:rPr lang="en-US" b="1" dirty="0" smtClean="0"/>
              <a:t>Red circle identifies the measures with the largest change between cohort years—Increase in English and decline in </a:t>
            </a:r>
            <a:r>
              <a:rPr lang="en-US" b="1" dirty="0" smtClean="0"/>
              <a:t>Completion</a:t>
            </a:r>
            <a:endParaRPr lang="en-US" b="1" dirty="0"/>
          </a:p>
        </p:txBody>
      </p:sp>
    </p:spTree>
    <p:extLst>
      <p:ext uri="{BB962C8B-B14F-4D97-AF65-F5344CB8AC3E}">
        <p14:creationId xmlns:p14="http://schemas.microsoft.com/office/powerpoint/2010/main" val="2990560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SBVC Rates</a:t>
            </a:r>
            <a:br>
              <a:rPr lang="en-US" dirty="0" smtClean="0"/>
            </a:br>
            <a:r>
              <a:rPr lang="en-US" dirty="0" smtClean="0"/>
              <a:t>Compared to State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8140538"/>
              </p:ext>
            </p:extLst>
          </p:nvPr>
        </p:nvGraphicFramePr>
        <p:xfrm>
          <a:off x="1295400" y="2133600"/>
          <a:ext cx="6172200" cy="3581360"/>
        </p:xfrm>
        <a:graphic>
          <a:graphicData uri="http://schemas.openxmlformats.org/drawingml/2006/table">
            <a:tbl>
              <a:tblPr firstRow="1" firstCol="1" bandRow="1">
                <a:effectLst>
                  <a:outerShdw blurRad="50800" dist="50800" dir="5400000" algn="ctr" rotWithShape="0">
                    <a:schemeClr val="bg2">
                      <a:lumMod val="75000"/>
                    </a:schemeClr>
                  </a:outerShdw>
                </a:effectLst>
                <a:tableStyleId>{5C22544A-7EE6-4342-B048-85BDC9FD1C3A}</a:tableStyleId>
              </a:tblPr>
              <a:tblGrid>
                <a:gridCol w="2590800"/>
                <a:gridCol w="1143000"/>
                <a:gridCol w="1143000"/>
                <a:gridCol w="1295400"/>
              </a:tblGrid>
              <a:tr h="381000">
                <a:tc rowSpan="2">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ARCC Outcome</a:t>
                      </a: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marL="0" marR="0" algn="ctr">
                        <a:spcBef>
                          <a:spcPts val="0"/>
                        </a:spcBef>
                        <a:spcAft>
                          <a:spcPts val="0"/>
                        </a:spcAft>
                        <a:tabLst>
                          <a:tab pos="7406005" algn="l"/>
                        </a:tabLst>
                      </a:pPr>
                      <a:r>
                        <a:rPr lang="en-US" sz="1800" dirty="0" smtClean="0">
                          <a:effectLst/>
                          <a:latin typeface="+mn-lt"/>
                          <a:ea typeface="Calibri"/>
                          <a:cs typeface="Times New Roman"/>
                        </a:rPr>
                        <a:t>2007- 08 to 2012 -13</a:t>
                      </a:r>
                      <a:endParaRPr lang="en-US" sz="180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algn="ctr">
                        <a:spcBef>
                          <a:spcPts val="0"/>
                        </a:spcBef>
                        <a:spcAft>
                          <a:spcPts val="0"/>
                        </a:spcAft>
                        <a:tabLst>
                          <a:tab pos="7406005" algn="l"/>
                        </a:tabLst>
                      </a:pPr>
                      <a:endParaRPr lang="en-US" sz="180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SBVC</a:t>
                      </a:r>
                      <a:r>
                        <a:rPr lang="en-US" sz="1800" spc="-15" baseline="0" dirty="0" smtClean="0">
                          <a:effectLst/>
                          <a:latin typeface="+mn-lt"/>
                        </a:rPr>
                        <a:t> r</a:t>
                      </a:r>
                      <a:r>
                        <a:rPr lang="en-US" sz="1800" spc="-15" dirty="0" smtClean="0">
                          <a:effectLst/>
                          <a:latin typeface="+mn-lt"/>
                        </a:rPr>
                        <a:t>ates </a:t>
                      </a:r>
                      <a:r>
                        <a:rPr lang="en-US" sz="1800" spc="-15" baseline="0" dirty="0" smtClean="0">
                          <a:effectLst/>
                          <a:latin typeface="+mn-lt"/>
                        </a:rPr>
                        <a:t> compared to the State</a:t>
                      </a:r>
                      <a:endParaRPr lang="en-US" sz="1800" dirty="0" smtClean="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609600">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endParaRPr lang="en-US" sz="1800" spc="-15" dirty="0" smtClean="0">
                        <a:effectLst/>
                        <a:latin typeface="+mn-lt"/>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State</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SBVC</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endParaRPr lang="en-US" sz="1800" dirty="0" smtClean="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marL="0" marR="0">
                        <a:spcBef>
                          <a:spcPts val="0"/>
                        </a:spcBef>
                        <a:spcAft>
                          <a:spcPts val="0"/>
                        </a:spcAft>
                        <a:tabLst>
                          <a:tab pos="7406005" algn="l"/>
                        </a:tabLst>
                      </a:pPr>
                      <a:r>
                        <a:rPr lang="en-US" sz="1800" b="1" dirty="0" smtClean="0">
                          <a:effectLst/>
                          <a:latin typeface="+mn-lt"/>
                          <a:ea typeface="Calibri"/>
                          <a:cs typeface="Times New Roman"/>
                        </a:rPr>
                        <a:t>Completion</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48.1%</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33.5%</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tabLst>
                          <a:tab pos="7406005" algn="l"/>
                        </a:tabLst>
                      </a:pPr>
                      <a:r>
                        <a:rPr lang="en-US" sz="1800" b="0" strike="noStrike" baseline="0" dirty="0" smtClean="0">
                          <a:effectLst/>
                          <a:latin typeface="+mn-lt"/>
                          <a:ea typeface="Calibri"/>
                          <a:cs typeface="Times New Roman"/>
                        </a:rPr>
                        <a:t>No</a:t>
                      </a:r>
                      <a:endParaRPr lang="en-US" sz="1800" b="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81000">
                <a:tc>
                  <a:txBody>
                    <a:bodyPr/>
                    <a:lstStyle/>
                    <a:p>
                      <a:pPr marL="0" marR="0">
                        <a:spcBef>
                          <a:spcPts val="0"/>
                        </a:spcBef>
                        <a:spcAft>
                          <a:spcPts val="0"/>
                        </a:spcAft>
                        <a:tabLst>
                          <a:tab pos="7406005" algn="l"/>
                        </a:tabLst>
                      </a:pPr>
                      <a:r>
                        <a:rPr lang="en-US" sz="1800" b="1" spc="-15" dirty="0">
                          <a:effectLst/>
                          <a:latin typeface="+mn-lt"/>
                        </a:rPr>
                        <a:t>Persistence</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70.5%</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64.0%</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7406005" algn="l"/>
                        </a:tabLst>
                      </a:pPr>
                      <a:r>
                        <a:rPr lang="en-US" sz="1800" b="0" strike="noStrike" baseline="0" dirty="0" smtClean="0">
                          <a:effectLst/>
                          <a:latin typeface="+mn-lt"/>
                          <a:ea typeface="Calibri"/>
                          <a:cs typeface="Times New Roman"/>
                        </a:rPr>
                        <a:t>No</a:t>
                      </a:r>
                      <a:endParaRPr lang="en-US" sz="1800" b="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81000">
                <a:tc>
                  <a:txBody>
                    <a:bodyPr/>
                    <a:lstStyle/>
                    <a:p>
                      <a:pPr marL="0" marR="0">
                        <a:spcBef>
                          <a:spcPts val="0"/>
                        </a:spcBef>
                        <a:spcAft>
                          <a:spcPts val="0"/>
                        </a:spcAft>
                        <a:tabLst>
                          <a:tab pos="7406005" algn="l"/>
                        </a:tabLst>
                      </a:pPr>
                      <a:r>
                        <a:rPr lang="en-US" sz="1800" b="1" spc="-15" dirty="0">
                          <a:effectLst/>
                          <a:latin typeface="+mn-lt"/>
                        </a:rPr>
                        <a:t>30 Unit Completion Rate</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66.5%</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57.5%</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tabLst>
                          <a:tab pos="7406005" algn="l"/>
                        </a:tabLst>
                      </a:pPr>
                      <a:r>
                        <a:rPr lang="en-US" sz="1800" b="0" strike="noStrike" baseline="0" dirty="0" smtClean="0">
                          <a:effectLst/>
                          <a:latin typeface="+mn-lt"/>
                          <a:ea typeface="Calibri"/>
                          <a:cs typeface="Times New Roman"/>
                        </a:rPr>
                        <a:t>No</a:t>
                      </a:r>
                      <a:endParaRPr lang="en-US" sz="1800" b="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81000">
                <a:tc>
                  <a:txBody>
                    <a:bodyPr/>
                    <a:lstStyle/>
                    <a:p>
                      <a:pPr marL="0" marR="0">
                        <a:spcBef>
                          <a:spcPts val="0"/>
                        </a:spcBef>
                        <a:spcAft>
                          <a:spcPts val="0"/>
                        </a:spcAft>
                        <a:tabLst>
                          <a:tab pos="7406005" algn="l"/>
                        </a:tabLst>
                      </a:pPr>
                      <a:r>
                        <a:rPr lang="en-US" sz="1800" b="1" spc="-15" dirty="0">
                          <a:effectLst/>
                          <a:latin typeface="+mn-lt"/>
                        </a:rPr>
                        <a:t>Completion Rate </a:t>
                      </a:r>
                      <a:r>
                        <a:rPr lang="en-US" sz="1800" b="1" spc="-15" dirty="0" smtClean="0">
                          <a:effectLst/>
                          <a:latin typeface="+mn-lt"/>
                        </a:rPr>
                        <a:t>Math</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30.6%</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30.4%</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7406005" algn="l"/>
                        </a:tabLst>
                      </a:pPr>
                      <a:r>
                        <a:rPr lang="en-US" sz="1800" b="0" strike="noStrike" baseline="0" dirty="0" smtClean="0">
                          <a:effectLst/>
                          <a:latin typeface="+mn-lt"/>
                          <a:ea typeface="Calibri"/>
                          <a:cs typeface="Times New Roman"/>
                        </a:rPr>
                        <a:t>*same</a:t>
                      </a:r>
                      <a:endParaRPr lang="en-US" sz="1800" b="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81000">
                <a:tc>
                  <a:txBody>
                    <a:bodyPr/>
                    <a:lstStyle/>
                    <a:p>
                      <a:pPr marL="0" marR="0">
                        <a:spcBef>
                          <a:spcPts val="0"/>
                        </a:spcBef>
                        <a:spcAft>
                          <a:spcPts val="0"/>
                        </a:spcAft>
                        <a:tabLst>
                          <a:tab pos="7406005" algn="l"/>
                        </a:tabLst>
                      </a:pPr>
                      <a:r>
                        <a:rPr lang="en-US" sz="1800" b="1" spc="-15" dirty="0">
                          <a:effectLst/>
                          <a:latin typeface="+mn-lt"/>
                        </a:rPr>
                        <a:t>Remedial Rate </a:t>
                      </a:r>
                      <a:r>
                        <a:rPr lang="en-US" sz="1800" b="1" spc="-15" dirty="0" smtClean="0">
                          <a:effectLst/>
                          <a:latin typeface="+mn-lt"/>
                        </a:rPr>
                        <a:t>English</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i="0" dirty="0" smtClean="0">
                          <a:effectLst/>
                          <a:latin typeface="+mn-lt"/>
                          <a:ea typeface="Calibri"/>
                          <a:cs typeface="Times New Roman"/>
                        </a:rPr>
                        <a:t>43.6%</a:t>
                      </a:r>
                      <a:endParaRPr lang="en-US" sz="1800" b="0" i="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i="0" dirty="0" smtClean="0">
                          <a:effectLst/>
                          <a:latin typeface="+mn-lt"/>
                          <a:ea typeface="Calibri"/>
                          <a:cs typeface="Times New Roman"/>
                        </a:rPr>
                        <a:t>32.1%</a:t>
                      </a:r>
                      <a:endParaRPr lang="en-US" sz="1800" b="0" i="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tabLst>
                          <a:tab pos="7406005" algn="l"/>
                        </a:tabLst>
                      </a:pPr>
                      <a:r>
                        <a:rPr lang="en-US" sz="1800" b="0" i="0" strike="noStrike" baseline="0" dirty="0" smtClean="0">
                          <a:effectLst/>
                          <a:latin typeface="+mn-lt"/>
                          <a:ea typeface="Calibri"/>
                          <a:cs typeface="Times New Roman"/>
                        </a:rPr>
                        <a:t>No</a:t>
                      </a:r>
                      <a:endParaRPr lang="en-US" sz="1800" b="0" i="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42880">
                <a:tc>
                  <a:txBody>
                    <a:bodyPr/>
                    <a:lstStyle/>
                    <a:p>
                      <a:pPr marL="0" marR="0">
                        <a:spcBef>
                          <a:spcPts val="0"/>
                        </a:spcBef>
                        <a:spcAft>
                          <a:spcPts val="0"/>
                        </a:spcAft>
                        <a:tabLst>
                          <a:tab pos="7406005" algn="l"/>
                        </a:tabLst>
                      </a:pPr>
                      <a:r>
                        <a:rPr lang="en-US" sz="1800" b="1" spc="-15" dirty="0">
                          <a:effectLst/>
                          <a:latin typeface="+mn-lt"/>
                        </a:rPr>
                        <a:t>Remedial Rate </a:t>
                      </a:r>
                      <a:r>
                        <a:rPr lang="en-US" sz="1800" b="1" spc="-15" dirty="0" smtClean="0">
                          <a:effectLst/>
                          <a:latin typeface="+mn-lt"/>
                        </a:rPr>
                        <a:t>ESL</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27.1%</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15.9%</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7406005" algn="l"/>
                        </a:tabLst>
                      </a:pPr>
                      <a:r>
                        <a:rPr lang="en-US" sz="1800" b="0" strike="noStrike" baseline="0" dirty="0" smtClean="0">
                          <a:effectLst/>
                          <a:latin typeface="+mn-lt"/>
                          <a:ea typeface="Calibri"/>
                          <a:cs typeface="Times New Roman"/>
                        </a:rPr>
                        <a:t>No</a:t>
                      </a:r>
                      <a:endParaRPr lang="en-US" sz="1800" b="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42880">
                <a:tc>
                  <a:txBody>
                    <a:bodyPr/>
                    <a:lstStyle/>
                    <a:p>
                      <a:pPr marL="0" marR="0">
                        <a:spcBef>
                          <a:spcPts val="0"/>
                        </a:spcBef>
                        <a:spcAft>
                          <a:spcPts val="0"/>
                        </a:spcAft>
                        <a:tabLst>
                          <a:tab pos="7406005" algn="l"/>
                        </a:tabLst>
                      </a:pPr>
                      <a:r>
                        <a:rPr lang="en-US" sz="1800" b="1" spc="-15" dirty="0">
                          <a:effectLst/>
                          <a:latin typeface="+mn-lt"/>
                        </a:rPr>
                        <a:t>CTE Rate</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53.9%</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52.0%</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tabLst>
                          <a:tab pos="7406005" algn="l"/>
                        </a:tabLst>
                      </a:pPr>
                      <a:r>
                        <a:rPr lang="en-US" sz="1800" b="0" strike="noStrike" baseline="0" dirty="0" smtClean="0">
                          <a:effectLst/>
                          <a:latin typeface="+mn-lt"/>
                          <a:ea typeface="Calibri"/>
                          <a:cs typeface="Times New Roman"/>
                        </a:rPr>
                        <a:t>No</a:t>
                      </a:r>
                      <a:endParaRPr lang="en-US" sz="1800" b="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3" name="TextBox 2"/>
          <p:cNvSpPr txBox="1"/>
          <p:nvPr/>
        </p:nvSpPr>
        <p:spPr>
          <a:xfrm>
            <a:off x="1295400" y="5835134"/>
            <a:ext cx="6629400" cy="369332"/>
          </a:xfrm>
          <a:prstGeom prst="rect">
            <a:avLst/>
          </a:prstGeom>
          <a:noFill/>
        </p:spPr>
        <p:txBody>
          <a:bodyPr wrap="square" rtlCol="0">
            <a:spAutoFit/>
          </a:bodyPr>
          <a:lstStyle/>
          <a:p>
            <a:r>
              <a:rPr lang="en-US" dirty="0" smtClean="0"/>
              <a:t>* No statistical difference</a:t>
            </a:r>
            <a:endParaRPr lang="en-US" dirty="0"/>
          </a:p>
        </p:txBody>
      </p:sp>
    </p:spTree>
    <p:extLst>
      <p:ext uri="{BB962C8B-B14F-4D97-AF65-F5344CB8AC3E}">
        <p14:creationId xmlns:p14="http://schemas.microsoft.com/office/powerpoint/2010/main" val="2881651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6965245" cy="1202485"/>
          </a:xfrm>
        </p:spPr>
        <p:txBody>
          <a:bodyPr>
            <a:normAutofit fontScale="90000"/>
          </a:bodyPr>
          <a:lstStyle/>
          <a:p>
            <a:r>
              <a:rPr lang="en-US" dirty="0" smtClean="0"/>
              <a:t>SBVC Completion </a:t>
            </a:r>
            <a:r>
              <a:rPr lang="en-US" dirty="0" smtClean="0"/>
              <a:t>Rate </a:t>
            </a:r>
            <a:r>
              <a:rPr lang="en-US" dirty="0" smtClean="0"/>
              <a:t>Examined Further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5434498"/>
              </p:ext>
            </p:extLst>
          </p:nvPr>
        </p:nvGraphicFramePr>
        <p:xfrm>
          <a:off x="1066800" y="2209800"/>
          <a:ext cx="7010400" cy="2819400"/>
        </p:xfrm>
        <a:graphic>
          <a:graphicData uri="http://schemas.openxmlformats.org/drawingml/2006/table">
            <a:tbl>
              <a:tblPr firstRow="1" bandRow="1">
                <a:tableStyleId>{5C22544A-7EE6-4342-B048-85BDC9FD1C3A}</a:tableStyleId>
              </a:tblPr>
              <a:tblGrid>
                <a:gridCol w="1524001"/>
                <a:gridCol w="1066800"/>
                <a:gridCol w="1219200"/>
                <a:gridCol w="1066800"/>
                <a:gridCol w="1066800"/>
                <a:gridCol w="1066799"/>
              </a:tblGrid>
              <a:tr h="471487">
                <a:tc>
                  <a:txBody>
                    <a:bodyPr/>
                    <a:lstStyle/>
                    <a:p>
                      <a:r>
                        <a:rPr lang="en-US" dirty="0" smtClean="0"/>
                        <a:t>Completion</a:t>
                      </a:r>
                      <a:endParaRPr lang="en-US" dirty="0"/>
                    </a:p>
                  </a:txBody>
                  <a:tcPr>
                    <a:solidFill>
                      <a:schemeClr val="bg2">
                        <a:lumMod val="50000"/>
                      </a:schemeClr>
                    </a:solidFill>
                  </a:tcPr>
                </a:tc>
                <a:tc>
                  <a:txBody>
                    <a:bodyPr/>
                    <a:lstStyle/>
                    <a:p>
                      <a:r>
                        <a:rPr lang="en-US" dirty="0" smtClean="0"/>
                        <a:t>2003-04</a:t>
                      </a:r>
                      <a:endParaRPr lang="en-US" dirty="0"/>
                    </a:p>
                  </a:txBody>
                  <a:tcPr>
                    <a:solidFill>
                      <a:schemeClr val="bg2">
                        <a:lumMod val="50000"/>
                      </a:schemeClr>
                    </a:solidFill>
                  </a:tcPr>
                </a:tc>
                <a:tc>
                  <a:txBody>
                    <a:bodyPr/>
                    <a:lstStyle/>
                    <a:p>
                      <a:r>
                        <a:rPr lang="en-US" dirty="0" smtClean="0"/>
                        <a:t>2004-05</a:t>
                      </a:r>
                      <a:endParaRPr lang="en-US" dirty="0"/>
                    </a:p>
                  </a:txBody>
                  <a:tcPr>
                    <a:solidFill>
                      <a:schemeClr val="bg2">
                        <a:lumMod val="50000"/>
                      </a:schemeClr>
                    </a:solidFill>
                  </a:tcPr>
                </a:tc>
                <a:tc>
                  <a:txBody>
                    <a:bodyPr/>
                    <a:lstStyle/>
                    <a:p>
                      <a:r>
                        <a:rPr lang="en-US" dirty="0" smtClean="0"/>
                        <a:t>2005-06</a:t>
                      </a:r>
                      <a:endParaRPr lang="en-US" dirty="0"/>
                    </a:p>
                  </a:txBody>
                  <a:tcPr>
                    <a:solidFill>
                      <a:schemeClr val="bg2">
                        <a:lumMod val="50000"/>
                      </a:schemeClr>
                    </a:solidFill>
                  </a:tcPr>
                </a:tc>
                <a:tc>
                  <a:txBody>
                    <a:bodyPr/>
                    <a:lstStyle/>
                    <a:p>
                      <a:r>
                        <a:rPr lang="en-US" dirty="0" smtClean="0"/>
                        <a:t>2006-07</a:t>
                      </a:r>
                      <a:endParaRPr lang="en-US" dirty="0"/>
                    </a:p>
                  </a:txBody>
                  <a:tcPr>
                    <a:solidFill>
                      <a:schemeClr val="bg2">
                        <a:lumMod val="50000"/>
                      </a:schemeClr>
                    </a:solidFill>
                  </a:tcPr>
                </a:tc>
                <a:tc>
                  <a:txBody>
                    <a:bodyPr/>
                    <a:lstStyle/>
                    <a:p>
                      <a:r>
                        <a:rPr lang="en-US" dirty="0" smtClean="0"/>
                        <a:t>2007-08</a:t>
                      </a:r>
                      <a:endParaRPr lang="en-US" dirty="0"/>
                    </a:p>
                  </a:txBody>
                  <a:tcPr>
                    <a:solidFill>
                      <a:schemeClr val="bg2">
                        <a:lumMod val="50000"/>
                      </a:schemeClr>
                    </a:solidFill>
                  </a:tcPr>
                </a:tc>
              </a:tr>
              <a:tr h="370840">
                <a:tc rowSpan="2">
                  <a:txBody>
                    <a:bodyPr/>
                    <a:lstStyle/>
                    <a:p>
                      <a:r>
                        <a:rPr lang="en-US" dirty="0" smtClean="0"/>
                        <a:t>Overall</a:t>
                      </a:r>
                      <a:endParaRPr lang="en-US" dirty="0"/>
                    </a:p>
                  </a:txBody>
                  <a:tcPr anchor="ct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1,400</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1,477</a:t>
                      </a: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1,470</a:t>
                      </a: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1,534</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c>
                  <a:txBody>
                    <a:bodyPr/>
                    <a:lstStyle/>
                    <a:p>
                      <a:pPr algn="ctr"/>
                      <a:r>
                        <a:rPr lang="en-US" dirty="0" smtClean="0"/>
                        <a:t>1,718</a:t>
                      </a:r>
                      <a:endParaRPr lang="en-US" dirty="0"/>
                    </a:p>
                  </a:txBody>
                  <a:tcPr marL="7620" marR="7620" marT="7620" marB="0" anchor="ctr">
                    <a:solidFill>
                      <a:schemeClr val="tx2">
                        <a:lumMod val="20000"/>
                        <a:lumOff val="80000"/>
                      </a:schemeClr>
                    </a:solidFill>
                  </a:tcPr>
                </a:tc>
              </a:tr>
              <a:tr h="370840">
                <a:tc vMerge="1">
                  <a:txBody>
                    <a:bodyPr/>
                    <a:lstStyle/>
                    <a:p>
                      <a:endParaRPr lang="en-US" dirty="0"/>
                    </a:p>
                  </a:txBody>
                  <a:tcPr/>
                </a:tc>
                <a:tc>
                  <a:txBody>
                    <a:bodyPr/>
                    <a:lstStyle/>
                    <a:p>
                      <a:pPr algn="ctr" rtl="0" fontAlgn="t"/>
                      <a:r>
                        <a:rPr lang="en-US" sz="1800" b="0" i="0" u="none" strike="noStrike" dirty="0" smtClean="0">
                          <a:solidFill>
                            <a:srgbClr val="000000"/>
                          </a:solidFill>
                          <a:effectLst/>
                          <a:latin typeface="+mn-lt"/>
                        </a:rPr>
                        <a:t>35.8%</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36.0%</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37.3%</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35.2%</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dirty="0" smtClean="0"/>
                        <a:t>33.5%</a:t>
                      </a:r>
                      <a:endParaRPr lang="en-US" dirty="0"/>
                    </a:p>
                  </a:txBody>
                  <a:tcPr marL="7620" marR="7620" marT="7620" marB="0" anchor="ctr">
                    <a:lnB w="38100" cap="flat" cmpd="sng" algn="ctr">
                      <a:solidFill>
                        <a:schemeClr val="bg1"/>
                      </a:solidFill>
                      <a:prstDash val="solid"/>
                      <a:round/>
                      <a:headEnd type="none" w="med" len="med"/>
                      <a:tailEnd type="none" w="med" len="med"/>
                    </a:lnB>
                    <a:solidFill>
                      <a:schemeClr val="tx2">
                        <a:lumMod val="20000"/>
                        <a:lumOff val="80000"/>
                      </a:schemeClr>
                    </a:solidFill>
                  </a:tcPr>
                </a:tc>
              </a:tr>
              <a:tr h="370840">
                <a:tc rowSpan="2">
                  <a:txBody>
                    <a:bodyPr/>
                    <a:lstStyle/>
                    <a:p>
                      <a:r>
                        <a:rPr lang="en-US" dirty="0" smtClean="0"/>
                        <a:t>College Prepared</a:t>
                      </a:r>
                      <a:endParaRPr lang="en-US"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122</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128</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143</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155</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143</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bg2">
                        <a:lumMod val="75000"/>
                      </a:schemeClr>
                    </a:solidFill>
                  </a:tcPr>
                </a:tc>
              </a:tr>
              <a:tr h="397193">
                <a:tc vMerge="1">
                  <a:txBody>
                    <a:bodyPr/>
                    <a:lstStyle/>
                    <a:p>
                      <a:endParaRPr lang="en-US" dirty="0"/>
                    </a:p>
                  </a:txBody>
                  <a:tcPr/>
                </a:tc>
                <a:tc>
                  <a:txBody>
                    <a:bodyPr/>
                    <a:lstStyle/>
                    <a:p>
                      <a:pPr algn="ctr" rtl="0" fontAlgn="t"/>
                      <a:r>
                        <a:rPr lang="en-US" sz="1800" b="0" i="0" u="none" strike="noStrike" dirty="0" smtClean="0">
                          <a:solidFill>
                            <a:srgbClr val="000000"/>
                          </a:solidFill>
                          <a:effectLst/>
                          <a:latin typeface="+mn-lt"/>
                        </a:rPr>
                        <a:t>55.7%</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60.9%</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58.7%</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54.2%</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58.7%</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bg2">
                        <a:lumMod val="75000"/>
                      </a:schemeClr>
                    </a:solidFill>
                  </a:tcPr>
                </a:tc>
              </a:tr>
              <a:tr h="370840">
                <a:tc rowSpan="2">
                  <a:txBody>
                    <a:bodyPr/>
                    <a:lstStyle/>
                    <a:p>
                      <a:r>
                        <a:rPr lang="en-US" dirty="0" smtClean="0"/>
                        <a:t>Unprepared</a:t>
                      </a:r>
                    </a:p>
                    <a:p>
                      <a:r>
                        <a:rPr lang="en-US" dirty="0" smtClean="0"/>
                        <a:t>(Remedial)</a:t>
                      </a:r>
                      <a:endParaRPr lang="en-US" dirty="0"/>
                    </a:p>
                  </a:txBody>
                  <a:tcPr anchor="ct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1,278</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1,349</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1,327</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1,379</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1,575</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tx2">
                        <a:lumMod val="20000"/>
                        <a:lumOff val="80000"/>
                      </a:schemeClr>
                    </a:solidFill>
                  </a:tcPr>
                </a:tc>
              </a:tr>
              <a:tr h="467360">
                <a:tc vMerge="1">
                  <a:txBody>
                    <a:bodyPr/>
                    <a:lstStyle/>
                    <a:p>
                      <a:endParaRPr lang="en-US"/>
                    </a:p>
                  </a:txBody>
                  <a:tcPr/>
                </a:tc>
                <a:tc>
                  <a:txBody>
                    <a:bodyPr/>
                    <a:lstStyle/>
                    <a:p>
                      <a:pPr algn="ctr" rtl="0" fontAlgn="t"/>
                      <a:r>
                        <a:rPr lang="en-US" sz="1800" b="0" i="0" u="none" strike="noStrike" dirty="0" smtClean="0">
                          <a:solidFill>
                            <a:srgbClr val="000000"/>
                          </a:solidFill>
                          <a:effectLst/>
                          <a:latin typeface="+mn-lt"/>
                        </a:rPr>
                        <a:t>33.9%</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33.7%</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35.0%</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33.1%</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31.2%</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r>
            </a:tbl>
          </a:graphicData>
        </a:graphic>
      </p:graphicFrame>
      <p:sp>
        <p:nvSpPr>
          <p:cNvPr id="3" name="Rectangle 2"/>
          <p:cNvSpPr/>
          <p:nvPr/>
        </p:nvSpPr>
        <p:spPr>
          <a:xfrm>
            <a:off x="838200" y="5340474"/>
            <a:ext cx="7391400" cy="830997"/>
          </a:xfrm>
          <a:prstGeom prst="rect">
            <a:avLst/>
          </a:prstGeom>
        </p:spPr>
        <p:txBody>
          <a:bodyPr wrap="square">
            <a:spAutoFit/>
          </a:bodyPr>
          <a:lstStyle/>
          <a:p>
            <a:r>
              <a:rPr lang="en-US" sz="1600" dirty="0" smtClean="0"/>
              <a:t>Completion </a:t>
            </a:r>
            <a:r>
              <a:rPr lang="en-US" sz="1600" dirty="0" smtClean="0"/>
              <a:t>rates have declined for unprepared students. Success rates have increased for prepared students. However, prepared students represent a very small percentage of the total count and have a small effect on the overall rate.</a:t>
            </a:r>
            <a:endParaRPr lang="en-US" sz="1600" dirty="0"/>
          </a:p>
        </p:txBody>
      </p:sp>
      <p:sp>
        <p:nvSpPr>
          <p:cNvPr id="5" name="Oval 4"/>
          <p:cNvSpPr/>
          <p:nvPr/>
        </p:nvSpPr>
        <p:spPr>
          <a:xfrm>
            <a:off x="7086600" y="4648200"/>
            <a:ext cx="1066800" cy="304800"/>
          </a:xfrm>
          <a:prstGeom prst="ellipse">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Oval 5"/>
          <p:cNvSpPr/>
          <p:nvPr/>
        </p:nvSpPr>
        <p:spPr>
          <a:xfrm>
            <a:off x="7010400" y="3810000"/>
            <a:ext cx="1066800" cy="3810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0576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965245" cy="1202485"/>
          </a:xfrm>
        </p:spPr>
        <p:txBody>
          <a:bodyPr>
            <a:normAutofit fontScale="90000"/>
          </a:bodyPr>
          <a:lstStyle/>
          <a:p>
            <a:r>
              <a:rPr lang="en-US" dirty="0" smtClean="0"/>
              <a:t>Success in Math and English by Ethnicity </a:t>
            </a:r>
            <a:br>
              <a:rPr lang="en-US" dirty="0" smtClean="0"/>
            </a:b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939867"/>
              </p:ext>
            </p:extLst>
          </p:nvPr>
        </p:nvGraphicFramePr>
        <p:xfrm>
          <a:off x="1371600" y="1981201"/>
          <a:ext cx="6400799"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8645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199" cy="1524000"/>
          </a:xfrm>
        </p:spPr>
        <p:txBody>
          <a:bodyPr>
            <a:noAutofit/>
          </a:bodyPr>
          <a:lstStyle/>
          <a:p>
            <a:r>
              <a:rPr lang="en-US" sz="2800" dirty="0" smtClean="0"/>
              <a:t>Success Differences Between Prepared and Unprepared Students by Ethnicity</a:t>
            </a:r>
            <a:br>
              <a:rPr lang="en-US" sz="2800" dirty="0" smtClean="0"/>
            </a:b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1618896"/>
              </p:ext>
            </p:extLst>
          </p:nvPr>
        </p:nvGraphicFramePr>
        <p:xfrm>
          <a:off x="1371601" y="1905001"/>
          <a:ext cx="6400800" cy="3809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2644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we doing to address Student Learning and Success</a:t>
            </a:r>
            <a:endParaRPr lang="en-US" dirty="0"/>
          </a:p>
        </p:txBody>
      </p:sp>
      <p:sp>
        <p:nvSpPr>
          <p:cNvPr id="3" name="Content Placeholder 2"/>
          <p:cNvSpPr>
            <a:spLocks noGrp="1"/>
          </p:cNvSpPr>
          <p:nvPr>
            <p:ph idx="1"/>
          </p:nvPr>
        </p:nvSpPr>
        <p:spPr>
          <a:xfrm>
            <a:off x="1463040" y="2209799"/>
            <a:ext cx="6309360" cy="3513269"/>
          </a:xfrm>
        </p:spPr>
        <p:txBody>
          <a:bodyPr>
            <a:normAutofit fontScale="85000" lnSpcReduction="10000"/>
          </a:bodyPr>
          <a:lstStyle/>
          <a:p>
            <a:r>
              <a:rPr lang="en-US" dirty="0" smtClean="0"/>
              <a:t>Student Success Center continues to show </a:t>
            </a:r>
            <a:r>
              <a:rPr lang="en-US" dirty="0" smtClean="0"/>
              <a:t>success —we </a:t>
            </a:r>
            <a:r>
              <a:rPr lang="en-US" dirty="0" smtClean="0"/>
              <a:t>have plans to expand and add more centers</a:t>
            </a:r>
          </a:p>
          <a:p>
            <a:r>
              <a:rPr lang="en-US" dirty="0" smtClean="0"/>
              <a:t>A </a:t>
            </a:r>
            <a:r>
              <a:rPr lang="en-US" dirty="0"/>
              <a:t>First-Year experience </a:t>
            </a:r>
            <a:r>
              <a:rPr lang="en-US" dirty="0" smtClean="0"/>
              <a:t>program is being planned</a:t>
            </a:r>
          </a:p>
          <a:p>
            <a:r>
              <a:rPr lang="en-US" dirty="0" smtClean="0"/>
              <a:t>Reviving campus satellites to offer courses off-campus</a:t>
            </a:r>
          </a:p>
          <a:p>
            <a:r>
              <a:rPr lang="en-US" dirty="0" smtClean="0"/>
              <a:t>Instituted courses on-demand</a:t>
            </a:r>
          </a:p>
          <a:p>
            <a:r>
              <a:rPr lang="en-US" dirty="0" smtClean="0"/>
              <a:t>Partnerships </a:t>
            </a:r>
            <a:r>
              <a:rPr lang="en-US" dirty="0"/>
              <a:t>with </a:t>
            </a:r>
            <a:r>
              <a:rPr lang="en-US" dirty="0" smtClean="0"/>
              <a:t>K-12</a:t>
            </a:r>
          </a:p>
          <a:p>
            <a:r>
              <a:rPr lang="en-US" dirty="0" smtClean="0"/>
              <a:t>Partnership with CSUSB </a:t>
            </a:r>
            <a:r>
              <a:rPr lang="en-US" dirty="0"/>
              <a:t>(</a:t>
            </a:r>
            <a:r>
              <a:rPr lang="en-US" dirty="0" smtClean="0"/>
              <a:t>STEM Pass </a:t>
            </a:r>
            <a:r>
              <a:rPr lang="en-US" dirty="0"/>
              <a:t>Go Program</a:t>
            </a:r>
            <a:r>
              <a:rPr lang="en-US" dirty="0" smtClean="0"/>
              <a:t>)</a:t>
            </a:r>
          </a:p>
          <a:p>
            <a:r>
              <a:rPr lang="en-US" dirty="0" smtClean="0"/>
              <a:t>Offering greater access to counselors for SEP </a:t>
            </a:r>
          </a:p>
          <a:p>
            <a:r>
              <a:rPr lang="en-US" dirty="0" smtClean="0"/>
              <a:t>All </a:t>
            </a:r>
            <a:r>
              <a:rPr lang="en-US" dirty="0"/>
              <a:t>current student success programs will continue</a:t>
            </a:r>
          </a:p>
          <a:p>
            <a:pPr marL="365760" lvl="1" indent="0">
              <a:buNone/>
            </a:pPr>
            <a:endParaRPr lang="en-US" dirty="0" smtClean="0"/>
          </a:p>
          <a:p>
            <a:pPr marL="365760" lvl="1" indent="0">
              <a:buNone/>
            </a:pPr>
            <a:endParaRPr lang="en-US" dirty="0"/>
          </a:p>
          <a:p>
            <a:endParaRPr lang="en-US" dirty="0" smtClean="0"/>
          </a:p>
        </p:txBody>
      </p:sp>
    </p:spTree>
    <p:extLst>
      <p:ext uri="{BB962C8B-B14F-4D97-AF65-F5344CB8AC3E}">
        <p14:creationId xmlns:p14="http://schemas.microsoft.com/office/powerpoint/2010/main" val="2568936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440" y="762001"/>
            <a:ext cx="6965245" cy="914400"/>
          </a:xfrm>
        </p:spPr>
        <p:txBody>
          <a:bodyPr>
            <a:normAutofit fontScale="90000"/>
          </a:bodyPr>
          <a:lstStyle/>
          <a:p>
            <a:r>
              <a:rPr lang="en-US" dirty="0" smtClean="0"/>
              <a:t>Current support programs </a:t>
            </a:r>
            <a:r>
              <a:rPr lang="en-US" dirty="0" smtClean="0"/>
              <a:t/>
            </a:r>
            <a:br>
              <a:rPr lang="en-US" dirty="0" smtClean="0"/>
            </a:br>
            <a:r>
              <a:rPr lang="en-US" dirty="0" smtClean="0"/>
              <a:t>are </a:t>
            </a:r>
            <a:r>
              <a:rPr lang="en-US" dirty="0" smtClean="0"/>
              <a:t>helping.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0680167"/>
              </p:ext>
            </p:extLst>
          </p:nvPr>
        </p:nvGraphicFramePr>
        <p:xfrm>
          <a:off x="1181100" y="1904999"/>
          <a:ext cx="6857999" cy="3733799"/>
        </p:xfrm>
        <a:graphic>
          <a:graphicData uri="http://schemas.openxmlformats.org/drawingml/2006/table">
            <a:tbl>
              <a:tblPr firstRow="1" bandRow="1">
                <a:tableStyleId>{5C22544A-7EE6-4342-B048-85BDC9FD1C3A}</a:tableStyleId>
              </a:tblPr>
              <a:tblGrid>
                <a:gridCol w="1409700"/>
                <a:gridCol w="1371600"/>
                <a:gridCol w="1371600"/>
                <a:gridCol w="1318259"/>
                <a:gridCol w="1386840"/>
              </a:tblGrid>
              <a:tr h="506719">
                <a:tc>
                  <a:txBody>
                    <a:bodyPr/>
                    <a:lstStyle/>
                    <a:p>
                      <a:pPr algn="ctr" fontAlgn="b"/>
                      <a:r>
                        <a:rPr lang="en-US" sz="1600" b="1" i="0" u="none" strike="noStrike" dirty="0">
                          <a:solidFill>
                            <a:srgbClr val="000000"/>
                          </a:solidFill>
                          <a:effectLst/>
                          <a:latin typeface="Calibri"/>
                        </a:rPr>
                        <a:t>Program </a:t>
                      </a:r>
                      <a:r>
                        <a:rPr lang="en-US" sz="1600" b="1" i="0" u="none" strike="noStrike" dirty="0" smtClean="0">
                          <a:solidFill>
                            <a:srgbClr val="000000"/>
                          </a:solidFill>
                          <a:effectLst/>
                          <a:latin typeface="Calibri"/>
                        </a:rPr>
                        <a:t>Name</a:t>
                      </a:r>
                      <a:endParaRPr lang="en-US" sz="1600" b="1" i="0" u="none" strike="noStrike" dirty="0">
                        <a:solidFill>
                          <a:srgbClr val="000000"/>
                        </a:solidFill>
                        <a:effectLst/>
                        <a:latin typeface="Calibri"/>
                      </a:endParaRPr>
                    </a:p>
                  </a:txBody>
                  <a:tcPr marL="9525" marR="9525" marT="9525" marB="0" anchor="b">
                    <a:solidFill>
                      <a:schemeClr val="bg2">
                        <a:lumMod val="75000"/>
                      </a:schemeClr>
                    </a:solidFill>
                  </a:tcPr>
                </a:tc>
                <a:tc>
                  <a:txBody>
                    <a:bodyPr/>
                    <a:lstStyle/>
                    <a:p>
                      <a:pPr algn="ctr" fontAlgn="b"/>
                      <a:r>
                        <a:rPr lang="en-US" sz="1600" b="1" i="0" u="none" strike="noStrike" dirty="0">
                          <a:solidFill>
                            <a:srgbClr val="000000"/>
                          </a:solidFill>
                          <a:effectLst/>
                          <a:latin typeface="Calibri"/>
                        </a:rPr>
                        <a:t>Program Success rate</a:t>
                      </a:r>
                    </a:p>
                  </a:txBody>
                  <a:tcPr marL="9525" marR="9525" marT="9525" marB="0" anchor="b">
                    <a:solidFill>
                      <a:schemeClr val="bg2">
                        <a:lumMod val="75000"/>
                      </a:schemeClr>
                    </a:solidFill>
                  </a:tcPr>
                </a:tc>
                <a:tc>
                  <a:txBody>
                    <a:bodyPr/>
                    <a:lstStyle/>
                    <a:p>
                      <a:pPr algn="ctr" fontAlgn="b"/>
                      <a:r>
                        <a:rPr lang="en-US" sz="1600" b="1" i="0" u="none" strike="noStrike" dirty="0">
                          <a:solidFill>
                            <a:srgbClr val="000000"/>
                          </a:solidFill>
                          <a:effectLst/>
                          <a:latin typeface="Calibri"/>
                        </a:rPr>
                        <a:t>Campus </a:t>
                      </a:r>
                      <a:endParaRPr lang="en-US" sz="1600" b="1" i="0" u="none" strike="noStrike" dirty="0" smtClean="0">
                        <a:solidFill>
                          <a:srgbClr val="000000"/>
                        </a:solidFill>
                        <a:effectLst/>
                        <a:latin typeface="Calibri"/>
                      </a:endParaRPr>
                    </a:p>
                    <a:p>
                      <a:pPr algn="ctr" fontAlgn="b"/>
                      <a:r>
                        <a:rPr lang="en-US" sz="1600" b="1" i="0" u="none" strike="noStrike" dirty="0" smtClean="0">
                          <a:solidFill>
                            <a:srgbClr val="000000"/>
                          </a:solidFill>
                          <a:effectLst/>
                          <a:latin typeface="Calibri"/>
                        </a:rPr>
                        <a:t>Success </a:t>
                      </a:r>
                      <a:r>
                        <a:rPr lang="en-US" sz="1600" b="1" i="0" u="none" strike="noStrike" dirty="0">
                          <a:solidFill>
                            <a:srgbClr val="000000"/>
                          </a:solidFill>
                          <a:effectLst/>
                          <a:latin typeface="Calibri"/>
                        </a:rPr>
                        <a:t>rate</a:t>
                      </a:r>
                    </a:p>
                  </a:txBody>
                  <a:tcPr marL="9525" marR="9525" marT="9525" marB="0" anchor="b">
                    <a:solidFill>
                      <a:schemeClr val="bg2">
                        <a:lumMod val="75000"/>
                      </a:schemeClr>
                    </a:solidFill>
                  </a:tcPr>
                </a:tc>
                <a:tc>
                  <a:txBody>
                    <a:bodyPr/>
                    <a:lstStyle/>
                    <a:p>
                      <a:pPr algn="ctr" fontAlgn="b"/>
                      <a:r>
                        <a:rPr lang="en-US" sz="1600" b="1" i="0" u="none" strike="noStrike" dirty="0">
                          <a:solidFill>
                            <a:srgbClr val="000000"/>
                          </a:solidFill>
                          <a:effectLst/>
                          <a:latin typeface="Calibri"/>
                        </a:rPr>
                        <a:t>Program </a:t>
                      </a:r>
                      <a:r>
                        <a:rPr lang="en-US" sz="1600" b="1" i="0" u="none" strike="noStrike" dirty="0" smtClean="0">
                          <a:solidFill>
                            <a:srgbClr val="000000"/>
                          </a:solidFill>
                          <a:effectLst/>
                          <a:latin typeface="Calibri"/>
                        </a:rPr>
                        <a:t>Retention </a:t>
                      </a:r>
                      <a:r>
                        <a:rPr lang="en-US" sz="1600" b="1" i="0" u="none" strike="noStrike" dirty="0">
                          <a:solidFill>
                            <a:srgbClr val="000000"/>
                          </a:solidFill>
                          <a:effectLst/>
                          <a:latin typeface="Calibri"/>
                        </a:rPr>
                        <a:t>rate</a:t>
                      </a:r>
                    </a:p>
                  </a:txBody>
                  <a:tcPr marL="9525" marR="9525" marT="9525" marB="0" anchor="b">
                    <a:solidFill>
                      <a:schemeClr val="bg2">
                        <a:lumMod val="75000"/>
                      </a:schemeClr>
                    </a:solidFill>
                  </a:tcPr>
                </a:tc>
                <a:tc>
                  <a:txBody>
                    <a:bodyPr/>
                    <a:lstStyle/>
                    <a:p>
                      <a:pPr algn="ctr" fontAlgn="b"/>
                      <a:r>
                        <a:rPr lang="en-US" sz="1600" b="1" i="0" u="none" strike="noStrike" dirty="0">
                          <a:solidFill>
                            <a:srgbClr val="000000"/>
                          </a:solidFill>
                          <a:effectLst/>
                          <a:latin typeface="Calibri"/>
                        </a:rPr>
                        <a:t>Campus Retention rate</a:t>
                      </a:r>
                    </a:p>
                  </a:txBody>
                  <a:tcPr marL="9525" marR="9525" marT="9525" marB="0" anchor="b">
                    <a:solidFill>
                      <a:schemeClr val="bg2">
                        <a:lumMod val="75000"/>
                      </a:schemeClr>
                    </a:solidFill>
                  </a:tcPr>
                </a:tc>
              </a:tr>
              <a:tr h="370295">
                <a:tc>
                  <a:txBody>
                    <a:bodyPr/>
                    <a:lstStyle/>
                    <a:p>
                      <a:pPr algn="l" fontAlgn="b"/>
                      <a:r>
                        <a:rPr lang="en-US" sz="1600" b="0" i="0" u="none" strike="noStrike" dirty="0">
                          <a:solidFill>
                            <a:srgbClr val="000000"/>
                          </a:solidFill>
                          <a:effectLst/>
                          <a:latin typeface="Calibri"/>
                        </a:rPr>
                        <a:t>CARE</a:t>
                      </a: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77%</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69%</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91%</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89%</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a:solidFill>
                            <a:srgbClr val="000000"/>
                          </a:solidFill>
                          <a:effectLst/>
                          <a:latin typeface="Calibri"/>
                        </a:rPr>
                        <a:t>EOP&amp;S</a:t>
                      </a: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77%</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69%</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93%</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89%</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a:solidFill>
                            <a:srgbClr val="000000"/>
                          </a:solidFill>
                          <a:effectLst/>
                          <a:latin typeface="Calibri"/>
                        </a:rPr>
                        <a:t>Puente</a:t>
                      </a: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81%</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69%</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94%</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89%</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a:solidFill>
                            <a:srgbClr val="000000"/>
                          </a:solidFill>
                          <a:effectLst/>
                          <a:latin typeface="Calibri"/>
                        </a:rPr>
                        <a:t>STAR</a:t>
                      </a: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75%</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69%</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89%</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89%</a:t>
                      </a:r>
                      <a:endParaRPr lang="en-US" sz="1600" b="0" i="0" u="none" strike="noStrike" dirty="0">
                        <a:solidFill>
                          <a:srgbClr val="000000"/>
                        </a:solidFill>
                        <a:effectLst/>
                        <a:latin typeface="Calibri"/>
                      </a:endParaRPr>
                    </a:p>
                  </a:txBody>
                  <a:tcPr marL="9525" marR="9525" marT="9525" marB="0" anchor="b">
                    <a:solidFill>
                      <a:schemeClr val="bg2"/>
                    </a:solidFill>
                  </a:tcPr>
                </a:tc>
              </a:tr>
              <a:tr h="537725">
                <a:tc>
                  <a:txBody>
                    <a:bodyPr/>
                    <a:lstStyle/>
                    <a:p>
                      <a:pPr algn="l" fontAlgn="b"/>
                      <a:r>
                        <a:rPr lang="en-US" sz="1600" b="0" i="0" u="none" strike="noStrike" dirty="0" smtClean="0">
                          <a:solidFill>
                            <a:srgbClr val="000000"/>
                          </a:solidFill>
                          <a:effectLst/>
                          <a:latin typeface="Calibri"/>
                        </a:rPr>
                        <a:t>Student Success</a:t>
                      </a:r>
                      <a:r>
                        <a:rPr lang="en-US" sz="1600" b="0" i="0" u="none" strike="noStrike" baseline="0" dirty="0" smtClean="0">
                          <a:solidFill>
                            <a:srgbClr val="000000"/>
                          </a:solidFill>
                          <a:effectLst/>
                          <a:latin typeface="Calibri"/>
                        </a:rPr>
                        <a:t> Center</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75%</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69%</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92%</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89%</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a:solidFill>
                            <a:srgbClr val="000000"/>
                          </a:solidFill>
                          <a:effectLst/>
                          <a:latin typeface="Calibri"/>
                        </a:rPr>
                        <a:t>Tumaini</a:t>
                      </a: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74%</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69%</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95%</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89%</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a:solidFill>
                            <a:srgbClr val="000000"/>
                          </a:solidFill>
                          <a:effectLst/>
                          <a:latin typeface="Calibri"/>
                        </a:rPr>
                        <a:t>Valley Bound</a:t>
                      </a: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72%</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69%</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94%</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89%</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smtClean="0">
                          <a:solidFill>
                            <a:srgbClr val="000000"/>
                          </a:solidFill>
                          <a:effectLst/>
                          <a:latin typeface="Calibri"/>
                        </a:rPr>
                        <a:t>MCHS</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88%</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69%</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98%</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89%</a:t>
                      </a:r>
                      <a:endParaRPr lang="en-US" sz="1600" b="0" i="0" u="none" strike="noStrike" dirty="0">
                        <a:solidFill>
                          <a:srgbClr val="000000"/>
                        </a:solidFill>
                        <a:effectLst/>
                        <a:latin typeface="Calibri"/>
                      </a:endParaRPr>
                    </a:p>
                  </a:txBody>
                  <a:tcPr marL="9525" marR="9525" marT="9525" marB="0" anchor="b">
                    <a:solidFill>
                      <a:schemeClr val="bg2"/>
                    </a:solidFill>
                  </a:tcPr>
                </a:tc>
              </a:tr>
            </a:tbl>
          </a:graphicData>
        </a:graphic>
      </p:graphicFrame>
      <p:sp>
        <p:nvSpPr>
          <p:cNvPr id="5" name="TextBox 4"/>
          <p:cNvSpPr txBox="1"/>
          <p:nvPr/>
        </p:nvSpPr>
        <p:spPr>
          <a:xfrm>
            <a:off x="914400" y="5638800"/>
            <a:ext cx="7391400" cy="553998"/>
          </a:xfrm>
          <a:prstGeom prst="rect">
            <a:avLst/>
          </a:prstGeom>
          <a:noFill/>
        </p:spPr>
        <p:txBody>
          <a:bodyPr wrap="square" rtlCol="0">
            <a:spAutoFit/>
          </a:bodyPr>
          <a:lstStyle/>
          <a:p>
            <a:r>
              <a:rPr lang="en-US" sz="1500" dirty="0" smtClean="0"/>
              <a:t>These programs need regular review and </a:t>
            </a:r>
            <a:r>
              <a:rPr lang="en-US" sz="1500" dirty="0" smtClean="0"/>
              <a:t>assessment; </a:t>
            </a:r>
            <a:r>
              <a:rPr lang="en-US" sz="1500" dirty="0" smtClean="0"/>
              <a:t>data for the same cohort year as this report (</a:t>
            </a:r>
            <a:r>
              <a:rPr lang="en-US" sz="1500" dirty="0" smtClean="0"/>
              <a:t>2012–13</a:t>
            </a:r>
            <a:r>
              <a:rPr lang="en-US" sz="1500" dirty="0" smtClean="0"/>
              <a:t>) </a:t>
            </a:r>
            <a:r>
              <a:rPr lang="en-US" sz="1500" dirty="0" smtClean="0"/>
              <a:t>show </a:t>
            </a:r>
            <a:r>
              <a:rPr lang="en-US" sz="1500" dirty="0" smtClean="0"/>
              <a:t>higher success rates for all support programs.</a:t>
            </a:r>
            <a:endParaRPr lang="en-US" sz="1500" dirty="0"/>
          </a:p>
        </p:txBody>
      </p:sp>
    </p:spTree>
    <p:extLst>
      <p:ext uri="{BB962C8B-B14F-4D97-AF65-F5344CB8AC3E}">
        <p14:creationId xmlns:p14="http://schemas.microsoft.com/office/powerpoint/2010/main" val="633786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ARCC 2.0 Completion Outcomes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a:t>Completion (SPAR)</a:t>
            </a:r>
            <a:r>
              <a:rPr lang="en-US" dirty="0"/>
              <a:t> – percentage of first-time degree and/or transfer-seeking students tracked for six years from 2007-08 to 2012-13 who completed a degree, certificate or transfer related outcomes.</a:t>
            </a:r>
          </a:p>
          <a:p>
            <a:r>
              <a:rPr lang="en-US" b="1" dirty="0"/>
              <a:t>Career Technical Education (CTE)</a:t>
            </a:r>
            <a:r>
              <a:rPr lang="en-US" dirty="0"/>
              <a:t> – Percentage of students tracked for six years from 2007-08 to 2012-13 who completed several courses classified as career technical education (or vocational) in a single discipline and completed a degree, certificate or transfer related outcome.</a:t>
            </a:r>
          </a:p>
        </p:txBody>
      </p:sp>
    </p:spTree>
    <p:extLst>
      <p:ext uri="{BB962C8B-B14F-4D97-AF65-F5344CB8AC3E}">
        <p14:creationId xmlns:p14="http://schemas.microsoft.com/office/powerpoint/2010/main" val="569866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965245" cy="1087418"/>
          </a:xfrm>
        </p:spPr>
        <p:txBody>
          <a:bodyPr>
            <a:normAutofit/>
          </a:bodyPr>
          <a:lstStyle/>
          <a:p>
            <a:r>
              <a:rPr lang="en-US" sz="3200" dirty="0" smtClean="0"/>
              <a:t>Successful Strategies Supported </a:t>
            </a:r>
            <a:r>
              <a:rPr lang="en-US" sz="3200" dirty="0" smtClean="0"/>
              <a:t/>
            </a:r>
            <a:br>
              <a:rPr lang="en-US" sz="3200" dirty="0" smtClean="0"/>
            </a:br>
            <a:r>
              <a:rPr lang="en-US" sz="3200" dirty="0" smtClean="0"/>
              <a:t>by </a:t>
            </a:r>
            <a:r>
              <a:rPr lang="en-US" sz="3200" dirty="0" smtClean="0"/>
              <a:t>SBVC Research</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749876643"/>
              </p:ext>
            </p:extLst>
          </p:nvPr>
        </p:nvGraphicFramePr>
        <p:xfrm>
          <a:off x="838197" y="1828800"/>
          <a:ext cx="7391403" cy="4206240"/>
        </p:xfrm>
        <a:graphic>
          <a:graphicData uri="http://schemas.openxmlformats.org/drawingml/2006/table">
            <a:tbl>
              <a:tblPr firstRow="1" bandRow="1">
                <a:tableStyleId>{5C22544A-7EE6-4342-B048-85BDC9FD1C3A}</a:tableStyleId>
              </a:tblPr>
              <a:tblGrid>
                <a:gridCol w="2286003"/>
                <a:gridCol w="2743200"/>
                <a:gridCol w="2362200"/>
              </a:tblGrid>
              <a:tr h="495300">
                <a:tc>
                  <a:txBody>
                    <a:bodyPr/>
                    <a:lstStyle/>
                    <a:p>
                      <a:r>
                        <a:rPr lang="en-US" dirty="0" smtClean="0">
                          <a:solidFill>
                            <a:schemeClr val="bg1"/>
                          </a:solidFill>
                        </a:rPr>
                        <a:t>Strategy</a:t>
                      </a:r>
                      <a:endParaRPr lang="en-US" dirty="0">
                        <a:solidFill>
                          <a:schemeClr val="bg1"/>
                        </a:solidFill>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Program</a:t>
                      </a:r>
                      <a:r>
                        <a:rPr lang="en-US" baseline="0" dirty="0" smtClean="0">
                          <a:solidFill>
                            <a:schemeClr val="bg1"/>
                          </a:solidFill>
                        </a:rPr>
                        <a:t> /Service</a:t>
                      </a:r>
                      <a:endParaRPr lang="en-US" dirty="0" smtClean="0">
                        <a:solidFill>
                          <a:schemeClr val="bg1"/>
                        </a:solidFill>
                      </a:endParaRPr>
                    </a:p>
                    <a:p>
                      <a:endParaRPr lang="en-US" dirty="0">
                        <a:solidFill>
                          <a:schemeClr val="bg1"/>
                        </a:solidFill>
                      </a:endParaRPr>
                    </a:p>
                  </a:txBody>
                  <a:tcPr>
                    <a:solidFill>
                      <a:schemeClr val="bg2">
                        <a:lumMod val="90000"/>
                      </a:schemeClr>
                    </a:solidFill>
                  </a:tcPr>
                </a:tc>
                <a:tc>
                  <a:txBody>
                    <a:bodyPr/>
                    <a:lstStyle/>
                    <a:p>
                      <a:r>
                        <a:rPr lang="en-US" dirty="0" smtClean="0">
                          <a:solidFill>
                            <a:schemeClr val="bg1"/>
                          </a:solidFill>
                        </a:rPr>
                        <a:t>Outcome</a:t>
                      </a:r>
                      <a:endParaRPr lang="en-US" dirty="0">
                        <a:solidFill>
                          <a:schemeClr val="bg1"/>
                        </a:solidFill>
                      </a:endParaRPr>
                    </a:p>
                  </a:txBody>
                  <a:tcPr>
                    <a:solidFill>
                      <a:schemeClr val="bg2">
                        <a:lumMod val="90000"/>
                      </a:schemeClr>
                    </a:solidFill>
                  </a:tcPr>
                </a:tc>
              </a:tr>
              <a:tr h="495300">
                <a:tc>
                  <a:txBody>
                    <a:bodyPr/>
                    <a:lstStyle/>
                    <a:p>
                      <a:r>
                        <a:rPr lang="en-US" dirty="0" smtClean="0"/>
                        <a:t>Increase full-time enrollment </a:t>
                      </a:r>
                      <a:endParaRPr lang="en-US" dirty="0"/>
                    </a:p>
                  </a:txBody>
                  <a:tcPr>
                    <a:solidFill>
                      <a:schemeClr val="bg2">
                        <a:lumMod val="90000"/>
                      </a:schemeClr>
                    </a:solidFill>
                  </a:tcPr>
                </a:tc>
                <a:tc>
                  <a:txBody>
                    <a:bodyPr/>
                    <a:lstStyle/>
                    <a:p>
                      <a:r>
                        <a:rPr lang="en-US" dirty="0" smtClean="0"/>
                        <a:t>-First-year</a:t>
                      </a:r>
                      <a:r>
                        <a:rPr lang="en-US" baseline="0" dirty="0" smtClean="0"/>
                        <a:t> experience programs</a:t>
                      </a:r>
                      <a:endParaRPr lang="en-US" dirty="0" smtClean="0"/>
                    </a:p>
                    <a:p>
                      <a:r>
                        <a:rPr lang="en-US" dirty="0" smtClean="0"/>
                        <a:t>-Improved</a:t>
                      </a:r>
                      <a:r>
                        <a:rPr lang="en-US" baseline="0" dirty="0" smtClean="0"/>
                        <a:t> F/A service</a:t>
                      </a:r>
                    </a:p>
                    <a:p>
                      <a:r>
                        <a:rPr lang="en-US" baseline="0" dirty="0" smtClean="0"/>
                        <a:t>-Outreach to HS students to come directly to SBVC </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Increase</a:t>
                      </a:r>
                      <a:r>
                        <a:rPr lang="en-US" baseline="0" dirty="0" smtClean="0"/>
                        <a:t> persistence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Increased 30 unit rate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Increased completions</a:t>
                      </a:r>
                      <a:endParaRPr lang="en-US" dirty="0"/>
                    </a:p>
                  </a:txBody>
                  <a:tcPr>
                    <a:solidFill>
                      <a:schemeClr val="bg2">
                        <a:lumMod val="90000"/>
                      </a:schemeClr>
                    </a:solidFill>
                  </a:tcPr>
                </a:tc>
              </a:tr>
              <a:tr h="990600">
                <a:tc>
                  <a:txBody>
                    <a:bodyPr/>
                    <a:lstStyle/>
                    <a:p>
                      <a:r>
                        <a:rPr lang="en-US" dirty="0" smtClean="0"/>
                        <a:t>Improve</a:t>
                      </a:r>
                      <a:r>
                        <a:rPr lang="en-US" baseline="0" dirty="0" smtClean="0"/>
                        <a:t> success in  developmental and basic skills courses</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-Writing lab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-Reading</a:t>
                      </a:r>
                      <a:r>
                        <a:rPr lang="en-US" baseline="0" dirty="0" smtClean="0"/>
                        <a:t> lab</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 success center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-Non-credit ESL courses</a:t>
                      </a:r>
                      <a:endParaRPr lang="en-US" dirty="0"/>
                    </a:p>
                  </a:txBody>
                  <a:tcPr>
                    <a:solidFill>
                      <a:schemeClr val="bg2">
                        <a:lumMod val="90000"/>
                      </a:schemeClr>
                    </a:solidFill>
                  </a:tcPr>
                </a:tc>
                <a:tc>
                  <a:txBody>
                    <a:bodyPr/>
                    <a:lstStyle/>
                    <a:p>
                      <a:r>
                        <a:rPr lang="en-US" dirty="0" smtClean="0"/>
                        <a:t>Higher success rates in English</a:t>
                      </a:r>
                      <a:r>
                        <a:rPr lang="en-US" baseline="0" dirty="0" smtClean="0"/>
                        <a:t> and </a:t>
                      </a:r>
                      <a:r>
                        <a:rPr lang="en-US" baseline="0" dirty="0" smtClean="0"/>
                        <a:t>math</a:t>
                      </a:r>
                      <a:endParaRPr lang="en-US" dirty="0"/>
                    </a:p>
                  </a:txBody>
                  <a:tcPr>
                    <a:solidFill>
                      <a:schemeClr val="bg2">
                        <a:lumMod val="90000"/>
                      </a:schemeClr>
                    </a:solidFill>
                  </a:tcPr>
                </a:tc>
              </a:tr>
              <a:tr h="495300">
                <a:tc>
                  <a:txBody>
                    <a:bodyPr/>
                    <a:lstStyle/>
                    <a:p>
                      <a:r>
                        <a:rPr lang="en-US" dirty="0" smtClean="0"/>
                        <a:t>Increase participation</a:t>
                      </a:r>
                      <a:r>
                        <a:rPr lang="en-US" baseline="0" dirty="0" smtClean="0"/>
                        <a:t> in learning communities</a:t>
                      </a:r>
                      <a:endParaRPr lang="en-US" dirty="0"/>
                    </a:p>
                  </a:txBody>
                  <a:tcPr>
                    <a:solidFill>
                      <a:schemeClr val="bg2">
                        <a:lumMod val="90000"/>
                      </a:schemeClr>
                    </a:solidFill>
                  </a:tcPr>
                </a:tc>
                <a:tc>
                  <a:txBody>
                    <a:bodyPr/>
                    <a:lstStyle/>
                    <a:p>
                      <a:r>
                        <a:rPr lang="en-US" dirty="0" smtClean="0"/>
                        <a:t>-HSI</a:t>
                      </a:r>
                      <a:r>
                        <a:rPr lang="en-US" baseline="0" dirty="0" smtClean="0"/>
                        <a:t> STEM </a:t>
                      </a:r>
                      <a:r>
                        <a:rPr lang="en-US" dirty="0" smtClean="0"/>
                        <a:t>Pass Go project</a:t>
                      </a:r>
                    </a:p>
                    <a:p>
                      <a:r>
                        <a:rPr lang="en-US" dirty="0" smtClean="0"/>
                        <a:t>-MSEIP</a:t>
                      </a:r>
                      <a:r>
                        <a:rPr lang="en-US" baseline="0" dirty="0" smtClean="0"/>
                        <a:t> </a:t>
                      </a:r>
                      <a:r>
                        <a:rPr lang="en-US" dirty="0" smtClean="0"/>
                        <a:t> </a:t>
                      </a:r>
                      <a:endParaRPr lang="en-US" dirty="0"/>
                    </a:p>
                  </a:txBody>
                  <a:tcPr>
                    <a:solidFill>
                      <a:schemeClr val="bg2">
                        <a:lumMod val="90000"/>
                      </a:schemeClr>
                    </a:solidFill>
                  </a:tcPr>
                </a:tc>
                <a:tc>
                  <a:txBody>
                    <a:bodyPr/>
                    <a:lstStyle/>
                    <a:p>
                      <a:r>
                        <a:rPr lang="en-US" dirty="0" smtClean="0"/>
                        <a:t>Higher</a:t>
                      </a:r>
                      <a:r>
                        <a:rPr lang="en-US" baseline="0" dirty="0" smtClean="0"/>
                        <a:t> transfer rates</a:t>
                      </a:r>
                      <a:endParaRPr lang="en-US" dirty="0"/>
                    </a:p>
                  </a:txBody>
                  <a:tcPr>
                    <a:solidFill>
                      <a:schemeClr val="bg2">
                        <a:lumMod val="90000"/>
                      </a:schemeClr>
                    </a:solidFill>
                  </a:tcPr>
                </a:tc>
              </a:tr>
            </a:tbl>
          </a:graphicData>
        </a:graphic>
      </p:graphicFrame>
    </p:spTree>
    <p:extLst>
      <p:ext uri="{BB962C8B-B14F-4D97-AF65-F5344CB8AC3E}">
        <p14:creationId xmlns:p14="http://schemas.microsoft.com/office/powerpoint/2010/main" val="2720619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812845" cy="990600"/>
          </a:xfrm>
        </p:spPr>
        <p:txBody>
          <a:bodyPr>
            <a:normAutofit fontScale="90000"/>
          </a:bodyPr>
          <a:lstStyle/>
          <a:p>
            <a:r>
              <a:rPr lang="en-US" sz="3200" dirty="0" smtClean="0"/>
              <a:t> Strategies currently monitored  </a:t>
            </a:r>
            <a:r>
              <a:rPr lang="en-US" sz="3200" dirty="0" smtClean="0"/>
              <a:t/>
            </a:r>
            <a:br>
              <a:rPr lang="en-US" sz="3200" dirty="0" smtClean="0"/>
            </a:br>
            <a:r>
              <a:rPr lang="en-US" sz="3200" dirty="0" smtClean="0"/>
              <a:t>by </a:t>
            </a:r>
            <a:r>
              <a:rPr lang="en-US" sz="3200" dirty="0" smtClean="0"/>
              <a:t>SBVC Research</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311120919"/>
              </p:ext>
            </p:extLst>
          </p:nvPr>
        </p:nvGraphicFramePr>
        <p:xfrm>
          <a:off x="990599" y="1600199"/>
          <a:ext cx="7239000" cy="3571462"/>
        </p:xfrm>
        <a:graphic>
          <a:graphicData uri="http://schemas.openxmlformats.org/drawingml/2006/table">
            <a:tbl>
              <a:tblPr firstRow="1" bandRow="1">
                <a:tableStyleId>{5C22544A-7EE6-4342-B048-85BDC9FD1C3A}</a:tableStyleId>
              </a:tblPr>
              <a:tblGrid>
                <a:gridCol w="2271058"/>
                <a:gridCol w="3051734"/>
                <a:gridCol w="1916208"/>
              </a:tblGrid>
              <a:tr h="457201">
                <a:tc>
                  <a:txBody>
                    <a:bodyPr/>
                    <a:lstStyle/>
                    <a:p>
                      <a:r>
                        <a:rPr lang="en-US" dirty="0" smtClean="0"/>
                        <a:t>Strategy</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Program</a:t>
                      </a:r>
                      <a:r>
                        <a:rPr lang="en-US" baseline="0" dirty="0" smtClean="0"/>
                        <a:t> /Service</a:t>
                      </a:r>
                      <a:endParaRPr lang="en-US" dirty="0" smtClean="0"/>
                    </a:p>
                    <a:p>
                      <a:endParaRPr lang="en-US" dirty="0"/>
                    </a:p>
                  </a:txBody>
                  <a:tcPr>
                    <a:solidFill>
                      <a:schemeClr val="bg2">
                        <a:lumMod val="90000"/>
                      </a:schemeClr>
                    </a:solidFill>
                  </a:tcPr>
                </a:tc>
                <a:tc>
                  <a:txBody>
                    <a:bodyPr/>
                    <a:lstStyle/>
                    <a:p>
                      <a:r>
                        <a:rPr lang="en-US" dirty="0" smtClean="0"/>
                        <a:t>Outcome</a:t>
                      </a:r>
                      <a:endParaRPr lang="en-US" dirty="0"/>
                    </a:p>
                  </a:txBody>
                  <a:tcPr>
                    <a:solidFill>
                      <a:schemeClr val="bg2">
                        <a:lumMod val="90000"/>
                      </a:schemeClr>
                    </a:solidFill>
                  </a:tcPr>
                </a:tc>
              </a:tr>
              <a:tr h="960121">
                <a:tc>
                  <a:txBody>
                    <a:bodyPr/>
                    <a:lstStyle/>
                    <a:p>
                      <a:r>
                        <a:rPr lang="en-US" dirty="0" smtClean="0"/>
                        <a:t>Student</a:t>
                      </a:r>
                      <a:r>
                        <a:rPr lang="en-US" baseline="0" dirty="0" smtClean="0"/>
                        <a:t> Education Plan (SEP)</a:t>
                      </a:r>
                      <a:endParaRPr lang="en-US" dirty="0"/>
                    </a:p>
                  </a:txBody>
                  <a:tcPr>
                    <a:solidFill>
                      <a:schemeClr val="bg2">
                        <a:lumMod val="90000"/>
                      </a:schemeClr>
                    </a:solidFill>
                  </a:tcPr>
                </a:tc>
                <a:tc>
                  <a:txBody>
                    <a:bodyPr/>
                    <a:lstStyle/>
                    <a:p>
                      <a:r>
                        <a:rPr lang="en-US" dirty="0" smtClean="0"/>
                        <a:t>-Counselor in the quad</a:t>
                      </a:r>
                    </a:p>
                    <a:p>
                      <a:r>
                        <a:rPr lang="en-US" dirty="0" smtClean="0"/>
                        <a:t>-</a:t>
                      </a:r>
                      <a:r>
                        <a:rPr lang="en-US" dirty="0" smtClean="0"/>
                        <a:t>New</a:t>
                      </a:r>
                      <a:r>
                        <a:rPr lang="en-US" baseline="0" dirty="0" smtClean="0"/>
                        <a:t> </a:t>
                      </a:r>
                      <a:r>
                        <a:rPr lang="en-US" dirty="0" smtClean="0"/>
                        <a:t>Student</a:t>
                      </a:r>
                      <a:r>
                        <a:rPr lang="en-US" baseline="0" dirty="0" smtClean="0"/>
                        <a:t> </a:t>
                      </a:r>
                      <a:r>
                        <a:rPr lang="en-US" baseline="0" dirty="0" smtClean="0"/>
                        <a:t>Welcome Day</a:t>
                      </a:r>
                      <a:r>
                        <a:rPr lang="en-US" dirty="0" smtClean="0"/>
                        <a:t> </a:t>
                      </a:r>
                      <a:endParaRPr lang="en-US" dirty="0"/>
                    </a:p>
                  </a:txBody>
                  <a:tcPr>
                    <a:solidFill>
                      <a:schemeClr val="bg2">
                        <a:lumMod val="90000"/>
                      </a:schemeClr>
                    </a:solidFill>
                  </a:tcPr>
                </a:tc>
                <a:tc>
                  <a:txBody>
                    <a:bodyPr/>
                    <a:lstStyle/>
                    <a:p>
                      <a:r>
                        <a:rPr lang="en-US" dirty="0" smtClean="0"/>
                        <a:t>Increase SEP rate and completion rates</a:t>
                      </a:r>
                      <a:endParaRPr lang="en-US" dirty="0"/>
                    </a:p>
                  </a:txBody>
                  <a:tcPr>
                    <a:solidFill>
                      <a:schemeClr val="bg2">
                        <a:lumMod val="90000"/>
                      </a:schemeClr>
                    </a:solidFill>
                  </a:tcPr>
                </a:tc>
              </a:tr>
              <a:tr h="990600">
                <a:tc>
                  <a:txBody>
                    <a:bodyPr/>
                    <a:lstStyle/>
                    <a:p>
                      <a:r>
                        <a:rPr lang="en-US" dirty="0" smtClean="0"/>
                        <a:t>Increase</a:t>
                      </a:r>
                      <a:r>
                        <a:rPr lang="en-US" baseline="0" dirty="0" smtClean="0"/>
                        <a:t> success rates in basic skills </a:t>
                      </a:r>
                      <a:r>
                        <a:rPr lang="en-US" dirty="0" smtClean="0"/>
                        <a:t>English and</a:t>
                      </a:r>
                      <a:r>
                        <a:rPr lang="en-US" baseline="0" dirty="0" smtClean="0"/>
                        <a:t> reading</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-Supplemental </a:t>
                      </a:r>
                      <a:r>
                        <a:rPr lang="en-US" dirty="0" smtClean="0"/>
                        <a:t>Instruction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-Linked courses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-Contextual </a:t>
                      </a:r>
                      <a:r>
                        <a:rPr lang="en-US" dirty="0" smtClean="0"/>
                        <a:t>learning</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Greater</a:t>
                      </a:r>
                      <a:r>
                        <a:rPr lang="en-US" baseline="0" dirty="0" smtClean="0"/>
                        <a:t> success in upper-division courses</a:t>
                      </a:r>
                      <a:endParaRPr lang="en-US" dirty="0"/>
                    </a:p>
                  </a:txBody>
                  <a:tcPr>
                    <a:solidFill>
                      <a:schemeClr val="bg2">
                        <a:lumMod val="90000"/>
                      </a:schemeClr>
                    </a:solidFill>
                  </a:tcPr>
                </a:tc>
              </a:tr>
              <a:tr h="980661">
                <a:tc>
                  <a:txBody>
                    <a:bodyPr/>
                    <a:lstStyle/>
                    <a:p>
                      <a:r>
                        <a:rPr lang="en-US" dirty="0" smtClean="0"/>
                        <a:t>Increase</a:t>
                      </a:r>
                      <a:r>
                        <a:rPr lang="en-US" baseline="0" dirty="0" smtClean="0"/>
                        <a:t> success in developmental courses</a:t>
                      </a:r>
                      <a:endParaRPr lang="en-US" dirty="0"/>
                    </a:p>
                  </a:txBody>
                  <a:tcPr>
                    <a:solidFill>
                      <a:schemeClr val="bg2">
                        <a:lumMod val="90000"/>
                      </a:schemeClr>
                    </a:solidFill>
                  </a:tcPr>
                </a:tc>
                <a:tc>
                  <a:txBody>
                    <a:bodyPr/>
                    <a:lstStyle/>
                    <a:p>
                      <a:r>
                        <a:rPr lang="en-US" dirty="0" smtClean="0"/>
                        <a:t>-Pre-assessment workshops</a:t>
                      </a:r>
                    </a:p>
                    <a:p>
                      <a:r>
                        <a:rPr lang="en-US" dirty="0" smtClean="0"/>
                        <a:t>-Early</a:t>
                      </a:r>
                      <a:r>
                        <a:rPr lang="en-US" baseline="0" dirty="0" smtClean="0"/>
                        <a:t> alert notices </a:t>
                      </a:r>
                      <a:r>
                        <a:rPr lang="en-US" baseline="0" dirty="0" smtClean="0"/>
                        <a:t>from     faculty </a:t>
                      </a:r>
                      <a:r>
                        <a:rPr lang="en-US" baseline="0" dirty="0" smtClean="0"/>
                        <a:t>(new SARS system)</a:t>
                      </a:r>
                    </a:p>
                  </a:txBody>
                  <a:tcPr>
                    <a:solidFill>
                      <a:schemeClr val="bg2">
                        <a:lumMod val="90000"/>
                      </a:schemeClr>
                    </a:solidFill>
                  </a:tcPr>
                </a:tc>
                <a:tc>
                  <a:txBody>
                    <a:bodyPr/>
                    <a:lstStyle/>
                    <a:p>
                      <a:r>
                        <a:rPr lang="en-US" dirty="0" smtClean="0"/>
                        <a:t>Higher</a:t>
                      </a:r>
                      <a:r>
                        <a:rPr lang="en-US" baseline="0" dirty="0" smtClean="0"/>
                        <a:t> success rates </a:t>
                      </a:r>
                      <a:endParaRPr lang="en-US" dirty="0"/>
                    </a:p>
                  </a:txBody>
                  <a:tcPr>
                    <a:solidFill>
                      <a:schemeClr val="bg2">
                        <a:lumMod val="90000"/>
                      </a:schemeClr>
                    </a:solidFill>
                  </a:tcPr>
                </a:tc>
              </a:tr>
            </a:tbl>
          </a:graphicData>
        </a:graphic>
      </p:graphicFrame>
    </p:spTree>
    <p:extLst>
      <p:ext uri="{BB962C8B-B14F-4D97-AF65-F5344CB8AC3E}">
        <p14:creationId xmlns:p14="http://schemas.microsoft.com/office/powerpoint/2010/main" val="3759700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11218"/>
          </a:xfrm>
        </p:spPr>
        <p:txBody>
          <a:bodyPr/>
          <a:lstStyle/>
          <a:p>
            <a:r>
              <a:rPr lang="en-US" dirty="0" smtClean="0"/>
              <a:t>How can you help SBVC?</a:t>
            </a:r>
            <a:endParaRPr lang="en-US" dirty="0"/>
          </a:p>
        </p:txBody>
      </p:sp>
      <p:sp>
        <p:nvSpPr>
          <p:cNvPr id="3" name="Content Placeholder 2"/>
          <p:cNvSpPr>
            <a:spLocks noGrp="1"/>
          </p:cNvSpPr>
          <p:nvPr>
            <p:ph idx="1"/>
          </p:nvPr>
        </p:nvSpPr>
        <p:spPr>
          <a:xfrm>
            <a:off x="1066800" y="1828800"/>
            <a:ext cx="7162800" cy="3894269"/>
          </a:xfrm>
        </p:spPr>
        <p:txBody>
          <a:bodyPr>
            <a:normAutofit fontScale="77500" lnSpcReduction="20000"/>
          </a:bodyPr>
          <a:lstStyle/>
          <a:p>
            <a:r>
              <a:rPr lang="en-US" dirty="0" smtClean="0"/>
              <a:t>Continue to Support Grant Development</a:t>
            </a:r>
          </a:p>
          <a:p>
            <a:r>
              <a:rPr lang="en-US" dirty="0" smtClean="0"/>
              <a:t>Support innovative activities and programs on our </a:t>
            </a:r>
            <a:r>
              <a:rPr lang="en-US" dirty="0" smtClean="0"/>
              <a:t>campus</a:t>
            </a:r>
            <a:endParaRPr lang="en-US" dirty="0" smtClean="0"/>
          </a:p>
          <a:p>
            <a:r>
              <a:rPr lang="en-US" dirty="0" smtClean="0"/>
              <a:t>Support exploring the development of alternative modalities: </a:t>
            </a:r>
          </a:p>
          <a:p>
            <a:pPr lvl="1"/>
            <a:r>
              <a:rPr lang="en-US" dirty="0" smtClean="0"/>
              <a:t>Online courses </a:t>
            </a:r>
          </a:p>
          <a:p>
            <a:pPr lvl="1"/>
            <a:r>
              <a:rPr lang="en-US" dirty="0" smtClean="0"/>
              <a:t>Courses offered at </a:t>
            </a:r>
            <a:r>
              <a:rPr lang="en-US" dirty="0" smtClean="0"/>
              <a:t>satellite locations</a:t>
            </a:r>
            <a:endParaRPr lang="en-US" dirty="0" smtClean="0"/>
          </a:p>
          <a:p>
            <a:pPr lvl="1"/>
            <a:r>
              <a:rPr lang="en-US" dirty="0" smtClean="0"/>
              <a:t>Non-credit ESL</a:t>
            </a:r>
          </a:p>
          <a:p>
            <a:r>
              <a:rPr lang="en-US" dirty="0" smtClean="0"/>
              <a:t>Continue to support our diverse set of student support programs</a:t>
            </a:r>
          </a:p>
          <a:p>
            <a:r>
              <a:rPr lang="en-US" dirty="0" smtClean="0"/>
              <a:t>Support other innovative programs and partnerships:</a:t>
            </a:r>
          </a:p>
          <a:p>
            <a:pPr lvl="1"/>
            <a:r>
              <a:rPr lang="en-US" dirty="0" smtClean="0"/>
              <a:t>Accelerated course model for basic skills </a:t>
            </a:r>
          </a:p>
          <a:p>
            <a:pPr lvl="1"/>
            <a:r>
              <a:rPr lang="en-US" dirty="0" smtClean="0"/>
              <a:t>Supplemental </a:t>
            </a:r>
            <a:r>
              <a:rPr lang="en-US" dirty="0" smtClean="0"/>
              <a:t>Instruction</a:t>
            </a:r>
          </a:p>
          <a:p>
            <a:pPr lvl="1"/>
            <a:r>
              <a:rPr lang="en-US" dirty="0" smtClean="0"/>
              <a:t>Tutoring</a:t>
            </a:r>
            <a:endParaRPr lang="en-US" dirty="0" smtClean="0"/>
          </a:p>
          <a:p>
            <a:pPr lvl="1"/>
            <a:r>
              <a:rPr lang="en-US" dirty="0" smtClean="0"/>
              <a:t>Professional development for faculty  (SI, Online, </a:t>
            </a:r>
            <a:r>
              <a:rPr lang="en-US" dirty="0" smtClean="0"/>
              <a:t>SLOs, Technology )</a:t>
            </a:r>
            <a:endParaRPr lang="en-US" dirty="0" smtClean="0"/>
          </a:p>
          <a:p>
            <a:pPr lvl="1"/>
            <a:r>
              <a:rPr lang="en-US" dirty="0" smtClean="0"/>
              <a:t>Partnerships with K-12 and 4-year colleges</a:t>
            </a:r>
          </a:p>
          <a:p>
            <a:endParaRPr lang="en-US" dirty="0"/>
          </a:p>
          <a:p>
            <a:endParaRPr lang="en-US" dirty="0" smtClean="0"/>
          </a:p>
        </p:txBody>
      </p:sp>
    </p:spTree>
    <p:extLst>
      <p:ext uri="{BB962C8B-B14F-4D97-AF65-F5344CB8AC3E}">
        <p14:creationId xmlns:p14="http://schemas.microsoft.com/office/powerpoint/2010/main" val="15031890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a:t>
            </a:r>
            <a:endParaRPr lang="en-US" dirty="0"/>
          </a:p>
        </p:txBody>
      </p:sp>
      <p:pic>
        <p:nvPicPr>
          <p:cNvPr id="4" name="Picture 4" descr="New 2"/>
          <p:cNvPicPr>
            <a:picLocks noChangeAspect="1" noChangeArrowheads="1"/>
          </p:cNvPicPr>
          <p:nvPr/>
        </p:nvPicPr>
        <p:blipFill>
          <a:blip r:embed="rId3" cstate="print"/>
          <a:srcRect/>
          <a:stretch>
            <a:fillRect/>
          </a:stretch>
        </p:blipFill>
        <p:spPr bwMode="auto">
          <a:xfrm>
            <a:off x="4495800" y="2120312"/>
            <a:ext cx="3124200" cy="1994488"/>
          </a:xfrm>
          <a:prstGeom prst="rect">
            <a:avLst/>
          </a:prstGeom>
          <a:noFill/>
          <a:ln w="9525">
            <a:noFill/>
            <a:miter lim="800000"/>
            <a:headEnd/>
            <a:tailEnd/>
          </a:ln>
        </p:spPr>
      </p:pic>
      <p:pic>
        <p:nvPicPr>
          <p:cNvPr id="5" name="Picture 4" descr="IMGP2090.JPG"/>
          <p:cNvPicPr>
            <a:picLocks noChangeAspect="1"/>
          </p:cNvPicPr>
          <p:nvPr/>
        </p:nvPicPr>
        <p:blipFill>
          <a:blip r:embed="rId4" cstate="print"/>
          <a:stretch>
            <a:fillRect/>
          </a:stretch>
        </p:blipFill>
        <p:spPr>
          <a:xfrm>
            <a:off x="1499644" y="3117556"/>
            <a:ext cx="2844800" cy="2521244"/>
          </a:xfrm>
          <a:prstGeom prst="rect">
            <a:avLst/>
          </a:prstGeom>
        </p:spPr>
      </p:pic>
    </p:spTree>
    <p:extLst>
      <p:ext uri="{BB962C8B-B14F-4D97-AF65-F5344CB8AC3E}">
        <p14:creationId xmlns:p14="http://schemas.microsoft.com/office/powerpoint/2010/main" val="3928446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ARCC 2.0 Comparison Groups</a:t>
            </a:r>
            <a:endParaRPr lang="en-US" dirty="0"/>
          </a:p>
        </p:txBody>
      </p:sp>
      <p:sp>
        <p:nvSpPr>
          <p:cNvPr id="3" name="Content Placeholder 2"/>
          <p:cNvSpPr>
            <a:spLocks noGrp="1"/>
          </p:cNvSpPr>
          <p:nvPr>
            <p:ph idx="1"/>
          </p:nvPr>
        </p:nvSpPr>
        <p:spPr/>
        <p:txBody>
          <a:bodyPr>
            <a:normAutofit/>
          </a:bodyPr>
          <a:lstStyle/>
          <a:p>
            <a:r>
              <a:rPr lang="en-US" dirty="0" smtClean="0"/>
              <a:t>Remedial Progress Rate (Unprepared for College) - The </a:t>
            </a:r>
            <a:r>
              <a:rPr lang="en-US" dirty="0"/>
              <a:t>percentage of credit students who start out at any </a:t>
            </a:r>
            <a:r>
              <a:rPr lang="en-US" dirty="0" smtClean="0"/>
              <a:t>levels </a:t>
            </a:r>
            <a:r>
              <a:rPr lang="en-US" dirty="0"/>
              <a:t>below transfer in English, Mathematics, and/or </a:t>
            </a:r>
            <a:r>
              <a:rPr lang="en-US" dirty="0" smtClean="0"/>
              <a:t>ESL</a:t>
            </a:r>
            <a:endParaRPr lang="en-US" dirty="0"/>
          </a:p>
          <a:p>
            <a:r>
              <a:rPr lang="en-US" dirty="0" smtClean="0"/>
              <a:t>College Prepared Rate – First attempted math or English was transfer level.</a:t>
            </a:r>
            <a:endParaRPr lang="en-US" dirty="0"/>
          </a:p>
        </p:txBody>
      </p:sp>
    </p:spTree>
    <p:extLst>
      <p:ext uri="{BB962C8B-B14F-4D97-AF65-F5344CB8AC3E}">
        <p14:creationId xmlns:p14="http://schemas.microsoft.com/office/powerpoint/2010/main" val="2594053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Crafton Hills College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958806"/>
            <a:ext cx="3435645" cy="228242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057" y="4241227"/>
            <a:ext cx="2636702" cy="175165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397" y="1964668"/>
            <a:ext cx="4106296" cy="307972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7281" y="4235365"/>
            <a:ext cx="2622081" cy="1741942"/>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1102" y="4380176"/>
            <a:ext cx="2395697" cy="1597131"/>
          </a:xfrm>
          <a:prstGeom prst="rect">
            <a:avLst/>
          </a:prstGeom>
        </p:spPr>
      </p:pic>
    </p:spTree>
    <p:extLst>
      <p:ext uri="{BB962C8B-B14F-4D97-AF65-F5344CB8AC3E}">
        <p14:creationId xmlns:p14="http://schemas.microsoft.com/office/powerpoint/2010/main" val="360902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Crafton ARCC 2.0</a:t>
            </a:r>
            <a:br>
              <a:rPr lang="en-US" dirty="0" smtClean="0"/>
            </a:br>
            <a:r>
              <a:rPr lang="en-US" dirty="0" smtClean="0"/>
              <a:t>Momentum-Point Rates</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3182473871"/>
              </p:ext>
            </p:extLst>
          </p:nvPr>
        </p:nvGraphicFramePr>
        <p:xfrm>
          <a:off x="1524000" y="2209800"/>
          <a:ext cx="6196013" cy="360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732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CHC Momentum-Point</a:t>
            </a:r>
            <a:br>
              <a:rPr lang="en-US" sz="3600" dirty="0" smtClean="0"/>
            </a:br>
            <a:r>
              <a:rPr lang="en-US" sz="3600" dirty="0" smtClean="0"/>
              <a:t>Rates by Gender</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4057905"/>
              </p:ext>
            </p:extLst>
          </p:nvPr>
        </p:nvGraphicFramePr>
        <p:xfrm>
          <a:off x="990596" y="2119311"/>
          <a:ext cx="7010405" cy="1950244"/>
        </p:xfrm>
        <a:graphic>
          <a:graphicData uri="http://schemas.openxmlformats.org/drawingml/2006/table">
            <a:tbl>
              <a:tblPr firstRow="1" bandRow="1">
                <a:tableStyleId>{5C22544A-7EE6-4342-B048-85BDC9FD1C3A}</a:tableStyleId>
              </a:tblPr>
              <a:tblGrid>
                <a:gridCol w="1860819"/>
                <a:gridCol w="1110985"/>
                <a:gridCol w="1219200"/>
                <a:gridCol w="1447800"/>
                <a:gridCol w="1371601"/>
              </a:tblGrid>
              <a:tr h="487561">
                <a:tc>
                  <a:txBody>
                    <a:bodyPr/>
                    <a:lstStyle/>
                    <a:p>
                      <a:r>
                        <a:rPr lang="en-US" dirty="0" smtClean="0"/>
                        <a:t>Gender</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Math</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English</a:t>
                      </a:r>
                    </a:p>
                  </a:txBody>
                  <a:tcPr anchor="ctr"/>
                </a:tc>
                <a:tc>
                  <a:txBody>
                    <a:bodyPr/>
                    <a:lstStyle/>
                    <a:p>
                      <a:pPr algn="ctr"/>
                      <a:r>
                        <a:rPr lang="en-US" dirty="0" smtClean="0"/>
                        <a:t>Persistence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 Units</a:t>
                      </a:r>
                    </a:p>
                  </a:txBody>
                  <a:tcPr anchor="ctr"/>
                </a:tc>
              </a:tr>
              <a:tr h="487561">
                <a:tc>
                  <a:txBody>
                    <a:bodyPr/>
                    <a:lstStyle/>
                    <a:p>
                      <a:r>
                        <a:rPr lang="en-US" b="1" dirty="0" smtClean="0"/>
                        <a:t>Overall</a:t>
                      </a:r>
                      <a:endParaRPr lang="en-US" b="1" dirty="0"/>
                    </a:p>
                  </a:txBody>
                  <a:tcPr anchor="ctr"/>
                </a:tc>
                <a:tc>
                  <a:txBody>
                    <a:bodyPr/>
                    <a:lstStyle/>
                    <a:p>
                      <a:pPr algn="ctr"/>
                      <a:r>
                        <a:rPr lang="en-US" b="1" dirty="0" smtClean="0"/>
                        <a:t>32.6</a:t>
                      </a:r>
                      <a:endParaRPr lang="en-US" b="1" dirty="0"/>
                    </a:p>
                  </a:txBody>
                  <a:tcPr anchor="ctr"/>
                </a:tc>
                <a:tc>
                  <a:txBody>
                    <a:bodyPr/>
                    <a:lstStyle/>
                    <a:p>
                      <a:pPr algn="ctr"/>
                      <a:r>
                        <a:rPr lang="en-US" b="1" dirty="0" smtClean="0"/>
                        <a:t>41.8</a:t>
                      </a:r>
                      <a:endParaRPr lang="en-US" b="1" dirty="0"/>
                    </a:p>
                  </a:txBody>
                  <a:tcPr anchor="ctr"/>
                </a:tc>
                <a:tc>
                  <a:txBody>
                    <a:bodyPr/>
                    <a:lstStyle/>
                    <a:p>
                      <a:pPr algn="ctr"/>
                      <a:r>
                        <a:rPr lang="en-US" b="1" dirty="0" smtClean="0"/>
                        <a:t>70.4</a:t>
                      </a:r>
                      <a:endParaRPr lang="en-US" b="1" dirty="0"/>
                    </a:p>
                  </a:txBody>
                  <a:tcPr anchor="ctr"/>
                </a:tc>
                <a:tc>
                  <a:txBody>
                    <a:bodyPr/>
                    <a:lstStyle/>
                    <a:p>
                      <a:pPr algn="ctr"/>
                      <a:r>
                        <a:rPr lang="en-US" b="1" dirty="0" smtClean="0"/>
                        <a:t>62.6</a:t>
                      </a:r>
                      <a:endParaRPr lang="en-US" b="1" dirty="0"/>
                    </a:p>
                  </a:txBody>
                  <a:tcPr anchor="ctr"/>
                </a:tc>
              </a:tr>
              <a:tr h="487561">
                <a:tc>
                  <a:txBody>
                    <a:bodyPr/>
                    <a:lstStyle/>
                    <a:p>
                      <a:r>
                        <a:rPr lang="en-US" dirty="0" smtClean="0"/>
                        <a:t>Female</a:t>
                      </a:r>
                      <a:endParaRPr lang="en-US" dirty="0"/>
                    </a:p>
                  </a:txBody>
                  <a:tcPr anchor="ctr"/>
                </a:tc>
                <a:tc>
                  <a:txBody>
                    <a:bodyPr/>
                    <a:lstStyle/>
                    <a:p>
                      <a:pPr algn="ctr"/>
                      <a:r>
                        <a:rPr lang="en-US" dirty="0" smtClean="0"/>
                        <a:t>36.4</a:t>
                      </a:r>
                      <a:endParaRPr lang="en-US" dirty="0"/>
                    </a:p>
                  </a:txBody>
                  <a:tcPr anchor="ctr"/>
                </a:tc>
                <a:tc>
                  <a:txBody>
                    <a:bodyPr/>
                    <a:lstStyle/>
                    <a:p>
                      <a:pPr algn="ctr"/>
                      <a:r>
                        <a:rPr lang="en-US" dirty="0" smtClean="0"/>
                        <a:t>45.7</a:t>
                      </a:r>
                      <a:endParaRPr lang="en-US" dirty="0"/>
                    </a:p>
                  </a:txBody>
                  <a:tcPr anchor="ctr"/>
                </a:tc>
                <a:tc>
                  <a:txBody>
                    <a:bodyPr/>
                    <a:lstStyle/>
                    <a:p>
                      <a:pPr algn="ctr"/>
                      <a:r>
                        <a:rPr lang="en-US" dirty="0" smtClean="0"/>
                        <a:t>74.3</a:t>
                      </a:r>
                      <a:endParaRPr lang="en-US" dirty="0"/>
                    </a:p>
                  </a:txBody>
                  <a:tcPr anchor="ctr"/>
                </a:tc>
                <a:tc>
                  <a:txBody>
                    <a:bodyPr/>
                    <a:lstStyle/>
                    <a:p>
                      <a:pPr algn="ctr"/>
                      <a:r>
                        <a:rPr lang="en-US" dirty="0" smtClean="0"/>
                        <a:t>63.5</a:t>
                      </a:r>
                      <a:endParaRPr lang="en-US" dirty="0"/>
                    </a:p>
                  </a:txBody>
                  <a:tcPr anchor="ctr"/>
                </a:tc>
              </a:tr>
              <a:tr h="487561">
                <a:tc>
                  <a:txBody>
                    <a:bodyPr/>
                    <a:lstStyle/>
                    <a:p>
                      <a:r>
                        <a:rPr lang="en-US" dirty="0" smtClean="0"/>
                        <a:t>Male</a:t>
                      </a:r>
                      <a:endParaRPr lang="en-US" dirty="0"/>
                    </a:p>
                  </a:txBody>
                  <a:tcPr anchor="ctr"/>
                </a:tc>
                <a:tc>
                  <a:txBody>
                    <a:bodyPr/>
                    <a:lstStyle/>
                    <a:p>
                      <a:pPr algn="ctr"/>
                      <a:r>
                        <a:rPr lang="en-US" dirty="0" smtClean="0"/>
                        <a:t>28.6</a:t>
                      </a:r>
                      <a:endParaRPr lang="en-US" dirty="0"/>
                    </a:p>
                  </a:txBody>
                  <a:tcPr anchor="ctr"/>
                </a:tc>
                <a:tc>
                  <a:txBody>
                    <a:bodyPr/>
                    <a:lstStyle/>
                    <a:p>
                      <a:pPr algn="ctr"/>
                      <a:r>
                        <a:rPr lang="en-US" dirty="0" smtClean="0"/>
                        <a:t>37.8</a:t>
                      </a:r>
                      <a:endParaRPr lang="en-US" dirty="0"/>
                    </a:p>
                  </a:txBody>
                  <a:tcPr anchor="ctr"/>
                </a:tc>
                <a:tc>
                  <a:txBody>
                    <a:bodyPr/>
                    <a:lstStyle/>
                    <a:p>
                      <a:pPr algn="ctr"/>
                      <a:r>
                        <a:rPr lang="en-US" dirty="0" smtClean="0"/>
                        <a:t>65.9</a:t>
                      </a:r>
                      <a:endParaRPr lang="en-US" dirty="0"/>
                    </a:p>
                  </a:txBody>
                  <a:tcPr anchor="ctr"/>
                </a:tc>
                <a:tc>
                  <a:txBody>
                    <a:bodyPr/>
                    <a:lstStyle/>
                    <a:p>
                      <a:pPr algn="ctr"/>
                      <a:r>
                        <a:rPr lang="en-US" dirty="0" smtClean="0"/>
                        <a:t>62.0</a:t>
                      </a:r>
                      <a:endParaRPr lang="en-US" dirty="0"/>
                    </a:p>
                  </a:txBody>
                  <a:tcPr anchor="ctr"/>
                </a:tc>
              </a:tr>
            </a:tbl>
          </a:graphicData>
        </a:graphic>
      </p:graphicFrame>
      <p:sp>
        <p:nvSpPr>
          <p:cNvPr id="6" name="Oval 5"/>
          <p:cNvSpPr/>
          <p:nvPr/>
        </p:nvSpPr>
        <p:spPr>
          <a:xfrm>
            <a:off x="2921478" y="3106948"/>
            <a:ext cx="914400" cy="9906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30077" y="4485701"/>
            <a:ext cx="7010400" cy="1754326"/>
          </a:xfrm>
          <a:prstGeom prst="rect">
            <a:avLst/>
          </a:prstGeom>
          <a:noFill/>
        </p:spPr>
        <p:txBody>
          <a:bodyPr wrap="square" rtlCol="0">
            <a:spAutoFit/>
          </a:bodyPr>
          <a:lstStyle/>
          <a:p>
            <a:pPr marL="285750" indent="-285750">
              <a:buFont typeface="Arial" pitchFamily="34" charset="0"/>
              <a:buChar char="•"/>
            </a:pPr>
            <a:r>
              <a:rPr lang="en-US" dirty="0" smtClean="0"/>
              <a:t>The percentages reflect the percent of students in the six year cohort who completed each momentum point</a:t>
            </a:r>
          </a:p>
          <a:p>
            <a:pPr marL="285750" indent="-285750">
              <a:buFont typeface="Arial" pitchFamily="34" charset="0"/>
              <a:buChar char="•"/>
            </a:pPr>
            <a:r>
              <a:rPr lang="en-US" dirty="0" smtClean="0"/>
              <a:t>Males appear to struggle slightly more with improving in math than females.</a:t>
            </a:r>
          </a:p>
          <a:p>
            <a:pPr marL="285750" indent="-285750">
              <a:buFont typeface="Arial" pitchFamily="34" charset="0"/>
              <a:buChar char="•"/>
            </a:pPr>
            <a:r>
              <a:rPr lang="en-US" dirty="0" smtClean="0"/>
              <a:t>The other differences are not substantially different from each other.</a:t>
            </a:r>
            <a:endParaRPr lang="en-US" dirty="0"/>
          </a:p>
        </p:txBody>
      </p:sp>
    </p:spTree>
    <p:extLst>
      <p:ext uri="{BB962C8B-B14F-4D97-AF65-F5344CB8AC3E}">
        <p14:creationId xmlns:p14="http://schemas.microsoft.com/office/powerpoint/2010/main" val="1112900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CHC Momentum-Point</a:t>
            </a:r>
            <a:br>
              <a:rPr lang="en-US" sz="3600" dirty="0" smtClean="0"/>
            </a:br>
            <a:r>
              <a:rPr lang="en-US" sz="3600" dirty="0" smtClean="0"/>
              <a:t>Rates by Ethnicity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641312"/>
              </p:ext>
            </p:extLst>
          </p:nvPr>
        </p:nvGraphicFramePr>
        <p:xfrm>
          <a:off x="990600" y="1981201"/>
          <a:ext cx="7010405" cy="4191003"/>
        </p:xfrm>
        <a:graphic>
          <a:graphicData uri="http://schemas.openxmlformats.org/drawingml/2006/table">
            <a:tbl>
              <a:tblPr firstRow="1" bandRow="1">
                <a:tableStyleId>{5C22544A-7EE6-4342-B048-85BDC9FD1C3A}</a:tableStyleId>
              </a:tblPr>
              <a:tblGrid>
                <a:gridCol w="1860819"/>
                <a:gridCol w="1110981"/>
                <a:gridCol w="1219200"/>
                <a:gridCol w="1447804"/>
                <a:gridCol w="1371601"/>
              </a:tblGrid>
              <a:tr h="465667">
                <a:tc>
                  <a:txBody>
                    <a:bodyPr/>
                    <a:lstStyle/>
                    <a:p>
                      <a:r>
                        <a:rPr lang="en-US" dirty="0" smtClean="0"/>
                        <a:t>Ethnicity</a:t>
                      </a:r>
                      <a:endParaRPr lang="en-US" dirty="0"/>
                    </a:p>
                  </a:txBody>
                  <a:tcPr anchor="ctr"/>
                </a:tc>
                <a:tc>
                  <a:txBody>
                    <a:bodyPr/>
                    <a:lstStyle/>
                    <a:p>
                      <a:pPr algn="ctr"/>
                      <a:r>
                        <a:rPr lang="en-US" dirty="0" smtClean="0"/>
                        <a:t>Math</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English</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Persistence</a:t>
                      </a:r>
                      <a:endParaRPr lang="en-US" dirty="0"/>
                    </a:p>
                  </a:txBody>
                  <a:tcPr anchor="ctr"/>
                </a:tc>
                <a:tc>
                  <a:txBody>
                    <a:bodyPr/>
                    <a:lstStyle/>
                    <a:p>
                      <a:pPr algn="ctr"/>
                      <a:r>
                        <a:rPr lang="en-US" dirty="0" smtClean="0"/>
                        <a:t>30 Units</a:t>
                      </a:r>
                      <a:endParaRPr lang="en-US" dirty="0"/>
                    </a:p>
                  </a:txBody>
                  <a:tcPr anchor="ctr"/>
                </a:tc>
              </a:tr>
              <a:tr h="465667">
                <a:tc>
                  <a:txBody>
                    <a:bodyPr/>
                    <a:lstStyle/>
                    <a:p>
                      <a:r>
                        <a:rPr lang="en-US" b="1" dirty="0" smtClean="0"/>
                        <a:t>Overall</a:t>
                      </a:r>
                      <a:endParaRPr lang="en-US" b="1" dirty="0"/>
                    </a:p>
                  </a:txBody>
                  <a:tcPr anchor="ctr"/>
                </a:tc>
                <a:tc>
                  <a:txBody>
                    <a:bodyPr/>
                    <a:lstStyle/>
                    <a:p>
                      <a:pPr algn="ctr"/>
                      <a:r>
                        <a:rPr lang="en-US" b="1" dirty="0" smtClean="0"/>
                        <a:t>32.6</a:t>
                      </a:r>
                      <a:endParaRPr lang="en-US" b="1" dirty="0"/>
                    </a:p>
                  </a:txBody>
                  <a:tcPr anchor="ctr"/>
                </a:tc>
                <a:tc>
                  <a:txBody>
                    <a:bodyPr/>
                    <a:lstStyle/>
                    <a:p>
                      <a:pPr algn="ctr"/>
                      <a:r>
                        <a:rPr lang="en-US" b="1" dirty="0" smtClean="0"/>
                        <a:t>41.8</a:t>
                      </a:r>
                      <a:endParaRPr lang="en-US" b="1" dirty="0"/>
                    </a:p>
                  </a:txBody>
                  <a:tcPr anchor="ctr"/>
                </a:tc>
                <a:tc>
                  <a:txBody>
                    <a:bodyPr/>
                    <a:lstStyle/>
                    <a:p>
                      <a:pPr algn="ctr"/>
                      <a:r>
                        <a:rPr lang="en-US" b="1" dirty="0" smtClean="0"/>
                        <a:t>70.4</a:t>
                      </a:r>
                      <a:endParaRPr lang="en-US" b="1" dirty="0"/>
                    </a:p>
                  </a:txBody>
                  <a:tcPr anchor="ctr"/>
                </a:tc>
                <a:tc>
                  <a:txBody>
                    <a:bodyPr/>
                    <a:lstStyle/>
                    <a:p>
                      <a:pPr algn="ctr"/>
                      <a:r>
                        <a:rPr lang="en-US" b="1" dirty="0" smtClean="0"/>
                        <a:t>52.2</a:t>
                      </a:r>
                      <a:endParaRPr lang="en-US" b="1" dirty="0"/>
                    </a:p>
                  </a:txBody>
                  <a:tcPr anchor="ctr"/>
                </a:tc>
              </a:tr>
              <a:tr h="465667">
                <a:tc>
                  <a:txBody>
                    <a:bodyPr/>
                    <a:lstStyle/>
                    <a:p>
                      <a:r>
                        <a:rPr lang="en-US" dirty="0" smtClean="0"/>
                        <a:t>African American</a:t>
                      </a:r>
                      <a:endParaRPr lang="en-US" dirty="0"/>
                    </a:p>
                  </a:txBody>
                  <a:tcPr anchor="ctr"/>
                </a:tc>
                <a:tc>
                  <a:txBody>
                    <a:bodyPr/>
                    <a:lstStyle/>
                    <a:p>
                      <a:pPr algn="ctr"/>
                      <a:r>
                        <a:rPr lang="en-US" b="0" dirty="0" smtClean="0"/>
                        <a:t>26.5</a:t>
                      </a:r>
                      <a:endParaRPr lang="en-US" b="0" dirty="0"/>
                    </a:p>
                  </a:txBody>
                  <a:tcPr anchor="ctr"/>
                </a:tc>
                <a:tc>
                  <a:txBody>
                    <a:bodyPr/>
                    <a:lstStyle/>
                    <a:p>
                      <a:pPr algn="ctr"/>
                      <a:r>
                        <a:rPr lang="en-US" b="0" dirty="0" smtClean="0"/>
                        <a:t>35.1</a:t>
                      </a:r>
                      <a:endParaRPr lang="en-US" b="0" dirty="0"/>
                    </a:p>
                  </a:txBody>
                  <a:tcPr anchor="ctr"/>
                </a:tc>
                <a:tc>
                  <a:txBody>
                    <a:bodyPr/>
                    <a:lstStyle/>
                    <a:p>
                      <a:pPr algn="ctr"/>
                      <a:r>
                        <a:rPr lang="en-US" dirty="0" smtClean="0"/>
                        <a:t>65.2</a:t>
                      </a:r>
                      <a:endParaRPr lang="en-US" dirty="0"/>
                    </a:p>
                  </a:txBody>
                  <a:tcPr anchor="ctr"/>
                </a:tc>
                <a:tc>
                  <a:txBody>
                    <a:bodyPr/>
                    <a:lstStyle/>
                    <a:p>
                      <a:pPr algn="ctr"/>
                      <a:r>
                        <a:rPr lang="en-US" dirty="0" smtClean="0"/>
                        <a:t>66.7</a:t>
                      </a:r>
                      <a:endParaRPr lang="en-US" dirty="0"/>
                    </a:p>
                  </a:txBody>
                  <a:tcPr anchor="ctr"/>
                </a:tc>
              </a:tr>
              <a:tr h="465667">
                <a:tc>
                  <a:txBody>
                    <a:bodyPr/>
                    <a:lstStyle/>
                    <a:p>
                      <a:r>
                        <a:rPr lang="en-US" dirty="0" smtClean="0"/>
                        <a:t>Native American</a:t>
                      </a:r>
                      <a:endParaRPr lang="en-US" dirty="0"/>
                    </a:p>
                  </a:txBody>
                  <a:tcPr anchor="ctr"/>
                </a:tc>
                <a:tc>
                  <a:txBody>
                    <a:bodyPr/>
                    <a:lstStyle/>
                    <a:p>
                      <a:pPr algn="ctr"/>
                      <a:r>
                        <a:rPr lang="en-US" b="0" dirty="0" smtClean="0"/>
                        <a:t>25.0</a:t>
                      </a:r>
                      <a:endParaRPr lang="en-US" b="0" dirty="0"/>
                    </a:p>
                  </a:txBody>
                  <a:tcPr anchor="ctr"/>
                </a:tc>
                <a:tc>
                  <a:txBody>
                    <a:bodyPr/>
                    <a:lstStyle/>
                    <a:p>
                      <a:pPr algn="ctr"/>
                      <a:r>
                        <a:rPr lang="en-US" b="0" dirty="0" smtClean="0"/>
                        <a:t>50.0</a:t>
                      </a:r>
                      <a:endParaRPr lang="en-US" b="0" dirty="0"/>
                    </a:p>
                  </a:txBody>
                  <a:tcPr anchor="ctr"/>
                </a:tc>
                <a:tc>
                  <a:txBody>
                    <a:bodyPr/>
                    <a:lstStyle/>
                    <a:p>
                      <a:pPr algn="ctr"/>
                      <a:r>
                        <a:rPr lang="en-US" b="0" dirty="0" smtClean="0"/>
                        <a:t>75.0</a:t>
                      </a:r>
                      <a:endParaRPr lang="en-US" b="0" dirty="0"/>
                    </a:p>
                  </a:txBody>
                  <a:tcPr anchor="ctr"/>
                </a:tc>
                <a:tc>
                  <a:txBody>
                    <a:bodyPr/>
                    <a:lstStyle/>
                    <a:p>
                      <a:pPr algn="ctr"/>
                      <a:r>
                        <a:rPr lang="en-US" dirty="0" smtClean="0"/>
                        <a:t>66.7</a:t>
                      </a:r>
                      <a:endParaRPr lang="en-US" dirty="0"/>
                    </a:p>
                  </a:txBody>
                  <a:tcPr anchor="ctr"/>
                </a:tc>
              </a:tr>
              <a:tr h="465667">
                <a:tc>
                  <a:txBody>
                    <a:bodyPr/>
                    <a:lstStyle/>
                    <a:p>
                      <a:r>
                        <a:rPr lang="en-US" dirty="0" smtClean="0"/>
                        <a:t>Asian</a:t>
                      </a:r>
                      <a:endParaRPr lang="en-US" dirty="0"/>
                    </a:p>
                  </a:txBody>
                  <a:tcPr anchor="ctr"/>
                </a:tc>
                <a:tc>
                  <a:txBody>
                    <a:bodyPr/>
                    <a:lstStyle/>
                    <a:p>
                      <a:pPr algn="ctr"/>
                      <a:r>
                        <a:rPr lang="en-US" b="0" dirty="0" smtClean="0"/>
                        <a:t>52.6</a:t>
                      </a:r>
                      <a:endParaRPr lang="en-US" b="0" dirty="0"/>
                    </a:p>
                  </a:txBody>
                  <a:tcPr anchor="ctr"/>
                </a:tc>
                <a:tc>
                  <a:txBody>
                    <a:bodyPr/>
                    <a:lstStyle/>
                    <a:p>
                      <a:pPr algn="ctr"/>
                      <a:r>
                        <a:rPr lang="en-US" b="0" dirty="0" smtClean="0"/>
                        <a:t>64.3</a:t>
                      </a:r>
                      <a:endParaRPr lang="en-US" b="0" dirty="0"/>
                    </a:p>
                  </a:txBody>
                  <a:tcPr anchor="ctr"/>
                </a:tc>
                <a:tc>
                  <a:txBody>
                    <a:bodyPr/>
                    <a:lstStyle/>
                    <a:p>
                      <a:pPr algn="ctr"/>
                      <a:r>
                        <a:rPr lang="en-US" dirty="0" smtClean="0"/>
                        <a:t>69.0</a:t>
                      </a:r>
                      <a:endParaRPr lang="en-US" dirty="0"/>
                    </a:p>
                  </a:txBody>
                  <a:tcPr anchor="ctr"/>
                </a:tc>
                <a:tc>
                  <a:txBody>
                    <a:bodyPr/>
                    <a:lstStyle/>
                    <a:p>
                      <a:pPr algn="ctr"/>
                      <a:r>
                        <a:rPr lang="en-US" dirty="0" smtClean="0"/>
                        <a:t>72.4</a:t>
                      </a:r>
                      <a:endParaRPr lang="en-US" dirty="0"/>
                    </a:p>
                  </a:txBody>
                  <a:tcPr anchor="ctr"/>
                </a:tc>
              </a:tr>
              <a:tr h="465667">
                <a:tc>
                  <a:txBody>
                    <a:bodyPr/>
                    <a:lstStyle/>
                    <a:p>
                      <a:r>
                        <a:rPr lang="en-US" dirty="0" smtClean="0"/>
                        <a:t>Filipino</a:t>
                      </a:r>
                      <a:endParaRPr lang="en-US" dirty="0"/>
                    </a:p>
                  </a:txBody>
                  <a:tcPr anchor="ctr"/>
                </a:tc>
                <a:tc>
                  <a:txBody>
                    <a:bodyPr/>
                    <a:lstStyle/>
                    <a:p>
                      <a:pPr algn="ctr"/>
                      <a:r>
                        <a:rPr lang="en-US" b="0" dirty="0" smtClean="0"/>
                        <a:t>40.0</a:t>
                      </a:r>
                      <a:endParaRPr lang="en-US" b="0" dirty="0"/>
                    </a:p>
                  </a:txBody>
                  <a:tcPr anchor="ctr"/>
                </a:tc>
                <a:tc>
                  <a:txBody>
                    <a:bodyPr/>
                    <a:lstStyle/>
                    <a:p>
                      <a:pPr algn="ctr"/>
                      <a:r>
                        <a:rPr lang="en-US" b="0" dirty="0" smtClean="0"/>
                        <a:t>50.0</a:t>
                      </a:r>
                      <a:endParaRPr lang="en-US" b="0" dirty="0"/>
                    </a:p>
                  </a:txBody>
                  <a:tcPr anchor="ctr"/>
                </a:tc>
                <a:tc>
                  <a:txBody>
                    <a:bodyPr/>
                    <a:lstStyle/>
                    <a:p>
                      <a:pPr algn="ctr"/>
                      <a:r>
                        <a:rPr lang="en-US" dirty="0" smtClean="0"/>
                        <a:t>47.8</a:t>
                      </a:r>
                      <a:endParaRPr lang="en-US" dirty="0"/>
                    </a:p>
                  </a:txBody>
                  <a:tcPr anchor="ctr"/>
                </a:tc>
                <a:tc>
                  <a:txBody>
                    <a:bodyPr/>
                    <a:lstStyle/>
                    <a:p>
                      <a:pPr algn="ctr"/>
                      <a:r>
                        <a:rPr lang="en-US" dirty="0" smtClean="0"/>
                        <a:t>65.2</a:t>
                      </a:r>
                      <a:endParaRPr lang="en-US" dirty="0"/>
                    </a:p>
                  </a:txBody>
                  <a:tcPr anchor="ctr"/>
                </a:tc>
              </a:tr>
              <a:tr h="465667">
                <a:tc>
                  <a:txBody>
                    <a:bodyPr/>
                    <a:lstStyle/>
                    <a:p>
                      <a:r>
                        <a:rPr lang="en-US" dirty="0" smtClean="0"/>
                        <a:t>Hispanic</a:t>
                      </a:r>
                      <a:endParaRPr lang="en-US" dirty="0"/>
                    </a:p>
                  </a:txBody>
                  <a:tcPr anchor="ctr"/>
                </a:tc>
                <a:tc>
                  <a:txBody>
                    <a:bodyPr/>
                    <a:lstStyle/>
                    <a:p>
                      <a:pPr algn="ctr"/>
                      <a:r>
                        <a:rPr lang="en-US" b="0" dirty="0" smtClean="0"/>
                        <a:t>27.9</a:t>
                      </a:r>
                      <a:endParaRPr lang="en-US" b="0" dirty="0"/>
                    </a:p>
                  </a:txBody>
                  <a:tcPr anchor="ctr"/>
                </a:tc>
                <a:tc>
                  <a:txBody>
                    <a:bodyPr/>
                    <a:lstStyle/>
                    <a:p>
                      <a:pPr algn="ctr"/>
                      <a:r>
                        <a:rPr lang="en-US" b="0" dirty="0" smtClean="0"/>
                        <a:t>38.3</a:t>
                      </a:r>
                      <a:endParaRPr lang="en-US" b="0" dirty="0"/>
                    </a:p>
                  </a:txBody>
                  <a:tcPr anchor="ctr"/>
                </a:tc>
                <a:tc>
                  <a:txBody>
                    <a:bodyPr/>
                    <a:lstStyle/>
                    <a:p>
                      <a:pPr algn="ctr"/>
                      <a:r>
                        <a:rPr lang="en-US" dirty="0" smtClean="0"/>
                        <a:t>69.0</a:t>
                      </a:r>
                      <a:endParaRPr lang="en-US" dirty="0"/>
                    </a:p>
                  </a:txBody>
                  <a:tcPr anchor="ctr"/>
                </a:tc>
                <a:tc>
                  <a:txBody>
                    <a:bodyPr/>
                    <a:lstStyle/>
                    <a:p>
                      <a:pPr algn="ctr"/>
                      <a:r>
                        <a:rPr lang="en-US" dirty="0" smtClean="0"/>
                        <a:t>61.3</a:t>
                      </a:r>
                      <a:endParaRPr lang="en-US" dirty="0"/>
                    </a:p>
                  </a:txBody>
                  <a:tcPr anchor="ctr"/>
                </a:tc>
              </a:tr>
              <a:tr h="465667">
                <a:tc>
                  <a:txBody>
                    <a:bodyPr/>
                    <a:lstStyle/>
                    <a:p>
                      <a:r>
                        <a:rPr lang="en-US" dirty="0" smtClean="0"/>
                        <a:t>Pacific Islander</a:t>
                      </a:r>
                      <a:endParaRPr lang="en-US" dirty="0"/>
                    </a:p>
                  </a:txBody>
                  <a:tcPr anchor="ctr"/>
                </a:tc>
                <a:tc>
                  <a:txBody>
                    <a:bodyPr/>
                    <a:lstStyle/>
                    <a:p>
                      <a:pPr algn="ctr"/>
                      <a:r>
                        <a:rPr lang="en-US" dirty="0" smtClean="0"/>
                        <a:t>NA</a:t>
                      </a:r>
                      <a:endParaRPr lang="en-US" dirty="0"/>
                    </a:p>
                  </a:txBody>
                  <a:tcPr anchor="ctr"/>
                </a:tc>
                <a:tc>
                  <a:txBody>
                    <a:bodyPr/>
                    <a:lstStyle/>
                    <a:p>
                      <a:pPr algn="ctr"/>
                      <a:r>
                        <a:rPr lang="en-US" dirty="0" smtClean="0"/>
                        <a:t>42.9</a:t>
                      </a:r>
                      <a:endParaRPr lang="en-US" dirty="0"/>
                    </a:p>
                  </a:txBody>
                  <a:tcPr anchor="ctr"/>
                </a:tc>
                <a:tc>
                  <a:txBody>
                    <a:bodyPr/>
                    <a:lstStyle/>
                    <a:p>
                      <a:pPr algn="ctr"/>
                      <a:r>
                        <a:rPr lang="en-US" dirty="0" smtClean="0"/>
                        <a:t>66.7</a:t>
                      </a:r>
                      <a:endParaRPr lang="en-US" dirty="0"/>
                    </a:p>
                  </a:txBody>
                  <a:tcPr anchor="ctr"/>
                </a:tc>
                <a:tc>
                  <a:txBody>
                    <a:bodyPr/>
                    <a:lstStyle/>
                    <a:p>
                      <a:pPr algn="ctr"/>
                      <a:r>
                        <a:rPr lang="en-US" dirty="0" smtClean="0"/>
                        <a:t>66.7</a:t>
                      </a:r>
                      <a:endParaRPr lang="en-US" dirty="0"/>
                    </a:p>
                  </a:txBody>
                  <a:tcPr anchor="ctr"/>
                </a:tc>
              </a:tr>
              <a:tr h="465667">
                <a:tc>
                  <a:txBody>
                    <a:bodyPr/>
                    <a:lstStyle/>
                    <a:p>
                      <a:r>
                        <a:rPr lang="en-US" dirty="0" smtClean="0"/>
                        <a:t>White</a:t>
                      </a:r>
                      <a:endParaRPr lang="en-US" dirty="0"/>
                    </a:p>
                  </a:txBody>
                  <a:tcPr anchor="ctr"/>
                </a:tc>
                <a:tc>
                  <a:txBody>
                    <a:bodyPr/>
                    <a:lstStyle/>
                    <a:p>
                      <a:pPr algn="ctr"/>
                      <a:r>
                        <a:rPr lang="en-US" dirty="0" smtClean="0"/>
                        <a:t>35.9</a:t>
                      </a:r>
                      <a:endParaRPr lang="en-US" dirty="0"/>
                    </a:p>
                  </a:txBody>
                  <a:tcPr anchor="ctr"/>
                </a:tc>
                <a:tc>
                  <a:txBody>
                    <a:bodyPr/>
                    <a:lstStyle/>
                    <a:p>
                      <a:pPr algn="ctr"/>
                      <a:r>
                        <a:rPr lang="en-US" dirty="0" smtClean="0"/>
                        <a:t>44.4</a:t>
                      </a:r>
                      <a:endParaRPr lang="en-US" dirty="0"/>
                    </a:p>
                  </a:txBody>
                  <a:tcPr anchor="ctr"/>
                </a:tc>
                <a:tc>
                  <a:txBody>
                    <a:bodyPr/>
                    <a:lstStyle/>
                    <a:p>
                      <a:pPr algn="ctr"/>
                      <a:r>
                        <a:rPr lang="en-US" dirty="0" smtClean="0"/>
                        <a:t>72.8</a:t>
                      </a:r>
                      <a:endParaRPr lang="en-US" dirty="0"/>
                    </a:p>
                  </a:txBody>
                  <a:tcPr anchor="ctr"/>
                </a:tc>
                <a:tc>
                  <a:txBody>
                    <a:bodyPr/>
                    <a:lstStyle/>
                    <a:p>
                      <a:pPr algn="ctr"/>
                      <a:r>
                        <a:rPr lang="en-US" dirty="0" smtClean="0"/>
                        <a:t>64.1</a:t>
                      </a:r>
                      <a:endParaRPr lang="en-US" dirty="0"/>
                    </a:p>
                  </a:txBody>
                  <a:tcPr anchor="ctr"/>
                </a:tc>
              </a:tr>
            </a:tbl>
          </a:graphicData>
        </a:graphic>
      </p:graphicFrame>
      <p:sp>
        <p:nvSpPr>
          <p:cNvPr id="5" name="Oval 4"/>
          <p:cNvSpPr/>
          <p:nvPr/>
        </p:nvSpPr>
        <p:spPr>
          <a:xfrm>
            <a:off x="3048000" y="4740214"/>
            <a:ext cx="685801"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39373" y="2857500"/>
            <a:ext cx="685801"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97750" y="2879858"/>
            <a:ext cx="685801"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047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B2C2BE3-B53F-4A69-995C-100E0E87C5FF}">
  <ds:schemaRefs>
    <ds:schemaRef ds:uri="ESRI.ArcGIS.Mapping.OfficeIntegration.PowerPointInfo"/>
  </ds:schemaRefs>
</ds:datastoreItem>
</file>

<file path=customXml/itemProps10.xml><?xml version="1.0" encoding="utf-8"?>
<ds:datastoreItem xmlns:ds="http://schemas.openxmlformats.org/officeDocument/2006/customXml" ds:itemID="{BE771585-BDE8-4D7C-88A8-A397D03DAF55}">
  <ds:schemaRefs>
    <ds:schemaRef ds:uri="ESRI.ArcGIS.Mapping.OfficeIntegration.PowerPointInfo"/>
  </ds:schemaRefs>
</ds:datastoreItem>
</file>

<file path=customXml/itemProps11.xml><?xml version="1.0" encoding="utf-8"?>
<ds:datastoreItem xmlns:ds="http://schemas.openxmlformats.org/officeDocument/2006/customXml" ds:itemID="{07012EF7-3F10-43EF-A536-1C26F4155744}">
  <ds:schemaRefs>
    <ds:schemaRef ds:uri="ESRI.ArcGIS.Mapping.OfficeIntegration.PowerPointInfo"/>
  </ds:schemaRefs>
</ds:datastoreItem>
</file>

<file path=customXml/itemProps12.xml><?xml version="1.0" encoding="utf-8"?>
<ds:datastoreItem xmlns:ds="http://schemas.openxmlformats.org/officeDocument/2006/customXml" ds:itemID="{77086B0D-DB60-4A18-8F3B-37666B29547A}">
  <ds:schemaRefs>
    <ds:schemaRef ds:uri="ESRI.ArcGIS.Mapping.OfficeIntegration.PowerPointInfo"/>
  </ds:schemaRefs>
</ds:datastoreItem>
</file>

<file path=customXml/itemProps13.xml><?xml version="1.0" encoding="utf-8"?>
<ds:datastoreItem xmlns:ds="http://schemas.openxmlformats.org/officeDocument/2006/customXml" ds:itemID="{F4F89FAE-C44E-40B9-BF65-9F078597C49E}">
  <ds:schemaRefs>
    <ds:schemaRef ds:uri="ESRI.ArcGIS.Mapping.OfficeIntegration.PowerPointInfo"/>
  </ds:schemaRefs>
</ds:datastoreItem>
</file>

<file path=customXml/itemProps14.xml><?xml version="1.0" encoding="utf-8"?>
<ds:datastoreItem xmlns:ds="http://schemas.openxmlformats.org/officeDocument/2006/customXml" ds:itemID="{9F338D70-F59E-422A-9259-12A3E6E41668}">
  <ds:schemaRefs>
    <ds:schemaRef ds:uri="ESRI.ArcGIS.Mapping.OfficeIntegration.PowerPointInfo"/>
  </ds:schemaRefs>
</ds:datastoreItem>
</file>

<file path=customXml/itemProps15.xml><?xml version="1.0" encoding="utf-8"?>
<ds:datastoreItem xmlns:ds="http://schemas.openxmlformats.org/officeDocument/2006/customXml" ds:itemID="{FDF04CB0-C43E-4BD2-A18B-D910A26190FA}">
  <ds:schemaRefs>
    <ds:schemaRef ds:uri="ESRI.ArcGIS.Mapping.OfficeIntegration.PowerPointInfo"/>
  </ds:schemaRefs>
</ds:datastoreItem>
</file>

<file path=customXml/itemProps16.xml><?xml version="1.0" encoding="utf-8"?>
<ds:datastoreItem xmlns:ds="http://schemas.openxmlformats.org/officeDocument/2006/customXml" ds:itemID="{BB3D67DE-6F75-40A1-A966-A97FB8F0A85A}">
  <ds:schemaRefs>
    <ds:schemaRef ds:uri="ESRI.ArcGIS.Mapping.OfficeIntegration.PowerPointInfo"/>
  </ds:schemaRefs>
</ds:datastoreItem>
</file>

<file path=customXml/itemProps17.xml><?xml version="1.0" encoding="utf-8"?>
<ds:datastoreItem xmlns:ds="http://schemas.openxmlformats.org/officeDocument/2006/customXml" ds:itemID="{F46F40F6-78C8-4869-B9EF-8C2F6D305F4F}">
  <ds:schemaRefs>
    <ds:schemaRef ds:uri="ESRI.ArcGIS.Mapping.OfficeIntegration.PowerPointInfo"/>
  </ds:schemaRefs>
</ds:datastoreItem>
</file>

<file path=customXml/itemProps18.xml><?xml version="1.0" encoding="utf-8"?>
<ds:datastoreItem xmlns:ds="http://schemas.openxmlformats.org/officeDocument/2006/customXml" ds:itemID="{8FA3B86C-A9CA-4EDD-9039-F4844DF92006}">
  <ds:schemaRefs>
    <ds:schemaRef ds:uri="ESRI.ArcGIS.Mapping.OfficeIntegration.PowerPointInfo"/>
  </ds:schemaRefs>
</ds:datastoreItem>
</file>

<file path=customXml/itemProps19.xml><?xml version="1.0" encoding="utf-8"?>
<ds:datastoreItem xmlns:ds="http://schemas.openxmlformats.org/officeDocument/2006/customXml" ds:itemID="{0A906519-9124-43F0-8B35-33B63424986A}">
  <ds:schemaRefs>
    <ds:schemaRef ds:uri="ESRI.ArcGIS.Mapping.OfficeIntegration.PowerPointInfo"/>
  </ds:schemaRefs>
</ds:datastoreItem>
</file>

<file path=customXml/itemProps2.xml><?xml version="1.0" encoding="utf-8"?>
<ds:datastoreItem xmlns:ds="http://schemas.openxmlformats.org/officeDocument/2006/customXml" ds:itemID="{5C350497-211E-4CF6-BB65-732D4A61FD6B}">
  <ds:schemaRefs>
    <ds:schemaRef ds:uri="ESRI.ArcGIS.Mapping.OfficeIntegration.PowerPointInfo"/>
  </ds:schemaRefs>
</ds:datastoreItem>
</file>

<file path=customXml/itemProps20.xml><?xml version="1.0" encoding="utf-8"?>
<ds:datastoreItem xmlns:ds="http://schemas.openxmlformats.org/officeDocument/2006/customXml" ds:itemID="{16B33DC8-5038-4318-AC8A-BE5F20D989A8}">
  <ds:schemaRefs>
    <ds:schemaRef ds:uri="ESRI.ArcGIS.Mapping.OfficeIntegration.PowerPointInfo"/>
  </ds:schemaRefs>
</ds:datastoreItem>
</file>

<file path=customXml/itemProps3.xml><?xml version="1.0" encoding="utf-8"?>
<ds:datastoreItem xmlns:ds="http://schemas.openxmlformats.org/officeDocument/2006/customXml" ds:itemID="{54A888F1-98E6-450D-B798-4EDF0BFA91A6}">
  <ds:schemaRefs>
    <ds:schemaRef ds:uri="ESRI.ArcGIS.Mapping.OfficeIntegration.PowerPointInfo"/>
  </ds:schemaRefs>
</ds:datastoreItem>
</file>

<file path=customXml/itemProps4.xml><?xml version="1.0" encoding="utf-8"?>
<ds:datastoreItem xmlns:ds="http://schemas.openxmlformats.org/officeDocument/2006/customXml" ds:itemID="{9BA8A090-4AA1-4F77-9592-BB7902930C7C}">
  <ds:schemaRefs>
    <ds:schemaRef ds:uri="ESRI.ArcGIS.Mapping.OfficeIntegration.PowerPointInfo"/>
  </ds:schemaRefs>
</ds:datastoreItem>
</file>

<file path=customXml/itemProps5.xml><?xml version="1.0" encoding="utf-8"?>
<ds:datastoreItem xmlns:ds="http://schemas.openxmlformats.org/officeDocument/2006/customXml" ds:itemID="{16DCDADC-03D4-436D-8165-0C63B7646A60}">
  <ds:schemaRefs>
    <ds:schemaRef ds:uri="ESRI.ArcGIS.Mapping.OfficeIntegration.PowerPointInfo"/>
  </ds:schemaRefs>
</ds:datastoreItem>
</file>

<file path=customXml/itemProps6.xml><?xml version="1.0" encoding="utf-8"?>
<ds:datastoreItem xmlns:ds="http://schemas.openxmlformats.org/officeDocument/2006/customXml" ds:itemID="{7DB402B9-F38E-47F5-88DC-3985916203CC}">
  <ds:schemaRefs>
    <ds:schemaRef ds:uri="ESRI.ArcGIS.Mapping.OfficeIntegration.PowerPointInfo"/>
  </ds:schemaRefs>
</ds:datastoreItem>
</file>

<file path=customXml/itemProps7.xml><?xml version="1.0" encoding="utf-8"?>
<ds:datastoreItem xmlns:ds="http://schemas.openxmlformats.org/officeDocument/2006/customXml" ds:itemID="{631057F3-2762-47BC-ADAE-5F543190AB59}">
  <ds:schemaRefs>
    <ds:schemaRef ds:uri="ESRI.ArcGIS.Mapping.OfficeIntegration.PowerPointInfo"/>
  </ds:schemaRefs>
</ds:datastoreItem>
</file>

<file path=customXml/itemProps8.xml><?xml version="1.0" encoding="utf-8"?>
<ds:datastoreItem xmlns:ds="http://schemas.openxmlformats.org/officeDocument/2006/customXml" ds:itemID="{CE504FDE-8CE9-4AEC-8F17-13A873E224C6}">
  <ds:schemaRefs>
    <ds:schemaRef ds:uri="ESRI.ArcGIS.Mapping.OfficeIntegration.PowerPointInfo"/>
  </ds:schemaRefs>
</ds:datastoreItem>
</file>

<file path=customXml/itemProps9.xml><?xml version="1.0" encoding="utf-8"?>
<ds:datastoreItem xmlns:ds="http://schemas.openxmlformats.org/officeDocument/2006/customXml" ds:itemID="{0870EDC5-D729-4670-BBB7-1775213C887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Pushpin</Template>
  <TotalTime>7354</TotalTime>
  <Words>4594</Words>
  <Application>Microsoft Office PowerPoint</Application>
  <PresentationFormat>On-screen Show (4:3)</PresentationFormat>
  <Paragraphs>1025</Paragraphs>
  <Slides>43</Slides>
  <Notes>42</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Pushpin</vt:lpstr>
      <vt:lpstr>1_Custom Design</vt:lpstr>
      <vt:lpstr>Custom Design</vt:lpstr>
      <vt:lpstr>Student Success Scorecard Data  from  ARCC 2.0 2014 Year Ending in 2012-2013</vt:lpstr>
      <vt:lpstr>Purpose of  ARCC 2.0</vt:lpstr>
      <vt:lpstr>ARCC 2.0 Momentum Point Outcomes</vt:lpstr>
      <vt:lpstr>ARCC 2.0 Completion Outcomes</vt:lpstr>
      <vt:lpstr>ARCC 2.0 Comparison Groups</vt:lpstr>
      <vt:lpstr>Crafton Hills College</vt:lpstr>
      <vt:lpstr>Crafton ARCC 2.0 Momentum-Point Rates</vt:lpstr>
      <vt:lpstr>CHC Momentum-Point Rates by Gender</vt:lpstr>
      <vt:lpstr>CHC Momentum-Point Rates by Ethnicity</vt:lpstr>
      <vt:lpstr>Crafton ARCC 2.0 Completion Rates</vt:lpstr>
      <vt:lpstr>CHC Completion Rates by Gender</vt:lpstr>
      <vt:lpstr>CHC Completion Rates by Ethnicity</vt:lpstr>
      <vt:lpstr>Crafton Completion Rates Over Prior Year</vt:lpstr>
      <vt:lpstr>Crafton Completion Rates Compared to State</vt:lpstr>
      <vt:lpstr>Completion Rates Examined Further</vt:lpstr>
      <vt:lpstr>Crafton Student Learning and Success</vt:lpstr>
      <vt:lpstr>Crafton Student Learning and Success</vt:lpstr>
      <vt:lpstr>Crafton Student Learning and Success Funding Sources</vt:lpstr>
      <vt:lpstr>Current support programs are helping.</vt:lpstr>
      <vt:lpstr>Crafton Student Learning and Success</vt:lpstr>
      <vt:lpstr>Successful Strategies Supported by Crafton Research</vt:lpstr>
      <vt:lpstr>Student Success Annual Effectiveness Indicators</vt:lpstr>
      <vt:lpstr>How can you help Crafton?</vt:lpstr>
      <vt:lpstr>How can you help Crafton?</vt:lpstr>
      <vt:lpstr>San Bernardino Valley College</vt:lpstr>
      <vt:lpstr>San Bernardino Valley College</vt:lpstr>
      <vt:lpstr>SBVC ARCC 2.0 Momentum-Point Rates</vt:lpstr>
      <vt:lpstr>SBVC Momentum-Point Rates by Gender</vt:lpstr>
      <vt:lpstr>SBVC Momentum-Point Rates by Ethnicity</vt:lpstr>
      <vt:lpstr>SBVC Completion Rates</vt:lpstr>
      <vt:lpstr>Completion Rates  by Gender</vt:lpstr>
      <vt:lpstr>SBVC Completion Rates  by Ethnicity</vt:lpstr>
      <vt:lpstr>SBVC Improvement Rates Over Prior Year</vt:lpstr>
      <vt:lpstr>SBVC Rates Compared to State</vt:lpstr>
      <vt:lpstr>SBVC Completion Rate Examined Further</vt:lpstr>
      <vt:lpstr>Success in Math and English by Ethnicity  </vt:lpstr>
      <vt:lpstr>Success Differences Between Prepared and Unprepared Students by Ethnicity </vt:lpstr>
      <vt:lpstr>What are we doing to address Student Learning and Success</vt:lpstr>
      <vt:lpstr>Current support programs  are helping.</vt:lpstr>
      <vt:lpstr>Successful Strategies Supported  by SBVC Research</vt:lpstr>
      <vt:lpstr> Strategies currently monitored   by SBVC Research</vt:lpstr>
      <vt:lpstr>How can you help SBVC?</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ARCC 2.0 Year Ending 2011-2012</dc:title>
  <dc:creator>Wurtz, Keith A</dc:creator>
  <cp:lastModifiedBy>Gabriel, Christie</cp:lastModifiedBy>
  <cp:revision>218</cp:revision>
  <cp:lastPrinted>2014-11-14T04:36:26Z</cp:lastPrinted>
  <dcterms:created xsi:type="dcterms:W3CDTF">2013-09-04T17:14:05Z</dcterms:created>
  <dcterms:modified xsi:type="dcterms:W3CDTF">2014-11-14T23:54:48Z</dcterms:modified>
</cp:coreProperties>
</file>