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handoutMasterIdLst>
    <p:handoutMasterId r:id="rId13"/>
  </p:handoutMasterIdLst>
  <p:sldIdLst>
    <p:sldId id="319" r:id="rId2"/>
    <p:sldId id="341" r:id="rId3"/>
    <p:sldId id="331" r:id="rId4"/>
    <p:sldId id="336" r:id="rId5"/>
    <p:sldId id="334" r:id="rId6"/>
    <p:sldId id="304" r:id="rId7"/>
    <p:sldId id="342" r:id="rId8"/>
    <p:sldId id="343" r:id="rId9"/>
    <p:sldId id="340" r:id="rId10"/>
    <p:sldId id="344" r:id="rId1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8054" autoAdjust="0"/>
  </p:normalViewPr>
  <p:slideViewPr>
    <p:cSldViewPr>
      <p:cViewPr varScale="1">
        <p:scale>
          <a:sx n="116" d="100"/>
          <a:sy n="116" d="100"/>
        </p:scale>
        <p:origin x="-8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1/2/2015</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1/2/2015</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1/2/2015</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1/2/2015</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1/2/2015</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a:xfrm>
            <a:off x="4343400" y="5181600"/>
            <a:ext cx="4177146" cy="1219200"/>
          </a:xfrm>
        </p:spPr>
        <p:txBody>
          <a:bodyPr/>
          <a:lstStyle/>
          <a:p>
            <a:r>
              <a:rPr lang="en-US" dirty="0" smtClean="0"/>
              <a:t>Michael “Professor </a:t>
            </a:r>
            <a:r>
              <a:rPr lang="en-US" dirty="0" err="1" smtClean="0"/>
              <a:t>Errant”Slusser</a:t>
            </a:r>
            <a:endParaRPr lang="en-US" dirty="0" smtClean="0"/>
          </a:p>
          <a:p>
            <a:r>
              <a:rPr lang="en-US" dirty="0" smtClean="0"/>
              <a:t>Sabbatical Journey</a:t>
            </a:r>
          </a:p>
          <a:p>
            <a:r>
              <a:rPr lang="en-US" dirty="0" smtClean="0"/>
              <a:t>Fall 2014</a:t>
            </a:r>
            <a:endParaRPr lang="en-US" dirty="0"/>
          </a:p>
        </p:txBody>
      </p:sp>
      <p:sp>
        <p:nvSpPr>
          <p:cNvPr id="7" name="Title 6"/>
          <p:cNvSpPr>
            <a:spLocks noGrp="1"/>
          </p:cNvSpPr>
          <p:nvPr>
            <p:ph type="title"/>
          </p:nvPr>
        </p:nvSpPr>
        <p:spPr/>
        <p:txBody>
          <a:bodyPr/>
          <a:lstStyle/>
          <a:p>
            <a:r>
              <a:rPr lang="en-US" dirty="0" smtClean="0"/>
              <a:t>A Season of Pilgrimage</a:t>
            </a:r>
            <a:endParaRPr lang="en-US" dirty="0"/>
          </a:p>
        </p:txBody>
      </p:sp>
      <p:pic>
        <p:nvPicPr>
          <p:cNvPr id="23" name="Picture 22" descr="OTPE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419600"/>
            <a:ext cx="1846349" cy="1872967"/>
          </a:xfrm>
          <a:prstGeom prst="rect">
            <a:avLst/>
          </a:prstGeom>
          <a:ln>
            <a:solidFill>
              <a:schemeClr val="tx1"/>
            </a:solidFill>
          </a:ln>
        </p:spPr>
      </p:pic>
      <p:pic>
        <p:nvPicPr>
          <p:cNvPr id="25" name="Picture Placeholder 24" descr="IMG_2505.jpg"/>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2719" b="12719"/>
          <a:stretch>
            <a:fillRect/>
          </a:stretch>
        </p:blipFill>
        <p:spPr>
          <a:xfrm>
            <a:off x="4572000" y="304800"/>
            <a:ext cx="3810000" cy="3810000"/>
          </a:xfr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57200"/>
            <a:ext cx="5029200" cy="2862323"/>
          </a:xfrm>
          <a:prstGeom prst="rect">
            <a:avLst/>
          </a:prstGeom>
          <a:noFill/>
        </p:spPr>
        <p:txBody>
          <a:bodyPr wrap="square" rtlCol="0">
            <a:spAutoFit/>
          </a:bodyPr>
          <a:lstStyle/>
          <a:p>
            <a:r>
              <a:rPr lang="en-US" b="1" u="sng" dirty="0" smtClean="0"/>
              <a:t>Citations</a:t>
            </a:r>
            <a:endParaRPr lang="en-US" dirty="0" smtClean="0"/>
          </a:p>
          <a:p>
            <a:endParaRPr lang="en-US" dirty="0"/>
          </a:p>
          <a:p>
            <a:r>
              <a:rPr lang="en-US" dirty="0" smtClean="0"/>
              <a:t>— </a:t>
            </a:r>
            <a:r>
              <a:rPr lang="en-US" i="1" dirty="0" smtClean="0"/>
              <a:t>English </a:t>
            </a:r>
            <a:r>
              <a:rPr lang="en-US" i="1" dirty="0"/>
              <a:t>Department</a:t>
            </a:r>
            <a:r>
              <a:rPr lang="en-US" dirty="0"/>
              <a:t>. Iowa State University, </a:t>
            </a:r>
            <a:r>
              <a:rPr lang="en-US" dirty="0" err="1"/>
              <a:t>n.d.</a:t>
            </a:r>
            <a:r>
              <a:rPr lang="en-US" dirty="0"/>
              <a:t> Web. 28 Jan. 2013. </a:t>
            </a:r>
            <a:endParaRPr lang="en-US" dirty="0" smtClean="0"/>
          </a:p>
          <a:p>
            <a:endParaRPr lang="en-US" dirty="0"/>
          </a:p>
          <a:p>
            <a:r>
              <a:rPr lang="en-US" dirty="0" smtClean="0"/>
              <a:t>— </a:t>
            </a:r>
            <a:r>
              <a:rPr lang="en-US" dirty="0"/>
              <a:t>Russell, </a:t>
            </a:r>
            <a:r>
              <a:rPr lang="en-US" dirty="0" err="1"/>
              <a:t>Roly</a:t>
            </a:r>
            <a:r>
              <a:rPr lang="en-US" dirty="0"/>
              <a:t>, et al. “Humans and Nature: How Knowing and Experiencing Nature Affect Well-Being.” </a:t>
            </a:r>
            <a:r>
              <a:rPr lang="en-US" i="1" dirty="0"/>
              <a:t>Annual Review of Environment and Resources </a:t>
            </a:r>
            <a:r>
              <a:rPr lang="en-US" dirty="0"/>
              <a:t>38 (Aug. 2013): 473-502. Web. 18 Oct. 2013. </a:t>
            </a:r>
            <a:endParaRPr lang="en-US" dirty="0" smtClean="0"/>
          </a:p>
        </p:txBody>
      </p:sp>
      <p:pic>
        <p:nvPicPr>
          <p:cNvPr id="6" name="Picture 5" descr="P51900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505200"/>
            <a:ext cx="4191000" cy="3143250"/>
          </a:xfrm>
          <a:prstGeom prst="rect">
            <a:avLst/>
          </a:prstGeom>
          <a:ln>
            <a:solidFill>
              <a:schemeClr val="tx1"/>
            </a:solidFill>
          </a:ln>
        </p:spPr>
      </p:pic>
      <p:pic>
        <p:nvPicPr>
          <p:cNvPr id="7" name="Picture 6" descr="Headn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57200"/>
            <a:ext cx="3429000" cy="4774164"/>
          </a:xfrm>
          <a:prstGeom prst="rect">
            <a:avLst/>
          </a:prstGeom>
          <a:ln>
            <a:solidFill>
              <a:schemeClr val="tx1"/>
            </a:solidFill>
          </a:ln>
        </p:spPr>
      </p:pic>
    </p:spTree>
    <p:extLst>
      <p:ext uri="{BB962C8B-B14F-4D97-AF65-F5344CB8AC3E}">
        <p14:creationId xmlns:p14="http://schemas.microsoft.com/office/powerpoint/2010/main" val="35734476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429000"/>
            <a:ext cx="7848600" cy="2308324"/>
          </a:xfrm>
          <a:prstGeom prst="rect">
            <a:avLst/>
          </a:prstGeom>
          <a:noFill/>
        </p:spPr>
        <p:txBody>
          <a:bodyPr wrap="square" rtlCol="0">
            <a:spAutoFit/>
          </a:bodyPr>
          <a:lstStyle/>
          <a:p>
            <a:r>
              <a:rPr lang="en-US" dirty="0"/>
              <a:t>“The human story finds its structure in geology and geography, in biology and chemistry—both natural and constructed—and in the complex and rapidly-changing cultural and natural landscape.  With more people sharing our planet’s finite space, and with our planet and its systems imperiled, an educated attention to place in the broadest sense of the term is vital.</a:t>
            </a:r>
            <a:r>
              <a:rPr lang="en-US" dirty="0" smtClean="0"/>
              <a:t>”</a:t>
            </a:r>
          </a:p>
          <a:p>
            <a:endParaRPr lang="en-US" i="1" dirty="0"/>
          </a:p>
          <a:p>
            <a:r>
              <a:rPr lang="en-US" i="1" dirty="0" smtClean="0"/>
              <a:t>(Iowa State University Program for Writing and the Environment)</a:t>
            </a:r>
            <a:endParaRPr lang="en-US" i="1" dirty="0"/>
          </a:p>
        </p:txBody>
      </p:sp>
      <p:pic>
        <p:nvPicPr>
          <p:cNvPr id="18" name="Picture Placeholder 17" descr="IMG_2418.jpg"/>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2713" b="12713"/>
          <a:stretch>
            <a:fillRect/>
          </a:stretch>
        </p:blipFill>
        <p:spPr>
          <a:xfrm>
            <a:off x="6096000" y="609600"/>
            <a:ext cx="2286000" cy="2286000"/>
          </a:xfrm>
        </p:spPr>
      </p:pic>
      <p:pic>
        <p:nvPicPr>
          <p:cNvPr id="25" name="Picture Placeholder 24" descr="IMG_2268.jp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2693" b="12693"/>
          <a:stretch>
            <a:fillRect/>
          </a:stretch>
        </p:blipFill>
        <p:spPr>
          <a:xfrm>
            <a:off x="3429000" y="609600"/>
            <a:ext cx="2286000" cy="2286000"/>
          </a:xfrm>
        </p:spPr>
      </p:pic>
      <p:pic>
        <p:nvPicPr>
          <p:cNvPr id="26" name="Picture Placeholder 25" descr="IMG_2179.jpg"/>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2869" b="12869"/>
          <a:stretch>
            <a:fillRect/>
          </a:stretch>
        </p:blipFill>
        <p:spPr>
          <a:xfrm>
            <a:off x="838200" y="609600"/>
            <a:ext cx="2286000" cy="2286000"/>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838200"/>
            <a:ext cx="4267200" cy="3693319"/>
          </a:xfrm>
          <a:prstGeom prst="rect">
            <a:avLst/>
          </a:prstGeom>
          <a:noFill/>
        </p:spPr>
        <p:txBody>
          <a:bodyPr wrap="square" rtlCol="0">
            <a:spAutoFit/>
          </a:bodyPr>
          <a:lstStyle/>
          <a:p>
            <a:r>
              <a:rPr lang="en-US" b="1" u="sng" dirty="0" smtClean="0"/>
              <a:t>Rationale</a:t>
            </a:r>
          </a:p>
          <a:p>
            <a:endParaRPr lang="en-US" dirty="0" smtClean="0"/>
          </a:p>
          <a:p>
            <a:r>
              <a:rPr lang="en-US" dirty="0" smtClean="0"/>
              <a:t>— </a:t>
            </a:r>
            <a:r>
              <a:rPr lang="en-US" dirty="0"/>
              <a:t>How do our experiences affect how we see the world? How does this, in turn, affect how we express ourselves</a:t>
            </a:r>
            <a:r>
              <a:rPr lang="en-US" dirty="0" smtClean="0"/>
              <a:t>?</a:t>
            </a:r>
          </a:p>
          <a:p>
            <a:endParaRPr lang="en-US" dirty="0"/>
          </a:p>
          <a:p>
            <a:r>
              <a:rPr lang="en-US" dirty="0" smtClean="0"/>
              <a:t>— If students’ physical</a:t>
            </a:r>
            <a:r>
              <a:rPr lang="en-US" dirty="0"/>
              <a:t>, economic, and cultural situations profoundly shape how they understand the world and how they choose to express </a:t>
            </a:r>
            <a:r>
              <a:rPr lang="en-US" dirty="0" smtClean="0"/>
              <a:t>themselves, how do these </a:t>
            </a:r>
            <a:r>
              <a:rPr lang="en-US" dirty="0"/>
              <a:t>factors, in turn, build their perception of who they are and what they can </a:t>
            </a:r>
            <a:r>
              <a:rPr lang="en-US" dirty="0" smtClean="0"/>
              <a:t>be?</a:t>
            </a:r>
          </a:p>
        </p:txBody>
      </p:sp>
      <p:sp>
        <p:nvSpPr>
          <p:cNvPr id="9" name="TextBox 8"/>
          <p:cNvSpPr txBox="1"/>
          <p:nvPr/>
        </p:nvSpPr>
        <p:spPr>
          <a:xfrm>
            <a:off x="457200" y="4876800"/>
            <a:ext cx="8382000" cy="1754327"/>
          </a:xfrm>
          <a:prstGeom prst="rect">
            <a:avLst/>
          </a:prstGeom>
          <a:noFill/>
        </p:spPr>
        <p:txBody>
          <a:bodyPr wrap="square" rtlCol="0">
            <a:spAutoFit/>
          </a:bodyPr>
          <a:lstStyle/>
          <a:p>
            <a:r>
              <a:rPr lang="en-US" dirty="0">
                <a:solidFill>
                  <a:schemeClr val="accent1"/>
                </a:solidFill>
              </a:rPr>
              <a:t>“The balance of evidence indicates conclusively that knowing and experiencing nature makes us generally happier, healthier people. More fully characterizing our intangible connections with nature will help shape decisions that benefit people and the ecosystems on which we depend.” </a:t>
            </a:r>
            <a:endParaRPr lang="en-US" dirty="0" smtClean="0">
              <a:solidFill>
                <a:schemeClr val="accent1"/>
              </a:solidFill>
            </a:endParaRPr>
          </a:p>
          <a:p>
            <a:endParaRPr lang="en-US" dirty="0" smtClean="0">
              <a:solidFill>
                <a:schemeClr val="accent1"/>
              </a:solidFill>
            </a:endParaRPr>
          </a:p>
          <a:p>
            <a:r>
              <a:rPr lang="en-US" i="1" dirty="0" smtClean="0">
                <a:solidFill>
                  <a:schemeClr val="accent1"/>
                </a:solidFill>
              </a:rPr>
              <a:t>(“</a:t>
            </a:r>
            <a:r>
              <a:rPr lang="en-US" i="1" dirty="0">
                <a:solidFill>
                  <a:schemeClr val="accent1"/>
                </a:solidFill>
              </a:rPr>
              <a:t>Humans and Nature: How Knowing and Experiencing Nature Affect Well-Being.</a:t>
            </a:r>
            <a:r>
              <a:rPr lang="en-US" i="1" dirty="0" smtClean="0">
                <a:solidFill>
                  <a:schemeClr val="accent1"/>
                </a:solidFill>
              </a:rPr>
              <a:t>”) </a:t>
            </a:r>
            <a:endParaRPr lang="en-US" i="1" dirty="0">
              <a:solidFill>
                <a:schemeClr val="accent1"/>
              </a:solidFill>
            </a:endParaRPr>
          </a:p>
        </p:txBody>
      </p:sp>
      <p:pic>
        <p:nvPicPr>
          <p:cNvPr id="10" name="Picture 9" descr="IMG_16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880" y="304800"/>
            <a:ext cx="3296755" cy="4419600"/>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MG_2832.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96" b="596"/>
          <a:stretch>
            <a:fillRect/>
          </a:stretch>
        </p:blipFill>
        <p:spPr/>
      </p:pic>
      <p:sp>
        <p:nvSpPr>
          <p:cNvPr id="6" name="TextBox 5"/>
          <p:cNvSpPr txBox="1"/>
          <p:nvPr/>
        </p:nvSpPr>
        <p:spPr>
          <a:xfrm>
            <a:off x="5410200" y="152400"/>
            <a:ext cx="3505200" cy="4247317"/>
          </a:xfrm>
          <a:prstGeom prst="rect">
            <a:avLst/>
          </a:prstGeom>
          <a:noFill/>
        </p:spPr>
        <p:txBody>
          <a:bodyPr wrap="square" rtlCol="0">
            <a:spAutoFit/>
          </a:bodyPr>
          <a:lstStyle/>
          <a:p>
            <a:r>
              <a:rPr lang="en-US" b="1" dirty="0" smtClean="0"/>
              <a:t>Areas Traversed:</a:t>
            </a:r>
          </a:p>
          <a:p>
            <a:endParaRPr lang="en-US" b="1" dirty="0"/>
          </a:p>
          <a:p>
            <a:r>
              <a:rPr lang="en-US" dirty="0" smtClean="0"/>
              <a:t>Running Springs to near Agua </a:t>
            </a:r>
            <a:r>
              <a:rPr lang="en-US" dirty="0" err="1" smtClean="0"/>
              <a:t>Dulce</a:t>
            </a:r>
            <a:endParaRPr lang="en-US" dirty="0" smtClean="0"/>
          </a:p>
          <a:p>
            <a:endParaRPr lang="en-US" dirty="0"/>
          </a:p>
          <a:p>
            <a:r>
              <a:rPr lang="en-US" dirty="0" smtClean="0"/>
              <a:t>Oregon border at Ashland to Crater Lake</a:t>
            </a:r>
          </a:p>
          <a:p>
            <a:endParaRPr lang="en-US" dirty="0"/>
          </a:p>
          <a:p>
            <a:r>
              <a:rPr lang="en-US" dirty="0" smtClean="0"/>
              <a:t>Port Townsend, Washington to Victoria, BC</a:t>
            </a:r>
          </a:p>
          <a:p>
            <a:endParaRPr lang="en-US" dirty="0"/>
          </a:p>
          <a:p>
            <a:r>
              <a:rPr lang="en-US" dirty="0" smtClean="0"/>
              <a:t>Red’s Meadow near Mammoth Lakes to Bishop, CA</a:t>
            </a:r>
          </a:p>
          <a:p>
            <a:endParaRPr lang="en-US" dirty="0"/>
          </a:p>
          <a:p>
            <a:r>
              <a:rPr lang="en-US" dirty="0" smtClean="0"/>
              <a:t>Big Bear Lake</a:t>
            </a:r>
            <a:endParaRPr lang="en-US" dirty="0"/>
          </a:p>
        </p:txBody>
      </p:sp>
      <p:pic>
        <p:nvPicPr>
          <p:cNvPr id="7" name="Picture 6" descr="IMG_208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419600"/>
            <a:ext cx="2667000" cy="1986197"/>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ل云玗İαЂÕØÚáÛ丫:Téxt Plàçèhòlðêr 表¥鷗字㌍_W 10"/>
          <p:cNvSpPr>
            <a:spLocks noGrp="1"/>
          </p:cNvSpPr>
          <p:nvPr>
            <p:ph type="body" sz="quarter" idx="13"/>
          </p:nvPr>
        </p:nvSpPr>
        <p:spPr>
          <a:xfrm>
            <a:off x="228600" y="4114800"/>
            <a:ext cx="8610600" cy="2514600"/>
          </a:xfrm>
        </p:spPr>
        <p:txBody>
          <a:bodyPr/>
          <a:lstStyle>
            <a:extLst/>
          </a:lstStyle>
          <a:p>
            <a:r>
              <a:rPr lang="en-US" dirty="0" smtClean="0"/>
              <a:t>“As </a:t>
            </a:r>
            <a:r>
              <a:rPr lang="en-US" dirty="0"/>
              <a:t>I wrote to the committee when I </a:t>
            </a:r>
            <a:r>
              <a:rPr lang="en-US" dirty="0" smtClean="0"/>
              <a:t>finally decided to </a:t>
            </a:r>
            <a:r>
              <a:rPr lang="en-US" dirty="0"/>
              <a:t>let go my attempt at hiking the entire trail, what I learned was a good deal more difficult, but I think more </a:t>
            </a:r>
            <a:r>
              <a:rPr lang="en-US" dirty="0" smtClean="0"/>
              <a:t>valuable, than I had intended: </a:t>
            </a:r>
            <a:r>
              <a:rPr lang="en-US" dirty="0"/>
              <a:t>that </a:t>
            </a:r>
            <a:r>
              <a:rPr lang="en-US" dirty="0" smtClean="0"/>
              <a:t>endeavoring to achieve our hopes is always worthwhile; </a:t>
            </a:r>
            <a:r>
              <a:rPr lang="en-US" dirty="0"/>
              <a:t>that learning about </a:t>
            </a:r>
            <a:r>
              <a:rPr lang="en-US" dirty="0" smtClean="0"/>
              <a:t>ourselves through that process </a:t>
            </a:r>
            <a:r>
              <a:rPr lang="en-US" dirty="0"/>
              <a:t>is the most </a:t>
            </a:r>
            <a:r>
              <a:rPr lang="en-US" dirty="0" smtClean="0"/>
              <a:t>useful </a:t>
            </a:r>
            <a:r>
              <a:rPr lang="en-US" dirty="0"/>
              <a:t>knowledge we can attain; and that life will never be what we predicted, but joy can be had from finding and pursuing our dreams, even if we do not reach those dreams for which we strove</a:t>
            </a:r>
            <a:r>
              <a:rPr lang="en-US" dirty="0" smtClean="0"/>
              <a:t>.”</a:t>
            </a:r>
          </a:p>
          <a:p>
            <a:endParaRPr lang="en-US" sz="1200" dirty="0"/>
          </a:p>
          <a:p>
            <a:r>
              <a:rPr lang="en-US" sz="1600" i="1" dirty="0" smtClean="0"/>
              <a:t>(Manuscript of </a:t>
            </a:r>
            <a:r>
              <a:rPr lang="en-US" sz="1600" dirty="0" smtClean="0"/>
              <a:t>A Season of Pilgrimage</a:t>
            </a:r>
            <a:r>
              <a:rPr lang="en-US" sz="1600" i="1" dirty="0" smtClean="0"/>
              <a:t>—work in progress)</a:t>
            </a:r>
            <a:endParaRPr lang="en-US" sz="1600" i="1" dirty="0"/>
          </a:p>
        </p:txBody>
      </p:sp>
      <p:pic>
        <p:nvPicPr>
          <p:cNvPr id="12" name="Picture Placeholder 11" descr="IMG_2799.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05" b="105"/>
          <a:stretch>
            <a:fillRect/>
          </a:stretch>
        </p:blipFill>
        <p:spPr>
          <a:xfrm>
            <a:off x="3200400" y="304800"/>
            <a:ext cx="2743200" cy="3657600"/>
          </a:xfrm>
        </p:spPr>
      </p:pic>
      <p:pic>
        <p:nvPicPr>
          <p:cNvPr id="15" name="Picture Placeholder 14" descr="IMG_2097.jpg"/>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42" b="142"/>
          <a:stretch>
            <a:fillRect/>
          </a:stretch>
        </p:blipFill>
        <p:spPr>
          <a:xfrm>
            <a:off x="228600" y="304800"/>
            <a:ext cx="2743200" cy="3657600"/>
          </a:xfrm>
        </p:spPr>
      </p:pic>
      <p:pic>
        <p:nvPicPr>
          <p:cNvPr id="17" name="Picture Placeholder 16" descr="IMG_2466.jpg"/>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43" b="143"/>
          <a:stretch>
            <a:fillRect/>
          </a:stretch>
        </p:blipFill>
        <p:spPr>
          <a:xfrm>
            <a:off x="6172200" y="304800"/>
            <a:ext cx="2743200" cy="36576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686800" cy="3970318"/>
          </a:xfrm>
          <a:prstGeom prst="rect">
            <a:avLst/>
          </a:prstGeom>
          <a:noFill/>
        </p:spPr>
        <p:txBody>
          <a:bodyPr wrap="square" rtlCol="0">
            <a:spAutoFit/>
          </a:bodyPr>
          <a:lstStyle/>
          <a:p>
            <a:r>
              <a:rPr lang="en-US" b="1" u="sng" dirty="0" smtClean="0"/>
              <a:t>Narrative: </a:t>
            </a:r>
            <a:r>
              <a:rPr lang="en-US" b="1" i="1" u="sng" dirty="0" smtClean="0"/>
              <a:t>A Season of Pilgrimage</a:t>
            </a:r>
          </a:p>
          <a:p>
            <a:endParaRPr lang="en-US" dirty="0"/>
          </a:p>
          <a:p>
            <a:r>
              <a:rPr lang="en-US" dirty="0" smtClean="0"/>
              <a:t>— Focus is on personal growth through grappling with setbacks, changes in plan, and unlooked-for providence</a:t>
            </a:r>
          </a:p>
          <a:p>
            <a:endParaRPr lang="en-US" dirty="0"/>
          </a:p>
          <a:p>
            <a:r>
              <a:rPr lang="en-US" dirty="0" smtClean="0">
                <a:solidFill>
                  <a:schemeClr val="accent1"/>
                </a:solidFill>
              </a:rPr>
              <a:t>— “I </a:t>
            </a:r>
            <a:r>
              <a:rPr lang="en-US" dirty="0">
                <a:solidFill>
                  <a:schemeClr val="accent1"/>
                </a:solidFill>
              </a:rPr>
              <a:t>have been profoundly changed… I often find myself wondering </a:t>
            </a:r>
            <a:r>
              <a:rPr lang="en-US" dirty="0" smtClean="0">
                <a:solidFill>
                  <a:schemeClr val="accent1"/>
                </a:solidFill>
              </a:rPr>
              <a:t>‘what if’ </a:t>
            </a:r>
            <a:r>
              <a:rPr lang="en-US" dirty="0">
                <a:solidFill>
                  <a:schemeClr val="accent1"/>
                </a:solidFill>
              </a:rPr>
              <a:t>I had experienced this in my 20s? Of course, I always answer that I wasn't ready then. But I wonder if a caring, mentoring college professor could have sparked that readiness in me and changed my life? I think the trail has taught me that I can (and must) rely on myself—and at the same time that I can and must rely on the environment, and other people</a:t>
            </a:r>
            <a:r>
              <a:rPr lang="en-US" dirty="0" smtClean="0">
                <a:solidFill>
                  <a:schemeClr val="accent1"/>
                </a:solidFill>
              </a:rPr>
              <a:t>.”</a:t>
            </a:r>
          </a:p>
          <a:p>
            <a:endParaRPr lang="en-US" dirty="0">
              <a:solidFill>
                <a:schemeClr val="accent1"/>
              </a:solidFill>
            </a:endParaRPr>
          </a:p>
          <a:p>
            <a:r>
              <a:rPr lang="en-US" sz="1600" i="1" dirty="0" smtClean="0">
                <a:solidFill>
                  <a:schemeClr val="accent1"/>
                </a:solidFill>
              </a:rPr>
              <a:t>(River </a:t>
            </a:r>
            <a:r>
              <a:rPr lang="en-US" sz="1600" i="1" dirty="0" err="1" smtClean="0">
                <a:solidFill>
                  <a:schemeClr val="accent1"/>
                </a:solidFill>
              </a:rPr>
              <a:t>Malcom</a:t>
            </a:r>
            <a:r>
              <a:rPr lang="en-US" sz="1600" i="1" dirty="0">
                <a:solidFill>
                  <a:schemeClr val="accent1"/>
                </a:solidFill>
              </a:rPr>
              <a:t>)</a:t>
            </a:r>
          </a:p>
          <a:p>
            <a:endParaRPr lang="en-US" dirty="0"/>
          </a:p>
        </p:txBody>
      </p:sp>
      <p:pic>
        <p:nvPicPr>
          <p:cNvPr id="7" name="Picture 6" descr="IMG_30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962400"/>
            <a:ext cx="1981200" cy="2624775"/>
          </a:xfrm>
          <a:prstGeom prst="rect">
            <a:avLst/>
          </a:prstGeom>
          <a:ln>
            <a:solidFill>
              <a:schemeClr val="tx1"/>
            </a:solidFill>
          </a:ln>
        </p:spPr>
      </p:pic>
      <p:pic>
        <p:nvPicPr>
          <p:cNvPr id="8" name="Picture 7" descr="IMG_305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3962400"/>
            <a:ext cx="1987827" cy="2590800"/>
          </a:xfrm>
          <a:prstGeom prst="rect">
            <a:avLst/>
          </a:prstGeom>
          <a:ln>
            <a:solidFill>
              <a:schemeClr val="tx1"/>
            </a:solidFill>
          </a:ln>
        </p:spPr>
      </p:pic>
      <p:pic>
        <p:nvPicPr>
          <p:cNvPr id="9" name="Picture 8" descr="Cloudstrew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962400"/>
            <a:ext cx="3505200" cy="2605491"/>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1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2390422" cy="3200400"/>
          </a:xfrm>
          <a:prstGeom prst="rect">
            <a:avLst/>
          </a:prstGeom>
          <a:ln>
            <a:solidFill>
              <a:schemeClr val="tx1"/>
            </a:solidFill>
          </a:ln>
        </p:spPr>
      </p:pic>
      <p:pic>
        <p:nvPicPr>
          <p:cNvPr id="3" name="Picture 2" descr="IMG_14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3505200"/>
            <a:ext cx="2390422" cy="3200400"/>
          </a:xfrm>
          <a:prstGeom prst="rect">
            <a:avLst/>
          </a:prstGeom>
          <a:ln>
            <a:solidFill>
              <a:schemeClr val="tx1"/>
            </a:solidFill>
          </a:ln>
        </p:spPr>
      </p:pic>
      <p:sp>
        <p:nvSpPr>
          <p:cNvPr id="5" name="TextBox 4"/>
          <p:cNvSpPr txBox="1"/>
          <p:nvPr/>
        </p:nvSpPr>
        <p:spPr>
          <a:xfrm>
            <a:off x="3200400" y="304800"/>
            <a:ext cx="5715000" cy="2308324"/>
          </a:xfrm>
          <a:prstGeom prst="rect">
            <a:avLst/>
          </a:prstGeom>
          <a:noFill/>
        </p:spPr>
        <p:txBody>
          <a:bodyPr wrap="square" rtlCol="0">
            <a:spAutoFit/>
          </a:bodyPr>
          <a:lstStyle/>
          <a:p>
            <a:r>
              <a:rPr lang="en-US" b="1" u="sng" dirty="0" smtClean="0"/>
              <a:t>Observational Writing Text</a:t>
            </a:r>
            <a:endParaRPr lang="en-US" dirty="0" smtClean="0"/>
          </a:p>
          <a:p>
            <a:endParaRPr lang="en-US" dirty="0" smtClean="0"/>
          </a:p>
          <a:p>
            <a:r>
              <a:rPr lang="en-US" dirty="0" smtClean="0"/>
              <a:t>— Focus is writing and the environment, both natural and cultural, and writing for a variety of purposes and audiences</a:t>
            </a:r>
          </a:p>
          <a:p>
            <a:endParaRPr lang="en-US" dirty="0"/>
          </a:p>
          <a:p>
            <a:r>
              <a:rPr lang="en-US" dirty="0" smtClean="0"/>
              <a:t>— Includes sections on writing for specific disciplines, including law enforcement, medicine, and the sciences</a:t>
            </a:r>
            <a:endParaRPr lang="en-US" dirty="0"/>
          </a:p>
        </p:txBody>
      </p:sp>
      <p:pic>
        <p:nvPicPr>
          <p:cNvPr id="6" name="Picture 5" descr="Screen Shot 2015-01-02 at 12.08.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505200"/>
            <a:ext cx="5257800" cy="3193935"/>
          </a:xfrm>
          <a:prstGeom prst="rect">
            <a:avLst/>
          </a:prstGeom>
          <a:ln>
            <a:solidFill>
              <a:schemeClr val="tx1"/>
            </a:solidFill>
          </a:ln>
        </p:spPr>
      </p:pic>
    </p:spTree>
    <p:extLst>
      <p:ext uri="{BB962C8B-B14F-4D97-AF65-F5344CB8AC3E}">
        <p14:creationId xmlns:p14="http://schemas.microsoft.com/office/powerpoint/2010/main" val="18194931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733800"/>
            <a:ext cx="4876800" cy="2585323"/>
          </a:xfrm>
          <a:prstGeom prst="rect">
            <a:avLst/>
          </a:prstGeom>
          <a:noFill/>
        </p:spPr>
        <p:txBody>
          <a:bodyPr wrap="square" rtlCol="0">
            <a:spAutoFit/>
          </a:bodyPr>
          <a:lstStyle/>
          <a:p>
            <a:r>
              <a:rPr lang="en-US" b="1" u="sng" dirty="0" smtClean="0"/>
              <a:t>Observational Writing Course</a:t>
            </a:r>
          </a:p>
          <a:p>
            <a:endParaRPr lang="en-US" dirty="0" smtClean="0"/>
          </a:p>
          <a:p>
            <a:r>
              <a:rPr lang="en-US" dirty="0" smtClean="0"/>
              <a:t>— Focus is writing and wilderness, though overall observation is stressed</a:t>
            </a:r>
          </a:p>
          <a:p>
            <a:endParaRPr lang="en-US" dirty="0"/>
          </a:p>
          <a:p>
            <a:r>
              <a:rPr lang="en-US" dirty="0" smtClean="0"/>
              <a:t>— Ideally could include one or two off-campus trips to local wild spaces (Joshua Tree National Park, San Bernardino National Forest, etc.)</a:t>
            </a:r>
            <a:endParaRPr lang="en-US" dirty="0"/>
          </a:p>
        </p:txBody>
      </p:sp>
      <p:pic>
        <p:nvPicPr>
          <p:cNvPr id="5" name="Picture 4" descr="P319005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4343400" cy="3257550"/>
          </a:xfrm>
          <a:prstGeom prst="rect">
            <a:avLst/>
          </a:prstGeom>
          <a:ln>
            <a:solidFill>
              <a:schemeClr val="tx1"/>
            </a:solidFill>
          </a:ln>
        </p:spPr>
      </p:pic>
      <p:pic>
        <p:nvPicPr>
          <p:cNvPr id="6" name="Picture 5" descr="IMG_29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371600"/>
            <a:ext cx="3686519" cy="4958329"/>
          </a:xfrm>
          <a:prstGeom prst="rect">
            <a:avLst/>
          </a:prstGeom>
          <a:ln>
            <a:solidFill>
              <a:schemeClr val="tx1"/>
            </a:solidFill>
          </a:ln>
        </p:spPr>
      </p:pic>
    </p:spTree>
    <p:extLst>
      <p:ext uri="{BB962C8B-B14F-4D97-AF65-F5344CB8AC3E}">
        <p14:creationId xmlns:p14="http://schemas.microsoft.com/office/powerpoint/2010/main" val="33042658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MG_1826.jpg"/>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49" b="349"/>
          <a:stretch>
            <a:fillRect/>
          </a:stretch>
        </p:blipFill>
        <p:spPr/>
      </p:pic>
      <p:pic>
        <p:nvPicPr>
          <p:cNvPr id="9" name="Picture Placeholder 8" descr="IMG_1857.jpg"/>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569" r="2569"/>
          <a:stretch>
            <a:fillRect/>
          </a:stretch>
        </p:blipFill>
        <p:spPr/>
      </p:pic>
      <p:pic>
        <p:nvPicPr>
          <p:cNvPr id="15" name="Picture Placeholder 14" descr="IMG_2289.jpg"/>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20448" b="20448"/>
          <a:stretch>
            <a:fillRect/>
          </a:stretch>
        </p:blip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593</Words>
  <Application>Microsoft Office PowerPoint</Application>
  <PresentationFormat>On-screen Show (4:3)</PresentationFormat>
  <Paragraphs>58</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ClassicPhotoAlbum</vt:lpstr>
      <vt:lpstr>A Season of Pilgrimage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2015-01-02T22:51:48Z</dcterms:modified>
</cp:coreProperties>
</file>