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4"/>
    <p:sldMasterId id="2147483883" r:id="rId15"/>
    <p:sldMasterId id="2147483895" r:id="rId16"/>
    <p:sldMasterId id="2147483907" r:id="rId17"/>
    <p:sldMasterId id="2147483919" r:id="rId18"/>
    <p:sldMasterId id="2147483931" r:id="rId19"/>
  </p:sldMasterIdLst>
  <p:notesMasterIdLst>
    <p:notesMasterId r:id="rId45"/>
  </p:notesMasterIdLst>
  <p:handoutMasterIdLst>
    <p:handoutMasterId r:id="rId46"/>
  </p:handoutMasterIdLst>
  <p:sldIdLst>
    <p:sldId id="366" r:id="rId20"/>
    <p:sldId id="406" r:id="rId21"/>
    <p:sldId id="440" r:id="rId22"/>
    <p:sldId id="297" r:id="rId23"/>
    <p:sldId id="439" r:id="rId24"/>
    <p:sldId id="436" r:id="rId25"/>
    <p:sldId id="434" r:id="rId26"/>
    <p:sldId id="407" r:id="rId27"/>
    <p:sldId id="408" r:id="rId28"/>
    <p:sldId id="411" r:id="rId29"/>
    <p:sldId id="438" r:id="rId30"/>
    <p:sldId id="410" r:id="rId31"/>
    <p:sldId id="409" r:id="rId32"/>
    <p:sldId id="441" r:id="rId33"/>
    <p:sldId id="418" r:id="rId34"/>
    <p:sldId id="442" r:id="rId35"/>
    <p:sldId id="417" r:id="rId36"/>
    <p:sldId id="435" r:id="rId37"/>
    <p:sldId id="376" r:id="rId38"/>
    <p:sldId id="431" r:id="rId39"/>
    <p:sldId id="414" r:id="rId40"/>
    <p:sldId id="432" r:id="rId41"/>
    <p:sldId id="443" r:id="rId42"/>
    <p:sldId id="415" r:id="rId43"/>
    <p:sldId id="430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2" autoAdjust="0"/>
    <p:restoredTop sz="94605" autoAdjust="0"/>
  </p:normalViewPr>
  <p:slideViewPr>
    <p:cSldViewPr>
      <p:cViewPr>
        <p:scale>
          <a:sx n="120" d="100"/>
          <a:sy n="120" d="100"/>
        </p:scale>
        <p:origin x="-40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DA035B-6FA7-480F-B12E-67DCA88F5E24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98C39B-1045-4AC8-A66C-1C4840751D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3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422694-A479-4714-8703-D2DD9BA7E82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1DDF4-DF69-42C5-9E6B-AF9024AB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0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03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8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6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5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0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256235-A3B8-4462-A4A4-EC977E72EA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10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3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72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0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33640" y="3972560"/>
            <a:ext cx="2367281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1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1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2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7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71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03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66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95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49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14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19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08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75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2133600" cy="365125"/>
          </a:xfrm>
        </p:spPr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83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6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7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16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13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22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4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90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06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2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4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9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83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4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74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88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35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92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36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52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33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27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96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46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30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95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200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20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5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758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66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6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6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920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65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0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hyperlink" Target="http://www.sbccd.org/" TargetMode="Externa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750D9C-2218-496F-9086-E13F5AF08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0E81279-7C57-4E14-BFFE-3A76984867F8}" type="datetimeFigureOut">
              <a:rPr lang="en-US" smtClean="0"/>
              <a:t>2/19/2015</a:t>
            </a:fld>
            <a:endParaRPr lang="en-US" dirty="0"/>
          </a:p>
        </p:txBody>
      </p:sp>
      <p:pic>
        <p:nvPicPr>
          <p:cNvPr id="9" name="Picture 2" descr="San Berardino Valley College"/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9915" r="69218" b="1"/>
          <a:stretch/>
        </p:blipFill>
        <p:spPr bwMode="auto">
          <a:xfrm>
            <a:off x="8458200" y="5457824"/>
            <a:ext cx="685800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7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4AB4-A936-4E30-B27C-27E8DF81E02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F4C6-2ABC-48D4-8827-BA55AE24D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76200" y="6248400"/>
            <a:ext cx="9372600" cy="609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93523"/>
            <a:ext cx="1905000" cy="8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9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F0D5-8A9A-4EF9-A06C-E5F8A23984B7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C158-6763-4A02-8234-4B322465A0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9169"/>
            <a:ext cx="9144000" cy="688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an Bernardino Community College District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69169"/>
            <a:ext cx="1600200" cy="6572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76200" y="6248400"/>
            <a:ext cx="9372600" cy="609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93523"/>
            <a:ext cx="1905000" cy="8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76200" y="6248400"/>
            <a:ext cx="9372600" cy="609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93523"/>
            <a:ext cx="1905000" cy="8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76200" y="6248400"/>
            <a:ext cx="9372600" cy="609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93523"/>
            <a:ext cx="1905000" cy="8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2057" y="1676400"/>
            <a:ext cx="6208816" cy="46782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Student Equity</a:t>
            </a:r>
          </a:p>
          <a:p>
            <a:pPr algn="ctr"/>
            <a:r>
              <a:rPr lang="en-US" sz="4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Transforming Lives: </a:t>
            </a:r>
          </a:p>
          <a:p>
            <a:pPr algn="ctr"/>
            <a:r>
              <a:rPr lang="en-US" sz="4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Strengthening Community</a:t>
            </a:r>
          </a:p>
          <a:p>
            <a:pPr algn="ctr"/>
            <a:endParaRPr lang="en-US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Dr. Ricky Shabazz</a:t>
            </a:r>
          </a:p>
          <a:p>
            <a:pPr algn="ctr"/>
            <a:r>
              <a:rPr lang="en-US" sz="2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Dr. Bryan Reece</a:t>
            </a:r>
          </a:p>
          <a:p>
            <a:pPr algn="ctr"/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1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944562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4F81BD"/>
                </a:solidFill>
                <a:ea typeface="ＭＳ Ｐゴシック" pitchFamily="34" charset="-128"/>
              </a:rPr>
              <a:t>Student Services Advising Centers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800600"/>
          </a:xfrm>
        </p:spPr>
        <p:txBody>
          <a:bodyPr/>
          <a:lstStyle/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8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</a:t>
            </a:r>
            <a:r>
              <a:rPr lang="en-US" altLang="en-US" sz="28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Welcome Center </a:t>
            </a:r>
            <a:r>
              <a:rPr lang="en-US" altLang="en-US" sz="28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(</a:t>
            </a:r>
            <a:r>
              <a:rPr lang="en-US" alt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ADSS/102</a:t>
            </a:r>
            <a:r>
              <a:rPr lang="en-US" altLang="en-US" sz="28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 for New </a:t>
            </a:r>
            <a:r>
              <a:rPr lang="en-US" alt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Students</a:t>
            </a:r>
            <a:endParaRPr lang="en-US" altLang="en-US" sz="2800" dirty="0">
              <a:solidFill>
                <a:srgbClr val="4F81BD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8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Financial Aid Computer </a:t>
            </a:r>
            <a:r>
              <a:rPr lang="en-US" alt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Lab</a:t>
            </a:r>
            <a:endParaRPr lang="en-US" altLang="en-US" sz="2800" b="1" dirty="0">
              <a:solidFill>
                <a:srgbClr val="4F81BD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</a:t>
            </a:r>
            <a:r>
              <a:rPr lang="en-US" alt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Dreamers </a:t>
            </a:r>
            <a:r>
              <a:rPr lang="en-US" altLang="en-US" sz="28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Resource Center </a:t>
            </a:r>
            <a:r>
              <a:rPr lang="en-US" altLang="en-US" sz="28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(</a:t>
            </a:r>
            <a:r>
              <a:rPr lang="en-US" alt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LA/102) </a:t>
            </a:r>
            <a:r>
              <a:rPr lang="en-US" altLang="en-US" sz="28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for advising and support for AB540 </a:t>
            </a:r>
            <a:r>
              <a:rPr lang="en-US" alt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students</a:t>
            </a:r>
            <a:endParaRPr lang="en-US" altLang="en-US" sz="2800" dirty="0">
              <a:solidFill>
                <a:srgbClr val="4F81BD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8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Guardian Scholars Program </a:t>
            </a:r>
            <a:r>
              <a:rPr lang="en-US" altLang="en-US" sz="28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for Foster Youth (</a:t>
            </a:r>
            <a:r>
              <a:rPr lang="en-US" alt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CC/202</a:t>
            </a:r>
            <a:r>
              <a:rPr lang="en-US" altLang="en-US" sz="28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Year Experience </a:t>
            </a:r>
            <a:r>
              <a:rPr lang="en-US" alt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program focusing on counseling and advising for Valley Bound and FYE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75885" y="0"/>
            <a:ext cx="7086600" cy="10668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 Services Advising Centers on Campus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781050"/>
            <a:ext cx="6400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10025" y="4358754"/>
            <a:ext cx="495300" cy="33337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66523" y="4219575"/>
            <a:ext cx="276224" cy="190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90975" y="4351268"/>
            <a:ext cx="533399" cy="266699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2600" y="4210050"/>
            <a:ext cx="387751" cy="24765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Callout 2 (No Border) 9"/>
          <p:cNvSpPr/>
          <p:nvPr/>
        </p:nvSpPr>
        <p:spPr>
          <a:xfrm>
            <a:off x="6596063" y="4075043"/>
            <a:ext cx="1023937" cy="552450"/>
          </a:xfrm>
          <a:prstGeom prst="callout2">
            <a:avLst>
              <a:gd name="adj1" fmla="val -3663"/>
              <a:gd name="adj2" fmla="val -5333"/>
              <a:gd name="adj3" fmla="val 64904"/>
              <a:gd name="adj4" fmla="val -193229"/>
              <a:gd name="adj5" fmla="val 70590"/>
              <a:gd name="adj6" fmla="val -18715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Dreamers Center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0488" y="3276600"/>
            <a:ext cx="1066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Welcome Center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8" y="4557711"/>
            <a:ext cx="1066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Financial Aid Lab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4979302"/>
            <a:ext cx="54292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FYE</a:t>
            </a:r>
          </a:p>
        </p:txBody>
      </p:sp>
      <p:cxnSp>
        <p:nvCxnSpPr>
          <p:cNvPr id="12" name="Straight Arrow Connector 11"/>
          <p:cNvCxnSpPr>
            <a:stCxn id="9" idx="3"/>
            <a:endCxn id="8" idx="1"/>
          </p:cNvCxnSpPr>
          <p:nvPr/>
        </p:nvCxnSpPr>
        <p:spPr>
          <a:xfrm>
            <a:off x="1157288" y="3538210"/>
            <a:ext cx="652097" cy="7081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6" idx="2"/>
          </p:cNvCxnSpPr>
          <p:nvPr/>
        </p:nvCxnSpPr>
        <p:spPr>
          <a:xfrm flipV="1">
            <a:off x="1195388" y="4314825"/>
            <a:ext cx="571135" cy="5044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1"/>
            <a:endCxn id="5" idx="5"/>
          </p:cNvCxnSpPr>
          <p:nvPr/>
        </p:nvCxnSpPr>
        <p:spPr>
          <a:xfrm flipH="1" flipV="1">
            <a:off x="4432790" y="4643307"/>
            <a:ext cx="2806210" cy="489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Callout 2 (No Border) 23"/>
          <p:cNvSpPr/>
          <p:nvPr/>
        </p:nvSpPr>
        <p:spPr>
          <a:xfrm>
            <a:off x="6867526" y="3000375"/>
            <a:ext cx="914399" cy="552450"/>
          </a:xfrm>
          <a:prstGeom prst="callout2">
            <a:avLst>
              <a:gd name="adj1" fmla="val -3663"/>
              <a:gd name="adj2" fmla="val -5333"/>
              <a:gd name="adj3" fmla="val 64904"/>
              <a:gd name="adj4" fmla="val -193229"/>
              <a:gd name="adj5" fmla="val 136108"/>
              <a:gd name="adj6" fmla="val -21215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Guardian Scholars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4648199" y="3676650"/>
            <a:ext cx="533399" cy="266699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994765" y="3276600"/>
            <a:ext cx="1872761" cy="414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495800" y="4210050"/>
            <a:ext cx="2100263" cy="3153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Student Equity Conferences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029200"/>
          </a:xfrm>
        </p:spPr>
        <p:txBody>
          <a:bodyPr>
            <a:normAutofit fontScale="92500" lnSpcReduction="20000"/>
          </a:bodyPr>
          <a:lstStyle/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 Leadership Conference  </a:t>
            </a:r>
            <a:r>
              <a:rPr lang="en-U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March </a:t>
            </a:r>
            <a: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13</a:t>
            </a:r>
            <a:r>
              <a:rPr lang="en-US" altLang="en-US" sz="2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</a:t>
            </a:r>
            <a: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altLang="en-US" sz="26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(</a:t>
            </a:r>
            <a:r>
              <a:rPr lang="en-US" altLang="en-US" sz="2600" b="1" i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Transfer and Success</a:t>
            </a:r>
            <a:r>
              <a:rPr lang="en-US" altLang="en-US" sz="2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Target Current SBVC Students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Workshops on Leadership, Service Learning and Transfer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Strengths Approach  Assessment by </a:t>
            </a:r>
            <a:r>
              <a:rPr lang="en-US" altLang="en-US" sz="1500" i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Gallup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Dreamers Conference April 17</a:t>
            </a:r>
            <a:r>
              <a:rPr lang="en-US" altLang="en-US" sz="2600" b="1" baseline="300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</a:t>
            </a:r>
            <a:r>
              <a:rPr lang="en-US" altLang="en-US" sz="2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(Access)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Target 13 feeder High Schools (Parents and Students)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Showcase Services for Dreamers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Market our Academic and CTE programs to the community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Male Conference April 24</a:t>
            </a:r>
            <a:r>
              <a:rPr lang="en-US" altLang="en-US" sz="2600" b="1" baseline="300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</a:t>
            </a:r>
            <a:r>
              <a:rPr lang="en-US" altLang="en-US" sz="2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(Access)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Target 13 Feeder High Schools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Market FYE Cohort for Males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Market our Academic and CTE Programs to the community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Hands-On Career Day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en-US" altLang="en-US" sz="2600" b="1" i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Guardian Scholars Conference May 14th (Access)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Target Practitioners who work with Foster Youth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Showcase Services for Foster Youth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Market FYE Cohort for Foster Youth</a:t>
            </a:r>
          </a:p>
          <a:p>
            <a:pPr marL="914400" lvl="1" indent="-514350" fontAlgn="base">
              <a:spcAft>
                <a:spcPct val="0"/>
              </a:spcAft>
              <a:buClrTx/>
              <a:defRPr/>
            </a:pPr>
            <a:r>
              <a:rPr lang="en-US" altLang="en-US" sz="150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Market our Academic and CTE Programs to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60287"/>
              </p:ext>
            </p:extLst>
          </p:nvPr>
        </p:nvGraphicFramePr>
        <p:xfrm>
          <a:off x="457200" y="533400"/>
          <a:ext cx="7467600" cy="5925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/>
                <a:gridCol w="815340"/>
                <a:gridCol w="658528"/>
                <a:gridCol w="943276"/>
                <a:gridCol w="2436796"/>
              </a:tblGrid>
              <a:tr h="324252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SBVC Equity Staffing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42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Staffing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Equity Funds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SSSP Funds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Objective(s)</a:t>
                      </a:r>
                      <a:endParaRPr lang="en-US" sz="1400" dirty="0"/>
                    </a:p>
                  </a:txBody>
                  <a:tcPr/>
                </a:tc>
              </a:tr>
              <a:tr h="3997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Director of First</a:t>
                      </a:r>
                      <a:r>
                        <a:rPr lang="en-US" sz="1400" b="1" baseline="0" dirty="0" smtClean="0"/>
                        <a:t> Year Experience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A1; A2; A3; A4</a:t>
                      </a:r>
                      <a:endParaRPr lang="en-US" sz="1200" dirty="0"/>
                    </a:p>
                  </a:txBody>
                  <a:tcPr/>
                </a:tc>
              </a:tr>
              <a:tr h="324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Financial Aid Specialist II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B7</a:t>
                      </a:r>
                      <a:endParaRPr lang="en-US" sz="1200" dirty="0"/>
                    </a:p>
                  </a:txBody>
                  <a:tcPr/>
                </a:tc>
              </a:tr>
              <a:tr h="3997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Student Equity Counselor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A, B, C &amp; 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A3.2; B2; B3; B4; B5; B6; C2; C3; D1; D2</a:t>
                      </a:r>
                      <a:endParaRPr lang="en-US" sz="1200" dirty="0"/>
                    </a:p>
                  </a:txBody>
                  <a:tcPr/>
                </a:tc>
              </a:tr>
              <a:tr h="3997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Guardian Scholars Counselor for Foster Youth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A, B, C &amp; 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A3.2; B2; B3; B4; B5; B6; C2; C3; D1; D2</a:t>
                      </a:r>
                      <a:endParaRPr lang="en-US" sz="1200" dirty="0"/>
                    </a:p>
                  </a:txBody>
                  <a:tcPr/>
                </a:tc>
              </a:tr>
              <a:tr h="324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Secretary II for Student Equity &amp; SSSP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A1; A2; A3; A4</a:t>
                      </a:r>
                      <a:endParaRPr lang="en-US" sz="1200" dirty="0"/>
                    </a:p>
                  </a:txBody>
                  <a:tcPr/>
                </a:tc>
              </a:tr>
              <a:tr h="3997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Matriculation Coordinator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A, B, C  &amp; 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A3.2; B2; B3; B4; B5; B6; C2; C3; D1; D2</a:t>
                      </a:r>
                    </a:p>
                  </a:txBody>
                  <a:tcPr/>
                </a:tc>
              </a:tr>
              <a:tr h="3997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Student Success Coordinator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A, B, C  &amp; 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A3.2; B2;</a:t>
                      </a:r>
                      <a:r>
                        <a:rPr lang="en-US" sz="1200" baseline="0" dirty="0" smtClean="0"/>
                        <a:t> B3; B4; B5; B6; C2; C3; D1; D2</a:t>
                      </a:r>
                      <a:endParaRPr lang="en-US" sz="1200" dirty="0"/>
                    </a:p>
                  </a:txBody>
                  <a:tcPr/>
                </a:tc>
              </a:tr>
              <a:tr h="3997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Sr. Student Services Technician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A, B, C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&amp; 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A3.2; B2; B3; B4; B5; B6; C2; C3; D1; D2</a:t>
                      </a:r>
                      <a:endParaRPr lang="en-US" sz="1200" dirty="0"/>
                    </a:p>
                  </a:txBody>
                  <a:tcPr/>
                </a:tc>
              </a:tr>
              <a:tr h="3997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Guardian Scholars &amp; Dreamers Liaison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A, B, C &amp; 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A3.2; B2; B3; B4; B5; B6; C2; C3; D1; D2</a:t>
                      </a:r>
                      <a:endParaRPr lang="en-US" sz="1200" dirty="0"/>
                    </a:p>
                  </a:txBody>
                  <a:tcPr/>
                </a:tc>
              </a:tr>
              <a:tr h="3997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Adjunct Counselors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A,</a:t>
                      </a:r>
                      <a:r>
                        <a:rPr lang="en-US" sz="1200" baseline="0" dirty="0" smtClean="0"/>
                        <a:t> B, C &amp; 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A3.2;</a:t>
                      </a:r>
                      <a:r>
                        <a:rPr lang="en-US" sz="1200" baseline="0" dirty="0" smtClean="0"/>
                        <a:t> B2; B3; B4; B5; B6; C2; C3; D1; D2</a:t>
                      </a:r>
                      <a:endParaRPr lang="en-US" sz="1200" dirty="0"/>
                    </a:p>
                  </a:txBody>
                  <a:tcPr/>
                </a:tc>
              </a:tr>
              <a:tr h="324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Student Ambassadors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A1; A2; A3;</a:t>
                      </a:r>
                      <a:r>
                        <a:rPr lang="en-US" sz="1200" baseline="0" dirty="0" smtClean="0"/>
                        <a:t> A4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6200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CHC Student Equity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5402112" cy="3581400"/>
          </a:xfrm>
        </p:spPr>
      </p:pic>
    </p:spTree>
    <p:extLst>
      <p:ext uri="{BB962C8B-B14F-4D97-AF65-F5344CB8AC3E}">
        <p14:creationId xmlns:p14="http://schemas.microsoft.com/office/powerpoint/2010/main" val="14518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CHC’s Target Populations *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962918"/>
              </p:ext>
            </p:extLst>
          </p:nvPr>
        </p:nvGraphicFramePr>
        <p:xfrm>
          <a:off x="990600" y="1524004"/>
          <a:ext cx="6934201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2906761"/>
                <a:gridCol w="2013720"/>
                <a:gridCol w="2013720"/>
              </a:tblGrid>
              <a:tr h="526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 Membership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 (CHC)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Percentage of the CHC Population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3,590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African American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Hispanic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3,209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Native American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 20-24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2,727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 25-29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 30-34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 35-39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Disability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 Disadvantage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4,121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Foster Youth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3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Veteran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41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*Duplicated Headcounts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6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Disproportionate Impact: </a:t>
            </a:r>
            <a:br>
              <a:rPr lang="en-US" dirty="0" smtClean="0"/>
            </a:br>
            <a:r>
              <a:rPr lang="en-US" dirty="0" smtClean="0"/>
              <a:t>Gender and Ethnicity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368106"/>
              </p:ext>
            </p:extLst>
          </p:nvPr>
        </p:nvGraphicFramePr>
        <p:xfrm>
          <a:off x="990600" y="1905002"/>
          <a:ext cx="7010400" cy="3641812"/>
        </p:xfrm>
        <a:graphic>
          <a:graphicData uri="http://schemas.openxmlformats.org/drawingml/2006/table">
            <a:tbl>
              <a:tblPr firstRow="1" firstCol="1" bandRow="1"/>
              <a:tblGrid>
                <a:gridCol w="1911928"/>
                <a:gridCol w="849746"/>
                <a:gridCol w="849746"/>
                <a:gridCol w="778933"/>
                <a:gridCol w="791247"/>
                <a:gridCol w="990600"/>
                <a:gridCol w="838200"/>
              </a:tblGrid>
              <a:tr h="47140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Group Membership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Access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Course  Success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Throughput Rate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Degree/Cert Completion 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Transfer Rate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71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Math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English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Gender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Female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Male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Ethnicity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Asian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African American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Hispanic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Native American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Caucasian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Two or More Races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1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Missing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Disproportionate Impact: Age, Disability, Foster Youth, Veteran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823775"/>
              </p:ext>
            </p:extLst>
          </p:nvPr>
        </p:nvGraphicFramePr>
        <p:xfrm>
          <a:off x="990600" y="1905001"/>
          <a:ext cx="6858001" cy="4068272"/>
        </p:xfrm>
        <a:graphic>
          <a:graphicData uri="http://schemas.openxmlformats.org/drawingml/2006/table">
            <a:tbl>
              <a:tblPr firstRow="1" firstCol="1" bandRow="1"/>
              <a:tblGrid>
                <a:gridCol w="1870364"/>
                <a:gridCol w="831273"/>
                <a:gridCol w="831273"/>
                <a:gridCol w="762000"/>
                <a:gridCol w="762000"/>
                <a:gridCol w="1003648"/>
                <a:gridCol w="797443"/>
              </a:tblGrid>
              <a:tr h="4392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Group Membership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Access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Course  Success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Throughput Rate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Degree/Cert Completion 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Transfer Rate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39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Math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English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Age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19 or younger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20-24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25-29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30-34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35-39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40-49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571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50 or older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Disability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9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Economically Disadvantaged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Foster Youth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Veteran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erpetu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CHC Equity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96200" cy="519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5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30763"/>
          </a:xfrm>
        </p:spPr>
        <p:txBody>
          <a:bodyPr>
            <a:normAutofit/>
          </a:bodyPr>
          <a:lstStyle/>
          <a:p>
            <a:pPr marL="514350" indent="-457200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001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Research and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Findings: Disproportionately Impacted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 Research-Based </a:t>
            </a:r>
            <a:br>
              <a:rPr lang="en-US" dirty="0" smtClean="0"/>
            </a:br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Educational Planning</a:t>
            </a:r>
          </a:p>
          <a:p>
            <a:endParaRPr lang="en-US" dirty="0"/>
          </a:p>
          <a:p>
            <a:r>
              <a:rPr lang="en-US" dirty="0" smtClean="0"/>
              <a:t>Embedded Tutoring</a:t>
            </a:r>
          </a:p>
          <a:p>
            <a:endParaRPr lang="en-US" dirty="0"/>
          </a:p>
          <a:p>
            <a:r>
              <a:rPr lang="en-US" dirty="0" smtClean="0"/>
              <a:t>Intrusive Advisement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Universal Design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7372"/>
            <a:ext cx="3566756" cy="23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Student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7543800" cy="4343399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Targeted outreach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Availability of courses and materials in alternate formats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Tutoring for Basic Skills Math Students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Tutoring for Basic Skills English Students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Educational Planning, Follow-up and Early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Cultural Competency</a:t>
            </a:r>
          </a:p>
          <a:p>
            <a:pPr lvl="1"/>
            <a:r>
              <a:rPr lang="en-US" dirty="0" smtClean="0"/>
              <a:t>Courageous Dialogues about </a:t>
            </a:r>
          </a:p>
          <a:p>
            <a:pPr lvl="2"/>
            <a:r>
              <a:rPr lang="en-US" dirty="0" smtClean="0"/>
              <a:t>Race</a:t>
            </a:r>
          </a:p>
          <a:p>
            <a:pPr lvl="2"/>
            <a:r>
              <a:rPr lang="en-US" dirty="0" smtClean="0"/>
              <a:t>Disability</a:t>
            </a:r>
          </a:p>
          <a:p>
            <a:pPr lvl="2"/>
            <a:r>
              <a:rPr lang="en-US" dirty="0" smtClean="0"/>
              <a:t>Foster Youth, Veteran Status</a:t>
            </a:r>
          </a:p>
          <a:p>
            <a:pPr lvl="2"/>
            <a:r>
              <a:rPr lang="en-US" dirty="0" smtClean="0"/>
              <a:t>Poverty and Privilege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Universal Design</a:t>
            </a:r>
          </a:p>
          <a:p>
            <a:pPr lvl="1"/>
            <a:r>
              <a:rPr lang="en-US" dirty="0" smtClean="0"/>
              <a:t>Accessible Course Design; Online/Evening/Weekend Formats; Broad Adoption of Read and Write Gold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CHC Equity Resources and Staffing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84252"/>
              </p:ext>
            </p:extLst>
          </p:nvPr>
        </p:nvGraphicFramePr>
        <p:xfrm>
          <a:off x="1219200" y="990600"/>
          <a:ext cx="7391400" cy="508589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35493"/>
                <a:gridCol w="2731707"/>
                <a:gridCol w="990600"/>
                <a:gridCol w="786504"/>
                <a:gridCol w="1347096"/>
              </a:tblGrid>
              <a:tr h="438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Resource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Equity Funds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SSSP Funds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Goal and Objective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3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.25 Research Assistant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Salary and benefits for ongoing equity research and the disaggregation </a:t>
                      </a:r>
                      <a:r>
                        <a:rPr lang="en-US" sz="1000" kern="1200" dirty="0" smtClean="0">
                          <a:effectLst/>
                        </a:rPr>
                        <a:t>of</a:t>
                      </a:r>
                      <a:r>
                        <a:rPr lang="en-US" sz="1000" kern="1200" baseline="0" dirty="0" smtClean="0">
                          <a:effectLst/>
                        </a:rPr>
                        <a:t> </a:t>
                      </a:r>
                      <a:r>
                        <a:rPr lang="en-US" sz="1000" kern="1200" dirty="0" smtClean="0">
                          <a:effectLst/>
                        </a:rPr>
                        <a:t>institutional </a:t>
                      </a:r>
                      <a:r>
                        <a:rPr lang="en-US" sz="1000" kern="1200" dirty="0">
                          <a:effectLst/>
                        </a:rPr>
                        <a:t>data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A.1.1, 1.2, 1.3, D.1.5, 1.6, 1.7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4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.50 Professional Development Coordinator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Salary and benefits for the coordination of professional development to better prepare faculty and staff to support, teach, and guide disproportionately impacted students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A.1.4, B.1.1, C.1.1, 1.2; C.1.3, 1.4; B.1.1, 1.2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3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1.0  Benefits, Foster Youth Counselor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Benefits for an EOPS counselor whose responsibility will include programming for Foster Youth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B.1.1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4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Professional Development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Speakers, training, workshops, and conference attendance for professional development that addresses CHC’s disproportionately impacted populations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A.1.4; B.1.1, C.1.1, 1.2; C.1.3, 1.4; E.1.1, 1.2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24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Tutoring/Instructional Support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Supplemental instruction, group tutoring, zero-unit labs, summer bridge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A.1.1,1.2; B.1.1; C.1.3,1.4; D.1.5, 1.6, 1.7; E.1.1,1.2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0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Student Success Advisor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Intrusive advisement, follow-up, direct student contact and referral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C.1.3,1.4; D.1.5,1.5,1.7; E.1.1,1.2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33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.25 Re-Entry Counselor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Salary and benefits for .25 counselor to provide services and programming for re-entry students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A.1.1,1.2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24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Distance Education Coordinator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Backfill, 100% faculty release to develop DE, weekend, and evening programs and support services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47" marR="29847" marT="678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A.1.1,1.2,1.3,1.4; C.1.1, 1.2, 1.3, 1.4; D.1.5, 1.6, 1.7; E.1.1, 1.2, 1.3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9575" y="142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46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CHC Equity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821677"/>
              </p:ext>
            </p:extLst>
          </p:nvPr>
        </p:nvGraphicFramePr>
        <p:xfrm>
          <a:off x="609600" y="1676400"/>
          <a:ext cx="7924801" cy="3749261"/>
        </p:xfrm>
        <a:graphic>
          <a:graphicData uri="http://schemas.openxmlformats.org/drawingml/2006/table">
            <a:tbl>
              <a:tblPr firstRow="1" firstCol="1" bandRow="1"/>
              <a:tblGrid>
                <a:gridCol w="2822047"/>
                <a:gridCol w="790310"/>
                <a:gridCol w="858834"/>
                <a:gridCol w="858834"/>
                <a:gridCol w="2594776"/>
              </a:tblGrid>
              <a:tr h="538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Expenditure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FTEF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2014-15 Cost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Cost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Alignment with Equity Plan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Objectives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53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Research Assistant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20,048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A.1.1, 1.2, 1.3, D.1.5, 1.6, 1.7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9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Professional Development Coordinator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25,000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A.1.4, B.1.1, C.1.1, 1.2; C.1.3, 1.4; B.1.1, 1.2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Benefits, Foster Youth Counselor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B.1.1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9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Professional Development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25,000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10,700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A.1.4; B.1.1, C.1.1, 1.2; C.1.3, 1.4; E.1.1, 1.2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Tutoring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$150,748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$100,000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A.1.1,1.2; B.1.1; C.1.3,1.4; D.1.5, 1.6, 1.7; E.1.1,1.2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76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Success Advisor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$17,500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$35,000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C.1.3,1.4; D.1.5,1.5,1.7; E.1.1,1.2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Re-Entry Counselor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$12,500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$25,000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A.1.1,1.2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38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Distance Education and Alternative Learning Coordinator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$25,000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$50,000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A.1.1,1.2,1.3,1.4; C.1.1, 1.2, 1.3, 1.4; D.1.5, 1.6, 1.7; E.1.1, 1.2, 1.3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3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Annual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$277,748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$277,748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1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457200" marR="0"/>
            <a:r>
              <a:rPr lang="en-US" i="1" dirty="0">
                <a:latin typeface="Times New Roman"/>
                <a:ea typeface="Times New Roman"/>
              </a:rPr>
              <a:t>All of us in the academy and in the culture as a whole are called to renew our minds if we are to transform educational institutions--and society--so that the way we live, teach, and work can reflect our joy in cultural diversity, our passion for justice, and our love of freedom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smtClean="0">
                <a:latin typeface="Times New Roman"/>
                <a:ea typeface="Times New Roman"/>
              </a:rPr>
              <a:t>				</a:t>
            </a:r>
          </a:p>
          <a:p>
            <a:pPr marL="3771900" lvl="8" indent="0">
              <a:buNone/>
            </a:pPr>
            <a:r>
              <a:rPr lang="en-US" sz="3200" dirty="0" smtClean="0">
                <a:latin typeface="Times New Roman"/>
                <a:ea typeface="Times New Roman"/>
              </a:rPr>
              <a:t>-</a:t>
            </a:r>
            <a:r>
              <a:rPr lang="en-US" sz="3200" dirty="0">
                <a:latin typeface="Times New Roman"/>
                <a:ea typeface="Times New Roman"/>
              </a:rPr>
              <a:t>bell hooks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Student Equity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30763"/>
          </a:xfrm>
        </p:spPr>
        <p:txBody>
          <a:bodyPr>
            <a:normAutofit/>
          </a:bodyPr>
          <a:lstStyle/>
          <a:p>
            <a:pPr marL="514350" indent="-457200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SEP Funding for SBCCD $889,081</a:t>
            </a:r>
            <a:r>
              <a:rPr lang="en-US" sz="2800" dirty="0">
                <a:solidFill>
                  <a:prstClr val="black"/>
                </a:solidFill>
              </a:rPr>
              <a:t> (</a:t>
            </a:r>
            <a:r>
              <a:rPr lang="en-US" sz="2800" dirty="0">
                <a:solidFill>
                  <a:srgbClr val="FF0000"/>
                </a:solidFill>
              </a:rPr>
              <a:t>Categorical</a:t>
            </a:r>
            <a:r>
              <a:rPr lang="en-US" sz="2800" dirty="0">
                <a:solidFill>
                  <a:prstClr val="black"/>
                </a:solidFill>
              </a:rPr>
              <a:t>)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Allocation released in October 2014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$227,081-Crafton Hills College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$612,000-San Bernardino Valley College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Governor's 2015/16 Preliminary Budget increases SEP $100,000,000 next year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Campus Steering Committees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CHC: the Student Success, Equity, and Enrollment Management </a:t>
            </a:r>
            <a:r>
              <a:rPr lang="en-US" sz="1600" dirty="0" smtClean="0">
                <a:solidFill>
                  <a:prstClr val="black"/>
                </a:solidFill>
              </a:rPr>
              <a:t>Committee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SBVC: VPSS, VPI, Instructional and Student Services Deans, Administrators, Faculty, Staff, and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SEP 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SEP Template and Guidelines Released in May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Allocations released in October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Presentations and approvals by planning committee, Academic Senate, Classified Senate, and College Council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President’s Review and signature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Due to State Chancellor on January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,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594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SBVC Student Equity Plan</a:t>
            </a:r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SBVCs Target Populations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473270"/>
              </p:ext>
            </p:extLst>
          </p:nvPr>
        </p:nvGraphicFramePr>
        <p:xfrm>
          <a:off x="1143000" y="1600200"/>
          <a:ext cx="6324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819400"/>
              </a:tblGrid>
              <a:tr h="4758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Group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 </a:t>
                      </a:r>
                      <a:endParaRPr lang="en-US" sz="2800" dirty="0"/>
                    </a:p>
                  </a:txBody>
                  <a:tcPr/>
                </a:tc>
              </a:tr>
              <a:tr h="4758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African-American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1,541</a:t>
                      </a:r>
                      <a:endParaRPr lang="en-US" sz="2800" dirty="0"/>
                    </a:p>
                  </a:txBody>
                  <a:tcPr/>
                </a:tc>
              </a:tr>
              <a:tr h="4758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Hispanic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7,608</a:t>
                      </a:r>
                      <a:endParaRPr lang="en-US" sz="2800" dirty="0"/>
                    </a:p>
                  </a:txBody>
                  <a:tcPr/>
                </a:tc>
              </a:tr>
              <a:tr h="4758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5,390</a:t>
                      </a:r>
                      <a:endParaRPr lang="en-US" sz="2800" dirty="0"/>
                    </a:p>
                  </a:txBody>
                  <a:tcPr/>
                </a:tc>
              </a:tr>
              <a:tr h="3827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First Year Students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1,630</a:t>
                      </a:r>
                      <a:endParaRPr lang="en-US" sz="28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Foster</a:t>
                      </a:r>
                      <a:r>
                        <a:rPr lang="en-US" sz="2800" baseline="0" dirty="0" smtClean="0"/>
                        <a:t> Youth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86</a:t>
                      </a:r>
                      <a:endParaRPr lang="en-US" sz="2800" dirty="0"/>
                    </a:p>
                  </a:txBody>
                  <a:tcPr/>
                </a:tc>
              </a:tr>
              <a:tr h="4758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AB540 Students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444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55626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*Duplicated Head Counts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728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0951"/>
              </p:ext>
            </p:extLst>
          </p:nvPr>
        </p:nvGraphicFramePr>
        <p:xfrm>
          <a:off x="762000" y="1600200"/>
          <a:ext cx="7239000" cy="4287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738"/>
                <a:gridCol w="811850"/>
                <a:gridCol w="879505"/>
                <a:gridCol w="947159"/>
                <a:gridCol w="879505"/>
                <a:gridCol w="1014813"/>
                <a:gridCol w="1285430"/>
              </a:tblGrid>
              <a:tr h="4975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Disproportionate Impact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Access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Course Success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effectLst/>
                        </a:rPr>
                        <a:t>Basic Skills Progress 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Completions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6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Math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English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Gender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</a:tr>
              <a:tr h="335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</a:tr>
              <a:tr h="335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Male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</a:tr>
              <a:tr h="335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Ethnicity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</a:tr>
              <a:tr h="3859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</a:tr>
              <a:tr h="32417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African American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  <a:tr h="3859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Hispanic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31960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Native American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3859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  <a:tr h="31960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Multi-ethnicity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7696200" cy="1143000"/>
          </a:xfrm>
        </p:spPr>
        <p:txBody>
          <a:bodyPr/>
          <a:lstStyle/>
          <a:p>
            <a:pPr algn="ctr"/>
            <a:r>
              <a:rPr lang="en-US" sz="3600" dirty="0"/>
              <a:t>Disproportionate Impact: </a:t>
            </a:r>
            <a:br>
              <a:rPr lang="en-US" sz="3600" dirty="0"/>
            </a:br>
            <a:r>
              <a:rPr lang="en-US" sz="3600" dirty="0"/>
              <a:t>Gender and Ethnicity</a:t>
            </a:r>
          </a:p>
        </p:txBody>
      </p:sp>
    </p:spTree>
    <p:extLst>
      <p:ext uri="{BB962C8B-B14F-4D97-AF65-F5344CB8AC3E}">
        <p14:creationId xmlns:p14="http://schemas.microsoft.com/office/powerpoint/2010/main" val="21915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Age, Disability, Economic Disadvantage, Foster Youth and Veteran 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74041"/>
              </p:ext>
            </p:extLst>
          </p:nvPr>
        </p:nvGraphicFramePr>
        <p:xfrm>
          <a:off x="609601" y="1600200"/>
          <a:ext cx="7086601" cy="4470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494"/>
                <a:gridCol w="795435"/>
                <a:gridCol w="940059"/>
                <a:gridCol w="1012372"/>
                <a:gridCol w="723123"/>
                <a:gridCol w="795435"/>
                <a:gridCol w="1084683"/>
              </a:tblGrid>
              <a:tr h="2909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</a:rPr>
                        <a:t>Disproportionate Impact</a:t>
                      </a:r>
                      <a:endParaRPr lang="en-US" sz="12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Access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Course Success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effectLst/>
                        </a:rPr>
                        <a:t>Basic Skills Progress 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Completions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Math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English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or younger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20-24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25-29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30-34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4041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35-39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40-49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  <a:tr h="38723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or older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Disabled</a:t>
                      </a:r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  <a:tr h="39327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Economically  Disadvantaged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Foster Youth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2909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9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4400" dirty="0" smtClean="0"/>
              <a:t>Student Equity Goals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4335"/>
              </p:ext>
            </p:extLst>
          </p:nvPr>
        </p:nvGraphicFramePr>
        <p:xfrm>
          <a:off x="533400" y="1295400"/>
          <a:ext cx="7620000" cy="4782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6941"/>
                <a:gridCol w="2763059"/>
              </a:tblGrid>
              <a:tr h="2869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Linked </a:t>
                      </a: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 dirty="0" smtClean="0">
                          <a:effectLst/>
                        </a:rPr>
                        <a:t>SBVC’s Strategic </a:t>
                      </a:r>
                      <a:r>
                        <a:rPr lang="en-US" sz="1400" dirty="0">
                          <a:effectLst/>
                        </a:rPr>
                        <a:t>Plan Goals and Objectives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346"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Student Equity Goals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Initiative/ Objective Address by Student Equity Goal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by 5% the number of students from SBVC feeder </a:t>
                      </a:r>
                      <a:r>
                        <a:rPr lang="en-US" sz="1200" dirty="0" smtClean="0">
                          <a:effectLst/>
                        </a:rPr>
                        <a:t>high schools.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Access</a:t>
                      </a:r>
                      <a:r>
                        <a:rPr lang="en-US" sz="1200" dirty="0" smtClean="0">
                          <a:effectLst/>
                        </a:rPr>
                        <a:t>:  Objective </a:t>
                      </a:r>
                      <a:r>
                        <a:rPr lang="en-US" sz="1200" dirty="0">
                          <a:effectLst/>
                        </a:rPr>
                        <a:t>1.6.3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by 5% the number of students who earn a degree or certificate compared to the previous academic year.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Student Success: Objective 2.5.1.1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</a:tr>
              <a:tr h="424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by 5% the number of students who transfer to four-year colleges/universities.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Student Success: Objective 2.5.1.2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</a:tr>
              <a:tr h="421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student retention by 2%.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Student Success: Objective 2.5.2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</a:tr>
              <a:tr h="264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success rate by 2%.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Student Success: Objective 2.5.1.1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</a:tr>
              <a:tr h="5006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by 2% the number of continuing students who enroll in sequential semester/term.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Student Success: Objective 2.5.2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</a:tr>
              <a:tr h="315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by 2% the number of continuing students </a:t>
                      </a:r>
                      <a:r>
                        <a:rPr lang="en-US" sz="1200" dirty="0" smtClean="0">
                          <a:effectLst/>
                        </a:rPr>
                        <a:t>who </a:t>
                      </a:r>
                      <a:r>
                        <a:rPr lang="en-US" sz="1200" dirty="0">
                          <a:effectLst/>
                        </a:rPr>
                        <a:t>register </a:t>
                      </a:r>
                      <a:r>
                        <a:rPr lang="en-US" sz="1200" dirty="0" smtClean="0">
                          <a:effectLst/>
                        </a:rPr>
                        <a:t> on time.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Student Success: Objective 2.8.4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</a:tr>
              <a:tr h="323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by 5% the number of students who complete Financial Aid applications by the March 2nd deadline.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Access: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Objective 1.5.2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01" marR="64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7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altLang="en-US" sz="3200" b="1" spc="0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ＭＳ Ｐゴシック" pitchFamily="34" charset="-128"/>
              </a:rPr>
              <a:t>Improving Pathways to Student Success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400" b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 Development Courses </a:t>
            </a:r>
            <a:r>
              <a:rPr lang="en-US" altLang="en-US" sz="24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at Feeder High Schools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400" b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 Services Advising Centers on Campus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400" b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Year Experience Program </a:t>
            </a:r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w/2 cohorts: </a:t>
            </a:r>
            <a:r>
              <a:rPr lang="en-US" altLang="en-US" sz="24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Males and Foster Youth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400" b="1" u="sng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 Equity </a:t>
            </a:r>
            <a:r>
              <a:rPr lang="en-US" altLang="en-US" sz="2400" b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Conferences</a:t>
            </a:r>
            <a:r>
              <a:rPr lang="en-US" altLang="en-US" sz="24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Dreamers; Guardian Scholars; Male Conference; </a:t>
            </a:r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and Student </a:t>
            </a:r>
            <a:r>
              <a:rPr lang="en-US" altLang="en-US" sz="24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Leadership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400" b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Summer Bridge </a:t>
            </a:r>
            <a:r>
              <a:rPr lang="en-US" altLang="en-US" sz="2400" b="1" u="sng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Programs </a:t>
            </a:r>
            <a:r>
              <a:rPr lang="en-US" altLang="en-US" sz="24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focus on Math and English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400" b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Supplemental Instruction </a:t>
            </a:r>
            <a:r>
              <a:rPr lang="en-US" altLang="en-US" sz="2400" b="1" u="sng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and Support </a:t>
            </a:r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for </a:t>
            </a:r>
            <a:r>
              <a:rPr lang="en-US" altLang="en-US" sz="24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Puente, Tumaini and Arts/Humanities</a:t>
            </a:r>
          </a:p>
          <a:p>
            <a:pPr marL="514350" lvl="0" indent="-514350" fontAlgn="base">
              <a:spcAft>
                <a:spcPct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altLang="en-US" sz="2400" b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Student Ambassadors </a:t>
            </a:r>
            <a:r>
              <a:rPr lang="en-US" altLang="en-US" sz="24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2A283B8-9AA5-4FD7-9B76-4041FAFCFC4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804CDE5-D41B-4B8D-B401-89AF23ACFF3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859A800-F25D-45A6-BD92-E321C58482A8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9925340-3406-4294-BF99-3D1EE421A1D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A524912-3A7F-438E-8302-54DA391BA9F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2054D40-E0F6-437F-9A7F-FD27E3485D8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A1C93FC-EC8E-40A7-BA79-C276A888117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4AEC29F-16B3-4157-892D-1D778B54D87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5E3E583-AA55-4399-BC01-BD1E9B0E601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37A0633-3D3D-4E1C-BA4E-742F0D28453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E12E514-73F5-479E-AD87-0B503BBBBDD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0275B62-E240-4591-95AE-0908DB9EC55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089A4EB-1F1D-493B-9665-0A5659F865A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10653</TotalTime>
  <Words>1619</Words>
  <Application>Microsoft Office PowerPoint</Application>
  <PresentationFormat>On-screen Show (4:3)</PresentationFormat>
  <Paragraphs>615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Adjacency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Agenda</vt:lpstr>
      <vt:lpstr>Student Equity Process</vt:lpstr>
      <vt:lpstr>SBVC Student Equity Plan</vt:lpstr>
      <vt:lpstr>SBVCs Target Populations</vt:lpstr>
      <vt:lpstr>Disproportionate Impact:  Gender and Ethnicity</vt:lpstr>
      <vt:lpstr>Age, Disability, Economic Disadvantage, Foster Youth and Veteran Status</vt:lpstr>
      <vt:lpstr>Student Equity Goals</vt:lpstr>
      <vt:lpstr>Improving Pathways to Student Success</vt:lpstr>
      <vt:lpstr>Student Services Advising Centers</vt:lpstr>
      <vt:lpstr>Student Services Advising Centers on Campus</vt:lpstr>
      <vt:lpstr>Student Equity Conferences</vt:lpstr>
      <vt:lpstr>PowerPoint Presentation</vt:lpstr>
      <vt:lpstr>PowerPoint Presentation</vt:lpstr>
      <vt:lpstr>CHC Student Equity Plan</vt:lpstr>
      <vt:lpstr>CHC’s Target Populations *</vt:lpstr>
      <vt:lpstr>Disproportionate Impact:  Gender and Ethnicity</vt:lpstr>
      <vt:lpstr>Disproportionate Impact: Age, Disability, Foster Youth, Veteran Status</vt:lpstr>
      <vt:lpstr>CHC Equity Goals</vt:lpstr>
      <vt:lpstr>Implement Research-Based  Best Practices</vt:lpstr>
      <vt:lpstr>Increase Student Support</vt:lpstr>
      <vt:lpstr>Enhance Professional Development</vt:lpstr>
      <vt:lpstr>CHC Equity Resources and Staffing</vt:lpstr>
      <vt:lpstr>CHC Equity Budget</vt:lpstr>
      <vt:lpstr>PowerPoint Presentation</vt:lpstr>
    </vt:vector>
  </TitlesOfParts>
  <Company>SBCCD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Huston, Celia J.</dc:creator>
  <cp:lastModifiedBy>Nikac, Stacey</cp:lastModifiedBy>
  <cp:revision>353</cp:revision>
  <cp:lastPrinted>2015-01-28T22:28:25Z</cp:lastPrinted>
  <dcterms:created xsi:type="dcterms:W3CDTF">2014-04-03T17:43:17Z</dcterms:created>
  <dcterms:modified xsi:type="dcterms:W3CDTF">2015-02-19T23:26:45Z</dcterms:modified>
</cp:coreProperties>
</file>