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2" r:id="rId4"/>
    <p:sldId id="269" r:id="rId5"/>
    <p:sldId id="257" r:id="rId6"/>
    <p:sldId id="260" r:id="rId7"/>
    <p:sldId id="261" r:id="rId8"/>
    <p:sldId id="263" r:id="rId9"/>
    <p:sldId id="266" r:id="rId10"/>
    <p:sldId id="267" r:id="rId11"/>
    <p:sldId id="264" r:id="rId12"/>
    <p:sldId id="268" r:id="rId13"/>
    <p:sldId id="259" r:id="rId1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F68D013-58D2-484F-A6D0-20F3FA8FE061}" type="datetimeFigureOut">
              <a:rPr lang="fr-FR"/>
              <a:pPr>
                <a:defRPr/>
              </a:pPr>
              <a:t>04/03/2015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CE7A6A3-E239-4A49-9DA4-58699C6EA32D}" type="slidenum">
              <a:rPr lang="fr-CA"/>
              <a:pPr>
                <a:defRPr/>
              </a:pPr>
              <a:t>‹#›</a:t>
            </a:fld>
            <a:endParaRPr lang="fr-CA"/>
          </a:p>
        </p:txBody>
      </p:sp>
    </p:spTree>
    <p:extLst>
      <p:ext uri="{BB962C8B-B14F-4D97-AF65-F5344CB8AC3E}">
        <p14:creationId xmlns:p14="http://schemas.microsoft.com/office/powerpoint/2010/main" val="450396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F34D731-8A55-4ECB-9699-22E3A3B957A6}" type="datetimeFigureOut">
              <a:rPr lang="fr-FR"/>
              <a:pPr>
                <a:defRPr/>
              </a:pPr>
              <a:t>04/03/2015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67DF499-956B-4705-AC58-5F066E175718}" type="slidenum">
              <a:rPr lang="fr-CA"/>
              <a:pPr>
                <a:defRPr/>
              </a:pPr>
              <a:t>‹#›</a:t>
            </a:fld>
            <a:endParaRPr lang="fr-CA"/>
          </a:p>
        </p:txBody>
      </p:sp>
    </p:spTree>
    <p:extLst>
      <p:ext uri="{BB962C8B-B14F-4D97-AF65-F5344CB8AC3E}">
        <p14:creationId xmlns:p14="http://schemas.microsoft.com/office/powerpoint/2010/main" val="1481871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A7F370E-9E0C-474B-A2EC-BA3AF0ED0B5D}" type="datetimeFigureOut">
              <a:rPr lang="fr-FR"/>
              <a:pPr>
                <a:defRPr/>
              </a:pPr>
              <a:t>04/03/2015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49E41AC-3B79-4245-8309-7016DA2C28AA}" type="slidenum">
              <a:rPr lang="fr-CA"/>
              <a:pPr>
                <a:defRPr/>
              </a:pPr>
              <a:t>‹#›</a:t>
            </a:fld>
            <a:endParaRPr lang="fr-CA"/>
          </a:p>
        </p:txBody>
      </p:sp>
    </p:spTree>
    <p:extLst>
      <p:ext uri="{BB962C8B-B14F-4D97-AF65-F5344CB8AC3E}">
        <p14:creationId xmlns:p14="http://schemas.microsoft.com/office/powerpoint/2010/main" val="1052649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0C1CBC19-12A2-4AB4-823E-5E2DA9A72439}" type="datetimeFigureOut">
              <a:rPr lang="fr-FR"/>
              <a:pPr>
                <a:defRPr/>
              </a:pPr>
              <a:t>04/03/2015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9AC9636-CC23-4CCE-9FE9-7C6786DCC589}" type="slidenum">
              <a:rPr lang="fr-CA"/>
              <a:pPr>
                <a:defRPr/>
              </a:pPr>
              <a:t>‹#›</a:t>
            </a:fld>
            <a:endParaRPr lang="fr-CA"/>
          </a:p>
        </p:txBody>
      </p:sp>
    </p:spTree>
    <p:extLst>
      <p:ext uri="{BB962C8B-B14F-4D97-AF65-F5344CB8AC3E}">
        <p14:creationId xmlns:p14="http://schemas.microsoft.com/office/powerpoint/2010/main" val="3408931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07AB4587-D573-4B6A-B7B1-B019CAB4C82B}" type="datetimeFigureOut">
              <a:rPr lang="fr-FR"/>
              <a:pPr>
                <a:defRPr/>
              </a:pPr>
              <a:t>04/03/2015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2B131FE-2B93-4AEB-8A6F-DF7C3F76702E}" type="slidenum">
              <a:rPr lang="fr-CA"/>
              <a:pPr>
                <a:defRPr/>
              </a:pPr>
              <a:t>‹#›</a:t>
            </a:fld>
            <a:endParaRPr lang="fr-CA"/>
          </a:p>
        </p:txBody>
      </p:sp>
    </p:spTree>
    <p:extLst>
      <p:ext uri="{BB962C8B-B14F-4D97-AF65-F5344CB8AC3E}">
        <p14:creationId xmlns:p14="http://schemas.microsoft.com/office/powerpoint/2010/main" val="4081975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040B63B-E04A-43F1-A2CC-6D38F88B24CB}" type="datetimeFigureOut">
              <a:rPr lang="fr-FR"/>
              <a:pPr>
                <a:defRPr/>
              </a:pPr>
              <a:t>04/03/2015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69A9DDA-C39B-40AD-B9EF-BF9FC27BA0CD}" type="slidenum">
              <a:rPr lang="fr-CA"/>
              <a:pPr>
                <a:defRPr/>
              </a:pPr>
              <a:t>‹#›</a:t>
            </a:fld>
            <a:endParaRPr lang="fr-CA"/>
          </a:p>
        </p:txBody>
      </p:sp>
    </p:spTree>
    <p:extLst>
      <p:ext uri="{BB962C8B-B14F-4D97-AF65-F5344CB8AC3E}">
        <p14:creationId xmlns:p14="http://schemas.microsoft.com/office/powerpoint/2010/main" val="3785424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7569DD18-56B2-4476-BBC8-C744077C9899}" type="datetimeFigureOut">
              <a:rPr lang="fr-FR"/>
              <a:pPr>
                <a:defRPr/>
              </a:pPr>
              <a:t>04/03/2015</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865D6715-905D-4633-92F1-56128E5105C1}" type="slidenum">
              <a:rPr lang="fr-CA"/>
              <a:pPr>
                <a:defRPr/>
              </a:pPr>
              <a:t>‹#›</a:t>
            </a:fld>
            <a:endParaRPr lang="fr-CA"/>
          </a:p>
        </p:txBody>
      </p:sp>
    </p:spTree>
    <p:extLst>
      <p:ext uri="{BB962C8B-B14F-4D97-AF65-F5344CB8AC3E}">
        <p14:creationId xmlns:p14="http://schemas.microsoft.com/office/powerpoint/2010/main" val="1648835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BF37E6DC-4880-41D7-B789-9424BCB6401B}" type="datetimeFigureOut">
              <a:rPr lang="fr-FR"/>
              <a:pPr>
                <a:defRPr/>
              </a:pPr>
              <a:t>04/03/2015</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F2EBA3CE-4CF9-4766-90E2-402E03BA4D10}" type="slidenum">
              <a:rPr lang="fr-CA"/>
              <a:pPr>
                <a:defRPr/>
              </a:pPr>
              <a:t>‹#›</a:t>
            </a:fld>
            <a:endParaRPr lang="fr-CA"/>
          </a:p>
        </p:txBody>
      </p:sp>
    </p:spTree>
    <p:extLst>
      <p:ext uri="{BB962C8B-B14F-4D97-AF65-F5344CB8AC3E}">
        <p14:creationId xmlns:p14="http://schemas.microsoft.com/office/powerpoint/2010/main" val="2497414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7DDF4D-BF50-4359-B530-D49D2044A400}" type="datetimeFigureOut">
              <a:rPr lang="fr-FR"/>
              <a:pPr>
                <a:defRPr/>
              </a:pPr>
              <a:t>04/03/2015</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C38AC080-215F-4B05-81A2-62F9F25636C2}" type="slidenum">
              <a:rPr lang="fr-CA"/>
              <a:pPr>
                <a:defRPr/>
              </a:pPr>
              <a:t>‹#›</a:t>
            </a:fld>
            <a:endParaRPr lang="fr-CA"/>
          </a:p>
        </p:txBody>
      </p:sp>
    </p:spTree>
    <p:extLst>
      <p:ext uri="{BB962C8B-B14F-4D97-AF65-F5344CB8AC3E}">
        <p14:creationId xmlns:p14="http://schemas.microsoft.com/office/powerpoint/2010/main" val="3870845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8F828F5-24BD-469A-90A1-DAB9017DD3AD}" type="datetimeFigureOut">
              <a:rPr lang="fr-FR"/>
              <a:pPr>
                <a:defRPr/>
              </a:pPr>
              <a:t>04/03/2015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7553AF0-9656-4ED4-A404-AF0B62A5D893}" type="slidenum">
              <a:rPr lang="fr-CA"/>
              <a:pPr>
                <a:defRPr/>
              </a:pPr>
              <a:t>‹#›</a:t>
            </a:fld>
            <a:endParaRPr lang="fr-CA"/>
          </a:p>
        </p:txBody>
      </p:sp>
    </p:spTree>
    <p:extLst>
      <p:ext uri="{BB962C8B-B14F-4D97-AF65-F5344CB8AC3E}">
        <p14:creationId xmlns:p14="http://schemas.microsoft.com/office/powerpoint/2010/main" val="1155778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D4D83C-4B89-402B-92B9-C998A68E20D7}" type="datetimeFigureOut">
              <a:rPr lang="fr-FR"/>
              <a:pPr>
                <a:defRPr/>
              </a:pPr>
              <a:t>04/03/2015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9AA49E6-6891-4E7B-B70B-F3DA8F46D996}" type="slidenum">
              <a:rPr lang="fr-CA"/>
              <a:pPr>
                <a:defRPr/>
              </a:pPr>
              <a:t>‹#›</a:t>
            </a:fld>
            <a:endParaRPr lang="fr-CA"/>
          </a:p>
        </p:txBody>
      </p:sp>
    </p:spTree>
    <p:extLst>
      <p:ext uri="{BB962C8B-B14F-4D97-AF65-F5344CB8AC3E}">
        <p14:creationId xmlns:p14="http://schemas.microsoft.com/office/powerpoint/2010/main" val="1180306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F9F356D-642D-4022-8A0C-282E1FC0A662}" type="datetimeFigureOut">
              <a:rPr lang="fr-FR"/>
              <a:pPr>
                <a:defRPr/>
              </a:pPr>
              <a:t>04/03/2015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9E68CDD-9236-4AE2-828C-76647C68019F}"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339" y="3962400"/>
            <a:ext cx="4431323" cy="1371600"/>
          </a:xfrm>
          <a:prstGeom prst="rect">
            <a:avLst/>
          </a:prstGeom>
        </p:spPr>
      </p:pic>
      <p:sp>
        <p:nvSpPr>
          <p:cNvPr id="9" name="Rectangle 8"/>
          <p:cNvSpPr/>
          <p:nvPr/>
        </p:nvSpPr>
        <p:spPr>
          <a:xfrm>
            <a:off x="381001" y="1143000"/>
            <a:ext cx="8381999" cy="1938992"/>
          </a:xfrm>
          <a:prstGeom prst="rect">
            <a:avLst/>
          </a:prstGeom>
          <a:noFill/>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pPr algn="ctr"/>
            <a:r>
              <a:rPr lang="en-US" sz="6000" b="1" spc="150" dirty="0" smtClean="0">
                <a:ln w="11430">
                  <a:solidFill>
                    <a:schemeClr val="bg1">
                      <a:lumMod val="75000"/>
                    </a:schemeClr>
                  </a:solidFill>
                </a:ln>
                <a:solidFill>
                  <a:schemeClr val="tx2">
                    <a:lumMod val="50000"/>
                  </a:schemeClr>
                </a:solidFill>
                <a:effectLst>
                  <a:outerShdw blurRad="25400" algn="tl" rotWithShape="0">
                    <a:srgbClr val="000000">
                      <a:alpha val="43000"/>
                    </a:srgbClr>
                  </a:outerShdw>
                </a:effectLst>
              </a:rPr>
              <a:t>Disabled Student </a:t>
            </a:r>
          </a:p>
          <a:p>
            <a:pPr algn="ctr"/>
            <a:r>
              <a:rPr lang="en-US" sz="6000" b="1" spc="150" dirty="0" smtClean="0">
                <a:ln w="11430">
                  <a:solidFill>
                    <a:schemeClr val="bg1">
                      <a:lumMod val="75000"/>
                    </a:schemeClr>
                  </a:solidFill>
                </a:ln>
                <a:solidFill>
                  <a:schemeClr val="tx2">
                    <a:lumMod val="50000"/>
                  </a:schemeClr>
                </a:solidFill>
                <a:effectLst>
                  <a:outerShdw blurRad="25400" algn="tl" rotWithShape="0">
                    <a:srgbClr val="000000">
                      <a:alpha val="43000"/>
                    </a:srgbClr>
                  </a:outerShdw>
                </a:effectLst>
              </a:rPr>
              <a:t>Programs &amp; Services</a:t>
            </a:r>
            <a:endParaRPr lang="en-US" sz="6000" b="1" spc="150" dirty="0">
              <a:ln w="11430">
                <a:solidFill>
                  <a:schemeClr val="bg1">
                    <a:lumMod val="75000"/>
                  </a:schemeClr>
                </a:solidFill>
              </a:ln>
              <a:solidFill>
                <a:schemeClr val="tx2">
                  <a:lumMod val="50000"/>
                </a:schemeClr>
              </a:solidFill>
              <a:effectLst>
                <a:outerShdw blurRad="25400" algn="tl" rotWithShape="0">
                  <a:srgbClr val="000000">
                    <a:alpha val="43000"/>
                  </a:srgbClr>
                </a:outerShdw>
              </a:effectLst>
            </a:endParaRPr>
          </a:p>
        </p:txBody>
      </p:sp>
      <p:sp>
        <p:nvSpPr>
          <p:cNvPr id="10" name="Rectangle 9"/>
          <p:cNvSpPr/>
          <p:nvPr/>
        </p:nvSpPr>
        <p:spPr>
          <a:xfrm>
            <a:off x="1143000" y="5638800"/>
            <a:ext cx="6858000" cy="101566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spc="150" dirty="0" smtClean="0">
                <a:ln w="11430">
                  <a:solidFill>
                    <a:schemeClr val="tx2">
                      <a:lumMod val="75000"/>
                    </a:schemeClr>
                  </a:solidFill>
                </a:ln>
              </a:rPr>
              <a:t>San Bernardino Valley College provides quality education and services that support a diverse community of learners. </a:t>
            </a:r>
            <a:endParaRPr lang="en-US" sz="2000" b="1" spc="150" dirty="0">
              <a:ln w="11430">
                <a:solidFill>
                  <a:schemeClr val="tx2">
                    <a:lumMod val="75000"/>
                  </a:schemeClr>
                </a:solidFill>
              </a:ln>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a:ln w="11430">
                  <a:solidFill>
                    <a:schemeClr val="tx2">
                      <a:lumMod val="75000"/>
                    </a:schemeClr>
                  </a:solidFill>
                </a:ln>
                <a:solidFill>
                  <a:schemeClr val="bg1">
                    <a:lumMod val="65000"/>
                  </a:schemeClr>
                </a:solidFill>
                <a:effectLst>
                  <a:outerShdw blurRad="25400" algn="tl" rotWithShape="0">
                    <a:srgbClr val="000000">
                      <a:alpha val="43000"/>
                    </a:srgbClr>
                  </a:outerShdw>
                </a:effectLst>
              </a:rPr>
              <a:t>OUTCOMES/DATA</a:t>
            </a:r>
          </a:p>
        </p:txBody>
      </p:sp>
      <p:sp>
        <p:nvSpPr>
          <p:cNvPr id="5" name="Espace réservé du contenu 2"/>
          <p:cNvSpPr txBox="1">
            <a:spLocks/>
          </p:cNvSpPr>
          <p:nvPr/>
        </p:nvSpPr>
        <p:spPr bwMode="auto">
          <a:xfrm>
            <a:off x="457940" y="2054440"/>
            <a:ext cx="8458200" cy="449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3C5790"/>
                </a:solidFill>
              </a:rPr>
              <a:t>DSPS Student Area Outcomes</a:t>
            </a:r>
          </a:p>
          <a:p>
            <a:r>
              <a:rPr lang="en-US" sz="2000" dirty="0" smtClean="0">
                <a:solidFill>
                  <a:srgbClr val="3C5790"/>
                </a:solidFill>
              </a:rPr>
              <a:t>Students are currently completing SAO surveys to determine personal awareness and responsibility in regards to the services they receive. </a:t>
            </a:r>
          </a:p>
          <a:p>
            <a:pPr marL="0" indent="0">
              <a:buNone/>
            </a:pPr>
            <a:r>
              <a:rPr lang="en-US" b="1" dirty="0" smtClean="0">
                <a:solidFill>
                  <a:srgbClr val="3C5790"/>
                </a:solidFill>
              </a:rPr>
              <a:t>Degrees Earned and Certificates Completed</a:t>
            </a:r>
            <a:endParaRPr lang="en-US" dirty="0" smtClean="0">
              <a:solidFill>
                <a:srgbClr val="3C5790"/>
              </a:solidFill>
            </a:endParaRPr>
          </a:p>
          <a:p>
            <a:r>
              <a:rPr lang="en-US" sz="2000" dirty="0" smtClean="0">
                <a:solidFill>
                  <a:srgbClr val="3C5790"/>
                </a:solidFill>
              </a:rPr>
              <a:t>2012/2013 Academic Year</a:t>
            </a:r>
          </a:p>
          <a:p>
            <a:pPr lvl="1"/>
            <a:r>
              <a:rPr lang="en-US" sz="1600" dirty="0" smtClean="0">
                <a:solidFill>
                  <a:srgbClr val="3C5790"/>
                </a:solidFill>
              </a:rPr>
              <a:t>61 AA Degrees</a:t>
            </a:r>
          </a:p>
          <a:p>
            <a:pPr lvl="1"/>
            <a:r>
              <a:rPr lang="en-US" sz="1600" dirty="0" smtClean="0">
                <a:solidFill>
                  <a:srgbClr val="3C5790"/>
                </a:solidFill>
              </a:rPr>
              <a:t>65 Certificates</a:t>
            </a:r>
          </a:p>
          <a:p>
            <a:r>
              <a:rPr lang="en-US" sz="2000" dirty="0" smtClean="0">
                <a:solidFill>
                  <a:srgbClr val="3C5790"/>
                </a:solidFill>
              </a:rPr>
              <a:t>2013/2014 Academic Year</a:t>
            </a:r>
          </a:p>
          <a:p>
            <a:pPr lvl="1"/>
            <a:r>
              <a:rPr lang="en-US" sz="1600" dirty="0" smtClean="0">
                <a:solidFill>
                  <a:srgbClr val="3C5790"/>
                </a:solidFill>
              </a:rPr>
              <a:t>25 AA Degrees</a:t>
            </a:r>
          </a:p>
          <a:p>
            <a:pPr lvl="1"/>
            <a:r>
              <a:rPr lang="en-US" sz="1600" dirty="0">
                <a:solidFill>
                  <a:srgbClr val="3C5790"/>
                </a:solidFill>
              </a:rPr>
              <a:t>4</a:t>
            </a:r>
            <a:r>
              <a:rPr lang="en-US" sz="1600" dirty="0" smtClean="0">
                <a:solidFill>
                  <a:srgbClr val="3C5790"/>
                </a:solidFill>
              </a:rPr>
              <a:t> AS Degrees</a:t>
            </a:r>
          </a:p>
          <a:p>
            <a:pPr lvl="1"/>
            <a:r>
              <a:rPr lang="en-US" sz="1600" dirty="0" smtClean="0">
                <a:solidFill>
                  <a:srgbClr val="3C5790"/>
                </a:solidFill>
              </a:rPr>
              <a:t>42 Certificates</a:t>
            </a:r>
          </a:p>
          <a:p>
            <a:pPr lvl="1"/>
            <a:endParaRPr lang="en-US" sz="1600" b="1" dirty="0" smtClean="0">
              <a:solidFill>
                <a:srgbClr val="3C579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9494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4"/>
          <p:cNvSpPr>
            <a:spLocks noGrp="1"/>
          </p:cNvSpPr>
          <p:nvPr>
            <p:ph idx="1"/>
          </p:nvPr>
        </p:nvSpPr>
        <p:spPr>
          <a:xfrm>
            <a:off x="457200" y="1828800"/>
            <a:ext cx="8229600" cy="4876800"/>
          </a:xfrm>
        </p:spPr>
        <p:txBody>
          <a:bodyPr/>
          <a:lstStyle/>
          <a:p>
            <a:pPr marL="0" indent="0">
              <a:buNone/>
            </a:pPr>
            <a:r>
              <a:rPr lang="en-US" altLang="en-US" b="1" dirty="0" smtClean="0">
                <a:solidFill>
                  <a:srgbClr val="3C5790"/>
                </a:solidFill>
              </a:rPr>
              <a:t>Transfer Rate</a:t>
            </a:r>
          </a:p>
          <a:p>
            <a:r>
              <a:rPr lang="en-US" altLang="en-US" sz="2000" dirty="0" smtClean="0">
                <a:solidFill>
                  <a:srgbClr val="3C5790"/>
                </a:solidFill>
              </a:rPr>
              <a:t>Between fall 2010 – spring 2013,  there were 2,320 students who reported having a disability on their SBVC admissions application.  Of these students, 502 transferred to a 4-yr college between fall 2010 and spring 2014.  This is a transfer rate of 22%, compared to an approximate </a:t>
            </a:r>
            <a:br>
              <a:rPr lang="en-US" altLang="en-US" sz="2000" dirty="0" smtClean="0">
                <a:solidFill>
                  <a:srgbClr val="3C5790"/>
                </a:solidFill>
              </a:rPr>
            </a:br>
            <a:r>
              <a:rPr lang="en-US" altLang="en-US" sz="2000" dirty="0" smtClean="0">
                <a:solidFill>
                  <a:srgbClr val="3C5790"/>
                </a:solidFill>
              </a:rPr>
              <a:t>campus-wide transfer rate of 4%. </a:t>
            </a:r>
          </a:p>
          <a:p>
            <a:pPr marL="0" indent="0">
              <a:buNone/>
            </a:pPr>
            <a:r>
              <a:rPr lang="fr-CA" altLang="en-US" b="1" dirty="0" smtClean="0">
                <a:solidFill>
                  <a:srgbClr val="3C5790"/>
                </a:solidFill>
              </a:rPr>
              <a:t>Student  Success - DSPS vs Campus</a:t>
            </a:r>
          </a:p>
          <a:p>
            <a:pPr>
              <a:spcBef>
                <a:spcPts val="200"/>
              </a:spcBef>
            </a:pPr>
            <a:r>
              <a:rPr lang="fr-CA" altLang="en-US" sz="2000" dirty="0" smtClean="0">
                <a:solidFill>
                  <a:srgbClr val="3C5790"/>
                </a:solidFill>
              </a:rPr>
              <a:t>2010-11</a:t>
            </a:r>
          </a:p>
          <a:p>
            <a:pPr lvl="1">
              <a:spcBef>
                <a:spcPts val="200"/>
              </a:spcBef>
            </a:pPr>
            <a:r>
              <a:rPr lang="fr-CA" altLang="en-US" sz="1600" dirty="0" smtClean="0">
                <a:solidFill>
                  <a:srgbClr val="3C5790"/>
                </a:solidFill>
              </a:rPr>
              <a:t>DSPS: 64.6% vs Campus 	68.8%	</a:t>
            </a:r>
          </a:p>
          <a:p>
            <a:pPr>
              <a:spcBef>
                <a:spcPts val="200"/>
              </a:spcBef>
            </a:pPr>
            <a:r>
              <a:rPr lang="fr-CA" altLang="en-US" sz="2000" dirty="0" smtClean="0">
                <a:solidFill>
                  <a:srgbClr val="3C5790"/>
                </a:solidFill>
              </a:rPr>
              <a:t>2011-12</a:t>
            </a:r>
          </a:p>
          <a:p>
            <a:pPr lvl="1">
              <a:spcBef>
                <a:spcPts val="200"/>
              </a:spcBef>
            </a:pPr>
            <a:r>
              <a:rPr lang="fr-CA" altLang="en-US" sz="1600" dirty="0" smtClean="0">
                <a:solidFill>
                  <a:srgbClr val="3C5790"/>
                </a:solidFill>
              </a:rPr>
              <a:t>DSPS: 69.6 vs Campus 67.3</a:t>
            </a:r>
          </a:p>
          <a:p>
            <a:pPr>
              <a:spcBef>
                <a:spcPts val="200"/>
              </a:spcBef>
            </a:pPr>
            <a:r>
              <a:rPr lang="fr-CA" altLang="en-US" sz="2400" dirty="0" smtClean="0">
                <a:solidFill>
                  <a:srgbClr val="3C5790"/>
                </a:solidFill>
              </a:rPr>
              <a:t>2012-13</a:t>
            </a:r>
          </a:p>
          <a:p>
            <a:pPr lvl="1">
              <a:spcBef>
                <a:spcPts val="200"/>
              </a:spcBef>
            </a:pPr>
            <a:r>
              <a:rPr lang="fr-CA" altLang="en-US" sz="1600" dirty="0" smtClean="0">
                <a:solidFill>
                  <a:srgbClr val="3C5790"/>
                </a:solidFill>
              </a:rPr>
              <a:t>DSPS: 70.1% vs Campus 	68.6%</a:t>
            </a:r>
          </a:p>
        </p:txBody>
      </p:sp>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a:ln w="11430">
                  <a:solidFill>
                    <a:schemeClr val="tx2">
                      <a:lumMod val="75000"/>
                    </a:schemeClr>
                  </a:solidFill>
                </a:ln>
                <a:solidFill>
                  <a:schemeClr val="bg1">
                    <a:lumMod val="65000"/>
                  </a:schemeClr>
                </a:solidFill>
                <a:effectLst>
                  <a:outerShdw blurRad="25400" algn="tl" rotWithShape="0">
                    <a:srgbClr val="000000">
                      <a:alpha val="43000"/>
                    </a:srgbClr>
                  </a:outerShdw>
                </a:effectLst>
              </a:rPr>
              <a:t>OUTCOMES/DATA</a:t>
            </a:r>
          </a:p>
        </p:txBody>
      </p:sp>
    </p:spTree>
    <p:extLst>
      <p:ext uri="{BB962C8B-B14F-4D97-AF65-F5344CB8AC3E}">
        <p14:creationId xmlns:p14="http://schemas.microsoft.com/office/powerpoint/2010/main" val="1985250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228600"/>
            <a:ext cx="6858000"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chemeClr val="tx2">
                      <a:lumMod val="75000"/>
                    </a:schemeClr>
                  </a:solidFill>
                </a:ln>
                <a:solidFill>
                  <a:schemeClr val="accent1">
                    <a:lumMod val="75000"/>
                  </a:schemeClr>
                </a:solidFill>
                <a:effectLst>
                  <a:outerShdw blurRad="25400" algn="tl" rotWithShape="0">
                    <a:srgbClr val="000000">
                      <a:alpha val="43000"/>
                    </a:srgbClr>
                  </a:outerShdw>
                </a:effectLst>
              </a:rPr>
              <a:t>DSPS Service Statement</a:t>
            </a:r>
          </a:p>
        </p:txBody>
      </p:sp>
      <p:sp>
        <p:nvSpPr>
          <p:cNvPr id="6" name="Espace réservé du contenu 2"/>
          <p:cNvSpPr>
            <a:spLocks noGrp="1"/>
          </p:cNvSpPr>
          <p:nvPr>
            <p:ph idx="1"/>
          </p:nvPr>
        </p:nvSpPr>
        <p:spPr>
          <a:xfrm>
            <a:off x="2209800" y="1036637"/>
            <a:ext cx="6477000" cy="5211763"/>
          </a:xfrm>
        </p:spPr>
        <p:txBody>
          <a:bodyPr/>
          <a:lstStyle/>
          <a:p>
            <a:pPr marL="0" indent="0">
              <a:buNone/>
            </a:pPr>
            <a:r>
              <a:rPr lang="en-US" sz="2000" dirty="0" smtClean="0">
                <a:solidFill>
                  <a:srgbClr val="3C5790"/>
                </a:solidFill>
              </a:rPr>
              <a:t>You </a:t>
            </a:r>
            <a:r>
              <a:rPr lang="en-US" sz="2000" dirty="0">
                <a:solidFill>
                  <a:srgbClr val="3C5790"/>
                </a:solidFill>
              </a:rPr>
              <a:t>are the reason we exist; you are not inconveniences. DSPS staff members are here to serve you. As we deliver these services you need, it is our intention to treat you with respect, dignity, and understanding.</a:t>
            </a:r>
          </a:p>
          <a:p>
            <a:pPr marL="0" indent="0">
              <a:buNone/>
            </a:pPr>
            <a:r>
              <a:rPr lang="en-US" dirty="0">
                <a:solidFill>
                  <a:srgbClr val="3C5790"/>
                </a:solidFill>
              </a:rPr>
              <a:t> </a:t>
            </a:r>
            <a:r>
              <a:rPr lang="en-US" sz="2000" dirty="0" smtClean="0">
                <a:solidFill>
                  <a:srgbClr val="3C5790"/>
                </a:solidFill>
              </a:rPr>
              <a:t>We </a:t>
            </a:r>
            <a:r>
              <a:rPr lang="en-US" sz="2000" dirty="0">
                <a:solidFill>
                  <a:srgbClr val="3C5790"/>
                </a:solidFill>
              </a:rPr>
              <a:t>serve you by:</a:t>
            </a:r>
          </a:p>
          <a:p>
            <a:pPr lvl="0"/>
            <a:r>
              <a:rPr lang="en-US" sz="2000" dirty="0">
                <a:solidFill>
                  <a:srgbClr val="3C5790"/>
                </a:solidFill>
              </a:rPr>
              <a:t>Helping you to determine and accomplish your goals;</a:t>
            </a:r>
          </a:p>
          <a:p>
            <a:pPr lvl="0"/>
            <a:r>
              <a:rPr lang="en-US" sz="2000" dirty="0">
                <a:solidFill>
                  <a:srgbClr val="3C5790"/>
                </a:solidFill>
              </a:rPr>
              <a:t>Ensuring that you have access to educational opportunities at San Bernardino Valley College;</a:t>
            </a:r>
          </a:p>
          <a:p>
            <a:pPr lvl="0"/>
            <a:r>
              <a:rPr lang="en-US" sz="2000" dirty="0">
                <a:solidFill>
                  <a:srgbClr val="3C5790"/>
                </a:solidFill>
              </a:rPr>
              <a:t>Providing services and information that will help you to be successful as a student;</a:t>
            </a:r>
          </a:p>
          <a:p>
            <a:pPr lvl="0"/>
            <a:r>
              <a:rPr lang="en-US" sz="2000" dirty="0">
                <a:solidFill>
                  <a:srgbClr val="3C5790"/>
                </a:solidFill>
              </a:rPr>
              <a:t>Supporting you in your educational endeavors;</a:t>
            </a:r>
          </a:p>
          <a:p>
            <a:pPr lvl="0"/>
            <a:r>
              <a:rPr lang="en-US" sz="2000" dirty="0">
                <a:solidFill>
                  <a:srgbClr val="3C5790"/>
                </a:solidFill>
              </a:rPr>
              <a:t>Supporting your growth as an individual.</a:t>
            </a:r>
          </a:p>
          <a:p>
            <a:pPr marL="0" indent="0">
              <a:buNone/>
            </a:pPr>
            <a:endParaRPr lang="en-US" sz="2000" b="1" dirty="0" smtClean="0">
              <a:solidFill>
                <a:srgbClr val="3C5790"/>
              </a:solidFill>
            </a:endParaRPr>
          </a:p>
        </p:txBody>
      </p:sp>
    </p:spTree>
    <p:extLst>
      <p:ext uri="{BB962C8B-B14F-4D97-AF65-F5344CB8AC3E}">
        <p14:creationId xmlns:p14="http://schemas.microsoft.com/office/powerpoint/2010/main" val="2846762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76563" y="1295400"/>
            <a:ext cx="8381999" cy="3323987"/>
          </a:xfrm>
          <a:prstGeom prst="rect">
            <a:avLst/>
          </a:prstGeom>
          <a:noFill/>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pPr algn="ctr"/>
            <a:r>
              <a:rPr lang="en-US" sz="6000" b="1" spc="150" dirty="0" smtClean="0">
                <a:ln w="11430">
                  <a:solidFill>
                    <a:schemeClr val="bg1">
                      <a:lumMod val="75000"/>
                    </a:schemeClr>
                  </a:solidFill>
                </a:ln>
                <a:solidFill>
                  <a:schemeClr val="accent1">
                    <a:lumMod val="60000"/>
                    <a:lumOff val="40000"/>
                  </a:schemeClr>
                </a:solidFill>
                <a:effectLst>
                  <a:outerShdw blurRad="25400" algn="tl" rotWithShape="0">
                    <a:srgbClr val="000000">
                      <a:alpha val="43000"/>
                    </a:srgbClr>
                  </a:outerShdw>
                </a:effectLst>
              </a:rPr>
              <a:t>Disabled Student </a:t>
            </a:r>
          </a:p>
          <a:p>
            <a:pPr algn="ctr"/>
            <a:r>
              <a:rPr lang="en-US" sz="6000" b="1" spc="150" dirty="0" smtClean="0">
                <a:ln w="11430">
                  <a:solidFill>
                    <a:schemeClr val="bg1">
                      <a:lumMod val="75000"/>
                    </a:schemeClr>
                  </a:solidFill>
                </a:ln>
                <a:solidFill>
                  <a:schemeClr val="accent1">
                    <a:lumMod val="60000"/>
                    <a:lumOff val="40000"/>
                  </a:schemeClr>
                </a:solidFill>
                <a:effectLst>
                  <a:outerShdw blurRad="25400" algn="tl" rotWithShape="0">
                    <a:srgbClr val="000000">
                      <a:alpha val="43000"/>
                    </a:srgbClr>
                  </a:outerShdw>
                </a:effectLst>
              </a:rPr>
              <a:t>Programs &amp; Services</a:t>
            </a:r>
          </a:p>
          <a:p>
            <a:pPr algn="ctr"/>
            <a:r>
              <a:rPr lang="en-US" sz="6000" b="1" spc="150" dirty="0" smtClean="0">
                <a:ln w="11430">
                  <a:solidFill>
                    <a:schemeClr val="bg1">
                      <a:lumMod val="75000"/>
                    </a:schemeClr>
                  </a:solidFill>
                </a:ln>
                <a:solidFill>
                  <a:schemeClr val="accent1">
                    <a:lumMod val="60000"/>
                    <a:lumOff val="40000"/>
                  </a:schemeClr>
                </a:solidFill>
                <a:effectLst>
                  <a:outerShdw blurRad="25400" algn="tl" rotWithShape="0">
                    <a:srgbClr val="000000">
                      <a:alpha val="43000"/>
                    </a:srgbClr>
                  </a:outerShdw>
                </a:effectLst>
              </a:rPr>
              <a:t>Student Testimonials</a:t>
            </a:r>
          </a:p>
          <a:p>
            <a:pPr algn="ctr"/>
            <a:r>
              <a:rPr lang="en-US" sz="3000" b="1" spc="150" dirty="0" smtClean="0">
                <a:ln w="11430">
                  <a:solidFill>
                    <a:schemeClr val="bg1">
                      <a:lumMod val="75000"/>
                    </a:schemeClr>
                  </a:solidFill>
                </a:ln>
                <a:solidFill>
                  <a:schemeClr val="accent1">
                    <a:lumMod val="60000"/>
                    <a:lumOff val="40000"/>
                  </a:schemeClr>
                </a:solidFill>
                <a:effectLst>
                  <a:outerShdw blurRad="25400" algn="tl" rotWithShape="0">
                    <a:srgbClr val="000000">
                      <a:alpha val="43000"/>
                    </a:srgbClr>
                  </a:outerShdw>
                </a:effectLst>
              </a:rPr>
              <a:t>Susan Longoria</a:t>
            </a:r>
            <a:endParaRPr lang="en-US" sz="3000" b="1" spc="150" dirty="0">
              <a:ln w="11430">
                <a:solidFill>
                  <a:schemeClr val="bg1">
                    <a:lumMod val="75000"/>
                  </a:schemeClr>
                </a:solidFill>
              </a:ln>
              <a:solidFill>
                <a:schemeClr val="accent1">
                  <a:lumMod val="60000"/>
                  <a:lumOff val="40000"/>
                </a:schemeClr>
              </a:solidFill>
              <a:effectLst>
                <a:outerShdw blurRad="25400" algn="tl" rotWithShape="0">
                  <a:srgbClr val="000000">
                    <a:alpha val="43000"/>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331" y="5257800"/>
            <a:ext cx="3282461" cy="101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smtClean="0">
                <a:ln w="11430">
                  <a:solidFill>
                    <a:schemeClr val="tx2">
                      <a:lumMod val="75000"/>
                    </a:schemeClr>
                  </a:solidFill>
                </a:ln>
                <a:solidFill>
                  <a:schemeClr val="bg1">
                    <a:lumMod val="65000"/>
                  </a:schemeClr>
                </a:solidFill>
                <a:effectLst>
                  <a:outerShdw blurRad="25400" algn="tl" rotWithShape="0">
                    <a:srgbClr val="000000">
                      <a:alpha val="43000"/>
                    </a:srgbClr>
                  </a:outerShdw>
                </a:effectLst>
              </a:rPr>
              <a:t>DSPS at SBVC</a:t>
            </a:r>
            <a:endParaRPr lang="en-US" sz="4500" b="1" spc="150" dirty="0">
              <a:ln w="11430">
                <a:solidFill>
                  <a:schemeClr val="tx2">
                    <a:lumMod val="75000"/>
                  </a:schemeClr>
                </a:solidFill>
              </a:ln>
              <a:solidFill>
                <a:schemeClr val="bg1">
                  <a:lumMod val="65000"/>
                </a:schemeClr>
              </a:solidFill>
              <a:effectLst>
                <a:outerShdw blurRad="25400" algn="tl" rotWithShape="0">
                  <a:srgbClr val="000000">
                    <a:alpha val="43000"/>
                  </a:srgbClr>
                </a:outerShdw>
              </a:effectLst>
            </a:endParaRPr>
          </a:p>
        </p:txBody>
      </p:sp>
      <p:sp>
        <p:nvSpPr>
          <p:cNvPr id="5" name="Espace réservé du contenu 2"/>
          <p:cNvSpPr txBox="1">
            <a:spLocks/>
          </p:cNvSpPr>
          <p:nvPr/>
        </p:nvSpPr>
        <p:spPr bwMode="auto">
          <a:xfrm>
            <a:off x="457200" y="2057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b="1" dirty="0" smtClean="0">
                <a:solidFill>
                  <a:srgbClr val="3C5790"/>
                </a:solidFill>
                <a:effectLst>
                  <a:outerShdw blurRad="38100" dist="38100" dir="2700000" algn="tl">
                    <a:srgbClr val="000000">
                      <a:alpha val="43137"/>
                    </a:srgbClr>
                  </a:outerShdw>
                </a:effectLst>
              </a:rPr>
              <a:t>Federal and State Laws and Regulations</a:t>
            </a:r>
          </a:p>
          <a:p>
            <a:endParaRPr lang="en-US" sz="2500" dirty="0" smtClean="0">
              <a:solidFill>
                <a:srgbClr val="3C5790"/>
              </a:solidFill>
            </a:endParaRPr>
          </a:p>
          <a:p>
            <a:r>
              <a:rPr lang="en-US" sz="2500" dirty="0" smtClean="0">
                <a:solidFill>
                  <a:srgbClr val="3C5790"/>
                </a:solidFill>
              </a:rPr>
              <a:t>Title V</a:t>
            </a:r>
          </a:p>
          <a:p>
            <a:r>
              <a:rPr lang="en-US" sz="2500" dirty="0" smtClean="0">
                <a:solidFill>
                  <a:srgbClr val="3C5790"/>
                </a:solidFill>
              </a:rPr>
              <a:t>Americans with Disabilities Act (ADA) with 2008 Amendments</a:t>
            </a:r>
          </a:p>
          <a:p>
            <a:r>
              <a:rPr lang="en-US" sz="2500" dirty="0" smtClean="0">
                <a:solidFill>
                  <a:srgbClr val="3C5790"/>
                </a:solidFill>
              </a:rPr>
              <a:t>Section 504 of The Rehabilitation Act of 1973 </a:t>
            </a:r>
          </a:p>
          <a:p>
            <a:r>
              <a:rPr lang="en-US" sz="2500" dirty="0" smtClean="0">
                <a:solidFill>
                  <a:srgbClr val="3C5790"/>
                </a:solidFill>
              </a:rPr>
              <a:t>Pertinent Sections of California Education Code </a:t>
            </a:r>
          </a:p>
          <a:p>
            <a:endParaRPr lang="en-US" sz="2000" dirty="0" smtClean="0">
              <a:solidFill>
                <a:srgbClr val="3C5790"/>
              </a:solidFill>
            </a:endParaRPr>
          </a:p>
          <a:p>
            <a:pPr marL="0" indent="0">
              <a:buFont typeface="Arial" charset="0"/>
              <a:buNone/>
            </a:pPr>
            <a:endParaRPr lang="en-US" b="1" dirty="0" smtClean="0">
              <a:solidFill>
                <a:srgbClr val="3C579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9616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4"/>
          <p:cNvSpPr>
            <a:spLocks noGrp="1"/>
          </p:cNvSpPr>
          <p:nvPr>
            <p:ph idx="1"/>
          </p:nvPr>
        </p:nvSpPr>
        <p:spPr>
          <a:xfrm>
            <a:off x="457200" y="1752600"/>
            <a:ext cx="8229600" cy="4819650"/>
          </a:xfrm>
        </p:spPr>
        <p:txBody>
          <a:bodyPr/>
          <a:lstStyle/>
          <a:p>
            <a:pPr marL="0" indent="0">
              <a:buNone/>
            </a:pPr>
            <a:r>
              <a:rPr lang="en-US" b="1" dirty="0" smtClean="0">
                <a:solidFill>
                  <a:srgbClr val="3C5790"/>
                </a:solidFill>
              </a:rPr>
              <a:t>Fall 2014/Spring </a:t>
            </a:r>
            <a:r>
              <a:rPr lang="en-US" b="1" dirty="0" smtClean="0">
                <a:solidFill>
                  <a:srgbClr val="3C5790"/>
                </a:solidFill>
              </a:rPr>
              <a:t>2015 </a:t>
            </a:r>
          </a:p>
          <a:p>
            <a:pPr marL="0" indent="0">
              <a:buNone/>
            </a:pPr>
            <a:r>
              <a:rPr lang="en-US" sz="2500" dirty="0" smtClean="0">
                <a:solidFill>
                  <a:srgbClr val="3C5790"/>
                </a:solidFill>
              </a:rPr>
              <a:t> </a:t>
            </a:r>
            <a:r>
              <a:rPr lang="en-US" sz="2500" dirty="0" smtClean="0">
                <a:solidFill>
                  <a:srgbClr val="3C5790"/>
                </a:solidFill>
              </a:rPr>
              <a:t>954 </a:t>
            </a:r>
            <a:r>
              <a:rPr lang="en-US" sz="2500" dirty="0" smtClean="0">
                <a:solidFill>
                  <a:srgbClr val="3C5790"/>
                </a:solidFill>
              </a:rPr>
              <a:t>students receive services through DSPS</a:t>
            </a:r>
          </a:p>
          <a:p>
            <a:pPr>
              <a:spcBef>
                <a:spcPts val="0"/>
              </a:spcBef>
            </a:pPr>
            <a:r>
              <a:rPr lang="en-US" sz="2500" dirty="0" smtClean="0">
                <a:solidFill>
                  <a:srgbClr val="3C5790"/>
                </a:solidFill>
              </a:rPr>
              <a:t>Acquired Brain Injury = </a:t>
            </a:r>
            <a:r>
              <a:rPr lang="en-US" sz="2500" dirty="0" smtClean="0">
                <a:solidFill>
                  <a:srgbClr val="3C5790"/>
                </a:solidFill>
              </a:rPr>
              <a:t>19 </a:t>
            </a:r>
            <a:endParaRPr lang="en-US" sz="2500" dirty="0" smtClean="0">
              <a:solidFill>
                <a:srgbClr val="3C5790"/>
              </a:solidFill>
            </a:endParaRPr>
          </a:p>
          <a:p>
            <a:pPr>
              <a:spcBef>
                <a:spcPts val="0"/>
              </a:spcBef>
            </a:pPr>
            <a:r>
              <a:rPr lang="en-US" sz="2500" dirty="0" smtClean="0">
                <a:solidFill>
                  <a:srgbClr val="3C5790"/>
                </a:solidFill>
              </a:rPr>
              <a:t>Developmentally Delayed Learner = </a:t>
            </a:r>
            <a:r>
              <a:rPr lang="en-US" sz="2500" dirty="0" smtClean="0">
                <a:solidFill>
                  <a:srgbClr val="3C5790"/>
                </a:solidFill>
              </a:rPr>
              <a:t>26</a:t>
            </a:r>
            <a:endParaRPr lang="en-US" sz="2500" dirty="0" smtClean="0">
              <a:solidFill>
                <a:srgbClr val="3C5790"/>
              </a:solidFill>
            </a:endParaRPr>
          </a:p>
          <a:p>
            <a:pPr>
              <a:spcBef>
                <a:spcPts val="0"/>
              </a:spcBef>
            </a:pPr>
            <a:r>
              <a:rPr lang="en-US" sz="2500" dirty="0" smtClean="0">
                <a:solidFill>
                  <a:srgbClr val="3C5790"/>
                </a:solidFill>
              </a:rPr>
              <a:t>Hard-of-Hearing/Deaf = </a:t>
            </a:r>
            <a:r>
              <a:rPr lang="en-US" sz="2500" dirty="0" smtClean="0">
                <a:solidFill>
                  <a:srgbClr val="3C5790"/>
                </a:solidFill>
              </a:rPr>
              <a:t>54</a:t>
            </a:r>
            <a:endParaRPr lang="en-US" sz="2500" dirty="0" smtClean="0">
              <a:solidFill>
                <a:srgbClr val="3C5790"/>
              </a:solidFill>
            </a:endParaRPr>
          </a:p>
          <a:p>
            <a:pPr>
              <a:spcBef>
                <a:spcPts val="0"/>
              </a:spcBef>
            </a:pPr>
            <a:r>
              <a:rPr lang="en-US" sz="2500" dirty="0" smtClean="0">
                <a:solidFill>
                  <a:srgbClr val="3C5790"/>
                </a:solidFill>
              </a:rPr>
              <a:t>Learning Disabled = </a:t>
            </a:r>
            <a:r>
              <a:rPr lang="en-US" sz="2500" dirty="0" smtClean="0">
                <a:solidFill>
                  <a:srgbClr val="3C5790"/>
                </a:solidFill>
              </a:rPr>
              <a:t>100</a:t>
            </a:r>
            <a:endParaRPr lang="en-US" sz="2500" dirty="0" smtClean="0">
              <a:solidFill>
                <a:srgbClr val="3C5790"/>
              </a:solidFill>
            </a:endParaRPr>
          </a:p>
          <a:p>
            <a:pPr>
              <a:spcBef>
                <a:spcPts val="0"/>
              </a:spcBef>
            </a:pPr>
            <a:r>
              <a:rPr lang="en-US" sz="2500" dirty="0" smtClean="0">
                <a:solidFill>
                  <a:srgbClr val="3C5790"/>
                </a:solidFill>
              </a:rPr>
              <a:t>Mobility Impaired = </a:t>
            </a:r>
            <a:r>
              <a:rPr lang="en-US" sz="2500" dirty="0" smtClean="0">
                <a:solidFill>
                  <a:srgbClr val="3C5790"/>
                </a:solidFill>
              </a:rPr>
              <a:t>146</a:t>
            </a:r>
            <a:endParaRPr lang="en-US" sz="2500" dirty="0" smtClean="0">
              <a:solidFill>
                <a:srgbClr val="3C5790"/>
              </a:solidFill>
            </a:endParaRPr>
          </a:p>
          <a:p>
            <a:pPr>
              <a:spcBef>
                <a:spcPts val="0"/>
              </a:spcBef>
            </a:pPr>
            <a:r>
              <a:rPr lang="en-US" sz="2500" dirty="0" smtClean="0">
                <a:solidFill>
                  <a:srgbClr val="3C5790"/>
                </a:solidFill>
              </a:rPr>
              <a:t>Other Disability = </a:t>
            </a:r>
            <a:r>
              <a:rPr lang="en-US" sz="2500" dirty="0" smtClean="0">
                <a:solidFill>
                  <a:srgbClr val="3C5790"/>
                </a:solidFill>
              </a:rPr>
              <a:t>388</a:t>
            </a:r>
            <a:endParaRPr lang="en-US" sz="2500" dirty="0" smtClean="0">
              <a:solidFill>
                <a:srgbClr val="3C5790"/>
              </a:solidFill>
            </a:endParaRPr>
          </a:p>
          <a:p>
            <a:pPr>
              <a:spcBef>
                <a:spcPts val="0"/>
              </a:spcBef>
            </a:pPr>
            <a:r>
              <a:rPr lang="en-US" sz="2500" dirty="0" smtClean="0">
                <a:solidFill>
                  <a:srgbClr val="3C5790"/>
                </a:solidFill>
              </a:rPr>
              <a:t>Psychological Disability = </a:t>
            </a:r>
            <a:r>
              <a:rPr lang="en-US" sz="2500" dirty="0" smtClean="0">
                <a:solidFill>
                  <a:srgbClr val="3C5790"/>
                </a:solidFill>
              </a:rPr>
              <a:t>193</a:t>
            </a:r>
            <a:endParaRPr lang="en-US" sz="2500" dirty="0" smtClean="0">
              <a:solidFill>
                <a:srgbClr val="3C5790"/>
              </a:solidFill>
            </a:endParaRPr>
          </a:p>
          <a:p>
            <a:pPr>
              <a:spcBef>
                <a:spcPts val="0"/>
              </a:spcBef>
            </a:pPr>
            <a:r>
              <a:rPr lang="en-US" sz="2500" dirty="0" smtClean="0">
                <a:solidFill>
                  <a:srgbClr val="3C5790"/>
                </a:solidFill>
              </a:rPr>
              <a:t>Speech/Language Impaired = </a:t>
            </a:r>
            <a:r>
              <a:rPr lang="en-US" sz="2500" dirty="0" smtClean="0">
                <a:solidFill>
                  <a:srgbClr val="3C5790"/>
                </a:solidFill>
              </a:rPr>
              <a:t>4</a:t>
            </a:r>
            <a:endParaRPr lang="en-US" sz="2500" dirty="0" smtClean="0">
              <a:solidFill>
                <a:srgbClr val="3C5790"/>
              </a:solidFill>
            </a:endParaRPr>
          </a:p>
          <a:p>
            <a:pPr>
              <a:spcBef>
                <a:spcPts val="0"/>
              </a:spcBef>
            </a:pPr>
            <a:r>
              <a:rPr lang="en-US" sz="2500" dirty="0" smtClean="0">
                <a:solidFill>
                  <a:srgbClr val="3C5790"/>
                </a:solidFill>
              </a:rPr>
              <a:t>Visually Impaired = </a:t>
            </a:r>
            <a:r>
              <a:rPr lang="en-US" sz="2500" dirty="0" smtClean="0">
                <a:solidFill>
                  <a:srgbClr val="3C5790"/>
                </a:solidFill>
              </a:rPr>
              <a:t>24</a:t>
            </a:r>
            <a:endParaRPr lang="en-US" sz="2500" dirty="0" smtClean="0">
              <a:solidFill>
                <a:srgbClr val="3C5790"/>
              </a:solidFill>
            </a:endParaRPr>
          </a:p>
        </p:txBody>
      </p:sp>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smtClean="0">
                <a:ln w="11430">
                  <a:solidFill>
                    <a:schemeClr val="tx2">
                      <a:lumMod val="75000"/>
                    </a:schemeClr>
                  </a:solidFill>
                </a:ln>
                <a:solidFill>
                  <a:schemeClr val="bg1">
                    <a:lumMod val="65000"/>
                  </a:schemeClr>
                </a:solidFill>
                <a:effectLst>
                  <a:outerShdw blurRad="25400" algn="tl" rotWithShape="0">
                    <a:srgbClr val="000000">
                      <a:alpha val="43000"/>
                    </a:srgbClr>
                  </a:outerShdw>
                </a:effectLst>
              </a:rPr>
              <a:t>DSPS Enrollment</a:t>
            </a:r>
            <a:endParaRPr lang="en-US" sz="4500" b="1" spc="150" dirty="0">
              <a:ln w="11430">
                <a:solidFill>
                  <a:schemeClr val="tx2">
                    <a:lumMod val="75000"/>
                  </a:schemeClr>
                </a:solidFill>
              </a:ln>
              <a:solidFill>
                <a:schemeClr val="bg1">
                  <a:lumMod val="65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138067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4"/>
          <p:cNvSpPr>
            <a:spLocks noGrp="1"/>
          </p:cNvSpPr>
          <p:nvPr>
            <p:ph idx="1"/>
          </p:nvPr>
        </p:nvSpPr>
        <p:spPr>
          <a:xfrm>
            <a:off x="457200" y="1752600"/>
            <a:ext cx="8229600" cy="4819650"/>
          </a:xfrm>
        </p:spPr>
        <p:txBody>
          <a:bodyPr/>
          <a:lstStyle/>
          <a:p>
            <a:pPr marL="0" indent="0">
              <a:buNone/>
            </a:pPr>
            <a:r>
              <a:rPr lang="en-US" b="1" dirty="0" smtClean="0">
                <a:solidFill>
                  <a:srgbClr val="3C5790"/>
                </a:solidFill>
              </a:rPr>
              <a:t>Spring 2015 </a:t>
            </a:r>
          </a:p>
          <a:p>
            <a:pPr marL="0" indent="0">
              <a:buNone/>
            </a:pPr>
            <a:r>
              <a:rPr lang="en-US" sz="2500" dirty="0" smtClean="0">
                <a:solidFill>
                  <a:srgbClr val="3C5790"/>
                </a:solidFill>
              </a:rPr>
              <a:t> 769 students receive services through DSPS</a:t>
            </a:r>
          </a:p>
          <a:p>
            <a:pPr>
              <a:spcBef>
                <a:spcPts val="0"/>
              </a:spcBef>
            </a:pPr>
            <a:r>
              <a:rPr lang="en-US" sz="2500" dirty="0" smtClean="0">
                <a:solidFill>
                  <a:srgbClr val="3C5790"/>
                </a:solidFill>
              </a:rPr>
              <a:t>Acquired Brain Injury = 13 </a:t>
            </a:r>
          </a:p>
          <a:p>
            <a:pPr>
              <a:spcBef>
                <a:spcPts val="0"/>
              </a:spcBef>
            </a:pPr>
            <a:r>
              <a:rPr lang="en-US" sz="2500" dirty="0" smtClean="0">
                <a:solidFill>
                  <a:srgbClr val="3C5790"/>
                </a:solidFill>
              </a:rPr>
              <a:t>Developmentally Delayed Learner = 19</a:t>
            </a:r>
          </a:p>
          <a:p>
            <a:pPr>
              <a:spcBef>
                <a:spcPts val="0"/>
              </a:spcBef>
            </a:pPr>
            <a:r>
              <a:rPr lang="en-US" sz="2500" dirty="0" smtClean="0">
                <a:solidFill>
                  <a:srgbClr val="3C5790"/>
                </a:solidFill>
              </a:rPr>
              <a:t>Hard-of-Hearing/Deaf = 43</a:t>
            </a:r>
          </a:p>
          <a:p>
            <a:pPr>
              <a:spcBef>
                <a:spcPts val="0"/>
              </a:spcBef>
            </a:pPr>
            <a:r>
              <a:rPr lang="en-US" sz="2500" dirty="0" smtClean="0">
                <a:solidFill>
                  <a:srgbClr val="3C5790"/>
                </a:solidFill>
              </a:rPr>
              <a:t>Learning Disabled = 87</a:t>
            </a:r>
          </a:p>
          <a:p>
            <a:pPr>
              <a:spcBef>
                <a:spcPts val="0"/>
              </a:spcBef>
            </a:pPr>
            <a:r>
              <a:rPr lang="en-US" sz="2500" dirty="0" smtClean="0">
                <a:solidFill>
                  <a:srgbClr val="3C5790"/>
                </a:solidFill>
              </a:rPr>
              <a:t>Mobility Impaired = 119</a:t>
            </a:r>
          </a:p>
          <a:p>
            <a:pPr>
              <a:spcBef>
                <a:spcPts val="0"/>
              </a:spcBef>
            </a:pPr>
            <a:r>
              <a:rPr lang="en-US" sz="2500" dirty="0" smtClean="0">
                <a:solidFill>
                  <a:srgbClr val="3C5790"/>
                </a:solidFill>
              </a:rPr>
              <a:t>Other Disability = 316</a:t>
            </a:r>
          </a:p>
          <a:p>
            <a:pPr>
              <a:spcBef>
                <a:spcPts val="0"/>
              </a:spcBef>
            </a:pPr>
            <a:r>
              <a:rPr lang="en-US" sz="2500" dirty="0" smtClean="0">
                <a:solidFill>
                  <a:srgbClr val="3C5790"/>
                </a:solidFill>
              </a:rPr>
              <a:t>Psychological Disability = 153</a:t>
            </a:r>
          </a:p>
          <a:p>
            <a:pPr>
              <a:spcBef>
                <a:spcPts val="0"/>
              </a:spcBef>
            </a:pPr>
            <a:r>
              <a:rPr lang="en-US" sz="2500" dirty="0" smtClean="0">
                <a:solidFill>
                  <a:srgbClr val="3C5790"/>
                </a:solidFill>
              </a:rPr>
              <a:t>Speech/Language Impaired = 3</a:t>
            </a:r>
          </a:p>
          <a:p>
            <a:pPr>
              <a:spcBef>
                <a:spcPts val="0"/>
              </a:spcBef>
            </a:pPr>
            <a:r>
              <a:rPr lang="en-US" sz="2500" dirty="0" smtClean="0">
                <a:solidFill>
                  <a:srgbClr val="3C5790"/>
                </a:solidFill>
              </a:rPr>
              <a:t>Visually Impaired = 17</a:t>
            </a:r>
          </a:p>
        </p:txBody>
      </p:sp>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smtClean="0">
                <a:ln w="11430">
                  <a:solidFill>
                    <a:schemeClr val="tx2">
                      <a:lumMod val="75000"/>
                    </a:schemeClr>
                  </a:solidFill>
                </a:ln>
                <a:solidFill>
                  <a:schemeClr val="bg1">
                    <a:lumMod val="65000"/>
                  </a:schemeClr>
                </a:solidFill>
                <a:effectLst>
                  <a:outerShdw blurRad="25400" algn="tl" rotWithShape="0">
                    <a:srgbClr val="000000">
                      <a:alpha val="43000"/>
                    </a:srgbClr>
                  </a:outerShdw>
                </a:effectLst>
              </a:rPr>
              <a:t>DSPS Enrollment</a:t>
            </a:r>
            <a:endParaRPr lang="en-US" sz="4500" b="1" spc="150" dirty="0">
              <a:ln w="11430">
                <a:solidFill>
                  <a:schemeClr val="tx2">
                    <a:lumMod val="75000"/>
                  </a:schemeClr>
                </a:solidFill>
              </a:ln>
              <a:solidFill>
                <a:schemeClr val="bg1">
                  <a:lumMod val="65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750106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071688" y="1036637"/>
            <a:ext cx="6615112" cy="5211763"/>
          </a:xfrm>
        </p:spPr>
        <p:txBody>
          <a:bodyPr/>
          <a:lstStyle/>
          <a:p>
            <a:pPr>
              <a:spcBef>
                <a:spcPts val="400"/>
              </a:spcBef>
            </a:pPr>
            <a:r>
              <a:rPr lang="en-US" sz="2200" dirty="0" smtClean="0">
                <a:solidFill>
                  <a:srgbClr val="3C5790"/>
                </a:solidFill>
              </a:rPr>
              <a:t>Interim Coordinator: Marty Milligan</a:t>
            </a:r>
          </a:p>
          <a:p>
            <a:pPr>
              <a:spcBef>
                <a:spcPts val="400"/>
              </a:spcBef>
            </a:pPr>
            <a:r>
              <a:rPr lang="en-US" sz="2200" dirty="0" smtClean="0">
                <a:solidFill>
                  <a:srgbClr val="3C5790"/>
                </a:solidFill>
              </a:rPr>
              <a:t>Sr. Student Services Technician: Michelle Crocfer </a:t>
            </a:r>
          </a:p>
          <a:p>
            <a:pPr>
              <a:spcBef>
                <a:spcPts val="400"/>
              </a:spcBef>
            </a:pPr>
            <a:r>
              <a:rPr lang="en-US" sz="2200" dirty="0" smtClean="0">
                <a:solidFill>
                  <a:srgbClr val="3C5790"/>
                </a:solidFill>
              </a:rPr>
              <a:t>Interpreting Services Specialist: Laurie Sullivan</a:t>
            </a:r>
          </a:p>
          <a:p>
            <a:pPr>
              <a:spcBef>
                <a:spcPts val="400"/>
              </a:spcBef>
            </a:pPr>
            <a:r>
              <a:rPr lang="en-US" sz="2200" dirty="0" smtClean="0">
                <a:solidFill>
                  <a:srgbClr val="3C5790"/>
                </a:solidFill>
              </a:rPr>
              <a:t>Clerical Assistant II: Bernnae Thomure</a:t>
            </a:r>
          </a:p>
          <a:p>
            <a:pPr>
              <a:spcBef>
                <a:spcPts val="400"/>
              </a:spcBef>
            </a:pPr>
            <a:r>
              <a:rPr lang="en-US" sz="2200" dirty="0" smtClean="0">
                <a:solidFill>
                  <a:srgbClr val="3C5790"/>
                </a:solidFill>
              </a:rPr>
              <a:t>Student Services Technician II: Muriel Armstead-Moore</a:t>
            </a:r>
          </a:p>
          <a:p>
            <a:pPr>
              <a:spcBef>
                <a:spcPts val="400"/>
              </a:spcBef>
            </a:pPr>
            <a:r>
              <a:rPr lang="en-US" sz="2200" dirty="0" smtClean="0">
                <a:solidFill>
                  <a:srgbClr val="3C5790"/>
                </a:solidFill>
              </a:rPr>
              <a:t>Learning Disabilities Instructor: Beth Larivee</a:t>
            </a:r>
          </a:p>
          <a:p>
            <a:pPr>
              <a:spcBef>
                <a:spcPts val="400"/>
              </a:spcBef>
            </a:pPr>
            <a:r>
              <a:rPr lang="en-US" sz="2200" dirty="0" smtClean="0">
                <a:solidFill>
                  <a:srgbClr val="3C5790"/>
                </a:solidFill>
              </a:rPr>
              <a:t>Instructional Assessment Technician: Ann Klein</a:t>
            </a:r>
          </a:p>
          <a:p>
            <a:pPr>
              <a:spcBef>
                <a:spcPts val="400"/>
              </a:spcBef>
            </a:pPr>
            <a:r>
              <a:rPr lang="en-US" sz="2200" dirty="0" smtClean="0">
                <a:solidFill>
                  <a:srgbClr val="3C5790"/>
                </a:solidFill>
              </a:rPr>
              <a:t>Assistive technology Specialist: Ana Bojorquez</a:t>
            </a:r>
          </a:p>
          <a:p>
            <a:pPr>
              <a:spcBef>
                <a:spcPts val="400"/>
              </a:spcBef>
            </a:pPr>
            <a:r>
              <a:rPr lang="en-US" sz="2200" dirty="0" smtClean="0">
                <a:solidFill>
                  <a:srgbClr val="3C5790"/>
                </a:solidFill>
              </a:rPr>
              <a:t>Adjunct Counselors: Michael Johnson and Beth Larivee</a:t>
            </a:r>
          </a:p>
          <a:p>
            <a:pPr>
              <a:spcBef>
                <a:spcPts val="400"/>
              </a:spcBef>
            </a:pPr>
            <a:r>
              <a:rPr lang="en-US" sz="2200" dirty="0" smtClean="0">
                <a:solidFill>
                  <a:srgbClr val="3C5790"/>
                </a:solidFill>
              </a:rPr>
              <a:t>Other Staff: 23 Professional Expert Interpreters, 2 Professional Expert Adjunct Instructors, 3 Short-term Tutors; 4 FWS Students.</a:t>
            </a:r>
          </a:p>
        </p:txBody>
      </p:sp>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smtClean="0">
                <a:ln w="11430">
                  <a:solidFill>
                    <a:schemeClr val="tx2">
                      <a:lumMod val="75000"/>
                    </a:schemeClr>
                  </a:solidFill>
                </a:ln>
                <a:solidFill>
                  <a:schemeClr val="accent1">
                    <a:lumMod val="75000"/>
                  </a:schemeClr>
                </a:solidFill>
                <a:effectLst>
                  <a:outerShdw blurRad="25400" algn="tl" rotWithShape="0">
                    <a:srgbClr val="000000">
                      <a:alpha val="43000"/>
                    </a:srgbClr>
                  </a:outerShdw>
                </a:effectLst>
              </a:rPr>
              <a:t>DSPS Staffing</a:t>
            </a:r>
            <a:endParaRPr lang="en-US" sz="4500" b="1" spc="150" dirty="0">
              <a:ln w="11430">
                <a:solidFill>
                  <a:schemeClr val="tx2">
                    <a:lumMod val="75000"/>
                  </a:schemeClr>
                </a:solidFill>
              </a:ln>
              <a:solidFill>
                <a:schemeClr val="accent1">
                  <a:lumMod val="75000"/>
                </a:schemeClr>
              </a:solidFill>
              <a:effectLst>
                <a:outerShdw blurRad="25400" algn="tl" rotWithShape="0">
                  <a:srgbClr val="000000">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4"/>
          <p:cNvSpPr>
            <a:spLocks noGrp="1"/>
          </p:cNvSpPr>
          <p:nvPr>
            <p:ph idx="1"/>
          </p:nvPr>
        </p:nvSpPr>
        <p:spPr>
          <a:xfrm>
            <a:off x="457200" y="1905000"/>
            <a:ext cx="8229600" cy="4667250"/>
          </a:xfrm>
        </p:spPr>
        <p:txBody>
          <a:bodyPr/>
          <a:lstStyle/>
          <a:p>
            <a:pPr marL="0" indent="0">
              <a:buNone/>
            </a:pPr>
            <a:r>
              <a:rPr lang="en-US" sz="2000" dirty="0" smtClean="0">
                <a:solidFill>
                  <a:srgbClr val="3C5790"/>
                </a:solidFill>
              </a:rPr>
              <a:t>Examples of services available through DSPS that are over and above those regularly offered by the college are: </a:t>
            </a:r>
          </a:p>
          <a:p>
            <a:pPr>
              <a:spcBef>
                <a:spcPts val="0"/>
              </a:spcBef>
            </a:pPr>
            <a:r>
              <a:rPr lang="en-US" sz="2000" dirty="0" smtClean="0">
                <a:solidFill>
                  <a:srgbClr val="3C5790"/>
                </a:solidFill>
              </a:rPr>
              <a:t>test-taking facilitation</a:t>
            </a:r>
          </a:p>
          <a:p>
            <a:pPr>
              <a:spcBef>
                <a:spcPts val="0"/>
              </a:spcBef>
            </a:pPr>
            <a:r>
              <a:rPr lang="en-US" sz="2000" dirty="0" smtClean="0">
                <a:solidFill>
                  <a:srgbClr val="3C5790"/>
                </a:solidFill>
              </a:rPr>
              <a:t>specialized counseling</a:t>
            </a:r>
          </a:p>
          <a:p>
            <a:pPr>
              <a:spcBef>
                <a:spcPts val="0"/>
              </a:spcBef>
            </a:pPr>
            <a:r>
              <a:rPr lang="en-US" sz="2000" dirty="0" smtClean="0">
                <a:solidFill>
                  <a:srgbClr val="3C5790"/>
                </a:solidFill>
              </a:rPr>
              <a:t>interpreter services for hard-pf-hearing or deaf students</a:t>
            </a:r>
          </a:p>
          <a:p>
            <a:pPr>
              <a:spcBef>
                <a:spcPts val="0"/>
              </a:spcBef>
            </a:pPr>
            <a:r>
              <a:rPr lang="en-US" sz="2000" dirty="0" smtClean="0">
                <a:solidFill>
                  <a:srgbClr val="3C5790"/>
                </a:solidFill>
              </a:rPr>
              <a:t>mobility assistance</a:t>
            </a:r>
          </a:p>
          <a:p>
            <a:pPr>
              <a:spcBef>
                <a:spcPts val="0"/>
              </a:spcBef>
            </a:pPr>
            <a:r>
              <a:rPr lang="en-US" sz="2000" dirty="0">
                <a:solidFill>
                  <a:srgbClr val="3C5790"/>
                </a:solidFill>
              </a:rPr>
              <a:t>a</a:t>
            </a:r>
            <a:r>
              <a:rPr lang="en-US" sz="2000" dirty="0" smtClean="0">
                <a:solidFill>
                  <a:srgbClr val="3C5790"/>
                </a:solidFill>
              </a:rPr>
              <a:t>lternate media/reading services</a:t>
            </a:r>
          </a:p>
          <a:p>
            <a:pPr>
              <a:spcBef>
                <a:spcPts val="0"/>
              </a:spcBef>
            </a:pPr>
            <a:r>
              <a:rPr lang="en-US" sz="2000" dirty="0" smtClean="0">
                <a:solidFill>
                  <a:srgbClr val="3C5790"/>
                </a:solidFill>
              </a:rPr>
              <a:t>note taker services</a:t>
            </a:r>
          </a:p>
          <a:p>
            <a:pPr>
              <a:spcBef>
                <a:spcPts val="0"/>
              </a:spcBef>
            </a:pPr>
            <a:r>
              <a:rPr lang="en-US" sz="2000" dirty="0" smtClean="0">
                <a:solidFill>
                  <a:srgbClr val="3C5790"/>
                </a:solidFill>
              </a:rPr>
              <a:t>access to adaptive equipment</a:t>
            </a:r>
          </a:p>
          <a:p>
            <a:pPr>
              <a:spcBef>
                <a:spcPts val="0"/>
              </a:spcBef>
            </a:pPr>
            <a:r>
              <a:rPr lang="en-US" sz="2000" dirty="0" smtClean="0">
                <a:solidFill>
                  <a:srgbClr val="3C5790"/>
                </a:solidFill>
              </a:rPr>
              <a:t>registration assistance</a:t>
            </a:r>
          </a:p>
          <a:p>
            <a:pPr marL="0" indent="0">
              <a:buNone/>
            </a:pPr>
            <a:endParaRPr lang="en-US" sz="2000" dirty="0" smtClean="0">
              <a:solidFill>
                <a:srgbClr val="3C5790"/>
              </a:solidFill>
            </a:endParaRPr>
          </a:p>
          <a:p>
            <a:pPr marL="0" indent="0">
              <a:buNone/>
            </a:pPr>
            <a:r>
              <a:rPr lang="en-US" sz="2000" dirty="0" smtClean="0">
                <a:solidFill>
                  <a:srgbClr val="3C5790"/>
                </a:solidFill>
              </a:rPr>
              <a:t>Recommended </a:t>
            </a:r>
            <a:r>
              <a:rPr lang="en-US" sz="2000" dirty="0">
                <a:solidFill>
                  <a:srgbClr val="3C5790"/>
                </a:solidFill>
              </a:rPr>
              <a:t>a</a:t>
            </a:r>
            <a:r>
              <a:rPr lang="en-US" sz="2000" dirty="0" smtClean="0">
                <a:solidFill>
                  <a:srgbClr val="3C5790"/>
                </a:solidFill>
              </a:rPr>
              <a:t>cademic </a:t>
            </a:r>
            <a:r>
              <a:rPr lang="en-US" sz="2000" dirty="0">
                <a:solidFill>
                  <a:srgbClr val="3C5790"/>
                </a:solidFill>
              </a:rPr>
              <a:t>s</a:t>
            </a:r>
            <a:r>
              <a:rPr lang="en-US" sz="2000" dirty="0" smtClean="0">
                <a:solidFill>
                  <a:srgbClr val="3C5790"/>
                </a:solidFill>
              </a:rPr>
              <a:t>upports and accommodations are designed to help students participate as fully and benefit as equitably from the college experience as their peers.</a:t>
            </a:r>
          </a:p>
          <a:p>
            <a:pPr marL="0" indent="0">
              <a:buNone/>
            </a:pPr>
            <a:endParaRPr lang="en-US" sz="2000" dirty="0" smtClean="0"/>
          </a:p>
        </p:txBody>
      </p:sp>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smtClean="0">
                <a:ln w="11430">
                  <a:solidFill>
                    <a:schemeClr val="tx2">
                      <a:lumMod val="75000"/>
                    </a:schemeClr>
                  </a:solidFill>
                </a:ln>
                <a:solidFill>
                  <a:schemeClr val="bg1">
                    <a:lumMod val="65000"/>
                  </a:schemeClr>
                </a:solidFill>
                <a:effectLst>
                  <a:outerShdw blurRad="25400" algn="tl" rotWithShape="0">
                    <a:srgbClr val="000000">
                      <a:alpha val="43000"/>
                    </a:srgbClr>
                  </a:outerShdw>
                </a:effectLst>
              </a:rPr>
              <a:t>Services Provided</a:t>
            </a:r>
            <a:endParaRPr lang="en-US" sz="4500" b="1" spc="150" dirty="0">
              <a:ln w="11430">
                <a:solidFill>
                  <a:schemeClr val="tx2">
                    <a:lumMod val="75000"/>
                  </a:schemeClr>
                </a:solidFill>
              </a:ln>
              <a:solidFill>
                <a:schemeClr val="bg1">
                  <a:lumMod val="65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081083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4"/>
          <p:cNvSpPr>
            <a:spLocks noGrp="1"/>
          </p:cNvSpPr>
          <p:nvPr>
            <p:ph idx="1"/>
          </p:nvPr>
        </p:nvSpPr>
        <p:spPr>
          <a:xfrm>
            <a:off x="457200" y="1981200"/>
            <a:ext cx="8229600" cy="4591050"/>
          </a:xfrm>
        </p:spPr>
        <p:txBody>
          <a:bodyPr/>
          <a:lstStyle/>
          <a:p>
            <a:r>
              <a:rPr lang="en-US" sz="2000" dirty="0" smtClean="0">
                <a:solidFill>
                  <a:srgbClr val="3C5790"/>
                </a:solidFill>
              </a:rPr>
              <a:t>SDEV-900 - Assessment of Learning Disabilities </a:t>
            </a:r>
          </a:p>
          <a:p>
            <a:r>
              <a:rPr lang="en-US" sz="2000" dirty="0" smtClean="0">
                <a:solidFill>
                  <a:srgbClr val="3C5790"/>
                </a:solidFill>
              </a:rPr>
              <a:t>SDEV-905 - Supportive Learning in Mathematics </a:t>
            </a:r>
          </a:p>
          <a:p>
            <a:r>
              <a:rPr lang="en-US" sz="2000" dirty="0" smtClean="0">
                <a:solidFill>
                  <a:srgbClr val="3C5790"/>
                </a:solidFill>
              </a:rPr>
              <a:t>SDEV-906 - Supportive Learning in Reading </a:t>
            </a:r>
          </a:p>
          <a:p>
            <a:r>
              <a:rPr lang="en-US" sz="2000" dirty="0" smtClean="0">
                <a:solidFill>
                  <a:srgbClr val="3C5790"/>
                </a:solidFill>
              </a:rPr>
              <a:t>Adaptive Kinesiology</a:t>
            </a:r>
          </a:p>
          <a:p>
            <a:pPr lvl="1"/>
            <a:r>
              <a:rPr lang="en-US" sz="1600" dirty="0" smtClean="0">
                <a:solidFill>
                  <a:srgbClr val="3C5790"/>
                </a:solidFill>
              </a:rPr>
              <a:t>KINA-186A - Beginning Stretching and Stress Reduction </a:t>
            </a:r>
          </a:p>
          <a:p>
            <a:pPr lvl="1"/>
            <a:r>
              <a:rPr lang="en-US" sz="1600" dirty="0" smtClean="0">
                <a:solidFill>
                  <a:srgbClr val="3C5790"/>
                </a:solidFill>
              </a:rPr>
              <a:t>KINA-186B - Intermediate Stretching and Stress Reduction </a:t>
            </a:r>
          </a:p>
          <a:p>
            <a:pPr lvl="1"/>
            <a:r>
              <a:rPr lang="en-US" sz="1600" dirty="0" smtClean="0">
                <a:solidFill>
                  <a:srgbClr val="3C5790"/>
                </a:solidFill>
              </a:rPr>
              <a:t>KINA-186C - Advanced Stretching and Stress Reduction </a:t>
            </a:r>
          </a:p>
          <a:p>
            <a:pPr lvl="1"/>
            <a:r>
              <a:rPr lang="en-US" sz="1600" dirty="0" smtClean="0">
                <a:solidFill>
                  <a:srgbClr val="3C5790"/>
                </a:solidFill>
              </a:rPr>
              <a:t>KINA-188A - Beginning Fitness and Conditioning </a:t>
            </a:r>
          </a:p>
          <a:p>
            <a:pPr lvl="1"/>
            <a:r>
              <a:rPr lang="en-US" sz="1600" dirty="0" smtClean="0">
                <a:solidFill>
                  <a:srgbClr val="3C5790"/>
                </a:solidFill>
              </a:rPr>
              <a:t>KINA-188B - Intermediate Fitness and Conditioning </a:t>
            </a:r>
          </a:p>
          <a:p>
            <a:pPr lvl="1"/>
            <a:r>
              <a:rPr lang="en-US" sz="1600" dirty="0" smtClean="0">
                <a:solidFill>
                  <a:srgbClr val="3C5790"/>
                </a:solidFill>
              </a:rPr>
              <a:t>KINA-188C - Advanced Fitness and Conditioning </a:t>
            </a:r>
          </a:p>
          <a:p>
            <a:pPr marL="0" indent="0">
              <a:buNone/>
            </a:pPr>
            <a:endParaRPr lang="fr-CA" altLang="en-US" sz="2000" b="1" dirty="0" smtClean="0">
              <a:solidFill>
                <a:srgbClr val="3C5790"/>
              </a:solidFill>
            </a:endParaRPr>
          </a:p>
        </p:txBody>
      </p:sp>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a:ln w="11430">
                  <a:solidFill>
                    <a:schemeClr val="tx2">
                      <a:lumMod val="75000"/>
                    </a:schemeClr>
                  </a:solidFill>
                </a:ln>
                <a:solidFill>
                  <a:schemeClr val="bg1">
                    <a:lumMod val="65000"/>
                  </a:schemeClr>
                </a:solidFill>
                <a:effectLst>
                  <a:outerShdw blurRad="25400" algn="tl" rotWithShape="0">
                    <a:srgbClr val="000000">
                      <a:alpha val="43000"/>
                    </a:srgbClr>
                  </a:outerShdw>
                </a:effectLst>
              </a:rPr>
              <a:t>Specialized Instruction</a:t>
            </a:r>
          </a:p>
        </p:txBody>
      </p:sp>
    </p:spTree>
    <p:extLst>
      <p:ext uri="{BB962C8B-B14F-4D97-AF65-F5344CB8AC3E}">
        <p14:creationId xmlns:p14="http://schemas.microsoft.com/office/powerpoint/2010/main" val="1564874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a:ln w="11430">
                  <a:solidFill>
                    <a:schemeClr val="tx2">
                      <a:lumMod val="75000"/>
                    </a:schemeClr>
                  </a:solidFill>
                </a:ln>
                <a:solidFill>
                  <a:schemeClr val="accent1">
                    <a:lumMod val="75000"/>
                  </a:schemeClr>
                </a:solidFill>
                <a:effectLst>
                  <a:outerShdw blurRad="25400" algn="tl" rotWithShape="0">
                    <a:srgbClr val="000000">
                      <a:alpha val="43000"/>
                    </a:srgbClr>
                  </a:outerShdw>
                </a:effectLst>
              </a:rPr>
              <a:t>Specialty Areas </a:t>
            </a:r>
          </a:p>
        </p:txBody>
      </p:sp>
      <p:sp>
        <p:nvSpPr>
          <p:cNvPr id="6" name="Espace réservé du contenu 2"/>
          <p:cNvSpPr>
            <a:spLocks noGrp="1"/>
          </p:cNvSpPr>
          <p:nvPr>
            <p:ph idx="1"/>
          </p:nvPr>
        </p:nvSpPr>
        <p:spPr>
          <a:xfrm>
            <a:off x="2071688" y="1036637"/>
            <a:ext cx="6615112" cy="5211763"/>
          </a:xfrm>
        </p:spPr>
        <p:txBody>
          <a:bodyPr/>
          <a:lstStyle/>
          <a:p>
            <a:pPr marL="0" indent="0">
              <a:buNone/>
            </a:pPr>
            <a:r>
              <a:rPr lang="en-US" b="1" dirty="0" smtClean="0">
                <a:solidFill>
                  <a:srgbClr val="3C5790"/>
                </a:solidFill>
              </a:rPr>
              <a:t>High Tech Center</a:t>
            </a:r>
          </a:p>
          <a:p>
            <a:r>
              <a:rPr lang="en-US" sz="2000" dirty="0" smtClean="0">
                <a:solidFill>
                  <a:srgbClr val="3C5790"/>
                </a:solidFill>
              </a:rPr>
              <a:t>Provides assistive </a:t>
            </a:r>
            <a:r>
              <a:rPr lang="en-US" sz="2000" dirty="0">
                <a:solidFill>
                  <a:srgbClr val="3C5790"/>
                </a:solidFill>
              </a:rPr>
              <a:t>t</a:t>
            </a:r>
            <a:r>
              <a:rPr lang="en-US" sz="2000" dirty="0" smtClean="0">
                <a:solidFill>
                  <a:srgbClr val="3C5790"/>
                </a:solidFill>
              </a:rPr>
              <a:t>echnology and alternate </a:t>
            </a:r>
            <a:r>
              <a:rPr lang="en-US" sz="2000" dirty="0">
                <a:solidFill>
                  <a:srgbClr val="3C5790"/>
                </a:solidFill>
              </a:rPr>
              <a:t>m</a:t>
            </a:r>
            <a:r>
              <a:rPr lang="en-US" sz="2000" dirty="0" smtClean="0">
                <a:solidFill>
                  <a:srgbClr val="3C5790"/>
                </a:solidFill>
              </a:rPr>
              <a:t>edia.</a:t>
            </a:r>
          </a:p>
          <a:p>
            <a:pPr marL="0" indent="0">
              <a:buNone/>
            </a:pPr>
            <a:endParaRPr lang="en-US" sz="2000" b="1" dirty="0" smtClean="0">
              <a:solidFill>
                <a:srgbClr val="3C5790"/>
              </a:solidFill>
            </a:endParaRPr>
          </a:p>
          <a:p>
            <a:pPr marL="0" indent="0">
              <a:buNone/>
            </a:pPr>
            <a:r>
              <a:rPr lang="en-US" b="1" dirty="0" smtClean="0">
                <a:solidFill>
                  <a:srgbClr val="3C5790"/>
                </a:solidFill>
              </a:rPr>
              <a:t>Learning Disabilities Assessment </a:t>
            </a:r>
          </a:p>
          <a:p>
            <a:r>
              <a:rPr lang="en-US" sz="2000" dirty="0" smtClean="0">
                <a:solidFill>
                  <a:srgbClr val="3C5790"/>
                </a:solidFill>
              </a:rPr>
              <a:t>Assessment of Learning Disabilities (SDEV-900) is a course that provides instruction in the history, general characteristics and legal definition of learning disabilities. Students' learning strengths and weaknesses and the determination of their eligibility for learning disability services will be determined through a comprehensive assessment. </a:t>
            </a:r>
          </a:p>
          <a:p>
            <a:pPr marL="0" indent="0">
              <a:buNone/>
            </a:pPr>
            <a:endParaRPr lang="en-US" sz="2000" b="1" dirty="0">
              <a:solidFill>
                <a:srgbClr val="3C5790"/>
              </a:solidFill>
            </a:endParaRPr>
          </a:p>
          <a:p>
            <a:endParaRPr lang="en-US" sz="2000" b="1" dirty="0">
              <a:solidFill>
                <a:srgbClr val="3C5790"/>
              </a:solidFill>
            </a:endParaRPr>
          </a:p>
          <a:p>
            <a:pPr marL="0" indent="0">
              <a:buNone/>
            </a:pPr>
            <a:endParaRPr lang="en-US" sz="2000" b="1" dirty="0" smtClean="0">
              <a:solidFill>
                <a:srgbClr val="3C5790"/>
              </a:solidFill>
            </a:endParaRPr>
          </a:p>
        </p:txBody>
      </p:sp>
    </p:spTree>
    <p:extLst>
      <p:ext uri="{BB962C8B-B14F-4D97-AF65-F5344CB8AC3E}">
        <p14:creationId xmlns:p14="http://schemas.microsoft.com/office/powerpoint/2010/main" val="1702295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6858000"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spc="150" dirty="0">
                <a:ln w="11430">
                  <a:solidFill>
                    <a:schemeClr val="tx2">
                      <a:lumMod val="75000"/>
                    </a:schemeClr>
                  </a:solidFill>
                </a:ln>
                <a:solidFill>
                  <a:schemeClr val="accent1">
                    <a:lumMod val="75000"/>
                  </a:schemeClr>
                </a:solidFill>
                <a:effectLst>
                  <a:outerShdw blurRad="25400" algn="tl" rotWithShape="0">
                    <a:srgbClr val="000000">
                      <a:alpha val="43000"/>
                    </a:srgbClr>
                  </a:outerShdw>
                </a:effectLst>
              </a:rPr>
              <a:t>Specialty Areas </a:t>
            </a:r>
          </a:p>
        </p:txBody>
      </p:sp>
      <p:sp>
        <p:nvSpPr>
          <p:cNvPr id="6" name="Espace réservé du contenu 2"/>
          <p:cNvSpPr>
            <a:spLocks noGrp="1"/>
          </p:cNvSpPr>
          <p:nvPr>
            <p:ph idx="1"/>
          </p:nvPr>
        </p:nvSpPr>
        <p:spPr>
          <a:xfrm>
            <a:off x="2071688" y="1036637"/>
            <a:ext cx="6615112" cy="5211763"/>
          </a:xfrm>
        </p:spPr>
        <p:txBody>
          <a:bodyPr/>
          <a:lstStyle/>
          <a:p>
            <a:pPr marL="0" indent="0">
              <a:buNone/>
            </a:pPr>
            <a:r>
              <a:rPr lang="en-US" b="1" dirty="0" smtClean="0">
                <a:solidFill>
                  <a:srgbClr val="3C5790"/>
                </a:solidFill>
              </a:rPr>
              <a:t>Deaf and Hard-of-Hearing Services</a:t>
            </a:r>
          </a:p>
          <a:p>
            <a:r>
              <a:rPr lang="en-US" sz="2000" dirty="0" smtClean="0">
                <a:solidFill>
                  <a:srgbClr val="3C5790"/>
                </a:solidFill>
              </a:rPr>
              <a:t>Provides American Sign Language Interpreters, assistive </a:t>
            </a:r>
            <a:r>
              <a:rPr lang="en-US" sz="2000" dirty="0">
                <a:solidFill>
                  <a:srgbClr val="3C5790"/>
                </a:solidFill>
              </a:rPr>
              <a:t>l</a:t>
            </a:r>
            <a:r>
              <a:rPr lang="en-US" sz="2000" dirty="0" smtClean="0">
                <a:solidFill>
                  <a:srgbClr val="3C5790"/>
                </a:solidFill>
              </a:rPr>
              <a:t>istening devices, real </a:t>
            </a:r>
            <a:r>
              <a:rPr lang="en-US" sz="2000" dirty="0">
                <a:solidFill>
                  <a:srgbClr val="3C5790"/>
                </a:solidFill>
              </a:rPr>
              <a:t>t</a:t>
            </a:r>
            <a:r>
              <a:rPr lang="en-US" sz="2000" dirty="0" smtClean="0">
                <a:solidFill>
                  <a:srgbClr val="3C5790"/>
                </a:solidFill>
              </a:rPr>
              <a:t>ime captioning.</a:t>
            </a:r>
          </a:p>
          <a:p>
            <a:r>
              <a:rPr lang="en-US" sz="2000" dirty="0" smtClean="0">
                <a:solidFill>
                  <a:srgbClr val="3C5790"/>
                </a:solidFill>
              </a:rPr>
              <a:t>As needed, guidance and information to faculty and staff.  </a:t>
            </a:r>
          </a:p>
          <a:p>
            <a:pPr marL="0" indent="0">
              <a:buNone/>
            </a:pPr>
            <a:endParaRPr lang="en-US" sz="2000" dirty="0" smtClean="0">
              <a:solidFill>
                <a:srgbClr val="3C5790"/>
              </a:solidFill>
            </a:endParaRPr>
          </a:p>
          <a:p>
            <a:pPr marL="0" indent="0">
              <a:buNone/>
            </a:pPr>
            <a:r>
              <a:rPr lang="en-US" sz="2000" dirty="0" smtClean="0">
                <a:solidFill>
                  <a:srgbClr val="3C5790"/>
                </a:solidFill>
              </a:rPr>
              <a:t>Currently have a pool of</a:t>
            </a:r>
            <a:r>
              <a:rPr lang="en-US" sz="2000" b="1" dirty="0" smtClean="0">
                <a:solidFill>
                  <a:srgbClr val="3C5790"/>
                </a:solidFill>
              </a:rPr>
              <a:t> </a:t>
            </a:r>
            <a:r>
              <a:rPr lang="en-US" sz="2000" dirty="0" smtClean="0">
                <a:solidFill>
                  <a:srgbClr val="3C5790"/>
                </a:solidFill>
              </a:rPr>
              <a:t>23 Professional Expert Interpreters </a:t>
            </a:r>
          </a:p>
          <a:p>
            <a:pPr marL="0" indent="0">
              <a:buNone/>
            </a:pPr>
            <a:r>
              <a:rPr lang="en-US" sz="2000" dirty="0" smtClean="0">
                <a:solidFill>
                  <a:srgbClr val="3C5790"/>
                </a:solidFill>
              </a:rPr>
              <a:t>Providing services in 48 courses for 20 students. </a:t>
            </a:r>
          </a:p>
          <a:p>
            <a:pPr marL="0" indent="0">
              <a:buNone/>
            </a:pPr>
            <a:endParaRPr lang="en-US" sz="2000" b="1" dirty="0">
              <a:solidFill>
                <a:srgbClr val="3C5790"/>
              </a:solidFill>
            </a:endParaRPr>
          </a:p>
          <a:p>
            <a:pPr marL="0" indent="0">
              <a:buNone/>
            </a:pPr>
            <a:r>
              <a:rPr lang="en-US" sz="2000" dirty="0" smtClean="0">
                <a:solidFill>
                  <a:srgbClr val="3C5790"/>
                </a:solidFill>
              </a:rPr>
              <a:t>Captioning services of 14 hours per week are provided for two students. </a:t>
            </a:r>
            <a:endParaRPr lang="en-US" sz="2000" dirty="0">
              <a:solidFill>
                <a:srgbClr val="3C5790"/>
              </a:solidFill>
            </a:endParaRPr>
          </a:p>
          <a:p>
            <a:pPr marL="0" indent="0">
              <a:buNone/>
            </a:pPr>
            <a:endParaRPr lang="en-US" sz="2000" b="1" dirty="0" smtClean="0">
              <a:solidFill>
                <a:srgbClr val="3C5790"/>
              </a:solidFill>
            </a:endParaRPr>
          </a:p>
        </p:txBody>
      </p:sp>
    </p:spTree>
    <p:extLst>
      <p:ext uri="{BB962C8B-B14F-4D97-AF65-F5344CB8AC3E}">
        <p14:creationId xmlns:p14="http://schemas.microsoft.com/office/powerpoint/2010/main" val="2731005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1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143</Template>
  <TotalTime>343</TotalTime>
  <Words>654</Words>
  <Application>Microsoft Office PowerPoint</Application>
  <PresentationFormat>On-screen Show (4:3)</PresentationFormat>
  <Paragraphs>117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SBCCD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Crocfer, Michelle</dc:creator>
  <cp:lastModifiedBy>Crocfer, Michelle</cp:lastModifiedBy>
  <cp:revision>25</cp:revision>
  <dcterms:created xsi:type="dcterms:W3CDTF">2015-03-03T18:29:17Z</dcterms:created>
  <dcterms:modified xsi:type="dcterms:W3CDTF">2015-03-04T16:03:30Z</dcterms:modified>
</cp:coreProperties>
</file>