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3"/>
  </p:handoutMasterIdLst>
  <p:sldIdLst>
    <p:sldId id="256" r:id="rId2"/>
    <p:sldId id="270" r:id="rId3"/>
    <p:sldId id="299" r:id="rId4"/>
    <p:sldId id="305" r:id="rId5"/>
    <p:sldId id="306" r:id="rId6"/>
    <p:sldId id="269" r:id="rId7"/>
    <p:sldId id="293" r:id="rId8"/>
    <p:sldId id="290" r:id="rId9"/>
    <p:sldId id="280" r:id="rId10"/>
    <p:sldId id="294" r:id="rId11"/>
    <p:sldId id="295" r:id="rId12"/>
    <p:sldId id="278" r:id="rId13"/>
    <p:sldId id="275" r:id="rId14"/>
    <p:sldId id="303" r:id="rId15"/>
    <p:sldId id="274" r:id="rId16"/>
    <p:sldId id="304" r:id="rId17"/>
    <p:sldId id="301" r:id="rId18"/>
    <p:sldId id="260" r:id="rId19"/>
    <p:sldId id="310" r:id="rId20"/>
    <p:sldId id="292" r:id="rId21"/>
    <p:sldId id="298" r:id="rId22"/>
    <p:sldId id="296" r:id="rId23"/>
    <p:sldId id="307" r:id="rId24"/>
    <p:sldId id="308" r:id="rId25"/>
    <p:sldId id="309" r:id="rId26"/>
    <p:sldId id="266" r:id="rId27"/>
    <p:sldId id="302" r:id="rId28"/>
    <p:sldId id="265" r:id="rId29"/>
    <p:sldId id="300" r:id="rId30"/>
    <p:sldId id="311" r:id="rId31"/>
    <p:sldId id="25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FFBA9"/>
    <a:srgbClr val="FF7325"/>
    <a:srgbClr val="FE5B00"/>
    <a:srgbClr val="FB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3" d="100"/>
          <a:sy n="63" d="100"/>
        </p:scale>
        <p:origin x="-10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BAB5-0DCA-4593-B710-7DE92209F6F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AFC9-0013-4732-9462-D4C528AE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E860-3F0A-4008-9D64-A78482DA7F73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5687-0DC1-44F6-8274-53EFD12D4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KVCR </a:t>
            </a:r>
            <a:r>
              <a:rPr lang="en-US" sz="48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FM/TV/FNX</a:t>
            </a:r>
            <a:endParaRPr lang="en-US" sz="48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209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3500" dirty="0" smtClean="0">
                <a:solidFill>
                  <a:schemeClr val="tx1"/>
                </a:solidFill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Community Service</a:t>
            </a:r>
            <a:endParaRPr lang="en-US" sz="13500" dirty="0">
              <a:solidFill>
                <a:schemeClr val="tx1"/>
              </a:solidFill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13500" dirty="0" smtClean="0">
                <a:solidFill>
                  <a:schemeClr val="tx1"/>
                </a:solidFill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and Sustainability </a:t>
            </a:r>
            <a:endParaRPr lang="en-US" sz="13500" dirty="0">
              <a:solidFill>
                <a:schemeClr val="tx1"/>
              </a:solidFill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73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TV Audience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1219200"/>
            <a:ext cx="9117874" cy="5672623"/>
          </a:xfrm>
        </p:spPr>
      </p:pic>
    </p:spTree>
    <p:extLst>
      <p:ext uri="{BB962C8B-B14F-4D97-AF65-F5344CB8AC3E}">
        <p14:creationId xmlns:p14="http://schemas.microsoft.com/office/powerpoint/2010/main" val="23861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Radio Audience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198398"/>
            <a:ext cx="9122229" cy="56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15" y="-76200"/>
            <a:ext cx="9349015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015" y="3733800"/>
            <a:ext cx="9349015" cy="3124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00B0F0"/>
              </a:buClr>
              <a:buSzPct val="95000"/>
              <a:defRPr/>
            </a:pPr>
            <a:r>
              <a:rPr lang="en-US" sz="2700" b="1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News Team</a:t>
            </a:r>
            <a:r>
              <a:rPr lang="en-US" sz="27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 – </a:t>
            </a:r>
            <a:r>
              <a:rPr lang="en-US" sz="23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added 2 reporters and more than doubled local newscasts from 9 to 20 per day</a:t>
            </a:r>
          </a:p>
          <a:p>
            <a:pPr>
              <a:lnSpc>
                <a:spcPct val="170000"/>
              </a:lnSpc>
              <a:buClr>
                <a:srgbClr val="00B0F0"/>
              </a:buClr>
              <a:buSzPct val="95000"/>
              <a:defRPr/>
            </a:pPr>
            <a:r>
              <a:rPr lang="en-US" sz="2700" b="1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Programming</a:t>
            </a:r>
            <a:r>
              <a:rPr lang="en-US" sz="27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 – </a:t>
            </a:r>
            <a:r>
              <a:rPr lang="en-US" sz="2400" dirty="0" err="1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KVC_aRts</a:t>
            </a:r>
            <a:r>
              <a:rPr lang="en-US" sz="24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 is now weekly</a:t>
            </a:r>
            <a:endParaRPr lang="en-US" sz="240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70000"/>
              </a:lnSpc>
              <a:buClr>
                <a:srgbClr val="00B0F0"/>
              </a:buClr>
              <a:buSzPct val="95000"/>
              <a:defRPr/>
            </a:pPr>
            <a:r>
              <a:rPr lang="en-US" sz="2700" b="1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Outreach</a:t>
            </a:r>
            <a:r>
              <a:rPr lang="en-US" sz="27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 – </a:t>
            </a:r>
            <a:r>
              <a:rPr lang="en-US" sz="23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Feeding America, local forest and pet causes</a:t>
            </a:r>
            <a:endParaRPr lang="en-US" sz="230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37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Organizational Structure</a:t>
            </a:r>
            <a:endParaRPr lang="en-US" sz="40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32766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9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Staff Structure and Fiscal Optimization</a:t>
            </a:r>
          </a:p>
          <a:p>
            <a:pPr>
              <a:lnSpc>
                <a:spcPct val="160000"/>
              </a:lnSpc>
            </a:pPr>
            <a:r>
              <a:rPr lang="en-US" sz="29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Director of Foundation and Development</a:t>
            </a:r>
            <a:endParaRPr lang="en-US" sz="140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sz="29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KVCR Foundation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353"/>
            <a:ext cx="9144000" cy="6505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 Manuel Gift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267200"/>
          </a:xfrm>
          <a:noFill/>
        </p:spPr>
        <p:txBody>
          <a:bodyPr>
            <a:normAutofit fontScale="32500" lnSpcReduction="20000"/>
          </a:bodyPr>
          <a:lstStyle/>
          <a:p>
            <a:pPr>
              <a:lnSpc>
                <a:spcPct val="180000"/>
              </a:lnSpc>
            </a:pPr>
            <a:r>
              <a:rPr lang="en-US" sz="104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FNX Operating Committee launched</a:t>
            </a:r>
          </a:p>
          <a:p>
            <a:pPr>
              <a:lnSpc>
                <a:spcPct val="180000"/>
              </a:lnSpc>
            </a:pPr>
            <a:r>
              <a:rPr lang="en-US" sz="104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Exploring </a:t>
            </a:r>
            <a:r>
              <a:rPr lang="en-US" sz="10400" dirty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Funding </a:t>
            </a:r>
            <a:r>
              <a:rPr lang="en-US" sz="104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Options</a:t>
            </a:r>
            <a:endParaRPr lang="en-US" sz="1040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>
              <a:lnSpc>
                <a:spcPct val="180000"/>
              </a:lnSpc>
            </a:pPr>
            <a:r>
              <a:rPr lang="en-US" sz="104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Increase Local and Affiliate Productions</a:t>
            </a:r>
          </a:p>
          <a:p>
            <a:pPr>
              <a:lnSpc>
                <a:spcPct val="180000"/>
              </a:lnSpc>
            </a:pPr>
            <a:r>
              <a:rPr lang="en-US" sz="10400" spc="5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Establish FNX as a National Network</a:t>
            </a:r>
            <a:endParaRPr lang="en-US" sz="5200" spc="5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>
              <a:lnSpc>
                <a:spcPct val="180000"/>
              </a:lnSpc>
            </a:pPr>
            <a:endParaRPr lang="en-US" sz="1040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37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FNX Update</a:t>
            </a:r>
            <a:endParaRPr lang="en-US" sz="40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1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41586" r="17887" b="6024"/>
          <a:stretch/>
        </p:blipFill>
        <p:spPr>
          <a:xfrm>
            <a:off x="0" y="17060"/>
            <a:ext cx="9206848" cy="68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44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FNX National Live Broadcast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VCR\Desktop\FNX_Website\Find_FN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59" y="457200"/>
            <a:ext cx="5626641" cy="74818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012359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adn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1219200"/>
            <a:ext cx="9348786" cy="61946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8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FNX Content Growth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Sustainability thru </a:t>
            </a:r>
            <a:br>
              <a:rPr 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</a:br>
            <a:r>
              <a:rPr 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Increased Revenue</a:t>
            </a:r>
            <a:endParaRPr lang="en-US" sz="40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191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11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Membership Growth</a:t>
            </a:r>
          </a:p>
          <a:p>
            <a:pPr>
              <a:lnSpc>
                <a:spcPct val="170000"/>
              </a:lnSpc>
            </a:pPr>
            <a:r>
              <a:rPr lang="en-US" sz="11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Explore </a:t>
            </a:r>
            <a:r>
              <a:rPr lang="en-US" sz="11200" dirty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Additional </a:t>
            </a:r>
            <a:r>
              <a:rPr lang="en-US" sz="11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Gifts </a:t>
            </a:r>
            <a:endParaRPr lang="en-US" sz="5600" dirty="0" smtClean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US" sz="11200" dirty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Partnerships</a:t>
            </a:r>
          </a:p>
          <a:p>
            <a:pPr>
              <a:lnSpc>
                <a:spcPct val="170000"/>
              </a:lnSpc>
            </a:pPr>
            <a:r>
              <a:rPr lang="en-US" sz="11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Increase Studio Rental &amp; Production Revenue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sz="11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Development and KVCR Foundation</a:t>
            </a:r>
          </a:p>
        </p:txBody>
      </p:sp>
    </p:spTree>
    <p:extLst>
      <p:ext uri="{BB962C8B-B14F-4D97-AF65-F5344CB8AC3E}">
        <p14:creationId xmlns:p14="http://schemas.microsoft.com/office/powerpoint/2010/main" val="25380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VCR\Documents\Native_Shorts\Native_Shorts_Website\Promo_Image_02_J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2278"/>
            <a:ext cx="4050084" cy="607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84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Native Shorts 2014 Set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Native Shorts 2015 Set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Web Updates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5" y="0"/>
            <a:ext cx="5155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900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Student Programs, Interns </a:t>
            </a:r>
            <a:r>
              <a:rPr lang="en-US" sz="400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&amp;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/>
          </a:bodyPr>
          <a:lstStyle/>
          <a:p>
            <a:pPr>
              <a:lnSpc>
                <a:spcPct val="190000"/>
              </a:lnSpc>
              <a:buClr>
                <a:srgbClr val="00B0F0"/>
              </a:buClr>
              <a:buSzPct val="95000"/>
              <a:defRPr/>
            </a:pPr>
            <a:r>
              <a:rPr lang="en-US" sz="3100" dirty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Working </a:t>
            </a:r>
            <a:r>
              <a:rPr lang="en-US" sz="31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closer with SBVC RTVF Dept. </a:t>
            </a:r>
            <a:endParaRPr lang="en-US" sz="20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90000"/>
              </a:lnSpc>
              <a:buClr>
                <a:srgbClr val="00B0F0"/>
              </a:buClr>
              <a:buSzPct val="95000"/>
              <a:defRPr/>
            </a:pPr>
            <a:r>
              <a:rPr lang="en-US" sz="31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Offering Hands-on Professional Experience</a:t>
            </a:r>
          </a:p>
          <a:p>
            <a:pPr marL="742950" lvl="2" indent="-342900">
              <a:lnSpc>
                <a:spcPct val="190000"/>
              </a:lnSpc>
              <a:buClr>
                <a:srgbClr val="00B0F0"/>
              </a:buClr>
              <a:buSzPct val="95000"/>
              <a:defRPr/>
            </a:pPr>
            <a:r>
              <a:rPr lang="en-US" sz="2700" dirty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On-Air </a:t>
            </a:r>
            <a:r>
              <a:rPr lang="en-US" sz="27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Promotion, Production and News Reporting</a:t>
            </a:r>
            <a:endParaRPr lang="en-US" sz="27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 marL="742950" lvl="2" indent="-342900">
              <a:lnSpc>
                <a:spcPct val="190000"/>
              </a:lnSpc>
              <a:buClr>
                <a:srgbClr val="00B0F0"/>
              </a:buClr>
              <a:buSzPct val="95000"/>
              <a:defRPr/>
            </a:pPr>
            <a:r>
              <a:rPr lang="en-US" sz="27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Closed Captioning and Web Development</a:t>
            </a:r>
            <a:endParaRPr lang="en-US" sz="27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 marL="742950" lvl="2" indent="-342900">
              <a:lnSpc>
                <a:spcPct val="190000"/>
              </a:lnSpc>
              <a:buClr>
                <a:srgbClr val="00B0F0"/>
              </a:buClr>
              <a:buSzPct val="95000"/>
              <a:defRPr/>
            </a:pPr>
            <a:r>
              <a:rPr lang="en-US" sz="27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Motion and 3-D Animation</a:t>
            </a:r>
            <a:endParaRPr lang="en-US" sz="27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90000"/>
              </a:lnSpc>
              <a:buClr>
                <a:srgbClr val="00B0F0"/>
              </a:buClr>
              <a:buSzPct val="95000"/>
              <a:defRPr/>
            </a:pPr>
            <a:endParaRPr lang="en-US" sz="31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Space Racers event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SBVC CDC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Community Partners</a:t>
            </a:r>
            <a:endParaRPr lang="en-US" sz="400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458200" cy="46021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rgbClr val="00B0F0"/>
              </a:buClr>
              <a:buSzPct val="95000"/>
              <a:defRPr/>
            </a:pPr>
            <a:r>
              <a:rPr lang="en-US" sz="22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SBVC, CHC, EDCT, other local colleges and county schools</a:t>
            </a:r>
          </a:p>
          <a:p>
            <a:pPr>
              <a:lnSpc>
                <a:spcPct val="170000"/>
              </a:lnSpc>
              <a:buClr>
                <a:srgbClr val="00B0F0"/>
              </a:buClr>
              <a:buSzPct val="95000"/>
              <a:defRPr/>
            </a:pPr>
            <a:r>
              <a:rPr lang="en-US" sz="22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Internship Opportunities – TM, </a:t>
            </a:r>
            <a:r>
              <a:rPr lang="en-US" sz="2200" dirty="0" err="1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VisionMaker</a:t>
            </a:r>
            <a:r>
              <a:rPr lang="en-US" sz="22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 Media, </a:t>
            </a:r>
            <a:r>
              <a:rPr lang="en-US" sz="2200" dirty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The Art </a:t>
            </a:r>
            <a:r>
              <a:rPr lang="en-US" sz="2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Institute, </a:t>
            </a:r>
            <a:r>
              <a:rPr lang="en-US" sz="22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and other schools</a:t>
            </a:r>
          </a:p>
          <a:p>
            <a:pPr>
              <a:lnSpc>
                <a:spcPct val="170000"/>
              </a:lnSpc>
              <a:buClr>
                <a:srgbClr val="00B0F0"/>
              </a:buClr>
              <a:buSzPct val="95000"/>
              <a:defRPr/>
            </a:pPr>
            <a:r>
              <a:rPr lang="en-US" sz="22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IEEP, Smithsonian’s National Museum of the American Indian, PBS, NPR, Agua Caliente Cultural Center, The VA Hospital, The Community Foundation, The Autism Society, and local law enforcement agencies…</a:t>
            </a:r>
            <a:endParaRPr lang="en-US" sz="1400" dirty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162"/>
            <a:ext cx="8229600" cy="11128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Her Boots – Veterans Event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Studio Rental for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outside production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ts on 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571999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6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In Review</a:t>
            </a:r>
            <a:endParaRPr lang="en-US" sz="540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  <a:buSzPct val="95000"/>
              <a:defRPr/>
            </a:pP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Ethical and transparent fiscal management</a:t>
            </a:r>
            <a:endParaRPr lang="en-US" sz="24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00B0F0"/>
              </a:buClr>
              <a:buSzPct val="95000"/>
              <a:defRPr/>
            </a:pP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Strengthening KVCR FM/TV/FNX brands thru cross-promotion &amp; programming</a:t>
            </a:r>
            <a:endParaRPr lang="en-US" sz="24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00B0F0"/>
              </a:buClr>
              <a:buSzPct val="95000"/>
              <a:defRPr/>
            </a:pP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Solid local and national profile</a:t>
            </a:r>
          </a:p>
          <a:p>
            <a:pPr>
              <a:lnSpc>
                <a:spcPct val="150000"/>
              </a:lnSpc>
              <a:buClr>
                <a:srgbClr val="00B0F0"/>
              </a:buClr>
              <a:buSzPct val="95000"/>
              <a:defRPr/>
            </a:pP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Increasing membership </a:t>
            </a:r>
            <a:r>
              <a:rPr lang="en-US" sz="2400" dirty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and r</a:t>
            </a: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evenue opportunities</a:t>
            </a:r>
            <a:endParaRPr lang="en-US" sz="24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00B0F0"/>
              </a:buClr>
              <a:buSzPct val="95000"/>
              <a:defRPr/>
            </a:pP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Financial and staff </a:t>
            </a:r>
            <a:r>
              <a:rPr lang="en-US" sz="2400" dirty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p</a:t>
            </a: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lanning for </a:t>
            </a:r>
            <a:r>
              <a:rPr lang="en-US" sz="2400" dirty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g</a:t>
            </a:r>
            <a:r>
              <a:rPr lang="en-US" sz="24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rowth &amp; sustainability </a:t>
            </a:r>
            <a:endParaRPr lang="en-US" sz="2400" dirty="0"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0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CCS Accomplishments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Created and established development plan and accountability procedures.</a:t>
            </a:r>
          </a:p>
          <a:p>
            <a:r>
              <a:rPr lang="en-US" dirty="0" smtClean="0"/>
              <a:t>Comprehensive multi-year fundraising plan</a:t>
            </a:r>
          </a:p>
          <a:p>
            <a:r>
              <a:rPr lang="en-US" dirty="0" smtClean="0"/>
              <a:t>Recognition and stewardship plan</a:t>
            </a:r>
          </a:p>
          <a:p>
            <a:r>
              <a:rPr lang="en-US" dirty="0" smtClean="0"/>
              <a:t>Researched Peer to Peer Benchmarking</a:t>
            </a:r>
          </a:p>
          <a:p>
            <a:r>
              <a:rPr lang="en-US" dirty="0" smtClean="0"/>
              <a:t>Staffing and Organizational structure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CCS cont’d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Developed recommendations for KVCR Foundation Board policies and procedures</a:t>
            </a:r>
          </a:p>
          <a:p>
            <a:r>
              <a:rPr lang="en-US" dirty="0" smtClean="0"/>
              <a:t>Currently working on operating plan for next FY with metrics to help with accountability</a:t>
            </a:r>
          </a:p>
          <a:p>
            <a:r>
              <a:rPr lang="en-US" dirty="0" smtClean="0"/>
              <a:t>Identifying and cultivating major gift prospects</a:t>
            </a:r>
          </a:p>
          <a:p>
            <a:r>
              <a:rPr lang="en-US" dirty="0" smtClean="0"/>
              <a:t>Developing UW program for FNX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87555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Fundraising</a:t>
            </a:r>
            <a:endParaRPr lang="en-US" sz="36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95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Major and mid-level membership giving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Donor Cultivation and Stewardship</a:t>
            </a:r>
            <a:endParaRPr lang="en-US" sz="2800" dirty="0" smtClean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Grants</a:t>
            </a:r>
            <a:endParaRPr lang="en-US" sz="2800" dirty="0" smtClean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sz="3400" dirty="0" smtClean="0">
              <a:effectLst>
                <a:outerShdw blurRad="50800" dist="635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1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0" cy="5943600"/>
          </a:xfrm>
        </p:spPr>
      </p:pic>
    </p:spTree>
    <p:extLst>
      <p:ext uri="{BB962C8B-B14F-4D97-AF65-F5344CB8AC3E}">
        <p14:creationId xmlns:p14="http://schemas.microsoft.com/office/powerpoint/2010/main" val="21220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76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 </a:t>
            </a:r>
            <a:br>
              <a:rPr lang="en-US" sz="3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</a:br>
            <a:r>
              <a:rPr lang="en-US" sz="5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Membership</a:t>
            </a:r>
            <a:br>
              <a:rPr lang="en-US" sz="5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</a:br>
            <a:r>
              <a:rPr lang="en-US" sz="5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&amp;</a:t>
            </a:r>
            <a:br>
              <a:rPr lang="en-US" sz="5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</a:br>
            <a:r>
              <a:rPr lang="en-US" sz="5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  <a:t>Audience</a:t>
            </a:r>
            <a:br>
              <a:rPr lang="en-US" sz="5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ea typeface="Adobe Gothic Std B" pitchFamily="34" charset="-128"/>
              </a:rPr>
            </a:br>
            <a:endParaRPr lang="en-US" sz="560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dobe Gothic Std B" pitchFamily="34" charset="-128"/>
                <a:cs typeface="+mj-cs"/>
              </a:rPr>
              <a:t>Membership Growth in FY15</a:t>
            </a:r>
            <a:endParaRPr lang="en-US" sz="360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Adobe Gothic Std B" pitchFamily="34" charset="-128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6888" y="685800"/>
            <a:ext cx="8037512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95000"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63500" dir="8100000" algn="tr" rotWithShape="0">
                    <a:schemeClr val="bg1">
                      <a:alpha val="40000"/>
                    </a:schemeClr>
                  </a:outerShdw>
                </a:effectLst>
              </a:rPr>
              <a:t> Goal = 5% Growth from FY14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6134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CR-FNX_Board_Report_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VCR/FNX">
      <a:majorFont>
        <a:latin typeface="HelveticaNeue MediumExt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7832</TotalTime>
  <Words>353</Words>
  <Application>Microsoft Office PowerPoint</Application>
  <PresentationFormat>On-screen Show (4:3)</PresentationFormat>
  <Paragraphs>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KVCR-FNX_Board_Report_Theme</vt:lpstr>
      <vt:lpstr>KVCR FM/TV/FNX</vt:lpstr>
      <vt:lpstr>Sustainability thru  Increased Revenue</vt:lpstr>
      <vt:lpstr>Studio Rental for outside production</vt:lpstr>
      <vt:lpstr>CCS Accomplishments</vt:lpstr>
      <vt:lpstr>CCS cont’d</vt:lpstr>
      <vt:lpstr>Fundraising</vt:lpstr>
      <vt:lpstr>PowerPoint Presentation</vt:lpstr>
      <vt:lpstr>  Membership &amp; Audience </vt:lpstr>
      <vt:lpstr>PowerPoint Presentation</vt:lpstr>
      <vt:lpstr>TV Audience</vt:lpstr>
      <vt:lpstr>Radio Audience</vt:lpstr>
      <vt:lpstr>PowerPoint Presentation</vt:lpstr>
      <vt:lpstr>Organizational Structure</vt:lpstr>
      <vt:lpstr>San Manuel Gift Presentation</vt:lpstr>
      <vt:lpstr>FNX Update</vt:lpstr>
      <vt:lpstr>PowerPoint Presentation</vt:lpstr>
      <vt:lpstr>FNX National Live Broadcast</vt:lpstr>
      <vt:lpstr>PowerPoint Presentation</vt:lpstr>
      <vt:lpstr>FNX Content Growth</vt:lpstr>
      <vt:lpstr>PowerPoint Presentation</vt:lpstr>
      <vt:lpstr>Native Shorts 2014 Set</vt:lpstr>
      <vt:lpstr>Native Shorts 2015 Set</vt:lpstr>
      <vt:lpstr>Web Updates</vt:lpstr>
      <vt:lpstr>PowerPoint Presentation</vt:lpstr>
      <vt:lpstr>PowerPoint Presentation</vt:lpstr>
      <vt:lpstr>Student Programs, Interns &amp; Volunteers</vt:lpstr>
      <vt:lpstr>Space Racers event for  SBVC CDC</vt:lpstr>
      <vt:lpstr>Community Partners</vt:lpstr>
      <vt:lpstr>In Her Boots – Veterans Event</vt:lpstr>
      <vt:lpstr>PowerPoint Presentation</vt:lpstr>
      <vt:lpstr>In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KVCR</dc:title>
  <dc:creator>FNX-Graphics-1</dc:creator>
  <cp:lastModifiedBy>Cruz, Alfredo</cp:lastModifiedBy>
  <cp:revision>385</cp:revision>
  <cp:lastPrinted>2015-04-06T17:35:35Z</cp:lastPrinted>
  <dcterms:created xsi:type="dcterms:W3CDTF">2014-01-22T16:48:11Z</dcterms:created>
  <dcterms:modified xsi:type="dcterms:W3CDTF">2015-04-09T21:10:40Z</dcterms:modified>
</cp:coreProperties>
</file>