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4"/>
  </p:notesMasterIdLst>
  <p:handoutMasterIdLst>
    <p:handoutMasterId r:id="rId45"/>
  </p:handoutMasterIdLst>
  <p:sldIdLst>
    <p:sldId id="256" r:id="rId2"/>
    <p:sldId id="270" r:id="rId3"/>
    <p:sldId id="271" r:id="rId4"/>
    <p:sldId id="272" r:id="rId5"/>
    <p:sldId id="276" r:id="rId6"/>
    <p:sldId id="275" r:id="rId7"/>
    <p:sldId id="278" r:id="rId8"/>
    <p:sldId id="280" r:id="rId9"/>
    <p:sldId id="281" r:id="rId10"/>
    <p:sldId id="282" r:id="rId11"/>
    <p:sldId id="283" r:id="rId12"/>
    <p:sldId id="284" r:id="rId13"/>
    <p:sldId id="285" r:id="rId14"/>
    <p:sldId id="286" r:id="rId15"/>
    <p:sldId id="288" r:id="rId16"/>
    <p:sldId id="339" r:id="rId17"/>
    <p:sldId id="290" r:id="rId18"/>
    <p:sldId id="291" r:id="rId19"/>
    <p:sldId id="292" r:id="rId20"/>
    <p:sldId id="293" r:id="rId21"/>
    <p:sldId id="296" r:id="rId22"/>
    <p:sldId id="336" r:id="rId23"/>
    <p:sldId id="308" r:id="rId24"/>
    <p:sldId id="341" r:id="rId25"/>
    <p:sldId id="305" r:id="rId26"/>
    <p:sldId id="297" r:id="rId27"/>
    <p:sldId id="298" r:id="rId28"/>
    <p:sldId id="340" r:id="rId29"/>
    <p:sldId id="300" r:id="rId30"/>
    <p:sldId id="301" r:id="rId31"/>
    <p:sldId id="302" r:id="rId32"/>
    <p:sldId id="335" r:id="rId33"/>
    <p:sldId id="333" r:id="rId34"/>
    <p:sldId id="345" r:id="rId35"/>
    <p:sldId id="346" r:id="rId36"/>
    <p:sldId id="315" r:id="rId37"/>
    <p:sldId id="262" r:id="rId38"/>
    <p:sldId id="266" r:id="rId39"/>
    <p:sldId id="267" r:id="rId40"/>
    <p:sldId id="328" r:id="rId41"/>
    <p:sldId id="342" r:id="rId42"/>
    <p:sldId id="331" r:id="rId4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78551" autoAdjust="0"/>
  </p:normalViewPr>
  <p:slideViewPr>
    <p:cSldViewPr>
      <p:cViewPr varScale="1">
        <p:scale>
          <a:sx n="94" d="100"/>
          <a:sy n="94" d="100"/>
        </p:scale>
        <p:origin x="474" y="96"/>
      </p:cViewPr>
      <p:guideLst>
        <p:guide orient="horz" pos="2160"/>
        <p:guide pos="2880"/>
      </p:guideLst>
    </p:cSldViewPr>
  </p:slideViewPr>
  <p:outlineViewPr>
    <p:cViewPr>
      <p:scale>
        <a:sx n="33" d="100"/>
        <a:sy n="33" d="100"/>
      </p:scale>
      <p:origin x="0" y="-3855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4"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2664A537-3A38-421C-91F7-2B1D070C97E3}" type="datetimeFigureOut">
              <a:rPr lang="en-US" smtClean="0"/>
              <a:t>4/16/2015</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4996D974-146D-4CDF-A8E6-7EDEDDD5B6CC}" type="slidenum">
              <a:rPr lang="en-US" smtClean="0"/>
              <a:t>‹#›</a:t>
            </a:fld>
            <a:endParaRPr lang="en-US"/>
          </a:p>
        </p:txBody>
      </p:sp>
    </p:spTree>
    <p:extLst>
      <p:ext uri="{BB962C8B-B14F-4D97-AF65-F5344CB8AC3E}">
        <p14:creationId xmlns:p14="http://schemas.microsoft.com/office/powerpoint/2010/main" val="3355560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8A3ACCA0-0FC3-4F29-A8C0-F6AD33B15825}" type="datetimeFigureOut">
              <a:rPr lang="en-US" smtClean="0"/>
              <a:pPr/>
              <a:t>4/16/2015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40AA12EA-7711-4088-954A-F0D783D43BCF}" type="slidenum">
              <a:rPr lang="en-US" smtClean="0"/>
              <a:pPr/>
              <a:t>‹#›</a:t>
            </a:fld>
            <a:endParaRPr lang="en-US"/>
          </a:p>
        </p:txBody>
      </p:sp>
    </p:spTree>
    <p:extLst>
      <p:ext uri="{BB962C8B-B14F-4D97-AF65-F5344CB8AC3E}">
        <p14:creationId xmlns:p14="http://schemas.microsoft.com/office/powerpoint/2010/main" val="2397760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1B704FF-0DF7-4D0C-9F34-FA7A0A5CE9E0}" type="slidenum">
              <a:rPr lang="en-US" smtClean="0"/>
              <a:pPr/>
              <a:t>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z="1800" dirty="0">
                <a:latin typeface="Arial" pitchFamily="34" charset="0"/>
              </a:rPr>
              <a:t>Welcome</a:t>
            </a:r>
          </a:p>
          <a:p>
            <a:pPr eaLnBrk="1" hangingPunct="1"/>
            <a:endParaRPr lang="en-US" sz="1800" dirty="0">
              <a:latin typeface="Arial" pitchFamily="34" charset="0"/>
            </a:endParaRPr>
          </a:p>
          <a:p>
            <a:pPr eaLnBrk="1" hangingPunct="1"/>
            <a:r>
              <a:rPr lang="en-US" sz="1800" dirty="0">
                <a:latin typeface="Arial" pitchFamily="34" charset="0"/>
              </a:rPr>
              <a:t>Thanks to host campus</a:t>
            </a:r>
          </a:p>
          <a:p>
            <a:pPr eaLnBrk="1" hangingPunct="1"/>
            <a:endParaRPr lang="en-US" sz="1800" dirty="0">
              <a:latin typeface="Arial" pitchFamily="34" charset="0"/>
            </a:endParaRPr>
          </a:p>
          <a:p>
            <a:pPr eaLnBrk="1" hangingPunct="1"/>
            <a:r>
              <a:rPr lang="en-US" sz="1800" dirty="0">
                <a:latin typeface="Arial" pitchFamily="34" charset="0"/>
              </a:rPr>
              <a:t>Introduction of Instructors</a:t>
            </a:r>
          </a:p>
          <a:p>
            <a:pPr eaLnBrk="1" hangingPunct="1"/>
            <a:endParaRPr lang="en-US" sz="1800" dirty="0">
              <a:latin typeface="Arial" pitchFamily="34" charset="0"/>
            </a:endParaRPr>
          </a:p>
          <a:p>
            <a:pPr eaLnBrk="1" hangingPunct="1"/>
            <a:r>
              <a:rPr lang="en-US" sz="1800" dirty="0">
                <a:latin typeface="Arial" pitchFamily="34" charset="0"/>
              </a:rPr>
              <a:t>Housekeeping</a:t>
            </a:r>
          </a:p>
        </p:txBody>
      </p:sp>
    </p:spTree>
    <p:extLst>
      <p:ext uri="{BB962C8B-B14F-4D97-AF65-F5344CB8AC3E}">
        <p14:creationId xmlns:p14="http://schemas.microsoft.com/office/powerpoint/2010/main" val="1927061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EADFF20E-70FC-4627-B42A-821452DD3587}" type="slidenum">
              <a:rPr lang="en-US" smtClean="0">
                <a:cs typeface="Arial" charset="0"/>
              </a:rPr>
              <a:pPr/>
              <a:t>13</a:t>
            </a:fld>
            <a:endParaRPr lang="en-US" smtClean="0">
              <a:cs typeface="Arial"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721095" y="4422300"/>
            <a:ext cx="5861073" cy="4341172"/>
          </a:xfrm>
          <a:noFill/>
          <a:ln/>
        </p:spPr>
        <p:txBody>
          <a:bodyPr>
            <a:normAutofit fontScale="92500" lnSpcReduction="20000"/>
          </a:bodyPr>
          <a:lstStyle/>
          <a:p>
            <a:pPr defTabSz="292751">
              <a:lnSpc>
                <a:spcPct val="90000"/>
              </a:lnSpc>
            </a:pPr>
            <a:r>
              <a:rPr lang="en-US" sz="1800" dirty="0"/>
              <a:t>Mutual Aid is defined as a “voluntary and reciprocal agreement” meaning you come help me today and I will come help you when you need it! </a:t>
            </a:r>
          </a:p>
          <a:p>
            <a:pPr defTabSz="292751">
              <a:lnSpc>
                <a:spcPct val="90000"/>
              </a:lnSpc>
            </a:pPr>
            <a:r>
              <a:rPr lang="en-US" sz="1800" dirty="0"/>
              <a:t>	The use of mutual aid is a basic emergency management concept we have been using in California since 1950 through the CA Master Mutual Aid Agreement.  Discipline specific mutual aid plans include:  Fire and Rescue, Law Enforcement, Coroners, and Emergency Managers.  These are provided without expectation of reimbursement.</a:t>
            </a:r>
          </a:p>
          <a:p>
            <a:pPr defTabSz="292751"/>
            <a:r>
              <a:rPr lang="en-US" sz="1800" dirty="0"/>
              <a:t>	When local resources are not enough to handle the incident, mutual aid can be requested through the LA County Op Area or through other normal mutual aid channels.  Mutual aid includes: personnel services, equipment, supplies and facilities. Agreements between states include the Civil Defense Compact which has been in existence for many years (California, Arizona, Nevada and Oregon are partners in mutual aid) in various forms and the new EMAC of which California is now a part.</a:t>
            </a:r>
          </a:p>
          <a:p>
            <a:pPr defTabSz="292751"/>
            <a:r>
              <a:rPr lang="en-US" sz="1800" dirty="0"/>
              <a:t>	EMAC allows California the ability to send or receive assistance from other states during a disaster and augments resources that would be needed during a disaster.  EMAC was used by California for the first time during Hurricane Katrina.</a:t>
            </a:r>
          </a:p>
          <a:p>
            <a:pPr defTabSz="292751">
              <a:lnSpc>
                <a:spcPct val="90000"/>
              </a:lnSpc>
            </a:pPr>
            <a:endParaRPr lang="en-US" sz="1800" dirty="0"/>
          </a:p>
          <a:p>
            <a:pPr defTabSz="292751">
              <a:lnSpc>
                <a:spcPct val="90000"/>
              </a:lnSpc>
            </a:pPr>
            <a:endParaRPr lang="en-US" dirty="0" smtClean="0"/>
          </a:p>
        </p:txBody>
      </p:sp>
    </p:spTree>
    <p:extLst>
      <p:ext uri="{BB962C8B-B14F-4D97-AF65-F5344CB8AC3E}">
        <p14:creationId xmlns:p14="http://schemas.microsoft.com/office/powerpoint/2010/main" val="3644039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D68B37A0-51C0-4424-B16D-EACE3BCE4C08}" type="slidenum">
              <a:rPr lang="en-US" smtClean="0">
                <a:cs typeface="Arial" charset="0"/>
              </a:rPr>
              <a:pPr/>
              <a:t>14</a:t>
            </a:fld>
            <a:endParaRPr lang="en-US" smtClean="0">
              <a:cs typeface="Arial"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normAutofit fontScale="62500" lnSpcReduction="20000"/>
          </a:bodyPr>
          <a:lstStyle/>
          <a:p>
            <a:pPr eaLnBrk="1" hangingPunct="1"/>
            <a:r>
              <a:rPr lang="en-US" sz="1800" dirty="0"/>
              <a:t>We will now be discussing the National Incident Management System (NIMS).</a:t>
            </a:r>
          </a:p>
          <a:p>
            <a:pPr eaLnBrk="1" hangingPunct="1">
              <a:lnSpc>
                <a:spcPct val="90000"/>
              </a:lnSpc>
            </a:pPr>
            <a:r>
              <a:rPr lang="en-US" sz="1800" dirty="0"/>
              <a:t>Complex 21</a:t>
            </a:r>
            <a:r>
              <a:rPr lang="en-US" sz="1800" baseline="30000" dirty="0"/>
              <a:t>st</a:t>
            </a:r>
            <a:r>
              <a:rPr lang="en-US" sz="1800" dirty="0"/>
              <a:t> century threats and the horrific events of Sept. 11 demand that ALL Americans share responsibility for homeland security—to prevent, protect against, respond to and recover from a wide range of major events that exceed the capabilities on any single agency.</a:t>
            </a:r>
          </a:p>
          <a:p>
            <a:pPr eaLnBrk="1" hangingPunct="1">
              <a:lnSpc>
                <a:spcPct val="90000"/>
              </a:lnSpc>
            </a:pPr>
            <a:r>
              <a:rPr lang="en-US" sz="1800" dirty="0"/>
              <a:t>	There is a need for a unified and coordinated national approach to planning and to incident management.  All responders need to be able to work together, communicate with each other and depend on each other.</a:t>
            </a:r>
          </a:p>
          <a:p>
            <a:pPr eaLnBrk="1" hangingPunct="1">
              <a:lnSpc>
                <a:spcPct val="90000"/>
              </a:lnSpc>
            </a:pPr>
            <a:r>
              <a:rPr lang="en-US" sz="1800" dirty="0"/>
              <a:t>	HSPD 5 identifies steps for improved coordination in response to incidents and requires a National Response Plan and a National Incident Management System (NIMS)</a:t>
            </a:r>
          </a:p>
          <a:p>
            <a:pPr eaLnBrk="1" hangingPunct="1">
              <a:lnSpc>
                <a:spcPct val="90000"/>
              </a:lnSpc>
            </a:pPr>
            <a:r>
              <a:rPr lang="en-US" sz="1800" dirty="0"/>
              <a:t>	There are federal requirements for NIMS implementation by Sept. 30, 2006 in training, planning, resource identification and adoption of NIMS.</a:t>
            </a:r>
          </a:p>
          <a:p>
            <a:pPr eaLnBrk="1" hangingPunct="1">
              <a:lnSpc>
                <a:spcPct val="90000"/>
              </a:lnSpc>
            </a:pPr>
            <a:r>
              <a:rPr lang="en-US" sz="1800" dirty="0"/>
              <a:t>	NIMS provides a consistent framework for incident management at all jurisdictional levels regardless of the cause, size or complexity of the incident.  Building upon the ICS, NIMS provides the Nation’s first responders and authorities with the same foundation for incident management for terrorist attacks, natural disasters and other emergencies.</a:t>
            </a:r>
          </a:p>
          <a:p>
            <a:pPr eaLnBrk="1" hangingPunct="1"/>
            <a:r>
              <a:rPr lang="en-US" sz="1800" dirty="0"/>
              <a:t>When we look at  past  disasters, the most common cause of response failure is poor management.    Confusion about who’s in charge of what and when, together with unclear lines of authority, have been the greatest contributors to poor response.</a:t>
            </a:r>
          </a:p>
          <a:p>
            <a:pPr eaLnBrk="1" hangingPunct="1"/>
            <a:endParaRPr lang="en-US" sz="1800" dirty="0"/>
          </a:p>
          <a:p>
            <a:pPr eaLnBrk="1" hangingPunct="1"/>
            <a:r>
              <a:rPr lang="en-US" sz="1800" dirty="0"/>
              <a:t>Whether from different departments within the same jurisdiction, from mutual aid partners, or from State and Federal agencies, responders need to be able to work together, communicate with each other and depend on each other.</a:t>
            </a:r>
          </a:p>
          <a:p>
            <a:pPr eaLnBrk="1" hangingPunct="1"/>
            <a:endParaRPr lang="en-US" sz="1800" dirty="0"/>
          </a:p>
          <a:p>
            <a:pPr eaLnBrk="1" hangingPunct="1"/>
            <a:r>
              <a:rPr lang="en-US" sz="1800" dirty="0"/>
              <a:t>NIMS provides for national standards to address these issues.</a:t>
            </a:r>
          </a:p>
        </p:txBody>
      </p:sp>
    </p:spTree>
    <p:extLst>
      <p:ext uri="{BB962C8B-B14F-4D97-AF65-F5344CB8AC3E}">
        <p14:creationId xmlns:p14="http://schemas.microsoft.com/office/powerpoint/2010/main" val="4074846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72CA186A-4C2E-46AA-A25D-AF03732FA1F1}" type="slidenum">
              <a:rPr lang="en-US" smtClean="0">
                <a:cs typeface="Arial" charset="0"/>
              </a:rPr>
              <a:pPr/>
              <a:t>15</a:t>
            </a:fld>
            <a:endParaRPr lang="en-US" smtClean="0">
              <a:cs typeface="Arial"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226039" y="4269588"/>
            <a:ext cx="6580575" cy="4827943"/>
          </a:xfrm>
          <a:noFill/>
          <a:ln/>
        </p:spPr>
        <p:txBody>
          <a:bodyPr/>
          <a:lstStyle/>
          <a:p>
            <a:pPr eaLnBrk="1" hangingPunct="1"/>
            <a:r>
              <a:rPr lang="en-US" sz="1500" dirty="0"/>
              <a:t>NIMS requires that responses to all incidents utilize a common management structure. </a:t>
            </a:r>
          </a:p>
          <a:p>
            <a:pPr eaLnBrk="1" hangingPunct="1"/>
            <a:endParaRPr lang="en-US" sz="1500" dirty="0"/>
          </a:p>
          <a:p>
            <a:pPr eaLnBrk="1" hangingPunct="1"/>
            <a:r>
              <a:rPr lang="en-US" sz="1500" u="sng" dirty="0"/>
              <a:t>ICS:  </a:t>
            </a:r>
            <a:r>
              <a:rPr lang="en-US" sz="1500" dirty="0"/>
              <a:t>ICS allows for an integrated organizational structure that matches the needs of single or multiple incidents and for all hazards.</a:t>
            </a:r>
          </a:p>
          <a:p>
            <a:pPr eaLnBrk="1" hangingPunct="1"/>
            <a:endParaRPr lang="en-US" sz="1500" dirty="0"/>
          </a:p>
          <a:p>
            <a:pPr eaLnBrk="1" hangingPunct="1"/>
            <a:r>
              <a:rPr lang="en-US" sz="1500" u="sng" dirty="0"/>
              <a:t>Multi-agency Coordination Systems:  </a:t>
            </a:r>
            <a:r>
              <a:rPr lang="en-US" sz="1500" dirty="0"/>
              <a:t>These are a combination of facilities, equipment, personnel, procedures, and communications integrated into a common framework for coordinating and supporting incident management.</a:t>
            </a:r>
          </a:p>
          <a:p>
            <a:pPr eaLnBrk="1" hangingPunct="1"/>
            <a:endParaRPr lang="en-US" sz="1500" dirty="0"/>
          </a:p>
          <a:p>
            <a:pPr eaLnBrk="1" hangingPunct="1"/>
            <a:r>
              <a:rPr lang="en-US" sz="1500" u="sng" dirty="0"/>
              <a:t>Public Information Systems:  </a:t>
            </a:r>
            <a:r>
              <a:rPr lang="en-US" sz="1500" dirty="0"/>
              <a:t>Because public information is critical to incident management, it is imperative to establish Public Information Systems and protocols for communicating timely and accurate information to the public during emergency situations.</a:t>
            </a:r>
          </a:p>
          <a:p>
            <a:pPr eaLnBrk="1" hangingPunct="1"/>
            <a:endParaRPr lang="en-US" sz="1500" u="sng" dirty="0"/>
          </a:p>
          <a:p>
            <a:pPr eaLnBrk="1" hangingPunct="1"/>
            <a:endParaRPr lang="en-US" sz="1500" dirty="0"/>
          </a:p>
        </p:txBody>
      </p:sp>
    </p:spTree>
    <p:extLst>
      <p:ext uri="{BB962C8B-B14F-4D97-AF65-F5344CB8AC3E}">
        <p14:creationId xmlns:p14="http://schemas.microsoft.com/office/powerpoint/2010/main" val="863805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2AB3B5-B654-418C-92E9-353503F09486}" type="slidenum">
              <a:rPr lang="en-US"/>
              <a:pPr/>
              <a:t>16</a:t>
            </a:fld>
            <a:endParaRPr lang="en-US"/>
          </a:p>
        </p:txBody>
      </p:sp>
      <p:sp>
        <p:nvSpPr>
          <p:cNvPr id="732162" name="Rectangle 2"/>
          <p:cNvSpPr>
            <a:spLocks noGrp="1" noRot="1" noChangeAspect="1" noChangeArrowheads="1" noTextEdit="1"/>
          </p:cNvSpPr>
          <p:nvPr>
            <p:ph type="sldImg"/>
          </p:nvPr>
        </p:nvSpPr>
        <p:spPr>
          <a:ln/>
        </p:spPr>
      </p:sp>
      <p:sp>
        <p:nvSpPr>
          <p:cNvPr id="732163" name="Rectangle 3"/>
          <p:cNvSpPr>
            <a:spLocks noGrp="1" noChangeArrowheads="1"/>
          </p:cNvSpPr>
          <p:nvPr>
            <p:ph type="body" idx="1"/>
          </p:nvPr>
        </p:nvSpPr>
        <p:spPr/>
        <p:txBody>
          <a:bodyPr/>
          <a:lstStyle/>
          <a:p>
            <a:r>
              <a:rPr lang="en-US" sz="1800" dirty="0"/>
              <a:t>Command and Management is based on 3 key organizational systems: the Incident Command System (ICS), Multi-agency Coordination Systems and Public Information Systems.</a:t>
            </a:r>
          </a:p>
          <a:p>
            <a:endParaRPr lang="en-US" sz="1800" dirty="0"/>
          </a:p>
          <a:p>
            <a:r>
              <a:rPr lang="en-US" sz="1800" dirty="0"/>
              <a:t>We will be discussing the other components in more detail</a:t>
            </a:r>
          </a:p>
        </p:txBody>
      </p:sp>
    </p:spTree>
    <p:extLst>
      <p:ext uri="{BB962C8B-B14F-4D97-AF65-F5344CB8AC3E}">
        <p14:creationId xmlns:p14="http://schemas.microsoft.com/office/powerpoint/2010/main" val="3492383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54E97309-F752-403F-B003-204F4E4353AA}" type="slidenum">
              <a:rPr lang="en-US" smtClean="0">
                <a:cs typeface="Arial" charset="0"/>
              </a:rPr>
              <a:pPr/>
              <a:t>17</a:t>
            </a:fld>
            <a:endParaRPr lang="en-US" smtClean="0">
              <a:cs typeface="Arial"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normAutofit fontScale="55000" lnSpcReduction="20000"/>
          </a:bodyPr>
          <a:lstStyle/>
          <a:p>
            <a:pPr eaLnBrk="1" hangingPunct="1"/>
            <a:r>
              <a:rPr lang="en-US" sz="1800" dirty="0"/>
              <a:t>We will now be discussing the Incident Command System</a:t>
            </a:r>
          </a:p>
          <a:p>
            <a:pPr eaLnBrk="1" hangingPunct="1"/>
            <a:endParaRPr lang="en-US" sz="1800" dirty="0"/>
          </a:p>
          <a:p>
            <a:pPr eaLnBrk="1" hangingPunct="1"/>
            <a:r>
              <a:rPr lang="en-US" sz="1800" dirty="0"/>
              <a:t>NIMS requires that responses to all  incidents use a common management structure—ICS.  ICS is a proven system that is used widely for incident management by firefighters, rescuers, emergency medical teams, and hazardous materials teams.</a:t>
            </a:r>
          </a:p>
          <a:p>
            <a:pPr eaLnBrk="1" hangingPunct="1"/>
            <a:r>
              <a:rPr lang="en-US" sz="1800" dirty="0"/>
              <a:t>	ICS has been tested for more than 30 years and is used for planned events, fires, hazardous materials spills and multi-casualty incidents; multi-jurisdictional and multi-agency disasters, such as earthquakes, hurricanes, and winter storms; search and rescue missions; biological outbreaks and disease containment; and acts of terrorism.</a:t>
            </a:r>
          </a:p>
          <a:p>
            <a:pPr eaLnBrk="1" hangingPunct="1"/>
            <a:r>
              <a:rPr lang="en-US" sz="1800" dirty="0"/>
              <a:t>	CLICK MOUSE - In addition to responding to incidents, ICS can be used to plan parades, celebrations, concerts – the Rose Parade is a good example.</a:t>
            </a:r>
          </a:p>
          <a:p>
            <a:pPr eaLnBrk="1" hangingPunct="1"/>
            <a:r>
              <a:rPr lang="en-US" sz="1800" dirty="0"/>
              <a:t>	CLICK MOUSE – ICS can be used for everything from single traffic accidents to a major transportation incident.</a:t>
            </a:r>
          </a:p>
          <a:p>
            <a:pPr eaLnBrk="1" hangingPunct="1"/>
            <a:r>
              <a:rPr lang="en-US" sz="1800" dirty="0"/>
              <a:t>	The private sector also uses the ICS.</a:t>
            </a:r>
          </a:p>
          <a:p>
            <a:pPr eaLnBrk="1" hangingPunct="1"/>
            <a:r>
              <a:rPr lang="en-US" sz="1800" dirty="0"/>
              <a:t>We will be discussing these features throughout the class.</a:t>
            </a:r>
          </a:p>
          <a:p>
            <a:pPr eaLnBrk="1" hangingPunct="1"/>
            <a:endParaRPr lang="en-US" sz="1800" dirty="0"/>
          </a:p>
          <a:p>
            <a:pPr eaLnBrk="1" hangingPunct="1"/>
            <a:r>
              <a:rPr lang="en-US" sz="1800" i="1" dirty="0"/>
              <a:t>ICS Purpose</a:t>
            </a:r>
          </a:p>
          <a:p>
            <a:pPr eaLnBrk="1" hangingPunct="1"/>
            <a:r>
              <a:rPr lang="en-US" sz="1800" i="1" dirty="0"/>
              <a:t>Utilizes best practices to ensure:</a:t>
            </a:r>
          </a:p>
          <a:p>
            <a:pPr eaLnBrk="1" hangingPunct="1"/>
            <a:r>
              <a:rPr lang="en-US" sz="1800" i="1" dirty="0"/>
              <a:t>Safety of responders and other</a:t>
            </a:r>
          </a:p>
          <a:p>
            <a:pPr eaLnBrk="1" hangingPunct="1"/>
            <a:r>
              <a:rPr lang="en-US" sz="1800" i="1" dirty="0"/>
              <a:t>The achievement of tactical objectives</a:t>
            </a:r>
          </a:p>
          <a:p>
            <a:pPr eaLnBrk="1" hangingPunct="1"/>
            <a:r>
              <a:rPr lang="en-US" sz="1800" i="1" dirty="0"/>
              <a:t>The efficient use of resources</a:t>
            </a:r>
          </a:p>
          <a:p>
            <a:pPr eaLnBrk="1" hangingPunct="1"/>
            <a:endParaRPr lang="en-US" sz="1800" i="1" dirty="0"/>
          </a:p>
          <a:p>
            <a:pPr eaLnBrk="1" hangingPunct="1"/>
            <a:r>
              <a:rPr lang="en-US" sz="1800" i="1" dirty="0"/>
              <a:t>Benefits:</a:t>
            </a:r>
          </a:p>
          <a:p>
            <a:pPr eaLnBrk="1" hangingPunct="1"/>
            <a:r>
              <a:rPr lang="en-US" sz="1800" i="1" dirty="0"/>
              <a:t>Meet the needs of incident of any kind</a:t>
            </a:r>
          </a:p>
          <a:p>
            <a:pPr eaLnBrk="1" hangingPunct="1"/>
            <a:endParaRPr lang="en-US" sz="1800" i="1" dirty="0"/>
          </a:p>
          <a:p>
            <a:pPr eaLnBrk="1" hangingPunct="1"/>
            <a:r>
              <a:rPr lang="en-US" sz="1800" i="1" dirty="0"/>
              <a:t>Allows personnel from a variety of agencies to meld</a:t>
            </a:r>
          </a:p>
          <a:p>
            <a:pPr eaLnBrk="1" hangingPunct="1"/>
            <a:r>
              <a:rPr lang="en-US" sz="1800" i="1" dirty="0"/>
              <a:t>Rapidly into a common management structure</a:t>
            </a:r>
          </a:p>
          <a:p>
            <a:pPr eaLnBrk="1" hangingPunct="1"/>
            <a:endParaRPr lang="en-US" sz="1800" i="1" dirty="0"/>
          </a:p>
          <a:p>
            <a:pPr eaLnBrk="1" hangingPunct="1"/>
            <a:r>
              <a:rPr lang="en-US" sz="1800" i="1" dirty="0"/>
              <a:t>Provides logistical and administrative support to operational staff</a:t>
            </a:r>
          </a:p>
          <a:p>
            <a:pPr eaLnBrk="1" hangingPunct="1"/>
            <a:endParaRPr lang="en-US" sz="1800" i="1" dirty="0"/>
          </a:p>
          <a:p>
            <a:pPr eaLnBrk="1" hangingPunct="1"/>
            <a:r>
              <a:rPr lang="en-US" sz="1800" i="1" dirty="0"/>
              <a:t>Is cost effective by avoiding duplication of efforts.</a:t>
            </a:r>
            <a:endParaRPr lang="en-US" sz="1800" dirty="0"/>
          </a:p>
          <a:p>
            <a:pPr eaLnBrk="1" hangingPunct="1"/>
            <a:endParaRPr lang="en-US" sz="1800" dirty="0"/>
          </a:p>
          <a:p>
            <a:pPr eaLnBrk="1" hangingPunct="1"/>
            <a:endParaRPr lang="en-US" sz="1800" dirty="0"/>
          </a:p>
        </p:txBody>
      </p:sp>
    </p:spTree>
    <p:extLst>
      <p:ext uri="{BB962C8B-B14F-4D97-AF65-F5344CB8AC3E}">
        <p14:creationId xmlns:p14="http://schemas.microsoft.com/office/powerpoint/2010/main" val="1221997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AA3E0794-DF4B-483C-B9CE-21E65FC04C22}" type="slidenum">
              <a:rPr lang="en-US" smtClean="0">
                <a:cs typeface="Arial" charset="0"/>
              </a:rPr>
              <a:pPr/>
              <a:t>18</a:t>
            </a:fld>
            <a:endParaRPr lang="en-US" smtClean="0">
              <a:cs typeface="Arial"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197385" y="4256861"/>
            <a:ext cx="6571024" cy="5052239"/>
          </a:xfrm>
          <a:noFill/>
          <a:ln/>
        </p:spPr>
        <p:txBody>
          <a:bodyPr/>
          <a:lstStyle/>
          <a:p>
            <a:pPr eaLnBrk="1" hangingPunct="1"/>
            <a:r>
              <a:rPr lang="en-US" sz="1700" i="1" dirty="0"/>
              <a:t>Chain of command:</a:t>
            </a:r>
          </a:p>
          <a:p>
            <a:pPr eaLnBrk="1" hangingPunct="1"/>
            <a:r>
              <a:rPr lang="en-US" sz="1700" dirty="0"/>
              <a:t>Is an orderly line of authority within the rank of the incident management organization</a:t>
            </a:r>
          </a:p>
          <a:p>
            <a:pPr eaLnBrk="1" hangingPunct="1"/>
            <a:endParaRPr lang="en-US" sz="1700" dirty="0"/>
          </a:p>
          <a:p>
            <a:pPr eaLnBrk="1" hangingPunct="1"/>
            <a:r>
              <a:rPr lang="en-US" sz="1700" i="1" dirty="0"/>
              <a:t>1.Unity of command </a:t>
            </a:r>
            <a:r>
              <a:rPr lang="en-US" sz="1700" dirty="0"/>
              <a:t>means that every individual has a designated supervisor to whom he or she 	reports at the scene of the incident.</a:t>
            </a:r>
          </a:p>
          <a:p>
            <a:pPr eaLnBrk="1" hangingPunct="1"/>
            <a:endParaRPr lang="en-US" sz="1700" dirty="0"/>
          </a:p>
          <a:p>
            <a:pPr eaLnBrk="1" hangingPunct="1"/>
            <a:r>
              <a:rPr lang="en-US" sz="1700" dirty="0"/>
              <a:t>2.Use of the ICS helps all responders communicate and get needed resources quickly.  ICS also 	provides a safe, efficient, and cost-effect response and recovery strategy.</a:t>
            </a:r>
          </a:p>
          <a:p>
            <a:pPr eaLnBrk="1" hangingPunct="1"/>
            <a:endParaRPr lang="en-US" sz="1700" dirty="0"/>
          </a:p>
          <a:p>
            <a:pPr eaLnBrk="1" hangingPunct="1"/>
            <a:r>
              <a:rPr lang="en-US" sz="1700" dirty="0"/>
              <a:t>3. Manages by Measurable Objectives within a time frame or Operational Period</a:t>
            </a:r>
          </a:p>
          <a:p>
            <a:pPr eaLnBrk="1" hangingPunct="1"/>
            <a:endParaRPr lang="en-US" sz="1700" dirty="0"/>
          </a:p>
          <a:p>
            <a:pPr eaLnBrk="1" hangingPunct="1"/>
            <a:r>
              <a:rPr lang="en-US" sz="1600" dirty="0"/>
              <a:t>We will be discussing these features throughout the class.</a:t>
            </a:r>
          </a:p>
          <a:p>
            <a:pPr eaLnBrk="1" hangingPunct="1"/>
            <a:endParaRPr lang="en-US" sz="1600" dirty="0"/>
          </a:p>
          <a:p>
            <a:pPr eaLnBrk="1" hangingPunct="1"/>
            <a:r>
              <a:rPr lang="en-US" sz="1600" i="1" dirty="0"/>
              <a:t>READ SLIDE BULLETS</a:t>
            </a:r>
            <a:endParaRPr lang="en-US" sz="1700" dirty="0"/>
          </a:p>
          <a:p>
            <a:pPr eaLnBrk="1" hangingPunct="1"/>
            <a:endParaRPr lang="en-US" sz="1700" dirty="0"/>
          </a:p>
        </p:txBody>
      </p:sp>
    </p:spTree>
    <p:extLst>
      <p:ext uri="{BB962C8B-B14F-4D97-AF65-F5344CB8AC3E}">
        <p14:creationId xmlns:p14="http://schemas.microsoft.com/office/powerpoint/2010/main" val="2112461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D8907603-A146-422C-920D-75752E1650C1}" type="slidenum">
              <a:rPr lang="en-US" smtClean="0">
                <a:cs typeface="Arial" charset="0"/>
              </a:rPr>
              <a:pPr/>
              <a:t>19</a:t>
            </a:fld>
            <a:endParaRPr lang="en-US" smtClean="0">
              <a:cs typeface="Arial" charset="0"/>
            </a:endParaRPr>
          </a:p>
        </p:txBody>
      </p:sp>
      <p:sp>
        <p:nvSpPr>
          <p:cNvPr id="51202"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197385" y="4256861"/>
            <a:ext cx="6571024" cy="5052239"/>
          </a:xfrm>
          <a:ln/>
        </p:spPr>
        <p:txBody>
          <a:bodyPr>
            <a:normAutofit fontScale="70000" lnSpcReduction="20000"/>
          </a:bodyPr>
          <a:lstStyle/>
          <a:p>
            <a:pPr eaLnBrk="1" hangingPunct="1">
              <a:defRPr/>
            </a:pPr>
            <a:r>
              <a:rPr lang="en-US" sz="1700" i="1" dirty="0"/>
              <a:t>Chain of command:</a:t>
            </a:r>
          </a:p>
          <a:p>
            <a:pPr eaLnBrk="1" hangingPunct="1">
              <a:defRPr/>
            </a:pPr>
            <a:r>
              <a:rPr lang="en-US" sz="1700" dirty="0"/>
              <a:t>Is an orderly line of authority within the rank of the incident management organization</a:t>
            </a:r>
          </a:p>
          <a:p>
            <a:pPr eaLnBrk="1" hangingPunct="1">
              <a:defRPr/>
            </a:pPr>
            <a:endParaRPr lang="en-US" sz="1700" dirty="0"/>
          </a:p>
          <a:p>
            <a:pPr eaLnBrk="1" hangingPunct="1">
              <a:defRPr/>
            </a:pPr>
            <a:r>
              <a:rPr lang="en-US" sz="1700" i="1" dirty="0"/>
              <a:t>1.Unity of command </a:t>
            </a:r>
            <a:r>
              <a:rPr lang="en-US" sz="1700" dirty="0"/>
              <a:t>means that every individual has a designated supervisor to whom he or she 	reports at the scene of the incident.</a:t>
            </a:r>
          </a:p>
          <a:p>
            <a:pPr eaLnBrk="1" hangingPunct="1">
              <a:defRPr/>
            </a:pPr>
            <a:endParaRPr lang="en-US" sz="1700" dirty="0"/>
          </a:p>
          <a:p>
            <a:pPr eaLnBrk="1" hangingPunct="1">
              <a:defRPr/>
            </a:pPr>
            <a:r>
              <a:rPr lang="en-US" sz="1700" dirty="0"/>
              <a:t>2.Use of the ICS helps all responders communicate and get needed resources quickly.  ICS also 	provides a safe, efficient, and cost-effect response and recovery strategy.</a:t>
            </a:r>
          </a:p>
          <a:p>
            <a:pPr eaLnBrk="1" hangingPunct="1">
              <a:defRPr/>
            </a:pPr>
            <a:endParaRPr lang="en-US" sz="1700" dirty="0"/>
          </a:p>
          <a:p>
            <a:pPr eaLnBrk="1" hangingPunct="1">
              <a:defRPr/>
            </a:pPr>
            <a:r>
              <a:rPr lang="en-US" sz="1700" dirty="0"/>
              <a:t>3. Manages by Measurable Objectives within a time frame or Operational Period</a:t>
            </a:r>
          </a:p>
          <a:p>
            <a:pPr eaLnBrk="1" hangingPunct="1">
              <a:defRPr/>
            </a:pPr>
            <a:r>
              <a:rPr lang="en-US" sz="1800" dirty="0"/>
              <a:t>ICS is a modular organization and can be as large or small as needed to fit the incident.  It can be modified at any time during the incident.</a:t>
            </a:r>
          </a:p>
          <a:p>
            <a:pPr eaLnBrk="1" hangingPunct="1">
              <a:defRPr/>
            </a:pPr>
            <a:endParaRPr lang="en-US" sz="1800" dirty="0"/>
          </a:p>
          <a:p>
            <a:pPr eaLnBrk="1" hangingPunct="1">
              <a:defRPr/>
            </a:pPr>
            <a:r>
              <a:rPr lang="en-US" sz="1800" dirty="0"/>
              <a:t>You activate only the positions you need</a:t>
            </a:r>
          </a:p>
          <a:p>
            <a:pPr eaLnBrk="1" hangingPunct="1">
              <a:defRPr/>
            </a:pPr>
            <a:endParaRPr lang="en-US" sz="1800" dirty="0"/>
          </a:p>
          <a:p>
            <a:pPr eaLnBrk="1" hangingPunct="1">
              <a:defRPr/>
            </a:pPr>
            <a:r>
              <a:rPr lang="en-US" sz="1800" dirty="0"/>
              <a:t>The Incident Commander or EOC Director handles all responsibilities until they are delegated to another person by activating a position or section.</a:t>
            </a:r>
          </a:p>
          <a:p>
            <a:pPr eaLnBrk="1" hangingPunct="1">
              <a:defRPr/>
            </a:pPr>
            <a:endParaRPr lang="en-US" sz="1800" dirty="0"/>
          </a:p>
          <a:p>
            <a:pPr eaLnBrk="1" hangingPunct="1">
              <a:defRPr/>
            </a:pPr>
            <a:r>
              <a:rPr lang="en-US" sz="1800" dirty="0"/>
              <a:t>Go over the general responsibilities:  Doers/Planners/ Getters/ Payers/</a:t>
            </a:r>
          </a:p>
          <a:p>
            <a:pPr eaLnBrk="1" hangingPunct="1">
              <a:defRPr/>
            </a:pPr>
            <a:endParaRPr lang="en-US" sz="1800" dirty="0"/>
          </a:p>
          <a:p>
            <a:pPr eaLnBrk="1" hangingPunct="1">
              <a:defRPr/>
            </a:pPr>
            <a:r>
              <a:rPr lang="en-US" sz="2400" dirty="0">
                <a:solidFill>
                  <a:schemeClr val="bg1"/>
                </a:solidFill>
              </a:rPr>
              <a:t>To manage all types of incidents</a:t>
            </a:r>
          </a:p>
          <a:p>
            <a:pPr lvl="1" eaLnBrk="1" hangingPunct="1">
              <a:defRPr/>
            </a:pPr>
            <a:r>
              <a:rPr lang="en-US" sz="2000" dirty="0">
                <a:solidFill>
                  <a:schemeClr val="bg1"/>
                </a:solidFill>
              </a:rPr>
              <a:t>Fires, hazmat, earthquakes, acts of terrorism and multi-casualty incidents</a:t>
            </a:r>
          </a:p>
          <a:p>
            <a:pPr lvl="1" eaLnBrk="1" hangingPunct="1">
              <a:defRPr/>
            </a:pPr>
            <a:r>
              <a:rPr lang="en-US" sz="2000" i="1" dirty="0">
                <a:solidFill>
                  <a:schemeClr val="accent5">
                    <a:lumMod val="75000"/>
                  </a:schemeClr>
                </a:solidFill>
              </a:rPr>
              <a:t>Parades, celebrations and concerts</a:t>
            </a:r>
          </a:p>
          <a:p>
            <a:pPr lvl="1" eaLnBrk="1" hangingPunct="1">
              <a:buFont typeface="Wingdings" pitchFamily="2" charset="2"/>
              <a:buNone/>
              <a:defRPr/>
            </a:pPr>
            <a:r>
              <a:rPr lang="en-US" sz="2000" i="1" dirty="0">
                <a:solidFill>
                  <a:schemeClr val="accent5">
                    <a:lumMod val="75000"/>
                  </a:schemeClr>
                </a:solidFill>
              </a:rPr>
              <a:t>	(a viable application for ICS)</a:t>
            </a:r>
          </a:p>
          <a:p>
            <a:pPr lvl="1" eaLnBrk="1" hangingPunct="1">
              <a:defRPr/>
            </a:pPr>
            <a:r>
              <a:rPr lang="en-US" sz="2000" dirty="0">
                <a:solidFill>
                  <a:schemeClr val="bg1"/>
                </a:solidFill>
              </a:rPr>
              <a:t>Private sector emergency programs</a:t>
            </a:r>
          </a:p>
          <a:p>
            <a:pPr eaLnBrk="1" hangingPunct="1">
              <a:defRPr/>
            </a:pPr>
            <a:r>
              <a:rPr lang="en-US" sz="2400" dirty="0">
                <a:solidFill>
                  <a:schemeClr val="bg1"/>
                </a:solidFill>
              </a:rPr>
              <a:t>Works well for:</a:t>
            </a:r>
          </a:p>
          <a:p>
            <a:pPr lvl="1" eaLnBrk="1" hangingPunct="1">
              <a:defRPr/>
            </a:pPr>
            <a:r>
              <a:rPr lang="en-US" sz="2000" dirty="0">
                <a:solidFill>
                  <a:schemeClr val="bg1"/>
                </a:solidFill>
              </a:rPr>
              <a:t>Small, large and complex incidents</a:t>
            </a:r>
          </a:p>
          <a:p>
            <a:pPr lvl="1" eaLnBrk="1" hangingPunct="1">
              <a:defRPr/>
            </a:pPr>
            <a:r>
              <a:rPr lang="en-US" sz="2000" dirty="0">
                <a:solidFill>
                  <a:schemeClr val="bg1"/>
                </a:solidFill>
              </a:rPr>
              <a:t>Single or multiple agency or jurisdiction incidents</a:t>
            </a:r>
          </a:p>
          <a:p>
            <a:pPr lvl="1" eaLnBrk="1" hangingPunct="1">
              <a:defRPr/>
            </a:pPr>
            <a:r>
              <a:rPr lang="en-US" sz="2000" dirty="0">
                <a:solidFill>
                  <a:schemeClr val="bg1"/>
                </a:solidFill>
              </a:rPr>
              <a:t>Wide-area search and rescue</a:t>
            </a:r>
          </a:p>
          <a:p>
            <a:pPr eaLnBrk="1" hangingPunct="1">
              <a:defRPr/>
            </a:pPr>
            <a:endParaRPr lang="en-US" sz="1700" dirty="0"/>
          </a:p>
          <a:p>
            <a:pPr eaLnBrk="1" hangingPunct="1">
              <a:defRPr/>
            </a:pPr>
            <a:endParaRPr lang="en-US" sz="1700" dirty="0"/>
          </a:p>
          <a:p>
            <a:pPr eaLnBrk="1" hangingPunct="1">
              <a:defRPr/>
            </a:pPr>
            <a:endParaRPr lang="en-US" sz="1700" dirty="0"/>
          </a:p>
        </p:txBody>
      </p:sp>
    </p:spTree>
    <p:extLst>
      <p:ext uri="{BB962C8B-B14F-4D97-AF65-F5344CB8AC3E}">
        <p14:creationId xmlns:p14="http://schemas.microsoft.com/office/powerpoint/2010/main" val="842891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2F5A8A7F-9938-4E01-8972-88E3793464AD}" type="slidenum">
              <a:rPr lang="en-US" smtClean="0">
                <a:cs typeface="Arial" charset="0"/>
              </a:rPr>
              <a:pPr/>
              <a:t>21</a:t>
            </a:fld>
            <a:endParaRPr lang="en-US" smtClean="0">
              <a:cs typeface="Arial"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en-US" sz="1800" dirty="0"/>
          </a:p>
        </p:txBody>
      </p:sp>
    </p:spTree>
    <p:extLst>
      <p:ext uri="{BB962C8B-B14F-4D97-AF65-F5344CB8AC3E}">
        <p14:creationId xmlns:p14="http://schemas.microsoft.com/office/powerpoint/2010/main" val="2293471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a:p>
            <a:r>
              <a:rPr lang="en-US" dirty="0"/>
              <a:t>There are several types of emergency declarations that can be instituted by various state and federal agencies. Based on factors including location, severity, property and population affected, many types of state, local and federal assistance programs are available. </a:t>
            </a:r>
          </a:p>
        </p:txBody>
      </p:sp>
      <p:sp>
        <p:nvSpPr>
          <p:cNvPr id="4" name="Slide Number Placeholder 3"/>
          <p:cNvSpPr>
            <a:spLocks noGrp="1"/>
          </p:cNvSpPr>
          <p:nvPr>
            <p:ph type="sldNum" sz="quarter" idx="10"/>
          </p:nvPr>
        </p:nvSpPr>
        <p:spPr/>
        <p:txBody>
          <a:bodyPr/>
          <a:lstStyle/>
          <a:p>
            <a:fld id="{40AA12EA-7711-4088-954A-F0D783D43BCF}" type="slidenum">
              <a:rPr lang="en-US" smtClean="0"/>
              <a:pPr/>
              <a:t>22</a:t>
            </a:fld>
            <a:endParaRPr lang="en-US"/>
          </a:p>
        </p:txBody>
      </p:sp>
    </p:spTree>
    <p:extLst>
      <p:ext uri="{BB962C8B-B14F-4D97-AF65-F5344CB8AC3E}">
        <p14:creationId xmlns:p14="http://schemas.microsoft.com/office/powerpoint/2010/main" val="1334456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ln/>
        </p:spPr>
        <p:txBody>
          <a:bodyPr/>
          <a:lstStyle/>
          <a:p>
            <a:pPr eaLnBrk="1" hangingPunct="1"/>
            <a:endParaRPr lang="en-US" smtClean="0"/>
          </a:p>
        </p:txBody>
      </p:sp>
      <p:sp>
        <p:nvSpPr>
          <p:cNvPr id="80899" name="Slide Number Placeholder 3"/>
          <p:cNvSpPr>
            <a:spLocks noGrp="1"/>
          </p:cNvSpPr>
          <p:nvPr>
            <p:ph type="sldNum" sz="quarter" idx="5"/>
          </p:nvPr>
        </p:nvSpPr>
        <p:spPr>
          <a:noFill/>
        </p:spPr>
        <p:txBody>
          <a:bodyPr/>
          <a:lstStyle/>
          <a:p>
            <a:fld id="{A05F254B-F7D6-4FDF-8074-5014AC6D33C6}" type="slidenum">
              <a:rPr lang="en-US" smtClean="0">
                <a:cs typeface="Arial" charset="0"/>
              </a:rPr>
              <a:pPr/>
              <a:t>23</a:t>
            </a:fld>
            <a:endParaRPr lang="en-US" smtClean="0">
              <a:cs typeface="Arial" charset="0"/>
            </a:endParaRPr>
          </a:p>
        </p:txBody>
      </p:sp>
    </p:spTree>
    <p:extLst>
      <p:ext uri="{BB962C8B-B14F-4D97-AF65-F5344CB8AC3E}">
        <p14:creationId xmlns:p14="http://schemas.microsoft.com/office/powerpoint/2010/main" val="406047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2B0F9F1A-F348-47E3-9B7A-8B6BF88131BF}" type="slidenum">
              <a:rPr lang="en-US" smtClean="0"/>
              <a:pPr/>
              <a:t>3</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z="2400" i="1" dirty="0">
                <a:latin typeface="Arial" pitchFamily="34" charset="0"/>
              </a:rPr>
              <a:t>Review the objectives from the slide.</a:t>
            </a:r>
          </a:p>
          <a:p>
            <a:pPr eaLnBrk="1" hangingPunct="1"/>
            <a:endParaRPr lang="en-US" sz="2400" dirty="0">
              <a:latin typeface="Arial" pitchFamily="34" charset="0"/>
            </a:endParaRPr>
          </a:p>
          <a:p>
            <a:pPr eaLnBrk="1" hangingPunct="1"/>
            <a:r>
              <a:rPr lang="en-US" sz="1800" dirty="0">
                <a:latin typeface="Arial" pitchFamily="34" charset="0"/>
              </a:rPr>
              <a:t>The principles of all three systems are very inter-related so in our discussion we will let you know if it applies to only one or two of the three.</a:t>
            </a:r>
          </a:p>
          <a:p>
            <a:pPr eaLnBrk="1" hangingPunct="1"/>
            <a:endParaRPr lang="en-US" sz="1800" dirty="0">
              <a:latin typeface="Arial" pitchFamily="34" charset="0"/>
            </a:endParaRPr>
          </a:p>
        </p:txBody>
      </p:sp>
    </p:spTree>
    <p:extLst>
      <p:ext uri="{BB962C8B-B14F-4D97-AF65-F5344CB8AC3E}">
        <p14:creationId xmlns:p14="http://schemas.microsoft.com/office/powerpoint/2010/main" val="61750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Clear schedule of Authority in event Disaster Does the Board need to convene to make a decision to act</a:t>
            </a:r>
          </a:p>
          <a:p>
            <a:endParaRPr lang="en-US" dirty="0" smtClean="0"/>
          </a:p>
          <a:p>
            <a:r>
              <a:rPr lang="en-US" dirty="0" smtClean="0"/>
              <a:t>Does your Bi-laws allow for tele</a:t>
            </a:r>
            <a:r>
              <a:rPr lang="en-US" baseline="0" dirty="0" smtClean="0"/>
              <a:t>conference to hold quorum?</a:t>
            </a:r>
            <a:endParaRPr lang="en-US" dirty="0"/>
          </a:p>
        </p:txBody>
      </p:sp>
      <p:sp>
        <p:nvSpPr>
          <p:cNvPr id="4" name="Slide Number Placeholder 3"/>
          <p:cNvSpPr>
            <a:spLocks noGrp="1"/>
          </p:cNvSpPr>
          <p:nvPr>
            <p:ph type="sldNum" sz="quarter" idx="10"/>
          </p:nvPr>
        </p:nvSpPr>
        <p:spPr/>
        <p:txBody>
          <a:bodyPr/>
          <a:lstStyle/>
          <a:p>
            <a:fld id="{40AA12EA-7711-4088-954A-F0D783D43BCF}" type="slidenum">
              <a:rPr lang="en-US" smtClean="0"/>
              <a:pPr/>
              <a:t>24</a:t>
            </a:fld>
            <a:endParaRPr lang="en-US"/>
          </a:p>
        </p:txBody>
      </p:sp>
    </p:spTree>
    <p:extLst>
      <p:ext uri="{BB962C8B-B14F-4D97-AF65-F5344CB8AC3E}">
        <p14:creationId xmlns:p14="http://schemas.microsoft.com/office/powerpoint/2010/main" val="3997539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p:spPr>
        <p:txBody>
          <a:bodyPr/>
          <a:lstStyle/>
          <a:p>
            <a:pPr eaLnBrk="1" hangingPunct="1"/>
            <a:r>
              <a:rPr lang="en-US" smtClean="0"/>
              <a:t>Do you have Emergency Policies in place to cover critical issues and needs.</a:t>
            </a:r>
          </a:p>
          <a:p>
            <a:pPr eaLnBrk="1" hangingPunct="1"/>
            <a:endParaRPr lang="en-US" smtClean="0"/>
          </a:p>
        </p:txBody>
      </p:sp>
      <p:sp>
        <p:nvSpPr>
          <p:cNvPr id="74755" name="Slide Number Placeholder 3"/>
          <p:cNvSpPr>
            <a:spLocks noGrp="1"/>
          </p:cNvSpPr>
          <p:nvPr>
            <p:ph type="sldNum" sz="quarter" idx="5"/>
          </p:nvPr>
        </p:nvSpPr>
        <p:spPr>
          <a:noFill/>
        </p:spPr>
        <p:txBody>
          <a:bodyPr/>
          <a:lstStyle/>
          <a:p>
            <a:fld id="{C19A155D-0EBD-4900-B901-C231E36CA32D}" type="slidenum">
              <a:rPr lang="en-US" smtClean="0">
                <a:cs typeface="Arial" charset="0"/>
              </a:rPr>
              <a:pPr/>
              <a:t>25</a:t>
            </a:fld>
            <a:endParaRPr lang="en-US" smtClean="0">
              <a:cs typeface="Arial" charset="0"/>
            </a:endParaRPr>
          </a:p>
        </p:txBody>
      </p:sp>
    </p:spTree>
    <p:extLst>
      <p:ext uri="{BB962C8B-B14F-4D97-AF65-F5344CB8AC3E}">
        <p14:creationId xmlns:p14="http://schemas.microsoft.com/office/powerpoint/2010/main" val="3697081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D899B990-1386-434F-8229-1502A57139E9}" type="slidenum">
              <a:rPr lang="en-US" smtClean="0">
                <a:cs typeface="Arial" charset="0"/>
              </a:rPr>
              <a:pPr/>
              <a:t>26</a:t>
            </a:fld>
            <a:endParaRPr lang="en-US" smtClean="0">
              <a:cs typeface="Arial"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buFontTx/>
              <a:buChar char="•"/>
            </a:pPr>
            <a:r>
              <a:rPr lang="en-US" sz="1800" dirty="0"/>
              <a:t> Next, we’ll discuss some other types of facilities that are established during a disaster.</a:t>
            </a:r>
          </a:p>
          <a:p>
            <a:pPr eaLnBrk="1" hangingPunct="1">
              <a:buFontTx/>
              <a:buChar char="•"/>
            </a:pPr>
            <a:endParaRPr lang="en-US" sz="1800" dirty="0"/>
          </a:p>
          <a:p>
            <a:pPr eaLnBrk="1" hangingPunct="1">
              <a:buFontTx/>
              <a:buChar char="•"/>
            </a:pPr>
            <a:r>
              <a:rPr lang="en-US" sz="1800" dirty="0"/>
              <a:t>Highlighted and italics are the most common emergency facility use seen across the U.S. during </a:t>
            </a:r>
            <a:r>
              <a:rPr lang="en-US" sz="1800" dirty="0" err="1"/>
              <a:t>disastsers</a:t>
            </a:r>
            <a:endParaRPr lang="en-US" sz="1800" dirty="0"/>
          </a:p>
          <a:p>
            <a:pPr eaLnBrk="1" hangingPunct="1"/>
            <a:endParaRPr lang="en-US" dirty="0" smtClean="0"/>
          </a:p>
        </p:txBody>
      </p:sp>
    </p:spTree>
    <p:extLst>
      <p:ext uri="{BB962C8B-B14F-4D97-AF65-F5344CB8AC3E}">
        <p14:creationId xmlns:p14="http://schemas.microsoft.com/office/powerpoint/2010/main" val="219553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F88267A6-DF49-445A-813F-4A54B7DB978E}" type="slidenum">
              <a:rPr lang="en-US" smtClean="0">
                <a:cs typeface="Arial" charset="0"/>
              </a:rPr>
              <a:pPr/>
              <a:t>27</a:t>
            </a:fld>
            <a:endParaRPr lang="en-US" smtClean="0">
              <a:cs typeface="Arial"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313589" y="4422300"/>
            <a:ext cx="6523269" cy="4188459"/>
          </a:xfrm>
          <a:noFill/>
          <a:ln/>
        </p:spPr>
        <p:txBody>
          <a:bodyPr/>
          <a:lstStyle/>
          <a:p>
            <a:pPr defTabSz="292751"/>
            <a:r>
              <a:rPr lang="en-US" sz="1800" dirty="0"/>
              <a:t>The size, location and staffing of EOCs vary from agency to agency but the function remains the same:  centralized emergency management activities.</a:t>
            </a:r>
          </a:p>
          <a:p>
            <a:pPr defTabSz="292751"/>
            <a:r>
              <a:rPr lang="en-US" sz="1800" dirty="0"/>
              <a:t>	An EOC is part of a multi-agency coordination system.</a:t>
            </a:r>
          </a:p>
          <a:p>
            <a:pPr defTabSz="292751"/>
            <a:r>
              <a:rPr lang="en-US" sz="1800" dirty="0"/>
              <a:t>	The EOC is a location which coordinates and supports all operational activities in  response to an incident. </a:t>
            </a:r>
          </a:p>
          <a:p>
            <a:pPr defTabSz="292751"/>
            <a:r>
              <a:rPr lang="en-US" sz="1800" dirty="0"/>
              <a:t>	The EOC is also the primary contact point for county, state and federal resources as they become available.</a:t>
            </a:r>
          </a:p>
          <a:p>
            <a:pPr defTabSz="292751"/>
            <a:r>
              <a:rPr lang="en-US" sz="1800" dirty="0"/>
              <a:t>	In some agencies, a departmental operations center (DOC) is sometimes used to better coordinate critical resources and is a link between the field and the EOC.  The DOC is discipline specific—law, public works, fire, etc.</a:t>
            </a:r>
          </a:p>
          <a:p>
            <a:pPr defTabSz="292751">
              <a:buFontTx/>
              <a:buChar char="•"/>
            </a:pPr>
            <a:endParaRPr lang="en-US" sz="1800" dirty="0"/>
          </a:p>
        </p:txBody>
      </p:sp>
    </p:spTree>
    <p:extLst>
      <p:ext uri="{BB962C8B-B14F-4D97-AF65-F5344CB8AC3E}">
        <p14:creationId xmlns:p14="http://schemas.microsoft.com/office/powerpoint/2010/main" val="4134275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2AFBD8-729E-444A-B691-F5DE8981812D}" type="slidenum">
              <a:rPr lang="en-US"/>
              <a:pPr/>
              <a:t>28</a:t>
            </a:fld>
            <a:endParaRPr lang="en-US"/>
          </a:p>
        </p:txBody>
      </p:sp>
      <p:sp>
        <p:nvSpPr>
          <p:cNvPr id="918530" name="Rectangle 2"/>
          <p:cNvSpPr>
            <a:spLocks noGrp="1" noRot="1" noChangeAspect="1" noChangeArrowheads="1" noTextEdit="1"/>
          </p:cNvSpPr>
          <p:nvPr>
            <p:ph type="sldImg"/>
          </p:nvPr>
        </p:nvSpPr>
        <p:spPr>
          <a:ln/>
        </p:spPr>
      </p:sp>
      <p:sp>
        <p:nvSpPr>
          <p:cNvPr id="918531" name="Rectangle 3"/>
          <p:cNvSpPr>
            <a:spLocks noGrp="1" noChangeArrowheads="1"/>
          </p:cNvSpPr>
          <p:nvPr>
            <p:ph type="body" idx="1"/>
          </p:nvPr>
        </p:nvSpPr>
        <p:spPr>
          <a:xfrm>
            <a:off x="415466" y="4256861"/>
            <a:ext cx="5912011" cy="4188459"/>
          </a:xfrm>
        </p:spPr>
        <p:txBody>
          <a:bodyPr/>
          <a:lstStyle/>
          <a:p>
            <a:pPr defTabSz="407335"/>
            <a:r>
              <a:rPr lang="en-US" sz="2000" dirty="0"/>
              <a:t>As more and more county, state and federal resources arrive in your campus, a J Field Office can be established  to better coordinate and share information on the incident and resource status.</a:t>
            </a:r>
          </a:p>
          <a:p>
            <a:pPr defTabSz="407335"/>
            <a:endParaRPr lang="en-US" sz="2000" dirty="0"/>
          </a:p>
          <a:p>
            <a:pPr defTabSz="407335"/>
            <a:r>
              <a:rPr lang="en-US" sz="2000" dirty="0"/>
              <a:t>The Joint Field Office is NOT a mini-EOC but a coordination point for all outside agencies.  </a:t>
            </a:r>
          </a:p>
          <a:p>
            <a:pPr defTabSz="407335"/>
            <a:endParaRPr lang="en-US" sz="2000" dirty="0"/>
          </a:p>
          <a:p>
            <a:pPr defTabSz="407335"/>
            <a:r>
              <a:rPr lang="en-US" sz="2000" dirty="0"/>
              <a:t>The Joint Field Office does NOT have tactical control of any incident but is there in a support role for all tactical activities.</a:t>
            </a:r>
          </a:p>
        </p:txBody>
      </p:sp>
    </p:spTree>
    <p:extLst>
      <p:ext uri="{BB962C8B-B14F-4D97-AF65-F5344CB8AC3E}">
        <p14:creationId xmlns:p14="http://schemas.microsoft.com/office/powerpoint/2010/main" val="1872407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FF7EBB38-45E1-411E-96C1-E8529CAE55E1}" type="slidenum">
              <a:rPr lang="en-US" smtClean="0">
                <a:cs typeface="Arial" charset="0"/>
              </a:rPr>
              <a:pPr/>
              <a:t>29</a:t>
            </a:fld>
            <a:endParaRPr lang="en-US" smtClean="0">
              <a:cs typeface="Arial" charset="0"/>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xfrm>
            <a:off x="491872" y="4422300"/>
            <a:ext cx="5595239" cy="4886800"/>
          </a:xfrm>
          <a:noFill/>
          <a:ln/>
        </p:spPr>
        <p:txBody>
          <a:bodyPr>
            <a:normAutofit/>
          </a:bodyPr>
          <a:lstStyle/>
          <a:p>
            <a:pPr defTabSz="407306"/>
            <a:r>
              <a:rPr lang="en-US" sz="2000" dirty="0"/>
              <a:t>A Local Assistance Center is established as a place where citizens can come to for assistance from various local, county, state and federal agencies and programs.  </a:t>
            </a:r>
          </a:p>
          <a:p>
            <a:pPr defTabSz="407306"/>
            <a:endParaRPr lang="en-US" sz="2000" dirty="0"/>
          </a:p>
          <a:p>
            <a:pPr defTabSz="407306"/>
            <a:r>
              <a:rPr lang="en-US" sz="2000" dirty="0"/>
              <a:t>It is a “one stop shopping” for disaster victims!</a:t>
            </a:r>
          </a:p>
          <a:p>
            <a:pPr defTabSz="407306"/>
            <a:endParaRPr lang="en-US" sz="2000" dirty="0"/>
          </a:p>
          <a:p>
            <a:pPr defTabSz="407306"/>
            <a:r>
              <a:rPr lang="en-US" sz="2000" dirty="0"/>
              <a:t>If you open a Local Assistance Center in your campus, some of the costs of creating and then maintaining the Center might be reimbursable.</a:t>
            </a:r>
          </a:p>
          <a:p>
            <a:pPr defTabSz="407306"/>
            <a:endParaRPr lang="en-US" sz="2000" dirty="0"/>
          </a:p>
          <a:p>
            <a:pPr defTabSz="407306"/>
            <a:r>
              <a:rPr lang="en-US" sz="2000" dirty="0"/>
              <a:t>Establishing an Local Assistance Center immediately after a disaster can do much to move people from the “victim” stage to  a “survivor” stage.</a:t>
            </a:r>
          </a:p>
          <a:p>
            <a:pPr defTabSz="407306"/>
            <a:r>
              <a:rPr lang="en-US" sz="2000" dirty="0"/>
              <a:t>	</a:t>
            </a:r>
          </a:p>
          <a:p>
            <a:pPr defTabSz="407306"/>
            <a:endParaRPr lang="en-US" sz="2000" dirty="0"/>
          </a:p>
        </p:txBody>
      </p:sp>
    </p:spTree>
    <p:extLst>
      <p:ext uri="{BB962C8B-B14F-4D97-AF65-F5344CB8AC3E}">
        <p14:creationId xmlns:p14="http://schemas.microsoft.com/office/powerpoint/2010/main" val="3710785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F761BB16-4756-4F13-972E-2B9413EBBE71}" type="slidenum">
              <a:rPr lang="en-US" smtClean="0">
                <a:cs typeface="Arial" charset="0"/>
              </a:rPr>
              <a:pPr/>
              <a:t>30</a:t>
            </a:fld>
            <a:endParaRPr lang="en-US" smtClean="0">
              <a:cs typeface="Arial" charset="0"/>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r>
              <a:rPr lang="en-US" sz="2000" i="1" dirty="0"/>
              <a:t>REVIEW SLIDE</a:t>
            </a:r>
          </a:p>
          <a:p>
            <a:pPr eaLnBrk="1" hangingPunct="1"/>
            <a:endParaRPr lang="en-US" sz="2000" i="1" dirty="0"/>
          </a:p>
          <a:p>
            <a:pPr eaLnBrk="1" hangingPunct="1"/>
            <a:r>
              <a:rPr lang="en-US" sz="2000" dirty="0"/>
              <a:t>Although Disaster Recovery Centers are established to let citizens know about the federal programs that are available, they are often collocated with a Local Assistance Centers since the organizational structure is also the same.</a:t>
            </a:r>
          </a:p>
          <a:p>
            <a:pPr eaLnBrk="1" hangingPunct="1"/>
            <a:endParaRPr lang="en-US" sz="2000" dirty="0"/>
          </a:p>
        </p:txBody>
      </p:sp>
    </p:spTree>
    <p:extLst>
      <p:ext uri="{BB962C8B-B14F-4D97-AF65-F5344CB8AC3E}">
        <p14:creationId xmlns:p14="http://schemas.microsoft.com/office/powerpoint/2010/main" val="1999435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16D3F603-8694-4A43-80DC-C2A48A92B807}" type="slidenum">
              <a:rPr lang="en-US" smtClean="0">
                <a:cs typeface="Arial" charset="0"/>
              </a:rPr>
              <a:pPr/>
              <a:t>31</a:t>
            </a:fld>
            <a:endParaRPr lang="en-US" smtClean="0">
              <a:cs typeface="Arial" charset="0"/>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r>
              <a:rPr lang="en-US" sz="2000" dirty="0"/>
              <a:t>PODs can refer to:</a:t>
            </a:r>
          </a:p>
          <a:p>
            <a:pPr lvl="1" eaLnBrk="1" hangingPunct="1">
              <a:buFontTx/>
              <a:buChar char="•"/>
            </a:pPr>
            <a:r>
              <a:rPr lang="en-US" sz="2000" dirty="0"/>
              <a:t>  Point of Dispensing – where medicines are distributed to citizens during a public health emergency.</a:t>
            </a:r>
          </a:p>
          <a:p>
            <a:pPr lvl="1" eaLnBrk="1" hangingPunct="1">
              <a:buFontTx/>
              <a:buChar char="•"/>
            </a:pPr>
            <a:r>
              <a:rPr lang="en-US" sz="2000" dirty="0"/>
              <a:t>  Point of Distribution – where food, water, etc. is made available to the general public</a:t>
            </a:r>
          </a:p>
          <a:p>
            <a:pPr eaLnBrk="1" hangingPunct="1"/>
            <a:endParaRPr lang="en-US" sz="2000" dirty="0"/>
          </a:p>
          <a:p>
            <a:pPr eaLnBrk="1" hangingPunct="1"/>
            <a:r>
              <a:rPr lang="en-US" sz="2000" dirty="0"/>
              <a:t>Names of facilities can often be changed or created to fit a particular need or that is easily recognized by the community so be prepared to be flexible!</a:t>
            </a:r>
          </a:p>
          <a:p>
            <a:pPr eaLnBrk="1" hangingPunct="1"/>
            <a:endParaRPr lang="en-US" sz="2000" dirty="0"/>
          </a:p>
        </p:txBody>
      </p:sp>
    </p:spTree>
    <p:extLst>
      <p:ext uri="{BB962C8B-B14F-4D97-AF65-F5344CB8AC3E}">
        <p14:creationId xmlns:p14="http://schemas.microsoft.com/office/powerpoint/2010/main" val="3243994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5AFBCC-975F-4DF3-B15B-E573B205E040}" type="slidenum">
              <a:rPr lang="en-US"/>
              <a:pPr/>
              <a:t>35</a:t>
            </a:fld>
            <a:endParaRPr lang="en-US"/>
          </a:p>
        </p:txBody>
      </p:sp>
      <p:sp>
        <p:nvSpPr>
          <p:cNvPr id="877570" name="Rectangle 2"/>
          <p:cNvSpPr>
            <a:spLocks noGrp="1" noRot="1" noChangeAspect="1" noChangeArrowheads="1" noTextEdit="1"/>
          </p:cNvSpPr>
          <p:nvPr>
            <p:ph type="sldImg"/>
          </p:nvPr>
        </p:nvSpPr>
        <p:spPr>
          <a:ln/>
        </p:spPr>
      </p:sp>
      <p:sp>
        <p:nvSpPr>
          <p:cNvPr id="877571" name="Rectangle 3"/>
          <p:cNvSpPr>
            <a:spLocks noGrp="1" noChangeArrowheads="1"/>
          </p:cNvSpPr>
          <p:nvPr>
            <p:ph type="body" idx="1"/>
          </p:nvPr>
        </p:nvSpPr>
        <p:spPr/>
        <p:txBody>
          <a:bodyPr/>
          <a:lstStyle/>
          <a:p>
            <a:r>
              <a:rPr lang="en-US" sz="1800" dirty="0"/>
              <a:t>We are now going to be discussing some features that will be called into play when the incident gets bigger and more complex</a:t>
            </a:r>
          </a:p>
        </p:txBody>
      </p:sp>
    </p:spTree>
    <p:extLst>
      <p:ext uri="{BB962C8B-B14F-4D97-AF65-F5344CB8AC3E}">
        <p14:creationId xmlns:p14="http://schemas.microsoft.com/office/powerpoint/2010/main" val="4087476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Fwy</a:t>
            </a:r>
            <a:r>
              <a:rPr lang="en-US" dirty="0" smtClean="0"/>
              <a:t> way closures: 215, 10, 60, 210 throughout San</a:t>
            </a:r>
            <a:r>
              <a:rPr lang="en-US" baseline="0" dirty="0" smtClean="0"/>
              <a:t> Bernardino &amp; Riverside County.</a:t>
            </a:r>
          </a:p>
          <a:p>
            <a:endParaRPr lang="en-US" dirty="0"/>
          </a:p>
        </p:txBody>
      </p:sp>
      <p:sp>
        <p:nvSpPr>
          <p:cNvPr id="4" name="Slide Number Placeholder 3"/>
          <p:cNvSpPr>
            <a:spLocks noGrp="1"/>
          </p:cNvSpPr>
          <p:nvPr>
            <p:ph type="sldNum" sz="quarter" idx="10"/>
          </p:nvPr>
        </p:nvSpPr>
        <p:spPr/>
        <p:txBody>
          <a:bodyPr/>
          <a:lstStyle/>
          <a:p>
            <a:fld id="{40AA12EA-7711-4088-954A-F0D783D43BCF}" type="slidenum">
              <a:rPr lang="en-US" smtClean="0"/>
              <a:pPr/>
              <a:t>36</a:t>
            </a:fld>
            <a:endParaRPr lang="en-US"/>
          </a:p>
        </p:txBody>
      </p:sp>
    </p:spTree>
    <p:extLst>
      <p:ext uri="{BB962C8B-B14F-4D97-AF65-F5344CB8AC3E}">
        <p14:creationId xmlns:p14="http://schemas.microsoft.com/office/powerpoint/2010/main" val="2003332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4BDE809-FF04-417B-8CD4-39A90946B215}" type="slidenum">
              <a:rPr lang="en-US" smtClean="0"/>
              <a:pPr/>
              <a:t>4</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300855" y="4422300"/>
            <a:ext cx="6421393" cy="4506610"/>
          </a:xfrm>
          <a:noFill/>
          <a:ln/>
        </p:spPr>
        <p:txBody>
          <a:bodyPr/>
          <a:lstStyle/>
          <a:p>
            <a:pPr>
              <a:lnSpc>
                <a:spcPct val="90000"/>
              </a:lnSpc>
              <a:tabLst>
                <a:tab pos="636416" algn="l"/>
              </a:tabLst>
            </a:pPr>
            <a:r>
              <a:rPr lang="en-US" dirty="0" smtClean="0">
                <a:latin typeface="Arial" pitchFamily="34" charset="0"/>
              </a:rPr>
              <a:t>SEMS requires it</a:t>
            </a:r>
          </a:p>
          <a:p>
            <a:pPr>
              <a:lnSpc>
                <a:spcPct val="90000"/>
              </a:lnSpc>
              <a:tabLst>
                <a:tab pos="636416" algn="l"/>
              </a:tabLst>
            </a:pPr>
            <a:r>
              <a:rPr lang="en-US" dirty="0" smtClean="0">
                <a:latin typeface="Arial" pitchFamily="34" charset="0"/>
              </a:rPr>
              <a:t>NIMS requires its</a:t>
            </a:r>
          </a:p>
          <a:p>
            <a:pPr>
              <a:lnSpc>
                <a:spcPct val="90000"/>
              </a:lnSpc>
              <a:tabLst>
                <a:tab pos="636416" algn="l"/>
              </a:tabLst>
            </a:pPr>
            <a:r>
              <a:rPr lang="en-US" dirty="0" smtClean="0">
                <a:latin typeface="Arial" pitchFamily="34" charset="0"/>
              </a:rPr>
              <a:t>It is a component of Best management Practices</a:t>
            </a:r>
          </a:p>
        </p:txBody>
      </p:sp>
    </p:spTree>
    <p:extLst>
      <p:ext uri="{BB962C8B-B14F-4D97-AF65-F5344CB8AC3E}">
        <p14:creationId xmlns:p14="http://schemas.microsoft.com/office/powerpoint/2010/main" val="1033614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SBVC</a:t>
            </a:r>
            <a:r>
              <a:rPr lang="en-US" baseline="0" dirty="0" smtClean="0"/>
              <a:t> though retrofitted has significant structural property damage; The Liberal Arts, Gym are presently under Bond support retrofitting but have collapsed.  The T building South ( South of Grant) street, the Parent Education Center, Warehouse/Shipping &amp; Receiving all have not been retro _ need disasters impact</a:t>
            </a:r>
          </a:p>
          <a:p>
            <a:endParaRPr lang="en-US" baseline="0" dirty="0" smtClean="0"/>
          </a:p>
          <a:p>
            <a:r>
              <a:rPr lang="en-US" baseline="0" dirty="0" smtClean="0"/>
              <a:t>Crafton Hills College has taken the significant impact. </a:t>
            </a:r>
          </a:p>
          <a:p>
            <a:r>
              <a:rPr lang="en-US" baseline="0" dirty="0" smtClean="0"/>
              <a:t>All buildings has sustain significant damage and are still being assessed by campus M&amp;O teams. </a:t>
            </a:r>
            <a:endParaRPr lang="en-US" dirty="0"/>
          </a:p>
        </p:txBody>
      </p:sp>
      <p:sp>
        <p:nvSpPr>
          <p:cNvPr id="4" name="Slide Number Placeholder 3"/>
          <p:cNvSpPr>
            <a:spLocks noGrp="1"/>
          </p:cNvSpPr>
          <p:nvPr>
            <p:ph type="sldNum" sz="quarter" idx="10"/>
          </p:nvPr>
        </p:nvSpPr>
        <p:spPr/>
        <p:txBody>
          <a:bodyPr/>
          <a:lstStyle/>
          <a:p>
            <a:fld id="{40AA12EA-7711-4088-954A-F0D783D43BCF}" type="slidenum">
              <a:rPr lang="en-US" smtClean="0"/>
              <a:pPr/>
              <a:t>38</a:t>
            </a:fld>
            <a:endParaRPr lang="en-US"/>
          </a:p>
        </p:txBody>
      </p:sp>
    </p:spTree>
    <p:extLst>
      <p:ext uri="{BB962C8B-B14F-4D97-AF65-F5344CB8AC3E}">
        <p14:creationId xmlns:p14="http://schemas.microsoft.com/office/powerpoint/2010/main" val="368021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 notes:</a:t>
            </a:r>
          </a:p>
          <a:p>
            <a:pPr lvl="1" eaLnBrk="1" hangingPunct="1"/>
            <a:r>
              <a:rPr lang="en-US" b="1" dirty="0" smtClean="0">
                <a:solidFill>
                  <a:schemeClr val="bg1"/>
                </a:solidFill>
              </a:rPr>
              <a:t>SBVC has sustain significant structural damage but most buildings still partially habitable. </a:t>
            </a:r>
          </a:p>
          <a:p>
            <a:pPr lvl="1" eaLnBrk="1" hangingPunct="1"/>
            <a:r>
              <a:rPr lang="en-US" b="1" dirty="0" smtClean="0">
                <a:solidFill>
                  <a:schemeClr val="bg1"/>
                </a:solidFill>
              </a:rPr>
              <a:t>Science building and Computer Center sustain most damage- all rooms filled with equipment and structural debris, making the rooms unusable. </a:t>
            </a:r>
          </a:p>
          <a:p>
            <a:pPr lvl="1" eaLnBrk="1" hangingPunct="1"/>
            <a:r>
              <a:rPr lang="en-US" b="1" dirty="0" smtClean="0">
                <a:solidFill>
                  <a:schemeClr val="bg1"/>
                </a:solidFill>
              </a:rPr>
              <a:t>Hazardous chemicals within Chemistry prep lab has building evacuated and cordon off</a:t>
            </a:r>
          </a:p>
          <a:p>
            <a:pPr lvl="1" eaLnBrk="1" hangingPunct="1"/>
            <a:r>
              <a:rPr lang="en-US" b="1" dirty="0" smtClean="0">
                <a:solidFill>
                  <a:schemeClr val="bg1"/>
                </a:solidFill>
              </a:rPr>
              <a:t>Student Health Center has become critical triage center. Athletic trainers are dealing with walking wounded and community at large.</a:t>
            </a:r>
          </a:p>
          <a:p>
            <a:endParaRPr lang="en-US" dirty="0"/>
          </a:p>
        </p:txBody>
      </p:sp>
      <p:sp>
        <p:nvSpPr>
          <p:cNvPr id="4" name="Slide Number Placeholder 3"/>
          <p:cNvSpPr>
            <a:spLocks noGrp="1"/>
          </p:cNvSpPr>
          <p:nvPr>
            <p:ph type="sldNum" sz="quarter" idx="10"/>
          </p:nvPr>
        </p:nvSpPr>
        <p:spPr/>
        <p:txBody>
          <a:bodyPr/>
          <a:lstStyle/>
          <a:p>
            <a:fld id="{40AA12EA-7711-4088-954A-F0D783D43BCF}" type="slidenum">
              <a:rPr lang="en-US" smtClean="0"/>
              <a:pPr/>
              <a:t>39</a:t>
            </a:fld>
            <a:endParaRPr lang="en-US"/>
          </a:p>
        </p:txBody>
      </p:sp>
    </p:spTree>
    <p:extLst>
      <p:ext uri="{BB962C8B-B14F-4D97-AF65-F5344CB8AC3E}">
        <p14:creationId xmlns:p14="http://schemas.microsoft.com/office/powerpoint/2010/main" val="5336032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2800" b="1" u="sng" dirty="0" smtClean="0">
                <a:solidFill>
                  <a:schemeClr val="bg1"/>
                </a:solidFill>
              </a:rPr>
              <a:t>Objectives for BOT include</a:t>
            </a:r>
            <a:r>
              <a:rPr lang="en-US" sz="2800" b="1" dirty="0" smtClean="0">
                <a:solidFill>
                  <a:schemeClr val="bg1"/>
                </a:solidFill>
              </a:rPr>
              <a:t>:</a:t>
            </a:r>
          </a:p>
          <a:p>
            <a:pPr lvl="1" eaLnBrk="1" hangingPunct="1"/>
            <a:r>
              <a:rPr lang="en-US" b="1" dirty="0" smtClean="0">
                <a:solidFill>
                  <a:schemeClr val="bg1"/>
                </a:solidFill>
              </a:rPr>
              <a:t>Assessing the impact the earthquake had on the college(s) and address critical policies and procedures that must be enacted to support the campus response needs for life &amp; Safety.</a:t>
            </a:r>
          </a:p>
          <a:p>
            <a:pPr lvl="1" eaLnBrk="1" hangingPunct="1"/>
            <a:r>
              <a:rPr lang="en-US" b="1" dirty="0" smtClean="0">
                <a:solidFill>
                  <a:schemeClr val="bg1"/>
                </a:solidFill>
              </a:rPr>
              <a:t>Prioritizing critical functions and address the emergency funding needs for the college’s response and recovery</a:t>
            </a:r>
          </a:p>
          <a:p>
            <a:pPr lvl="1" eaLnBrk="1" hangingPunct="1"/>
            <a:r>
              <a:rPr lang="en-US" b="1" dirty="0" smtClean="0">
                <a:solidFill>
                  <a:schemeClr val="bg1"/>
                </a:solidFill>
              </a:rPr>
              <a:t>Allocate long term recovery funds for resources, facilities, and personnel, if necessary, to achieve continuity of education/business and resume normal operations</a:t>
            </a:r>
            <a:endParaRPr lang="en-US" dirty="0"/>
          </a:p>
        </p:txBody>
      </p:sp>
      <p:sp>
        <p:nvSpPr>
          <p:cNvPr id="4" name="Slide Number Placeholder 3"/>
          <p:cNvSpPr>
            <a:spLocks noGrp="1"/>
          </p:cNvSpPr>
          <p:nvPr>
            <p:ph type="sldNum" sz="quarter" idx="10"/>
          </p:nvPr>
        </p:nvSpPr>
        <p:spPr/>
        <p:txBody>
          <a:bodyPr/>
          <a:lstStyle/>
          <a:p>
            <a:fld id="{40AA12EA-7711-4088-954A-F0D783D43BCF}" type="slidenum">
              <a:rPr lang="en-US" smtClean="0"/>
              <a:pPr/>
              <a:t>41</a:t>
            </a:fld>
            <a:endParaRPr lang="en-US"/>
          </a:p>
        </p:txBody>
      </p:sp>
    </p:spTree>
    <p:extLst>
      <p:ext uri="{BB962C8B-B14F-4D97-AF65-F5344CB8AC3E}">
        <p14:creationId xmlns:p14="http://schemas.microsoft.com/office/powerpoint/2010/main" val="333292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D57F3DA9-6929-4417-BB4C-65552FD41ACF}" type="slidenum">
              <a:rPr lang="en-US" smtClean="0"/>
              <a:pPr/>
              <a:t>6</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385221" y="4218683"/>
            <a:ext cx="6217640" cy="4886800"/>
          </a:xfrm>
          <a:noFill/>
          <a:ln/>
        </p:spPr>
        <p:txBody>
          <a:bodyPr/>
          <a:lstStyle/>
          <a:p>
            <a:pPr defTabSz="229109">
              <a:lnSpc>
                <a:spcPct val="90000"/>
              </a:lnSpc>
            </a:pPr>
            <a:r>
              <a:rPr lang="en-US" sz="1500" dirty="0">
                <a:latin typeface="Arial" pitchFamily="34" charset="0"/>
              </a:rPr>
              <a:t>Who has to use SEMS?</a:t>
            </a:r>
          </a:p>
          <a:p>
            <a:pPr defTabSz="229109">
              <a:lnSpc>
                <a:spcPct val="90000"/>
              </a:lnSpc>
            </a:pPr>
            <a:r>
              <a:rPr lang="en-US" sz="1500" dirty="0">
                <a:solidFill>
                  <a:srgbClr val="000000"/>
                </a:solidFill>
                <a:latin typeface="Arial" pitchFamily="34" charset="0"/>
              </a:rPr>
              <a:t>	MOUSE CLICK - By law, state agencies </a:t>
            </a:r>
            <a:r>
              <a:rPr lang="en-US" sz="1500" i="1" u="sng" dirty="0">
                <a:solidFill>
                  <a:srgbClr val="000000"/>
                </a:solidFill>
                <a:latin typeface="Arial" pitchFamily="34" charset="0"/>
              </a:rPr>
              <a:t>MUST </a:t>
            </a:r>
            <a:r>
              <a:rPr lang="en-US" sz="1500" dirty="0">
                <a:solidFill>
                  <a:srgbClr val="000000"/>
                </a:solidFill>
                <a:latin typeface="Arial" pitchFamily="34" charset="0"/>
              </a:rPr>
              <a:t>use SEMS when responding to emergencies involving multiple jurisdictions or multiple agencies. </a:t>
            </a:r>
            <a:endParaRPr lang="en-US" sz="1500" dirty="0">
              <a:latin typeface="Arial" pitchFamily="34" charset="0"/>
            </a:endParaRPr>
          </a:p>
          <a:p>
            <a:pPr defTabSz="229109">
              <a:lnSpc>
                <a:spcPct val="90000"/>
              </a:lnSpc>
            </a:pPr>
            <a:r>
              <a:rPr lang="en-US" sz="1500" dirty="0">
                <a:solidFill>
                  <a:srgbClr val="000000"/>
                </a:solidFill>
                <a:latin typeface="Arial" pitchFamily="34" charset="0"/>
              </a:rPr>
              <a:t>	MOUSE CLICK - Under the law, local governments do not have to use SEMS, but are encouraged to do so.</a:t>
            </a:r>
            <a:r>
              <a:rPr lang="en-US" sz="1500" i="1" u="sng" dirty="0">
                <a:solidFill>
                  <a:srgbClr val="000000"/>
                </a:solidFill>
                <a:latin typeface="Arial" pitchFamily="34" charset="0"/>
              </a:rPr>
              <a:t> </a:t>
            </a:r>
          </a:p>
          <a:p>
            <a:pPr defTabSz="229109">
              <a:lnSpc>
                <a:spcPct val="90000"/>
              </a:lnSpc>
            </a:pPr>
            <a:r>
              <a:rPr lang="en-US" sz="1500" dirty="0">
                <a:solidFill>
                  <a:srgbClr val="000000"/>
                </a:solidFill>
                <a:latin typeface="Arial" pitchFamily="34" charset="0"/>
              </a:rPr>
              <a:t>	MOUSE CLICK - Jurisdictions who do not use SEMS will not be eligible to collect state funding of response related personnel costs.  Also, following a disaster, the press and the public will be aware of what is happening and will be asking questions.  Non-compliance with the emergency management system being used statewide may be used against you by the press—but compliance can be a positive image for your jurisdiction.</a:t>
            </a:r>
          </a:p>
          <a:p>
            <a:pPr defTabSz="229109">
              <a:lnSpc>
                <a:spcPct val="90000"/>
              </a:lnSpc>
            </a:pPr>
            <a:r>
              <a:rPr lang="en-US" sz="1500" dirty="0">
                <a:solidFill>
                  <a:srgbClr val="000000"/>
                </a:solidFill>
                <a:latin typeface="Arial" pitchFamily="34" charset="0"/>
              </a:rPr>
              <a:t>	Compliance with SEMS needs to be documented and includes:</a:t>
            </a:r>
          </a:p>
          <a:p>
            <a:pPr lvl="1" defTabSz="229109">
              <a:lnSpc>
                <a:spcPct val="90000"/>
              </a:lnSpc>
              <a:buFontTx/>
              <a:buChar char="•"/>
            </a:pPr>
            <a:r>
              <a:rPr lang="en-US" sz="1500" dirty="0">
                <a:solidFill>
                  <a:srgbClr val="000000"/>
                </a:solidFill>
                <a:latin typeface="Arial" pitchFamily="34" charset="0"/>
              </a:rPr>
              <a:t>Emergency plans and procedures.</a:t>
            </a:r>
          </a:p>
          <a:p>
            <a:pPr lvl="1" defTabSz="229109">
              <a:lnSpc>
                <a:spcPct val="90000"/>
              </a:lnSpc>
              <a:buFontTx/>
              <a:buChar char="•"/>
            </a:pPr>
            <a:r>
              <a:rPr lang="en-US" sz="1500" dirty="0">
                <a:solidFill>
                  <a:srgbClr val="000000"/>
                </a:solidFill>
                <a:latin typeface="Arial" pitchFamily="34" charset="0"/>
              </a:rPr>
              <a:t>SEMS training provided to its emergency response personnel.</a:t>
            </a:r>
          </a:p>
          <a:p>
            <a:pPr lvl="1" defTabSz="229109">
              <a:lnSpc>
                <a:spcPct val="90000"/>
              </a:lnSpc>
              <a:buFontTx/>
              <a:buChar char="•"/>
            </a:pPr>
            <a:r>
              <a:rPr lang="en-US" sz="1500" dirty="0">
                <a:solidFill>
                  <a:srgbClr val="000000"/>
                </a:solidFill>
                <a:latin typeface="Arial" pitchFamily="34" charset="0"/>
              </a:rPr>
              <a:t>The use of SEMS  during exercises.</a:t>
            </a:r>
          </a:p>
          <a:p>
            <a:pPr lvl="1" defTabSz="229109">
              <a:lnSpc>
                <a:spcPct val="90000"/>
              </a:lnSpc>
              <a:buFontTx/>
              <a:buChar char="•"/>
            </a:pPr>
            <a:r>
              <a:rPr lang="en-US" sz="1500" dirty="0">
                <a:solidFill>
                  <a:srgbClr val="000000"/>
                </a:solidFill>
                <a:latin typeface="Arial" pitchFamily="34" charset="0"/>
              </a:rPr>
              <a:t>The use of SEMS during emergency activation/response.</a:t>
            </a:r>
          </a:p>
          <a:p>
            <a:pPr defTabSz="229109">
              <a:lnSpc>
                <a:spcPct val="90000"/>
              </a:lnSpc>
            </a:pPr>
            <a:endParaRPr lang="en-US" sz="1500" dirty="0">
              <a:latin typeface="Arial" pitchFamily="34" charset="0"/>
            </a:endParaRPr>
          </a:p>
        </p:txBody>
      </p:sp>
    </p:spTree>
    <p:extLst>
      <p:ext uri="{BB962C8B-B14F-4D97-AF65-F5344CB8AC3E}">
        <p14:creationId xmlns:p14="http://schemas.microsoft.com/office/powerpoint/2010/main" val="1651682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Crafton</a:t>
            </a:r>
          </a:p>
          <a:p>
            <a:r>
              <a:rPr lang="en-US" dirty="0" smtClean="0"/>
              <a:t>San Bernardino</a:t>
            </a:r>
            <a:r>
              <a:rPr lang="en-US" baseline="0" dirty="0" smtClean="0"/>
              <a:t> Valley</a:t>
            </a:r>
          </a:p>
          <a:p>
            <a:r>
              <a:rPr lang="en-US" baseline="0" dirty="0" smtClean="0"/>
              <a:t>Economic Development &amp; Corporate Training Center</a:t>
            </a:r>
          </a:p>
          <a:p>
            <a:r>
              <a:rPr lang="en-US" baseline="0" dirty="0" smtClean="0"/>
              <a:t>KVCR Broadcasting</a:t>
            </a:r>
            <a:endParaRPr lang="en-US" dirty="0"/>
          </a:p>
        </p:txBody>
      </p:sp>
      <p:sp>
        <p:nvSpPr>
          <p:cNvPr id="4" name="Slide Number Placeholder 3"/>
          <p:cNvSpPr>
            <a:spLocks noGrp="1"/>
          </p:cNvSpPr>
          <p:nvPr>
            <p:ph type="sldNum" sz="quarter" idx="10"/>
          </p:nvPr>
        </p:nvSpPr>
        <p:spPr/>
        <p:txBody>
          <a:bodyPr/>
          <a:lstStyle/>
          <a:p>
            <a:fld id="{40AA12EA-7711-4088-954A-F0D783D43BCF}" type="slidenum">
              <a:rPr lang="en-US" smtClean="0"/>
              <a:pPr/>
              <a:t>7</a:t>
            </a:fld>
            <a:endParaRPr lang="en-US"/>
          </a:p>
        </p:txBody>
      </p:sp>
    </p:spTree>
    <p:extLst>
      <p:ext uri="{BB962C8B-B14F-4D97-AF65-F5344CB8AC3E}">
        <p14:creationId xmlns:p14="http://schemas.microsoft.com/office/powerpoint/2010/main" val="1423780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B80643DE-2787-44D5-A931-4F47F83FC314}" type="slidenum">
              <a:rPr lang="en-US" smtClean="0">
                <a:cs typeface="Arial" charset="0"/>
              </a:rPr>
              <a:pPr/>
              <a:t>9</a:t>
            </a:fld>
            <a:endParaRPr lang="en-US" smtClean="0">
              <a:cs typeface="Arial"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0" y="4167779"/>
            <a:ext cx="7023100" cy="5141321"/>
          </a:xfrm>
          <a:noFill/>
          <a:ln/>
        </p:spPr>
        <p:txBody>
          <a:bodyPr/>
          <a:lstStyle/>
          <a:p>
            <a:pPr defTabSz="343665"/>
            <a:r>
              <a:rPr lang="en-US" sz="1500" dirty="0"/>
              <a:t>Under SEMS, the Operational Area is the geographical boundaries of the County and includes Orange County, all cities (88), unincorporated areas and special districts (277+).</a:t>
            </a:r>
          </a:p>
          <a:p>
            <a:pPr defTabSz="343665"/>
            <a:r>
              <a:rPr lang="en-US" sz="1500" dirty="0"/>
              <a:t>	Our Op Area and County EOC is located on Eastern Ave. in East LA.  It is activated jointly by Office of Emergency Management and Sheriff.  The Sheriff is the lead during disasters.</a:t>
            </a:r>
          </a:p>
          <a:p>
            <a:pPr defTabSz="343665"/>
            <a:r>
              <a:rPr lang="en-US" sz="1500" dirty="0"/>
              <a:t>	The Op Area EOC coordinates information flow between county depts., cities and school districts.  These agencies send status reports and request resources to the Op Area via the Emergency Management Information System (EMIS) which is an internet based system which ties these agencies together. Back-ups for EMIS includes a satellite dish and computer, amateur radios, and making contact with the contact Sheriff’s station.</a:t>
            </a:r>
          </a:p>
          <a:p>
            <a:pPr defTabSz="343665"/>
            <a:r>
              <a:rPr lang="en-US" sz="1500" dirty="0"/>
              <a:t>	Resource requests  are made to the Op Area.  If the Op Area can’t fill the requests, it will send requests to the Regional EOC (REOC) of the OES.</a:t>
            </a:r>
          </a:p>
          <a:p>
            <a:pPr defTabSz="343665"/>
            <a:r>
              <a:rPr lang="en-US" sz="1500" dirty="0"/>
              <a:t>	The Op Area is the intermediate level of the state emergency services organization.  The cities go to the state through the Op Area.</a:t>
            </a:r>
          </a:p>
          <a:p>
            <a:pPr defTabSz="343665"/>
            <a:r>
              <a:rPr lang="en-US" sz="1500" dirty="0"/>
              <a:t>	The Op Area EOC must activate for support when requested by a jurisdiction – may be a low-level activation to monitor the situation.</a:t>
            </a:r>
          </a:p>
          <a:p>
            <a:pPr defTabSz="343665"/>
            <a:endParaRPr lang="en-US" sz="1500" dirty="0"/>
          </a:p>
        </p:txBody>
      </p:sp>
    </p:spTree>
    <p:extLst>
      <p:ext uri="{BB962C8B-B14F-4D97-AF65-F5344CB8AC3E}">
        <p14:creationId xmlns:p14="http://schemas.microsoft.com/office/powerpoint/2010/main" val="2908339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6EC6A0-E12D-486E-AE6C-6309FDC503C4}" type="slidenum">
              <a:rPr lang="en-US"/>
              <a:pPr/>
              <a:t>10</a:t>
            </a:fld>
            <a:endParaRPr lang="en-US"/>
          </a:p>
        </p:txBody>
      </p:sp>
      <p:sp>
        <p:nvSpPr>
          <p:cNvPr id="707586" name="Rectangle 2"/>
          <p:cNvSpPr>
            <a:spLocks noGrp="1" noRot="1" noChangeAspect="1" noChangeArrowheads="1" noTextEdit="1"/>
          </p:cNvSpPr>
          <p:nvPr>
            <p:ph type="sldImg"/>
          </p:nvPr>
        </p:nvSpPr>
        <p:spPr>
          <a:ln/>
        </p:spPr>
      </p:sp>
      <p:sp>
        <p:nvSpPr>
          <p:cNvPr id="707587" name="Rectangle 3"/>
          <p:cNvSpPr>
            <a:spLocks noGrp="1" noChangeArrowheads="1"/>
          </p:cNvSpPr>
          <p:nvPr>
            <p:ph type="body" idx="1"/>
          </p:nvPr>
        </p:nvSpPr>
        <p:spPr>
          <a:xfrm>
            <a:off x="428200" y="4269586"/>
            <a:ext cx="6383189" cy="4786584"/>
          </a:xfrm>
        </p:spPr>
        <p:txBody>
          <a:bodyPr/>
          <a:lstStyle/>
          <a:p>
            <a:pPr defTabSz="229109"/>
            <a:r>
              <a:rPr lang="en-US" sz="1500" dirty="0">
                <a:solidFill>
                  <a:srgbClr val="000000"/>
                </a:solidFill>
              </a:rPr>
              <a:t>Because of its size and geography, the state has been divided into </a:t>
            </a:r>
            <a:r>
              <a:rPr lang="en-US" sz="1500" i="1" u="sng" dirty="0">
                <a:solidFill>
                  <a:srgbClr val="000000"/>
                </a:solidFill>
              </a:rPr>
              <a:t>six Mutual Aid Regions</a:t>
            </a:r>
            <a:r>
              <a:rPr lang="en-US" sz="1500" dirty="0">
                <a:solidFill>
                  <a:srgbClr val="000000"/>
                </a:solidFill>
              </a:rPr>
              <a:t> in order to coordinate mutual aid and other emergency related activities.</a:t>
            </a:r>
            <a:r>
              <a:rPr lang="en-US" sz="1500" i="1" dirty="0">
                <a:solidFill>
                  <a:srgbClr val="000000"/>
                </a:solidFill>
              </a:rPr>
              <a:t>  </a:t>
            </a:r>
            <a:r>
              <a:rPr lang="en-US" sz="1500" dirty="0">
                <a:solidFill>
                  <a:srgbClr val="000000"/>
                </a:solidFill>
              </a:rPr>
              <a:t>The Office of Emergency Services (OES) also has</a:t>
            </a:r>
            <a:r>
              <a:rPr lang="en-US" sz="1500" i="1" dirty="0">
                <a:solidFill>
                  <a:srgbClr val="000000"/>
                </a:solidFill>
              </a:rPr>
              <a:t> </a:t>
            </a:r>
            <a:r>
              <a:rPr lang="en-US" sz="1500" i="1" u="sng" dirty="0">
                <a:solidFill>
                  <a:srgbClr val="000000"/>
                </a:solidFill>
              </a:rPr>
              <a:t>three Administrative Regional Offices</a:t>
            </a:r>
            <a:r>
              <a:rPr lang="en-US" sz="1500" i="1" dirty="0">
                <a:solidFill>
                  <a:srgbClr val="000000"/>
                </a:solidFill>
              </a:rPr>
              <a:t>.</a:t>
            </a:r>
            <a:r>
              <a:rPr lang="en-US" sz="1500" dirty="0">
                <a:solidFill>
                  <a:srgbClr val="000000"/>
                </a:solidFill>
              </a:rPr>
              <a:t> </a:t>
            </a:r>
          </a:p>
          <a:p>
            <a:pPr defTabSz="229109"/>
            <a:r>
              <a:rPr lang="en-US" sz="1500" dirty="0">
                <a:solidFill>
                  <a:srgbClr val="000000"/>
                </a:solidFill>
              </a:rPr>
              <a:t>	The cities of Orange County falls within Mutual Aid Region I and the Southern Administrative Region.  The Southern Region EOC and administrative offices are located at the Armed Forces Reserve Center in Los Alamitos.    </a:t>
            </a:r>
          </a:p>
          <a:p>
            <a:pPr defTabSz="229109"/>
            <a:r>
              <a:rPr lang="en-US" sz="1500" dirty="0">
                <a:solidFill>
                  <a:srgbClr val="000000"/>
                </a:solidFill>
              </a:rPr>
              <a:t>	In SEMS, the regional level manages and coordinates information and resources among operational areas within the mutual aid region and also between the operational areas and the state level.</a:t>
            </a:r>
          </a:p>
          <a:p>
            <a:pPr defTabSz="229109"/>
            <a:r>
              <a:rPr lang="en-US" sz="1500" dirty="0">
                <a:solidFill>
                  <a:srgbClr val="000000"/>
                </a:solidFill>
              </a:rPr>
              <a:t>	The regional level also coordinates overall state agency support for emergency response activities within the region.   </a:t>
            </a:r>
          </a:p>
          <a:p>
            <a:pPr defTabSz="229109"/>
            <a:r>
              <a:rPr lang="en-US" sz="1500" dirty="0">
                <a:solidFill>
                  <a:srgbClr val="000000"/>
                </a:solidFill>
              </a:rPr>
              <a:t>	The Southern Region will also coordinate with FEMA on behalf of the cities and operational areas.</a:t>
            </a:r>
          </a:p>
          <a:p>
            <a:pPr defTabSz="229109"/>
            <a:r>
              <a:rPr lang="en-US" sz="1500" dirty="0">
                <a:solidFill>
                  <a:srgbClr val="000000"/>
                </a:solidFill>
              </a:rPr>
              <a:t>	The regional level EOC shall be activated and SEMS used when any operational area EOC within the mutual aid region is activated.</a:t>
            </a:r>
          </a:p>
        </p:txBody>
      </p:sp>
    </p:spTree>
    <p:extLst>
      <p:ext uri="{BB962C8B-B14F-4D97-AF65-F5344CB8AC3E}">
        <p14:creationId xmlns:p14="http://schemas.microsoft.com/office/powerpoint/2010/main" val="4014393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27149-B880-445F-9B67-1C94BB9F31BC}" type="slidenum">
              <a:rPr lang="en-US"/>
              <a:pPr/>
              <a:t>11</a:t>
            </a:fld>
            <a:endParaRPr lang="en-US"/>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a:xfrm>
            <a:off x="517342" y="4333218"/>
            <a:ext cx="5759197" cy="4188459"/>
          </a:xfrm>
        </p:spPr>
        <p:txBody>
          <a:bodyPr/>
          <a:lstStyle/>
          <a:p>
            <a:pPr defTabSz="292751"/>
            <a:r>
              <a:rPr lang="en-US" sz="1800" dirty="0">
                <a:solidFill>
                  <a:srgbClr val="000000"/>
                </a:solidFill>
              </a:rPr>
              <a:t>The state level of SEMS manages state resources in response to the emergency needs of the other levels and coordinates mutual aid among the mutual aid regions and between the regional level and state level.  </a:t>
            </a:r>
            <a:r>
              <a:rPr lang="en-US" sz="1800" i="1" dirty="0">
                <a:solidFill>
                  <a:srgbClr val="000000"/>
                </a:solidFill>
              </a:rPr>
              <a:t>The state level also serves as the coordination and communication link between the state and the federal disaster response system. 	</a:t>
            </a:r>
            <a:r>
              <a:rPr lang="en-US" sz="1800" dirty="0">
                <a:solidFill>
                  <a:srgbClr val="000000"/>
                </a:solidFill>
              </a:rPr>
              <a:t>The State level will activate its EOC and use SEMS when:</a:t>
            </a:r>
          </a:p>
          <a:p>
            <a:pPr marL="292751" lvl="1" defTabSz="292751">
              <a:buFontTx/>
              <a:buChar char="•"/>
            </a:pPr>
            <a:r>
              <a:rPr lang="en-US" sz="1800" dirty="0">
                <a:solidFill>
                  <a:srgbClr val="000000"/>
                </a:solidFill>
              </a:rPr>
              <a:t> A regional level EOC is activated.</a:t>
            </a:r>
          </a:p>
          <a:p>
            <a:pPr marL="292751" lvl="1" defTabSz="292751">
              <a:buFontTx/>
              <a:buChar char="•"/>
            </a:pPr>
            <a:r>
              <a:rPr lang="en-US" sz="1800" dirty="0">
                <a:solidFill>
                  <a:srgbClr val="000000"/>
                </a:solidFill>
              </a:rPr>
              <a:t> The governor proclaims a state of emergency.</a:t>
            </a:r>
          </a:p>
          <a:p>
            <a:pPr marL="292751" lvl="1" defTabSz="292751">
              <a:buFontTx/>
              <a:buChar char="•"/>
            </a:pPr>
            <a:r>
              <a:rPr lang="en-US" sz="1800" dirty="0">
                <a:solidFill>
                  <a:srgbClr val="000000"/>
                </a:solidFill>
              </a:rPr>
              <a:t>  The governor proclaims an earthquake or volcanic prediction. </a:t>
            </a:r>
          </a:p>
          <a:p>
            <a:pPr defTabSz="292751"/>
            <a:endParaRPr lang="en-US" sz="1800" dirty="0"/>
          </a:p>
        </p:txBody>
      </p:sp>
    </p:spTree>
    <p:extLst>
      <p:ext uri="{BB962C8B-B14F-4D97-AF65-F5344CB8AC3E}">
        <p14:creationId xmlns:p14="http://schemas.microsoft.com/office/powerpoint/2010/main" val="1027535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1E7D0F47-CB05-402A-B137-4122132CA8A0}" type="slidenum">
              <a:rPr lang="en-US" smtClean="0">
                <a:cs typeface="Arial" charset="0"/>
              </a:rPr>
              <a:pPr/>
              <a:t>12</a:t>
            </a:fld>
            <a:endParaRPr lang="en-US" smtClean="0">
              <a:cs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xfrm>
            <a:off x="389997" y="4244136"/>
            <a:ext cx="5912011" cy="4188459"/>
          </a:xfrm>
          <a:noFill/>
          <a:ln/>
        </p:spPr>
        <p:txBody>
          <a:bodyPr/>
          <a:lstStyle/>
          <a:p>
            <a:pPr eaLnBrk="1" hangingPunct="1"/>
            <a:r>
              <a:rPr lang="en-US" sz="1800" dirty="0"/>
              <a:t>ICS is a modular organization and can be as large or small as needed to fit the incident.  It can be modified at any time during the incident.</a:t>
            </a:r>
          </a:p>
          <a:p>
            <a:pPr eaLnBrk="1" hangingPunct="1"/>
            <a:endParaRPr lang="en-US" sz="1800" dirty="0"/>
          </a:p>
          <a:p>
            <a:pPr eaLnBrk="1" hangingPunct="1"/>
            <a:r>
              <a:rPr lang="en-US" sz="1800" dirty="0"/>
              <a:t>You activate only the positions you need</a:t>
            </a:r>
          </a:p>
          <a:p>
            <a:pPr eaLnBrk="1" hangingPunct="1"/>
            <a:endParaRPr lang="en-US" sz="1800" dirty="0"/>
          </a:p>
          <a:p>
            <a:pPr eaLnBrk="1" hangingPunct="1"/>
            <a:r>
              <a:rPr lang="en-US" sz="1800" dirty="0"/>
              <a:t>The Incident Commander or EOC Director handles all responsibilities until they are delegated to another person by activating a position or section.</a:t>
            </a:r>
          </a:p>
          <a:p>
            <a:pPr eaLnBrk="1" hangingPunct="1"/>
            <a:endParaRPr lang="en-US" dirty="0" smtClean="0"/>
          </a:p>
        </p:txBody>
      </p:sp>
    </p:spTree>
    <p:extLst>
      <p:ext uri="{BB962C8B-B14F-4D97-AF65-F5344CB8AC3E}">
        <p14:creationId xmlns:p14="http://schemas.microsoft.com/office/powerpoint/2010/main" val="1951951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DDBAC34-387E-493C-9A83-3E2E2BEDF63E}" type="datetimeFigureOut">
              <a:rPr lang="en-US" smtClean="0"/>
              <a:pPr/>
              <a:t>4/16/2015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D9D51BC-0F1B-4D16-88DD-3AF2F4549C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DBAC34-387E-493C-9A83-3E2E2BEDF63E}" type="datetimeFigureOut">
              <a:rPr lang="en-US" smtClean="0"/>
              <a:pPr/>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D51BC-0F1B-4D16-88DD-3AF2F4549C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DBAC34-387E-493C-9A83-3E2E2BEDF63E}" type="datetimeFigureOut">
              <a:rPr lang="en-US" smtClean="0"/>
              <a:pPr/>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D51BC-0F1B-4D16-88DD-3AF2F4549C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304800"/>
            <a:ext cx="91440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228600" y="228600"/>
            <a:ext cx="533400" cy="304800"/>
          </a:xfrm>
        </p:spPr>
        <p:txBody>
          <a:bodyPr/>
          <a:lstStyle>
            <a:lvl1pPr>
              <a:defRPr/>
            </a:lvl1pPr>
          </a:lstStyle>
          <a:p>
            <a:pPr>
              <a:defRPr/>
            </a:pPr>
            <a:fld id="{46EBF1FE-3560-4501-8F1F-C4F640361AB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648200" y="1981200"/>
            <a:ext cx="3810000" cy="4114800"/>
          </a:xfrm>
        </p:spPr>
        <p:txBody>
          <a:bodyPr>
            <a:normAutofit/>
          </a:bodyPr>
          <a:lstStyle/>
          <a:p>
            <a:pPr lvl="0"/>
            <a:endParaRPr lang="en-US" noProof="0"/>
          </a:p>
        </p:txBody>
      </p:sp>
      <p:sp>
        <p:nvSpPr>
          <p:cNvPr id="5" name="Slide Number Placeholder 4"/>
          <p:cNvSpPr>
            <a:spLocks noGrp="1"/>
          </p:cNvSpPr>
          <p:nvPr>
            <p:ph type="sldNum" sz="quarter" idx="10"/>
          </p:nvPr>
        </p:nvSpPr>
        <p:spPr/>
        <p:txBody>
          <a:bodyPr/>
          <a:lstStyle>
            <a:lvl1pPr>
              <a:defRPr/>
            </a:lvl1pPr>
          </a:lstStyle>
          <a:p>
            <a:pPr>
              <a:defRPr/>
            </a:pPr>
            <a:fld id="{57D7D9E8-B7EC-47FA-B0DC-086C7A697F7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228600" y="228600"/>
            <a:ext cx="533400" cy="304800"/>
          </a:xfrm>
        </p:spPr>
        <p:txBody>
          <a:bodyPr/>
          <a:lstStyle>
            <a:lvl1pPr>
              <a:defRPr/>
            </a:lvl1pPr>
          </a:lstStyle>
          <a:p>
            <a:fld id="{73001849-B038-499D-BAE1-DA19F13A5AB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DBAC34-387E-493C-9A83-3E2E2BEDF63E}" type="datetimeFigureOut">
              <a:rPr lang="en-US" smtClean="0"/>
              <a:pPr/>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D51BC-0F1B-4D16-88DD-3AF2F4549C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DDBAC34-387E-493C-9A83-3E2E2BEDF63E}" type="datetimeFigureOut">
              <a:rPr lang="en-US" smtClean="0"/>
              <a:pPr/>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5D9D51BC-0F1B-4D16-88DD-3AF2F4549C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DDBAC34-387E-493C-9A83-3E2E2BEDF63E}" type="datetimeFigureOut">
              <a:rPr lang="en-US" smtClean="0"/>
              <a:pPr/>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D51BC-0F1B-4D16-88DD-3AF2F4549C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DDBAC34-387E-493C-9A83-3E2E2BEDF63E}" type="datetimeFigureOut">
              <a:rPr lang="en-US" smtClean="0"/>
              <a:pPr/>
              <a:t>4/16/2015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9D51BC-0F1B-4D16-88DD-3AF2F4549C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DDBAC34-387E-493C-9A83-3E2E2BEDF63E}" type="datetimeFigureOut">
              <a:rPr lang="en-US" smtClean="0"/>
              <a:pPr/>
              <a:t>4/16/2015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D51BC-0F1B-4D16-88DD-3AF2F4549C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BAC34-387E-493C-9A83-3E2E2BEDF63E}" type="datetimeFigureOut">
              <a:rPr lang="en-US" smtClean="0"/>
              <a:pPr/>
              <a:t>4/16/2015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9D51BC-0F1B-4D16-88DD-3AF2F4549C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DDBAC34-387E-493C-9A83-3E2E2BEDF63E}" type="datetimeFigureOut">
              <a:rPr lang="en-US" smtClean="0"/>
              <a:pPr/>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D51BC-0F1B-4D16-88DD-3AF2F4549C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DDBAC34-387E-493C-9A83-3E2E2BEDF63E}" type="datetimeFigureOut">
              <a:rPr lang="en-US" smtClean="0"/>
              <a:pPr/>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D51BC-0F1B-4D16-88DD-3AF2F4549C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DDBAC34-387E-493C-9A83-3E2E2BEDF63E}" type="datetimeFigureOut">
              <a:rPr lang="en-US" smtClean="0"/>
              <a:pPr/>
              <a:t>4/16/2015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D9D51BC-0F1B-4D16-88DD-3AF2F4549C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22.png"/><Relationship Id="rId7" Type="http://schemas.openxmlformats.org/officeDocument/2006/relationships/hyperlink" Target="http://kvcr.org/"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www.craftonhills.edu/" TargetMode="External"/><Relationship Id="rId4" Type="http://schemas.openxmlformats.org/officeDocument/2006/relationships/image" Target="../media/image23.jpeg"/><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CAcQjRw&amp;url=https://www.fema.gov/media-library/assets/images/71150&amp;ei=ydUtVYbAMc-2ogSun4CIAw&amp;bvm=bv.90790515,d.cGU&amp;psig=AFQjCNEE47ySGZ-jh5-MASf58iaTicjYDA&amp;ust=1429153576735902"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35.jpeg"/><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39.jpeg"/><Relationship Id="rId5" Type="http://schemas.openxmlformats.org/officeDocument/2006/relationships/image" Target="../media/image38.wmf"/><Relationship Id="rId4" Type="http://schemas.openxmlformats.org/officeDocument/2006/relationships/image" Target="../media/image37.wmf"/></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earthquake.usgs.gov/regional/nca/simulations/animation.php?mov=ShakeOut_PalmSprings_hd&amp;set=shakeout"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www.craftonhills.ed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kvcr.org/"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0.jpeg"/><Relationship Id="rId7" Type="http://schemas.openxmlformats.org/officeDocument/2006/relationships/image" Target="../media/image7.emf"/><Relationship Id="rId12" Type="http://schemas.openxmlformats.org/officeDocument/2006/relationships/image" Target="../media/image11.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emf"/><Relationship Id="rId5" Type="http://schemas.openxmlformats.org/officeDocument/2006/relationships/image" Target="../media/image6.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Executive Training SEMS/NIMS &amp; ICS</a:t>
            </a:r>
            <a:endParaRPr lang="en-US" dirty="0"/>
          </a:p>
        </p:txBody>
      </p:sp>
      <p:sp>
        <p:nvSpPr>
          <p:cNvPr id="3" name="Subtitle 2"/>
          <p:cNvSpPr>
            <a:spLocks noGrp="1"/>
          </p:cNvSpPr>
          <p:nvPr>
            <p:ph type="subTitle" idx="1"/>
          </p:nvPr>
        </p:nvSpPr>
        <p:spPr/>
        <p:txBody>
          <a:bodyPr/>
          <a:lstStyle/>
          <a:p>
            <a:r>
              <a:rPr lang="en-US" dirty="0" smtClean="0"/>
              <a:t>San Bernardino Community College District Board Of Trustees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title"/>
          </p:nvPr>
        </p:nvSpPr>
        <p:spPr/>
        <p:txBody>
          <a:bodyPr/>
          <a:lstStyle/>
          <a:p>
            <a:r>
              <a:rPr lang="en-US" dirty="0">
                <a:solidFill>
                  <a:schemeClr val="bg1"/>
                </a:solidFill>
              </a:rPr>
              <a:t>Region Level (OES)</a:t>
            </a:r>
          </a:p>
        </p:txBody>
      </p:sp>
      <p:sp>
        <p:nvSpPr>
          <p:cNvPr id="706563" name="Rectangle 3"/>
          <p:cNvSpPr>
            <a:spLocks noGrp="1" noChangeArrowheads="1"/>
          </p:cNvSpPr>
          <p:nvPr>
            <p:ph idx="1"/>
          </p:nvPr>
        </p:nvSpPr>
        <p:spPr>
          <a:xfrm>
            <a:off x="295275" y="1293813"/>
            <a:ext cx="5459413" cy="4816475"/>
          </a:xfrm>
        </p:spPr>
        <p:txBody>
          <a:bodyPr>
            <a:normAutofit fontScale="92500" lnSpcReduction="10000"/>
          </a:bodyPr>
          <a:lstStyle/>
          <a:p>
            <a:pPr>
              <a:lnSpc>
                <a:spcPct val="90000"/>
              </a:lnSpc>
              <a:buClrTx/>
            </a:pPr>
            <a:r>
              <a:rPr lang="en-US" sz="3200" dirty="0">
                <a:solidFill>
                  <a:schemeClr val="bg1"/>
                </a:solidFill>
                <a:latin typeface="+mj-lt"/>
              </a:rPr>
              <a:t>Coordination between op areas and state level</a:t>
            </a:r>
          </a:p>
          <a:p>
            <a:pPr lvl="1">
              <a:lnSpc>
                <a:spcPct val="90000"/>
              </a:lnSpc>
              <a:buClrTx/>
            </a:pPr>
            <a:r>
              <a:rPr lang="en-US" sz="2800" b="1" i="1" dirty="0">
                <a:solidFill>
                  <a:schemeClr val="bg1"/>
                </a:solidFill>
                <a:effectLst>
                  <a:outerShdw blurRad="38100" dist="38100" dir="2700000" algn="tl">
                    <a:srgbClr val="000000">
                      <a:alpha val="43137"/>
                    </a:srgbClr>
                  </a:outerShdw>
                </a:effectLst>
                <a:latin typeface="+mj-lt"/>
              </a:rPr>
              <a:t>3 Administrative Regions</a:t>
            </a:r>
          </a:p>
          <a:p>
            <a:pPr lvl="1">
              <a:lnSpc>
                <a:spcPct val="90000"/>
              </a:lnSpc>
              <a:buClrTx/>
            </a:pPr>
            <a:r>
              <a:rPr lang="en-US" sz="2800" b="1" i="1" dirty="0">
                <a:solidFill>
                  <a:srgbClr val="C00000"/>
                </a:solidFill>
                <a:effectLst>
                  <a:outerShdw blurRad="38100" dist="38100" dir="2700000" algn="tl">
                    <a:srgbClr val="000000">
                      <a:alpha val="43137"/>
                    </a:srgbClr>
                  </a:outerShdw>
                </a:effectLst>
                <a:latin typeface="+mj-lt"/>
              </a:rPr>
              <a:t>6 Mutual Aid regions</a:t>
            </a:r>
          </a:p>
          <a:p>
            <a:pPr>
              <a:lnSpc>
                <a:spcPct val="90000"/>
              </a:lnSpc>
              <a:buClrTx/>
            </a:pPr>
            <a:r>
              <a:rPr lang="en-US" sz="3200" dirty="0">
                <a:solidFill>
                  <a:schemeClr val="bg1"/>
                </a:solidFill>
                <a:latin typeface="+mj-lt"/>
              </a:rPr>
              <a:t>Operates REOC</a:t>
            </a:r>
          </a:p>
          <a:p>
            <a:pPr>
              <a:lnSpc>
                <a:spcPct val="90000"/>
              </a:lnSpc>
              <a:buClrTx/>
            </a:pPr>
            <a:r>
              <a:rPr lang="en-US" sz="3200" dirty="0">
                <a:solidFill>
                  <a:schemeClr val="bg1"/>
                </a:solidFill>
                <a:latin typeface="+mj-lt"/>
              </a:rPr>
              <a:t>Implements state emergency plan</a:t>
            </a:r>
          </a:p>
          <a:p>
            <a:pPr>
              <a:lnSpc>
                <a:spcPct val="90000"/>
              </a:lnSpc>
              <a:buClrTx/>
            </a:pPr>
            <a:r>
              <a:rPr lang="en-US" sz="3200" dirty="0">
                <a:solidFill>
                  <a:schemeClr val="bg1"/>
                </a:solidFill>
                <a:latin typeface="+mj-lt"/>
              </a:rPr>
              <a:t>Coordinates resources between </a:t>
            </a:r>
            <a:r>
              <a:rPr lang="en-US" sz="3200" dirty="0" smtClean="0">
                <a:solidFill>
                  <a:schemeClr val="bg1"/>
                </a:solidFill>
                <a:latin typeface="+mj-lt"/>
              </a:rPr>
              <a:t>Operational </a:t>
            </a:r>
            <a:r>
              <a:rPr lang="en-US" sz="3200" dirty="0">
                <a:solidFill>
                  <a:schemeClr val="bg1"/>
                </a:solidFill>
                <a:latin typeface="+mj-lt"/>
              </a:rPr>
              <a:t>A</a:t>
            </a:r>
            <a:r>
              <a:rPr lang="en-US" sz="3200" dirty="0" smtClean="0">
                <a:solidFill>
                  <a:schemeClr val="bg1"/>
                </a:solidFill>
                <a:latin typeface="+mj-lt"/>
              </a:rPr>
              <a:t>reas </a:t>
            </a:r>
            <a:r>
              <a:rPr lang="en-US" sz="3200" dirty="0">
                <a:solidFill>
                  <a:schemeClr val="bg1"/>
                </a:solidFill>
                <a:latin typeface="+mj-lt"/>
              </a:rPr>
              <a:t>within the region</a:t>
            </a:r>
          </a:p>
        </p:txBody>
      </p:sp>
      <p:sp>
        <p:nvSpPr>
          <p:cNvPr id="7" name="Slide Number Placeholder 3"/>
          <p:cNvSpPr>
            <a:spLocks noGrp="1"/>
          </p:cNvSpPr>
          <p:nvPr>
            <p:ph type="sldNum" sz="quarter" idx="12"/>
          </p:nvPr>
        </p:nvSpPr>
        <p:spPr/>
        <p:txBody>
          <a:bodyPr/>
          <a:lstStyle/>
          <a:p>
            <a:fld id="{5EF7AE71-6A5D-4E9B-94C6-97E23B56E33B}" type="slidenum">
              <a:rPr lang="en-US"/>
              <a:pPr/>
              <a:t>10</a:t>
            </a:fld>
            <a:endParaRPr lang="en-US"/>
          </a:p>
        </p:txBody>
      </p:sp>
      <p:grpSp>
        <p:nvGrpSpPr>
          <p:cNvPr id="2" name="Group 6"/>
          <p:cNvGrpSpPr>
            <a:grpSpLocks/>
          </p:cNvGrpSpPr>
          <p:nvPr/>
        </p:nvGrpSpPr>
        <p:grpSpPr bwMode="auto">
          <a:xfrm>
            <a:off x="5638800" y="1447800"/>
            <a:ext cx="3181350" cy="4060825"/>
            <a:chOff x="3437" y="1006"/>
            <a:chExt cx="2004" cy="2558"/>
          </a:xfrm>
        </p:grpSpPr>
        <p:pic>
          <p:nvPicPr>
            <p:cNvPr id="706567" name="Picture 7" descr="OES color"/>
            <p:cNvPicPr>
              <a:picLocks noChangeAspect="1" noChangeArrowheads="1"/>
            </p:cNvPicPr>
            <p:nvPr/>
          </p:nvPicPr>
          <p:blipFill>
            <a:blip r:embed="rId3" cstate="print"/>
            <a:srcRect/>
            <a:stretch>
              <a:fillRect/>
            </a:stretch>
          </p:blipFill>
          <p:spPr bwMode="auto">
            <a:xfrm>
              <a:off x="3440" y="1006"/>
              <a:ext cx="2001" cy="2160"/>
            </a:xfrm>
            <a:prstGeom prst="rect">
              <a:avLst/>
            </a:prstGeom>
            <a:noFill/>
            <a:ln w="9525">
              <a:noFill/>
              <a:miter lim="800000"/>
              <a:headEnd/>
              <a:tailEnd/>
            </a:ln>
            <a:effectLst/>
          </p:spPr>
        </p:pic>
        <p:sp>
          <p:nvSpPr>
            <p:cNvPr id="706568" name="Rectangle 8"/>
            <p:cNvSpPr>
              <a:spLocks noChangeArrowheads="1"/>
            </p:cNvSpPr>
            <p:nvPr/>
          </p:nvSpPr>
          <p:spPr bwMode="auto">
            <a:xfrm>
              <a:off x="3437" y="3160"/>
              <a:ext cx="2000" cy="404"/>
            </a:xfrm>
            <a:prstGeom prst="rect">
              <a:avLst/>
            </a:prstGeom>
            <a:solidFill>
              <a:schemeClr val="bg1"/>
            </a:solidFill>
            <a:ln w="9525">
              <a:noFill/>
              <a:miter lim="800000"/>
              <a:headEnd/>
              <a:tailEnd/>
            </a:ln>
            <a:effectLst/>
          </p:spPr>
          <p:txBody>
            <a:bodyPr lIns="92075" tIns="46038" rIns="92075" bIns="46038">
              <a:spAutoFit/>
            </a:bodyPr>
            <a:lstStyle/>
            <a:p>
              <a:pPr eaLnBrk="0" hangingPunct="0">
                <a:spcBef>
                  <a:spcPct val="0"/>
                </a:spcBef>
              </a:pPr>
              <a:r>
                <a:rPr lang="en-US" sz="1800" b="1">
                  <a:solidFill>
                    <a:srgbClr val="000808"/>
                  </a:solidFill>
                  <a:latin typeface="Arial" charset="0"/>
                </a:rPr>
                <a:t>Southern Region:</a:t>
              </a:r>
            </a:p>
            <a:p>
              <a:pPr eaLnBrk="0" hangingPunct="0">
                <a:spcBef>
                  <a:spcPct val="0"/>
                </a:spcBef>
              </a:pPr>
              <a:r>
                <a:rPr lang="en-US" sz="1800" b="1">
                  <a:solidFill>
                    <a:srgbClr val="000808"/>
                  </a:solidFill>
                  <a:latin typeface="Arial" charset="0"/>
                </a:rPr>
                <a:t>Mutual Aid 1 &amp; 6</a:t>
              </a:r>
              <a:r>
                <a:rPr lang="en-US" sz="1800" b="1">
                  <a:solidFill>
                    <a:srgbClr val="000000"/>
                  </a:solidFill>
                  <a:latin typeface="Bookman Old Style" pitchFamily="18" charset="0"/>
                </a:rPr>
                <a:t> </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p:txBody>
          <a:bodyPr/>
          <a:lstStyle/>
          <a:p>
            <a:r>
              <a:rPr lang="en-US" dirty="0">
                <a:solidFill>
                  <a:schemeClr val="bg1"/>
                </a:solidFill>
              </a:rPr>
              <a:t>State Level (OES)</a:t>
            </a:r>
          </a:p>
        </p:txBody>
      </p:sp>
      <p:sp>
        <p:nvSpPr>
          <p:cNvPr id="708611" name="Rectangle 3"/>
          <p:cNvSpPr>
            <a:spLocks noGrp="1" noChangeArrowheads="1"/>
          </p:cNvSpPr>
          <p:nvPr>
            <p:ph type="body" sz="half" idx="1"/>
          </p:nvPr>
        </p:nvSpPr>
        <p:spPr>
          <a:xfrm>
            <a:off x="4452938" y="1428750"/>
            <a:ext cx="4432300" cy="4114800"/>
          </a:xfrm>
        </p:spPr>
        <p:txBody>
          <a:bodyPr>
            <a:normAutofit fontScale="92500" lnSpcReduction="10000"/>
          </a:bodyPr>
          <a:lstStyle/>
          <a:p>
            <a:pPr>
              <a:buClrTx/>
            </a:pPr>
            <a:r>
              <a:rPr lang="en-US" b="1" dirty="0">
                <a:solidFill>
                  <a:schemeClr val="bg1"/>
                </a:solidFill>
              </a:rPr>
              <a:t>Coordinates resources between regions</a:t>
            </a:r>
          </a:p>
          <a:p>
            <a:pPr>
              <a:buClrTx/>
            </a:pPr>
            <a:r>
              <a:rPr lang="en-US" b="1" i="1" dirty="0">
                <a:solidFill>
                  <a:srgbClr val="C00000"/>
                </a:solidFill>
                <a:effectLst>
                  <a:outerShdw blurRad="38100" dist="38100" dir="2700000" algn="tl">
                    <a:srgbClr val="000000">
                      <a:alpha val="43137"/>
                    </a:srgbClr>
                  </a:outerShdw>
                </a:effectLst>
              </a:rPr>
              <a:t>Federal response coordination</a:t>
            </a:r>
          </a:p>
          <a:p>
            <a:pPr>
              <a:buClrTx/>
            </a:pPr>
            <a:r>
              <a:rPr lang="en-US" b="1" dirty="0">
                <a:solidFill>
                  <a:schemeClr val="bg1"/>
                </a:solidFill>
              </a:rPr>
              <a:t>Communicates with governor and legislature</a:t>
            </a:r>
          </a:p>
          <a:p>
            <a:pPr>
              <a:buClrTx/>
            </a:pPr>
            <a:r>
              <a:rPr lang="en-US" b="1" dirty="0">
                <a:solidFill>
                  <a:schemeClr val="bg1"/>
                </a:solidFill>
              </a:rPr>
              <a:t>Implements media policy</a:t>
            </a:r>
          </a:p>
        </p:txBody>
      </p:sp>
      <p:graphicFrame>
        <p:nvGraphicFramePr>
          <p:cNvPr id="708614" name="Object 6"/>
          <p:cNvGraphicFramePr>
            <a:graphicFrameLocks noGrp="1" noChangeAspect="1"/>
          </p:cNvGraphicFramePr>
          <p:nvPr>
            <p:ph sz="half" idx="2"/>
          </p:nvPr>
        </p:nvGraphicFramePr>
        <p:xfrm>
          <a:off x="381000" y="1295400"/>
          <a:ext cx="6638925" cy="7296150"/>
        </p:xfrm>
        <a:graphic>
          <a:graphicData uri="http://schemas.openxmlformats.org/presentationml/2006/ole">
            <mc:AlternateContent xmlns:mc="http://schemas.openxmlformats.org/markup-compatibility/2006">
              <mc:Choice xmlns:v="urn:schemas-microsoft-com:vml" Requires="v">
                <p:oleObj spid="_x0000_s4128" name="CorelDRAW" r:id="rId4" imgW="10857600" imgH="12168000" progId="">
                  <p:embed/>
                </p:oleObj>
              </mc:Choice>
              <mc:Fallback>
                <p:oleObj name="CorelDRAW" r:id="rId4" imgW="10857600" imgH="12168000" progId="">
                  <p:embed/>
                  <p:pic>
                    <p:nvPicPr>
                      <p:cNvPr id="0" name="Picture 1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295400"/>
                        <a:ext cx="6638925" cy="729615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0"/>
          </p:nvPr>
        </p:nvSpPr>
        <p:spPr>
          <a:xfrm>
            <a:off x="7924800" y="6416675"/>
            <a:ext cx="762000" cy="365125"/>
          </a:xfrm>
        </p:spPr>
        <p:txBody>
          <a:bodyPr/>
          <a:lstStyle/>
          <a:p>
            <a:pPr>
              <a:defRPr/>
            </a:pPr>
            <a:fld id="{6808F819-C658-4BDB-96A9-CB37C84CE194}" type="slidenum">
              <a:rPr lang="en-US"/>
              <a:pPr>
                <a:defRPr/>
              </a:pPr>
              <a:t>12</a:t>
            </a:fld>
            <a:endParaRPr lang="en-US"/>
          </a:p>
        </p:txBody>
      </p:sp>
      <p:sp>
        <p:nvSpPr>
          <p:cNvPr id="33794" name="_s341002"/>
          <p:cNvSpPr>
            <a:spLocks noChangeArrowheads="1"/>
          </p:cNvSpPr>
          <p:nvPr/>
        </p:nvSpPr>
        <p:spPr bwMode="auto">
          <a:xfrm>
            <a:off x="3657600" y="2286000"/>
            <a:ext cx="2116138" cy="1074738"/>
          </a:xfrm>
          <a:prstGeom prst="rect">
            <a:avLst/>
          </a:prstGeom>
          <a:solidFill>
            <a:srgbClr val="FAFD00"/>
          </a:solidFill>
          <a:ln w="50800">
            <a:solidFill>
              <a:schemeClr val="bg1"/>
            </a:solidFill>
            <a:miter lim="800000"/>
            <a:headEnd/>
            <a:tailEnd/>
          </a:ln>
        </p:spPr>
        <p:txBody>
          <a:bodyPr wrap="none" anchor="ctr"/>
          <a:lstStyle/>
          <a:p>
            <a:pPr algn="ctr" eaLnBrk="0" hangingPunct="0"/>
            <a:r>
              <a:rPr lang="en-US" sz="2400" b="1">
                <a:solidFill>
                  <a:srgbClr val="000000"/>
                </a:solidFill>
                <a:latin typeface="Arial" charset="0"/>
              </a:rPr>
              <a:t>Command/</a:t>
            </a:r>
          </a:p>
          <a:p>
            <a:pPr algn="ctr" eaLnBrk="0" hangingPunct="0"/>
            <a:r>
              <a:rPr lang="en-US" sz="2400" b="1">
                <a:solidFill>
                  <a:srgbClr val="000000"/>
                </a:solidFill>
                <a:latin typeface="Arial" charset="0"/>
              </a:rPr>
              <a:t>Management</a:t>
            </a:r>
            <a:endParaRPr lang="en-US" sz="2400" b="1">
              <a:solidFill>
                <a:schemeClr val="bg2"/>
              </a:solidFill>
              <a:latin typeface="Arial" charset="0"/>
            </a:endParaRPr>
          </a:p>
        </p:txBody>
      </p:sp>
      <p:sp>
        <p:nvSpPr>
          <p:cNvPr id="33795" name="_s341003"/>
          <p:cNvSpPr>
            <a:spLocks noChangeArrowheads="1"/>
          </p:cNvSpPr>
          <p:nvPr/>
        </p:nvSpPr>
        <p:spPr bwMode="auto">
          <a:xfrm>
            <a:off x="250825" y="3760788"/>
            <a:ext cx="1931988" cy="1004887"/>
          </a:xfrm>
          <a:prstGeom prst="rect">
            <a:avLst/>
          </a:prstGeom>
          <a:solidFill>
            <a:srgbClr val="FF0000"/>
          </a:solidFill>
          <a:ln w="50800">
            <a:solidFill>
              <a:schemeClr val="bg1"/>
            </a:solidFill>
            <a:miter lim="800000"/>
            <a:headEnd/>
            <a:tailEnd/>
          </a:ln>
        </p:spPr>
        <p:txBody>
          <a:bodyPr wrap="none" anchor="ctr"/>
          <a:lstStyle/>
          <a:p>
            <a:pPr algn="ctr" eaLnBrk="0" hangingPunct="0"/>
            <a:r>
              <a:rPr lang="en-US" sz="2400" b="1">
                <a:solidFill>
                  <a:schemeClr val="bg1"/>
                </a:solidFill>
                <a:latin typeface="Arial" charset="0"/>
              </a:rPr>
              <a:t>Operations</a:t>
            </a:r>
          </a:p>
          <a:p>
            <a:pPr algn="ctr" eaLnBrk="0" hangingPunct="0"/>
            <a:r>
              <a:rPr lang="en-US" sz="2400" b="1">
                <a:solidFill>
                  <a:schemeClr val="bg1"/>
                </a:solidFill>
                <a:latin typeface="Arial" charset="0"/>
              </a:rPr>
              <a:t>Section</a:t>
            </a:r>
          </a:p>
        </p:txBody>
      </p:sp>
      <p:sp>
        <p:nvSpPr>
          <p:cNvPr id="33796" name="_s341004"/>
          <p:cNvSpPr>
            <a:spLocks noChangeArrowheads="1"/>
          </p:cNvSpPr>
          <p:nvPr/>
        </p:nvSpPr>
        <p:spPr bwMode="auto">
          <a:xfrm>
            <a:off x="2487613" y="3806825"/>
            <a:ext cx="1930400" cy="958850"/>
          </a:xfrm>
          <a:prstGeom prst="rect">
            <a:avLst/>
          </a:prstGeom>
          <a:solidFill>
            <a:srgbClr val="3366FF"/>
          </a:solidFill>
          <a:ln w="50800">
            <a:solidFill>
              <a:schemeClr val="bg1"/>
            </a:solidFill>
            <a:miter lim="800000"/>
            <a:headEnd/>
            <a:tailEnd/>
          </a:ln>
        </p:spPr>
        <p:txBody>
          <a:bodyPr wrap="none" anchor="ctr"/>
          <a:lstStyle/>
          <a:p>
            <a:pPr algn="ctr" eaLnBrk="0" hangingPunct="0"/>
            <a:r>
              <a:rPr lang="en-US" sz="2400" b="1">
                <a:solidFill>
                  <a:schemeClr val="bg1"/>
                </a:solidFill>
                <a:latin typeface="Arial" charset="0"/>
              </a:rPr>
              <a:t>Planning</a:t>
            </a:r>
          </a:p>
          <a:p>
            <a:pPr algn="ctr" eaLnBrk="0" hangingPunct="0"/>
            <a:r>
              <a:rPr lang="en-US" sz="2400" b="1">
                <a:solidFill>
                  <a:schemeClr val="bg1"/>
                </a:solidFill>
                <a:latin typeface="Arial" charset="0"/>
              </a:rPr>
              <a:t>Section</a:t>
            </a:r>
          </a:p>
        </p:txBody>
      </p:sp>
      <p:sp>
        <p:nvSpPr>
          <p:cNvPr id="33797" name="_s341005"/>
          <p:cNvSpPr>
            <a:spLocks noChangeArrowheads="1"/>
          </p:cNvSpPr>
          <p:nvPr/>
        </p:nvSpPr>
        <p:spPr bwMode="auto">
          <a:xfrm>
            <a:off x="4757738" y="3760788"/>
            <a:ext cx="1930400" cy="1076325"/>
          </a:xfrm>
          <a:prstGeom prst="rect">
            <a:avLst/>
          </a:prstGeom>
          <a:solidFill>
            <a:srgbClr val="FF9900"/>
          </a:solidFill>
          <a:ln w="50800">
            <a:solidFill>
              <a:schemeClr val="bg1"/>
            </a:solidFill>
            <a:miter lim="800000"/>
            <a:headEnd/>
            <a:tailEnd/>
          </a:ln>
        </p:spPr>
        <p:txBody>
          <a:bodyPr wrap="none" anchor="ctr"/>
          <a:lstStyle/>
          <a:p>
            <a:pPr algn="ctr" eaLnBrk="0" hangingPunct="0"/>
            <a:r>
              <a:rPr lang="en-US" sz="2000" b="1">
                <a:solidFill>
                  <a:schemeClr val="bg1"/>
                </a:solidFill>
                <a:latin typeface="Arial" charset="0"/>
              </a:rPr>
              <a:t>Logistics</a:t>
            </a:r>
          </a:p>
          <a:p>
            <a:pPr algn="ctr" eaLnBrk="0" hangingPunct="0"/>
            <a:r>
              <a:rPr lang="en-US" sz="2000" b="1">
                <a:solidFill>
                  <a:schemeClr val="bg1"/>
                </a:solidFill>
                <a:latin typeface="Arial" charset="0"/>
              </a:rPr>
              <a:t>Section</a:t>
            </a:r>
          </a:p>
        </p:txBody>
      </p:sp>
      <p:sp>
        <p:nvSpPr>
          <p:cNvPr id="33798" name="_s341006"/>
          <p:cNvSpPr>
            <a:spLocks noChangeArrowheads="1"/>
          </p:cNvSpPr>
          <p:nvPr/>
        </p:nvSpPr>
        <p:spPr bwMode="auto">
          <a:xfrm>
            <a:off x="7008813" y="3760788"/>
            <a:ext cx="1931987" cy="1076325"/>
          </a:xfrm>
          <a:prstGeom prst="rect">
            <a:avLst/>
          </a:prstGeom>
          <a:solidFill>
            <a:srgbClr val="339966"/>
          </a:solidFill>
          <a:ln w="50800">
            <a:solidFill>
              <a:schemeClr val="bg1"/>
            </a:solidFill>
            <a:miter lim="800000"/>
            <a:headEnd/>
            <a:tailEnd/>
          </a:ln>
        </p:spPr>
        <p:txBody>
          <a:bodyPr wrap="none" anchor="ctr"/>
          <a:lstStyle/>
          <a:p>
            <a:pPr algn="ctr" eaLnBrk="0" hangingPunct="0"/>
            <a:r>
              <a:rPr lang="en-US" sz="2400" b="1">
                <a:solidFill>
                  <a:schemeClr val="bg1"/>
                </a:solidFill>
                <a:latin typeface="Arial Narrow" pitchFamily="34" charset="0"/>
              </a:rPr>
              <a:t>Finance /</a:t>
            </a:r>
          </a:p>
          <a:p>
            <a:pPr algn="ctr" eaLnBrk="0" hangingPunct="0"/>
            <a:r>
              <a:rPr lang="en-US" sz="2400" b="1">
                <a:solidFill>
                  <a:schemeClr val="bg1"/>
                </a:solidFill>
                <a:latin typeface="Arial Narrow" pitchFamily="34" charset="0"/>
              </a:rPr>
              <a:t>Administration</a:t>
            </a:r>
          </a:p>
          <a:p>
            <a:pPr algn="ctr" eaLnBrk="0" hangingPunct="0"/>
            <a:r>
              <a:rPr lang="en-US" sz="2400" b="1">
                <a:solidFill>
                  <a:schemeClr val="bg1"/>
                </a:solidFill>
                <a:latin typeface="Arial Narrow" pitchFamily="34" charset="0"/>
              </a:rPr>
              <a:t>Section</a:t>
            </a:r>
          </a:p>
        </p:txBody>
      </p:sp>
      <p:sp>
        <p:nvSpPr>
          <p:cNvPr id="33799" name="Line 10"/>
          <p:cNvSpPr>
            <a:spLocks noChangeShapeType="1"/>
          </p:cNvSpPr>
          <p:nvPr/>
        </p:nvSpPr>
        <p:spPr bwMode="auto">
          <a:xfrm flipH="1" flipV="1">
            <a:off x="1187450" y="3519488"/>
            <a:ext cx="28575" cy="246062"/>
          </a:xfrm>
          <a:prstGeom prst="line">
            <a:avLst/>
          </a:prstGeom>
          <a:noFill/>
          <a:ln w="9525">
            <a:noFill/>
            <a:round/>
            <a:headEnd/>
            <a:tailEnd/>
          </a:ln>
        </p:spPr>
        <p:txBody>
          <a:bodyPr>
            <a:spAutoFit/>
          </a:bodyPr>
          <a:lstStyle/>
          <a:p>
            <a:endParaRPr lang="en-US"/>
          </a:p>
        </p:txBody>
      </p:sp>
      <p:sp>
        <p:nvSpPr>
          <p:cNvPr id="33800" name="Line 11"/>
          <p:cNvSpPr>
            <a:spLocks noChangeShapeType="1"/>
          </p:cNvSpPr>
          <p:nvPr/>
        </p:nvSpPr>
        <p:spPr bwMode="auto">
          <a:xfrm>
            <a:off x="1303338" y="3475038"/>
            <a:ext cx="30162" cy="14287"/>
          </a:xfrm>
          <a:prstGeom prst="line">
            <a:avLst/>
          </a:prstGeom>
          <a:noFill/>
          <a:ln w="9525">
            <a:noFill/>
            <a:round/>
            <a:headEnd/>
            <a:tailEnd/>
          </a:ln>
        </p:spPr>
        <p:txBody>
          <a:bodyPr>
            <a:spAutoFit/>
          </a:bodyPr>
          <a:lstStyle/>
          <a:p>
            <a:endParaRPr lang="en-US"/>
          </a:p>
        </p:txBody>
      </p:sp>
      <p:sp>
        <p:nvSpPr>
          <p:cNvPr id="33801" name="Line 12"/>
          <p:cNvSpPr>
            <a:spLocks noChangeShapeType="1"/>
          </p:cNvSpPr>
          <p:nvPr/>
        </p:nvSpPr>
        <p:spPr bwMode="auto">
          <a:xfrm>
            <a:off x="1260475" y="3562350"/>
            <a:ext cx="6894513" cy="0"/>
          </a:xfrm>
          <a:prstGeom prst="line">
            <a:avLst/>
          </a:prstGeom>
          <a:noFill/>
          <a:ln w="28575">
            <a:solidFill>
              <a:schemeClr val="bg1"/>
            </a:solidFill>
            <a:round/>
            <a:headEnd/>
            <a:tailEnd/>
          </a:ln>
        </p:spPr>
        <p:txBody>
          <a:bodyPr>
            <a:spAutoFit/>
          </a:bodyPr>
          <a:lstStyle/>
          <a:p>
            <a:endParaRPr lang="en-US"/>
          </a:p>
        </p:txBody>
      </p:sp>
      <p:sp>
        <p:nvSpPr>
          <p:cNvPr id="33802" name="Line 13"/>
          <p:cNvSpPr>
            <a:spLocks noChangeShapeType="1"/>
          </p:cNvSpPr>
          <p:nvPr/>
        </p:nvSpPr>
        <p:spPr bwMode="auto">
          <a:xfrm flipH="1">
            <a:off x="1260475" y="3562350"/>
            <a:ext cx="0" cy="217488"/>
          </a:xfrm>
          <a:prstGeom prst="line">
            <a:avLst/>
          </a:prstGeom>
          <a:noFill/>
          <a:ln w="28575">
            <a:solidFill>
              <a:schemeClr val="bg1"/>
            </a:solidFill>
            <a:round/>
            <a:headEnd/>
            <a:tailEnd/>
          </a:ln>
        </p:spPr>
        <p:txBody>
          <a:bodyPr>
            <a:spAutoFit/>
          </a:bodyPr>
          <a:lstStyle/>
          <a:p>
            <a:endParaRPr lang="en-US"/>
          </a:p>
        </p:txBody>
      </p:sp>
      <p:sp>
        <p:nvSpPr>
          <p:cNvPr id="33803" name="Line 14"/>
          <p:cNvSpPr>
            <a:spLocks noChangeShapeType="1"/>
          </p:cNvSpPr>
          <p:nvPr/>
        </p:nvSpPr>
        <p:spPr bwMode="auto">
          <a:xfrm>
            <a:off x="3436938" y="3562350"/>
            <a:ext cx="0" cy="174625"/>
          </a:xfrm>
          <a:prstGeom prst="line">
            <a:avLst/>
          </a:prstGeom>
          <a:noFill/>
          <a:ln w="28575">
            <a:solidFill>
              <a:schemeClr val="bg1"/>
            </a:solidFill>
            <a:round/>
            <a:headEnd/>
            <a:tailEnd/>
          </a:ln>
        </p:spPr>
        <p:txBody>
          <a:bodyPr>
            <a:spAutoFit/>
          </a:bodyPr>
          <a:lstStyle/>
          <a:p>
            <a:endParaRPr lang="en-US"/>
          </a:p>
        </p:txBody>
      </p:sp>
      <p:sp>
        <p:nvSpPr>
          <p:cNvPr id="33804" name="Line 15"/>
          <p:cNvSpPr>
            <a:spLocks noChangeShapeType="1"/>
          </p:cNvSpPr>
          <p:nvPr/>
        </p:nvSpPr>
        <p:spPr bwMode="auto">
          <a:xfrm>
            <a:off x="5730875" y="3548063"/>
            <a:ext cx="1588" cy="174625"/>
          </a:xfrm>
          <a:prstGeom prst="line">
            <a:avLst/>
          </a:prstGeom>
          <a:noFill/>
          <a:ln w="28575">
            <a:solidFill>
              <a:schemeClr val="bg1"/>
            </a:solidFill>
            <a:round/>
            <a:headEnd/>
            <a:tailEnd/>
          </a:ln>
        </p:spPr>
        <p:txBody>
          <a:bodyPr>
            <a:spAutoFit/>
          </a:bodyPr>
          <a:lstStyle/>
          <a:p>
            <a:endParaRPr lang="en-US"/>
          </a:p>
        </p:txBody>
      </p:sp>
      <p:sp>
        <p:nvSpPr>
          <p:cNvPr id="33805" name="Line 16"/>
          <p:cNvSpPr>
            <a:spLocks noChangeShapeType="1"/>
          </p:cNvSpPr>
          <p:nvPr/>
        </p:nvSpPr>
        <p:spPr bwMode="auto">
          <a:xfrm>
            <a:off x="8154988" y="3548063"/>
            <a:ext cx="0" cy="173037"/>
          </a:xfrm>
          <a:prstGeom prst="line">
            <a:avLst/>
          </a:prstGeom>
          <a:noFill/>
          <a:ln w="38100">
            <a:solidFill>
              <a:schemeClr val="bg1"/>
            </a:solidFill>
            <a:round/>
            <a:headEnd/>
            <a:tailEnd/>
          </a:ln>
        </p:spPr>
        <p:txBody>
          <a:bodyPr>
            <a:spAutoFit/>
          </a:bodyPr>
          <a:lstStyle/>
          <a:p>
            <a:endParaRPr lang="en-US"/>
          </a:p>
        </p:txBody>
      </p:sp>
      <p:sp>
        <p:nvSpPr>
          <p:cNvPr id="33806" name="Line 17"/>
          <p:cNvSpPr>
            <a:spLocks noChangeShapeType="1"/>
          </p:cNvSpPr>
          <p:nvPr/>
        </p:nvSpPr>
        <p:spPr bwMode="auto">
          <a:xfrm>
            <a:off x="4598988" y="3344863"/>
            <a:ext cx="0" cy="203200"/>
          </a:xfrm>
          <a:prstGeom prst="line">
            <a:avLst/>
          </a:prstGeom>
          <a:noFill/>
          <a:ln w="28575">
            <a:solidFill>
              <a:schemeClr val="bg1"/>
            </a:solidFill>
            <a:round/>
            <a:headEnd/>
            <a:tailEnd/>
          </a:ln>
        </p:spPr>
        <p:txBody>
          <a:bodyPr>
            <a:spAutoFit/>
          </a:bodyPr>
          <a:lstStyle/>
          <a:p>
            <a:endParaRPr lang="en-US"/>
          </a:p>
        </p:txBody>
      </p:sp>
      <p:sp>
        <p:nvSpPr>
          <p:cNvPr id="19" name="TextBox 18"/>
          <p:cNvSpPr txBox="1"/>
          <p:nvPr/>
        </p:nvSpPr>
        <p:spPr>
          <a:xfrm>
            <a:off x="114300" y="457200"/>
            <a:ext cx="8686800" cy="1569660"/>
          </a:xfrm>
          <a:prstGeom prst="rect">
            <a:avLst/>
          </a:prstGeom>
          <a:noFill/>
        </p:spPr>
        <p:txBody>
          <a:bodyPr>
            <a:spAutoFit/>
            <a:scene3d>
              <a:camera prst="orthographicFront"/>
              <a:lightRig rig="threePt" dir="t"/>
            </a:scene3d>
            <a:sp3d extrusionH="57150">
              <a:bevelT w="38100" h="38100"/>
            </a:sp3d>
          </a:bodyPr>
          <a:lstStyle/>
          <a:p>
            <a:pPr algn="ctr">
              <a:defRPr/>
            </a:pPr>
            <a:r>
              <a:rPr lang="en-US" sz="4800" b="1" dirty="0" smtClean="0">
                <a:ln w="50800"/>
                <a:solidFill>
                  <a:schemeClr val="bg1">
                    <a:shade val="50000"/>
                  </a:schemeClr>
                </a:solidFill>
                <a:effectLst>
                  <a:outerShdw blurRad="38100" dist="38100" dir="2700000" algn="tl">
                    <a:srgbClr val="000000">
                      <a:alpha val="43137"/>
                    </a:srgbClr>
                  </a:outerShdw>
                </a:effectLst>
                <a:latin typeface="Calibri" pitchFamily="34" charset="0"/>
                <a:cs typeface="+mn-cs"/>
              </a:rPr>
              <a:t>SEMS/NIMS ICS </a:t>
            </a:r>
            <a:r>
              <a:rPr lang="en-US" sz="4800" b="1" dirty="0">
                <a:ln w="50800"/>
                <a:solidFill>
                  <a:schemeClr val="bg1">
                    <a:shade val="50000"/>
                  </a:schemeClr>
                </a:solidFill>
                <a:effectLst>
                  <a:outerShdw blurRad="38100" dist="38100" dir="2700000" algn="tl">
                    <a:srgbClr val="000000">
                      <a:alpha val="43137"/>
                    </a:srgbClr>
                  </a:outerShdw>
                </a:effectLst>
                <a:latin typeface="Calibri" pitchFamily="34" charset="0"/>
                <a:cs typeface="+mn-cs"/>
              </a:rPr>
              <a:t>Functions</a:t>
            </a:r>
          </a:p>
          <a:p>
            <a:pPr algn="ctr">
              <a:defRPr/>
            </a:pPr>
            <a:r>
              <a:rPr lang="en-US" sz="4800" b="1" dirty="0">
                <a:ln w="50800"/>
                <a:solidFill>
                  <a:schemeClr val="bg1">
                    <a:shade val="50000"/>
                  </a:schemeClr>
                </a:solidFill>
                <a:effectLst>
                  <a:outerShdw blurRad="38100" dist="38100" dir="2700000" algn="tl">
                    <a:srgbClr val="000000">
                      <a:alpha val="43137"/>
                    </a:srgbClr>
                  </a:outerShdw>
                </a:effectLst>
                <a:latin typeface="Calibri" pitchFamily="34" charset="0"/>
                <a:cs typeface="+mn-cs"/>
              </a:rPr>
              <a:t>Command Structure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9" name="Rectangle 3"/>
          <p:cNvSpPr>
            <a:spLocks noGrp="1" noChangeArrowheads="1"/>
          </p:cNvSpPr>
          <p:nvPr>
            <p:ph idx="4294967295"/>
          </p:nvPr>
        </p:nvSpPr>
        <p:spPr>
          <a:xfrm>
            <a:off x="685800" y="1600200"/>
            <a:ext cx="7772400" cy="4267200"/>
          </a:xfrm>
        </p:spPr>
        <p:txBody>
          <a:bodyPr>
            <a:normAutofit fontScale="92500" lnSpcReduction="10000"/>
          </a:bodyPr>
          <a:lstStyle/>
          <a:p>
            <a:pPr marL="548640" indent="-411480" eaLnBrk="1" fontAlgn="auto" hangingPunct="1">
              <a:spcAft>
                <a:spcPts val="0"/>
              </a:spcAft>
              <a:buClrTx/>
              <a:defRPr/>
            </a:pPr>
            <a:r>
              <a:rPr lang="en-US" dirty="0" smtClean="0">
                <a:solidFill>
                  <a:schemeClr val="bg1"/>
                </a:solidFill>
              </a:rPr>
              <a:t>Local mutual </a:t>
            </a:r>
            <a:r>
              <a:rPr lang="en-US" dirty="0">
                <a:solidFill>
                  <a:schemeClr val="bg1"/>
                </a:solidFill>
              </a:rPr>
              <a:t>aid </a:t>
            </a:r>
            <a:r>
              <a:rPr lang="en-US" dirty="0" smtClean="0">
                <a:solidFill>
                  <a:schemeClr val="bg1"/>
                </a:solidFill>
              </a:rPr>
              <a:t>agreements are used when local </a:t>
            </a:r>
            <a:r>
              <a:rPr lang="en-US" dirty="0">
                <a:solidFill>
                  <a:schemeClr val="bg1"/>
                </a:solidFill>
              </a:rPr>
              <a:t>resources are </a:t>
            </a:r>
            <a:r>
              <a:rPr lang="en-US" dirty="0" smtClean="0">
                <a:solidFill>
                  <a:schemeClr val="bg1"/>
                </a:solidFill>
              </a:rPr>
              <a:t>exhausted to provide:</a:t>
            </a:r>
            <a:endParaRPr lang="en-US" i="1" dirty="0">
              <a:solidFill>
                <a:schemeClr val="bg1"/>
              </a:solidFill>
            </a:endParaRPr>
          </a:p>
          <a:p>
            <a:pPr marL="868680" lvl="1" indent="-283464" eaLnBrk="1" fontAlgn="auto" hangingPunct="1">
              <a:spcAft>
                <a:spcPts val="0"/>
              </a:spcAft>
              <a:buClrTx/>
              <a:buFont typeface="Courier New" pitchFamily="49" charset="0"/>
              <a:buChar char="o"/>
              <a:defRPr/>
            </a:pPr>
            <a:r>
              <a:rPr lang="en-US" sz="2800" b="1" i="1" dirty="0">
                <a:solidFill>
                  <a:srgbClr val="FFC000"/>
                </a:solidFill>
                <a:effectLst>
                  <a:outerShdw blurRad="38100" dist="38100" dir="2700000" algn="tl">
                    <a:srgbClr val="000000">
                      <a:alpha val="43137"/>
                    </a:srgbClr>
                  </a:outerShdw>
                </a:effectLst>
              </a:rPr>
              <a:t>Services</a:t>
            </a:r>
          </a:p>
          <a:p>
            <a:pPr marL="868680" lvl="1" indent="-283464" eaLnBrk="1" fontAlgn="auto" hangingPunct="1">
              <a:spcAft>
                <a:spcPts val="0"/>
              </a:spcAft>
              <a:buClrTx/>
              <a:buFont typeface="Courier New" pitchFamily="49" charset="0"/>
              <a:buChar char="o"/>
              <a:defRPr/>
            </a:pPr>
            <a:r>
              <a:rPr lang="en-US" sz="2800" b="1" i="1" dirty="0">
                <a:solidFill>
                  <a:srgbClr val="FFC000"/>
                </a:solidFill>
                <a:effectLst>
                  <a:outerShdw blurRad="38100" dist="38100" dir="2700000" algn="tl">
                    <a:srgbClr val="000000">
                      <a:alpha val="43137"/>
                    </a:srgbClr>
                  </a:outerShdw>
                </a:effectLst>
              </a:rPr>
              <a:t>Resources</a:t>
            </a:r>
          </a:p>
          <a:p>
            <a:pPr marL="868680" lvl="1" indent="-283464" eaLnBrk="1" fontAlgn="auto" hangingPunct="1">
              <a:spcAft>
                <a:spcPts val="0"/>
              </a:spcAft>
              <a:buClrTx/>
              <a:buFont typeface="Courier New" pitchFamily="49" charset="0"/>
              <a:buChar char="o"/>
              <a:defRPr/>
            </a:pPr>
            <a:r>
              <a:rPr lang="en-US" sz="2800" b="1" i="1" dirty="0" smtClean="0">
                <a:solidFill>
                  <a:srgbClr val="FFC000"/>
                </a:solidFill>
                <a:effectLst>
                  <a:outerShdw blurRad="38100" dist="38100" dir="2700000" algn="tl">
                    <a:srgbClr val="000000">
                      <a:alpha val="43137"/>
                    </a:srgbClr>
                  </a:outerShdw>
                </a:effectLst>
              </a:rPr>
              <a:t>Facilities</a:t>
            </a:r>
          </a:p>
          <a:p>
            <a:pPr marL="548640" indent="-411480" eaLnBrk="1" fontAlgn="auto" hangingPunct="1">
              <a:spcAft>
                <a:spcPts val="0"/>
              </a:spcAft>
              <a:buClrTx/>
              <a:defRPr/>
            </a:pPr>
            <a:r>
              <a:rPr lang="en-US" dirty="0" smtClean="0">
                <a:solidFill>
                  <a:schemeClr val="bg1"/>
                </a:solidFill>
              </a:rPr>
              <a:t>Interstate mutual aid agreements cover:</a:t>
            </a:r>
            <a:endParaRPr lang="en-US" i="1" dirty="0" smtClean="0">
              <a:solidFill>
                <a:schemeClr val="bg1"/>
              </a:solidFill>
            </a:endParaRPr>
          </a:p>
          <a:p>
            <a:pPr marL="868680" lvl="1" indent="-283464" eaLnBrk="1" fontAlgn="auto" hangingPunct="1">
              <a:spcAft>
                <a:spcPts val="0"/>
              </a:spcAft>
              <a:buClrTx/>
              <a:buFont typeface="Courier New" pitchFamily="49" charset="0"/>
              <a:buChar char="o"/>
              <a:defRPr/>
            </a:pPr>
            <a:r>
              <a:rPr lang="en-US" sz="2800" i="1" dirty="0" smtClean="0">
                <a:solidFill>
                  <a:srgbClr val="FFC000"/>
                </a:solidFill>
                <a:effectLst>
                  <a:outerShdw blurRad="38100" dist="38100" dir="2700000" algn="tl">
                    <a:srgbClr val="000000">
                      <a:alpha val="43137"/>
                    </a:srgbClr>
                  </a:outerShdw>
                </a:effectLst>
              </a:rPr>
              <a:t>Interstate Civil Defense Compact</a:t>
            </a:r>
          </a:p>
          <a:p>
            <a:pPr marL="868680" lvl="1" indent="-283464" eaLnBrk="1" fontAlgn="auto" hangingPunct="1">
              <a:spcAft>
                <a:spcPts val="0"/>
              </a:spcAft>
              <a:buClrTx/>
              <a:buFont typeface="Courier New" pitchFamily="49" charset="0"/>
              <a:buChar char="o"/>
              <a:defRPr/>
            </a:pPr>
            <a:r>
              <a:rPr lang="en-US" sz="2800" i="1" dirty="0" smtClean="0">
                <a:solidFill>
                  <a:srgbClr val="FFC000"/>
                </a:solidFill>
                <a:effectLst>
                  <a:outerShdw blurRad="38100" dist="38100" dir="2700000" algn="tl">
                    <a:srgbClr val="000000">
                      <a:alpha val="43137"/>
                    </a:srgbClr>
                  </a:outerShdw>
                </a:effectLst>
              </a:rPr>
              <a:t>Emergency Management Assistance Compact</a:t>
            </a:r>
          </a:p>
          <a:p>
            <a:pPr marL="548005" indent="-283464" eaLnBrk="1" fontAlgn="auto" hangingPunct="1">
              <a:spcAft>
                <a:spcPts val="0"/>
              </a:spcAft>
              <a:buClrTx/>
              <a:buFont typeface="Courier New" pitchFamily="49" charset="0"/>
              <a:buNone/>
              <a:defRPr/>
            </a:pPr>
            <a:endParaRPr lang="en-US" i="1" dirty="0" smtClean="0">
              <a:solidFill>
                <a:schemeClr val="tx2"/>
              </a:solidFill>
            </a:endParaRPr>
          </a:p>
          <a:p>
            <a:pPr marL="868680" lvl="1" indent="-283464" eaLnBrk="1" fontAlgn="auto" hangingPunct="1">
              <a:spcAft>
                <a:spcPts val="0"/>
              </a:spcAft>
              <a:buClrTx/>
              <a:buFont typeface="Wingdings 2" pitchFamily="18" charset="2"/>
              <a:buNone/>
              <a:defRPr/>
            </a:pPr>
            <a:endParaRPr lang="en-US" i="1" dirty="0">
              <a:solidFill>
                <a:schemeClr val="tx2"/>
              </a:solidFill>
            </a:endParaRPr>
          </a:p>
        </p:txBody>
      </p:sp>
      <p:sp>
        <p:nvSpPr>
          <p:cNvPr id="6" name="Slide Number Placeholder 3"/>
          <p:cNvSpPr>
            <a:spLocks noGrp="1"/>
          </p:cNvSpPr>
          <p:nvPr>
            <p:ph type="sldNum" sz="quarter" idx="10"/>
          </p:nvPr>
        </p:nvSpPr>
        <p:spPr>
          <a:xfrm>
            <a:off x="7924800" y="6416675"/>
            <a:ext cx="762000" cy="365125"/>
          </a:xfrm>
        </p:spPr>
        <p:txBody>
          <a:bodyPr/>
          <a:lstStyle/>
          <a:p>
            <a:pPr>
              <a:defRPr/>
            </a:pPr>
            <a:fld id="{48A609EF-C063-4902-91C5-0FA09E65DED3}" type="slidenum">
              <a:rPr lang="en-US"/>
              <a:pPr>
                <a:defRPr/>
              </a:pPr>
              <a:t>13</a:t>
            </a:fld>
            <a:endParaRPr lang="en-US" dirty="0"/>
          </a:p>
        </p:txBody>
      </p:sp>
      <p:pic>
        <p:nvPicPr>
          <p:cNvPr id="35843" name="Picture 5"/>
          <p:cNvPicPr>
            <a:picLocks noChangeArrowheads="1"/>
          </p:cNvPicPr>
          <p:nvPr/>
        </p:nvPicPr>
        <p:blipFill>
          <a:blip r:embed="rId3" cstate="print">
            <a:lum bright="-50000" contrast="-50000"/>
          </a:blip>
          <a:srcRect/>
          <a:stretch>
            <a:fillRect/>
          </a:stretch>
        </p:blipFill>
        <p:spPr bwMode="auto">
          <a:xfrm>
            <a:off x="6515100" y="5600700"/>
            <a:ext cx="1751013" cy="825500"/>
          </a:xfrm>
          <a:prstGeom prst="rect">
            <a:avLst/>
          </a:prstGeom>
          <a:noFill/>
          <a:ln w="9525">
            <a:noFill/>
            <a:miter lim="800000"/>
            <a:headEnd/>
            <a:tailEnd/>
          </a:ln>
        </p:spPr>
      </p:pic>
      <p:sp>
        <p:nvSpPr>
          <p:cNvPr id="7" name="TextBox 6"/>
          <p:cNvSpPr txBox="1"/>
          <p:nvPr/>
        </p:nvSpPr>
        <p:spPr>
          <a:xfrm>
            <a:off x="114300" y="457200"/>
            <a:ext cx="8686800" cy="830997"/>
          </a:xfrm>
          <a:prstGeom prst="rect">
            <a:avLst/>
          </a:prstGeom>
          <a:noFill/>
        </p:spPr>
        <p:txBody>
          <a:bodyPr>
            <a:spAutoFit/>
            <a:scene3d>
              <a:camera prst="orthographicFront"/>
              <a:lightRig rig="threePt" dir="t"/>
            </a:scene3d>
            <a:sp3d extrusionH="57150">
              <a:bevelT w="38100" h="38100"/>
            </a:sp3d>
          </a:bodyPr>
          <a:lstStyle/>
          <a:p>
            <a:pPr algn="ctr">
              <a:defRPr/>
            </a:pPr>
            <a:r>
              <a:rPr lang="en-US" sz="4800" b="1" dirty="0">
                <a:ln w="50800"/>
                <a:solidFill>
                  <a:schemeClr val="bg1">
                    <a:shade val="50000"/>
                  </a:schemeClr>
                </a:solidFill>
                <a:effectLst>
                  <a:outerShdw blurRad="38100" dist="38100" dir="2700000" algn="tl">
                    <a:srgbClr val="000000">
                      <a:alpha val="43137"/>
                    </a:srgbClr>
                  </a:outerShdw>
                </a:effectLst>
                <a:latin typeface="Calibri" pitchFamily="34" charset="0"/>
                <a:cs typeface="+mn-cs"/>
              </a:rPr>
              <a:t>Mutual Aid Agreements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3" descr="010912wtc_attack1p"/>
          <p:cNvPicPr>
            <a:picLocks noGrp="1" noChangeAspect="1" noChangeArrowheads="1"/>
          </p:cNvPicPr>
          <p:nvPr>
            <p:ph idx="4294967295"/>
          </p:nvPr>
        </p:nvPicPr>
        <p:blipFill>
          <a:blip r:embed="rId3" cstate="print"/>
          <a:srcRect/>
          <a:stretch>
            <a:fillRect/>
          </a:stretch>
        </p:blipFill>
        <p:spPr>
          <a:xfrm>
            <a:off x="6743700" y="1828800"/>
            <a:ext cx="1595438" cy="1241425"/>
          </a:xfrm>
          <a:ln w="76200">
            <a:solidFill>
              <a:srgbClr val="000000"/>
            </a:solidFill>
          </a:ln>
        </p:spPr>
      </p:pic>
      <p:sp>
        <p:nvSpPr>
          <p:cNvPr id="5" name="Slide Number Placeholder 3"/>
          <p:cNvSpPr>
            <a:spLocks noGrp="1"/>
          </p:cNvSpPr>
          <p:nvPr>
            <p:ph type="sldNum" sz="quarter" idx="10"/>
          </p:nvPr>
        </p:nvSpPr>
        <p:spPr>
          <a:xfrm>
            <a:off x="7924800" y="6416675"/>
            <a:ext cx="762000" cy="365125"/>
          </a:xfrm>
        </p:spPr>
        <p:txBody>
          <a:bodyPr/>
          <a:lstStyle/>
          <a:p>
            <a:pPr>
              <a:defRPr/>
            </a:pPr>
            <a:fld id="{5E1ECB76-99F3-40E1-99F5-E35D83DCC58D}" type="slidenum">
              <a:rPr lang="en-US"/>
              <a:pPr>
                <a:defRPr/>
              </a:pPr>
              <a:t>14</a:t>
            </a:fld>
            <a:endParaRPr lang="en-US"/>
          </a:p>
        </p:txBody>
      </p:sp>
      <p:sp>
        <p:nvSpPr>
          <p:cNvPr id="7" name="TextBox 6"/>
          <p:cNvSpPr txBox="1"/>
          <p:nvPr/>
        </p:nvSpPr>
        <p:spPr>
          <a:xfrm>
            <a:off x="114300" y="457200"/>
            <a:ext cx="8686800" cy="1446550"/>
          </a:xfrm>
          <a:prstGeom prst="rect">
            <a:avLst/>
          </a:prstGeom>
          <a:noFill/>
        </p:spPr>
        <p:txBody>
          <a:bodyPr>
            <a:spAutoFit/>
            <a:scene3d>
              <a:camera prst="orthographicFront"/>
              <a:lightRig rig="threePt" dir="t"/>
            </a:scene3d>
            <a:sp3d extrusionH="57150">
              <a:bevelT w="38100" h="38100"/>
            </a:sp3d>
          </a:bodyPr>
          <a:lstStyle/>
          <a:p>
            <a:pPr algn="ctr">
              <a:defRPr/>
            </a:pPr>
            <a:r>
              <a:rPr lang="en-US" sz="4400" b="1" dirty="0">
                <a:ln w="50800"/>
                <a:solidFill>
                  <a:srgbClr val="C00000"/>
                </a:solidFill>
                <a:effectLst>
                  <a:outerShdw blurRad="38100" dist="38100" dir="2700000" algn="tl">
                    <a:srgbClr val="000000">
                      <a:alpha val="43137"/>
                    </a:srgbClr>
                  </a:outerShdw>
                </a:effectLst>
                <a:latin typeface="Calibri" pitchFamily="34" charset="0"/>
                <a:cs typeface="+mn-cs"/>
              </a:rPr>
              <a:t>National Incident Management </a:t>
            </a:r>
          </a:p>
          <a:p>
            <a:pPr algn="ctr">
              <a:defRPr/>
            </a:pPr>
            <a:r>
              <a:rPr lang="en-US" sz="4400" b="1" dirty="0">
                <a:ln w="50800"/>
                <a:solidFill>
                  <a:srgbClr val="C00000"/>
                </a:solidFill>
                <a:effectLst>
                  <a:outerShdw blurRad="38100" dist="38100" dir="2700000" algn="tl">
                    <a:srgbClr val="000000">
                      <a:alpha val="43137"/>
                    </a:srgbClr>
                  </a:outerShdw>
                </a:effectLst>
                <a:latin typeface="Calibri" pitchFamily="34" charset="0"/>
                <a:cs typeface="+mn-cs"/>
              </a:rPr>
              <a:t>System </a:t>
            </a:r>
          </a:p>
        </p:txBody>
      </p:sp>
      <p:sp>
        <p:nvSpPr>
          <p:cNvPr id="37892" name="Rectangle 7"/>
          <p:cNvSpPr>
            <a:spLocks noChangeArrowheads="1"/>
          </p:cNvSpPr>
          <p:nvPr/>
        </p:nvSpPr>
        <p:spPr bwMode="auto">
          <a:xfrm>
            <a:off x="457200" y="2171700"/>
            <a:ext cx="8115300" cy="2160588"/>
          </a:xfrm>
          <a:prstGeom prst="rect">
            <a:avLst/>
          </a:prstGeom>
          <a:noFill/>
          <a:ln w="9525">
            <a:noFill/>
            <a:miter lim="800000"/>
            <a:headEnd/>
            <a:tailEnd/>
          </a:ln>
        </p:spPr>
        <p:txBody>
          <a:bodyPr>
            <a:spAutoFit/>
          </a:bodyPr>
          <a:lstStyle/>
          <a:p>
            <a:pPr marL="547688" indent="-411163">
              <a:spcBef>
                <a:spcPct val="20000"/>
              </a:spcBef>
              <a:buSzPct val="65000"/>
              <a:buFont typeface="Courier New" pitchFamily="49" charset="0"/>
              <a:buChar char="o"/>
            </a:pPr>
            <a:r>
              <a:rPr lang="en-US" sz="2400">
                <a:solidFill>
                  <a:schemeClr val="bg1"/>
                </a:solidFill>
                <a:latin typeface="Lucida Sans" pitchFamily="34" charset="0"/>
              </a:rPr>
              <a:t>NIMS resulted from 9-11-2001  </a:t>
            </a:r>
          </a:p>
          <a:p>
            <a:pPr marL="547688" indent="-411163">
              <a:spcBef>
                <a:spcPct val="20000"/>
              </a:spcBef>
              <a:buSzPct val="65000"/>
              <a:buFont typeface="Courier New" pitchFamily="49" charset="0"/>
              <a:buChar char="o"/>
            </a:pPr>
            <a:r>
              <a:rPr lang="en-US" sz="2400">
                <a:solidFill>
                  <a:schemeClr val="bg1"/>
                </a:solidFill>
                <a:latin typeface="Lucida Sans" pitchFamily="34" charset="0"/>
              </a:rPr>
              <a:t>Homeland Security Presidential </a:t>
            </a:r>
          </a:p>
          <a:p>
            <a:pPr marL="547688" indent="-411163">
              <a:spcBef>
                <a:spcPct val="20000"/>
              </a:spcBef>
              <a:buSzPct val="65000"/>
            </a:pPr>
            <a:r>
              <a:rPr lang="en-US" sz="2400">
                <a:solidFill>
                  <a:schemeClr val="bg1"/>
                </a:solidFill>
                <a:latin typeface="Lucida Sans" pitchFamily="34" charset="0"/>
              </a:rPr>
              <a:t>		Directive #5</a:t>
            </a:r>
          </a:p>
          <a:p>
            <a:pPr marL="547688" indent="-411163">
              <a:spcBef>
                <a:spcPct val="20000"/>
              </a:spcBef>
              <a:buSzPct val="65000"/>
              <a:buFont typeface="Courier New" pitchFamily="49" charset="0"/>
              <a:buChar char="o"/>
            </a:pPr>
            <a:r>
              <a:rPr lang="en-US" sz="2400">
                <a:solidFill>
                  <a:schemeClr val="bg1"/>
                </a:solidFill>
                <a:latin typeface="Lucida Sans" pitchFamily="34" charset="0"/>
              </a:rPr>
              <a:t>NIMS is applicable at all jurisdictional levels and across disciplines</a:t>
            </a:r>
          </a:p>
        </p:txBody>
      </p:sp>
      <p:sp>
        <p:nvSpPr>
          <p:cNvPr id="9" name="Text Box 7"/>
          <p:cNvSpPr txBox="1">
            <a:spLocks noChangeArrowheads="1"/>
          </p:cNvSpPr>
          <p:nvPr/>
        </p:nvSpPr>
        <p:spPr bwMode="auto">
          <a:xfrm>
            <a:off x="457200" y="5029200"/>
            <a:ext cx="8374063" cy="923925"/>
          </a:xfrm>
          <a:prstGeom prst="rect">
            <a:avLst/>
          </a:prstGeom>
          <a:noFill/>
          <a:ln w="9525" algn="ctr">
            <a:noFill/>
            <a:miter lim="800000"/>
            <a:headEnd/>
            <a:tailEnd/>
          </a:ln>
        </p:spPr>
        <p:txBody>
          <a:bodyPr>
            <a:spAutoFit/>
          </a:bodyPr>
          <a:lstStyle/>
          <a:p>
            <a:pPr>
              <a:lnSpc>
                <a:spcPct val="90000"/>
              </a:lnSpc>
              <a:spcBef>
                <a:spcPct val="50000"/>
              </a:spcBef>
              <a:defRPr/>
            </a:pPr>
            <a:r>
              <a:rPr lang="en-US" sz="2000" dirty="0">
                <a:solidFill>
                  <a:srgbClr val="FFC000"/>
                </a:solidFill>
                <a:effectLst>
                  <a:outerShdw blurRad="38100" dist="38100" dir="2700000" algn="tl">
                    <a:srgbClr val="000000">
                      <a:alpha val="43137"/>
                    </a:srgbClr>
                  </a:outerShdw>
                </a:effectLst>
                <a:latin typeface="Lucida Sans" pitchFamily="34" charset="0"/>
                <a:cs typeface="+mn-cs"/>
              </a:rPr>
              <a:t>NIMS ─ A comprehensive, national approach to incident management developed to improve the coordination of federal, state and local emergency response nationwide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7" name="Rectangle 3"/>
          <p:cNvSpPr>
            <a:spLocks noGrp="1" noChangeArrowheads="1"/>
          </p:cNvSpPr>
          <p:nvPr>
            <p:ph idx="4294967295"/>
          </p:nvPr>
        </p:nvSpPr>
        <p:spPr>
          <a:xfrm>
            <a:off x="533400" y="2590800"/>
            <a:ext cx="5257800" cy="4038600"/>
          </a:xfrm>
        </p:spPr>
        <p:txBody>
          <a:bodyPr>
            <a:noAutofit/>
          </a:bodyPr>
          <a:lstStyle/>
          <a:p>
            <a:pPr marL="548640" indent="-411480" eaLnBrk="1" fontAlgn="auto" hangingPunct="1">
              <a:spcAft>
                <a:spcPts val="0"/>
              </a:spcAft>
              <a:buClrTx/>
              <a:defRPr/>
            </a:pPr>
            <a:r>
              <a:rPr lang="en-US" sz="2200" dirty="0" smtClean="0">
                <a:solidFill>
                  <a:schemeClr val="bg1"/>
                </a:solidFill>
                <a:latin typeface="Lucida Sans" pitchFamily="34" charset="0"/>
              </a:rPr>
              <a:t>Incident Command </a:t>
            </a:r>
          </a:p>
          <a:p>
            <a:pPr marL="548640" indent="-411480" eaLnBrk="1" fontAlgn="auto" hangingPunct="1">
              <a:spcAft>
                <a:spcPts val="0"/>
              </a:spcAft>
              <a:buClrTx/>
              <a:buFont typeface="Courier New" pitchFamily="49" charset="0"/>
              <a:buNone/>
              <a:defRPr/>
            </a:pPr>
            <a:r>
              <a:rPr lang="en-US" sz="2200" dirty="0" smtClean="0">
                <a:solidFill>
                  <a:schemeClr val="bg1"/>
                </a:solidFill>
                <a:latin typeface="Lucida Sans" pitchFamily="34" charset="0"/>
              </a:rPr>
              <a:t>		System (ICS)</a:t>
            </a:r>
          </a:p>
          <a:p>
            <a:pPr marL="548640" indent="-411480" eaLnBrk="1" fontAlgn="auto" hangingPunct="1">
              <a:spcAft>
                <a:spcPts val="0"/>
              </a:spcAft>
              <a:buClrTx/>
              <a:buFont typeface="Courier New" pitchFamily="49" charset="0"/>
              <a:buNone/>
              <a:defRPr/>
            </a:pPr>
            <a:endParaRPr lang="en-US" sz="2200" dirty="0" smtClean="0">
              <a:solidFill>
                <a:schemeClr val="bg1"/>
              </a:solidFill>
              <a:latin typeface="Lucida Sans" pitchFamily="34" charset="0"/>
            </a:endParaRPr>
          </a:p>
          <a:p>
            <a:pPr marL="548640" indent="-411480" eaLnBrk="1" fontAlgn="auto" hangingPunct="1">
              <a:spcAft>
                <a:spcPts val="0"/>
              </a:spcAft>
              <a:buClrTx/>
              <a:defRPr/>
            </a:pPr>
            <a:r>
              <a:rPr lang="en-US" sz="2200" dirty="0" smtClean="0">
                <a:solidFill>
                  <a:schemeClr val="bg1"/>
                </a:solidFill>
                <a:latin typeface="Lucida Sans" pitchFamily="34" charset="0"/>
              </a:rPr>
              <a:t>Multi-agency </a:t>
            </a:r>
          </a:p>
          <a:p>
            <a:pPr marL="548640" indent="-411480" eaLnBrk="1" fontAlgn="auto" hangingPunct="1">
              <a:spcAft>
                <a:spcPts val="0"/>
              </a:spcAft>
              <a:buClrTx/>
              <a:buFont typeface="Courier New" pitchFamily="49" charset="0"/>
              <a:buNone/>
              <a:defRPr/>
            </a:pPr>
            <a:r>
              <a:rPr lang="en-US" sz="2200" dirty="0" smtClean="0">
                <a:solidFill>
                  <a:schemeClr val="bg1"/>
                </a:solidFill>
                <a:latin typeface="Lucida Sans" pitchFamily="34" charset="0"/>
              </a:rPr>
              <a:t>		Coordination</a:t>
            </a:r>
          </a:p>
          <a:p>
            <a:pPr marL="548640" indent="-411480" eaLnBrk="1" fontAlgn="auto" hangingPunct="1">
              <a:spcAft>
                <a:spcPts val="0"/>
              </a:spcAft>
              <a:buClrTx/>
              <a:buFont typeface="Courier New" pitchFamily="49" charset="0"/>
              <a:buNone/>
              <a:defRPr/>
            </a:pPr>
            <a:endParaRPr lang="en-US" sz="2200" dirty="0" smtClean="0">
              <a:solidFill>
                <a:schemeClr val="bg1"/>
              </a:solidFill>
              <a:latin typeface="Lucida Sans" pitchFamily="34" charset="0"/>
            </a:endParaRPr>
          </a:p>
          <a:p>
            <a:pPr marL="548640" indent="-411480" eaLnBrk="1" fontAlgn="auto" hangingPunct="1">
              <a:spcAft>
                <a:spcPts val="0"/>
              </a:spcAft>
              <a:buClrTx/>
              <a:defRPr/>
            </a:pPr>
            <a:r>
              <a:rPr lang="en-US" sz="2200" dirty="0" smtClean="0">
                <a:solidFill>
                  <a:schemeClr val="bg1"/>
                </a:solidFill>
                <a:latin typeface="Lucida Sans" pitchFamily="34" charset="0"/>
              </a:rPr>
              <a:t>Resource Coordination</a:t>
            </a:r>
          </a:p>
          <a:p>
            <a:pPr marL="548640" indent="-411480" eaLnBrk="1" fontAlgn="auto" hangingPunct="1">
              <a:spcAft>
                <a:spcPts val="0"/>
              </a:spcAft>
              <a:buClrTx/>
              <a:defRPr/>
            </a:pPr>
            <a:endParaRPr lang="en-US" sz="2200" dirty="0" smtClean="0">
              <a:solidFill>
                <a:schemeClr val="bg1"/>
              </a:solidFill>
              <a:latin typeface="Lucida Sans" pitchFamily="34" charset="0"/>
            </a:endParaRPr>
          </a:p>
          <a:p>
            <a:pPr marL="548640" indent="-411480" eaLnBrk="1" fontAlgn="auto" hangingPunct="1">
              <a:spcAft>
                <a:spcPts val="0"/>
              </a:spcAft>
              <a:buClrTx/>
              <a:defRPr/>
            </a:pPr>
            <a:r>
              <a:rPr lang="en-US" sz="2200" dirty="0" smtClean="0">
                <a:solidFill>
                  <a:schemeClr val="bg1"/>
                </a:solidFill>
                <a:latin typeface="Lucida Sans" pitchFamily="34" charset="0"/>
              </a:rPr>
              <a:t>Public Information </a:t>
            </a:r>
          </a:p>
          <a:p>
            <a:pPr marL="548640" indent="-411480" eaLnBrk="1" fontAlgn="auto" hangingPunct="1">
              <a:spcAft>
                <a:spcPts val="0"/>
              </a:spcAft>
              <a:buClrTx/>
              <a:buFont typeface="Courier New" pitchFamily="49" charset="0"/>
              <a:buNone/>
              <a:defRPr/>
            </a:pPr>
            <a:r>
              <a:rPr lang="en-US" sz="2200" dirty="0" smtClean="0">
                <a:solidFill>
                  <a:schemeClr val="bg1"/>
                </a:solidFill>
                <a:latin typeface="Lucida Sans" pitchFamily="34" charset="0"/>
              </a:rPr>
              <a:t>		Systems</a:t>
            </a:r>
            <a:endParaRPr lang="en-US" sz="2200" dirty="0">
              <a:solidFill>
                <a:schemeClr val="bg1"/>
              </a:solidFill>
              <a:latin typeface="Lucida Sans" pitchFamily="34" charset="0"/>
            </a:endParaRPr>
          </a:p>
        </p:txBody>
      </p:sp>
      <p:sp>
        <p:nvSpPr>
          <p:cNvPr id="6" name="Slide Number Placeholder 3"/>
          <p:cNvSpPr>
            <a:spLocks noGrp="1"/>
          </p:cNvSpPr>
          <p:nvPr>
            <p:ph type="sldNum" sz="quarter" idx="10"/>
          </p:nvPr>
        </p:nvSpPr>
        <p:spPr>
          <a:xfrm>
            <a:off x="7924800" y="6416675"/>
            <a:ext cx="762000" cy="365125"/>
          </a:xfrm>
        </p:spPr>
        <p:txBody>
          <a:bodyPr/>
          <a:lstStyle/>
          <a:p>
            <a:pPr>
              <a:defRPr/>
            </a:pPr>
            <a:fld id="{DB61CAE0-FE41-43A3-AC41-DDDFB9FBE8D7}" type="slidenum">
              <a:rPr lang="en-US"/>
              <a:pPr>
                <a:defRPr/>
              </a:pPr>
              <a:t>15</a:t>
            </a:fld>
            <a:endParaRPr lang="en-US"/>
          </a:p>
        </p:txBody>
      </p:sp>
      <p:pic>
        <p:nvPicPr>
          <p:cNvPr id="41987" name="Picture 5" descr="earthquake2213036"/>
          <p:cNvPicPr>
            <a:picLocks noChangeAspect="1" noChangeArrowheads="1"/>
          </p:cNvPicPr>
          <p:nvPr/>
        </p:nvPicPr>
        <p:blipFill>
          <a:blip r:embed="rId3" cstate="print"/>
          <a:srcRect/>
          <a:stretch>
            <a:fillRect/>
          </a:stretch>
        </p:blipFill>
        <p:spPr bwMode="auto">
          <a:xfrm>
            <a:off x="5765800" y="1465263"/>
            <a:ext cx="3187700" cy="5207000"/>
          </a:xfrm>
          <a:prstGeom prst="rect">
            <a:avLst/>
          </a:prstGeom>
          <a:noFill/>
          <a:ln w="9525">
            <a:noFill/>
            <a:miter lim="800000"/>
            <a:headEnd/>
            <a:tailEnd/>
          </a:ln>
        </p:spPr>
      </p:pic>
      <p:sp>
        <p:nvSpPr>
          <p:cNvPr id="7" name="TextBox 6"/>
          <p:cNvSpPr txBox="1"/>
          <p:nvPr/>
        </p:nvSpPr>
        <p:spPr>
          <a:xfrm>
            <a:off x="114300" y="457200"/>
            <a:ext cx="8686800" cy="1569660"/>
          </a:xfrm>
          <a:prstGeom prst="rect">
            <a:avLst/>
          </a:prstGeom>
          <a:noFill/>
        </p:spPr>
        <p:txBody>
          <a:bodyPr>
            <a:spAutoFit/>
            <a:scene3d>
              <a:camera prst="orthographicFront"/>
              <a:lightRig rig="threePt" dir="t"/>
            </a:scene3d>
            <a:sp3d extrusionH="57150">
              <a:bevelT w="38100" h="38100"/>
            </a:sp3d>
          </a:bodyPr>
          <a:lstStyle/>
          <a:p>
            <a:pPr algn="ctr">
              <a:defRPr/>
            </a:pPr>
            <a:r>
              <a:rPr lang="en-US" sz="4800" b="1" dirty="0">
                <a:ln w="50800"/>
                <a:solidFill>
                  <a:schemeClr val="bg1">
                    <a:shade val="50000"/>
                  </a:schemeClr>
                </a:solidFill>
                <a:effectLst>
                  <a:outerShdw blurRad="38100" dist="38100" dir="2700000" algn="tl">
                    <a:srgbClr val="000000">
                      <a:alpha val="43137"/>
                    </a:srgbClr>
                  </a:outerShdw>
                </a:effectLst>
                <a:latin typeface="Calibri" pitchFamily="34" charset="0"/>
                <a:cs typeface="+mn-cs"/>
              </a:rPr>
              <a:t>NIMS Organizational </a:t>
            </a:r>
            <a:r>
              <a:rPr lang="en-US" sz="4800" b="1" dirty="0" smtClean="0">
                <a:ln w="50800"/>
                <a:solidFill>
                  <a:schemeClr val="bg1">
                    <a:shade val="50000"/>
                  </a:schemeClr>
                </a:solidFill>
                <a:effectLst>
                  <a:outerShdw blurRad="38100" dist="38100" dir="2700000" algn="tl">
                    <a:srgbClr val="000000">
                      <a:alpha val="43137"/>
                    </a:srgbClr>
                  </a:outerShdw>
                </a:effectLst>
                <a:latin typeface="Calibri" pitchFamily="34" charset="0"/>
                <a:cs typeface="+mn-cs"/>
              </a:rPr>
              <a:t>Structure</a:t>
            </a:r>
          </a:p>
          <a:p>
            <a:pPr algn="ctr">
              <a:defRPr/>
            </a:pPr>
            <a:endParaRPr lang="en-US" sz="4800" b="1" dirty="0">
              <a:ln w="50800"/>
              <a:solidFill>
                <a:schemeClr val="bg1">
                  <a:shade val="50000"/>
                </a:schemeClr>
              </a:solidFill>
              <a:effectLst>
                <a:outerShdw blurRad="38100" dist="38100" dir="2700000" algn="tl">
                  <a:srgbClr val="000000">
                    <a:alpha val="43137"/>
                  </a:srgbClr>
                </a:outerShdw>
              </a:effectLst>
              <a:latin typeface="Calibri" pitchFamily="34" charset="0"/>
              <a:cs typeface="+mn-cs"/>
            </a:endParaRPr>
          </a:p>
        </p:txBody>
      </p:sp>
      <p:sp>
        <p:nvSpPr>
          <p:cNvPr id="8" name="Rectangle 7"/>
          <p:cNvSpPr/>
          <p:nvPr/>
        </p:nvSpPr>
        <p:spPr>
          <a:xfrm>
            <a:off x="0" y="1295400"/>
            <a:ext cx="5943600" cy="1200329"/>
          </a:xfrm>
          <a:prstGeom prst="rect">
            <a:avLst/>
          </a:prstGeom>
        </p:spPr>
        <p:txBody>
          <a:bodyPr wrap="square">
            <a:spAutoFit/>
          </a:bodyPr>
          <a:lstStyle/>
          <a:p>
            <a:pPr marL="548640" indent="-411480">
              <a:buClr>
                <a:schemeClr val="tx1">
                  <a:shade val="95000"/>
                </a:schemeClr>
              </a:buClr>
              <a:defRPr/>
            </a:pPr>
            <a:r>
              <a:rPr lang="en-US" sz="2400" i="1" dirty="0" smtClean="0">
                <a:solidFill>
                  <a:schemeClr val="bg1"/>
                </a:solidFill>
                <a:effectLst>
                  <a:outerShdw blurRad="38100" dist="38100" dir="2700000" algn="tl">
                    <a:srgbClr val="000000">
                      <a:alpha val="43137"/>
                    </a:srgbClr>
                  </a:outerShdw>
                </a:effectLst>
              </a:rPr>
              <a:t>NIMS incorporates standard emergency management practices &amp; processes, such as:</a:t>
            </a:r>
            <a:endParaRPr lang="en-US" sz="2400"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title"/>
          </p:nvPr>
        </p:nvSpPr>
        <p:spPr>
          <a:xfrm>
            <a:off x="0" y="0"/>
            <a:ext cx="9144000" cy="968375"/>
          </a:xfrm>
        </p:spPr>
        <p:txBody>
          <a:bodyPr/>
          <a:lstStyle/>
          <a:p>
            <a:r>
              <a:rPr lang="en-US" dirty="0">
                <a:solidFill>
                  <a:schemeClr val="bg1"/>
                </a:solidFill>
              </a:rPr>
              <a:t>NIMS Components</a:t>
            </a:r>
          </a:p>
        </p:txBody>
      </p:sp>
      <p:sp>
        <p:nvSpPr>
          <p:cNvPr id="731139" name="Rectangle 3"/>
          <p:cNvSpPr>
            <a:spLocks noGrp="1" noChangeArrowheads="1"/>
          </p:cNvSpPr>
          <p:nvPr>
            <p:ph idx="1"/>
          </p:nvPr>
        </p:nvSpPr>
        <p:spPr>
          <a:xfrm>
            <a:off x="223838" y="1111250"/>
            <a:ext cx="8674100" cy="5159375"/>
          </a:xfrm>
        </p:spPr>
        <p:txBody>
          <a:bodyPr>
            <a:normAutofit fontScale="92500"/>
          </a:bodyPr>
          <a:lstStyle/>
          <a:p>
            <a:pPr>
              <a:buFontTx/>
              <a:buNone/>
            </a:pPr>
            <a:r>
              <a:rPr lang="en-US" sz="3000" dirty="0">
                <a:solidFill>
                  <a:schemeClr val="bg1"/>
                </a:solidFill>
                <a:latin typeface="+mj-lt"/>
              </a:rPr>
              <a:t>NIMS incorporates standard emergency </a:t>
            </a:r>
          </a:p>
          <a:p>
            <a:pPr>
              <a:buFontTx/>
              <a:buNone/>
            </a:pPr>
            <a:r>
              <a:rPr lang="en-US" sz="3000" dirty="0">
                <a:solidFill>
                  <a:schemeClr val="bg1"/>
                </a:solidFill>
                <a:latin typeface="+mj-lt"/>
              </a:rPr>
              <a:t>management practices and processes, such</a:t>
            </a:r>
          </a:p>
          <a:p>
            <a:pPr>
              <a:buFontTx/>
              <a:buNone/>
            </a:pPr>
            <a:r>
              <a:rPr lang="en-US" sz="3000" dirty="0">
                <a:solidFill>
                  <a:schemeClr val="bg1"/>
                </a:solidFill>
                <a:latin typeface="+mj-lt"/>
              </a:rPr>
              <a:t>as:</a:t>
            </a:r>
          </a:p>
          <a:p>
            <a:pPr>
              <a:buClrTx/>
            </a:pPr>
            <a:r>
              <a:rPr lang="en-US" sz="3000" dirty="0">
                <a:solidFill>
                  <a:schemeClr val="bg1"/>
                </a:solidFill>
                <a:latin typeface="+mj-lt"/>
              </a:rPr>
              <a:t>Command &amp; Management</a:t>
            </a:r>
          </a:p>
          <a:p>
            <a:pPr>
              <a:buClrTx/>
            </a:pPr>
            <a:r>
              <a:rPr lang="en-US" sz="3000" dirty="0">
                <a:solidFill>
                  <a:schemeClr val="bg1"/>
                </a:solidFill>
                <a:latin typeface="+mj-lt"/>
              </a:rPr>
              <a:t>Preparedness</a:t>
            </a:r>
          </a:p>
          <a:p>
            <a:pPr>
              <a:buClrTx/>
            </a:pPr>
            <a:r>
              <a:rPr lang="en-US" sz="3000" dirty="0">
                <a:solidFill>
                  <a:schemeClr val="bg1"/>
                </a:solidFill>
                <a:latin typeface="+mj-lt"/>
              </a:rPr>
              <a:t>Resource Management</a:t>
            </a:r>
          </a:p>
          <a:p>
            <a:pPr>
              <a:buClrTx/>
            </a:pPr>
            <a:r>
              <a:rPr lang="en-US" sz="3000" dirty="0">
                <a:solidFill>
                  <a:schemeClr val="bg1"/>
                </a:solidFill>
                <a:latin typeface="+mj-lt"/>
              </a:rPr>
              <a:t>Communications &amp; Information Management</a:t>
            </a:r>
          </a:p>
          <a:p>
            <a:pPr>
              <a:buClrTx/>
            </a:pPr>
            <a:r>
              <a:rPr lang="en-US" sz="3000" dirty="0">
                <a:solidFill>
                  <a:schemeClr val="bg1"/>
                </a:solidFill>
                <a:latin typeface="+mj-lt"/>
              </a:rPr>
              <a:t>Supporting Technologies</a:t>
            </a:r>
          </a:p>
          <a:p>
            <a:pPr>
              <a:buClrTx/>
            </a:pPr>
            <a:r>
              <a:rPr lang="en-US" sz="3000" dirty="0">
                <a:solidFill>
                  <a:schemeClr val="bg1"/>
                </a:solidFill>
                <a:latin typeface="+mj-lt"/>
              </a:rPr>
              <a:t>Ongoing Management &amp; Maintenance</a:t>
            </a:r>
          </a:p>
        </p:txBody>
      </p:sp>
      <p:sp>
        <p:nvSpPr>
          <p:cNvPr id="5" name="Slide Number Placeholder 3"/>
          <p:cNvSpPr>
            <a:spLocks noGrp="1"/>
          </p:cNvSpPr>
          <p:nvPr>
            <p:ph type="sldNum" sz="quarter" idx="12"/>
          </p:nvPr>
        </p:nvSpPr>
        <p:spPr/>
        <p:txBody>
          <a:bodyPr/>
          <a:lstStyle/>
          <a:p>
            <a:fld id="{3A117196-39F6-4550-84F0-B5E67416E2AE}" type="slidenum">
              <a:rPr lang="en-US"/>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idx="4294967295"/>
          </p:nvPr>
        </p:nvSpPr>
        <p:spPr>
          <a:xfrm>
            <a:off x="571500" y="228600"/>
            <a:ext cx="7772400" cy="914400"/>
          </a:xfrm>
          <a:effectLst>
            <a:reflection blurRad="6350" stA="52000" endA="300" endPos="35000" dir="5400000" sy="-100000" algn="bl" rotWithShape="0"/>
          </a:effectLst>
        </p:spPr>
        <p:txBody>
          <a:bodyPr>
            <a:scene3d>
              <a:camera prst="orthographicFront"/>
              <a:lightRig rig="threePt" dir="t"/>
            </a:scene3d>
            <a:sp3d extrusionH="57150">
              <a:bevelT w="38100" h="38100"/>
            </a:sp3d>
          </a:bodyPr>
          <a:lstStyle/>
          <a:p>
            <a:pPr algn="ctr" eaLnBrk="1" hangingPunct="1">
              <a:spcBef>
                <a:spcPct val="0"/>
              </a:spcBef>
              <a:buFontTx/>
              <a:buNone/>
              <a:defRPr/>
            </a:pPr>
            <a:r>
              <a:rPr lang="en-US" sz="4800" b="1" dirty="0" smtClean="0">
                <a:ln w="50800"/>
                <a:solidFill>
                  <a:srgbClr val="C00000"/>
                </a:solidFill>
                <a:effectLst>
                  <a:outerShdw blurRad="38100" dist="38100" dir="2700000" algn="tl">
                    <a:srgbClr val="000000">
                      <a:alpha val="43137"/>
                    </a:srgbClr>
                  </a:outerShdw>
                </a:effectLst>
                <a:latin typeface="Calibri" pitchFamily="34" charset="0"/>
              </a:rPr>
              <a:t>Incident Command System</a:t>
            </a:r>
          </a:p>
        </p:txBody>
      </p:sp>
      <p:sp>
        <p:nvSpPr>
          <p:cNvPr id="7" name="Slide Number Placeholder 3"/>
          <p:cNvSpPr>
            <a:spLocks noGrp="1"/>
          </p:cNvSpPr>
          <p:nvPr>
            <p:ph type="sldNum" sz="quarter" idx="10"/>
          </p:nvPr>
        </p:nvSpPr>
        <p:spPr>
          <a:xfrm>
            <a:off x="7924800" y="6416675"/>
            <a:ext cx="762000" cy="365125"/>
          </a:xfrm>
        </p:spPr>
        <p:txBody>
          <a:bodyPr/>
          <a:lstStyle/>
          <a:p>
            <a:pPr>
              <a:defRPr/>
            </a:pPr>
            <a:fld id="{6674D1F7-ECE5-4B6F-AB87-EA3F793D3810}" type="slidenum">
              <a:rPr lang="en-US"/>
              <a:pPr>
                <a:defRPr/>
              </a:pPr>
              <a:t>17</a:t>
            </a:fld>
            <a:endParaRPr lang="en-US"/>
          </a:p>
        </p:txBody>
      </p:sp>
      <p:pic>
        <p:nvPicPr>
          <p:cNvPr id="46083" name="Picture 7" descr="Race DOC pic sm.JPG"/>
          <p:cNvPicPr>
            <a:picLocks noChangeAspect="1"/>
          </p:cNvPicPr>
          <p:nvPr/>
        </p:nvPicPr>
        <p:blipFill>
          <a:blip r:embed="rId3" cstate="print"/>
          <a:srcRect/>
          <a:stretch>
            <a:fillRect/>
          </a:stretch>
        </p:blipFill>
        <p:spPr bwMode="auto">
          <a:xfrm>
            <a:off x="1485900" y="1028700"/>
            <a:ext cx="5232400" cy="2984500"/>
          </a:xfrm>
          <a:prstGeom prst="rect">
            <a:avLst/>
          </a:prstGeom>
          <a:noFill/>
          <a:ln w="9525">
            <a:noFill/>
            <a:miter lim="800000"/>
            <a:headEnd/>
            <a:tailEnd/>
          </a:ln>
        </p:spPr>
      </p:pic>
      <p:sp>
        <p:nvSpPr>
          <p:cNvPr id="46084" name="TextBox 9"/>
          <p:cNvSpPr txBox="1">
            <a:spLocks noChangeArrowheads="1"/>
          </p:cNvSpPr>
          <p:nvPr/>
        </p:nvSpPr>
        <p:spPr bwMode="auto">
          <a:xfrm>
            <a:off x="571500" y="4229100"/>
            <a:ext cx="8115300" cy="492125"/>
          </a:xfrm>
          <a:prstGeom prst="rect">
            <a:avLst/>
          </a:prstGeom>
          <a:noFill/>
          <a:ln w="9525">
            <a:noFill/>
            <a:miter lim="800000"/>
            <a:headEnd/>
            <a:tailEnd/>
          </a:ln>
        </p:spPr>
        <p:txBody>
          <a:bodyPr>
            <a:spAutoFit/>
          </a:bodyPr>
          <a:lstStyle/>
          <a:p>
            <a:r>
              <a:rPr lang="en-US" sz="2600">
                <a:solidFill>
                  <a:schemeClr val="bg1"/>
                </a:solidFill>
                <a:latin typeface="Lucida Sans" pitchFamily="34" charset="0"/>
              </a:rPr>
              <a:t>ICS is a management system which includes: </a:t>
            </a:r>
          </a:p>
        </p:txBody>
      </p:sp>
      <p:sp>
        <p:nvSpPr>
          <p:cNvPr id="46085" name="TextBox 10"/>
          <p:cNvSpPr txBox="1">
            <a:spLocks noChangeArrowheads="1"/>
          </p:cNvSpPr>
          <p:nvPr/>
        </p:nvSpPr>
        <p:spPr bwMode="auto">
          <a:xfrm>
            <a:off x="342900" y="4733925"/>
            <a:ext cx="8001000" cy="2000250"/>
          </a:xfrm>
          <a:prstGeom prst="rect">
            <a:avLst/>
          </a:prstGeom>
          <a:noFill/>
          <a:ln w="9525">
            <a:noFill/>
            <a:miter lim="800000"/>
            <a:headEnd/>
            <a:tailEnd/>
          </a:ln>
        </p:spPr>
        <p:txBody>
          <a:bodyPr>
            <a:spAutoFit/>
          </a:bodyPr>
          <a:lstStyle/>
          <a:p>
            <a:pPr>
              <a:buFont typeface="Courier New" pitchFamily="49" charset="0"/>
              <a:buChar char="o"/>
            </a:pPr>
            <a:r>
              <a:rPr lang="en-US" sz="2800">
                <a:solidFill>
                  <a:schemeClr val="bg1"/>
                </a:solidFill>
                <a:latin typeface="Lucida Sans" pitchFamily="34" charset="0"/>
              </a:rPr>
              <a:t> </a:t>
            </a:r>
            <a:r>
              <a:rPr lang="en-US" sz="2600">
                <a:solidFill>
                  <a:schemeClr val="bg1"/>
                </a:solidFill>
                <a:latin typeface="Lucida Sans" pitchFamily="34" charset="0"/>
              </a:rPr>
              <a:t> </a:t>
            </a:r>
            <a:r>
              <a:rPr lang="en-US" sz="2400" i="1">
                <a:solidFill>
                  <a:schemeClr val="bg1"/>
                </a:solidFill>
                <a:latin typeface="Lucida Sans" pitchFamily="34" charset="0"/>
              </a:rPr>
              <a:t>Standardization</a:t>
            </a:r>
          </a:p>
          <a:p>
            <a:pPr>
              <a:buFont typeface="Courier New" pitchFamily="49" charset="0"/>
              <a:buChar char="o"/>
            </a:pPr>
            <a:r>
              <a:rPr lang="en-US" sz="2400" i="1">
                <a:solidFill>
                  <a:schemeClr val="bg1"/>
                </a:solidFill>
                <a:latin typeface="Lucida Sans" pitchFamily="34" charset="0"/>
              </a:rPr>
              <a:t>  On scene control</a:t>
            </a:r>
          </a:p>
          <a:p>
            <a:pPr>
              <a:buFont typeface="Courier New" pitchFamily="49" charset="0"/>
              <a:buChar char="o"/>
            </a:pPr>
            <a:r>
              <a:rPr lang="en-US" sz="2400" i="1">
                <a:solidFill>
                  <a:schemeClr val="bg1"/>
                </a:solidFill>
                <a:latin typeface="Lucida Sans" pitchFamily="34" charset="0"/>
              </a:rPr>
              <a:t>  All hazard approach</a:t>
            </a:r>
          </a:p>
          <a:p>
            <a:pPr>
              <a:buFont typeface="Courier New" pitchFamily="49" charset="0"/>
              <a:buChar char="o"/>
            </a:pPr>
            <a:r>
              <a:rPr lang="en-US" sz="2400" i="1">
                <a:solidFill>
                  <a:schemeClr val="bg1"/>
                </a:solidFill>
                <a:latin typeface="Lucida Sans" pitchFamily="34" charset="0"/>
              </a:rPr>
              <a:t>  Adaptability</a:t>
            </a:r>
          </a:p>
          <a:p>
            <a:pPr>
              <a:buFont typeface="Courier New" pitchFamily="49" charset="0"/>
              <a:buChar char="o"/>
            </a:pPr>
            <a:r>
              <a:rPr lang="en-US" sz="2400" i="1">
                <a:solidFill>
                  <a:schemeClr val="bg1"/>
                </a:solidFill>
                <a:latin typeface="Lucida Sans" pitchFamily="34" charset="0"/>
              </a:rPr>
              <a:t>  Common management structure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1" name="Rectangle 3"/>
          <p:cNvSpPr>
            <a:spLocks noGrp="1" noChangeArrowheads="1"/>
          </p:cNvSpPr>
          <p:nvPr>
            <p:ph idx="4294967295"/>
          </p:nvPr>
        </p:nvSpPr>
        <p:spPr>
          <a:xfrm>
            <a:off x="342900" y="1485900"/>
            <a:ext cx="4229100" cy="4229100"/>
          </a:xfrm>
        </p:spPr>
        <p:txBody>
          <a:bodyPr>
            <a:noAutofit/>
          </a:bodyPr>
          <a:lstStyle/>
          <a:p>
            <a:pPr marL="548640" indent="-411480" eaLnBrk="1" fontAlgn="auto" hangingPunct="1">
              <a:spcAft>
                <a:spcPts val="0"/>
              </a:spcAft>
              <a:buClrTx/>
              <a:buFont typeface="Courier New" pitchFamily="49" charset="0"/>
              <a:buNone/>
              <a:defRPr/>
            </a:pPr>
            <a:r>
              <a:rPr lang="en-US" sz="2400" b="1" i="1" dirty="0" smtClean="0">
                <a:solidFill>
                  <a:srgbClr val="FFC000"/>
                </a:solidFill>
                <a:effectLst>
                  <a:outerShdw blurRad="38100" dist="38100" dir="2700000" algn="tl">
                    <a:srgbClr val="000000">
                      <a:alpha val="43137"/>
                    </a:srgbClr>
                  </a:outerShdw>
                </a:effectLst>
              </a:rPr>
              <a:t>Concepts:</a:t>
            </a:r>
          </a:p>
          <a:p>
            <a:pPr marL="548640" indent="-411480" eaLnBrk="1" fontAlgn="auto" hangingPunct="1">
              <a:spcAft>
                <a:spcPts val="0"/>
              </a:spcAft>
              <a:buClrTx/>
              <a:buFont typeface="Courier New" pitchFamily="49" charset="0"/>
              <a:buNone/>
              <a:defRPr/>
            </a:pPr>
            <a:endParaRPr lang="en-US" sz="2400" b="1" dirty="0" smtClean="0">
              <a:solidFill>
                <a:srgbClr val="00CC99"/>
              </a:solidFill>
            </a:endParaRPr>
          </a:p>
          <a:p>
            <a:pPr marL="548640" indent="-411480" eaLnBrk="1" fontAlgn="auto" hangingPunct="1">
              <a:spcAft>
                <a:spcPts val="0"/>
              </a:spcAft>
              <a:buClrTx/>
              <a:defRPr/>
            </a:pPr>
            <a:r>
              <a:rPr lang="en-US" sz="2400" dirty="0" smtClean="0">
                <a:solidFill>
                  <a:schemeClr val="bg1"/>
                </a:solidFill>
                <a:latin typeface="Lucida Sans" pitchFamily="34" charset="0"/>
              </a:rPr>
              <a:t>Field Operations</a:t>
            </a:r>
            <a:endParaRPr lang="en-US" sz="2400" dirty="0">
              <a:solidFill>
                <a:schemeClr val="bg1"/>
              </a:solidFill>
              <a:latin typeface="Lucida Sans" pitchFamily="34" charset="0"/>
            </a:endParaRPr>
          </a:p>
          <a:p>
            <a:pPr marL="548640" indent="-411480" eaLnBrk="1" fontAlgn="auto" hangingPunct="1">
              <a:spcAft>
                <a:spcPts val="0"/>
              </a:spcAft>
              <a:buClrTx/>
              <a:defRPr/>
            </a:pPr>
            <a:r>
              <a:rPr lang="en-US" sz="2400" dirty="0" smtClean="0">
                <a:solidFill>
                  <a:schemeClr val="bg1"/>
                </a:solidFill>
                <a:latin typeface="Lucida Sans" pitchFamily="34" charset="0"/>
              </a:rPr>
              <a:t>Emergency Operations Center</a:t>
            </a:r>
            <a:endParaRPr lang="en-US" sz="2400" dirty="0">
              <a:solidFill>
                <a:schemeClr val="bg1"/>
              </a:solidFill>
              <a:latin typeface="Lucida Sans" pitchFamily="34" charset="0"/>
            </a:endParaRPr>
          </a:p>
          <a:p>
            <a:pPr marL="548640" indent="-411480" eaLnBrk="1" fontAlgn="auto" hangingPunct="1">
              <a:spcAft>
                <a:spcPts val="0"/>
              </a:spcAft>
              <a:buClrTx/>
              <a:defRPr/>
            </a:pPr>
            <a:r>
              <a:rPr lang="en-US" sz="2400" dirty="0" smtClean="0">
                <a:solidFill>
                  <a:schemeClr val="bg1"/>
                </a:solidFill>
                <a:latin typeface="Lucida Sans" pitchFamily="34" charset="0"/>
              </a:rPr>
              <a:t>Chain and Unity of Command</a:t>
            </a:r>
            <a:endParaRPr lang="en-US" sz="2400" dirty="0">
              <a:solidFill>
                <a:schemeClr val="bg1"/>
              </a:solidFill>
              <a:latin typeface="Lucida Sans" pitchFamily="34" charset="0"/>
            </a:endParaRPr>
          </a:p>
          <a:p>
            <a:pPr marL="548640" indent="-411480" eaLnBrk="1" fontAlgn="auto" hangingPunct="1">
              <a:spcAft>
                <a:spcPts val="0"/>
              </a:spcAft>
              <a:buClrTx/>
              <a:defRPr/>
            </a:pPr>
            <a:r>
              <a:rPr lang="en-US" sz="2400" dirty="0" smtClean="0">
                <a:solidFill>
                  <a:schemeClr val="bg1"/>
                </a:solidFill>
                <a:latin typeface="Lucida Sans" pitchFamily="34" charset="0"/>
              </a:rPr>
              <a:t>Management by Objectives</a:t>
            </a:r>
          </a:p>
          <a:p>
            <a:pPr marL="548640" indent="-411480" eaLnBrk="1" fontAlgn="auto" hangingPunct="1">
              <a:spcAft>
                <a:spcPts val="0"/>
              </a:spcAft>
              <a:buClrTx/>
              <a:defRPr/>
            </a:pPr>
            <a:r>
              <a:rPr lang="en-US" sz="2400" dirty="0" smtClean="0">
                <a:solidFill>
                  <a:schemeClr val="bg1"/>
                </a:solidFill>
                <a:latin typeface="Lucida Sans" pitchFamily="34" charset="0"/>
              </a:rPr>
              <a:t>Multi-Agency Coordination</a:t>
            </a:r>
            <a:endParaRPr lang="en-US" sz="2400" dirty="0">
              <a:solidFill>
                <a:schemeClr val="bg1"/>
              </a:solidFill>
              <a:latin typeface="Lucida Sans" pitchFamily="34" charset="0"/>
            </a:endParaRPr>
          </a:p>
        </p:txBody>
      </p:sp>
      <p:sp>
        <p:nvSpPr>
          <p:cNvPr id="6" name="Slide Number Placeholder 3"/>
          <p:cNvSpPr>
            <a:spLocks noGrp="1"/>
          </p:cNvSpPr>
          <p:nvPr>
            <p:ph type="sldNum" sz="quarter" idx="10"/>
          </p:nvPr>
        </p:nvSpPr>
        <p:spPr>
          <a:xfrm>
            <a:off x="7924800" y="6416675"/>
            <a:ext cx="762000" cy="365125"/>
          </a:xfrm>
        </p:spPr>
        <p:txBody>
          <a:bodyPr/>
          <a:lstStyle/>
          <a:p>
            <a:pPr>
              <a:defRPr/>
            </a:pPr>
            <a:fld id="{4858551C-33B7-45EA-95B5-535B4C219694}" type="slidenum">
              <a:rPr lang="en-US"/>
              <a:pPr>
                <a:defRPr/>
              </a:pPr>
              <a:t>18</a:t>
            </a:fld>
            <a:endParaRPr lang="en-US"/>
          </a:p>
        </p:txBody>
      </p:sp>
      <p:sp>
        <p:nvSpPr>
          <p:cNvPr id="9" name="Rectangle 3"/>
          <p:cNvSpPr txBox="1">
            <a:spLocks noChangeArrowheads="1"/>
          </p:cNvSpPr>
          <p:nvPr/>
        </p:nvSpPr>
        <p:spPr bwMode="auto">
          <a:xfrm>
            <a:off x="4686300" y="1485900"/>
            <a:ext cx="4229100" cy="4229100"/>
          </a:xfrm>
          <a:prstGeom prst="rect">
            <a:avLst/>
          </a:prstGeom>
          <a:noFill/>
          <a:ln w="9525">
            <a:noFill/>
            <a:miter lim="800000"/>
            <a:headEnd/>
            <a:tailEnd/>
          </a:ln>
        </p:spPr>
        <p:txBody>
          <a:bodyPr/>
          <a:lstStyle/>
          <a:p>
            <a:pPr marL="548640" indent="-411480" fontAlgn="auto">
              <a:spcBef>
                <a:spcPct val="20000"/>
              </a:spcBef>
              <a:spcAft>
                <a:spcPts val="0"/>
              </a:spcAft>
              <a:buSzPct val="65000"/>
              <a:buFont typeface="Courier New" pitchFamily="49" charset="0"/>
              <a:buNone/>
              <a:defRPr/>
            </a:pPr>
            <a:r>
              <a:rPr lang="en-US" sz="2400" b="1" i="1" dirty="0">
                <a:solidFill>
                  <a:srgbClr val="FFC000"/>
                </a:solidFill>
                <a:effectLst>
                  <a:outerShdw blurRad="38100" dist="38100" dir="2700000" algn="tl">
                    <a:srgbClr val="000000">
                      <a:alpha val="43137"/>
                    </a:srgbClr>
                  </a:outerShdw>
                </a:effectLst>
                <a:latin typeface="Lucida Sans" pitchFamily="34" charset="0"/>
                <a:cs typeface="+mn-cs"/>
              </a:rPr>
              <a:t>Features:</a:t>
            </a:r>
          </a:p>
          <a:p>
            <a:pPr marL="548640" indent="-411480" fontAlgn="auto">
              <a:spcBef>
                <a:spcPct val="20000"/>
              </a:spcBef>
              <a:spcAft>
                <a:spcPts val="0"/>
              </a:spcAft>
              <a:buSzPct val="65000"/>
              <a:buFont typeface="Courier New" pitchFamily="49" charset="0"/>
              <a:buNone/>
              <a:defRPr/>
            </a:pPr>
            <a:endParaRPr lang="en-US" sz="2400" b="1" dirty="0">
              <a:solidFill>
                <a:schemeClr val="bg1"/>
              </a:solidFill>
              <a:latin typeface="Lucida Sans" pitchFamily="34" charset="0"/>
              <a:cs typeface="+mn-cs"/>
            </a:endParaRPr>
          </a:p>
          <a:p>
            <a:pPr marL="548640" indent="-411480" fontAlgn="auto">
              <a:spcBef>
                <a:spcPct val="20000"/>
              </a:spcBef>
              <a:spcAft>
                <a:spcPts val="0"/>
              </a:spcAft>
              <a:buSzPct val="65000"/>
              <a:buFont typeface="Courier New" pitchFamily="49" charset="0"/>
              <a:buChar char="o"/>
              <a:defRPr/>
            </a:pPr>
            <a:r>
              <a:rPr lang="en-US" sz="2400" dirty="0">
                <a:solidFill>
                  <a:schemeClr val="bg1"/>
                </a:solidFill>
                <a:latin typeface="Lucida Sans" pitchFamily="34" charset="0"/>
                <a:cs typeface="+mn-cs"/>
              </a:rPr>
              <a:t>Common Terminology</a:t>
            </a:r>
          </a:p>
          <a:p>
            <a:pPr marL="548640" indent="-411480" fontAlgn="auto">
              <a:spcBef>
                <a:spcPct val="20000"/>
              </a:spcBef>
              <a:spcAft>
                <a:spcPts val="0"/>
              </a:spcAft>
              <a:buSzPct val="65000"/>
              <a:buFont typeface="Courier New" pitchFamily="49" charset="0"/>
              <a:buChar char="o"/>
              <a:defRPr/>
            </a:pPr>
            <a:r>
              <a:rPr lang="en-US" sz="2400" dirty="0">
                <a:solidFill>
                  <a:schemeClr val="bg1"/>
                </a:solidFill>
                <a:latin typeface="Lucida Sans" pitchFamily="34" charset="0"/>
                <a:cs typeface="+mn-cs"/>
              </a:rPr>
              <a:t>Modular Organization</a:t>
            </a:r>
          </a:p>
          <a:p>
            <a:pPr marL="548640" indent="-411480" fontAlgn="auto">
              <a:spcBef>
                <a:spcPct val="20000"/>
              </a:spcBef>
              <a:spcAft>
                <a:spcPts val="0"/>
              </a:spcAft>
              <a:buSzPct val="65000"/>
              <a:buFont typeface="Courier New" pitchFamily="49" charset="0"/>
              <a:buChar char="o"/>
              <a:defRPr/>
            </a:pPr>
            <a:r>
              <a:rPr lang="en-US" sz="2400" dirty="0">
                <a:solidFill>
                  <a:schemeClr val="bg1"/>
                </a:solidFill>
                <a:latin typeface="Lucida Sans" pitchFamily="34" charset="0"/>
                <a:cs typeface="+mn-cs"/>
              </a:rPr>
              <a:t>Incident Action Plan</a:t>
            </a:r>
          </a:p>
          <a:p>
            <a:pPr marL="548640" indent="-411480" fontAlgn="auto">
              <a:spcBef>
                <a:spcPct val="20000"/>
              </a:spcBef>
              <a:spcAft>
                <a:spcPts val="0"/>
              </a:spcAft>
              <a:buSzPct val="65000"/>
              <a:buFont typeface="Courier New" pitchFamily="49" charset="0"/>
              <a:buChar char="o"/>
              <a:defRPr/>
            </a:pPr>
            <a:r>
              <a:rPr lang="en-US" sz="2400" dirty="0">
                <a:solidFill>
                  <a:schemeClr val="bg1"/>
                </a:solidFill>
                <a:latin typeface="Lucida Sans" pitchFamily="34" charset="0"/>
                <a:cs typeface="+mn-cs"/>
              </a:rPr>
              <a:t>Manageable Span of Control</a:t>
            </a:r>
          </a:p>
          <a:p>
            <a:pPr marL="548640" indent="-411480" fontAlgn="auto">
              <a:spcBef>
                <a:spcPct val="20000"/>
              </a:spcBef>
              <a:spcAft>
                <a:spcPts val="0"/>
              </a:spcAft>
              <a:buSzPct val="65000"/>
              <a:buFont typeface="Courier New" pitchFamily="49" charset="0"/>
              <a:buChar char="o"/>
              <a:defRPr/>
            </a:pPr>
            <a:r>
              <a:rPr lang="en-US" sz="2400" dirty="0">
                <a:solidFill>
                  <a:schemeClr val="bg1"/>
                </a:solidFill>
                <a:latin typeface="Lucida Sans" pitchFamily="34" charset="0"/>
                <a:cs typeface="+mn-cs"/>
              </a:rPr>
              <a:t>Resource Management</a:t>
            </a:r>
          </a:p>
          <a:p>
            <a:pPr marL="548640" indent="-411480" fontAlgn="auto">
              <a:spcBef>
                <a:spcPct val="20000"/>
              </a:spcBef>
              <a:spcAft>
                <a:spcPts val="0"/>
              </a:spcAft>
              <a:buSzPct val="65000"/>
              <a:buFont typeface="Courier New" pitchFamily="49" charset="0"/>
              <a:buChar char="o"/>
              <a:defRPr/>
            </a:pPr>
            <a:r>
              <a:rPr lang="en-US" sz="2400" dirty="0">
                <a:solidFill>
                  <a:schemeClr val="bg1"/>
                </a:solidFill>
                <a:latin typeface="Lucida Sans" pitchFamily="34" charset="0"/>
                <a:cs typeface="+mn-cs"/>
              </a:rPr>
              <a:t>Unified Command</a:t>
            </a:r>
          </a:p>
          <a:p>
            <a:pPr marL="548640" indent="-411480" fontAlgn="auto">
              <a:spcBef>
                <a:spcPct val="20000"/>
              </a:spcBef>
              <a:spcAft>
                <a:spcPts val="0"/>
              </a:spcAft>
              <a:buSzPct val="65000"/>
              <a:buFont typeface="Courier New" pitchFamily="49" charset="0"/>
              <a:buChar char="o"/>
              <a:defRPr/>
            </a:pPr>
            <a:r>
              <a:rPr lang="en-US" sz="2400" dirty="0">
                <a:solidFill>
                  <a:schemeClr val="bg1"/>
                </a:solidFill>
                <a:latin typeface="Lucida Sans" pitchFamily="34" charset="0"/>
                <a:cs typeface="+mn-cs"/>
              </a:rPr>
              <a:t>Unity of Command</a:t>
            </a:r>
          </a:p>
        </p:txBody>
      </p:sp>
      <p:sp>
        <p:nvSpPr>
          <p:cNvPr id="10" name="Rectangle 9"/>
          <p:cNvSpPr/>
          <p:nvPr/>
        </p:nvSpPr>
        <p:spPr>
          <a:xfrm>
            <a:off x="1162097" y="457200"/>
            <a:ext cx="6422336" cy="769441"/>
          </a:xfrm>
          <a:prstGeom prst="rect">
            <a:avLst/>
          </a:prstGeom>
        </p:spPr>
        <p:txBody>
          <a:bodyPr wrap="none">
            <a:spAutoFit/>
            <a:scene3d>
              <a:camera prst="orthographicFront"/>
              <a:lightRig rig="threePt" dir="t"/>
            </a:scene3d>
            <a:sp3d extrusionH="57150">
              <a:bevelT w="38100" h="38100"/>
            </a:sp3d>
          </a:bodyPr>
          <a:lstStyle/>
          <a:p>
            <a:pPr algn="ctr">
              <a:defRPr/>
            </a:pPr>
            <a:r>
              <a:rPr lang="en-US" sz="4400" b="1" dirty="0">
                <a:ln w="50800"/>
                <a:solidFill>
                  <a:schemeClr val="bg1"/>
                </a:solidFill>
                <a:effectLst>
                  <a:outerShdw blurRad="38100" dist="38100" dir="2700000" algn="tl">
                    <a:srgbClr val="000000">
                      <a:alpha val="43137"/>
                    </a:srgbClr>
                  </a:outerShdw>
                </a:effectLst>
                <a:latin typeface="Calibri" pitchFamily="34" charset="0"/>
                <a:cs typeface="+mn-cs"/>
              </a:rPr>
              <a:t>Incident Command System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7924800" y="6416675"/>
            <a:ext cx="762000" cy="365125"/>
          </a:xfrm>
        </p:spPr>
        <p:txBody>
          <a:bodyPr/>
          <a:lstStyle/>
          <a:p>
            <a:pPr>
              <a:defRPr/>
            </a:pPr>
            <a:fld id="{06BD1334-9FF1-4E73-B985-7F9B91564213}" type="slidenum">
              <a:rPr lang="en-US"/>
              <a:pPr>
                <a:defRPr/>
              </a:pPr>
              <a:t>19</a:t>
            </a:fld>
            <a:endParaRPr lang="en-US"/>
          </a:p>
        </p:txBody>
      </p:sp>
      <p:sp>
        <p:nvSpPr>
          <p:cNvPr id="10" name="Rectangle 9"/>
          <p:cNvSpPr/>
          <p:nvPr/>
        </p:nvSpPr>
        <p:spPr>
          <a:xfrm>
            <a:off x="2421190" y="457200"/>
            <a:ext cx="3904146" cy="769441"/>
          </a:xfrm>
          <a:prstGeom prst="rect">
            <a:avLst/>
          </a:prstGeom>
        </p:spPr>
        <p:txBody>
          <a:bodyPr wrap="none">
            <a:spAutoFit/>
            <a:scene3d>
              <a:camera prst="orthographicFront"/>
              <a:lightRig rig="threePt" dir="t"/>
            </a:scene3d>
            <a:sp3d extrusionH="57150">
              <a:bevelT w="38100" h="38100"/>
            </a:sp3d>
          </a:bodyPr>
          <a:lstStyle/>
          <a:p>
            <a:pPr algn="ctr">
              <a:defRPr/>
            </a:pPr>
            <a:r>
              <a:rPr lang="en-US" sz="4400" b="1" dirty="0">
                <a:ln w="50800"/>
                <a:solidFill>
                  <a:schemeClr val="bg1"/>
                </a:solidFill>
                <a:effectLst>
                  <a:outerShdw blurRad="38100" dist="38100" dir="2700000" algn="tl">
                    <a:srgbClr val="000000">
                      <a:alpha val="43137"/>
                    </a:srgbClr>
                  </a:outerShdw>
                </a:effectLst>
                <a:latin typeface="Calibri" pitchFamily="34" charset="0"/>
                <a:cs typeface="+mn-cs"/>
              </a:rPr>
              <a:t>How ICS is Used</a:t>
            </a:r>
          </a:p>
        </p:txBody>
      </p:sp>
      <p:sp>
        <p:nvSpPr>
          <p:cNvPr id="7" name="Rectangle 6"/>
          <p:cNvSpPr/>
          <p:nvPr/>
        </p:nvSpPr>
        <p:spPr>
          <a:xfrm>
            <a:off x="342900" y="1143000"/>
            <a:ext cx="4686300" cy="4647426"/>
          </a:xfrm>
          <a:prstGeom prst="rect">
            <a:avLst/>
          </a:prstGeom>
        </p:spPr>
        <p:txBody>
          <a:bodyPr>
            <a:spAutoFit/>
          </a:bodyPr>
          <a:lstStyle/>
          <a:p>
            <a:pPr marL="548640" indent="-411480" fontAlgn="auto">
              <a:spcAft>
                <a:spcPts val="0"/>
              </a:spcAft>
              <a:defRPr/>
            </a:pPr>
            <a:r>
              <a:rPr lang="en-US" sz="2800" b="1" dirty="0">
                <a:solidFill>
                  <a:schemeClr val="bg1"/>
                </a:solidFill>
                <a:latin typeface="Lucida Sans" pitchFamily="34" charset="0"/>
                <a:cs typeface="+mn-cs"/>
              </a:rPr>
              <a:t>Manage: </a:t>
            </a:r>
          </a:p>
          <a:p>
            <a:pPr marL="548640" indent="-411480" fontAlgn="auto">
              <a:spcAft>
                <a:spcPts val="0"/>
              </a:spcAft>
              <a:buFont typeface="Courier New" pitchFamily="49" charset="0"/>
              <a:buChar char="o"/>
              <a:defRPr/>
            </a:pPr>
            <a:r>
              <a:rPr lang="en-US" sz="2400" dirty="0">
                <a:solidFill>
                  <a:schemeClr val="bg1"/>
                </a:solidFill>
                <a:latin typeface="Lucida Sans" pitchFamily="34" charset="0"/>
                <a:cs typeface="+mn-cs"/>
              </a:rPr>
              <a:t>Fires, hazmat, earthquakes, acts of terrorism, sporting events, demonstrations and multi-casualty incidents</a:t>
            </a:r>
          </a:p>
          <a:p>
            <a:pPr marL="548640" indent="-411480" fontAlgn="auto">
              <a:spcAft>
                <a:spcPts val="0"/>
              </a:spcAft>
              <a:defRPr/>
            </a:pPr>
            <a:r>
              <a:rPr lang="en-US" sz="2800" b="1" dirty="0">
                <a:solidFill>
                  <a:schemeClr val="bg1"/>
                </a:solidFill>
                <a:latin typeface="Lucida Sans" pitchFamily="34" charset="0"/>
                <a:cs typeface="+mn-cs"/>
              </a:rPr>
              <a:t>Works well for:</a:t>
            </a:r>
          </a:p>
          <a:p>
            <a:pPr marL="411480" indent="-283464" fontAlgn="auto">
              <a:spcAft>
                <a:spcPts val="0"/>
              </a:spcAft>
              <a:buFont typeface="Courier New" pitchFamily="49" charset="0"/>
              <a:buChar char="o"/>
              <a:defRPr/>
            </a:pPr>
            <a:r>
              <a:rPr lang="en-US" sz="2400" dirty="0" smtClean="0">
                <a:solidFill>
                  <a:schemeClr val="bg1"/>
                </a:solidFill>
                <a:latin typeface="Lucida Sans" pitchFamily="34" charset="0"/>
              </a:rPr>
              <a:t>Campus</a:t>
            </a:r>
            <a:r>
              <a:rPr lang="en-US" sz="2400" dirty="0" smtClean="0">
                <a:solidFill>
                  <a:schemeClr val="bg1"/>
                </a:solidFill>
                <a:latin typeface="Lucida Sans" pitchFamily="34" charset="0"/>
                <a:cs typeface="+mn-cs"/>
              </a:rPr>
              <a:t> events &amp; incidents</a:t>
            </a:r>
            <a:endParaRPr lang="en-US" sz="2400" dirty="0">
              <a:solidFill>
                <a:schemeClr val="bg1"/>
              </a:solidFill>
              <a:latin typeface="Lucida Sans" pitchFamily="34" charset="0"/>
              <a:cs typeface="+mn-cs"/>
            </a:endParaRPr>
          </a:p>
          <a:p>
            <a:pPr marL="411480" indent="-283464" fontAlgn="auto">
              <a:spcAft>
                <a:spcPts val="0"/>
              </a:spcAft>
              <a:buFont typeface="Courier New" pitchFamily="49" charset="0"/>
              <a:buChar char="o"/>
              <a:defRPr/>
            </a:pPr>
            <a:r>
              <a:rPr lang="en-US" sz="2400" dirty="0" smtClean="0">
                <a:solidFill>
                  <a:schemeClr val="bg1"/>
                </a:solidFill>
                <a:latin typeface="Lucida Sans" pitchFamily="34" charset="0"/>
                <a:cs typeface="+mn-cs"/>
              </a:rPr>
              <a:t>Campus Evacuations</a:t>
            </a:r>
            <a:endParaRPr lang="en-US" sz="2400" dirty="0">
              <a:solidFill>
                <a:schemeClr val="bg1"/>
              </a:solidFill>
              <a:latin typeface="Lucida Sans" pitchFamily="34" charset="0"/>
              <a:cs typeface="+mn-cs"/>
            </a:endParaRPr>
          </a:p>
          <a:p>
            <a:pPr marL="411480" indent="-283464" fontAlgn="auto">
              <a:spcAft>
                <a:spcPts val="0"/>
              </a:spcAft>
              <a:buFont typeface="Courier New" pitchFamily="49" charset="0"/>
              <a:buChar char="o"/>
              <a:defRPr/>
            </a:pPr>
            <a:r>
              <a:rPr lang="en-US" sz="2400" dirty="0">
                <a:solidFill>
                  <a:schemeClr val="bg1"/>
                </a:solidFill>
                <a:latin typeface="Lucida Sans" pitchFamily="34" charset="0"/>
                <a:cs typeface="+mn-cs"/>
              </a:rPr>
              <a:t>Wide-area </a:t>
            </a:r>
            <a:r>
              <a:rPr lang="en-US" sz="2400" dirty="0" smtClean="0">
                <a:solidFill>
                  <a:schemeClr val="bg1"/>
                </a:solidFill>
                <a:latin typeface="Lucida Sans" pitchFamily="34" charset="0"/>
                <a:cs typeface="+mn-cs"/>
              </a:rPr>
              <a:t>coordinated emergency responses</a:t>
            </a:r>
            <a:endParaRPr lang="en-US" sz="2400" dirty="0">
              <a:solidFill>
                <a:schemeClr val="bg1"/>
              </a:solidFill>
              <a:latin typeface="Lucida Sans" pitchFamily="34" charset="0"/>
              <a:cs typeface="+mn-cs"/>
            </a:endParaRPr>
          </a:p>
        </p:txBody>
      </p:sp>
      <p:pic>
        <p:nvPicPr>
          <p:cNvPr id="50180" name="Picture 10" descr="IMG_0024.JPG"/>
          <p:cNvPicPr>
            <a:picLocks noChangeAspect="1"/>
          </p:cNvPicPr>
          <p:nvPr/>
        </p:nvPicPr>
        <p:blipFill>
          <a:blip r:embed="rId3" cstate="print"/>
          <a:srcRect/>
          <a:stretch>
            <a:fillRect/>
          </a:stretch>
        </p:blipFill>
        <p:spPr bwMode="auto">
          <a:xfrm>
            <a:off x="4800600" y="1371600"/>
            <a:ext cx="3771900" cy="2828925"/>
          </a:xfrm>
          <a:prstGeom prst="rect">
            <a:avLst/>
          </a:prstGeom>
          <a:noFill/>
          <a:ln w="9525">
            <a:noFill/>
            <a:miter lim="800000"/>
            <a:headEnd/>
            <a:tailEnd/>
          </a:ln>
        </p:spPr>
      </p:pic>
      <p:pic>
        <p:nvPicPr>
          <p:cNvPr id="50181" name="Picture 7" descr="StrChr_09.JPG"/>
          <p:cNvPicPr>
            <a:picLocks noChangeAspect="1"/>
          </p:cNvPicPr>
          <p:nvPr/>
        </p:nvPicPr>
        <p:blipFill>
          <a:blip r:embed="rId4" cstate="print"/>
          <a:srcRect/>
          <a:stretch>
            <a:fillRect/>
          </a:stretch>
        </p:blipFill>
        <p:spPr bwMode="auto">
          <a:xfrm>
            <a:off x="6286500" y="2971800"/>
            <a:ext cx="25146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0"/>
          </p:nvPr>
        </p:nvSpPr>
        <p:spPr/>
        <p:txBody>
          <a:bodyPr/>
          <a:lstStyle/>
          <a:p>
            <a:pPr>
              <a:defRPr/>
            </a:pPr>
            <a:fld id="{3E70E9B4-8FD9-4224-9BE8-EE844E3C92A5}" type="slidenum">
              <a:rPr lang="en-US"/>
              <a:pPr>
                <a:defRPr/>
              </a:pPr>
              <a:t>2</a:t>
            </a:fld>
            <a:endParaRPr lang="en-US"/>
          </a:p>
        </p:txBody>
      </p:sp>
      <p:sp>
        <p:nvSpPr>
          <p:cNvPr id="9220" name="Rectangle 10"/>
          <p:cNvSpPr>
            <a:spLocks noChangeArrowheads="1"/>
          </p:cNvSpPr>
          <p:nvPr/>
        </p:nvSpPr>
        <p:spPr bwMode="auto">
          <a:xfrm>
            <a:off x="296863" y="5599113"/>
            <a:ext cx="8553450" cy="177800"/>
          </a:xfrm>
          <a:prstGeom prst="rect">
            <a:avLst/>
          </a:prstGeom>
          <a:solidFill>
            <a:srgbClr val="200238"/>
          </a:solidFill>
          <a:ln w="9525">
            <a:noFill/>
            <a:miter lim="800000"/>
            <a:headEnd/>
            <a:tailEnd/>
          </a:ln>
        </p:spPr>
        <p:txBody>
          <a:bodyPr wrap="none" anchor="ctr"/>
          <a:lstStyle/>
          <a:p>
            <a:pPr algn="ctr">
              <a:spcBef>
                <a:spcPct val="50000"/>
              </a:spcBef>
            </a:pPr>
            <a:endParaRPr lang="en-US"/>
          </a:p>
        </p:txBody>
      </p:sp>
      <p:sp>
        <p:nvSpPr>
          <p:cNvPr id="9221" name="Rectangle 12"/>
          <p:cNvSpPr>
            <a:spLocks noChangeArrowheads="1"/>
          </p:cNvSpPr>
          <p:nvPr/>
        </p:nvSpPr>
        <p:spPr bwMode="auto">
          <a:xfrm rot="5400000">
            <a:off x="1754982" y="4196556"/>
            <a:ext cx="2732088" cy="219075"/>
          </a:xfrm>
          <a:prstGeom prst="rect">
            <a:avLst/>
          </a:prstGeom>
          <a:solidFill>
            <a:srgbClr val="200238"/>
          </a:solidFill>
          <a:ln w="9525">
            <a:noFill/>
            <a:miter lim="800000"/>
            <a:headEnd/>
            <a:tailEnd/>
          </a:ln>
        </p:spPr>
        <p:txBody>
          <a:bodyPr wrap="none" anchor="ctr"/>
          <a:lstStyle/>
          <a:p>
            <a:pPr algn="ctr">
              <a:spcBef>
                <a:spcPct val="50000"/>
              </a:spcBef>
            </a:pPr>
            <a:endParaRPr lang="en-US"/>
          </a:p>
        </p:txBody>
      </p:sp>
      <p:sp>
        <p:nvSpPr>
          <p:cNvPr id="9222" name="Rectangle 13"/>
          <p:cNvSpPr>
            <a:spLocks noChangeArrowheads="1"/>
          </p:cNvSpPr>
          <p:nvPr/>
        </p:nvSpPr>
        <p:spPr bwMode="auto">
          <a:xfrm rot="5400000">
            <a:off x="4591844" y="4182269"/>
            <a:ext cx="2732087" cy="219075"/>
          </a:xfrm>
          <a:prstGeom prst="rect">
            <a:avLst/>
          </a:prstGeom>
          <a:solidFill>
            <a:srgbClr val="200238"/>
          </a:solidFill>
          <a:ln w="9525">
            <a:noFill/>
            <a:miter lim="800000"/>
            <a:headEnd/>
            <a:tailEnd/>
          </a:ln>
        </p:spPr>
        <p:txBody>
          <a:bodyPr wrap="none" anchor="ctr"/>
          <a:lstStyle/>
          <a:p>
            <a:pPr algn="ctr">
              <a:spcBef>
                <a:spcPct val="50000"/>
              </a:spcBef>
            </a:pPr>
            <a:endParaRPr lang="en-US"/>
          </a:p>
        </p:txBody>
      </p:sp>
      <p:sp>
        <p:nvSpPr>
          <p:cNvPr id="9223" name="Rectangle 14"/>
          <p:cNvSpPr>
            <a:spLocks noChangeArrowheads="1"/>
          </p:cNvSpPr>
          <p:nvPr/>
        </p:nvSpPr>
        <p:spPr bwMode="auto">
          <a:xfrm rot="5400000">
            <a:off x="-969168" y="4193381"/>
            <a:ext cx="2732088" cy="219075"/>
          </a:xfrm>
          <a:prstGeom prst="rect">
            <a:avLst/>
          </a:prstGeom>
          <a:solidFill>
            <a:srgbClr val="200238"/>
          </a:solidFill>
          <a:ln w="9525">
            <a:noFill/>
            <a:miter lim="800000"/>
            <a:headEnd/>
            <a:tailEnd/>
          </a:ln>
        </p:spPr>
        <p:txBody>
          <a:bodyPr wrap="none" anchor="ctr"/>
          <a:lstStyle/>
          <a:p>
            <a:pPr algn="ctr">
              <a:spcBef>
                <a:spcPct val="50000"/>
              </a:spcBef>
            </a:pPr>
            <a:endParaRPr lang="en-US"/>
          </a:p>
        </p:txBody>
      </p:sp>
      <p:sp>
        <p:nvSpPr>
          <p:cNvPr id="9224" name="Rectangle 15"/>
          <p:cNvSpPr>
            <a:spLocks noChangeArrowheads="1"/>
          </p:cNvSpPr>
          <p:nvPr/>
        </p:nvSpPr>
        <p:spPr bwMode="auto">
          <a:xfrm rot="5400000">
            <a:off x="7261225" y="4106863"/>
            <a:ext cx="3000375" cy="295275"/>
          </a:xfrm>
          <a:prstGeom prst="rect">
            <a:avLst/>
          </a:prstGeom>
          <a:solidFill>
            <a:srgbClr val="200238"/>
          </a:solidFill>
          <a:ln w="9525">
            <a:noFill/>
            <a:miter lim="800000"/>
            <a:headEnd/>
            <a:tailEnd/>
          </a:ln>
        </p:spPr>
        <p:txBody>
          <a:bodyPr wrap="none" anchor="ctr"/>
          <a:lstStyle/>
          <a:p>
            <a:pPr algn="ctr">
              <a:spcBef>
                <a:spcPct val="50000"/>
              </a:spcBef>
            </a:pPr>
            <a:endParaRPr lang="en-US"/>
          </a:p>
        </p:txBody>
      </p:sp>
      <p:sp>
        <p:nvSpPr>
          <p:cNvPr id="9225" name="Rectangle 17"/>
          <p:cNvSpPr>
            <a:spLocks noChangeArrowheads="1"/>
          </p:cNvSpPr>
          <p:nvPr/>
        </p:nvSpPr>
        <p:spPr bwMode="auto">
          <a:xfrm>
            <a:off x="552450" y="825500"/>
            <a:ext cx="8047038" cy="1384300"/>
          </a:xfrm>
          <a:prstGeom prst="rect">
            <a:avLst/>
          </a:prstGeom>
          <a:noFill/>
          <a:ln w="9525" algn="ctr">
            <a:noFill/>
            <a:miter lim="800000"/>
            <a:headEnd/>
            <a:tailEnd/>
          </a:ln>
        </p:spPr>
        <p:txBody>
          <a:bodyPr>
            <a:spAutoFit/>
          </a:bodyPr>
          <a:lstStyle/>
          <a:p>
            <a:pPr algn="ctr"/>
            <a:r>
              <a:rPr lang="en-US" sz="2800">
                <a:solidFill>
                  <a:schemeClr val="bg1"/>
                </a:solidFill>
                <a:latin typeface="Arial Black" pitchFamily="34" charset="0"/>
              </a:rPr>
              <a:t>Elected Official</a:t>
            </a:r>
          </a:p>
          <a:p>
            <a:pPr algn="ctr"/>
            <a:r>
              <a:rPr lang="en-US" sz="2800">
                <a:solidFill>
                  <a:schemeClr val="bg1"/>
                </a:solidFill>
                <a:latin typeface="Arial Black" pitchFamily="34" charset="0"/>
              </a:rPr>
              <a:t>SEMS/NIMS/ICS Awareness Course and Tabletop Exercise</a:t>
            </a:r>
          </a:p>
        </p:txBody>
      </p:sp>
      <p:pic>
        <p:nvPicPr>
          <p:cNvPr id="9226" name="Picture 19" descr="King Kong and FEMA Edited"/>
          <p:cNvPicPr>
            <a:picLocks noChangeAspect="1" noChangeArrowheads="1"/>
          </p:cNvPicPr>
          <p:nvPr/>
        </p:nvPicPr>
        <p:blipFill>
          <a:blip r:embed="rId3" cstate="print"/>
          <a:srcRect/>
          <a:stretch>
            <a:fillRect/>
          </a:stretch>
        </p:blipFill>
        <p:spPr bwMode="auto">
          <a:xfrm>
            <a:off x="190500" y="2741613"/>
            <a:ext cx="8739188" cy="302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Title 4"/>
          <p:cNvPicPr>
            <a:picLocks noGrp="1" noChangeArrowheads="1"/>
          </p:cNvPicPr>
          <p:nvPr>
            <p:ph type="title" idx="4294967295"/>
          </p:nvPr>
        </p:nvPicPr>
        <p:blipFill>
          <a:blip r:embed="rId2" cstate="print"/>
          <a:srcRect/>
          <a:stretch>
            <a:fillRect/>
          </a:stretch>
        </p:blipFill>
        <p:spPr bwMode="auto">
          <a:xfrm>
            <a:off x="450850" y="268288"/>
            <a:ext cx="8242300" cy="1158875"/>
          </a:xfrm>
        </p:spPr>
      </p:pic>
      <p:sp>
        <p:nvSpPr>
          <p:cNvPr id="4" name="Slide Number Placeholder 3"/>
          <p:cNvSpPr>
            <a:spLocks noGrp="1"/>
          </p:cNvSpPr>
          <p:nvPr>
            <p:ph type="sldNum" sz="quarter" idx="10"/>
          </p:nvPr>
        </p:nvSpPr>
        <p:spPr>
          <a:xfrm>
            <a:off x="7924800" y="6416675"/>
            <a:ext cx="762000" cy="365125"/>
          </a:xfrm>
        </p:spPr>
        <p:txBody>
          <a:bodyPr/>
          <a:lstStyle/>
          <a:p>
            <a:pPr>
              <a:defRPr/>
            </a:pPr>
            <a:fld id="{B4C88FB5-7175-4C17-B731-441CD50E7BB5}" type="slidenum">
              <a:rPr lang="en-US"/>
              <a:pPr>
                <a:defRPr/>
              </a:pPr>
              <a:t>20</a:t>
            </a:fld>
            <a:endParaRPr lang="en-US" dirty="0"/>
          </a:p>
        </p:txBody>
      </p:sp>
      <p:sp>
        <p:nvSpPr>
          <p:cNvPr id="52227" name="Rectangle 6"/>
          <p:cNvSpPr>
            <a:spLocks noChangeArrowheads="1"/>
          </p:cNvSpPr>
          <p:nvPr/>
        </p:nvSpPr>
        <p:spPr bwMode="auto">
          <a:xfrm>
            <a:off x="2971800" y="1828800"/>
            <a:ext cx="2514600" cy="457200"/>
          </a:xfrm>
          <a:prstGeom prst="rect">
            <a:avLst/>
          </a:prstGeom>
          <a:solidFill>
            <a:srgbClr val="FFFF00"/>
          </a:solidFill>
          <a:ln w="50800" cap="rnd" algn="ctr">
            <a:solidFill>
              <a:schemeClr val="bg1"/>
            </a:solidFill>
            <a:miter lim="800000"/>
            <a:headEnd/>
            <a:tailEnd/>
          </a:ln>
        </p:spPr>
        <p:txBody>
          <a:bodyPr wrap="none" anchor="ctr"/>
          <a:lstStyle/>
          <a:p>
            <a:pPr algn="ctr"/>
            <a:r>
              <a:rPr lang="en-US" dirty="0">
                <a:solidFill>
                  <a:schemeClr val="bg1"/>
                </a:solidFill>
              </a:rPr>
              <a:t>Incident</a:t>
            </a:r>
            <a:r>
              <a:rPr lang="en-US" dirty="0"/>
              <a:t> </a:t>
            </a:r>
            <a:r>
              <a:rPr lang="en-US" dirty="0">
                <a:solidFill>
                  <a:schemeClr val="bg1"/>
                </a:solidFill>
              </a:rPr>
              <a:t>Commander</a:t>
            </a:r>
          </a:p>
        </p:txBody>
      </p:sp>
      <p:sp>
        <p:nvSpPr>
          <p:cNvPr id="52228" name="Rectangle 7"/>
          <p:cNvSpPr>
            <a:spLocks noChangeArrowheads="1"/>
          </p:cNvSpPr>
          <p:nvPr/>
        </p:nvSpPr>
        <p:spPr bwMode="auto">
          <a:xfrm>
            <a:off x="6781800" y="3429000"/>
            <a:ext cx="1905000" cy="457200"/>
          </a:xfrm>
          <a:prstGeom prst="rect">
            <a:avLst/>
          </a:prstGeom>
          <a:solidFill>
            <a:srgbClr val="339966"/>
          </a:solidFill>
          <a:ln w="50800" cap="rnd" algn="ctr">
            <a:solidFill>
              <a:schemeClr val="bg1"/>
            </a:solidFill>
            <a:miter lim="800000"/>
            <a:headEnd/>
            <a:tailEnd/>
          </a:ln>
        </p:spPr>
        <p:txBody>
          <a:bodyPr wrap="none" anchor="ctr"/>
          <a:lstStyle/>
          <a:p>
            <a:pPr algn="ctr"/>
            <a:r>
              <a:rPr lang="en-US" dirty="0">
                <a:solidFill>
                  <a:schemeClr val="bg1"/>
                </a:solidFill>
              </a:rPr>
              <a:t>Finance / Admin</a:t>
            </a:r>
          </a:p>
        </p:txBody>
      </p:sp>
      <p:sp>
        <p:nvSpPr>
          <p:cNvPr id="52229" name="Rectangle 8"/>
          <p:cNvSpPr>
            <a:spLocks noChangeArrowheads="1"/>
          </p:cNvSpPr>
          <p:nvPr/>
        </p:nvSpPr>
        <p:spPr bwMode="auto">
          <a:xfrm>
            <a:off x="4800600" y="3429000"/>
            <a:ext cx="1600200" cy="457200"/>
          </a:xfrm>
          <a:prstGeom prst="rect">
            <a:avLst/>
          </a:prstGeom>
          <a:solidFill>
            <a:srgbClr val="FFCC00"/>
          </a:solidFill>
          <a:ln w="50800" cap="rnd" algn="ctr">
            <a:solidFill>
              <a:schemeClr val="bg1"/>
            </a:solidFill>
            <a:miter lim="800000"/>
            <a:headEnd/>
            <a:tailEnd/>
          </a:ln>
        </p:spPr>
        <p:txBody>
          <a:bodyPr wrap="none" anchor="ctr"/>
          <a:lstStyle/>
          <a:p>
            <a:pPr algn="ctr"/>
            <a:r>
              <a:rPr lang="en-US">
                <a:solidFill>
                  <a:schemeClr val="bg1"/>
                </a:solidFill>
              </a:rPr>
              <a:t>Logistics</a:t>
            </a:r>
          </a:p>
        </p:txBody>
      </p:sp>
      <p:sp>
        <p:nvSpPr>
          <p:cNvPr id="52230" name="Rectangle 9"/>
          <p:cNvSpPr>
            <a:spLocks noChangeArrowheads="1"/>
          </p:cNvSpPr>
          <p:nvPr/>
        </p:nvSpPr>
        <p:spPr bwMode="auto">
          <a:xfrm>
            <a:off x="2438400" y="3429000"/>
            <a:ext cx="1905000" cy="457200"/>
          </a:xfrm>
          <a:prstGeom prst="rect">
            <a:avLst/>
          </a:prstGeom>
          <a:solidFill>
            <a:srgbClr val="3366FF"/>
          </a:solidFill>
          <a:ln w="50800" cap="rnd" algn="ctr">
            <a:solidFill>
              <a:schemeClr val="bg1"/>
            </a:solidFill>
            <a:miter lim="800000"/>
            <a:headEnd/>
            <a:tailEnd/>
          </a:ln>
        </p:spPr>
        <p:txBody>
          <a:bodyPr wrap="none" anchor="ctr"/>
          <a:lstStyle/>
          <a:p>
            <a:pPr algn="ctr"/>
            <a:r>
              <a:rPr lang="en-US" dirty="0">
                <a:solidFill>
                  <a:schemeClr val="bg1"/>
                </a:solidFill>
              </a:rPr>
              <a:t>Planning / Intel</a:t>
            </a:r>
          </a:p>
        </p:txBody>
      </p:sp>
      <p:sp>
        <p:nvSpPr>
          <p:cNvPr id="52231" name="Rectangle 10"/>
          <p:cNvSpPr>
            <a:spLocks noChangeArrowheads="1"/>
          </p:cNvSpPr>
          <p:nvPr/>
        </p:nvSpPr>
        <p:spPr bwMode="auto">
          <a:xfrm>
            <a:off x="457200" y="3429000"/>
            <a:ext cx="1600200" cy="457200"/>
          </a:xfrm>
          <a:prstGeom prst="rect">
            <a:avLst/>
          </a:prstGeom>
          <a:solidFill>
            <a:srgbClr val="FF0000"/>
          </a:solidFill>
          <a:ln w="50800" cap="rnd" algn="ctr">
            <a:solidFill>
              <a:schemeClr val="bg1"/>
            </a:solidFill>
            <a:miter lim="800000"/>
            <a:headEnd/>
            <a:tailEnd/>
          </a:ln>
        </p:spPr>
        <p:txBody>
          <a:bodyPr wrap="none" anchor="ctr"/>
          <a:lstStyle/>
          <a:p>
            <a:pPr algn="ctr"/>
            <a:r>
              <a:rPr lang="en-US">
                <a:solidFill>
                  <a:schemeClr val="bg1"/>
                </a:solidFill>
              </a:rPr>
              <a:t>Operations</a:t>
            </a:r>
            <a:r>
              <a:rPr lang="en-US"/>
              <a:t> </a:t>
            </a:r>
          </a:p>
        </p:txBody>
      </p:sp>
      <p:sp>
        <p:nvSpPr>
          <p:cNvPr id="52232" name="Text Box 11"/>
          <p:cNvSpPr txBox="1">
            <a:spLocks noChangeArrowheads="1"/>
          </p:cNvSpPr>
          <p:nvPr/>
        </p:nvSpPr>
        <p:spPr bwMode="auto">
          <a:xfrm>
            <a:off x="5943600" y="1447800"/>
            <a:ext cx="2133600" cy="1477328"/>
          </a:xfrm>
          <a:prstGeom prst="rect">
            <a:avLst/>
          </a:prstGeom>
          <a:noFill/>
          <a:ln w="50800" cap="rnd" algn="ctr">
            <a:noFill/>
            <a:miter lim="800000"/>
            <a:headEnd/>
            <a:tailEnd/>
          </a:ln>
        </p:spPr>
        <p:txBody>
          <a:bodyPr wrap="square">
            <a:spAutoFit/>
          </a:bodyPr>
          <a:lstStyle/>
          <a:p>
            <a:pPr algn="ctr">
              <a:spcBef>
                <a:spcPct val="50000"/>
              </a:spcBef>
            </a:pPr>
            <a:r>
              <a:rPr lang="en-US" dirty="0">
                <a:effectLst>
                  <a:outerShdw blurRad="38100" dist="38100" dir="2700000" algn="tl">
                    <a:srgbClr val="000000">
                      <a:alpha val="43137"/>
                    </a:srgbClr>
                  </a:outerShdw>
                </a:effectLst>
              </a:rPr>
              <a:t>Command: Overall responsibility for the incident – sets objectives</a:t>
            </a:r>
          </a:p>
        </p:txBody>
      </p:sp>
      <p:sp>
        <p:nvSpPr>
          <p:cNvPr id="52233" name="Text Box 12"/>
          <p:cNvSpPr txBox="1">
            <a:spLocks noChangeArrowheads="1"/>
          </p:cNvSpPr>
          <p:nvPr/>
        </p:nvSpPr>
        <p:spPr bwMode="auto">
          <a:xfrm>
            <a:off x="342900" y="4343400"/>
            <a:ext cx="1828800" cy="274638"/>
          </a:xfrm>
          <a:prstGeom prst="rect">
            <a:avLst/>
          </a:prstGeom>
          <a:noFill/>
          <a:ln w="50800" cap="rnd" algn="ctr">
            <a:noFill/>
            <a:miter lim="800000"/>
            <a:headEnd/>
            <a:tailEnd/>
          </a:ln>
        </p:spPr>
        <p:txBody>
          <a:bodyPr>
            <a:spAutoFit/>
          </a:bodyPr>
          <a:lstStyle/>
          <a:p>
            <a:pPr algn="ctr">
              <a:spcBef>
                <a:spcPct val="50000"/>
              </a:spcBef>
            </a:pPr>
            <a:endParaRPr lang="en-US"/>
          </a:p>
        </p:txBody>
      </p:sp>
      <p:sp>
        <p:nvSpPr>
          <p:cNvPr id="52234" name="Text Box 13"/>
          <p:cNvSpPr txBox="1">
            <a:spLocks noChangeArrowheads="1"/>
          </p:cNvSpPr>
          <p:nvPr/>
        </p:nvSpPr>
        <p:spPr bwMode="auto">
          <a:xfrm>
            <a:off x="342900" y="4457700"/>
            <a:ext cx="1943100" cy="2308324"/>
          </a:xfrm>
          <a:prstGeom prst="rect">
            <a:avLst/>
          </a:prstGeom>
          <a:noFill/>
          <a:ln w="50800" cap="rnd" algn="ctr">
            <a:noFill/>
            <a:miter lim="800000"/>
            <a:headEnd/>
            <a:tailEnd/>
          </a:ln>
        </p:spPr>
        <p:txBody>
          <a:bodyPr>
            <a:spAutoFit/>
          </a:bodyPr>
          <a:lstStyle/>
          <a:p>
            <a:pPr algn="ctr"/>
            <a:r>
              <a:rPr lang="en-US" dirty="0">
                <a:effectLst>
                  <a:outerShdw blurRad="38100" dist="38100" dir="2700000" algn="tl">
                    <a:srgbClr val="000000">
                      <a:alpha val="43137"/>
                    </a:srgbClr>
                  </a:outerShdw>
                </a:effectLst>
              </a:rPr>
              <a:t>Develops the tactical organization and directs resources to carry out Incident Action Plan</a:t>
            </a:r>
          </a:p>
        </p:txBody>
      </p:sp>
      <p:sp>
        <p:nvSpPr>
          <p:cNvPr id="52235" name="Text Box 14"/>
          <p:cNvSpPr txBox="1">
            <a:spLocks noChangeArrowheads="1"/>
          </p:cNvSpPr>
          <p:nvPr/>
        </p:nvSpPr>
        <p:spPr bwMode="auto">
          <a:xfrm>
            <a:off x="2743200" y="4457700"/>
            <a:ext cx="1485900" cy="1754326"/>
          </a:xfrm>
          <a:prstGeom prst="rect">
            <a:avLst/>
          </a:prstGeom>
          <a:noFill/>
          <a:ln w="50800" cap="rnd" algn="ctr">
            <a:noFill/>
            <a:miter lim="800000"/>
            <a:headEnd/>
            <a:tailEnd/>
          </a:ln>
        </p:spPr>
        <p:txBody>
          <a:bodyPr>
            <a:spAutoFit/>
          </a:bodyPr>
          <a:lstStyle/>
          <a:p>
            <a:pPr algn="ctr">
              <a:spcBef>
                <a:spcPct val="50000"/>
              </a:spcBef>
            </a:pPr>
            <a:r>
              <a:rPr lang="en-US" dirty="0">
                <a:effectLst>
                  <a:outerShdw blurRad="38100" dist="38100" dir="2700000" algn="tl">
                    <a:srgbClr val="000000">
                      <a:alpha val="43137"/>
                    </a:srgbClr>
                  </a:outerShdw>
                </a:effectLst>
              </a:rPr>
              <a:t>Develops the Incident Action Plan to meet objectives</a:t>
            </a:r>
          </a:p>
        </p:txBody>
      </p:sp>
      <p:sp>
        <p:nvSpPr>
          <p:cNvPr id="52236" name="Text Box 15"/>
          <p:cNvSpPr txBox="1">
            <a:spLocks noChangeArrowheads="1"/>
          </p:cNvSpPr>
          <p:nvPr/>
        </p:nvSpPr>
        <p:spPr bwMode="auto">
          <a:xfrm>
            <a:off x="4800600" y="4572000"/>
            <a:ext cx="1714500" cy="1477328"/>
          </a:xfrm>
          <a:prstGeom prst="rect">
            <a:avLst/>
          </a:prstGeom>
          <a:noFill/>
          <a:ln w="50800" cap="rnd" algn="ctr">
            <a:noFill/>
            <a:miter lim="800000"/>
            <a:headEnd/>
            <a:tailEnd/>
          </a:ln>
        </p:spPr>
        <p:txBody>
          <a:bodyPr>
            <a:spAutoFit/>
          </a:bodyPr>
          <a:lstStyle/>
          <a:p>
            <a:pPr algn="ctr">
              <a:spcBef>
                <a:spcPct val="50000"/>
              </a:spcBef>
            </a:pPr>
            <a:r>
              <a:rPr lang="en-US" dirty="0">
                <a:effectLst>
                  <a:outerShdw blurRad="38100" dist="38100" dir="2700000" algn="tl">
                    <a:srgbClr val="000000">
                      <a:alpha val="43137"/>
                    </a:srgbClr>
                  </a:outerShdw>
                </a:effectLst>
              </a:rPr>
              <a:t>Provides resources and all services needed</a:t>
            </a:r>
          </a:p>
        </p:txBody>
      </p:sp>
      <p:sp>
        <p:nvSpPr>
          <p:cNvPr id="52237" name="Text Box 16"/>
          <p:cNvSpPr txBox="1">
            <a:spLocks noChangeArrowheads="1"/>
          </p:cNvSpPr>
          <p:nvPr/>
        </p:nvSpPr>
        <p:spPr bwMode="auto">
          <a:xfrm>
            <a:off x="7086600" y="4572000"/>
            <a:ext cx="1600200" cy="1200329"/>
          </a:xfrm>
          <a:prstGeom prst="rect">
            <a:avLst/>
          </a:prstGeom>
          <a:noFill/>
          <a:ln w="50800" cap="rnd" algn="ctr">
            <a:noFill/>
            <a:miter lim="800000"/>
            <a:headEnd/>
            <a:tailEnd/>
          </a:ln>
        </p:spPr>
        <p:txBody>
          <a:bodyPr>
            <a:spAutoFit/>
          </a:bodyPr>
          <a:lstStyle/>
          <a:p>
            <a:pPr algn="ctr">
              <a:spcBef>
                <a:spcPct val="50000"/>
              </a:spcBef>
            </a:pPr>
            <a:r>
              <a:rPr lang="en-US" dirty="0">
                <a:effectLst>
                  <a:outerShdw blurRad="38100" dist="38100" dir="2700000" algn="tl">
                    <a:srgbClr val="000000">
                      <a:alpha val="43137"/>
                    </a:srgbClr>
                  </a:outerShdw>
                </a:effectLst>
              </a:rPr>
              <a:t>Monitors costs and documents the incident</a:t>
            </a:r>
          </a:p>
        </p:txBody>
      </p:sp>
      <p:sp>
        <p:nvSpPr>
          <p:cNvPr id="52238" name="Line 18"/>
          <p:cNvSpPr>
            <a:spLocks noChangeShapeType="1"/>
          </p:cNvSpPr>
          <p:nvPr/>
        </p:nvSpPr>
        <p:spPr bwMode="auto">
          <a:xfrm flipV="1">
            <a:off x="1257300" y="4000500"/>
            <a:ext cx="0" cy="342900"/>
          </a:xfrm>
          <a:prstGeom prst="line">
            <a:avLst/>
          </a:prstGeom>
          <a:noFill/>
          <a:ln w="50800" cap="rnd">
            <a:solidFill>
              <a:schemeClr val="tx1"/>
            </a:solidFill>
            <a:round/>
            <a:headEnd/>
            <a:tailEnd type="triangle" w="med" len="med"/>
          </a:ln>
        </p:spPr>
        <p:txBody>
          <a:bodyPr/>
          <a:lstStyle/>
          <a:p>
            <a:endParaRPr lang="en-US"/>
          </a:p>
        </p:txBody>
      </p:sp>
      <p:sp>
        <p:nvSpPr>
          <p:cNvPr id="52239" name="Line 19"/>
          <p:cNvSpPr>
            <a:spLocks noChangeShapeType="1"/>
          </p:cNvSpPr>
          <p:nvPr/>
        </p:nvSpPr>
        <p:spPr bwMode="auto">
          <a:xfrm flipV="1">
            <a:off x="3543300" y="4000500"/>
            <a:ext cx="0" cy="342900"/>
          </a:xfrm>
          <a:prstGeom prst="line">
            <a:avLst/>
          </a:prstGeom>
          <a:noFill/>
          <a:ln w="50800" cap="rnd">
            <a:solidFill>
              <a:schemeClr val="tx1"/>
            </a:solidFill>
            <a:round/>
            <a:headEnd/>
            <a:tailEnd type="triangle" w="med" len="med"/>
          </a:ln>
        </p:spPr>
        <p:txBody>
          <a:bodyPr/>
          <a:lstStyle/>
          <a:p>
            <a:endParaRPr lang="en-US"/>
          </a:p>
        </p:txBody>
      </p:sp>
      <p:sp>
        <p:nvSpPr>
          <p:cNvPr id="52240" name="Line 20"/>
          <p:cNvSpPr>
            <a:spLocks noChangeShapeType="1"/>
          </p:cNvSpPr>
          <p:nvPr/>
        </p:nvSpPr>
        <p:spPr bwMode="auto">
          <a:xfrm flipV="1">
            <a:off x="5600700" y="4000500"/>
            <a:ext cx="0" cy="342900"/>
          </a:xfrm>
          <a:prstGeom prst="line">
            <a:avLst/>
          </a:prstGeom>
          <a:noFill/>
          <a:ln w="50800" cap="rnd">
            <a:solidFill>
              <a:schemeClr val="tx1"/>
            </a:solidFill>
            <a:round/>
            <a:headEnd/>
            <a:tailEnd type="triangle" w="med" len="med"/>
          </a:ln>
        </p:spPr>
        <p:txBody>
          <a:bodyPr/>
          <a:lstStyle/>
          <a:p>
            <a:endParaRPr lang="en-US"/>
          </a:p>
        </p:txBody>
      </p:sp>
      <p:sp>
        <p:nvSpPr>
          <p:cNvPr id="52241" name="Line 21"/>
          <p:cNvSpPr>
            <a:spLocks noChangeShapeType="1"/>
          </p:cNvSpPr>
          <p:nvPr/>
        </p:nvSpPr>
        <p:spPr bwMode="auto">
          <a:xfrm flipV="1">
            <a:off x="7886700" y="4114800"/>
            <a:ext cx="0" cy="342900"/>
          </a:xfrm>
          <a:prstGeom prst="line">
            <a:avLst/>
          </a:prstGeom>
          <a:noFill/>
          <a:ln w="50800" cap="rnd">
            <a:solidFill>
              <a:schemeClr val="tx1"/>
            </a:solidFill>
            <a:round/>
            <a:headEnd/>
            <a:tailEnd type="triangle" w="med" len="med"/>
          </a:ln>
        </p:spPr>
        <p:txBody>
          <a:bodyPr/>
          <a:lstStyle/>
          <a:p>
            <a:endParaRPr lang="en-US"/>
          </a:p>
        </p:txBody>
      </p:sp>
      <p:sp>
        <p:nvSpPr>
          <p:cNvPr id="52242" name="Line 22"/>
          <p:cNvSpPr>
            <a:spLocks noChangeShapeType="1"/>
          </p:cNvSpPr>
          <p:nvPr/>
        </p:nvSpPr>
        <p:spPr bwMode="auto">
          <a:xfrm flipH="1">
            <a:off x="5486400" y="2057400"/>
            <a:ext cx="342900" cy="0"/>
          </a:xfrm>
          <a:prstGeom prst="line">
            <a:avLst/>
          </a:prstGeom>
          <a:noFill/>
          <a:ln w="50800" cap="rnd">
            <a:solidFill>
              <a:schemeClr val="tx1"/>
            </a:solidFill>
            <a:round/>
            <a:headEnd/>
            <a:tailEnd type="triangle" w="med" len="med"/>
          </a:ln>
        </p:spPr>
        <p:txBody>
          <a:bodyPr/>
          <a:lstStyle/>
          <a:p>
            <a:endParaRPr lang="en-US"/>
          </a:p>
        </p:txBody>
      </p:sp>
      <p:cxnSp>
        <p:nvCxnSpPr>
          <p:cNvPr id="52243" name="AutoShape 23"/>
          <p:cNvCxnSpPr>
            <a:cxnSpLocks noChangeShapeType="1"/>
            <a:endCxn id="52231" idx="0"/>
          </p:cNvCxnSpPr>
          <p:nvPr/>
        </p:nvCxnSpPr>
        <p:spPr bwMode="auto">
          <a:xfrm flipH="1">
            <a:off x="1257300" y="2289175"/>
            <a:ext cx="3028950" cy="1114425"/>
          </a:xfrm>
          <a:prstGeom prst="straightConnector1">
            <a:avLst/>
          </a:prstGeom>
          <a:noFill/>
          <a:ln w="50800" cap="rnd">
            <a:solidFill>
              <a:schemeClr val="bg1"/>
            </a:solidFill>
            <a:round/>
            <a:headEnd/>
            <a:tailEnd/>
          </a:ln>
        </p:spPr>
      </p:cxnSp>
      <p:sp>
        <p:nvSpPr>
          <p:cNvPr id="52244" name="Line 24"/>
          <p:cNvSpPr>
            <a:spLocks noChangeShapeType="1"/>
          </p:cNvSpPr>
          <p:nvPr/>
        </p:nvSpPr>
        <p:spPr bwMode="auto">
          <a:xfrm>
            <a:off x="4343400" y="2286000"/>
            <a:ext cx="1257300" cy="1143000"/>
          </a:xfrm>
          <a:prstGeom prst="line">
            <a:avLst/>
          </a:prstGeom>
          <a:noFill/>
          <a:ln w="50800" cap="rnd">
            <a:solidFill>
              <a:schemeClr val="bg1"/>
            </a:solidFill>
            <a:round/>
            <a:headEnd/>
            <a:tailEnd/>
          </a:ln>
        </p:spPr>
        <p:txBody>
          <a:bodyPr/>
          <a:lstStyle/>
          <a:p>
            <a:endParaRPr lang="en-US"/>
          </a:p>
        </p:txBody>
      </p:sp>
      <p:sp>
        <p:nvSpPr>
          <p:cNvPr id="52245" name="Line 25"/>
          <p:cNvSpPr>
            <a:spLocks noChangeShapeType="1"/>
          </p:cNvSpPr>
          <p:nvPr/>
        </p:nvSpPr>
        <p:spPr bwMode="auto">
          <a:xfrm flipH="1">
            <a:off x="3543300" y="2286000"/>
            <a:ext cx="800100" cy="1143000"/>
          </a:xfrm>
          <a:prstGeom prst="line">
            <a:avLst/>
          </a:prstGeom>
          <a:noFill/>
          <a:ln w="50800" cap="rnd">
            <a:solidFill>
              <a:schemeClr val="bg1"/>
            </a:solidFill>
            <a:round/>
            <a:headEnd/>
            <a:tailEnd/>
          </a:ln>
        </p:spPr>
        <p:txBody>
          <a:bodyPr/>
          <a:lstStyle/>
          <a:p>
            <a:endParaRPr lang="en-US"/>
          </a:p>
        </p:txBody>
      </p:sp>
      <p:sp>
        <p:nvSpPr>
          <p:cNvPr id="52246" name="Line 26"/>
          <p:cNvSpPr>
            <a:spLocks noChangeShapeType="1"/>
          </p:cNvSpPr>
          <p:nvPr/>
        </p:nvSpPr>
        <p:spPr bwMode="auto">
          <a:xfrm>
            <a:off x="4343400" y="2286000"/>
            <a:ext cx="3429000" cy="1143000"/>
          </a:xfrm>
          <a:prstGeom prst="line">
            <a:avLst/>
          </a:prstGeom>
          <a:noFill/>
          <a:ln w="50800" cap="rnd">
            <a:solidFill>
              <a:schemeClr val="bg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a:xfrm>
            <a:off x="7924800" y="6416675"/>
            <a:ext cx="762000" cy="365125"/>
          </a:xfrm>
        </p:spPr>
        <p:txBody>
          <a:bodyPr/>
          <a:lstStyle/>
          <a:p>
            <a:pPr>
              <a:defRPr/>
            </a:pPr>
            <a:fld id="{3C679DBF-7E91-44C2-A558-A7991DE1C120}" type="slidenum">
              <a:rPr lang="en-US"/>
              <a:pPr>
                <a:defRPr/>
              </a:pPr>
              <a:t>21</a:t>
            </a:fld>
            <a:endParaRPr lang="en-US"/>
          </a:p>
        </p:txBody>
      </p:sp>
      <p:sp>
        <p:nvSpPr>
          <p:cNvPr id="4" name="TextBox 3"/>
          <p:cNvSpPr txBox="1"/>
          <p:nvPr/>
        </p:nvSpPr>
        <p:spPr>
          <a:xfrm>
            <a:off x="0" y="1"/>
            <a:ext cx="8305800" cy="2923877"/>
          </a:xfrm>
          <a:prstGeom prst="rect">
            <a:avLst/>
          </a:prstGeom>
          <a:noFill/>
        </p:spPr>
        <p:txBody>
          <a:bodyPr wrap="square">
            <a:spAutoFit/>
            <a:scene3d>
              <a:camera prst="orthographicFront"/>
              <a:lightRig rig="threePt" dir="t"/>
            </a:scene3d>
            <a:sp3d extrusionH="57150">
              <a:bevelT w="38100" h="38100"/>
            </a:sp3d>
          </a:bodyPr>
          <a:lstStyle/>
          <a:p>
            <a:pPr algn="ctr">
              <a:defRPr/>
            </a:pPr>
            <a:r>
              <a:rPr lang="en-US" sz="4400" b="1" i="1" dirty="0" smtClean="0">
                <a:ln w="50800"/>
                <a:solidFill>
                  <a:schemeClr val="bg1">
                    <a:shade val="50000"/>
                  </a:schemeClr>
                </a:solidFill>
                <a:effectLst>
                  <a:outerShdw blurRad="38100" dist="38100" dir="2700000" algn="tl">
                    <a:srgbClr val="000000">
                      <a:alpha val="43137"/>
                    </a:srgbClr>
                  </a:outerShdw>
                </a:effectLst>
                <a:latin typeface="+mj-lt"/>
                <a:cs typeface="+mn-cs"/>
              </a:rPr>
              <a:t>BOT Responsibilities During a Disaster</a:t>
            </a:r>
          </a:p>
          <a:p>
            <a:pPr algn="ctr">
              <a:defRPr/>
            </a:pPr>
            <a:endParaRPr lang="en-US" sz="4800" b="1" dirty="0">
              <a:ln w="50800"/>
              <a:solidFill>
                <a:schemeClr val="bg1">
                  <a:shade val="50000"/>
                </a:schemeClr>
              </a:solidFill>
              <a:effectLst>
                <a:outerShdw blurRad="38100" dist="38100" dir="2700000" algn="tl">
                  <a:srgbClr val="000000">
                    <a:alpha val="43137"/>
                  </a:srgbClr>
                </a:outerShdw>
              </a:effectLst>
              <a:latin typeface="Calibri" pitchFamily="34" charset="0"/>
              <a:cs typeface="+mn-cs"/>
            </a:endParaRPr>
          </a:p>
          <a:p>
            <a:pPr algn="ctr">
              <a:defRPr/>
            </a:pPr>
            <a:endParaRPr lang="en-US" sz="4800" b="1" dirty="0">
              <a:ln w="50800"/>
              <a:solidFill>
                <a:schemeClr val="bg1">
                  <a:shade val="50000"/>
                </a:schemeClr>
              </a:solidFill>
              <a:effectLst>
                <a:outerShdw blurRad="38100" dist="38100" dir="2700000" algn="tl">
                  <a:srgbClr val="000000">
                    <a:alpha val="43137"/>
                  </a:srgbClr>
                </a:outerShdw>
              </a:effectLst>
              <a:latin typeface="Calibri" pitchFamily="34" charset="0"/>
              <a:cs typeface="+mn-cs"/>
            </a:endParaRPr>
          </a:p>
        </p:txBody>
      </p:sp>
      <p:pic>
        <p:nvPicPr>
          <p:cNvPr id="6" name="Picture 5" descr="SBCCC logo.png"/>
          <p:cNvPicPr>
            <a:picLocks noChangeAspect="1"/>
          </p:cNvPicPr>
          <p:nvPr/>
        </p:nvPicPr>
        <p:blipFill>
          <a:blip r:embed="rId3" cstate="print"/>
          <a:stretch>
            <a:fillRect/>
          </a:stretch>
        </p:blipFill>
        <p:spPr>
          <a:xfrm>
            <a:off x="1752600" y="1957031"/>
            <a:ext cx="5257800" cy="2422644"/>
          </a:xfrm>
          <a:prstGeom prst="rect">
            <a:avLst/>
          </a:prstGeom>
        </p:spPr>
      </p:pic>
      <p:pic>
        <p:nvPicPr>
          <p:cNvPr id="7" name="Picture 2" descr="San Berardino Valley College"/>
          <p:cNvPicPr>
            <a:picLocks noChangeAspect="1" noChangeArrowheads="1"/>
          </p:cNvPicPr>
          <p:nvPr/>
        </p:nvPicPr>
        <p:blipFill>
          <a:blip r:embed="rId4" cstate="print"/>
          <a:srcRect/>
          <a:stretch>
            <a:fillRect/>
          </a:stretch>
        </p:blipFill>
        <p:spPr bwMode="auto">
          <a:xfrm>
            <a:off x="95250" y="4995862"/>
            <a:ext cx="3829050" cy="981076"/>
          </a:xfrm>
          <a:prstGeom prst="rect">
            <a:avLst/>
          </a:prstGeom>
          <a:noFill/>
        </p:spPr>
      </p:pic>
      <p:pic>
        <p:nvPicPr>
          <p:cNvPr id="8" name="Picture 4" descr="Crafton Hills College logo, a green triangle with gold text">
            <a:hlinkClick r:id="rId5"/>
          </p:cNvPr>
          <p:cNvPicPr>
            <a:picLocks noChangeAspect="1" noChangeArrowheads="1"/>
          </p:cNvPicPr>
          <p:nvPr/>
        </p:nvPicPr>
        <p:blipFill>
          <a:blip r:embed="rId6" cstate="print"/>
          <a:srcRect/>
          <a:stretch>
            <a:fillRect/>
          </a:stretch>
        </p:blipFill>
        <p:spPr bwMode="auto">
          <a:xfrm>
            <a:off x="3505200" y="5486400"/>
            <a:ext cx="3752850" cy="1076326"/>
          </a:xfrm>
          <a:prstGeom prst="rect">
            <a:avLst/>
          </a:prstGeom>
          <a:noFill/>
        </p:spPr>
      </p:pic>
      <p:pic>
        <p:nvPicPr>
          <p:cNvPr id="9" name="Picture 8" descr="KVCR">
            <a:hlinkClick r:id="rId7"/>
          </p:cNvPr>
          <p:cNvPicPr>
            <a:picLocks noChangeAspect="1" noChangeArrowheads="1"/>
          </p:cNvPicPr>
          <p:nvPr/>
        </p:nvPicPr>
        <p:blipFill>
          <a:blip r:embed="rId8" cstate="print"/>
          <a:srcRect/>
          <a:stretch>
            <a:fillRect/>
          </a:stretch>
        </p:blipFill>
        <p:spPr bwMode="auto">
          <a:xfrm>
            <a:off x="6553200" y="5105400"/>
            <a:ext cx="2438400" cy="762000"/>
          </a:xfrm>
          <a:prstGeom prst="rect">
            <a:avLst/>
          </a:prstGeom>
          <a:noFill/>
        </p:spPr>
      </p:pic>
      <p:pic>
        <p:nvPicPr>
          <p:cNvPr id="11" name="Picture 10"/>
          <p:cNvPicPr>
            <a:picLocks noChangeAspect="1"/>
          </p:cNvPicPr>
          <p:nvPr/>
        </p:nvPicPr>
        <p:blipFill rotWithShape="1">
          <a:blip r:embed="rId9">
            <a:extLst>
              <a:ext uri="{28A0092B-C50C-407E-A947-70E740481C1C}">
                <a14:useLocalDpi xmlns:a14="http://schemas.microsoft.com/office/drawing/2010/main" val="0"/>
              </a:ext>
            </a:extLst>
          </a:blip>
          <a:srcRect r="80204" b="78660"/>
          <a:stretch/>
        </p:blipFill>
        <p:spPr>
          <a:xfrm>
            <a:off x="7399020" y="3613183"/>
            <a:ext cx="1447800" cy="124774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8229600" cy="990600"/>
          </a:xfrm>
        </p:spPr>
        <p:txBody>
          <a:bodyPr>
            <a:normAutofit fontScale="90000"/>
          </a:bodyPr>
          <a:lstStyle/>
          <a:p>
            <a:r>
              <a:rPr lang="en-US" dirty="0" smtClean="0">
                <a:solidFill>
                  <a:srgbClr val="C00000"/>
                </a:solidFill>
                <a:effectLst>
                  <a:outerShdw blurRad="38100" dist="38100" dir="2700000" algn="tl">
                    <a:srgbClr val="000000">
                      <a:alpha val="43137"/>
                    </a:srgbClr>
                  </a:outerShdw>
                </a:effectLst>
              </a:rPr>
              <a:t>Understanding of Emergency Declarations</a:t>
            </a:r>
            <a:endParaRPr lang="en-US" dirty="0">
              <a:solidFill>
                <a:srgbClr val="C00000"/>
              </a:solidFill>
              <a:effectLst>
                <a:outerShdw blurRad="38100" dist="38100" dir="2700000" algn="tl">
                  <a:srgbClr val="000000">
                    <a:alpha val="43137"/>
                  </a:srgbClr>
                </a:outerShdw>
              </a:effectLst>
            </a:endParaRPr>
          </a:p>
        </p:txBody>
      </p:sp>
      <p:sp>
        <p:nvSpPr>
          <p:cNvPr id="8" name="Text Placeholder 7"/>
          <p:cNvSpPr>
            <a:spLocks noGrp="1"/>
          </p:cNvSpPr>
          <p:nvPr>
            <p:ph type="body" idx="1"/>
          </p:nvPr>
        </p:nvSpPr>
        <p:spPr>
          <a:xfrm>
            <a:off x="1066800" y="1524721"/>
            <a:ext cx="4040188" cy="151680"/>
          </a:xfrm>
        </p:spPr>
        <p:txBody>
          <a:bodyPr>
            <a:normAutofit fontScale="25000" lnSpcReduction="20000"/>
          </a:bodyPr>
          <a:lstStyle/>
          <a:p>
            <a:endParaRPr lang="en-US"/>
          </a:p>
        </p:txBody>
      </p:sp>
      <p:sp>
        <p:nvSpPr>
          <p:cNvPr id="10" name="Text Placeholder 9"/>
          <p:cNvSpPr>
            <a:spLocks noGrp="1"/>
          </p:cNvSpPr>
          <p:nvPr>
            <p:ph type="body" sz="half" idx="3"/>
          </p:nvPr>
        </p:nvSpPr>
        <p:spPr>
          <a:xfrm>
            <a:off x="9601200" y="609600"/>
            <a:ext cx="4043680" cy="730568"/>
          </a:xfrm>
        </p:spPr>
        <p:txBody>
          <a:bodyPr/>
          <a:lstStyle/>
          <a:p>
            <a:endParaRPr lang="en-US" dirty="0"/>
          </a:p>
        </p:txBody>
      </p:sp>
      <p:sp>
        <p:nvSpPr>
          <p:cNvPr id="9" name="Content Placeholder 8"/>
          <p:cNvSpPr>
            <a:spLocks noGrp="1"/>
          </p:cNvSpPr>
          <p:nvPr>
            <p:ph sz="quarter" idx="2"/>
          </p:nvPr>
        </p:nvSpPr>
        <p:spPr>
          <a:xfrm>
            <a:off x="457200" y="1295400"/>
            <a:ext cx="4040188" cy="5562600"/>
          </a:xfrm>
        </p:spPr>
        <p:txBody>
          <a:bodyPr>
            <a:normAutofit lnSpcReduction="10000"/>
          </a:bodyPr>
          <a:lstStyle/>
          <a:p>
            <a:r>
              <a:rPr lang="en-US" sz="2000" b="1" i="1" dirty="0">
                <a:solidFill>
                  <a:schemeClr val="accent2">
                    <a:lumMod val="60000"/>
                    <a:lumOff val="40000"/>
                  </a:schemeClr>
                </a:solidFill>
                <a:effectLst>
                  <a:outerShdw blurRad="38100" dist="38100" dir="2700000" algn="tl">
                    <a:srgbClr val="000000">
                      <a:alpha val="43137"/>
                    </a:srgbClr>
                  </a:outerShdw>
                </a:effectLst>
              </a:rPr>
              <a:t>Local Emergency </a:t>
            </a:r>
          </a:p>
          <a:p>
            <a:endParaRPr lang="en-US" sz="1600" i="1" dirty="0" smtClean="0">
              <a:solidFill>
                <a:srgbClr val="002060"/>
              </a:solidFill>
              <a:effectLst>
                <a:outerShdw blurRad="38100" dist="38100" dir="2700000" algn="tl">
                  <a:srgbClr val="000000">
                    <a:alpha val="43137"/>
                  </a:srgbClr>
                </a:outerShdw>
              </a:effectLst>
            </a:endParaRPr>
          </a:p>
          <a:p>
            <a:pPr>
              <a:buNone/>
            </a:pPr>
            <a:endParaRPr lang="en-US" sz="1600" i="1" dirty="0" smtClean="0">
              <a:solidFill>
                <a:srgbClr val="002060"/>
              </a:solidFill>
              <a:effectLst>
                <a:outerShdw blurRad="38100" dist="38100" dir="2700000" algn="tl">
                  <a:srgbClr val="000000">
                    <a:alpha val="43137"/>
                  </a:srgbClr>
                </a:outerShdw>
              </a:effectLst>
            </a:endParaRPr>
          </a:p>
          <a:p>
            <a:r>
              <a:rPr lang="en-US" sz="2000" b="1" i="1" dirty="0" smtClean="0">
                <a:solidFill>
                  <a:srgbClr val="FFC000"/>
                </a:solidFill>
                <a:effectLst>
                  <a:outerShdw blurRad="38100" dist="38100" dir="2700000" algn="tl">
                    <a:srgbClr val="000000">
                      <a:alpha val="43137"/>
                    </a:srgbClr>
                  </a:outerShdw>
                </a:effectLst>
              </a:rPr>
              <a:t>State </a:t>
            </a:r>
            <a:r>
              <a:rPr lang="en-US" sz="2000" b="1" i="1" dirty="0">
                <a:solidFill>
                  <a:srgbClr val="FFC000"/>
                </a:solidFill>
                <a:effectLst>
                  <a:outerShdw blurRad="38100" dist="38100" dir="2700000" algn="tl">
                    <a:srgbClr val="000000">
                      <a:alpha val="43137"/>
                    </a:srgbClr>
                  </a:outerShdw>
                </a:effectLst>
              </a:rPr>
              <a:t>of </a:t>
            </a:r>
            <a:r>
              <a:rPr lang="en-US" sz="2000" b="1" i="1" dirty="0" smtClean="0">
                <a:solidFill>
                  <a:srgbClr val="FFC000"/>
                </a:solidFill>
                <a:effectLst>
                  <a:outerShdw blurRad="38100" dist="38100" dir="2700000" algn="tl">
                    <a:srgbClr val="000000">
                      <a:alpha val="43137"/>
                    </a:srgbClr>
                  </a:outerShdw>
                </a:effectLst>
              </a:rPr>
              <a:t>Emergency</a:t>
            </a:r>
          </a:p>
          <a:p>
            <a:pPr>
              <a:buNone/>
            </a:pPr>
            <a:r>
              <a:rPr lang="en-US" sz="2000" b="1" i="1" dirty="0" smtClean="0">
                <a:solidFill>
                  <a:srgbClr val="FFC000"/>
                </a:solidFill>
                <a:effectLst>
                  <a:outerShdw blurRad="38100" dist="38100" dir="2700000" algn="tl">
                    <a:srgbClr val="000000">
                      <a:alpha val="43137"/>
                    </a:srgbClr>
                  </a:outerShdw>
                </a:effectLst>
              </a:rPr>
              <a:t> </a:t>
            </a:r>
            <a:endParaRPr lang="en-US" sz="1600" i="1" dirty="0" smtClean="0">
              <a:solidFill>
                <a:srgbClr val="002060"/>
              </a:solidFill>
              <a:effectLst>
                <a:outerShdw blurRad="38100" dist="38100" dir="2700000" algn="tl">
                  <a:srgbClr val="000000">
                    <a:alpha val="43137"/>
                  </a:srgbClr>
                </a:outerShdw>
              </a:effectLst>
            </a:endParaRPr>
          </a:p>
          <a:p>
            <a:r>
              <a:rPr lang="en-US" sz="2000" b="1" i="1" dirty="0" smtClean="0">
                <a:solidFill>
                  <a:schemeClr val="accent6">
                    <a:lumMod val="75000"/>
                  </a:schemeClr>
                </a:solidFill>
                <a:effectLst>
                  <a:outerShdw blurRad="38100" dist="38100" dir="2700000" algn="tl">
                    <a:srgbClr val="000000">
                      <a:alpha val="43137"/>
                    </a:srgbClr>
                  </a:outerShdw>
                </a:effectLst>
              </a:rPr>
              <a:t>Fire </a:t>
            </a:r>
            <a:r>
              <a:rPr lang="en-US" sz="2000" b="1" i="1" dirty="0">
                <a:solidFill>
                  <a:schemeClr val="accent6">
                    <a:lumMod val="75000"/>
                  </a:schemeClr>
                </a:solidFill>
                <a:effectLst>
                  <a:outerShdw blurRad="38100" dist="38100" dir="2700000" algn="tl">
                    <a:srgbClr val="000000">
                      <a:alpha val="43137"/>
                    </a:srgbClr>
                  </a:outerShdw>
                </a:effectLst>
              </a:rPr>
              <a:t>Management </a:t>
            </a:r>
            <a:r>
              <a:rPr lang="en-US" sz="2000" b="1" i="1" dirty="0" smtClean="0">
                <a:solidFill>
                  <a:schemeClr val="accent6">
                    <a:lumMod val="75000"/>
                  </a:schemeClr>
                </a:solidFill>
                <a:effectLst>
                  <a:outerShdw blurRad="38100" dist="38100" dir="2700000" algn="tl">
                    <a:srgbClr val="000000">
                      <a:alpha val="43137"/>
                    </a:srgbClr>
                  </a:outerShdw>
                </a:effectLst>
              </a:rPr>
              <a:t>Assistance </a:t>
            </a:r>
            <a:r>
              <a:rPr lang="en-US" sz="2000" b="1" i="1" dirty="0">
                <a:solidFill>
                  <a:schemeClr val="accent6">
                    <a:lumMod val="75000"/>
                  </a:schemeClr>
                </a:solidFill>
                <a:effectLst>
                  <a:outerShdw blurRad="38100" dist="38100" dir="2700000" algn="tl">
                    <a:srgbClr val="000000">
                      <a:alpha val="43137"/>
                    </a:srgbClr>
                  </a:outerShdw>
                </a:effectLst>
              </a:rPr>
              <a:t>Declaration </a:t>
            </a:r>
            <a:endParaRPr lang="en-US" sz="2000" b="1" i="1" dirty="0" smtClean="0">
              <a:solidFill>
                <a:schemeClr val="accent6">
                  <a:lumMod val="75000"/>
                </a:schemeClr>
              </a:solidFill>
              <a:effectLst>
                <a:outerShdw blurRad="38100" dist="38100" dir="2700000" algn="tl">
                  <a:srgbClr val="000000">
                    <a:alpha val="43137"/>
                  </a:srgbClr>
                </a:outerShdw>
              </a:effectLst>
            </a:endParaRPr>
          </a:p>
          <a:p>
            <a:endParaRPr lang="en-US" sz="1600" i="1" dirty="0" smtClean="0">
              <a:solidFill>
                <a:srgbClr val="002060"/>
              </a:solidFill>
              <a:effectLst>
                <a:outerShdw blurRad="38100" dist="38100" dir="2700000" algn="tl">
                  <a:srgbClr val="000000">
                    <a:alpha val="43137"/>
                  </a:srgbClr>
                </a:outerShdw>
              </a:effectLst>
            </a:endParaRPr>
          </a:p>
          <a:p>
            <a:r>
              <a:rPr lang="en-US" sz="2000" b="1" i="1" dirty="0">
                <a:solidFill>
                  <a:srgbClr val="00B0F0"/>
                </a:solidFill>
                <a:effectLst>
                  <a:outerShdw blurRad="38100" dist="38100" dir="2700000" algn="tl">
                    <a:srgbClr val="000000">
                      <a:alpha val="43137"/>
                    </a:srgbClr>
                  </a:outerShdw>
                </a:effectLst>
              </a:rPr>
              <a:t>Presidential Declaration </a:t>
            </a:r>
            <a:r>
              <a:rPr lang="en-US" sz="2000" b="1" i="1" dirty="0" smtClean="0">
                <a:solidFill>
                  <a:srgbClr val="00B0F0"/>
                </a:solidFill>
                <a:effectLst>
                  <a:outerShdw blurRad="38100" dist="38100" dir="2700000" algn="tl">
                    <a:srgbClr val="000000">
                      <a:alpha val="43137"/>
                    </a:srgbClr>
                  </a:outerShdw>
                </a:effectLst>
              </a:rPr>
              <a:t>of Emergency</a:t>
            </a:r>
          </a:p>
          <a:p>
            <a:endParaRPr lang="en-US" sz="2000" i="1" dirty="0" smtClean="0">
              <a:solidFill>
                <a:srgbClr val="002060"/>
              </a:solidFill>
              <a:effectLst>
                <a:outerShdw blurRad="38100" dist="38100" dir="2700000" algn="tl">
                  <a:srgbClr val="000000">
                    <a:alpha val="43137"/>
                  </a:srgbClr>
                </a:outerShdw>
              </a:effectLst>
            </a:endParaRPr>
          </a:p>
          <a:p>
            <a:r>
              <a:rPr lang="en-US" sz="2000" b="1" i="1" dirty="0">
                <a:solidFill>
                  <a:srgbClr val="00B050"/>
                </a:solidFill>
                <a:effectLst>
                  <a:outerShdw blurRad="38100" dist="38100" dir="2700000" algn="tl">
                    <a:srgbClr val="000000">
                      <a:alpha val="43137"/>
                    </a:srgbClr>
                  </a:outerShdw>
                </a:effectLst>
              </a:rPr>
              <a:t>Presidential Declaration </a:t>
            </a:r>
            <a:r>
              <a:rPr lang="en-US" sz="2000" b="1" i="1" dirty="0" smtClean="0">
                <a:solidFill>
                  <a:srgbClr val="00B050"/>
                </a:solidFill>
                <a:effectLst>
                  <a:outerShdw blurRad="38100" dist="38100" dir="2700000" algn="tl">
                    <a:srgbClr val="000000">
                      <a:alpha val="43137"/>
                    </a:srgbClr>
                  </a:outerShdw>
                </a:effectLst>
              </a:rPr>
              <a:t>Major </a:t>
            </a:r>
            <a:r>
              <a:rPr lang="en-US" sz="2000" b="1" i="1" dirty="0">
                <a:solidFill>
                  <a:srgbClr val="00B050"/>
                </a:solidFill>
                <a:effectLst>
                  <a:outerShdw blurRad="38100" dist="38100" dir="2700000" algn="tl">
                    <a:srgbClr val="000000">
                      <a:alpha val="43137"/>
                    </a:srgbClr>
                  </a:outerShdw>
                </a:effectLst>
              </a:rPr>
              <a:t>Disaster </a:t>
            </a:r>
            <a:endParaRPr lang="en-US" sz="2000" i="1" dirty="0" smtClean="0">
              <a:solidFill>
                <a:srgbClr val="002060"/>
              </a:solidFill>
              <a:effectLst>
                <a:outerShdw blurRad="38100" dist="38100" dir="2700000" algn="tl">
                  <a:srgbClr val="000000">
                    <a:alpha val="43137"/>
                  </a:srgbClr>
                </a:outerShdw>
              </a:effectLst>
            </a:endParaRPr>
          </a:p>
          <a:p>
            <a:r>
              <a:rPr lang="en-US" sz="2000" b="1" i="1" dirty="0" smtClean="0">
                <a:solidFill>
                  <a:srgbClr val="7030A0"/>
                </a:solidFill>
                <a:effectLst>
                  <a:outerShdw blurRad="38100" dist="38100" dir="2700000" algn="tl">
                    <a:srgbClr val="000000">
                      <a:alpha val="43137"/>
                    </a:srgbClr>
                  </a:outerShdw>
                </a:effectLst>
              </a:rPr>
              <a:t>US </a:t>
            </a:r>
            <a:r>
              <a:rPr lang="en-US" sz="2000" b="1" i="1" dirty="0">
                <a:solidFill>
                  <a:srgbClr val="7030A0"/>
                </a:solidFill>
                <a:effectLst>
                  <a:outerShdw blurRad="38100" dist="38100" dir="2700000" algn="tl">
                    <a:srgbClr val="000000">
                      <a:alpha val="43137"/>
                    </a:srgbClr>
                  </a:outerShdw>
                </a:effectLst>
              </a:rPr>
              <a:t>SBA </a:t>
            </a:r>
            <a:r>
              <a:rPr lang="en-US" sz="2000" b="1" i="1" dirty="0" smtClean="0">
                <a:solidFill>
                  <a:srgbClr val="7030A0"/>
                </a:solidFill>
                <a:effectLst>
                  <a:outerShdw blurRad="38100" dist="38100" dir="2700000" algn="tl">
                    <a:srgbClr val="000000">
                      <a:alpha val="43137"/>
                    </a:srgbClr>
                  </a:outerShdw>
                </a:effectLst>
              </a:rPr>
              <a:t>Designation</a:t>
            </a:r>
          </a:p>
          <a:p>
            <a:r>
              <a:rPr lang="en-US" sz="2000" b="1" i="1" dirty="0" smtClean="0">
                <a:solidFill>
                  <a:srgbClr val="FF0000"/>
                </a:solidFill>
                <a:effectLst>
                  <a:outerShdw blurRad="38100" dist="38100" dir="2700000" algn="tl">
                    <a:srgbClr val="000000">
                      <a:alpha val="43137"/>
                    </a:srgbClr>
                  </a:outerShdw>
                </a:effectLst>
              </a:rPr>
              <a:t>USDA </a:t>
            </a:r>
            <a:r>
              <a:rPr lang="en-US" sz="2000" b="1" i="1" dirty="0">
                <a:solidFill>
                  <a:srgbClr val="FF0000"/>
                </a:solidFill>
                <a:effectLst>
                  <a:outerShdw blurRad="38100" dist="38100" dir="2700000" algn="tl">
                    <a:srgbClr val="000000">
                      <a:alpha val="43137"/>
                    </a:srgbClr>
                  </a:outerShdw>
                </a:effectLst>
              </a:rPr>
              <a:t>Disaster Declaration </a:t>
            </a:r>
            <a:endParaRPr lang="en-US" sz="2000" b="1" i="1" dirty="0" smtClean="0">
              <a:solidFill>
                <a:srgbClr val="FF0000"/>
              </a:solidFill>
              <a:effectLst>
                <a:outerShdw blurRad="38100" dist="38100" dir="2700000" algn="tl">
                  <a:srgbClr val="000000">
                    <a:alpha val="43137"/>
                  </a:srgbClr>
                </a:outerShdw>
              </a:effectLst>
            </a:endParaRPr>
          </a:p>
          <a:p>
            <a:pPr marL="137160" indent="0">
              <a:buNone/>
            </a:pPr>
            <a:endParaRPr lang="en-US" sz="1600" dirty="0">
              <a:solidFill>
                <a:schemeClr val="bg1"/>
              </a:solidFill>
              <a:effectLst>
                <a:outerShdw blurRad="38100" dist="38100" dir="2700000" algn="tl">
                  <a:srgbClr val="000000">
                    <a:alpha val="43137"/>
                  </a:srgbClr>
                </a:outerShdw>
              </a:effectLst>
            </a:endParaRPr>
          </a:p>
        </p:txBody>
      </p:sp>
      <p:sp>
        <p:nvSpPr>
          <p:cNvPr id="11" name="Content Placeholder 10"/>
          <p:cNvSpPr>
            <a:spLocks noGrp="1"/>
          </p:cNvSpPr>
          <p:nvPr>
            <p:ph sz="quarter" idx="4"/>
          </p:nvPr>
        </p:nvSpPr>
        <p:spPr>
          <a:xfrm>
            <a:off x="4645025" y="1340168"/>
            <a:ext cx="4041775" cy="5517832"/>
          </a:xfrm>
        </p:spPr>
        <p:txBody>
          <a:bodyPr>
            <a:normAutofit fontScale="25000" lnSpcReduction="20000"/>
          </a:bodyPr>
          <a:lstStyle/>
          <a:p>
            <a:r>
              <a:rPr lang="en-US" sz="4800" b="1" dirty="0">
                <a:solidFill>
                  <a:schemeClr val="bg1"/>
                </a:solidFill>
              </a:rPr>
              <a:t>Proclaimed by the governing body of a local government, a local emergency occurs when conditions become or are anticipated to exceed the resources of a local jurisdiction </a:t>
            </a:r>
            <a:endParaRPr lang="en-US" sz="4800" b="1" dirty="0" smtClean="0">
              <a:solidFill>
                <a:schemeClr val="bg1"/>
              </a:solidFill>
            </a:endParaRPr>
          </a:p>
          <a:p>
            <a:endParaRPr lang="en-US" sz="4800" b="1" dirty="0" smtClean="0">
              <a:solidFill>
                <a:schemeClr val="bg1"/>
              </a:solidFill>
            </a:endParaRPr>
          </a:p>
          <a:p>
            <a:r>
              <a:rPr lang="en-US" sz="4800" b="1" dirty="0">
                <a:solidFill>
                  <a:schemeClr val="bg1"/>
                </a:solidFill>
              </a:rPr>
              <a:t>Proclaimed by the Governor when conditions exceed the control of local government and require the combined forces of mutual aid regions </a:t>
            </a:r>
            <a:endParaRPr lang="en-US" sz="4800" b="1" dirty="0" smtClean="0">
              <a:solidFill>
                <a:schemeClr val="bg1"/>
              </a:solidFill>
            </a:endParaRPr>
          </a:p>
          <a:p>
            <a:endParaRPr lang="en-US" sz="4800" b="1" dirty="0" smtClean="0">
              <a:solidFill>
                <a:schemeClr val="bg1"/>
              </a:solidFill>
            </a:endParaRPr>
          </a:p>
          <a:p>
            <a:r>
              <a:rPr lang="en-US" sz="4800" b="1" dirty="0">
                <a:solidFill>
                  <a:schemeClr val="bg1"/>
                </a:solidFill>
              </a:rPr>
              <a:t>Declared by FEMA based on a state request, not requiring a local </a:t>
            </a:r>
            <a:r>
              <a:rPr lang="en-US" sz="4800" b="1" dirty="0" smtClean="0">
                <a:solidFill>
                  <a:schemeClr val="bg1"/>
                </a:solidFill>
              </a:rPr>
              <a:t>or </a:t>
            </a:r>
            <a:r>
              <a:rPr lang="en-US" sz="4800" b="1" dirty="0">
                <a:solidFill>
                  <a:schemeClr val="bg1"/>
                </a:solidFill>
              </a:rPr>
              <a:t>state proclamation, or a Presidential declaration. </a:t>
            </a:r>
            <a:endParaRPr lang="en-US" sz="4800" b="1" dirty="0" smtClean="0">
              <a:solidFill>
                <a:schemeClr val="bg1"/>
              </a:solidFill>
            </a:endParaRPr>
          </a:p>
          <a:p>
            <a:endParaRPr lang="en-US" sz="4800" b="1" dirty="0" smtClean="0">
              <a:solidFill>
                <a:schemeClr val="bg1"/>
              </a:solidFill>
            </a:endParaRPr>
          </a:p>
          <a:p>
            <a:r>
              <a:rPr lang="en-US" sz="4800" b="1" dirty="0" smtClean="0">
                <a:solidFill>
                  <a:schemeClr val="bg1"/>
                </a:solidFill>
              </a:rPr>
              <a:t>Declared </a:t>
            </a:r>
            <a:r>
              <a:rPr lang="en-US" sz="4800" b="1" dirty="0">
                <a:solidFill>
                  <a:schemeClr val="bg1"/>
                </a:solidFill>
              </a:rPr>
              <a:t>by the President following the Governor’s provision of information that state and local resources have been tasked and that specific federal aid is required.</a:t>
            </a:r>
          </a:p>
          <a:p>
            <a:pPr marL="137160" indent="0">
              <a:buNone/>
            </a:pPr>
            <a:r>
              <a:rPr lang="en-US" sz="4800" b="1" dirty="0">
                <a:solidFill>
                  <a:schemeClr val="bg1"/>
                </a:solidFill>
              </a:rPr>
              <a:t> </a:t>
            </a:r>
          </a:p>
          <a:p>
            <a:r>
              <a:rPr lang="en-US" sz="4800" b="1" i="1" dirty="0">
                <a:solidFill>
                  <a:schemeClr val="bg1"/>
                </a:solidFill>
                <a:effectLst>
                  <a:outerShdw blurRad="38100" dist="38100" dir="2700000" algn="tl">
                    <a:srgbClr val="000000">
                      <a:alpha val="43137"/>
                    </a:srgbClr>
                  </a:outerShdw>
                </a:effectLst>
              </a:rPr>
              <a:t>Declared by the President at the request of the Governor or Acting Governor.  California’s </a:t>
            </a:r>
            <a:r>
              <a:rPr lang="en-US" sz="4800" b="1" i="1" dirty="0">
                <a:solidFill>
                  <a:srgbClr val="C00000"/>
                </a:solidFill>
                <a:effectLst>
                  <a:outerShdw blurRad="38100" dist="38100" dir="2700000" algn="tl">
                    <a:srgbClr val="000000">
                      <a:alpha val="43137"/>
                    </a:srgbClr>
                  </a:outerShdw>
                </a:effectLst>
              </a:rPr>
              <a:t>$48 million fiscal threshold must be met</a:t>
            </a:r>
            <a:r>
              <a:rPr lang="en-US" sz="4800" b="1" i="1" dirty="0">
                <a:solidFill>
                  <a:schemeClr val="bg1"/>
                </a:solidFill>
                <a:effectLst>
                  <a:outerShdw blurRad="38100" dist="38100" dir="2700000" algn="tl">
                    <a:srgbClr val="000000">
                      <a:alpha val="43137"/>
                    </a:srgbClr>
                  </a:outerShdw>
                </a:effectLst>
              </a:rPr>
              <a:t> barring a “catastrophe of unusual severity and magnitude</a:t>
            </a:r>
            <a:r>
              <a:rPr lang="en-US" sz="4800" b="1" dirty="0">
                <a:solidFill>
                  <a:schemeClr val="bg1"/>
                </a:solidFill>
              </a:rPr>
              <a:t>”.</a:t>
            </a:r>
          </a:p>
          <a:p>
            <a:pPr marL="137160" indent="0">
              <a:buNone/>
            </a:pPr>
            <a:r>
              <a:rPr lang="en-US" sz="4800" b="1" dirty="0">
                <a:solidFill>
                  <a:schemeClr val="bg1"/>
                </a:solidFill>
              </a:rPr>
              <a:t> </a:t>
            </a:r>
          </a:p>
          <a:p>
            <a:r>
              <a:rPr lang="en-US" sz="4800" b="1" dirty="0" smtClean="0">
                <a:solidFill>
                  <a:schemeClr val="bg1"/>
                </a:solidFill>
              </a:rPr>
              <a:t>Designated </a:t>
            </a:r>
            <a:r>
              <a:rPr lang="en-US" sz="4800" b="1" dirty="0">
                <a:solidFill>
                  <a:schemeClr val="bg1"/>
                </a:solidFill>
              </a:rPr>
              <a:t>by the Small Business Association based on a state request.</a:t>
            </a:r>
          </a:p>
          <a:p>
            <a:pPr marL="137160" indent="0">
              <a:buNone/>
            </a:pPr>
            <a:r>
              <a:rPr lang="en-US" sz="4800" b="1" dirty="0">
                <a:solidFill>
                  <a:schemeClr val="bg1"/>
                </a:solidFill>
              </a:rPr>
              <a:t> </a:t>
            </a:r>
            <a:endParaRPr lang="en-US" sz="4800" b="1" dirty="0" smtClean="0">
              <a:solidFill>
                <a:schemeClr val="bg1"/>
              </a:solidFill>
            </a:endParaRPr>
          </a:p>
          <a:p>
            <a:r>
              <a:rPr lang="en-US" sz="4800" b="1" dirty="0" smtClean="0">
                <a:solidFill>
                  <a:schemeClr val="bg1"/>
                </a:solidFill>
              </a:rPr>
              <a:t>Designated </a:t>
            </a:r>
            <a:r>
              <a:rPr lang="en-US" sz="4800" b="1" dirty="0">
                <a:solidFill>
                  <a:schemeClr val="bg1"/>
                </a:solidFill>
              </a:rPr>
              <a:t>by the USDA Secretary based on a state request.</a:t>
            </a:r>
          </a:p>
          <a:p>
            <a:pPr marL="137160" indent="0">
              <a:buNone/>
            </a:pPr>
            <a:r>
              <a:rPr lang="en-US" sz="4800" dirty="0"/>
              <a:t> </a:t>
            </a:r>
          </a:p>
          <a:p>
            <a:endParaRPr lang="en-US" dirty="0"/>
          </a:p>
        </p:txBody>
      </p:sp>
    </p:spTree>
    <p:extLst>
      <p:ext uri="{BB962C8B-B14F-4D97-AF65-F5344CB8AC3E}">
        <p14:creationId xmlns:p14="http://schemas.microsoft.com/office/powerpoint/2010/main" val="2901923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p:txBody>
          <a:bodyPr>
            <a:normAutofit fontScale="92500" lnSpcReduction="10000"/>
          </a:bodyPr>
          <a:lstStyle/>
          <a:p>
            <a:pPr marL="548640" indent="-411480" eaLnBrk="1" fontAlgn="auto" hangingPunct="1">
              <a:lnSpc>
                <a:spcPct val="80000"/>
              </a:lnSpc>
              <a:spcAft>
                <a:spcPts val="0"/>
              </a:spcAft>
              <a:buClrTx/>
              <a:buFont typeface="Wingdings 2"/>
              <a:buNone/>
              <a:defRPr/>
            </a:pPr>
            <a:r>
              <a:rPr lang="en-US" b="1" i="1" dirty="0" smtClean="0">
                <a:solidFill>
                  <a:srgbClr val="FFC000"/>
                </a:solidFill>
                <a:effectLst>
                  <a:outerShdw blurRad="38100" dist="38100" dir="2700000" algn="tl">
                    <a:srgbClr val="000000">
                      <a:alpha val="43137"/>
                    </a:srgbClr>
                  </a:outerShdw>
                </a:effectLst>
                <a:latin typeface="+mj-lt"/>
              </a:rPr>
              <a:t>Policy</a:t>
            </a:r>
            <a:r>
              <a:rPr lang="en-US" dirty="0" smtClean="0">
                <a:latin typeface="+mj-lt"/>
              </a:rPr>
              <a:t> - Direction and support</a:t>
            </a:r>
          </a:p>
          <a:p>
            <a:pPr marL="548640" indent="-411480" eaLnBrk="1" fontAlgn="auto" hangingPunct="1">
              <a:lnSpc>
                <a:spcPct val="80000"/>
              </a:lnSpc>
              <a:spcAft>
                <a:spcPts val="0"/>
              </a:spcAft>
              <a:buClrTx/>
              <a:buFont typeface="Wingdings 2"/>
              <a:buNone/>
              <a:defRPr/>
            </a:pPr>
            <a:r>
              <a:rPr lang="en-US" b="1" i="1" dirty="0" smtClean="0">
                <a:solidFill>
                  <a:srgbClr val="FFC000"/>
                </a:solidFill>
                <a:effectLst>
                  <a:outerShdw blurRad="38100" dist="38100" dir="2700000" algn="tl">
                    <a:srgbClr val="000000">
                      <a:alpha val="43137"/>
                    </a:srgbClr>
                  </a:outerShdw>
                </a:effectLst>
                <a:latin typeface="+mj-lt"/>
              </a:rPr>
              <a:t>Planning</a:t>
            </a:r>
            <a:r>
              <a:rPr lang="en-US" dirty="0" smtClean="0">
                <a:latin typeface="+mj-lt"/>
              </a:rPr>
              <a:t> - Through District </a:t>
            </a:r>
          </a:p>
          <a:p>
            <a:pPr marL="548640" indent="-411480" eaLnBrk="1" fontAlgn="auto" hangingPunct="1">
              <a:lnSpc>
                <a:spcPct val="80000"/>
              </a:lnSpc>
              <a:spcAft>
                <a:spcPts val="0"/>
              </a:spcAft>
              <a:buClr>
                <a:schemeClr val="tx1">
                  <a:shade val="95000"/>
                </a:schemeClr>
              </a:buClr>
              <a:buFont typeface="Wingdings 2"/>
              <a:buNone/>
              <a:defRPr/>
            </a:pPr>
            <a:r>
              <a:rPr lang="en-US" dirty="0" smtClean="0">
                <a:latin typeface="+mj-lt"/>
              </a:rPr>
              <a:t>	interoperability and </a:t>
            </a:r>
          </a:p>
          <a:p>
            <a:pPr marL="548640" indent="-411480" eaLnBrk="1" fontAlgn="auto" hangingPunct="1">
              <a:lnSpc>
                <a:spcPct val="80000"/>
              </a:lnSpc>
              <a:spcAft>
                <a:spcPts val="0"/>
              </a:spcAft>
              <a:buClr>
                <a:schemeClr val="tx1">
                  <a:shade val="95000"/>
                </a:schemeClr>
              </a:buClr>
              <a:buFont typeface="Wingdings 2"/>
              <a:buNone/>
              <a:defRPr/>
            </a:pPr>
            <a:r>
              <a:rPr lang="en-US" dirty="0" smtClean="0">
                <a:latin typeface="+mj-lt"/>
              </a:rPr>
              <a:t>	multi-agency </a:t>
            </a:r>
          </a:p>
          <a:p>
            <a:pPr marL="548640" indent="-411480" eaLnBrk="1" fontAlgn="auto" hangingPunct="1">
              <a:lnSpc>
                <a:spcPct val="80000"/>
              </a:lnSpc>
              <a:spcAft>
                <a:spcPts val="0"/>
              </a:spcAft>
              <a:buClr>
                <a:schemeClr val="tx1">
                  <a:shade val="95000"/>
                </a:schemeClr>
              </a:buClr>
              <a:buFont typeface="Wingdings 2"/>
              <a:buNone/>
              <a:defRPr/>
            </a:pPr>
            <a:r>
              <a:rPr lang="en-US" dirty="0" smtClean="0">
                <a:latin typeface="+mj-lt"/>
              </a:rPr>
              <a:t>	coordination</a:t>
            </a:r>
          </a:p>
          <a:p>
            <a:pPr marL="548640" indent="-411480" eaLnBrk="1" fontAlgn="auto" hangingPunct="1">
              <a:lnSpc>
                <a:spcPct val="80000"/>
              </a:lnSpc>
              <a:spcAft>
                <a:spcPts val="0"/>
              </a:spcAft>
              <a:buClr>
                <a:schemeClr val="tx1">
                  <a:shade val="95000"/>
                </a:schemeClr>
              </a:buClr>
              <a:buFont typeface="Wingdings 2"/>
              <a:buNone/>
              <a:defRPr/>
            </a:pPr>
            <a:r>
              <a:rPr lang="en-US" b="1" i="1" dirty="0" smtClean="0">
                <a:solidFill>
                  <a:srgbClr val="FFC000"/>
                </a:solidFill>
                <a:effectLst>
                  <a:outerShdw blurRad="38100" dist="38100" dir="2700000" algn="tl">
                    <a:srgbClr val="000000">
                      <a:alpha val="43137"/>
                    </a:srgbClr>
                  </a:outerShdw>
                </a:effectLst>
                <a:latin typeface="+mj-lt"/>
              </a:rPr>
              <a:t>Training</a:t>
            </a:r>
            <a:r>
              <a:rPr lang="en-US" dirty="0" smtClean="0">
                <a:solidFill>
                  <a:srgbClr val="FFC000"/>
                </a:solidFill>
                <a:effectLst>
                  <a:outerShdw blurRad="38100" dist="38100" dir="2700000" algn="tl">
                    <a:srgbClr val="000000">
                      <a:alpha val="43137"/>
                    </a:srgbClr>
                  </a:outerShdw>
                </a:effectLst>
                <a:latin typeface="+mj-lt"/>
              </a:rPr>
              <a:t> </a:t>
            </a:r>
            <a:r>
              <a:rPr lang="en-US" dirty="0" smtClean="0">
                <a:latin typeface="+mj-lt"/>
              </a:rPr>
              <a:t>- Needs based </a:t>
            </a:r>
          </a:p>
          <a:p>
            <a:pPr marL="548640" indent="-411480" eaLnBrk="1" fontAlgn="auto" hangingPunct="1">
              <a:lnSpc>
                <a:spcPct val="80000"/>
              </a:lnSpc>
              <a:spcAft>
                <a:spcPts val="0"/>
              </a:spcAft>
              <a:buClr>
                <a:schemeClr val="tx1">
                  <a:shade val="95000"/>
                </a:schemeClr>
              </a:buClr>
              <a:buFont typeface="Wingdings 2"/>
              <a:buNone/>
              <a:defRPr/>
            </a:pPr>
            <a:r>
              <a:rPr lang="en-US" dirty="0" smtClean="0">
                <a:latin typeface="+mj-lt"/>
              </a:rPr>
              <a:t>	upon Emergency Role</a:t>
            </a:r>
          </a:p>
          <a:p>
            <a:pPr marL="548640" indent="-411480" eaLnBrk="1" fontAlgn="auto" hangingPunct="1">
              <a:lnSpc>
                <a:spcPct val="80000"/>
              </a:lnSpc>
              <a:spcAft>
                <a:spcPts val="0"/>
              </a:spcAft>
              <a:buClr>
                <a:schemeClr val="tx1">
                  <a:shade val="95000"/>
                </a:schemeClr>
              </a:buClr>
              <a:buFont typeface="Wingdings 2"/>
              <a:buNone/>
              <a:defRPr/>
            </a:pPr>
            <a:r>
              <a:rPr lang="en-US" b="1" i="1" dirty="0" smtClean="0">
                <a:solidFill>
                  <a:srgbClr val="FFC000"/>
                </a:solidFill>
                <a:effectLst>
                  <a:outerShdw blurRad="38100" dist="38100" dir="2700000" algn="tl">
                    <a:srgbClr val="000000">
                      <a:alpha val="43137"/>
                    </a:srgbClr>
                  </a:outerShdw>
                </a:effectLst>
                <a:latin typeface="+mj-lt"/>
              </a:rPr>
              <a:t>Exercise</a:t>
            </a:r>
            <a:r>
              <a:rPr lang="en-US" b="1" dirty="0" smtClean="0">
                <a:latin typeface="+mj-lt"/>
              </a:rPr>
              <a:t> </a:t>
            </a:r>
            <a:r>
              <a:rPr lang="en-US" dirty="0" smtClean="0">
                <a:latin typeface="+mj-lt"/>
              </a:rPr>
              <a:t>-</a:t>
            </a:r>
            <a:r>
              <a:rPr lang="en-US" b="1" dirty="0" smtClean="0">
                <a:latin typeface="+mj-lt"/>
              </a:rPr>
              <a:t> </a:t>
            </a:r>
            <a:r>
              <a:rPr lang="en-US" dirty="0" smtClean="0">
                <a:latin typeface="+mj-lt"/>
              </a:rPr>
              <a:t>Support and </a:t>
            </a:r>
          </a:p>
          <a:p>
            <a:pPr marL="548640" indent="-411480" eaLnBrk="1" fontAlgn="auto" hangingPunct="1">
              <a:lnSpc>
                <a:spcPct val="80000"/>
              </a:lnSpc>
              <a:spcAft>
                <a:spcPts val="0"/>
              </a:spcAft>
              <a:buClr>
                <a:schemeClr val="tx1">
                  <a:shade val="95000"/>
                </a:schemeClr>
              </a:buClr>
              <a:buFont typeface="Wingdings 2"/>
              <a:buNone/>
              <a:defRPr/>
            </a:pPr>
            <a:r>
              <a:rPr lang="en-US" dirty="0" smtClean="0">
                <a:latin typeface="+mj-lt"/>
              </a:rPr>
              <a:t>	participate in required </a:t>
            </a:r>
          </a:p>
          <a:p>
            <a:pPr marL="548640" indent="-411480" eaLnBrk="1" fontAlgn="auto" hangingPunct="1">
              <a:lnSpc>
                <a:spcPct val="80000"/>
              </a:lnSpc>
              <a:spcAft>
                <a:spcPts val="0"/>
              </a:spcAft>
              <a:buClr>
                <a:schemeClr val="tx1">
                  <a:shade val="95000"/>
                </a:schemeClr>
              </a:buClr>
              <a:buFont typeface="Wingdings 2"/>
              <a:buNone/>
              <a:defRPr/>
            </a:pPr>
            <a:r>
              <a:rPr lang="en-US" dirty="0" smtClean="0">
                <a:latin typeface="+mj-lt"/>
              </a:rPr>
              <a:t>	activations</a:t>
            </a:r>
          </a:p>
          <a:p>
            <a:pPr marL="548640" indent="-411480" eaLnBrk="1" fontAlgn="auto" hangingPunct="1">
              <a:lnSpc>
                <a:spcPct val="80000"/>
              </a:lnSpc>
              <a:spcAft>
                <a:spcPts val="0"/>
              </a:spcAft>
              <a:buClr>
                <a:schemeClr val="tx1">
                  <a:shade val="95000"/>
                </a:schemeClr>
              </a:buClr>
              <a:buFont typeface="Wingdings 2"/>
              <a:buNone/>
              <a:defRPr/>
            </a:pPr>
            <a:r>
              <a:rPr lang="en-US" b="1" i="1" dirty="0" smtClean="0">
                <a:solidFill>
                  <a:srgbClr val="FFC000"/>
                </a:solidFill>
                <a:effectLst>
                  <a:outerShdw blurRad="38100" dist="38100" dir="2700000" algn="tl">
                    <a:srgbClr val="000000">
                      <a:alpha val="43137"/>
                    </a:srgbClr>
                  </a:outerShdw>
                </a:effectLst>
                <a:latin typeface="+mj-lt"/>
              </a:rPr>
              <a:t>Response</a:t>
            </a:r>
            <a:r>
              <a:rPr lang="en-US" b="1" dirty="0" smtClean="0">
                <a:latin typeface="+mj-lt"/>
              </a:rPr>
              <a:t> </a:t>
            </a:r>
            <a:r>
              <a:rPr lang="en-US" dirty="0" smtClean="0">
                <a:latin typeface="+mj-lt"/>
              </a:rPr>
              <a:t>-</a:t>
            </a:r>
            <a:r>
              <a:rPr lang="en-US" b="1" dirty="0" smtClean="0">
                <a:latin typeface="+mj-lt"/>
              </a:rPr>
              <a:t> </a:t>
            </a:r>
            <a:r>
              <a:rPr lang="en-US" dirty="0" smtClean="0">
                <a:latin typeface="+mj-lt"/>
              </a:rPr>
              <a:t>Ensure effectiveness </a:t>
            </a:r>
          </a:p>
          <a:p>
            <a:pPr marL="548640" indent="-411480" eaLnBrk="1" fontAlgn="auto" hangingPunct="1">
              <a:lnSpc>
                <a:spcPct val="80000"/>
              </a:lnSpc>
              <a:spcAft>
                <a:spcPts val="0"/>
              </a:spcAft>
              <a:buClr>
                <a:schemeClr val="tx1">
                  <a:shade val="95000"/>
                </a:schemeClr>
              </a:buClr>
              <a:buFont typeface="Wingdings 2"/>
              <a:buNone/>
              <a:defRPr/>
            </a:pPr>
            <a:r>
              <a:rPr lang="en-US" dirty="0" smtClean="0">
                <a:latin typeface="+mj-lt"/>
              </a:rPr>
              <a:t>	through established objectives </a:t>
            </a:r>
          </a:p>
          <a:p>
            <a:pPr marL="548640" indent="-411480" eaLnBrk="1" fontAlgn="auto" hangingPunct="1">
              <a:lnSpc>
                <a:spcPct val="80000"/>
              </a:lnSpc>
              <a:spcAft>
                <a:spcPts val="0"/>
              </a:spcAft>
              <a:buClr>
                <a:schemeClr val="tx1">
                  <a:shade val="95000"/>
                </a:schemeClr>
              </a:buClr>
              <a:buFont typeface="Wingdings 2"/>
              <a:buNone/>
              <a:defRPr/>
            </a:pPr>
            <a:r>
              <a:rPr lang="en-US" dirty="0" smtClean="0">
                <a:latin typeface="+mj-lt"/>
              </a:rPr>
              <a:t>	and policy administration</a:t>
            </a:r>
            <a:endParaRPr lang="en-US" dirty="0">
              <a:latin typeface="+mj-lt"/>
            </a:endParaRPr>
          </a:p>
        </p:txBody>
      </p:sp>
      <p:sp>
        <p:nvSpPr>
          <p:cNvPr id="2" name="Slide Number Placeholder 1"/>
          <p:cNvSpPr>
            <a:spLocks noGrp="1"/>
          </p:cNvSpPr>
          <p:nvPr>
            <p:ph type="sldNum" sz="quarter" idx="10"/>
          </p:nvPr>
        </p:nvSpPr>
        <p:spPr>
          <a:xfrm>
            <a:off x="7924800" y="6416675"/>
            <a:ext cx="762000" cy="365125"/>
          </a:xfrm>
        </p:spPr>
        <p:txBody>
          <a:bodyPr/>
          <a:lstStyle/>
          <a:p>
            <a:pPr>
              <a:defRPr/>
            </a:pPr>
            <a:fld id="{685124F6-E3E4-4F99-8692-82A10CD20B13}" type="slidenum">
              <a:rPr lang="en-US"/>
              <a:pPr>
                <a:defRPr/>
              </a:pPr>
              <a:t>23</a:t>
            </a:fld>
            <a:endParaRPr lang="en-US"/>
          </a:p>
        </p:txBody>
      </p:sp>
      <p:pic>
        <p:nvPicPr>
          <p:cNvPr id="79875" name="Picture 6" descr="Planning3"/>
          <p:cNvPicPr>
            <a:picLocks noChangeAspect="1" noChangeArrowheads="1"/>
          </p:cNvPicPr>
          <p:nvPr/>
        </p:nvPicPr>
        <p:blipFill>
          <a:blip r:embed="rId3" cstate="print"/>
          <a:srcRect/>
          <a:stretch>
            <a:fillRect/>
          </a:stretch>
        </p:blipFill>
        <p:spPr bwMode="auto">
          <a:xfrm>
            <a:off x="5486400" y="2245144"/>
            <a:ext cx="3502025" cy="2876131"/>
          </a:xfrm>
          <a:prstGeom prst="rect">
            <a:avLst/>
          </a:prstGeom>
          <a:noFill/>
          <a:ln w="9525">
            <a:noFill/>
            <a:miter lim="800000"/>
            <a:headEnd/>
            <a:tailEnd/>
          </a:ln>
        </p:spPr>
      </p:pic>
      <p:sp>
        <p:nvSpPr>
          <p:cNvPr id="6" name="Title 6"/>
          <p:cNvSpPr>
            <a:spLocks noGrp="1"/>
          </p:cNvSpPr>
          <p:nvPr>
            <p:ph type="title"/>
          </p:nvPr>
        </p:nvSpPr>
        <p:spPr/>
        <p:txBody>
          <a:bodyPr/>
          <a:lstStyle/>
          <a:p>
            <a:pPr>
              <a:defRPr/>
            </a:pPr>
            <a:r>
              <a:rPr lang="en-US" sz="4400" dirty="0" smtClean="0">
                <a:solidFill>
                  <a:srgbClr val="C00000"/>
                </a:solidFill>
                <a:effectLst>
                  <a:outerShdw blurRad="38100" dist="38100" dir="2700000" algn="tl">
                    <a:srgbClr val="000000">
                      <a:alpha val="43137"/>
                    </a:srgbClr>
                  </a:outerShdw>
                </a:effectLst>
              </a:rPr>
              <a:t>Emergency Responsibilities</a:t>
            </a:r>
            <a:endParaRPr lang="en-US" sz="4400"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90600"/>
          </a:xfrm>
        </p:spPr>
        <p:txBody>
          <a:bodyPr>
            <a:normAutofit/>
          </a:bodyPr>
          <a:lstStyle/>
          <a:p>
            <a:r>
              <a:rPr lang="en-US" sz="4400" dirty="0" smtClean="0">
                <a:ln w="50800"/>
                <a:solidFill>
                  <a:srgbClr val="C00000"/>
                </a:solidFill>
                <a:effectLst>
                  <a:outerShdw blurRad="38100" dist="38100" dir="2700000" algn="tl">
                    <a:srgbClr val="000000">
                      <a:alpha val="43137"/>
                    </a:srgbClr>
                  </a:outerShdw>
                </a:effectLst>
              </a:rPr>
              <a:t> BOT Roles and Duties</a:t>
            </a:r>
            <a:endParaRPr lang="en-US" dirty="0">
              <a:solidFill>
                <a:srgbClr val="C00000"/>
              </a:solidFill>
            </a:endParaRPr>
          </a:p>
        </p:txBody>
      </p:sp>
      <p:sp>
        <p:nvSpPr>
          <p:cNvPr id="3" name="Text Placeholder 2"/>
          <p:cNvSpPr>
            <a:spLocks noGrp="1"/>
          </p:cNvSpPr>
          <p:nvPr>
            <p:ph type="body" idx="1"/>
          </p:nvPr>
        </p:nvSpPr>
        <p:spPr>
          <a:xfrm>
            <a:off x="457200" y="1066801"/>
            <a:ext cx="4040188" cy="838199"/>
          </a:xfrm>
        </p:spPr>
        <p:txBody>
          <a:bodyPr>
            <a:normAutofit/>
          </a:bodyPr>
          <a:lstStyle/>
          <a:p>
            <a:r>
              <a:rPr lang="en-US" b="1" i="1" dirty="0" smtClean="0">
                <a:solidFill>
                  <a:srgbClr val="FFC000"/>
                </a:solidFill>
                <a:effectLst>
                  <a:outerShdw blurRad="38100" dist="38100" dir="2700000" algn="tl">
                    <a:srgbClr val="000000">
                      <a:alpha val="43137"/>
                    </a:srgbClr>
                  </a:outerShdw>
                </a:effectLst>
                <a:cs typeface="Lucida Sans Unicode" pitchFamily="34" charset="0"/>
              </a:rPr>
              <a:t> Policies</a:t>
            </a:r>
            <a:endParaRPr lang="en-US" b="1" i="1" dirty="0">
              <a:solidFill>
                <a:srgbClr val="FFC000"/>
              </a:solidFill>
              <a:effectLst>
                <a:outerShdw blurRad="38100" dist="38100" dir="2700000" algn="tl">
                  <a:srgbClr val="000000">
                    <a:alpha val="43137"/>
                  </a:srgbClr>
                </a:outerShdw>
              </a:effectLst>
              <a:cs typeface="Lucida Sans Unicode" pitchFamily="34" charset="0"/>
            </a:endParaRPr>
          </a:p>
        </p:txBody>
      </p:sp>
      <p:sp>
        <p:nvSpPr>
          <p:cNvPr id="7" name="Text Placeholder 6"/>
          <p:cNvSpPr>
            <a:spLocks noGrp="1"/>
          </p:cNvSpPr>
          <p:nvPr>
            <p:ph type="body" sz="half" idx="3"/>
          </p:nvPr>
        </p:nvSpPr>
        <p:spPr>
          <a:xfrm>
            <a:off x="4645025" y="1066801"/>
            <a:ext cx="4041775" cy="838200"/>
          </a:xfrm>
        </p:spPr>
        <p:txBody>
          <a:bodyPr/>
          <a:lstStyle/>
          <a:p>
            <a:r>
              <a:rPr lang="en-US" b="1" i="1" dirty="0" smtClean="0">
                <a:solidFill>
                  <a:srgbClr val="FFC000"/>
                </a:solidFill>
              </a:rPr>
              <a:t> </a:t>
            </a:r>
            <a:r>
              <a:rPr lang="en-US" b="1" i="1" dirty="0" smtClean="0">
                <a:solidFill>
                  <a:srgbClr val="FFC000"/>
                </a:solidFill>
                <a:effectLst>
                  <a:outerShdw blurRad="38100" dist="38100" dir="2700000" algn="tl">
                    <a:srgbClr val="000000">
                      <a:alpha val="43137"/>
                    </a:srgbClr>
                  </a:outerShdw>
                </a:effectLst>
              </a:rPr>
              <a:t>SUPPORT</a:t>
            </a:r>
            <a:endParaRPr lang="en-US" b="1" i="1" dirty="0">
              <a:solidFill>
                <a:srgbClr val="FFC000"/>
              </a:solidFill>
              <a:effectLst>
                <a:outerShdw blurRad="38100" dist="38100" dir="2700000" algn="tl">
                  <a:srgbClr val="000000">
                    <a:alpha val="43137"/>
                  </a:srgbClr>
                </a:outerShdw>
              </a:effectLst>
            </a:endParaRPr>
          </a:p>
        </p:txBody>
      </p:sp>
      <p:sp>
        <p:nvSpPr>
          <p:cNvPr id="6" name="Content Placeholder 5"/>
          <p:cNvSpPr>
            <a:spLocks noGrp="1"/>
          </p:cNvSpPr>
          <p:nvPr>
            <p:ph sz="quarter" idx="2"/>
          </p:nvPr>
        </p:nvSpPr>
        <p:spPr>
          <a:xfrm>
            <a:off x="457200" y="1752600"/>
            <a:ext cx="4040188" cy="4800600"/>
          </a:xfrm>
        </p:spPr>
        <p:txBody>
          <a:bodyPr>
            <a:normAutofit fontScale="92500" lnSpcReduction="10000"/>
          </a:bodyPr>
          <a:lstStyle/>
          <a:p>
            <a:pPr marL="547688" indent="-411163">
              <a:buClr>
                <a:srgbClr val="F9F9F9"/>
              </a:buClr>
              <a:buFont typeface="Wingdings" pitchFamily="2" charset="2"/>
              <a:buChar char="q"/>
            </a:pPr>
            <a:r>
              <a:rPr lang="en-US" dirty="0" smtClean="0">
                <a:solidFill>
                  <a:schemeClr val="bg1"/>
                </a:solidFill>
                <a:latin typeface="Calibri" pitchFamily="34" charset="0"/>
              </a:rPr>
              <a:t>Personal Preparedness at home and office</a:t>
            </a:r>
          </a:p>
          <a:p>
            <a:pPr marL="547688" indent="-411163">
              <a:buClr>
                <a:srgbClr val="F9F9F9"/>
              </a:buClr>
              <a:buFont typeface="Wingdings" pitchFamily="2" charset="2"/>
              <a:buChar char="q"/>
            </a:pPr>
            <a:r>
              <a:rPr lang="en-US" dirty="0" smtClean="0">
                <a:solidFill>
                  <a:schemeClr val="bg1"/>
                </a:solidFill>
                <a:latin typeface="Calibri" pitchFamily="34" charset="0"/>
              </a:rPr>
              <a:t>Board Policies to support Levels of Emergency Delegation of Authority</a:t>
            </a:r>
          </a:p>
          <a:p>
            <a:pPr marL="547688" indent="-411163">
              <a:buClr>
                <a:srgbClr val="F9F9F9"/>
              </a:buClr>
              <a:buFont typeface="Wingdings" pitchFamily="2" charset="2"/>
              <a:buChar char="q"/>
            </a:pPr>
            <a:r>
              <a:rPr lang="en-US" dirty="0" smtClean="0">
                <a:solidFill>
                  <a:schemeClr val="bg1"/>
                </a:solidFill>
                <a:latin typeface="Calibri" pitchFamily="34" charset="0"/>
              </a:rPr>
              <a:t>Establish Emergency Campus &amp; District Proclamation Guidelines</a:t>
            </a:r>
          </a:p>
          <a:p>
            <a:pPr marL="547688" indent="-411163">
              <a:buClr>
                <a:srgbClr val="F9F9F9"/>
              </a:buClr>
              <a:buFont typeface="Wingdings" pitchFamily="2" charset="2"/>
              <a:buChar char="q"/>
            </a:pPr>
            <a:r>
              <a:rPr lang="en-US" dirty="0" smtClean="0">
                <a:solidFill>
                  <a:schemeClr val="bg1"/>
                </a:solidFill>
                <a:latin typeface="Calibri" pitchFamily="34" charset="0"/>
              </a:rPr>
              <a:t>Policies for Increasing Disaster Expenditure without Board approval process</a:t>
            </a:r>
          </a:p>
          <a:p>
            <a:pPr marL="547688" indent="-411163">
              <a:buClr>
                <a:srgbClr val="F9F9F9"/>
              </a:buClr>
              <a:buFont typeface="Wingdings" pitchFamily="2" charset="2"/>
              <a:buChar char="q"/>
            </a:pPr>
            <a:r>
              <a:rPr lang="en-US" dirty="0" smtClean="0">
                <a:solidFill>
                  <a:schemeClr val="bg1"/>
                </a:solidFill>
                <a:latin typeface="Calibri" pitchFamily="34" charset="0"/>
              </a:rPr>
              <a:t>Ensure MOUs &amp; Emergency POs are in place and follow FEMA guideline </a:t>
            </a:r>
          </a:p>
          <a:p>
            <a:endParaRPr lang="en-US" dirty="0"/>
          </a:p>
        </p:txBody>
      </p:sp>
      <p:sp>
        <p:nvSpPr>
          <p:cNvPr id="8" name="Content Placeholder 7"/>
          <p:cNvSpPr>
            <a:spLocks noGrp="1"/>
          </p:cNvSpPr>
          <p:nvPr>
            <p:ph sz="quarter" idx="4"/>
          </p:nvPr>
        </p:nvSpPr>
        <p:spPr>
          <a:xfrm>
            <a:off x="4648200" y="1752600"/>
            <a:ext cx="4041775" cy="5105400"/>
          </a:xfrm>
        </p:spPr>
        <p:txBody>
          <a:bodyPr>
            <a:normAutofit fontScale="40000" lnSpcReduction="20000"/>
          </a:bodyPr>
          <a:lstStyle/>
          <a:p>
            <a:pPr marL="547688" indent="-411163">
              <a:buClr>
                <a:srgbClr val="F9F9F9"/>
              </a:buClr>
              <a:buFont typeface="Wingdings" pitchFamily="2" charset="2"/>
              <a:buChar char="q"/>
            </a:pPr>
            <a:r>
              <a:rPr lang="en-US" sz="5000" dirty="0" smtClean="0">
                <a:solidFill>
                  <a:schemeClr val="bg1"/>
                </a:solidFill>
                <a:latin typeface="Calibri" pitchFamily="34" charset="0"/>
              </a:rPr>
              <a:t>Ensure that all plans, training, exercises, are procedures are standardized</a:t>
            </a:r>
          </a:p>
          <a:p>
            <a:pPr marL="547688" indent="-411163">
              <a:buClr>
                <a:srgbClr val="F9F9F9"/>
              </a:buClr>
              <a:buFont typeface="Wingdings" pitchFamily="2" charset="2"/>
              <a:buChar char="q"/>
            </a:pPr>
            <a:r>
              <a:rPr lang="en-US" sz="5000" dirty="0" smtClean="0">
                <a:solidFill>
                  <a:schemeClr val="bg1"/>
                </a:solidFill>
                <a:latin typeface="Calibri" pitchFamily="34" charset="0"/>
              </a:rPr>
              <a:t>Ensure District EOP and Campus Activation Plans are current and updated</a:t>
            </a:r>
          </a:p>
          <a:p>
            <a:pPr>
              <a:buFont typeface="Wingdings" pitchFamily="2" charset="2"/>
              <a:buChar char="q"/>
            </a:pPr>
            <a:r>
              <a:rPr lang="en-US" sz="5000" dirty="0" smtClean="0">
                <a:solidFill>
                  <a:schemeClr val="bg1"/>
                </a:solidFill>
                <a:latin typeface="Calibri" pitchFamily="34" charset="0"/>
              </a:rPr>
              <a:t>Ensure that a District-wide Recovery Plan and COOP-ED is developed and manage</a:t>
            </a:r>
          </a:p>
          <a:p>
            <a:pPr>
              <a:buFont typeface="Wingdings" pitchFamily="2" charset="2"/>
              <a:buChar char="q"/>
            </a:pPr>
            <a:r>
              <a:rPr lang="en-US" sz="5000" dirty="0" smtClean="0">
                <a:solidFill>
                  <a:schemeClr val="bg1"/>
                </a:solidFill>
                <a:latin typeface="Calibri" pitchFamily="34" charset="0"/>
              </a:rPr>
              <a:t>Ensure annual Cal OES and FEMA training &amp; exercise requirements and met </a:t>
            </a:r>
          </a:p>
          <a:p>
            <a:pPr>
              <a:buFont typeface="Wingdings" pitchFamily="2" charset="2"/>
              <a:buChar char="q"/>
            </a:pPr>
            <a:r>
              <a:rPr lang="en-US" sz="5000" dirty="0" smtClean="0">
                <a:solidFill>
                  <a:schemeClr val="bg1"/>
                </a:solidFill>
                <a:latin typeface="Calibri" pitchFamily="34" charset="0"/>
              </a:rPr>
              <a:t>Allocate funding for emergency response supplies and equipment</a:t>
            </a:r>
          </a:p>
          <a:p>
            <a:pPr>
              <a:buFont typeface="Wingdings" pitchFamily="2" charset="2"/>
              <a:buChar char="q"/>
            </a:pPr>
            <a:r>
              <a:rPr lang="en-US" sz="5000" dirty="0" smtClean="0">
                <a:solidFill>
                  <a:schemeClr val="bg1"/>
                </a:solidFill>
                <a:latin typeface="Calibri" pitchFamily="34" charset="0"/>
              </a:rPr>
              <a:t>Prepare for the worst and hope for the best</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half" idx="1"/>
          </p:nvPr>
        </p:nvSpPr>
        <p:spPr>
          <a:xfrm>
            <a:off x="685800" y="1371600"/>
            <a:ext cx="7886700" cy="5486400"/>
          </a:xfrm>
        </p:spPr>
        <p:txBody>
          <a:bodyPr>
            <a:normAutofit fontScale="70000" lnSpcReduction="20000"/>
          </a:bodyPr>
          <a:lstStyle/>
          <a:p>
            <a:pPr marL="548640" indent="-411480" eaLnBrk="1" fontAlgn="auto" hangingPunct="1">
              <a:spcAft>
                <a:spcPts val="0"/>
              </a:spcAft>
              <a:buClr>
                <a:schemeClr val="tx1">
                  <a:shade val="95000"/>
                </a:schemeClr>
              </a:buClr>
              <a:buFont typeface="Wingdings" pitchFamily="2" charset="2"/>
              <a:buChar char="q"/>
              <a:defRPr/>
            </a:pPr>
            <a:endParaRPr lang="en-US" dirty="0" smtClean="0">
              <a:latin typeface="+mj-lt"/>
            </a:endParaRPr>
          </a:p>
          <a:p>
            <a:pPr marL="548640" indent="-411480" eaLnBrk="1" fontAlgn="auto" hangingPunct="1">
              <a:spcAft>
                <a:spcPts val="0"/>
              </a:spcAft>
              <a:buClr>
                <a:schemeClr val="tx1">
                  <a:shade val="95000"/>
                </a:schemeClr>
              </a:buClr>
              <a:buFont typeface="Wingdings" pitchFamily="2" charset="2"/>
              <a:buChar char="q"/>
              <a:defRPr/>
            </a:pPr>
            <a:r>
              <a:rPr lang="en-US" dirty="0" smtClean="0">
                <a:solidFill>
                  <a:schemeClr val="bg1"/>
                </a:solidFill>
                <a:latin typeface="+mj-lt"/>
              </a:rPr>
              <a:t>Establish chain of communication among Trustees with Campus Presidents or designees</a:t>
            </a:r>
          </a:p>
          <a:p>
            <a:pPr marL="548640" indent="-411480" eaLnBrk="1" fontAlgn="auto" hangingPunct="1">
              <a:spcAft>
                <a:spcPts val="0"/>
              </a:spcAft>
              <a:buClr>
                <a:schemeClr val="tx1">
                  <a:shade val="95000"/>
                </a:schemeClr>
              </a:buClr>
              <a:buFont typeface="Wingdings" pitchFamily="2" charset="2"/>
              <a:buChar char="q"/>
              <a:defRPr/>
            </a:pPr>
            <a:endParaRPr lang="en-US" dirty="0" smtClean="0">
              <a:solidFill>
                <a:schemeClr val="bg1"/>
              </a:solidFill>
              <a:latin typeface="+mj-lt"/>
            </a:endParaRPr>
          </a:p>
          <a:p>
            <a:pPr marL="548640" indent="-411480" eaLnBrk="1" fontAlgn="auto" hangingPunct="1">
              <a:spcAft>
                <a:spcPts val="0"/>
              </a:spcAft>
              <a:buClr>
                <a:schemeClr val="tx1">
                  <a:shade val="95000"/>
                </a:schemeClr>
              </a:buClr>
              <a:buFont typeface="Wingdings" pitchFamily="2" charset="2"/>
              <a:buChar char="q"/>
              <a:defRPr/>
            </a:pPr>
            <a:r>
              <a:rPr lang="en-US" dirty="0" smtClean="0">
                <a:solidFill>
                  <a:schemeClr val="bg1"/>
                </a:solidFill>
                <a:latin typeface="+mj-lt"/>
              </a:rPr>
              <a:t>Ensure communications protocols and system redundancy with critical District  personnel</a:t>
            </a:r>
          </a:p>
          <a:p>
            <a:pPr marL="548640" indent="-411480" eaLnBrk="1" fontAlgn="auto" hangingPunct="1">
              <a:spcAft>
                <a:spcPts val="0"/>
              </a:spcAft>
              <a:buClr>
                <a:schemeClr val="tx1">
                  <a:shade val="95000"/>
                </a:schemeClr>
              </a:buClr>
              <a:buFont typeface="Wingdings" pitchFamily="2" charset="2"/>
              <a:buChar char="q"/>
              <a:defRPr/>
            </a:pPr>
            <a:endParaRPr lang="en-US" dirty="0" smtClean="0">
              <a:solidFill>
                <a:schemeClr val="bg1"/>
              </a:solidFill>
              <a:latin typeface="+mj-lt"/>
            </a:endParaRPr>
          </a:p>
          <a:p>
            <a:pPr marL="548640" indent="-411480" eaLnBrk="1" fontAlgn="auto" hangingPunct="1">
              <a:spcAft>
                <a:spcPts val="0"/>
              </a:spcAft>
              <a:buClr>
                <a:schemeClr val="tx1">
                  <a:shade val="95000"/>
                </a:schemeClr>
              </a:buClr>
              <a:buFont typeface="Wingdings" pitchFamily="2" charset="2"/>
              <a:buChar char="q"/>
              <a:defRPr/>
            </a:pPr>
            <a:r>
              <a:rPr lang="en-US" dirty="0" smtClean="0">
                <a:solidFill>
                  <a:schemeClr val="bg1"/>
                </a:solidFill>
                <a:latin typeface="+mj-lt"/>
              </a:rPr>
              <a:t>Be available for on-going briefings with campuses and public responders</a:t>
            </a:r>
          </a:p>
          <a:p>
            <a:pPr marL="548640" indent="-411480" eaLnBrk="1" fontAlgn="auto" hangingPunct="1">
              <a:spcAft>
                <a:spcPts val="0"/>
              </a:spcAft>
              <a:buClr>
                <a:schemeClr val="tx1">
                  <a:shade val="95000"/>
                </a:schemeClr>
              </a:buClr>
              <a:buFont typeface="Wingdings" pitchFamily="2" charset="2"/>
              <a:buChar char="q"/>
              <a:defRPr/>
            </a:pPr>
            <a:endParaRPr lang="en-US" dirty="0" smtClean="0">
              <a:solidFill>
                <a:schemeClr val="bg1"/>
              </a:solidFill>
              <a:latin typeface="+mj-lt"/>
            </a:endParaRPr>
          </a:p>
          <a:p>
            <a:pPr marL="548640" indent="-411480" eaLnBrk="1" fontAlgn="auto" hangingPunct="1">
              <a:spcAft>
                <a:spcPts val="0"/>
              </a:spcAft>
              <a:buClr>
                <a:schemeClr val="tx1">
                  <a:shade val="95000"/>
                </a:schemeClr>
              </a:buClr>
              <a:buFont typeface="Wingdings" pitchFamily="2" charset="2"/>
              <a:buChar char="q"/>
              <a:defRPr/>
            </a:pPr>
            <a:r>
              <a:rPr lang="en-US" dirty="0" smtClean="0">
                <a:solidFill>
                  <a:schemeClr val="bg1"/>
                </a:solidFill>
                <a:latin typeface="+mj-lt"/>
              </a:rPr>
              <a:t>All media crises communication are the direct responsibility of the President</a:t>
            </a:r>
          </a:p>
          <a:p>
            <a:pPr marL="548640" indent="-411480" eaLnBrk="1" fontAlgn="auto" hangingPunct="1">
              <a:spcAft>
                <a:spcPts val="0"/>
              </a:spcAft>
              <a:buClr>
                <a:schemeClr val="tx1">
                  <a:shade val="95000"/>
                </a:schemeClr>
              </a:buClr>
              <a:buFont typeface="Wingdings" pitchFamily="2" charset="2"/>
              <a:buChar char="q"/>
              <a:defRPr/>
            </a:pPr>
            <a:endParaRPr lang="en-US" dirty="0" smtClean="0">
              <a:solidFill>
                <a:schemeClr val="bg1"/>
              </a:solidFill>
              <a:latin typeface="+mj-lt"/>
            </a:endParaRPr>
          </a:p>
          <a:p>
            <a:pPr marL="548640" indent="-411480" eaLnBrk="1" fontAlgn="auto" hangingPunct="1">
              <a:spcAft>
                <a:spcPts val="0"/>
              </a:spcAft>
              <a:buClr>
                <a:schemeClr val="tx1">
                  <a:shade val="95000"/>
                </a:schemeClr>
              </a:buClr>
              <a:buFont typeface="Wingdings" pitchFamily="2" charset="2"/>
              <a:buChar char="q"/>
              <a:defRPr/>
            </a:pPr>
            <a:r>
              <a:rPr lang="en-US" dirty="0" smtClean="0">
                <a:solidFill>
                  <a:schemeClr val="bg1"/>
                </a:solidFill>
                <a:latin typeface="+mj-lt"/>
              </a:rPr>
              <a:t>If asked for interview refer to President and state your support for the response efforts</a:t>
            </a:r>
          </a:p>
          <a:p>
            <a:pPr marL="548640" indent="-411480" eaLnBrk="1" fontAlgn="auto" hangingPunct="1">
              <a:spcAft>
                <a:spcPts val="0"/>
              </a:spcAft>
              <a:buClr>
                <a:schemeClr val="tx1">
                  <a:shade val="95000"/>
                </a:schemeClr>
              </a:buClr>
              <a:buNone/>
              <a:defRPr/>
            </a:pPr>
            <a:endParaRPr lang="en-US" dirty="0" smtClean="0">
              <a:solidFill>
                <a:schemeClr val="bg1"/>
              </a:solidFill>
              <a:latin typeface="+mj-lt"/>
            </a:endParaRPr>
          </a:p>
          <a:p>
            <a:pPr marL="548640" indent="-411480" eaLnBrk="1" fontAlgn="auto" hangingPunct="1">
              <a:spcAft>
                <a:spcPts val="0"/>
              </a:spcAft>
              <a:buClr>
                <a:schemeClr val="tx1">
                  <a:shade val="95000"/>
                </a:schemeClr>
              </a:buClr>
              <a:buFont typeface="Wingdings" pitchFamily="2" charset="2"/>
              <a:buChar char="q"/>
              <a:defRPr/>
            </a:pPr>
            <a:r>
              <a:rPr lang="en-US" dirty="0" smtClean="0">
                <a:solidFill>
                  <a:schemeClr val="bg1"/>
                </a:solidFill>
                <a:latin typeface="+mj-lt"/>
              </a:rPr>
              <a:t>If public presentation is required, coordinate and craft message with President to ensure correct information is provided</a:t>
            </a:r>
          </a:p>
          <a:p>
            <a:pPr marL="548640" indent="-411480" eaLnBrk="1" fontAlgn="auto" hangingPunct="1">
              <a:spcAft>
                <a:spcPts val="0"/>
              </a:spcAft>
              <a:buClr>
                <a:schemeClr val="tx1">
                  <a:shade val="95000"/>
                </a:schemeClr>
              </a:buClr>
              <a:defRPr/>
            </a:pPr>
            <a:endParaRPr lang="en-US" dirty="0" smtClean="0">
              <a:solidFill>
                <a:schemeClr val="bg1"/>
              </a:solidFill>
              <a:latin typeface="+mj-lt"/>
            </a:endParaRPr>
          </a:p>
          <a:p>
            <a:pPr marL="548640" indent="-411480" eaLnBrk="1" fontAlgn="auto" hangingPunct="1">
              <a:spcAft>
                <a:spcPts val="0"/>
              </a:spcAft>
              <a:buClr>
                <a:schemeClr val="tx1">
                  <a:shade val="95000"/>
                </a:schemeClr>
              </a:buClr>
              <a:buFont typeface="Wingdings 2"/>
              <a:buChar char=""/>
              <a:defRPr/>
            </a:pPr>
            <a:endParaRPr lang="en-US" dirty="0">
              <a:latin typeface="+mj-lt"/>
            </a:endParaRPr>
          </a:p>
        </p:txBody>
      </p:sp>
      <p:sp>
        <p:nvSpPr>
          <p:cNvPr id="4" name="Slide Number Placeholder 3"/>
          <p:cNvSpPr>
            <a:spLocks noGrp="1"/>
          </p:cNvSpPr>
          <p:nvPr>
            <p:ph type="sldNum" sz="quarter" idx="10"/>
          </p:nvPr>
        </p:nvSpPr>
        <p:spPr/>
        <p:txBody>
          <a:bodyPr/>
          <a:lstStyle/>
          <a:p>
            <a:pPr>
              <a:defRPr/>
            </a:pPr>
            <a:fld id="{5519C55C-8FBC-4A68-95BB-B9B3A6119EE9}" type="slidenum">
              <a:rPr lang="en-US" smtClean="0"/>
              <a:pPr>
                <a:defRPr/>
              </a:pPr>
              <a:t>25</a:t>
            </a:fld>
            <a:endParaRPr lang="en-US"/>
          </a:p>
        </p:txBody>
      </p:sp>
      <p:sp>
        <p:nvSpPr>
          <p:cNvPr id="7" name="Title 6"/>
          <p:cNvSpPr>
            <a:spLocks noGrp="1"/>
          </p:cNvSpPr>
          <p:nvPr>
            <p:ph type="title"/>
          </p:nvPr>
        </p:nvSpPr>
        <p:spPr/>
        <p:txBody>
          <a:bodyPr>
            <a:normAutofit fontScale="90000"/>
          </a:bodyPr>
          <a:lstStyle/>
          <a:p>
            <a:pPr>
              <a:defRPr/>
            </a:pPr>
            <a:r>
              <a:rPr lang="en-US" sz="4400" dirty="0" smtClean="0">
                <a:solidFill>
                  <a:srgbClr val="C00000"/>
                </a:solidFill>
                <a:effectLst>
                  <a:outerShdw blurRad="38100" dist="38100" dir="2700000" algn="tl">
                    <a:srgbClr val="000000">
                      <a:alpha val="43137"/>
                    </a:srgbClr>
                  </a:outerShdw>
                </a:effectLst>
              </a:rPr>
              <a:t>Communication During the Disaster</a:t>
            </a:r>
            <a:endParaRPr lang="en-US" sz="4400" dirty="0">
              <a:solidFill>
                <a:srgbClr val="C00000"/>
              </a:solidFill>
              <a:effectLst>
                <a:outerShdw blurRad="38100" dist="38100" dir="2700000" algn="tl">
                  <a:srgbClr val="000000">
                    <a:alpha val="43137"/>
                  </a:srgbClr>
                </a:outerShdw>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Rectangle 2"/>
          <p:cNvPicPr>
            <a:picLocks noGrp="1" noChangeArrowheads="1"/>
          </p:cNvPicPr>
          <p:nvPr>
            <p:ph type="title" idx="4294967295"/>
          </p:nvPr>
        </p:nvPicPr>
        <p:blipFill>
          <a:blip r:embed="rId3" cstate="print"/>
          <a:srcRect/>
          <a:stretch>
            <a:fillRect/>
          </a:stretch>
        </p:blipFill>
        <p:spPr bwMode="auto">
          <a:xfrm>
            <a:off x="457200" y="152400"/>
            <a:ext cx="8242300" cy="1439862"/>
          </a:xfrm>
        </p:spPr>
      </p:pic>
      <p:sp>
        <p:nvSpPr>
          <p:cNvPr id="913411" name="Rectangle 3"/>
          <p:cNvSpPr>
            <a:spLocks noGrp="1" noChangeArrowheads="1"/>
          </p:cNvSpPr>
          <p:nvPr>
            <p:ph idx="4294967295"/>
          </p:nvPr>
        </p:nvSpPr>
        <p:spPr>
          <a:xfrm>
            <a:off x="571500" y="1828800"/>
            <a:ext cx="8153400" cy="4724400"/>
          </a:xfrm>
        </p:spPr>
        <p:txBody>
          <a:bodyPr>
            <a:normAutofit/>
          </a:bodyPr>
          <a:lstStyle/>
          <a:p>
            <a:pPr marL="548640" indent="-411480" eaLnBrk="1" fontAlgn="auto" hangingPunct="1">
              <a:spcAft>
                <a:spcPts val="0"/>
              </a:spcAft>
              <a:buClrTx/>
              <a:buFont typeface="Wingdings 2"/>
              <a:buChar char=""/>
              <a:defRPr/>
            </a:pPr>
            <a:r>
              <a:rPr lang="en-US" b="1" i="1" dirty="0">
                <a:solidFill>
                  <a:srgbClr val="FFC000"/>
                </a:solidFill>
                <a:effectLst>
                  <a:outerShdw blurRad="38100" dist="38100" dir="2700000" algn="tl">
                    <a:srgbClr val="000000">
                      <a:alpha val="43137"/>
                    </a:srgbClr>
                  </a:outerShdw>
                </a:effectLst>
                <a:latin typeface="+mj-lt"/>
              </a:rPr>
              <a:t>Emergency Operations Centers (EOC) </a:t>
            </a:r>
            <a:r>
              <a:rPr lang="en-US" b="1" i="1" dirty="0" smtClean="0">
                <a:solidFill>
                  <a:srgbClr val="FFC000"/>
                </a:solidFill>
                <a:effectLst>
                  <a:outerShdw blurRad="38100" dist="38100" dir="2700000" algn="tl">
                    <a:srgbClr val="000000">
                      <a:alpha val="43137"/>
                    </a:srgbClr>
                  </a:outerShdw>
                </a:effectLst>
                <a:latin typeface="+mj-lt"/>
              </a:rPr>
              <a:t>or </a:t>
            </a:r>
            <a:r>
              <a:rPr lang="en-US" b="1" dirty="0" smtClean="0">
                <a:solidFill>
                  <a:schemeClr val="bg1"/>
                </a:solidFill>
                <a:latin typeface="+mj-lt"/>
              </a:rPr>
              <a:t>Department </a:t>
            </a:r>
            <a:r>
              <a:rPr lang="en-US" b="1" dirty="0">
                <a:solidFill>
                  <a:schemeClr val="bg1"/>
                </a:solidFill>
                <a:latin typeface="+mj-lt"/>
              </a:rPr>
              <a:t>Operations Centers (DOC</a:t>
            </a:r>
            <a:r>
              <a:rPr lang="en-US" b="1" dirty="0" smtClean="0">
                <a:solidFill>
                  <a:schemeClr val="bg1"/>
                </a:solidFill>
                <a:latin typeface="+mj-lt"/>
              </a:rPr>
              <a:t>)</a:t>
            </a:r>
          </a:p>
          <a:p>
            <a:pPr>
              <a:buClrTx/>
              <a:defRPr/>
            </a:pPr>
            <a:r>
              <a:rPr lang="en-US" b="1" i="1" dirty="0" smtClean="0">
                <a:solidFill>
                  <a:srgbClr val="FFC000"/>
                </a:solidFill>
                <a:effectLst>
                  <a:outerShdw blurRad="38100" dist="38100" dir="2700000" algn="tl">
                    <a:srgbClr val="000000">
                      <a:alpha val="43137"/>
                    </a:srgbClr>
                  </a:outerShdw>
                </a:effectLst>
              </a:rPr>
              <a:t>Joint Field Office (JFO)</a:t>
            </a:r>
            <a:endParaRPr lang="en-US" b="1" i="1" dirty="0" smtClean="0">
              <a:solidFill>
                <a:srgbClr val="FFC000"/>
              </a:solidFill>
              <a:effectLst>
                <a:outerShdw blurRad="38100" dist="38100" dir="2700000" algn="tl">
                  <a:srgbClr val="000000">
                    <a:alpha val="43137"/>
                  </a:srgbClr>
                </a:outerShdw>
              </a:effectLst>
              <a:latin typeface="+mj-lt"/>
            </a:endParaRPr>
          </a:p>
          <a:p>
            <a:pPr marL="548640" indent="-411480" eaLnBrk="1" fontAlgn="auto" hangingPunct="1">
              <a:spcAft>
                <a:spcPts val="0"/>
              </a:spcAft>
              <a:buClrTx/>
              <a:buFont typeface="Wingdings 2"/>
              <a:buChar char=""/>
              <a:defRPr/>
            </a:pPr>
            <a:r>
              <a:rPr lang="en-US" b="1" dirty="0" smtClean="0">
                <a:solidFill>
                  <a:schemeClr val="bg1"/>
                </a:solidFill>
                <a:latin typeface="+mj-lt"/>
              </a:rPr>
              <a:t>Reception Center or Shelter</a:t>
            </a:r>
            <a:endParaRPr lang="en-US" b="1" dirty="0">
              <a:solidFill>
                <a:schemeClr val="bg1"/>
              </a:solidFill>
              <a:latin typeface="+mj-lt"/>
            </a:endParaRPr>
          </a:p>
          <a:p>
            <a:pPr marL="548640" indent="-411480" eaLnBrk="1" fontAlgn="auto" hangingPunct="1">
              <a:spcAft>
                <a:spcPts val="0"/>
              </a:spcAft>
              <a:buClrTx/>
              <a:buFont typeface="Wingdings 2"/>
              <a:buChar char=""/>
              <a:defRPr/>
            </a:pPr>
            <a:r>
              <a:rPr lang="en-US" b="1" i="1" dirty="0">
                <a:solidFill>
                  <a:srgbClr val="FFC000"/>
                </a:solidFill>
                <a:effectLst>
                  <a:outerShdw blurRad="38100" dist="38100" dir="2700000" algn="tl">
                    <a:srgbClr val="000000">
                      <a:alpha val="43137"/>
                    </a:srgbClr>
                  </a:outerShdw>
                </a:effectLst>
                <a:latin typeface="+mj-lt"/>
              </a:rPr>
              <a:t>Local Assistance Centers (LAC)</a:t>
            </a:r>
          </a:p>
          <a:p>
            <a:pPr marL="548640" indent="-411480" eaLnBrk="1" fontAlgn="auto" hangingPunct="1">
              <a:spcAft>
                <a:spcPts val="0"/>
              </a:spcAft>
              <a:buClrTx/>
              <a:buFont typeface="Wingdings 2"/>
              <a:buChar char=""/>
              <a:defRPr/>
            </a:pPr>
            <a:r>
              <a:rPr lang="en-US" b="1" dirty="0">
                <a:solidFill>
                  <a:schemeClr val="bg1"/>
                </a:solidFill>
                <a:latin typeface="+mj-lt"/>
              </a:rPr>
              <a:t>Disaster Recovery Centers (DRC)</a:t>
            </a:r>
          </a:p>
          <a:p>
            <a:pPr marL="548640" indent="-411480" eaLnBrk="1" fontAlgn="auto" hangingPunct="1">
              <a:spcAft>
                <a:spcPts val="0"/>
              </a:spcAft>
              <a:buClrTx/>
              <a:buFont typeface="Wingdings 2"/>
              <a:buChar char=""/>
              <a:defRPr/>
            </a:pPr>
            <a:r>
              <a:rPr lang="en-US" b="1" i="1" dirty="0">
                <a:solidFill>
                  <a:srgbClr val="FFC000"/>
                </a:solidFill>
                <a:effectLst>
                  <a:outerShdw blurRad="38100" dist="38100" dir="2700000" algn="tl">
                    <a:srgbClr val="000000">
                      <a:alpha val="43137"/>
                    </a:srgbClr>
                  </a:outerShdw>
                </a:effectLst>
                <a:latin typeface="+mj-lt"/>
              </a:rPr>
              <a:t>Point of Dispensing, Point of Distribution (PODs)</a:t>
            </a:r>
          </a:p>
        </p:txBody>
      </p:sp>
      <p:sp>
        <p:nvSpPr>
          <p:cNvPr id="5" name="Slide Number Placeholder 3"/>
          <p:cNvSpPr>
            <a:spLocks noGrp="1"/>
          </p:cNvSpPr>
          <p:nvPr>
            <p:ph type="sldNum" sz="quarter" idx="10"/>
          </p:nvPr>
        </p:nvSpPr>
        <p:spPr>
          <a:xfrm>
            <a:off x="7924800" y="6416675"/>
            <a:ext cx="762000" cy="365125"/>
          </a:xfrm>
        </p:spPr>
        <p:txBody>
          <a:bodyPr/>
          <a:lstStyle/>
          <a:p>
            <a:pPr>
              <a:defRPr/>
            </a:pPr>
            <a:fld id="{83E5A792-35A3-4233-A5FC-073C23C9143B}" type="slidenum">
              <a:rPr lang="en-US"/>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Rectangle 2"/>
          <p:cNvPicPr>
            <a:picLocks noGrp="1" noChangeArrowheads="1"/>
          </p:cNvPicPr>
          <p:nvPr>
            <p:ph type="title" idx="4294967295"/>
          </p:nvPr>
        </p:nvPicPr>
        <p:blipFill>
          <a:blip r:embed="rId3" cstate="print"/>
          <a:srcRect/>
          <a:stretch>
            <a:fillRect/>
          </a:stretch>
        </p:blipFill>
        <p:spPr bwMode="auto">
          <a:xfrm>
            <a:off x="-6350" y="317500"/>
            <a:ext cx="9156700" cy="858838"/>
          </a:xfrm>
        </p:spPr>
      </p:pic>
      <p:sp>
        <p:nvSpPr>
          <p:cNvPr id="915459" name="Rectangle 3"/>
          <p:cNvSpPr>
            <a:spLocks noGrp="1" noChangeArrowheads="1"/>
          </p:cNvSpPr>
          <p:nvPr>
            <p:ph idx="4294967295"/>
          </p:nvPr>
        </p:nvSpPr>
        <p:spPr>
          <a:xfrm>
            <a:off x="471488" y="1349375"/>
            <a:ext cx="8077200" cy="4949825"/>
          </a:xfrm>
        </p:spPr>
        <p:txBody>
          <a:bodyPr>
            <a:normAutofit/>
          </a:bodyPr>
          <a:lstStyle/>
          <a:p>
            <a:pPr marL="548640" indent="-411480" eaLnBrk="1" fontAlgn="auto" hangingPunct="1">
              <a:lnSpc>
                <a:spcPct val="90000"/>
              </a:lnSpc>
              <a:spcAft>
                <a:spcPts val="0"/>
              </a:spcAft>
              <a:buClrTx/>
              <a:buFont typeface="Wingdings 2"/>
              <a:buChar char=""/>
              <a:defRPr/>
            </a:pPr>
            <a:r>
              <a:rPr lang="en-US" sz="2400" dirty="0">
                <a:solidFill>
                  <a:schemeClr val="bg1"/>
                </a:solidFill>
                <a:latin typeface="+mj-lt"/>
              </a:rPr>
              <a:t>An EOC is a location from which centralized emergency management can be performed </a:t>
            </a:r>
          </a:p>
          <a:p>
            <a:pPr marL="548640" indent="-411480" eaLnBrk="1" fontAlgn="auto" hangingPunct="1">
              <a:lnSpc>
                <a:spcPct val="90000"/>
              </a:lnSpc>
              <a:spcAft>
                <a:spcPts val="0"/>
              </a:spcAft>
              <a:buClrTx/>
              <a:buFont typeface="Wingdings 2"/>
              <a:buChar char=""/>
              <a:defRPr/>
            </a:pPr>
            <a:r>
              <a:rPr lang="en-US" sz="2400" dirty="0">
                <a:solidFill>
                  <a:schemeClr val="bg1"/>
                </a:solidFill>
                <a:latin typeface="+mj-lt"/>
              </a:rPr>
              <a:t>The EOC may support multi-agency coordination and joint information activities</a:t>
            </a:r>
          </a:p>
          <a:p>
            <a:pPr marL="548640" indent="-411480" eaLnBrk="1" fontAlgn="auto" hangingPunct="1">
              <a:lnSpc>
                <a:spcPct val="90000"/>
              </a:lnSpc>
              <a:spcAft>
                <a:spcPts val="0"/>
              </a:spcAft>
              <a:buClrTx/>
              <a:buFont typeface="Wingdings 2"/>
              <a:buChar char=""/>
              <a:defRPr/>
            </a:pPr>
            <a:r>
              <a:rPr lang="en-US" sz="2400" dirty="0">
                <a:solidFill>
                  <a:schemeClr val="bg1"/>
                </a:solidFill>
                <a:latin typeface="+mj-lt"/>
              </a:rPr>
              <a:t> An EOC is the central point for:</a:t>
            </a:r>
          </a:p>
          <a:p>
            <a:pPr marL="868680" lvl="1" indent="-283464" eaLnBrk="1" fontAlgn="auto" hangingPunct="1">
              <a:lnSpc>
                <a:spcPct val="90000"/>
              </a:lnSpc>
              <a:spcAft>
                <a:spcPts val="0"/>
              </a:spcAft>
              <a:buClrTx/>
              <a:buFont typeface="Wingdings 2"/>
              <a:buChar char=""/>
              <a:defRPr/>
            </a:pPr>
            <a:r>
              <a:rPr lang="en-US" sz="2000" b="1" i="1" dirty="0">
                <a:solidFill>
                  <a:srgbClr val="FFC000"/>
                </a:solidFill>
                <a:effectLst>
                  <a:outerShdw blurRad="38100" dist="38100" dir="2700000" algn="tl">
                    <a:srgbClr val="000000">
                      <a:alpha val="43137"/>
                    </a:srgbClr>
                  </a:outerShdw>
                </a:effectLst>
                <a:latin typeface="+mj-lt"/>
              </a:rPr>
              <a:t>Coordination of all the jurisdiction's emergency operations.</a:t>
            </a:r>
          </a:p>
          <a:p>
            <a:pPr marL="868680" lvl="1" indent="-283464" eaLnBrk="1" fontAlgn="auto" hangingPunct="1">
              <a:lnSpc>
                <a:spcPct val="90000"/>
              </a:lnSpc>
              <a:spcAft>
                <a:spcPts val="0"/>
              </a:spcAft>
              <a:buClrTx/>
              <a:buFont typeface="Wingdings 2"/>
              <a:buChar char=""/>
              <a:defRPr/>
            </a:pPr>
            <a:r>
              <a:rPr lang="en-US" sz="2000" b="1" i="1" dirty="0">
                <a:solidFill>
                  <a:srgbClr val="FFC000"/>
                </a:solidFill>
                <a:effectLst>
                  <a:outerShdw blurRad="38100" dist="38100" dir="2700000" algn="tl">
                    <a:srgbClr val="000000">
                      <a:alpha val="43137"/>
                    </a:srgbClr>
                  </a:outerShdw>
                </a:effectLst>
                <a:latin typeface="+mj-lt"/>
              </a:rPr>
              <a:t> Information gathering and dissemination.</a:t>
            </a:r>
          </a:p>
          <a:p>
            <a:pPr marL="868680" lvl="1" indent="-283464" eaLnBrk="1" fontAlgn="auto" hangingPunct="1">
              <a:lnSpc>
                <a:spcPct val="90000"/>
              </a:lnSpc>
              <a:spcAft>
                <a:spcPts val="0"/>
              </a:spcAft>
              <a:buClrTx/>
              <a:buFont typeface="Wingdings 2"/>
              <a:buChar char=""/>
              <a:defRPr/>
            </a:pPr>
            <a:r>
              <a:rPr lang="en-US" sz="2000" b="1" i="1" dirty="0">
                <a:solidFill>
                  <a:srgbClr val="FFC000"/>
                </a:solidFill>
                <a:effectLst>
                  <a:outerShdw blurRad="38100" dist="38100" dir="2700000" algn="tl">
                    <a:srgbClr val="000000">
                      <a:alpha val="43137"/>
                    </a:srgbClr>
                  </a:outerShdw>
                </a:effectLst>
                <a:latin typeface="+mj-lt"/>
              </a:rPr>
              <a:t> Coordination with other local governments and the O</a:t>
            </a:r>
            <a:r>
              <a:rPr lang="en-US" sz="2000" b="1" i="1" dirty="0" smtClean="0">
                <a:solidFill>
                  <a:srgbClr val="FFC000"/>
                </a:solidFill>
                <a:effectLst>
                  <a:outerShdw blurRad="38100" dist="38100" dir="2700000" algn="tl">
                    <a:srgbClr val="000000">
                      <a:alpha val="43137"/>
                    </a:srgbClr>
                  </a:outerShdw>
                </a:effectLst>
                <a:latin typeface="+mj-lt"/>
              </a:rPr>
              <a:t>perational Area</a:t>
            </a:r>
            <a:r>
              <a:rPr lang="en-US" sz="2000" b="1" i="1" dirty="0">
                <a:solidFill>
                  <a:srgbClr val="FFC000"/>
                </a:solidFill>
                <a:effectLst>
                  <a:outerShdw blurRad="38100" dist="38100" dir="2700000" algn="tl">
                    <a:srgbClr val="000000">
                      <a:alpha val="43137"/>
                    </a:srgbClr>
                  </a:outerShdw>
                </a:effectLst>
                <a:latin typeface="+mj-lt"/>
              </a:rPr>
              <a:t>.</a:t>
            </a:r>
          </a:p>
          <a:p>
            <a:pPr marL="548640" indent="-411480" eaLnBrk="1" fontAlgn="auto" hangingPunct="1">
              <a:lnSpc>
                <a:spcPct val="90000"/>
              </a:lnSpc>
              <a:spcAft>
                <a:spcPts val="0"/>
              </a:spcAft>
              <a:buClrTx/>
              <a:buFont typeface="Wingdings 2"/>
              <a:buChar char=""/>
              <a:defRPr/>
            </a:pPr>
            <a:r>
              <a:rPr lang="en-US" sz="2400" dirty="0">
                <a:solidFill>
                  <a:schemeClr val="bg1"/>
                </a:solidFill>
                <a:latin typeface="+mj-lt"/>
              </a:rPr>
              <a:t>EOC Staffing will vary depending on the type of emergency</a:t>
            </a:r>
          </a:p>
          <a:p>
            <a:pPr marL="548640" indent="-411480" eaLnBrk="1" fontAlgn="auto" hangingPunct="1">
              <a:lnSpc>
                <a:spcPct val="90000"/>
              </a:lnSpc>
              <a:spcAft>
                <a:spcPts val="0"/>
              </a:spcAft>
              <a:buClrTx/>
              <a:buFont typeface="Wingdings 2"/>
              <a:buChar char=""/>
              <a:defRPr/>
            </a:pPr>
            <a:endParaRPr lang="en-US" sz="2400" dirty="0">
              <a:latin typeface="+mn-lt"/>
            </a:endParaRPr>
          </a:p>
        </p:txBody>
      </p:sp>
      <p:sp>
        <p:nvSpPr>
          <p:cNvPr id="6" name="Slide Number Placeholder 3"/>
          <p:cNvSpPr>
            <a:spLocks noGrp="1"/>
          </p:cNvSpPr>
          <p:nvPr>
            <p:ph type="sldNum" sz="quarter" idx="10"/>
          </p:nvPr>
        </p:nvSpPr>
        <p:spPr>
          <a:xfrm>
            <a:off x="7924800" y="6416675"/>
            <a:ext cx="762000" cy="365125"/>
          </a:xfrm>
        </p:spPr>
        <p:txBody>
          <a:bodyPr/>
          <a:lstStyle/>
          <a:p>
            <a:pPr>
              <a:defRPr/>
            </a:pPr>
            <a:fld id="{C11E7799-84BC-41A4-860B-D65FF253AE2E}" type="slidenum">
              <a:rPr lang="en-US"/>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p:cNvSpPr>
            <a:spLocks noGrp="1" noChangeArrowheads="1"/>
          </p:cNvSpPr>
          <p:nvPr>
            <p:ph type="title"/>
          </p:nvPr>
        </p:nvSpPr>
        <p:spPr>
          <a:xfrm>
            <a:off x="0" y="-152400"/>
            <a:ext cx="6629400" cy="914400"/>
          </a:xfrm>
        </p:spPr>
        <p:txBody>
          <a:bodyPr>
            <a:noAutofit/>
          </a:bodyPr>
          <a:lstStyle/>
          <a:p>
            <a:r>
              <a:rPr lang="en-US" sz="36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Joint Field Office</a:t>
            </a:r>
          </a:p>
        </p:txBody>
      </p:sp>
      <p:sp>
        <p:nvSpPr>
          <p:cNvPr id="6" name="Text Placeholder 5"/>
          <p:cNvSpPr>
            <a:spLocks noGrp="1"/>
          </p:cNvSpPr>
          <p:nvPr>
            <p:ph type="body" idx="2"/>
          </p:nvPr>
        </p:nvSpPr>
        <p:spPr/>
        <p:txBody>
          <a:bodyPr/>
          <a:lstStyle/>
          <a:p>
            <a:endParaRPr lang="en-US" dirty="0"/>
          </a:p>
        </p:txBody>
      </p:sp>
      <p:sp>
        <p:nvSpPr>
          <p:cNvPr id="917507" name="Rectangle 3"/>
          <p:cNvSpPr>
            <a:spLocks noGrp="1" noChangeArrowheads="1"/>
          </p:cNvSpPr>
          <p:nvPr>
            <p:ph sz="half" idx="1"/>
          </p:nvPr>
        </p:nvSpPr>
        <p:spPr>
          <a:xfrm>
            <a:off x="4114800" y="762000"/>
            <a:ext cx="4572000" cy="6096000"/>
          </a:xfrm>
        </p:spPr>
        <p:txBody>
          <a:bodyPr>
            <a:normAutofit lnSpcReduction="10000"/>
          </a:bodyPr>
          <a:lstStyle/>
          <a:p>
            <a:pPr marL="457200" indent="-457200">
              <a:lnSpc>
                <a:spcPct val="90000"/>
              </a:lnSpc>
              <a:buClrTx/>
            </a:pPr>
            <a:r>
              <a:rPr lang="en-US" dirty="0">
                <a:solidFill>
                  <a:schemeClr val="bg1"/>
                </a:solidFill>
                <a:latin typeface="+mj-lt"/>
              </a:rPr>
              <a:t>The JFO is a multi-agency coordination center established </a:t>
            </a:r>
            <a:r>
              <a:rPr lang="en-US" dirty="0" smtClean="0">
                <a:solidFill>
                  <a:schemeClr val="bg1"/>
                </a:solidFill>
                <a:latin typeface="+mj-lt"/>
              </a:rPr>
              <a:t>at local level</a:t>
            </a:r>
            <a:endParaRPr lang="en-US" dirty="0">
              <a:solidFill>
                <a:schemeClr val="bg1"/>
              </a:solidFill>
              <a:latin typeface="+mj-lt"/>
            </a:endParaRPr>
          </a:p>
          <a:p>
            <a:pPr marL="457200" indent="-457200">
              <a:lnSpc>
                <a:spcPct val="90000"/>
              </a:lnSpc>
              <a:buClrTx/>
            </a:pPr>
            <a:r>
              <a:rPr lang="en-US" dirty="0">
                <a:solidFill>
                  <a:schemeClr val="bg1"/>
                </a:solidFill>
                <a:latin typeface="+mj-lt"/>
              </a:rPr>
              <a:t>It provides a central location for coordination of federal, state, local, non-governmental, and private-sector organizations</a:t>
            </a:r>
          </a:p>
          <a:p>
            <a:pPr marL="457200" indent="-457200">
              <a:lnSpc>
                <a:spcPct val="90000"/>
              </a:lnSpc>
              <a:buClrTx/>
            </a:pPr>
            <a:r>
              <a:rPr lang="en-US" dirty="0">
                <a:solidFill>
                  <a:schemeClr val="bg1"/>
                </a:solidFill>
                <a:latin typeface="+mj-lt"/>
              </a:rPr>
              <a:t>The JFO enables </a:t>
            </a:r>
            <a:r>
              <a:rPr lang="en-US" dirty="0" smtClean="0">
                <a:solidFill>
                  <a:schemeClr val="bg1"/>
                </a:solidFill>
                <a:latin typeface="+mj-lt"/>
              </a:rPr>
              <a:t>coordination </a:t>
            </a:r>
            <a:r>
              <a:rPr lang="en-US" dirty="0">
                <a:solidFill>
                  <a:schemeClr val="bg1"/>
                </a:solidFill>
                <a:latin typeface="+mj-lt"/>
              </a:rPr>
              <a:t>of federal incident-related actions</a:t>
            </a:r>
          </a:p>
          <a:p>
            <a:pPr marL="457200" indent="-457200">
              <a:lnSpc>
                <a:spcPct val="90000"/>
              </a:lnSpc>
              <a:buClrTx/>
            </a:pPr>
            <a:r>
              <a:rPr lang="en-US" dirty="0">
                <a:solidFill>
                  <a:schemeClr val="bg1"/>
                </a:solidFill>
                <a:latin typeface="+mj-lt"/>
              </a:rPr>
              <a:t>The JFO does not manage on-scene operations but provides operational support</a:t>
            </a:r>
          </a:p>
          <a:p>
            <a:pPr marL="457200" indent="-457200">
              <a:lnSpc>
                <a:spcPct val="90000"/>
              </a:lnSpc>
              <a:buClrTx/>
            </a:pPr>
            <a:endParaRPr lang="en-US" dirty="0">
              <a:solidFill>
                <a:schemeClr val="bg1"/>
              </a:solidFill>
            </a:endParaRPr>
          </a:p>
        </p:txBody>
      </p:sp>
      <p:sp>
        <p:nvSpPr>
          <p:cNvPr id="4" name="Slide Number Placeholder 3"/>
          <p:cNvSpPr>
            <a:spLocks noGrp="1"/>
          </p:cNvSpPr>
          <p:nvPr>
            <p:ph type="sldNum" sz="quarter" idx="12"/>
          </p:nvPr>
        </p:nvSpPr>
        <p:spPr/>
        <p:txBody>
          <a:bodyPr/>
          <a:lstStyle/>
          <a:p>
            <a:fld id="{26898B26-A071-4481-B679-D90AF54950C2}" type="slidenum">
              <a:rPr lang="en-US"/>
              <a:pPr/>
              <a:t>28</a:t>
            </a:fld>
            <a:endParaRPr lang="en-US"/>
          </a:p>
        </p:txBody>
      </p:sp>
      <p:pic>
        <p:nvPicPr>
          <p:cNvPr id="120834" name="Picture 2" descr="https://encrypted-tbn1.gstatic.com/images?q=tbn:ANd9GcSozSa8kqG8P7TlcL1kq4NxzYYUjje2oZXMIneMdSa4kUJZJqvn">
            <a:hlinkClick r:id="rId3"/>
          </p:cNvPr>
          <p:cNvPicPr>
            <a:picLocks noChangeAspect="1" noChangeArrowheads="1"/>
          </p:cNvPicPr>
          <p:nvPr/>
        </p:nvPicPr>
        <p:blipFill>
          <a:blip r:embed="rId4" cstate="print"/>
          <a:srcRect/>
          <a:stretch>
            <a:fillRect/>
          </a:stretch>
        </p:blipFill>
        <p:spPr bwMode="auto">
          <a:xfrm>
            <a:off x="228600" y="1524000"/>
            <a:ext cx="3657600" cy="3810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Rectangle 2"/>
          <p:cNvPicPr>
            <a:picLocks noGrp="1" noChangeArrowheads="1"/>
          </p:cNvPicPr>
          <p:nvPr>
            <p:ph type="title" idx="4294967295"/>
          </p:nvPr>
        </p:nvPicPr>
        <p:blipFill>
          <a:blip r:embed="rId3" cstate="print"/>
          <a:srcRect/>
          <a:stretch>
            <a:fillRect/>
          </a:stretch>
        </p:blipFill>
        <p:spPr bwMode="auto">
          <a:xfrm>
            <a:off x="-6350" y="152400"/>
            <a:ext cx="9156700" cy="993775"/>
          </a:xfrm>
        </p:spPr>
      </p:pic>
      <p:sp>
        <p:nvSpPr>
          <p:cNvPr id="919555" name="Rectangle 3"/>
          <p:cNvSpPr>
            <a:spLocks noGrp="1" noChangeArrowheads="1"/>
          </p:cNvSpPr>
          <p:nvPr>
            <p:ph idx="4294967295"/>
          </p:nvPr>
        </p:nvSpPr>
        <p:spPr>
          <a:xfrm>
            <a:off x="225425" y="1289050"/>
            <a:ext cx="8062913" cy="4749800"/>
          </a:xfrm>
        </p:spPr>
        <p:txBody>
          <a:bodyPr>
            <a:normAutofit fontScale="85000" lnSpcReduction="20000"/>
          </a:bodyPr>
          <a:lstStyle/>
          <a:p>
            <a:pPr marL="548640" indent="-411480" eaLnBrk="1" fontAlgn="auto" hangingPunct="1">
              <a:lnSpc>
                <a:spcPct val="90000"/>
              </a:lnSpc>
              <a:spcAft>
                <a:spcPts val="0"/>
              </a:spcAft>
              <a:buClrTx/>
              <a:buFont typeface="Wingdings 2"/>
              <a:buChar char=""/>
              <a:defRPr/>
            </a:pPr>
            <a:r>
              <a:rPr lang="en-US" i="1" dirty="0">
                <a:solidFill>
                  <a:schemeClr val="bg1"/>
                </a:solidFill>
                <a:latin typeface="+mj-lt"/>
              </a:rPr>
              <a:t>LACs are:</a:t>
            </a:r>
          </a:p>
          <a:p>
            <a:pPr marL="868680" lvl="1" indent="-283464" eaLnBrk="1" fontAlgn="auto" hangingPunct="1">
              <a:lnSpc>
                <a:spcPct val="90000"/>
              </a:lnSpc>
              <a:spcAft>
                <a:spcPts val="0"/>
              </a:spcAft>
              <a:buClrTx/>
              <a:buFont typeface="Wingdings 2"/>
              <a:buChar char=""/>
              <a:defRPr/>
            </a:pPr>
            <a:r>
              <a:rPr lang="en-US" dirty="0">
                <a:solidFill>
                  <a:schemeClr val="bg1"/>
                </a:solidFill>
                <a:effectLst>
                  <a:outerShdw blurRad="38100" dist="38100" dir="2700000" algn="tl">
                    <a:srgbClr val="000000">
                      <a:alpha val="43137"/>
                    </a:srgbClr>
                  </a:outerShdw>
                </a:effectLst>
                <a:latin typeface="+mj-lt"/>
              </a:rPr>
              <a:t>Managed by local </a:t>
            </a:r>
            <a:r>
              <a:rPr lang="en-US" dirty="0" smtClean="0">
                <a:solidFill>
                  <a:schemeClr val="bg1"/>
                </a:solidFill>
                <a:effectLst>
                  <a:outerShdw blurRad="38100" dist="38100" dir="2700000" algn="tl">
                    <a:srgbClr val="000000">
                      <a:alpha val="43137"/>
                    </a:srgbClr>
                  </a:outerShdw>
                </a:effectLst>
                <a:latin typeface="+mj-lt"/>
              </a:rPr>
              <a:t>government</a:t>
            </a:r>
          </a:p>
          <a:p>
            <a:pPr marL="868680" lvl="1" indent="-283464" eaLnBrk="1" fontAlgn="auto" hangingPunct="1">
              <a:lnSpc>
                <a:spcPct val="90000"/>
              </a:lnSpc>
              <a:spcAft>
                <a:spcPts val="0"/>
              </a:spcAft>
              <a:buClrTx/>
              <a:buFont typeface="Wingdings 2" pitchFamily="18" charset="2"/>
              <a:buNone/>
              <a:defRPr/>
            </a:pPr>
            <a:endParaRPr lang="en-US" dirty="0">
              <a:solidFill>
                <a:schemeClr val="bg1"/>
              </a:solidFill>
              <a:effectLst>
                <a:outerShdw blurRad="38100" dist="38100" dir="2700000" algn="tl">
                  <a:srgbClr val="000000">
                    <a:alpha val="43137"/>
                  </a:srgbClr>
                </a:outerShdw>
              </a:effectLst>
              <a:latin typeface="+mj-lt"/>
            </a:endParaRPr>
          </a:p>
          <a:p>
            <a:pPr marL="868680" lvl="1" indent="-283464" eaLnBrk="1" fontAlgn="auto" hangingPunct="1">
              <a:lnSpc>
                <a:spcPct val="90000"/>
              </a:lnSpc>
              <a:spcAft>
                <a:spcPts val="0"/>
              </a:spcAft>
              <a:buClrTx/>
              <a:buFont typeface="Wingdings 2"/>
              <a:buChar char=""/>
              <a:defRPr/>
            </a:pPr>
            <a:r>
              <a:rPr lang="en-US" dirty="0">
                <a:solidFill>
                  <a:schemeClr val="bg1"/>
                </a:solidFill>
                <a:effectLst>
                  <a:outerShdw blurRad="38100" dist="38100" dir="2700000" algn="tl">
                    <a:srgbClr val="000000">
                      <a:alpha val="43137"/>
                    </a:srgbClr>
                  </a:outerShdw>
                </a:effectLst>
                <a:latin typeface="+mj-lt"/>
              </a:rPr>
              <a:t>Staffed by Private/Non-Profits </a:t>
            </a:r>
            <a:r>
              <a:rPr lang="en-US" dirty="0" smtClean="0">
                <a:solidFill>
                  <a:schemeClr val="bg1"/>
                </a:solidFill>
                <a:effectLst>
                  <a:outerShdw blurRad="38100" dist="38100" dir="2700000" algn="tl">
                    <a:srgbClr val="000000">
                      <a:alpha val="43137"/>
                    </a:srgbClr>
                  </a:outerShdw>
                </a:effectLst>
                <a:latin typeface="+mj-lt"/>
              </a:rPr>
              <a:t>(</a:t>
            </a:r>
            <a:r>
              <a:rPr lang="en-US" dirty="0">
                <a:solidFill>
                  <a:schemeClr val="bg1"/>
                </a:solidFill>
                <a:effectLst>
                  <a:outerShdw blurRad="38100" dist="38100" dir="2700000" algn="tl">
                    <a:srgbClr val="000000">
                      <a:alpha val="43137"/>
                    </a:srgbClr>
                  </a:outerShdw>
                </a:effectLst>
                <a:latin typeface="+mj-lt"/>
              </a:rPr>
              <a:t>PNPs), local, state and federal </a:t>
            </a:r>
            <a:r>
              <a:rPr lang="en-US" dirty="0" smtClean="0">
                <a:solidFill>
                  <a:schemeClr val="bg1"/>
                </a:solidFill>
                <a:effectLst>
                  <a:outerShdw blurRad="38100" dist="38100" dir="2700000" algn="tl">
                    <a:srgbClr val="000000">
                      <a:alpha val="43137"/>
                    </a:srgbClr>
                  </a:outerShdw>
                </a:effectLst>
                <a:latin typeface="+mj-lt"/>
              </a:rPr>
              <a:t>government </a:t>
            </a:r>
            <a:r>
              <a:rPr lang="en-US" dirty="0">
                <a:solidFill>
                  <a:schemeClr val="bg1"/>
                </a:solidFill>
                <a:effectLst>
                  <a:outerShdw blurRad="38100" dist="38100" dir="2700000" algn="tl">
                    <a:srgbClr val="000000">
                      <a:alpha val="43137"/>
                    </a:srgbClr>
                  </a:outerShdw>
                </a:effectLst>
                <a:latin typeface="+mj-lt"/>
              </a:rPr>
              <a:t>agencies </a:t>
            </a:r>
            <a:endParaRPr lang="en-US" dirty="0" smtClean="0">
              <a:solidFill>
                <a:schemeClr val="bg1"/>
              </a:solidFill>
              <a:effectLst>
                <a:outerShdw blurRad="38100" dist="38100" dir="2700000" algn="tl">
                  <a:srgbClr val="000000">
                    <a:alpha val="43137"/>
                  </a:srgbClr>
                </a:outerShdw>
              </a:effectLst>
              <a:latin typeface="+mj-lt"/>
            </a:endParaRPr>
          </a:p>
          <a:p>
            <a:pPr marL="868680" lvl="1" indent="-283464" eaLnBrk="1" fontAlgn="auto" hangingPunct="1">
              <a:lnSpc>
                <a:spcPct val="90000"/>
              </a:lnSpc>
              <a:spcAft>
                <a:spcPts val="0"/>
              </a:spcAft>
              <a:buClrTx/>
              <a:buFont typeface="Wingdings" pitchFamily="2" charset="2"/>
              <a:buNone/>
              <a:defRPr/>
            </a:pPr>
            <a:endParaRPr lang="en-US" dirty="0">
              <a:solidFill>
                <a:schemeClr val="bg1"/>
              </a:solidFill>
              <a:effectLst>
                <a:outerShdw blurRad="38100" dist="38100" dir="2700000" algn="tl">
                  <a:srgbClr val="000000">
                    <a:alpha val="43137"/>
                  </a:srgbClr>
                </a:outerShdw>
              </a:effectLst>
              <a:latin typeface="+mj-lt"/>
            </a:endParaRPr>
          </a:p>
          <a:p>
            <a:pPr marL="868680" lvl="1" indent="-283464" eaLnBrk="1" fontAlgn="auto" hangingPunct="1">
              <a:lnSpc>
                <a:spcPct val="90000"/>
              </a:lnSpc>
              <a:spcAft>
                <a:spcPts val="0"/>
              </a:spcAft>
              <a:buClrTx/>
              <a:buFont typeface="Wingdings 2"/>
              <a:buChar char=""/>
              <a:defRPr/>
            </a:pPr>
            <a:r>
              <a:rPr lang="en-US" dirty="0">
                <a:solidFill>
                  <a:schemeClr val="bg1"/>
                </a:solidFill>
                <a:effectLst>
                  <a:outerShdw blurRad="38100" dist="38100" dir="2700000" algn="tl">
                    <a:srgbClr val="000000">
                      <a:alpha val="43137"/>
                    </a:srgbClr>
                  </a:outerShdw>
                </a:effectLst>
                <a:latin typeface="+mj-lt"/>
              </a:rPr>
              <a:t>A centralized location for information, services, resources and program referrals for disaster </a:t>
            </a:r>
            <a:r>
              <a:rPr lang="en-US" dirty="0" smtClean="0">
                <a:solidFill>
                  <a:schemeClr val="bg1"/>
                </a:solidFill>
                <a:effectLst>
                  <a:outerShdw blurRad="38100" dist="38100" dir="2700000" algn="tl">
                    <a:srgbClr val="000000">
                      <a:alpha val="43137"/>
                    </a:srgbClr>
                  </a:outerShdw>
                </a:effectLst>
                <a:latin typeface="+mj-lt"/>
              </a:rPr>
              <a:t>victims</a:t>
            </a:r>
          </a:p>
          <a:p>
            <a:pPr marL="868680" lvl="1" indent="-283464" eaLnBrk="1" fontAlgn="auto" hangingPunct="1">
              <a:lnSpc>
                <a:spcPct val="90000"/>
              </a:lnSpc>
              <a:spcAft>
                <a:spcPts val="0"/>
              </a:spcAft>
              <a:buClrTx/>
              <a:buFont typeface="Wingdings 2"/>
              <a:buChar char=""/>
              <a:defRPr/>
            </a:pPr>
            <a:endParaRPr lang="en-US" dirty="0">
              <a:solidFill>
                <a:schemeClr val="bg1"/>
              </a:solidFill>
              <a:effectLst>
                <a:outerShdw blurRad="38100" dist="38100" dir="2700000" algn="tl">
                  <a:srgbClr val="000000">
                    <a:alpha val="43137"/>
                  </a:srgbClr>
                </a:outerShdw>
              </a:effectLst>
              <a:latin typeface="+mj-lt"/>
            </a:endParaRPr>
          </a:p>
          <a:p>
            <a:pPr marL="868680" lvl="1" indent="-283464" eaLnBrk="1" fontAlgn="auto" hangingPunct="1">
              <a:lnSpc>
                <a:spcPct val="90000"/>
              </a:lnSpc>
              <a:spcAft>
                <a:spcPts val="0"/>
              </a:spcAft>
              <a:buClrTx/>
              <a:buFont typeface="Wingdings 2"/>
              <a:buChar char=""/>
              <a:defRPr/>
            </a:pPr>
            <a:r>
              <a:rPr lang="en-US" dirty="0">
                <a:solidFill>
                  <a:schemeClr val="bg1"/>
                </a:solidFill>
                <a:effectLst>
                  <a:outerShdw blurRad="38100" dist="38100" dir="2700000" algn="tl">
                    <a:srgbClr val="000000">
                      <a:alpha val="43137"/>
                    </a:srgbClr>
                  </a:outerShdw>
                </a:effectLst>
                <a:latin typeface="+mj-lt"/>
              </a:rPr>
              <a:t>LACs are very useful for recovery efforts in a </a:t>
            </a:r>
            <a:r>
              <a:rPr lang="en-US" dirty="0" smtClean="0">
                <a:solidFill>
                  <a:schemeClr val="bg1"/>
                </a:solidFill>
                <a:effectLst>
                  <a:outerShdw blurRad="38100" dist="38100" dir="2700000" algn="tl">
                    <a:srgbClr val="000000">
                      <a:alpha val="43137"/>
                    </a:srgbClr>
                  </a:outerShdw>
                </a:effectLst>
                <a:latin typeface="+mj-lt"/>
              </a:rPr>
              <a:t>community</a:t>
            </a:r>
          </a:p>
          <a:p>
            <a:pPr marL="868680" lvl="1" indent="-283464" eaLnBrk="1" fontAlgn="auto" hangingPunct="1">
              <a:lnSpc>
                <a:spcPct val="90000"/>
              </a:lnSpc>
              <a:spcAft>
                <a:spcPts val="0"/>
              </a:spcAft>
              <a:buClrTx/>
              <a:buFont typeface="Wingdings 2"/>
              <a:buChar char=""/>
              <a:defRPr/>
            </a:pPr>
            <a:endParaRPr lang="en-US" dirty="0" smtClean="0">
              <a:solidFill>
                <a:schemeClr val="bg1"/>
              </a:solidFill>
              <a:effectLst>
                <a:outerShdw blurRad="38100" dist="38100" dir="2700000" algn="tl">
                  <a:srgbClr val="000000">
                    <a:alpha val="43137"/>
                  </a:srgbClr>
                </a:outerShdw>
              </a:effectLst>
              <a:latin typeface="+mj-lt"/>
            </a:endParaRPr>
          </a:p>
          <a:p>
            <a:pPr marL="868680" lvl="1" indent="-283464" eaLnBrk="1" fontAlgn="auto" hangingPunct="1">
              <a:lnSpc>
                <a:spcPct val="90000"/>
              </a:lnSpc>
              <a:spcAft>
                <a:spcPts val="0"/>
              </a:spcAft>
              <a:buClrTx/>
              <a:buFont typeface="Wingdings 2"/>
              <a:buChar char=""/>
              <a:defRPr/>
            </a:pPr>
            <a:endParaRPr lang="en-US" dirty="0">
              <a:solidFill>
                <a:schemeClr val="bg1"/>
              </a:solidFill>
              <a:effectLst>
                <a:outerShdw blurRad="38100" dist="38100" dir="2700000" algn="tl">
                  <a:srgbClr val="000000">
                    <a:alpha val="43137"/>
                  </a:srgbClr>
                </a:outerShdw>
              </a:effectLst>
              <a:latin typeface="+mj-lt"/>
            </a:endParaRPr>
          </a:p>
          <a:p>
            <a:pPr marL="548640" indent="-411480" eaLnBrk="1" fontAlgn="auto" hangingPunct="1">
              <a:lnSpc>
                <a:spcPct val="90000"/>
              </a:lnSpc>
              <a:spcAft>
                <a:spcPts val="0"/>
              </a:spcAft>
              <a:buClrTx/>
              <a:buFont typeface="Wingdings 2"/>
              <a:buChar char=""/>
              <a:defRPr/>
            </a:pPr>
            <a:r>
              <a:rPr lang="en-US" sz="2400" dirty="0">
                <a:solidFill>
                  <a:schemeClr val="bg1"/>
                </a:solidFill>
                <a:latin typeface="+mj-lt"/>
              </a:rPr>
              <a:t>State funding may </a:t>
            </a:r>
            <a:endParaRPr lang="en-US" sz="2400" dirty="0" smtClean="0">
              <a:solidFill>
                <a:schemeClr val="bg1"/>
              </a:solidFill>
              <a:latin typeface="+mj-lt"/>
            </a:endParaRPr>
          </a:p>
          <a:p>
            <a:pPr marL="548640" indent="-411480" eaLnBrk="1" fontAlgn="auto" hangingPunct="1">
              <a:lnSpc>
                <a:spcPct val="90000"/>
              </a:lnSpc>
              <a:spcAft>
                <a:spcPts val="0"/>
              </a:spcAft>
              <a:buClrTx/>
              <a:buFont typeface="Courier New" pitchFamily="49" charset="0"/>
              <a:buNone/>
              <a:defRPr/>
            </a:pPr>
            <a:r>
              <a:rPr lang="en-US" sz="2400" dirty="0" smtClean="0">
                <a:solidFill>
                  <a:schemeClr val="bg1"/>
                </a:solidFill>
                <a:latin typeface="+mj-lt"/>
              </a:rPr>
              <a:t>	be </a:t>
            </a:r>
            <a:r>
              <a:rPr lang="en-US" sz="2400" dirty="0">
                <a:solidFill>
                  <a:schemeClr val="bg1"/>
                </a:solidFill>
                <a:latin typeface="+mj-lt"/>
              </a:rPr>
              <a:t>available for eligible </a:t>
            </a:r>
            <a:endParaRPr lang="en-US" sz="2400" dirty="0" smtClean="0">
              <a:solidFill>
                <a:schemeClr val="bg1"/>
              </a:solidFill>
              <a:latin typeface="+mj-lt"/>
            </a:endParaRPr>
          </a:p>
          <a:p>
            <a:pPr marL="548640" indent="-411480" eaLnBrk="1" fontAlgn="auto" hangingPunct="1">
              <a:lnSpc>
                <a:spcPct val="90000"/>
              </a:lnSpc>
              <a:spcAft>
                <a:spcPts val="0"/>
              </a:spcAft>
              <a:buClrTx/>
              <a:buFont typeface="Courier New" pitchFamily="49" charset="0"/>
              <a:buNone/>
              <a:defRPr/>
            </a:pPr>
            <a:r>
              <a:rPr lang="en-US" sz="2400" dirty="0" smtClean="0">
                <a:solidFill>
                  <a:schemeClr val="bg1"/>
                </a:solidFill>
                <a:latin typeface="+mj-lt"/>
              </a:rPr>
              <a:t>	LAC </a:t>
            </a:r>
            <a:r>
              <a:rPr lang="en-US" sz="2400" dirty="0">
                <a:solidFill>
                  <a:schemeClr val="bg1"/>
                </a:solidFill>
                <a:latin typeface="+mj-lt"/>
              </a:rPr>
              <a:t>operations</a:t>
            </a:r>
          </a:p>
          <a:p>
            <a:pPr marL="548640" indent="-411480" eaLnBrk="1" fontAlgn="auto" hangingPunct="1">
              <a:lnSpc>
                <a:spcPct val="90000"/>
              </a:lnSpc>
              <a:spcAft>
                <a:spcPts val="0"/>
              </a:spcAft>
              <a:buClrTx/>
              <a:buFont typeface="Wingdings 2"/>
              <a:buChar char=""/>
              <a:defRPr/>
            </a:pPr>
            <a:endParaRPr lang="en-US" dirty="0">
              <a:latin typeface="+mn-lt"/>
            </a:endParaRPr>
          </a:p>
        </p:txBody>
      </p:sp>
      <p:sp>
        <p:nvSpPr>
          <p:cNvPr id="5" name="Slide Number Placeholder 3"/>
          <p:cNvSpPr>
            <a:spLocks noGrp="1"/>
          </p:cNvSpPr>
          <p:nvPr>
            <p:ph type="sldNum" sz="quarter" idx="10"/>
          </p:nvPr>
        </p:nvSpPr>
        <p:spPr>
          <a:xfrm>
            <a:off x="7924800" y="6416675"/>
            <a:ext cx="762000" cy="365125"/>
          </a:xfrm>
        </p:spPr>
        <p:txBody>
          <a:bodyPr/>
          <a:lstStyle/>
          <a:p>
            <a:pPr>
              <a:defRPr/>
            </a:pPr>
            <a:fld id="{16F56FB2-D313-41AB-84C5-ABD94F52DE68}" type="slidenum">
              <a:rPr lang="en-US"/>
              <a:pPr>
                <a:defRPr/>
              </a:pPr>
              <a:t>29</a:t>
            </a:fld>
            <a:endParaRPr lang="en-US"/>
          </a:p>
        </p:txBody>
      </p:sp>
      <p:pic>
        <p:nvPicPr>
          <p:cNvPr id="65540" name="Picture 4" descr="22527-drc"/>
          <p:cNvPicPr>
            <a:picLocks noChangeAspect="1" noChangeArrowheads="1"/>
          </p:cNvPicPr>
          <p:nvPr/>
        </p:nvPicPr>
        <p:blipFill>
          <a:blip r:embed="rId4" cstate="print"/>
          <a:srcRect/>
          <a:stretch>
            <a:fillRect/>
          </a:stretch>
        </p:blipFill>
        <p:spPr bwMode="auto">
          <a:xfrm>
            <a:off x="4572000" y="4457700"/>
            <a:ext cx="3163888" cy="220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eaLnBrk="1" fontAlgn="auto" hangingPunct="1">
              <a:spcAft>
                <a:spcPts val="0"/>
              </a:spcAft>
              <a:defRPr/>
            </a:pPr>
            <a:r>
              <a:rPr lang="en-US" dirty="0">
                <a:solidFill>
                  <a:schemeClr val="bg1"/>
                </a:solidFill>
              </a:rPr>
              <a:t>Objectives</a:t>
            </a:r>
          </a:p>
        </p:txBody>
      </p:sp>
      <p:sp>
        <p:nvSpPr>
          <p:cNvPr id="10243" name="Rectangle 3"/>
          <p:cNvSpPr>
            <a:spLocks noGrp="1" noChangeArrowheads="1"/>
          </p:cNvSpPr>
          <p:nvPr>
            <p:ph idx="1"/>
          </p:nvPr>
        </p:nvSpPr>
        <p:spPr>
          <a:xfrm>
            <a:off x="685800" y="1270000"/>
            <a:ext cx="7772400" cy="4826000"/>
          </a:xfrm>
        </p:spPr>
        <p:txBody>
          <a:bodyPr>
            <a:normAutofit lnSpcReduction="10000"/>
          </a:bodyPr>
          <a:lstStyle/>
          <a:p>
            <a:pPr marL="533400" indent="-533400" eaLnBrk="1" hangingPunct="1">
              <a:buClrTx/>
            </a:pPr>
            <a:r>
              <a:rPr lang="en-US" dirty="0" smtClean="0">
                <a:solidFill>
                  <a:schemeClr val="bg1"/>
                </a:solidFill>
                <a:latin typeface="Lucida Sans" pitchFamily="34" charset="0"/>
              </a:rPr>
              <a:t>Provide an overview and comparison of the:</a:t>
            </a:r>
          </a:p>
          <a:p>
            <a:pPr marL="838200" lvl="1" indent="-381000" eaLnBrk="1" hangingPunct="1">
              <a:buClrTx/>
            </a:pPr>
            <a:r>
              <a:rPr lang="en-US" b="1" i="1" dirty="0" smtClean="0">
                <a:solidFill>
                  <a:srgbClr val="C00000"/>
                </a:solidFill>
                <a:effectLst>
                  <a:outerShdw blurRad="38100" dist="38100" dir="2700000" algn="tl">
                    <a:srgbClr val="000000">
                      <a:alpha val="43137"/>
                    </a:srgbClr>
                  </a:outerShdw>
                </a:effectLst>
                <a:latin typeface="Lucida Sans" pitchFamily="34" charset="0"/>
              </a:rPr>
              <a:t>Standardized Emergency Management System (SEMS)</a:t>
            </a:r>
          </a:p>
          <a:p>
            <a:pPr marL="838200" lvl="1" indent="-381000" eaLnBrk="1" hangingPunct="1">
              <a:buClrTx/>
            </a:pPr>
            <a:r>
              <a:rPr lang="en-US" b="1" i="1" dirty="0" smtClean="0">
                <a:solidFill>
                  <a:srgbClr val="C00000"/>
                </a:solidFill>
                <a:effectLst>
                  <a:outerShdw blurRad="38100" dist="38100" dir="2700000" algn="tl">
                    <a:srgbClr val="000000">
                      <a:alpha val="43137"/>
                    </a:srgbClr>
                  </a:outerShdw>
                </a:effectLst>
                <a:latin typeface="Lucida Sans" pitchFamily="34" charset="0"/>
              </a:rPr>
              <a:t>National Incident Management System (NIMS)</a:t>
            </a:r>
          </a:p>
          <a:p>
            <a:pPr marL="838200" lvl="1" indent="-381000" eaLnBrk="1" hangingPunct="1">
              <a:buClrTx/>
            </a:pPr>
            <a:r>
              <a:rPr lang="en-US" b="1" i="1" dirty="0" smtClean="0">
                <a:solidFill>
                  <a:srgbClr val="C00000"/>
                </a:solidFill>
                <a:effectLst>
                  <a:outerShdw blurRad="38100" dist="38100" dir="2700000" algn="tl">
                    <a:srgbClr val="000000">
                      <a:alpha val="43137"/>
                    </a:srgbClr>
                  </a:outerShdw>
                </a:effectLst>
                <a:latin typeface="Lucida Sans" pitchFamily="34" charset="0"/>
              </a:rPr>
              <a:t>Incident Command System (ICS)</a:t>
            </a:r>
          </a:p>
          <a:p>
            <a:pPr marL="533400" indent="-533400" eaLnBrk="1" hangingPunct="1">
              <a:buClrTx/>
            </a:pPr>
            <a:r>
              <a:rPr lang="en-US" dirty="0" smtClean="0">
                <a:solidFill>
                  <a:schemeClr val="bg1"/>
                </a:solidFill>
                <a:latin typeface="Lucida Sans" pitchFamily="34" charset="0"/>
              </a:rPr>
              <a:t>How do SEMS/NIMS/ICS apply to community colleges </a:t>
            </a:r>
          </a:p>
          <a:p>
            <a:pPr marL="533400" indent="-533400" eaLnBrk="1" hangingPunct="1">
              <a:buClrTx/>
            </a:pPr>
            <a:r>
              <a:rPr lang="en-US" dirty="0" smtClean="0">
                <a:solidFill>
                  <a:schemeClr val="bg1"/>
                </a:solidFill>
                <a:latin typeface="Lucida Sans" pitchFamily="34" charset="0"/>
              </a:rPr>
              <a:t>What is your role as an Elected Official during a disaster?</a:t>
            </a:r>
            <a:endParaRPr lang="en-US" i="1" dirty="0" smtClean="0">
              <a:solidFill>
                <a:schemeClr val="bg1"/>
              </a:solidFill>
              <a:latin typeface="Lucida Sans" pitchFamily="34" charset="0"/>
            </a:endParaRPr>
          </a:p>
        </p:txBody>
      </p:sp>
      <p:sp>
        <p:nvSpPr>
          <p:cNvPr id="4" name="Slide Number Placeholder 3"/>
          <p:cNvSpPr>
            <a:spLocks noGrp="1"/>
          </p:cNvSpPr>
          <p:nvPr>
            <p:ph type="sldNum" sz="quarter" idx="12"/>
          </p:nvPr>
        </p:nvSpPr>
        <p:spPr/>
        <p:txBody>
          <a:bodyPr>
            <a:normAutofit/>
          </a:bodyPr>
          <a:lstStyle/>
          <a:p>
            <a:pPr>
              <a:defRPr/>
            </a:pPr>
            <a:fld id="{77D0EFCA-DF72-403D-B21E-197ADDC2EEDE}" type="slidenum">
              <a:rPr lang="en-US"/>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Rectangle 3"/>
          <p:cNvPicPr>
            <a:picLocks noGrp="1" noChangeArrowheads="1"/>
          </p:cNvPicPr>
          <p:nvPr>
            <p:ph type="title" idx="4294967295"/>
          </p:nvPr>
        </p:nvPicPr>
        <p:blipFill>
          <a:blip r:embed="rId3" cstate="print"/>
          <a:srcRect/>
          <a:stretch>
            <a:fillRect/>
          </a:stretch>
        </p:blipFill>
        <p:spPr bwMode="auto">
          <a:xfrm>
            <a:off x="-6350" y="-19050"/>
            <a:ext cx="9504363" cy="1006475"/>
          </a:xfrm>
        </p:spPr>
      </p:pic>
      <p:sp>
        <p:nvSpPr>
          <p:cNvPr id="921604" name="Rectangle 4"/>
          <p:cNvSpPr>
            <a:spLocks noGrp="1" noChangeArrowheads="1"/>
          </p:cNvSpPr>
          <p:nvPr>
            <p:ph idx="4294967295"/>
          </p:nvPr>
        </p:nvSpPr>
        <p:spPr>
          <a:xfrm>
            <a:off x="342900" y="915988"/>
            <a:ext cx="8383588" cy="5248275"/>
          </a:xfrm>
        </p:spPr>
        <p:txBody>
          <a:bodyPr>
            <a:normAutofit/>
          </a:bodyPr>
          <a:lstStyle/>
          <a:p>
            <a:pPr marL="548640" indent="-411480" eaLnBrk="1" fontAlgn="auto" hangingPunct="1">
              <a:lnSpc>
                <a:spcPct val="80000"/>
              </a:lnSpc>
              <a:spcAft>
                <a:spcPts val="0"/>
              </a:spcAft>
              <a:buClrTx/>
              <a:buFont typeface="Wingdings 2"/>
              <a:buChar char=""/>
              <a:defRPr/>
            </a:pPr>
            <a:r>
              <a:rPr lang="en-US" sz="2400" dirty="0">
                <a:solidFill>
                  <a:schemeClr val="bg1"/>
                </a:solidFill>
                <a:latin typeface="+mj-lt"/>
              </a:rPr>
              <a:t>Activated by federal </a:t>
            </a:r>
          </a:p>
          <a:p>
            <a:pPr marL="548640" indent="-411480" eaLnBrk="1" fontAlgn="auto" hangingPunct="1">
              <a:lnSpc>
                <a:spcPct val="80000"/>
              </a:lnSpc>
              <a:spcAft>
                <a:spcPts val="0"/>
              </a:spcAft>
              <a:buClrTx/>
              <a:buFont typeface="Wingdings 2"/>
              <a:buNone/>
              <a:defRPr/>
            </a:pPr>
            <a:r>
              <a:rPr lang="en-US" sz="2400" dirty="0" smtClean="0">
                <a:solidFill>
                  <a:schemeClr val="bg1"/>
                </a:solidFill>
                <a:latin typeface="+mj-lt"/>
              </a:rPr>
              <a:t>	agencies </a:t>
            </a:r>
            <a:r>
              <a:rPr lang="en-US" sz="2400" dirty="0">
                <a:solidFill>
                  <a:schemeClr val="bg1"/>
                </a:solidFill>
                <a:latin typeface="+mj-lt"/>
              </a:rPr>
              <a:t>to provide </a:t>
            </a:r>
            <a:endParaRPr lang="en-US" sz="2400" dirty="0" smtClean="0">
              <a:solidFill>
                <a:schemeClr val="bg1"/>
              </a:solidFill>
              <a:latin typeface="+mj-lt"/>
            </a:endParaRPr>
          </a:p>
          <a:p>
            <a:pPr marL="548640" indent="-411480" eaLnBrk="1" fontAlgn="auto" hangingPunct="1">
              <a:lnSpc>
                <a:spcPct val="80000"/>
              </a:lnSpc>
              <a:spcAft>
                <a:spcPts val="0"/>
              </a:spcAft>
              <a:buClrTx/>
              <a:buFont typeface="Wingdings 2"/>
              <a:buNone/>
              <a:defRPr/>
            </a:pPr>
            <a:r>
              <a:rPr lang="en-US" sz="2400" dirty="0" smtClean="0">
                <a:solidFill>
                  <a:schemeClr val="bg1"/>
                </a:solidFill>
                <a:latin typeface="+mj-lt"/>
              </a:rPr>
              <a:t>	information </a:t>
            </a:r>
            <a:r>
              <a:rPr lang="en-US" sz="2400" dirty="0">
                <a:solidFill>
                  <a:schemeClr val="bg1"/>
                </a:solidFill>
                <a:latin typeface="+mj-lt"/>
              </a:rPr>
              <a:t>to </a:t>
            </a:r>
            <a:r>
              <a:rPr lang="en-US" sz="2400" dirty="0" smtClean="0">
                <a:solidFill>
                  <a:schemeClr val="bg1"/>
                </a:solidFill>
                <a:latin typeface="+mj-lt"/>
              </a:rPr>
              <a:t>victims and </a:t>
            </a:r>
          </a:p>
          <a:p>
            <a:pPr marL="548640" indent="-411480" eaLnBrk="1" fontAlgn="auto" hangingPunct="1">
              <a:lnSpc>
                <a:spcPct val="80000"/>
              </a:lnSpc>
              <a:spcAft>
                <a:spcPts val="0"/>
              </a:spcAft>
              <a:buClrTx/>
              <a:buFont typeface="Wingdings 2"/>
              <a:buNone/>
              <a:defRPr/>
            </a:pPr>
            <a:r>
              <a:rPr lang="en-US" sz="2400" dirty="0" smtClean="0">
                <a:solidFill>
                  <a:schemeClr val="bg1"/>
                </a:solidFill>
                <a:latin typeface="+mj-lt"/>
              </a:rPr>
              <a:t>	private </a:t>
            </a:r>
            <a:r>
              <a:rPr lang="en-US" sz="2400" dirty="0">
                <a:solidFill>
                  <a:schemeClr val="bg1"/>
                </a:solidFill>
                <a:latin typeface="+mj-lt"/>
              </a:rPr>
              <a:t>non-profit </a:t>
            </a:r>
            <a:endParaRPr lang="en-US" sz="2400" dirty="0" smtClean="0">
              <a:solidFill>
                <a:schemeClr val="bg1"/>
              </a:solidFill>
              <a:latin typeface="+mj-lt"/>
            </a:endParaRPr>
          </a:p>
          <a:p>
            <a:pPr marL="548640" indent="-411480" eaLnBrk="1" fontAlgn="auto" hangingPunct="1">
              <a:lnSpc>
                <a:spcPct val="80000"/>
              </a:lnSpc>
              <a:spcAft>
                <a:spcPts val="0"/>
              </a:spcAft>
              <a:buClrTx/>
              <a:buFont typeface="Wingdings 2"/>
              <a:buNone/>
              <a:defRPr/>
            </a:pPr>
            <a:r>
              <a:rPr lang="en-US" sz="2400" dirty="0" smtClean="0">
                <a:solidFill>
                  <a:schemeClr val="bg1"/>
                </a:solidFill>
                <a:latin typeface="+mj-lt"/>
              </a:rPr>
              <a:t>	organizations </a:t>
            </a:r>
            <a:r>
              <a:rPr lang="en-US" sz="2400" dirty="0">
                <a:solidFill>
                  <a:schemeClr val="bg1"/>
                </a:solidFill>
                <a:latin typeface="+mj-lt"/>
              </a:rPr>
              <a:t>about </a:t>
            </a:r>
            <a:r>
              <a:rPr lang="en-US" sz="2400" dirty="0" smtClean="0">
                <a:solidFill>
                  <a:schemeClr val="bg1"/>
                </a:solidFill>
                <a:latin typeface="+mj-lt"/>
              </a:rPr>
              <a:t>FEMA </a:t>
            </a:r>
          </a:p>
          <a:p>
            <a:pPr marL="548640" indent="-411480" eaLnBrk="1" fontAlgn="auto" hangingPunct="1">
              <a:lnSpc>
                <a:spcPct val="80000"/>
              </a:lnSpc>
              <a:spcAft>
                <a:spcPts val="0"/>
              </a:spcAft>
              <a:buClrTx/>
              <a:buFont typeface="Wingdings 2"/>
              <a:buNone/>
              <a:defRPr/>
            </a:pPr>
            <a:r>
              <a:rPr lang="en-US" sz="2400" dirty="0" smtClean="0">
                <a:solidFill>
                  <a:schemeClr val="bg1"/>
                </a:solidFill>
                <a:latin typeface="+mj-lt"/>
              </a:rPr>
              <a:t>	and </a:t>
            </a:r>
            <a:r>
              <a:rPr lang="en-US" sz="2400" dirty="0">
                <a:solidFill>
                  <a:schemeClr val="bg1"/>
                </a:solidFill>
                <a:latin typeface="+mj-lt"/>
              </a:rPr>
              <a:t>SBA </a:t>
            </a:r>
            <a:r>
              <a:rPr lang="en-US" sz="2400" dirty="0" smtClean="0">
                <a:solidFill>
                  <a:schemeClr val="bg1"/>
                </a:solidFill>
                <a:latin typeface="+mj-lt"/>
              </a:rPr>
              <a:t>programs.</a:t>
            </a:r>
          </a:p>
          <a:p>
            <a:pPr marL="548640" indent="-411480" eaLnBrk="1" fontAlgn="auto" hangingPunct="1">
              <a:lnSpc>
                <a:spcPct val="80000"/>
              </a:lnSpc>
              <a:spcAft>
                <a:spcPts val="0"/>
              </a:spcAft>
              <a:buClrTx/>
              <a:buFont typeface="Wingdings 2"/>
              <a:buNone/>
              <a:defRPr/>
            </a:pPr>
            <a:endParaRPr lang="en-US" sz="2400" dirty="0">
              <a:solidFill>
                <a:schemeClr val="bg1"/>
              </a:solidFill>
              <a:latin typeface="+mj-lt"/>
            </a:endParaRPr>
          </a:p>
          <a:p>
            <a:pPr marL="548640" indent="-411480" eaLnBrk="1" fontAlgn="auto" hangingPunct="1">
              <a:lnSpc>
                <a:spcPct val="80000"/>
              </a:lnSpc>
              <a:spcAft>
                <a:spcPts val="0"/>
              </a:spcAft>
              <a:buClrTx/>
              <a:buFont typeface="Wingdings 2"/>
              <a:buChar char=""/>
              <a:defRPr/>
            </a:pPr>
            <a:r>
              <a:rPr lang="en-US" sz="2400" dirty="0">
                <a:solidFill>
                  <a:schemeClr val="bg1"/>
                </a:solidFill>
                <a:latin typeface="+mj-lt"/>
              </a:rPr>
              <a:t>Fixed site or </a:t>
            </a:r>
            <a:r>
              <a:rPr lang="en-US" sz="2400" dirty="0" smtClean="0">
                <a:solidFill>
                  <a:schemeClr val="bg1"/>
                </a:solidFill>
                <a:latin typeface="+mj-lt"/>
              </a:rPr>
              <a:t>mobile</a:t>
            </a:r>
          </a:p>
          <a:p>
            <a:pPr marL="548640" indent="-411480" eaLnBrk="1" fontAlgn="auto" hangingPunct="1">
              <a:lnSpc>
                <a:spcPct val="80000"/>
              </a:lnSpc>
              <a:spcAft>
                <a:spcPts val="0"/>
              </a:spcAft>
              <a:buClrTx/>
              <a:buFont typeface="Wingdings 2"/>
              <a:buChar char=""/>
              <a:defRPr/>
            </a:pPr>
            <a:endParaRPr lang="en-US" sz="2400" dirty="0">
              <a:solidFill>
                <a:schemeClr val="bg1"/>
              </a:solidFill>
              <a:latin typeface="+mj-lt"/>
            </a:endParaRPr>
          </a:p>
          <a:p>
            <a:pPr marL="548640" indent="-411480" eaLnBrk="1" fontAlgn="auto" hangingPunct="1">
              <a:lnSpc>
                <a:spcPct val="80000"/>
              </a:lnSpc>
              <a:spcAft>
                <a:spcPts val="0"/>
              </a:spcAft>
              <a:buClrTx/>
              <a:buFont typeface="Wingdings 2"/>
              <a:buChar char=""/>
              <a:defRPr/>
            </a:pPr>
            <a:r>
              <a:rPr lang="en-US" sz="2400" dirty="0">
                <a:solidFill>
                  <a:schemeClr val="bg1"/>
                </a:solidFill>
                <a:latin typeface="+mj-lt"/>
              </a:rPr>
              <a:t>Managed by the federal government and staffed by FEMA, OES, SBA and other federal, state and local </a:t>
            </a:r>
            <a:r>
              <a:rPr lang="en-US" sz="2400" dirty="0" smtClean="0">
                <a:solidFill>
                  <a:schemeClr val="bg1"/>
                </a:solidFill>
                <a:latin typeface="+mj-lt"/>
              </a:rPr>
              <a:t>agencies</a:t>
            </a:r>
          </a:p>
          <a:p>
            <a:pPr marL="548640" indent="-411480" eaLnBrk="1" fontAlgn="auto" hangingPunct="1">
              <a:lnSpc>
                <a:spcPct val="80000"/>
              </a:lnSpc>
              <a:spcAft>
                <a:spcPts val="0"/>
              </a:spcAft>
              <a:buClrTx/>
              <a:buFont typeface="Wingdings 2"/>
              <a:buChar char=""/>
              <a:defRPr/>
            </a:pPr>
            <a:endParaRPr lang="en-US" sz="2400" dirty="0">
              <a:solidFill>
                <a:schemeClr val="bg1"/>
              </a:solidFill>
              <a:latin typeface="+mj-lt"/>
            </a:endParaRPr>
          </a:p>
          <a:p>
            <a:pPr marL="548640" indent="-411480" eaLnBrk="1" fontAlgn="auto" hangingPunct="1">
              <a:lnSpc>
                <a:spcPct val="80000"/>
              </a:lnSpc>
              <a:spcAft>
                <a:spcPts val="0"/>
              </a:spcAft>
              <a:buClrTx/>
              <a:buFont typeface="Wingdings 2"/>
              <a:buChar char=""/>
              <a:defRPr/>
            </a:pPr>
            <a:r>
              <a:rPr lang="en-US" sz="2400" dirty="0" smtClean="0">
                <a:solidFill>
                  <a:schemeClr val="bg1"/>
                </a:solidFill>
                <a:latin typeface="+mj-lt"/>
              </a:rPr>
              <a:t>Often co-located </a:t>
            </a:r>
            <a:r>
              <a:rPr lang="en-US" sz="2400" dirty="0">
                <a:solidFill>
                  <a:schemeClr val="bg1"/>
                </a:solidFill>
                <a:latin typeface="+mj-lt"/>
              </a:rPr>
              <a:t>with LACs</a:t>
            </a:r>
          </a:p>
          <a:p>
            <a:pPr marL="548640" indent="-411480" eaLnBrk="1" fontAlgn="auto" hangingPunct="1">
              <a:lnSpc>
                <a:spcPct val="80000"/>
              </a:lnSpc>
              <a:spcAft>
                <a:spcPts val="0"/>
              </a:spcAft>
              <a:buClrTx/>
              <a:buFont typeface="Wingdings 2"/>
              <a:buChar char=""/>
              <a:defRPr/>
            </a:pPr>
            <a:endParaRPr lang="en-US" dirty="0">
              <a:latin typeface="+mn-lt"/>
            </a:endParaRPr>
          </a:p>
        </p:txBody>
      </p:sp>
      <p:sp>
        <p:nvSpPr>
          <p:cNvPr id="7" name="Slide Number Placeholder 3"/>
          <p:cNvSpPr>
            <a:spLocks noGrp="1"/>
          </p:cNvSpPr>
          <p:nvPr>
            <p:ph type="sldNum" sz="quarter" idx="10"/>
          </p:nvPr>
        </p:nvSpPr>
        <p:spPr>
          <a:xfrm>
            <a:off x="7924800" y="6416675"/>
            <a:ext cx="762000" cy="365125"/>
          </a:xfrm>
        </p:spPr>
        <p:txBody>
          <a:bodyPr/>
          <a:lstStyle/>
          <a:p>
            <a:pPr>
              <a:defRPr/>
            </a:pPr>
            <a:fld id="{3E99F15E-3B39-4F63-878F-117ED740688A}" type="slidenum">
              <a:rPr lang="en-US"/>
              <a:pPr>
                <a:defRPr/>
              </a:pPr>
              <a:t>30</a:t>
            </a:fld>
            <a:endParaRPr lang="en-US"/>
          </a:p>
        </p:txBody>
      </p:sp>
      <p:pic>
        <p:nvPicPr>
          <p:cNvPr id="67588" name="Picture 2" descr="t_home3"/>
          <p:cNvPicPr>
            <a:picLocks noChangeAspect="1" noChangeArrowheads="1"/>
          </p:cNvPicPr>
          <p:nvPr/>
        </p:nvPicPr>
        <p:blipFill>
          <a:blip r:embed="rId4" cstate="print"/>
          <a:srcRect/>
          <a:stretch>
            <a:fillRect/>
          </a:stretch>
        </p:blipFill>
        <p:spPr bwMode="auto">
          <a:xfrm>
            <a:off x="5143500" y="914400"/>
            <a:ext cx="3395663" cy="2220913"/>
          </a:xfrm>
          <a:prstGeom prst="rect">
            <a:avLst/>
          </a:prstGeom>
          <a:noFill/>
          <a:ln w="9525">
            <a:noFill/>
            <a:miter lim="800000"/>
            <a:headEnd/>
            <a:tailEnd/>
          </a:ln>
        </p:spPr>
      </p:pic>
      <p:pic>
        <p:nvPicPr>
          <p:cNvPr id="67589" name="Picture 6" descr="18391"/>
          <p:cNvPicPr>
            <a:picLocks noChangeAspect="1" noChangeArrowheads="1"/>
          </p:cNvPicPr>
          <p:nvPr/>
        </p:nvPicPr>
        <p:blipFill>
          <a:blip r:embed="rId5" cstate="print"/>
          <a:srcRect/>
          <a:stretch>
            <a:fillRect/>
          </a:stretch>
        </p:blipFill>
        <p:spPr bwMode="auto">
          <a:xfrm>
            <a:off x="5829300" y="4900613"/>
            <a:ext cx="2424113" cy="1957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Rectangle 2"/>
          <p:cNvPicPr>
            <a:picLocks noGrp="1" noChangeArrowheads="1"/>
          </p:cNvPicPr>
          <p:nvPr>
            <p:ph type="title" idx="4294967295"/>
          </p:nvPr>
        </p:nvPicPr>
        <p:blipFill>
          <a:blip r:embed="rId3" cstate="print"/>
          <a:srcRect/>
          <a:stretch>
            <a:fillRect/>
          </a:stretch>
        </p:blipFill>
        <p:spPr bwMode="auto">
          <a:xfrm>
            <a:off x="-6350" y="176213"/>
            <a:ext cx="9156700" cy="969962"/>
          </a:xfrm>
        </p:spPr>
      </p:pic>
      <p:sp>
        <p:nvSpPr>
          <p:cNvPr id="69634" name="Rectangle 3"/>
          <p:cNvSpPr>
            <a:spLocks noGrp="1" noChangeArrowheads="1"/>
          </p:cNvSpPr>
          <p:nvPr>
            <p:ph sz="half" idx="4294967295"/>
          </p:nvPr>
        </p:nvSpPr>
        <p:spPr>
          <a:xfrm>
            <a:off x="188913" y="1154113"/>
            <a:ext cx="4827587" cy="2692400"/>
          </a:xfrm>
        </p:spPr>
        <p:txBody>
          <a:bodyPr/>
          <a:lstStyle/>
          <a:p>
            <a:pPr eaLnBrk="1" hangingPunct="1">
              <a:buFontTx/>
              <a:buNone/>
            </a:pPr>
            <a:r>
              <a:rPr lang="en-US" sz="2400" u="sng" smtClean="0">
                <a:latin typeface="Book Antiqua" pitchFamily="18" charset="0"/>
              </a:rPr>
              <a:t>POD (Point of Dispensing)</a:t>
            </a:r>
          </a:p>
          <a:p>
            <a:pPr eaLnBrk="1" hangingPunct="1">
              <a:buFontTx/>
              <a:buNone/>
            </a:pPr>
            <a:r>
              <a:rPr lang="en-US" sz="2400" smtClean="0">
                <a:latin typeface="Book Antiqua" pitchFamily="18" charset="0"/>
              </a:rPr>
              <a:t>for public health emergencies</a:t>
            </a:r>
          </a:p>
          <a:p>
            <a:pPr lvl="1" eaLnBrk="1" hangingPunct="1"/>
            <a:endParaRPr lang="en-US" smtClean="0">
              <a:latin typeface="Book Antiqua" pitchFamily="18" charset="0"/>
            </a:endParaRPr>
          </a:p>
          <a:p>
            <a:pPr lvl="1" eaLnBrk="1" hangingPunct="1"/>
            <a:endParaRPr lang="en-US" smtClean="0">
              <a:latin typeface="Book Antiqua" pitchFamily="18" charset="0"/>
            </a:endParaRPr>
          </a:p>
          <a:p>
            <a:pPr eaLnBrk="1" hangingPunct="1"/>
            <a:endParaRPr lang="en-US" sz="2600" smtClean="0">
              <a:latin typeface="Book Antiqua" pitchFamily="18" charset="0"/>
            </a:endParaRPr>
          </a:p>
          <a:p>
            <a:pPr eaLnBrk="1" hangingPunct="1"/>
            <a:endParaRPr lang="en-US" sz="2400" smtClean="0">
              <a:latin typeface="Book Antiqua" pitchFamily="18" charset="0"/>
            </a:endParaRPr>
          </a:p>
          <a:p>
            <a:pPr eaLnBrk="1" hangingPunct="1"/>
            <a:endParaRPr lang="en-US" sz="2400" smtClean="0">
              <a:latin typeface="Book Antiqua" pitchFamily="18" charset="0"/>
            </a:endParaRPr>
          </a:p>
          <a:p>
            <a:pPr eaLnBrk="1" hangingPunct="1"/>
            <a:endParaRPr lang="en-US" sz="2400" smtClean="0">
              <a:latin typeface="Book Antiqua" pitchFamily="18" charset="0"/>
            </a:endParaRPr>
          </a:p>
        </p:txBody>
      </p:sp>
      <p:sp>
        <p:nvSpPr>
          <p:cNvPr id="69635" name="Rectangle 7"/>
          <p:cNvSpPr>
            <a:spLocks noGrp="1" noChangeArrowheads="1"/>
          </p:cNvSpPr>
          <p:nvPr>
            <p:ph sz="half" idx="4294967295"/>
          </p:nvPr>
        </p:nvSpPr>
        <p:spPr>
          <a:xfrm>
            <a:off x="4792663" y="1087438"/>
            <a:ext cx="4100512" cy="3019425"/>
          </a:xfrm>
        </p:spPr>
        <p:txBody>
          <a:bodyPr/>
          <a:lstStyle/>
          <a:p>
            <a:pPr eaLnBrk="1" hangingPunct="1">
              <a:buFontTx/>
              <a:buNone/>
            </a:pPr>
            <a:r>
              <a:rPr lang="en-US" sz="2400" u="sng" smtClean="0">
                <a:latin typeface="Book Antiqua" pitchFamily="18" charset="0"/>
              </a:rPr>
              <a:t>POD (Point of Distribution)</a:t>
            </a:r>
          </a:p>
          <a:p>
            <a:pPr eaLnBrk="1" hangingPunct="1">
              <a:buFontTx/>
              <a:buNone/>
            </a:pPr>
            <a:r>
              <a:rPr lang="en-US" sz="2400" smtClean="0">
                <a:latin typeface="Book Antiqua" pitchFamily="18" charset="0"/>
              </a:rPr>
              <a:t>for disaster recovery</a:t>
            </a:r>
          </a:p>
          <a:p>
            <a:pPr eaLnBrk="1" hangingPunct="1"/>
            <a:endParaRPr lang="en-US" sz="2400" smtClean="0">
              <a:latin typeface="Book Antiqua" pitchFamily="18" charset="0"/>
            </a:endParaRPr>
          </a:p>
        </p:txBody>
      </p:sp>
      <p:sp>
        <p:nvSpPr>
          <p:cNvPr id="12" name="Slide Number Placeholder 4"/>
          <p:cNvSpPr>
            <a:spLocks noGrp="1"/>
          </p:cNvSpPr>
          <p:nvPr>
            <p:ph type="sldNum" sz="quarter" idx="10"/>
          </p:nvPr>
        </p:nvSpPr>
        <p:spPr>
          <a:xfrm>
            <a:off x="7924800" y="6416675"/>
            <a:ext cx="762000" cy="365125"/>
          </a:xfrm>
        </p:spPr>
        <p:txBody>
          <a:bodyPr/>
          <a:lstStyle/>
          <a:p>
            <a:pPr>
              <a:defRPr/>
            </a:pPr>
            <a:fld id="{38EAD3F5-DE9D-47FF-822D-29F45F0F3648}" type="slidenum">
              <a:rPr lang="en-US"/>
              <a:pPr>
                <a:defRPr/>
              </a:pPr>
              <a:t>31</a:t>
            </a:fld>
            <a:endParaRPr lang="en-US"/>
          </a:p>
        </p:txBody>
      </p:sp>
      <p:sp>
        <p:nvSpPr>
          <p:cNvPr id="69637" name="Text Box 5"/>
          <p:cNvSpPr txBox="1">
            <a:spLocks noChangeArrowheads="1"/>
          </p:cNvSpPr>
          <p:nvPr/>
        </p:nvSpPr>
        <p:spPr bwMode="auto">
          <a:xfrm>
            <a:off x="592138" y="2190750"/>
            <a:ext cx="3735387" cy="785813"/>
          </a:xfrm>
          <a:prstGeom prst="rect">
            <a:avLst/>
          </a:prstGeom>
          <a:solidFill>
            <a:schemeClr val="bg1"/>
          </a:solidFill>
          <a:ln w="9525" algn="ctr">
            <a:noFill/>
            <a:miter lim="800000"/>
            <a:headEnd/>
            <a:tailEnd/>
          </a:ln>
        </p:spPr>
        <p:txBody>
          <a:bodyPr>
            <a:spAutoFit/>
          </a:bodyPr>
          <a:lstStyle/>
          <a:p>
            <a:pPr algn="ctr">
              <a:lnSpc>
                <a:spcPct val="70000"/>
              </a:lnSpc>
              <a:spcBef>
                <a:spcPct val="50000"/>
              </a:spcBef>
            </a:pPr>
            <a:r>
              <a:rPr lang="en-US" sz="2400" b="1" i="1">
                <a:latin typeface="Arial Narrow" pitchFamily="34" charset="0"/>
              </a:rPr>
              <a:t>Location where medications</a:t>
            </a:r>
          </a:p>
          <a:p>
            <a:pPr algn="ctr">
              <a:lnSpc>
                <a:spcPct val="70000"/>
              </a:lnSpc>
              <a:spcBef>
                <a:spcPct val="50000"/>
              </a:spcBef>
            </a:pPr>
            <a:r>
              <a:rPr lang="en-US" sz="2400" b="1" i="1">
                <a:latin typeface="Arial Narrow" pitchFamily="34" charset="0"/>
              </a:rPr>
              <a:t>are given to the public</a:t>
            </a:r>
          </a:p>
        </p:txBody>
      </p:sp>
      <p:sp>
        <p:nvSpPr>
          <p:cNvPr id="69638" name="Text Box 6"/>
          <p:cNvSpPr txBox="1">
            <a:spLocks noChangeArrowheads="1"/>
          </p:cNvSpPr>
          <p:nvPr/>
        </p:nvSpPr>
        <p:spPr bwMode="auto">
          <a:xfrm>
            <a:off x="4889500" y="2147888"/>
            <a:ext cx="3919538" cy="1200150"/>
          </a:xfrm>
          <a:prstGeom prst="rect">
            <a:avLst/>
          </a:prstGeom>
          <a:solidFill>
            <a:schemeClr val="bg1"/>
          </a:solidFill>
          <a:ln w="9525" algn="ctr">
            <a:noFill/>
            <a:miter lim="800000"/>
            <a:headEnd/>
            <a:tailEnd/>
          </a:ln>
        </p:spPr>
        <p:txBody>
          <a:bodyPr>
            <a:spAutoFit/>
          </a:bodyPr>
          <a:lstStyle/>
          <a:p>
            <a:pPr algn="ctr">
              <a:spcBef>
                <a:spcPct val="50000"/>
              </a:spcBef>
            </a:pPr>
            <a:r>
              <a:rPr lang="en-US" sz="2400" b="1" i="1">
                <a:solidFill>
                  <a:srgbClr val="000000"/>
                </a:solidFill>
                <a:latin typeface="Arial Narrow" pitchFamily="34" charset="0"/>
              </a:rPr>
              <a:t>LoLoLocation where general supplies such as food and water are given to the public</a:t>
            </a:r>
          </a:p>
        </p:txBody>
      </p:sp>
      <p:sp>
        <p:nvSpPr>
          <p:cNvPr id="69639" name="Text Box 8"/>
          <p:cNvSpPr txBox="1">
            <a:spLocks noChangeArrowheads="1"/>
          </p:cNvSpPr>
          <p:nvPr/>
        </p:nvSpPr>
        <p:spPr bwMode="auto">
          <a:xfrm>
            <a:off x="666750" y="4862513"/>
            <a:ext cx="7505700" cy="1311275"/>
          </a:xfrm>
          <a:prstGeom prst="rect">
            <a:avLst/>
          </a:prstGeom>
          <a:noFill/>
          <a:ln w="9525" algn="ctr">
            <a:noFill/>
            <a:miter lim="800000"/>
            <a:headEnd/>
            <a:tailEnd/>
          </a:ln>
        </p:spPr>
        <p:txBody>
          <a:bodyPr>
            <a:spAutoFit/>
          </a:bodyPr>
          <a:lstStyle/>
          <a:p>
            <a:pPr>
              <a:tabLst>
                <a:tab pos="290513" algn="l"/>
                <a:tab pos="1089025" algn="l"/>
                <a:tab pos="1379538" algn="l"/>
              </a:tabLst>
            </a:pPr>
            <a:r>
              <a:rPr lang="en-US" sz="2800" b="1">
                <a:solidFill>
                  <a:schemeClr val="bg1"/>
                </a:solidFill>
                <a:latin typeface="Arial Narrow" pitchFamily="34" charset="0"/>
              </a:rPr>
              <a:t>On the fly” terminology:</a:t>
            </a:r>
          </a:p>
          <a:p>
            <a:pPr>
              <a:buFontTx/>
              <a:buChar char="•"/>
              <a:tabLst>
                <a:tab pos="290513" algn="l"/>
                <a:tab pos="1089025" algn="l"/>
                <a:tab pos="1379538" algn="l"/>
              </a:tabLst>
            </a:pPr>
            <a:r>
              <a:rPr lang="en-US" sz="2800" b="1">
                <a:solidFill>
                  <a:schemeClr val="bg1"/>
                </a:solidFill>
                <a:latin typeface="Arial Narrow" pitchFamily="34" charset="0"/>
              </a:rPr>
              <a:t> 	</a:t>
            </a:r>
            <a:r>
              <a:rPr lang="en-US" sz="2400" b="1">
                <a:solidFill>
                  <a:schemeClr val="bg1"/>
                </a:solidFill>
                <a:latin typeface="Arial Narrow" pitchFamily="34" charset="0"/>
              </a:rPr>
              <a:t>Be prepared for names of places </a:t>
            </a:r>
          </a:p>
          <a:p>
            <a:pPr>
              <a:tabLst>
                <a:tab pos="290513" algn="l"/>
                <a:tab pos="1089025" algn="l"/>
                <a:tab pos="1379538" algn="l"/>
              </a:tabLst>
            </a:pPr>
            <a:r>
              <a:rPr lang="en-US" sz="2400" b="1">
                <a:solidFill>
                  <a:schemeClr val="bg1"/>
                </a:solidFill>
                <a:latin typeface="Arial Narrow" pitchFamily="34" charset="0"/>
              </a:rPr>
              <a:t>	and facilities to be created or changed with each disaster</a:t>
            </a:r>
          </a:p>
        </p:txBody>
      </p:sp>
      <p:pic>
        <p:nvPicPr>
          <p:cNvPr id="69640" name="Picture 9" descr="Picture17"/>
          <p:cNvPicPr>
            <a:picLocks noChangeAspect="1" noChangeArrowheads="1"/>
          </p:cNvPicPr>
          <p:nvPr/>
        </p:nvPicPr>
        <p:blipFill>
          <a:blip r:embed="rId4" cstate="print"/>
          <a:srcRect/>
          <a:stretch>
            <a:fillRect/>
          </a:stretch>
        </p:blipFill>
        <p:spPr bwMode="auto">
          <a:xfrm>
            <a:off x="225425" y="2667000"/>
            <a:ext cx="1990725" cy="1874838"/>
          </a:xfrm>
          <a:prstGeom prst="rect">
            <a:avLst/>
          </a:prstGeom>
          <a:noFill/>
          <a:ln w="9525">
            <a:noFill/>
            <a:miter lim="800000"/>
            <a:headEnd/>
            <a:tailEnd/>
          </a:ln>
        </p:spPr>
      </p:pic>
      <p:pic>
        <p:nvPicPr>
          <p:cNvPr id="69641" name="Picture 10" descr="Picture18"/>
          <p:cNvPicPr>
            <a:picLocks noChangeAspect="1" noChangeArrowheads="1"/>
          </p:cNvPicPr>
          <p:nvPr/>
        </p:nvPicPr>
        <p:blipFill>
          <a:blip r:embed="rId5" cstate="print"/>
          <a:srcRect/>
          <a:stretch>
            <a:fillRect/>
          </a:stretch>
        </p:blipFill>
        <p:spPr bwMode="auto">
          <a:xfrm>
            <a:off x="2517775" y="3028950"/>
            <a:ext cx="1662113" cy="1700213"/>
          </a:xfrm>
          <a:prstGeom prst="rect">
            <a:avLst/>
          </a:prstGeom>
          <a:noFill/>
          <a:ln w="9525">
            <a:noFill/>
            <a:miter lim="800000"/>
            <a:headEnd/>
            <a:tailEnd/>
          </a:ln>
        </p:spPr>
      </p:pic>
      <p:pic>
        <p:nvPicPr>
          <p:cNvPr id="69642" name="Picture 11" descr="16250"/>
          <p:cNvPicPr>
            <a:picLocks noChangeAspect="1" noChangeArrowheads="1"/>
          </p:cNvPicPr>
          <p:nvPr/>
        </p:nvPicPr>
        <p:blipFill>
          <a:blip r:embed="rId6" cstate="print"/>
          <a:srcRect/>
          <a:stretch>
            <a:fillRect/>
          </a:stretch>
        </p:blipFill>
        <p:spPr bwMode="auto">
          <a:xfrm>
            <a:off x="4979988" y="2249488"/>
            <a:ext cx="3684587" cy="245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76200"/>
            <a:ext cx="5334000" cy="6629400"/>
          </a:xfrm>
          <a:prstGeom prst="rect">
            <a:avLst/>
          </a:prstGeom>
        </p:spPr>
      </p:pic>
      <p:sp>
        <p:nvSpPr>
          <p:cNvPr id="3" name="Title 2"/>
          <p:cNvSpPr>
            <a:spLocks noGrp="1"/>
          </p:cNvSpPr>
          <p:nvPr>
            <p:ph type="title"/>
          </p:nvPr>
        </p:nvSpPr>
        <p:spPr/>
        <p:txBody>
          <a:bodyPr>
            <a:noAutofit/>
          </a:bodyPr>
          <a:lstStyle/>
          <a:p>
            <a:r>
              <a:rPr lang="en-US" sz="4400" b="1" i="1" dirty="0" smtClean="0">
                <a:solidFill>
                  <a:schemeClr val="bg1"/>
                </a:solidFill>
                <a:latin typeface="+mn-lt"/>
              </a:rPr>
              <a:t>SBCCD</a:t>
            </a:r>
            <a:endParaRPr lang="en-US" sz="4400" b="1" i="1" dirty="0">
              <a:solidFill>
                <a:schemeClr val="bg1"/>
              </a:solidFill>
              <a:latin typeface="+mn-lt"/>
            </a:endParaRPr>
          </a:p>
        </p:txBody>
      </p:sp>
      <p:sp>
        <p:nvSpPr>
          <p:cNvPr id="4" name="Content Placeholder 3"/>
          <p:cNvSpPr>
            <a:spLocks noGrp="1"/>
          </p:cNvSpPr>
          <p:nvPr>
            <p:ph sz="half" idx="1"/>
          </p:nvPr>
        </p:nvSpPr>
        <p:spPr/>
        <p:txBody>
          <a:bodyPr/>
          <a:lstStyle/>
          <a:p>
            <a:endParaRPr lang="en-US"/>
          </a:p>
        </p:txBody>
      </p:sp>
      <p:sp>
        <p:nvSpPr>
          <p:cNvPr id="5" name="Text Placeholder 4"/>
          <p:cNvSpPr>
            <a:spLocks noGrp="1"/>
          </p:cNvSpPr>
          <p:nvPr>
            <p:ph type="body" idx="2"/>
          </p:nvPr>
        </p:nvSpPr>
        <p:spPr/>
        <p:txBody>
          <a:bodyPr>
            <a:normAutofit/>
          </a:bodyPr>
          <a:lstStyle/>
          <a:p>
            <a:r>
              <a:rPr lang="en-US" sz="3200" dirty="0" smtClean="0">
                <a:solidFill>
                  <a:schemeClr val="bg1"/>
                </a:solidFill>
              </a:rPr>
              <a:t>Board of Trustees Tabletop and Discussion-based Exercise.</a:t>
            </a:r>
            <a:endParaRPr lang="en-US" sz="3200" dirty="0">
              <a:solidFill>
                <a:schemeClr val="bg1"/>
              </a:solidFill>
            </a:endParaRPr>
          </a:p>
        </p:txBody>
      </p:sp>
    </p:spTree>
    <p:extLst>
      <p:ext uri="{BB962C8B-B14F-4D97-AF65-F5344CB8AC3E}">
        <p14:creationId xmlns:p14="http://schemas.microsoft.com/office/powerpoint/2010/main" val="1621771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 Andreas Fault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 y="1417638"/>
            <a:ext cx="8534400" cy="5287962"/>
          </a:xfrm>
        </p:spPr>
      </p:pic>
    </p:spTree>
    <p:extLst>
      <p:ext uri="{BB962C8B-B14F-4D97-AF65-F5344CB8AC3E}">
        <p14:creationId xmlns:p14="http://schemas.microsoft.com/office/powerpoint/2010/main" val="2838753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USGS Shake map</a:t>
            </a:r>
            <a:endParaRPr lang="en-US" dirty="0">
              <a:solidFill>
                <a:srgbClr val="C00000"/>
              </a:solidFill>
            </a:endParaRPr>
          </a:p>
        </p:txBody>
      </p:sp>
      <p:sp>
        <p:nvSpPr>
          <p:cNvPr id="3" name="Content Placeholder 2"/>
          <p:cNvSpPr>
            <a:spLocks noGrp="1"/>
          </p:cNvSpPr>
          <p:nvPr>
            <p:ph idx="1"/>
          </p:nvPr>
        </p:nvSpPr>
        <p:spPr/>
        <p:txBody>
          <a:bodyPr/>
          <a:lstStyle/>
          <a:p>
            <a:r>
              <a:rPr lang="en-US" dirty="0">
                <a:solidFill>
                  <a:srgbClr val="C00000"/>
                </a:solidFill>
                <a:hlinkClick r:id="rId2"/>
              </a:rPr>
              <a:t>http://</a:t>
            </a:r>
            <a:r>
              <a:rPr lang="en-US" dirty="0" smtClean="0">
                <a:solidFill>
                  <a:srgbClr val="C00000"/>
                </a:solidFill>
                <a:hlinkClick r:id="rId2"/>
              </a:rPr>
              <a:t>earthquake.usgs.gov/regional/nca/simulations/animation.php?mov=ShakeOut_PalmSprings_hd&amp;set=shakeout</a:t>
            </a:r>
            <a:endParaRPr lang="en-US" dirty="0" smtClean="0">
              <a:solidFill>
                <a:srgbClr val="C00000"/>
              </a:solidFill>
            </a:endParaRPr>
          </a:p>
          <a:p>
            <a:endParaRPr lang="en-US" dirty="0"/>
          </a:p>
        </p:txBody>
      </p:sp>
    </p:spTree>
    <p:extLst>
      <p:ext uri="{BB962C8B-B14F-4D97-AF65-F5344CB8AC3E}">
        <p14:creationId xmlns:p14="http://schemas.microsoft.com/office/powerpoint/2010/main" val="591513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noGrp="1" noChangeArrowheads="1"/>
          </p:cNvSpPr>
          <p:nvPr>
            <p:ph type="title"/>
          </p:nvPr>
        </p:nvSpPr>
        <p:spPr>
          <a:xfrm>
            <a:off x="0" y="217488"/>
            <a:ext cx="9144000" cy="1012825"/>
          </a:xfrm>
        </p:spPr>
        <p:txBody>
          <a:bodyPr/>
          <a:lstStyle/>
          <a:p>
            <a:r>
              <a:rPr lang="en-US" dirty="0" smtClean="0">
                <a:solidFill>
                  <a:srgbClr val="C00000"/>
                </a:solidFill>
              </a:rPr>
              <a:t>Earthquake Scenario</a:t>
            </a:r>
            <a:endParaRPr lang="en-US" dirty="0">
              <a:solidFill>
                <a:srgbClr val="C00000"/>
              </a:solidFill>
            </a:endParaRPr>
          </a:p>
        </p:txBody>
      </p:sp>
      <p:pic>
        <p:nvPicPr>
          <p:cNvPr id="876547" name="Picture 3"/>
          <p:cNvPicPr>
            <a:picLocks noGrp="1" noChangeAspect="1" noChangeArrowheads="1"/>
          </p:cNvPicPr>
          <p:nvPr>
            <p:ph idx="1"/>
          </p:nvPr>
        </p:nvPicPr>
        <p:blipFill>
          <a:blip r:embed="rId3" cstate="print"/>
          <a:srcRect l="26250" t="13333" r="19522" b="5685"/>
          <a:stretch>
            <a:fillRect/>
          </a:stretch>
        </p:blipFill>
        <p:spPr>
          <a:xfrm>
            <a:off x="1054100" y="1133475"/>
            <a:ext cx="6946900" cy="5210175"/>
          </a:xfrm>
          <a:noFill/>
          <a:ln/>
        </p:spPr>
      </p:pic>
      <p:sp>
        <p:nvSpPr>
          <p:cNvPr id="4" name="Slide Number Placeholder 3"/>
          <p:cNvSpPr>
            <a:spLocks noGrp="1"/>
          </p:cNvSpPr>
          <p:nvPr>
            <p:ph type="sldNum" sz="quarter" idx="12"/>
          </p:nvPr>
        </p:nvSpPr>
        <p:spPr/>
        <p:txBody>
          <a:bodyPr/>
          <a:lstStyle/>
          <a:p>
            <a:fld id="{92D958DF-7C25-4426-8688-2F01DF738D1A}" type="slidenum">
              <a:rPr lang="en-US"/>
              <a:pPr/>
              <a:t>35</a:t>
            </a:fld>
            <a:endParaRPr lang="en-US"/>
          </a:p>
        </p:txBody>
      </p:sp>
    </p:spTree>
    <p:extLst>
      <p:ext uri="{BB962C8B-B14F-4D97-AF65-F5344CB8AC3E}">
        <p14:creationId xmlns:p14="http://schemas.microsoft.com/office/powerpoint/2010/main" val="304077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6547"/>
                                        </p:tgtEl>
                                        <p:attrNameLst>
                                          <p:attrName>style.visibility</p:attrName>
                                        </p:attrNameLst>
                                      </p:cBhvr>
                                      <p:to>
                                        <p:strVal val="visible"/>
                                      </p:to>
                                    </p:set>
                                    <p:animEffect transition="in" filter="fade">
                                      <p:cBhvr>
                                        <p:cTn id="7" dur="2000"/>
                                        <p:tgtEl>
                                          <p:spTgt spid="876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762000"/>
          </a:xfrm>
        </p:spPr>
        <p:txBody>
          <a:bodyPr/>
          <a:lstStyle/>
          <a:p>
            <a:pPr>
              <a:defRPr/>
            </a:pPr>
            <a:r>
              <a:rPr lang="en-US" dirty="0" smtClean="0">
                <a:solidFill>
                  <a:srgbClr val="C00000"/>
                </a:solidFill>
              </a:rPr>
              <a:t>Critical Issues</a:t>
            </a:r>
            <a:endParaRPr lang="en-US" dirty="0">
              <a:solidFill>
                <a:srgbClr val="C00000"/>
              </a:solidFill>
            </a:endParaRPr>
          </a:p>
        </p:txBody>
      </p:sp>
      <p:sp>
        <p:nvSpPr>
          <p:cNvPr id="29699" name="Content Placeholder 4"/>
          <p:cNvSpPr>
            <a:spLocks noGrp="1"/>
          </p:cNvSpPr>
          <p:nvPr>
            <p:ph idx="1"/>
          </p:nvPr>
        </p:nvSpPr>
        <p:spPr>
          <a:xfrm>
            <a:off x="533400" y="533400"/>
            <a:ext cx="8229600" cy="6172200"/>
          </a:xfrm>
        </p:spPr>
        <p:txBody>
          <a:bodyPr>
            <a:noAutofit/>
          </a:bodyPr>
          <a:lstStyle/>
          <a:p>
            <a:pPr lvl="1"/>
            <a:r>
              <a:rPr lang="en-US" sz="1800" b="1" dirty="0" smtClean="0">
                <a:solidFill>
                  <a:schemeClr val="bg1"/>
                </a:solidFill>
                <a:latin typeface="Calibri" pitchFamily="34" charset="0"/>
              </a:rPr>
              <a:t>Utility and power services, and water delivery has been heavily compromised throughout  greater Riverside and San Bernardino County</a:t>
            </a:r>
          </a:p>
          <a:p>
            <a:pPr lvl="1"/>
            <a:r>
              <a:rPr lang="en-US" sz="1800" b="1" dirty="0" smtClean="0">
                <a:solidFill>
                  <a:schemeClr val="bg1"/>
                </a:solidFill>
                <a:latin typeface="Calibri" pitchFamily="34" charset="0"/>
              </a:rPr>
              <a:t>Freeways sustain catastrophic destruction with 215, 10, 60 and 210 freeways closed through out the region.  Traffic gridlocked throughout the region. </a:t>
            </a:r>
          </a:p>
          <a:p>
            <a:pPr lvl="1"/>
            <a:r>
              <a:rPr lang="en-US" sz="1800" b="1" dirty="0" smtClean="0">
                <a:solidFill>
                  <a:schemeClr val="bg1"/>
                </a:solidFill>
                <a:latin typeface="Calibri" pitchFamily="34" charset="0"/>
              </a:rPr>
              <a:t>Structural debris </a:t>
            </a:r>
            <a:r>
              <a:rPr lang="en-US" sz="1800" b="1" dirty="0">
                <a:solidFill>
                  <a:schemeClr val="bg1"/>
                </a:solidFill>
                <a:latin typeface="Calibri" pitchFamily="34" charset="0"/>
              </a:rPr>
              <a:t>throughout San Bernardino County impacting roads and </a:t>
            </a:r>
            <a:r>
              <a:rPr lang="en-US" sz="1800" b="1" dirty="0" smtClean="0">
                <a:solidFill>
                  <a:schemeClr val="bg1"/>
                </a:solidFill>
                <a:latin typeface="Calibri" pitchFamily="34" charset="0"/>
              </a:rPr>
              <a:t>highways making transport impossible. Traffic light systems are off grid with critical County Operations sites working on back-up power only</a:t>
            </a:r>
          </a:p>
          <a:p>
            <a:pPr lvl="1"/>
            <a:r>
              <a:rPr lang="en-US" sz="1800" b="1" dirty="0" smtClean="0">
                <a:solidFill>
                  <a:schemeClr val="bg1"/>
                </a:solidFill>
                <a:latin typeface="Calibri" pitchFamily="34" charset="0"/>
              </a:rPr>
              <a:t>Death toll in San Bernardino presently 57 with hundreds unaccounted for.</a:t>
            </a:r>
          </a:p>
          <a:p>
            <a:pPr lvl="1"/>
            <a:r>
              <a:rPr lang="en-US" sz="1800" b="1" dirty="0" smtClean="0">
                <a:solidFill>
                  <a:schemeClr val="bg1"/>
                </a:solidFill>
                <a:latin typeface="Calibri" pitchFamily="34" charset="0"/>
              </a:rPr>
              <a:t>Conflagration of fires throughout California due to broken fuel line and limited water sources to fight fire. </a:t>
            </a:r>
          </a:p>
          <a:p>
            <a:pPr lvl="1"/>
            <a:r>
              <a:rPr lang="en-US" sz="1800" b="1" dirty="0" smtClean="0">
                <a:solidFill>
                  <a:schemeClr val="bg1"/>
                </a:solidFill>
                <a:latin typeface="Calibri" pitchFamily="34" charset="0"/>
              </a:rPr>
              <a:t>Ongoing aftershocks of a magnitude of 7.2 and less continue to impact emergency response activities through County and the District.</a:t>
            </a:r>
            <a:endParaRPr lang="en-US" sz="1800" b="1" dirty="0">
              <a:solidFill>
                <a:schemeClr val="bg1"/>
              </a:solidFill>
              <a:latin typeface="Calibri" pitchFamily="34" charset="0"/>
            </a:endParaRPr>
          </a:p>
          <a:p>
            <a:pPr marL="585216" lvl="1" indent="0">
              <a:buNone/>
            </a:pPr>
            <a:r>
              <a:rPr lang="en-US" sz="1800" b="1" u="sng" dirty="0" smtClean="0">
                <a:solidFill>
                  <a:schemeClr val="bg1"/>
                </a:solidFill>
                <a:latin typeface="Calibri" pitchFamily="34" charset="0"/>
              </a:rPr>
              <a:t>Educational Impact</a:t>
            </a:r>
          </a:p>
          <a:p>
            <a:pPr lvl="1"/>
            <a:r>
              <a:rPr lang="en-US" sz="1800" b="1" dirty="0" smtClean="0">
                <a:solidFill>
                  <a:schemeClr val="bg1"/>
                </a:solidFill>
                <a:latin typeface="Calibri" panose="020F0502020204030204" pitchFamily="34" charset="0"/>
              </a:rPr>
              <a:t>Colleges and Universities through Southern California heavily impacted with all education functions down.</a:t>
            </a:r>
          </a:p>
          <a:p>
            <a:pPr lvl="1"/>
            <a:r>
              <a:rPr lang="en-US" sz="1800" b="1" dirty="0" smtClean="0">
                <a:solidFill>
                  <a:schemeClr val="bg1"/>
                </a:solidFill>
                <a:latin typeface="Calibri" panose="020F0502020204030204" pitchFamily="34" charset="0"/>
              </a:rPr>
              <a:t>All </a:t>
            </a:r>
            <a:r>
              <a:rPr lang="en-US" sz="1800" b="1" dirty="0">
                <a:solidFill>
                  <a:schemeClr val="bg1"/>
                </a:solidFill>
                <a:latin typeface="Calibri" panose="020F0502020204030204" pitchFamily="34" charset="0"/>
              </a:rPr>
              <a:t> </a:t>
            </a:r>
            <a:r>
              <a:rPr lang="en-US" sz="1800" b="1" dirty="0" smtClean="0">
                <a:solidFill>
                  <a:schemeClr val="bg1"/>
                </a:solidFill>
                <a:latin typeface="Calibri" panose="020F0502020204030204" pitchFamily="34" charset="0"/>
              </a:rPr>
              <a:t>SBCCD campuses sustain the highest impact damage ( MMI value X) with significant or full structural failure.  </a:t>
            </a:r>
          </a:p>
          <a:p>
            <a:pPr lvl="1"/>
            <a:r>
              <a:rPr lang="en-US" sz="1800" b="1" dirty="0" smtClean="0">
                <a:solidFill>
                  <a:schemeClr val="bg1"/>
                </a:solidFill>
                <a:latin typeface="Calibri" panose="020F0502020204030204" pitchFamily="34" charset="0"/>
              </a:rPr>
              <a:t>Unable to contact  State Chancellor Office</a:t>
            </a:r>
          </a:p>
          <a:p>
            <a:pPr lvl="1"/>
            <a:r>
              <a:rPr lang="en-US" sz="1800" b="1" dirty="0" smtClean="0">
                <a:solidFill>
                  <a:schemeClr val="bg1"/>
                </a:solidFill>
                <a:latin typeface="Calibri" panose="020F0502020204030204" pitchFamily="34" charset="0"/>
              </a:rPr>
              <a:t>Total impact to SBCCD still unknown.</a:t>
            </a:r>
            <a:endParaRPr lang="en-US" sz="1800" b="1"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C00000"/>
                </a:solidFill>
              </a:rPr>
              <a:t>7.8 Earthquake – How bad “is” it?</a:t>
            </a:r>
            <a:endParaRPr lang="en-US" dirty="0">
              <a:solidFill>
                <a:srgbClr val="C00000"/>
              </a:solidFill>
            </a:endParaRPr>
          </a:p>
        </p:txBody>
      </p:sp>
      <p:sp>
        <p:nvSpPr>
          <p:cNvPr id="11267" name="Content Placeholder 1"/>
          <p:cNvSpPr>
            <a:spLocks noGrp="1"/>
          </p:cNvSpPr>
          <p:nvPr>
            <p:ph sz="half" idx="1"/>
          </p:nvPr>
        </p:nvSpPr>
        <p:spPr/>
        <p:txBody>
          <a:bodyPr>
            <a:normAutofit fontScale="47500" lnSpcReduction="20000"/>
          </a:bodyPr>
          <a:lstStyle/>
          <a:p>
            <a:pPr eaLnBrk="1" hangingPunct="1"/>
            <a:r>
              <a:rPr lang="en-US" sz="3400" b="1" u="sng" dirty="0" smtClean="0">
                <a:solidFill>
                  <a:schemeClr val="bg1"/>
                </a:solidFill>
              </a:rPr>
              <a:t>500</a:t>
            </a:r>
            <a:r>
              <a:rPr lang="en-US" sz="3400" b="1" dirty="0" smtClean="0">
                <a:solidFill>
                  <a:schemeClr val="bg1"/>
                </a:solidFill>
              </a:rPr>
              <a:t>  times larger than the 6.7 magnitude Northridge earthquake. </a:t>
            </a:r>
          </a:p>
          <a:p>
            <a:pPr eaLnBrk="1" hangingPunct="1"/>
            <a:r>
              <a:rPr lang="en-US" sz="3400" b="1" dirty="0" smtClean="0">
                <a:solidFill>
                  <a:schemeClr val="bg1"/>
                </a:solidFill>
              </a:rPr>
              <a:t>Shaking lasted from 1 ½ - 2 minutes.</a:t>
            </a:r>
          </a:p>
          <a:p>
            <a:pPr eaLnBrk="1" hangingPunct="1"/>
            <a:r>
              <a:rPr lang="en-US" sz="3400" b="1" dirty="0" smtClean="0">
                <a:solidFill>
                  <a:schemeClr val="bg1"/>
                </a:solidFill>
              </a:rPr>
              <a:t>Statewide there were over </a:t>
            </a:r>
            <a:r>
              <a:rPr lang="en-US" sz="3400" b="1" u="sng" dirty="0" smtClean="0">
                <a:solidFill>
                  <a:schemeClr val="bg1"/>
                </a:solidFill>
              </a:rPr>
              <a:t>2,000</a:t>
            </a:r>
            <a:r>
              <a:rPr lang="en-US" sz="3400" b="1" dirty="0" smtClean="0">
                <a:solidFill>
                  <a:schemeClr val="bg1"/>
                </a:solidFill>
              </a:rPr>
              <a:t> deaths and 50,000 injuries.</a:t>
            </a:r>
          </a:p>
          <a:p>
            <a:pPr eaLnBrk="1" hangingPunct="1"/>
            <a:r>
              <a:rPr lang="en-US" sz="3400" b="1" dirty="0" smtClean="0">
                <a:solidFill>
                  <a:schemeClr val="bg1"/>
                </a:solidFill>
              </a:rPr>
              <a:t>Estimated </a:t>
            </a:r>
            <a:r>
              <a:rPr lang="en-US" sz="3400" b="1" u="sng" dirty="0" smtClean="0">
                <a:solidFill>
                  <a:schemeClr val="bg1"/>
                </a:solidFill>
              </a:rPr>
              <a:t>$200 billion</a:t>
            </a:r>
            <a:r>
              <a:rPr lang="en-US" sz="3400" b="1" dirty="0" smtClean="0">
                <a:solidFill>
                  <a:schemeClr val="bg1"/>
                </a:solidFill>
              </a:rPr>
              <a:t> in damages.</a:t>
            </a:r>
          </a:p>
          <a:p>
            <a:pPr eaLnBrk="1" hangingPunct="1"/>
            <a:r>
              <a:rPr lang="en-US" sz="3400" b="1" dirty="0" smtClean="0">
                <a:solidFill>
                  <a:schemeClr val="bg1"/>
                </a:solidFill>
              </a:rPr>
              <a:t>Major damage to transportation routes, water, and  utilities.</a:t>
            </a:r>
          </a:p>
          <a:p>
            <a:pPr eaLnBrk="1" hangingPunct="1"/>
            <a:r>
              <a:rPr lang="en-US" sz="3400" b="1" dirty="0" smtClean="0">
                <a:solidFill>
                  <a:schemeClr val="bg1"/>
                </a:solidFill>
              </a:rPr>
              <a:t>Fire conflagrations (urban and wildfires).</a:t>
            </a:r>
          </a:p>
          <a:p>
            <a:pPr eaLnBrk="1" hangingPunct="1"/>
            <a:endParaRPr lang="en-US" sz="3400" b="1" dirty="0" smtClean="0">
              <a:solidFill>
                <a:schemeClr val="bg1"/>
              </a:solidFill>
            </a:endParaRPr>
          </a:p>
          <a:p>
            <a:pPr eaLnBrk="1" hangingPunct="1"/>
            <a:endParaRPr lang="en-US" sz="2800" b="1" dirty="0" smtClean="0"/>
          </a:p>
          <a:p>
            <a:pPr eaLnBrk="1" hangingPunct="1">
              <a:buFont typeface="Wingdings 2" pitchFamily="18" charset="2"/>
              <a:buNone/>
            </a:pPr>
            <a:endParaRPr lang="en-US" b="1" dirty="0" smtClean="0"/>
          </a:p>
        </p:txBody>
      </p:sp>
      <p:sp>
        <p:nvSpPr>
          <p:cNvPr id="2" name="Content Placeholder 1"/>
          <p:cNvSpPr>
            <a:spLocks noGrp="1"/>
          </p:cNvSpPr>
          <p:nvPr>
            <p:ph sz="half" idx="2"/>
          </p:nvPr>
        </p:nvSpPr>
        <p:spPr/>
        <p:txBody>
          <a:bodyPr>
            <a:normAutofit fontScale="47500" lnSpcReduction="20000"/>
          </a:bodyPr>
          <a:lstStyle/>
          <a:p>
            <a:pPr marL="438912" indent="-320040">
              <a:spcBef>
                <a:spcPts val="0"/>
              </a:spcBef>
              <a:buFont typeface="Wingdings 2"/>
              <a:buChar char=""/>
              <a:defRPr/>
            </a:pPr>
            <a:r>
              <a:rPr lang="en-US" sz="3900" b="1" u="sng" dirty="0">
                <a:solidFill>
                  <a:schemeClr val="bg1"/>
                </a:solidFill>
              </a:rPr>
              <a:t>Modified </a:t>
            </a:r>
            <a:r>
              <a:rPr lang="en-US" sz="3900" b="1" u="sng" dirty="0" err="1">
                <a:solidFill>
                  <a:schemeClr val="bg1"/>
                </a:solidFill>
              </a:rPr>
              <a:t>Mercalli</a:t>
            </a:r>
            <a:r>
              <a:rPr lang="en-US" sz="3900" b="1" u="sng" dirty="0">
                <a:solidFill>
                  <a:schemeClr val="bg1"/>
                </a:solidFill>
              </a:rPr>
              <a:t> Intensity (MMI) Scale: </a:t>
            </a:r>
            <a:r>
              <a:rPr lang="en-US" sz="3300" b="1" dirty="0">
                <a:solidFill>
                  <a:schemeClr val="bg1"/>
                </a:solidFill>
              </a:rPr>
              <a:t>Not related to the Richter scale; it is based on subjective descriptions of damage.</a:t>
            </a:r>
          </a:p>
          <a:p>
            <a:pPr marL="438912" indent="-320040">
              <a:spcBef>
                <a:spcPts val="0"/>
              </a:spcBef>
              <a:buNone/>
              <a:defRPr/>
            </a:pPr>
            <a:endParaRPr lang="en-US" sz="1700" b="1" dirty="0">
              <a:solidFill>
                <a:schemeClr val="bg1"/>
              </a:solidFill>
            </a:endParaRPr>
          </a:p>
          <a:p>
            <a:pPr marL="731520" lvl="1" indent="-274320">
              <a:buFont typeface="Wingdings"/>
              <a:buChar char=""/>
              <a:defRPr/>
            </a:pPr>
            <a:r>
              <a:rPr lang="en-US" sz="3200" b="1" dirty="0" smtClean="0">
                <a:solidFill>
                  <a:schemeClr val="bg1"/>
                </a:solidFill>
              </a:rPr>
              <a:t>V: Light </a:t>
            </a:r>
            <a:r>
              <a:rPr lang="en-US" sz="3200" b="1" dirty="0">
                <a:solidFill>
                  <a:schemeClr val="bg1"/>
                </a:solidFill>
              </a:rPr>
              <a:t>shaking/pictures  </a:t>
            </a:r>
            <a:r>
              <a:rPr lang="en-US" sz="3200" b="1" dirty="0" smtClean="0">
                <a:solidFill>
                  <a:schemeClr val="bg1"/>
                </a:solidFill>
              </a:rPr>
              <a:t>		  move</a:t>
            </a:r>
            <a:endParaRPr lang="en-US" sz="3200" b="1" dirty="0">
              <a:solidFill>
                <a:schemeClr val="bg1"/>
              </a:solidFill>
            </a:endParaRPr>
          </a:p>
          <a:p>
            <a:pPr marL="731520" lvl="1" indent="-274320">
              <a:buFont typeface="Wingdings"/>
              <a:buChar char=""/>
              <a:defRPr/>
            </a:pPr>
            <a:r>
              <a:rPr lang="en-US" sz="3200" b="1" dirty="0" smtClean="0">
                <a:solidFill>
                  <a:schemeClr val="bg1"/>
                </a:solidFill>
              </a:rPr>
              <a:t>VI: Mod shaking/objects </a:t>
            </a:r>
            <a:r>
              <a:rPr lang="en-US" sz="3200" b="1" dirty="0">
                <a:solidFill>
                  <a:schemeClr val="bg1"/>
                </a:solidFill>
              </a:rPr>
              <a:t>fall</a:t>
            </a:r>
          </a:p>
          <a:p>
            <a:pPr marL="731520" lvl="1" indent="-274320">
              <a:buFont typeface="Wingdings"/>
              <a:buChar char=""/>
              <a:defRPr/>
            </a:pPr>
            <a:r>
              <a:rPr lang="en-US" sz="3200" b="1" dirty="0">
                <a:solidFill>
                  <a:schemeClr val="bg1"/>
                </a:solidFill>
              </a:rPr>
              <a:t>VII: </a:t>
            </a:r>
            <a:r>
              <a:rPr lang="en-US" sz="3200" b="1" dirty="0" smtClean="0">
                <a:solidFill>
                  <a:schemeClr val="bg1"/>
                </a:solidFill>
              </a:rPr>
              <a:t>Strong shaking/non- 		    structural </a:t>
            </a:r>
            <a:r>
              <a:rPr lang="en-US" sz="3200" b="1" dirty="0">
                <a:solidFill>
                  <a:schemeClr val="bg1"/>
                </a:solidFill>
              </a:rPr>
              <a:t>damage</a:t>
            </a:r>
          </a:p>
          <a:p>
            <a:pPr marL="731520" lvl="1" indent="-274320">
              <a:buFont typeface="Wingdings"/>
              <a:buChar char=""/>
              <a:defRPr/>
            </a:pPr>
            <a:r>
              <a:rPr lang="en-US" sz="3200" b="1" dirty="0" smtClean="0">
                <a:solidFill>
                  <a:schemeClr val="bg1"/>
                </a:solidFill>
              </a:rPr>
              <a:t>VIII: Very strong shaking 		      moderate </a:t>
            </a:r>
            <a:r>
              <a:rPr lang="en-US" sz="3200" b="1" dirty="0">
                <a:solidFill>
                  <a:schemeClr val="bg1"/>
                </a:solidFill>
              </a:rPr>
              <a:t>damage</a:t>
            </a:r>
          </a:p>
          <a:p>
            <a:pPr marL="731520" lvl="1" indent="-274320">
              <a:buFont typeface="Wingdings"/>
              <a:buChar char=""/>
              <a:defRPr/>
            </a:pPr>
            <a:r>
              <a:rPr lang="en-US" sz="3200" b="1" dirty="0">
                <a:solidFill>
                  <a:schemeClr val="bg1"/>
                </a:solidFill>
              </a:rPr>
              <a:t>IX</a:t>
            </a:r>
            <a:r>
              <a:rPr lang="en-US" sz="3200" b="1" dirty="0" smtClean="0">
                <a:solidFill>
                  <a:schemeClr val="bg1"/>
                </a:solidFill>
              </a:rPr>
              <a:t>: Violent </a:t>
            </a:r>
            <a:r>
              <a:rPr lang="en-US" sz="3200" b="1" dirty="0">
                <a:solidFill>
                  <a:schemeClr val="bg1"/>
                </a:solidFill>
              </a:rPr>
              <a:t>shaking/heavy </a:t>
            </a:r>
            <a:r>
              <a:rPr lang="en-US" sz="3200" b="1" dirty="0" smtClean="0">
                <a:solidFill>
                  <a:schemeClr val="bg1"/>
                </a:solidFill>
              </a:rPr>
              <a:t>     	   damage</a:t>
            </a:r>
            <a:endParaRPr lang="en-US" sz="3200" b="1" dirty="0">
              <a:solidFill>
                <a:schemeClr val="bg1"/>
              </a:solidFill>
            </a:endParaRPr>
          </a:p>
          <a:p>
            <a:pPr marL="731520" lvl="1" indent="-274320">
              <a:buFont typeface="Wingdings"/>
              <a:buChar char=""/>
              <a:defRPr/>
            </a:pPr>
            <a:r>
              <a:rPr lang="en-US" sz="3200" b="1" i="1" dirty="0">
                <a:solidFill>
                  <a:schemeClr val="bg1"/>
                </a:solidFill>
                <a:effectLst>
                  <a:outerShdw blurRad="38100" dist="38100" dir="2700000" algn="tl">
                    <a:srgbClr val="000000">
                      <a:alpha val="43137"/>
                    </a:srgbClr>
                  </a:outerShdw>
                </a:effectLst>
              </a:rPr>
              <a:t>X: </a:t>
            </a:r>
            <a:r>
              <a:rPr lang="en-US" sz="3200" b="1" i="1" dirty="0" smtClean="0">
                <a:solidFill>
                  <a:schemeClr val="bg1"/>
                </a:solidFill>
                <a:effectLst>
                  <a:outerShdw blurRad="38100" dist="38100" dir="2700000" algn="tl">
                    <a:srgbClr val="000000">
                      <a:alpha val="43137"/>
                    </a:srgbClr>
                  </a:outerShdw>
                </a:effectLst>
              </a:rPr>
              <a:t>Very </a:t>
            </a:r>
            <a:r>
              <a:rPr lang="en-US" sz="3200" b="1" i="1" dirty="0">
                <a:solidFill>
                  <a:schemeClr val="bg1"/>
                </a:solidFill>
                <a:effectLst>
                  <a:outerShdw blurRad="38100" dist="38100" dir="2700000" algn="tl">
                    <a:srgbClr val="000000">
                      <a:alpha val="43137"/>
                    </a:srgbClr>
                  </a:outerShdw>
                </a:effectLst>
              </a:rPr>
              <a:t>violent/extreme damage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76800"/>
            <a:ext cx="2305050" cy="19812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pPr>
              <a:defRPr/>
            </a:pPr>
            <a:r>
              <a:rPr lang="en-US" dirty="0" smtClean="0">
                <a:solidFill>
                  <a:srgbClr val="C00000"/>
                </a:solidFill>
              </a:rPr>
              <a:t>             Crafton Hills College Damage </a:t>
            </a:r>
            <a:endParaRPr lang="en-US" dirty="0">
              <a:solidFill>
                <a:srgbClr val="C00000"/>
              </a:solidFill>
            </a:endParaRPr>
          </a:p>
        </p:txBody>
      </p:sp>
      <p:sp>
        <p:nvSpPr>
          <p:cNvPr id="3" name="Content Placeholder 2"/>
          <p:cNvSpPr>
            <a:spLocks noGrp="1"/>
          </p:cNvSpPr>
          <p:nvPr>
            <p:ph idx="1"/>
          </p:nvPr>
        </p:nvSpPr>
        <p:spPr>
          <a:xfrm>
            <a:off x="609600" y="1447801"/>
            <a:ext cx="8458200" cy="5410199"/>
          </a:xfrm>
        </p:spPr>
        <p:txBody>
          <a:bodyPr rtlCol="0">
            <a:noAutofit/>
          </a:bodyPr>
          <a:lstStyle/>
          <a:p>
            <a:pPr lvl="1"/>
            <a:r>
              <a:rPr lang="en-US" sz="1600" b="1" dirty="0" smtClean="0">
                <a:solidFill>
                  <a:schemeClr val="bg1"/>
                </a:solidFill>
              </a:rPr>
              <a:t>Limited communication with CHC due to communication systems down.</a:t>
            </a:r>
          </a:p>
          <a:p>
            <a:pPr lvl="1"/>
            <a:r>
              <a:rPr lang="en-US" sz="1600" b="1" dirty="0" smtClean="0">
                <a:solidFill>
                  <a:schemeClr val="bg1"/>
                </a:solidFill>
              </a:rPr>
              <a:t>Complete structural collapse of Math/Science Annex , Gymnasium, Learning Resource Center.   Four (4) Reported, but unconfirmed deaths. Make shift triage area established to treat wounded. </a:t>
            </a:r>
          </a:p>
          <a:p>
            <a:pPr lvl="1"/>
            <a:r>
              <a:rPr lang="en-US" sz="1600" b="1" dirty="0" smtClean="0">
                <a:solidFill>
                  <a:schemeClr val="bg1"/>
                </a:solidFill>
              </a:rPr>
              <a:t>Chemistry/Health Science building burning. Unable to account for students and faculty in building.  Minimal support from local Fire Agency due to inability to access campus and lack of water support.</a:t>
            </a:r>
          </a:p>
          <a:p>
            <a:pPr lvl="1"/>
            <a:r>
              <a:rPr lang="en-US" sz="1600" b="1" dirty="0" smtClean="0">
                <a:solidFill>
                  <a:schemeClr val="bg1"/>
                </a:solidFill>
              </a:rPr>
              <a:t>Nurse’s Station attempting to cope with walking wounded.</a:t>
            </a:r>
          </a:p>
          <a:p>
            <a:pPr lvl="1"/>
            <a:r>
              <a:rPr lang="en-US" sz="1600" b="1" dirty="0" smtClean="0">
                <a:solidFill>
                  <a:schemeClr val="bg1"/>
                </a:solidFill>
              </a:rPr>
              <a:t>M&amp;O teams attempting to access buildings and search for injured and dead. On-going after shocks making damage assessment nearly impossible.</a:t>
            </a:r>
          </a:p>
          <a:p>
            <a:pPr lvl="1"/>
            <a:r>
              <a:rPr lang="en-US" sz="1600" b="1" dirty="0" smtClean="0">
                <a:solidFill>
                  <a:schemeClr val="bg1"/>
                </a:solidFill>
              </a:rPr>
              <a:t>Surrounding parking lots are full of damaged vehicles, debris, broken asphalt, and concrete. Many students and employees are unable to evacuate campus and are now sheltering minimally damaged buildings.</a:t>
            </a:r>
          </a:p>
          <a:p>
            <a:pPr lvl="1"/>
            <a:r>
              <a:rPr lang="en-US" sz="1600" b="1" dirty="0" smtClean="0">
                <a:solidFill>
                  <a:schemeClr val="bg1"/>
                </a:solidFill>
              </a:rPr>
              <a:t>Campus Police are requesting any and all support possible from local agencies and District EOC. </a:t>
            </a:r>
          </a:p>
          <a:p>
            <a:pPr>
              <a:buNone/>
            </a:pPr>
            <a:r>
              <a:rPr lang="en-US" sz="1800" dirty="0" smtClean="0">
                <a:solidFill>
                  <a:schemeClr val="bg1"/>
                </a:solidFill>
              </a:rPr>
              <a:t> </a:t>
            </a:r>
          </a:p>
          <a:p>
            <a:pPr marL="438912" indent="-320040" eaLnBrk="1" fontAlgn="auto" hangingPunct="1">
              <a:spcBef>
                <a:spcPts val="0"/>
              </a:spcBef>
              <a:spcAft>
                <a:spcPts val="0"/>
              </a:spcAft>
              <a:buFont typeface="Wingdings 2"/>
              <a:buNone/>
              <a:defRPr/>
            </a:pPr>
            <a:r>
              <a:rPr lang="en-US" sz="1800" b="1" dirty="0" smtClean="0">
                <a:solidFill>
                  <a:schemeClr val="bg1"/>
                </a:solidFill>
              </a:rPr>
              <a:t>	  </a:t>
            </a:r>
            <a:endParaRPr lang="en-US" sz="1800" b="1" dirty="0">
              <a:solidFill>
                <a:schemeClr val="bg1"/>
              </a:solidFill>
            </a:endParaRPr>
          </a:p>
        </p:txBody>
      </p:sp>
      <p:pic>
        <p:nvPicPr>
          <p:cNvPr id="4" name="Picture 4" descr="Crafton Hills College logo, a green triangle with gold text">
            <a:hlinkClick r:id="rId3"/>
          </p:cNvPr>
          <p:cNvPicPr>
            <a:picLocks noChangeAspect="1" noChangeArrowheads="1"/>
          </p:cNvPicPr>
          <p:nvPr/>
        </p:nvPicPr>
        <p:blipFill>
          <a:blip r:embed="rId4" cstate="print"/>
          <a:srcRect/>
          <a:stretch>
            <a:fillRect/>
          </a:stretch>
        </p:blipFill>
        <p:spPr bwMode="auto">
          <a:xfrm>
            <a:off x="0" y="142875"/>
            <a:ext cx="3752850" cy="1076326"/>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76276"/>
          </a:xfrm>
        </p:spPr>
        <p:txBody>
          <a:bodyPr>
            <a:normAutofit fontScale="90000"/>
          </a:bodyPr>
          <a:lstStyle/>
          <a:p>
            <a:pPr>
              <a:defRPr/>
            </a:pPr>
            <a:r>
              <a:rPr lang="en-US" dirty="0" smtClean="0">
                <a:solidFill>
                  <a:srgbClr val="C00000"/>
                </a:solidFill>
              </a:rPr>
              <a:t>SB Valley College Damage </a:t>
            </a:r>
            <a:endParaRPr lang="en-US" dirty="0">
              <a:solidFill>
                <a:srgbClr val="C00000"/>
              </a:solidFill>
            </a:endParaRPr>
          </a:p>
        </p:txBody>
      </p:sp>
      <p:sp>
        <p:nvSpPr>
          <p:cNvPr id="18435" name="Content Placeholder 2"/>
          <p:cNvSpPr>
            <a:spLocks noGrp="1"/>
          </p:cNvSpPr>
          <p:nvPr>
            <p:ph idx="1"/>
          </p:nvPr>
        </p:nvSpPr>
        <p:spPr>
          <a:xfrm>
            <a:off x="457200" y="1828800"/>
            <a:ext cx="8229600" cy="5562600"/>
          </a:xfrm>
        </p:spPr>
        <p:txBody>
          <a:bodyPr>
            <a:normAutofit fontScale="85000" lnSpcReduction="20000"/>
          </a:bodyPr>
          <a:lstStyle/>
          <a:p>
            <a:pPr lvl="1"/>
            <a:r>
              <a:rPr lang="en-US" sz="2000" b="1" dirty="0" smtClean="0">
                <a:solidFill>
                  <a:schemeClr val="bg1"/>
                </a:solidFill>
              </a:rPr>
              <a:t>Neighboring  Community has sustained heavy structural damage with </a:t>
            </a:r>
            <a:r>
              <a:rPr lang="en-US" sz="2000" b="1" dirty="0">
                <a:solidFill>
                  <a:schemeClr val="bg1"/>
                </a:solidFill>
              </a:rPr>
              <a:t>n</a:t>
            </a:r>
            <a:r>
              <a:rPr lang="en-US" sz="2000" b="1" dirty="0" smtClean="0">
                <a:solidFill>
                  <a:schemeClr val="bg1"/>
                </a:solidFill>
              </a:rPr>
              <a:t>eighbors sheltering in parking lots 8, 9, 10 and the Athletic field.</a:t>
            </a:r>
          </a:p>
          <a:p>
            <a:pPr lvl="1"/>
            <a:r>
              <a:rPr lang="en-US" sz="2000" b="1" dirty="0" smtClean="0">
                <a:solidFill>
                  <a:schemeClr val="bg1"/>
                </a:solidFill>
              </a:rPr>
              <a:t>Children Development Center is sheltering unclaimed children and those who families cant leave campus. Requesting aid from County Child Services.</a:t>
            </a:r>
          </a:p>
          <a:p>
            <a:pPr lvl="1"/>
            <a:r>
              <a:rPr lang="en-US" sz="2000" b="1" dirty="0" smtClean="0">
                <a:solidFill>
                  <a:schemeClr val="bg1"/>
                </a:solidFill>
              </a:rPr>
              <a:t>Make shift morgue established in Health Life Science – eight (8) confirmed dead, five (5) unidentified.</a:t>
            </a:r>
          </a:p>
          <a:p>
            <a:pPr lvl="1"/>
            <a:r>
              <a:rPr lang="en-US" sz="2000" b="1" dirty="0" smtClean="0">
                <a:solidFill>
                  <a:schemeClr val="bg1"/>
                </a:solidFill>
              </a:rPr>
              <a:t>Campus shelter established in Snyder &amp; Woman’s gym</a:t>
            </a:r>
          </a:p>
          <a:p>
            <a:pPr lvl="1"/>
            <a:r>
              <a:rPr lang="en-US" sz="2000" b="1" dirty="0" smtClean="0">
                <a:solidFill>
                  <a:schemeClr val="bg1"/>
                </a:solidFill>
              </a:rPr>
              <a:t>Middle School High Schools students and staff have sheltered with campus. Many children’s families are unaccounted for.</a:t>
            </a:r>
          </a:p>
          <a:p>
            <a:pPr lvl="1"/>
            <a:r>
              <a:rPr lang="en-US" sz="2000" b="1" dirty="0">
                <a:solidFill>
                  <a:schemeClr val="bg1"/>
                </a:solidFill>
              </a:rPr>
              <a:t>Campus has no water supply and intermittent power. </a:t>
            </a:r>
            <a:r>
              <a:rPr lang="en-US" sz="2000" b="1" dirty="0" smtClean="0">
                <a:solidFill>
                  <a:schemeClr val="bg1"/>
                </a:solidFill>
              </a:rPr>
              <a:t>Food is being salvaged from Campus Center and Vending machines. </a:t>
            </a:r>
          </a:p>
          <a:p>
            <a:pPr lvl="1"/>
            <a:r>
              <a:rPr lang="en-US" sz="2000" b="1" dirty="0" smtClean="0">
                <a:solidFill>
                  <a:schemeClr val="bg1"/>
                </a:solidFill>
              </a:rPr>
              <a:t>Incident Command is located in Police station, which is still structurally sound. Request for medical assistance and evacuation has gone to County Emergency Operation Center Post (ICP), no confirmation for assistance.</a:t>
            </a:r>
          </a:p>
          <a:p>
            <a:pPr lvl="1"/>
            <a:r>
              <a:rPr lang="en-US" sz="2000" b="1" dirty="0" smtClean="0">
                <a:solidFill>
                  <a:schemeClr val="bg1"/>
                </a:solidFill>
              </a:rPr>
              <a:t>ICP is asking if District EOC has activated and need financial support to purchase food water and emergency supplies.</a:t>
            </a:r>
            <a:endParaRPr lang="en-US" b="1" dirty="0" smtClean="0">
              <a:solidFill>
                <a:schemeClr val="bg1"/>
              </a:solidFill>
            </a:endParaRPr>
          </a:p>
          <a:p>
            <a:pPr lvl="1" eaLnBrk="1" hangingPunct="1"/>
            <a:endParaRPr lang="en-US" b="1" u="sng"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pic>
        <p:nvPicPr>
          <p:cNvPr id="4" name="Picture 2" descr="San Berardino Valley College"/>
          <p:cNvPicPr>
            <a:picLocks noChangeAspect="1" noChangeArrowheads="1"/>
          </p:cNvPicPr>
          <p:nvPr/>
        </p:nvPicPr>
        <p:blipFill>
          <a:blip r:embed="rId3" cstate="print"/>
          <a:srcRect/>
          <a:stretch>
            <a:fillRect/>
          </a:stretch>
        </p:blipFill>
        <p:spPr bwMode="auto">
          <a:xfrm>
            <a:off x="304800" y="676276"/>
            <a:ext cx="3829050" cy="98107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57200" y="0"/>
            <a:ext cx="8229600" cy="1219200"/>
          </a:xfrm>
        </p:spPr>
        <p:txBody>
          <a:bodyPr/>
          <a:lstStyle/>
          <a:p>
            <a:pPr eaLnBrk="1" fontAlgn="auto" hangingPunct="1">
              <a:spcAft>
                <a:spcPts val="0"/>
              </a:spcAft>
              <a:defRPr/>
            </a:pPr>
            <a:r>
              <a:rPr lang="en-US" dirty="0">
                <a:solidFill>
                  <a:srgbClr val="C00000"/>
                </a:solidFill>
                <a:effectLst/>
              </a:rPr>
              <a:t>Why Are You Here?</a:t>
            </a:r>
          </a:p>
        </p:txBody>
      </p:sp>
      <p:sp>
        <p:nvSpPr>
          <p:cNvPr id="11267" name="Rectangle 3"/>
          <p:cNvSpPr>
            <a:spLocks noGrp="1" noChangeArrowheads="1"/>
          </p:cNvSpPr>
          <p:nvPr>
            <p:ph sz="half" idx="1"/>
          </p:nvPr>
        </p:nvSpPr>
        <p:spPr>
          <a:xfrm>
            <a:off x="457200" y="1066801"/>
            <a:ext cx="4038600" cy="2971800"/>
          </a:xfrm>
        </p:spPr>
        <p:txBody>
          <a:bodyPr>
            <a:normAutofit lnSpcReduction="10000"/>
          </a:bodyPr>
          <a:lstStyle/>
          <a:p>
            <a:pPr marL="228600" indent="-228600" eaLnBrk="1" hangingPunct="1">
              <a:buClrTx/>
              <a:tabLst>
                <a:tab pos="0" algn="l"/>
                <a:tab pos="228600" algn="l"/>
              </a:tabLst>
            </a:pPr>
            <a:r>
              <a:rPr lang="en-US" dirty="0" smtClean="0">
                <a:solidFill>
                  <a:schemeClr val="bg1"/>
                </a:solidFill>
                <a:latin typeface="Lucida Sans" pitchFamily="34" charset="0"/>
              </a:rPr>
              <a:t>SB 166 – </a:t>
            </a:r>
            <a:r>
              <a:rPr lang="en-US" i="1" dirty="0" smtClean="0">
                <a:solidFill>
                  <a:schemeClr val="bg1"/>
                </a:solidFill>
                <a:latin typeface="Lucida Sans" pitchFamily="34" charset="0"/>
              </a:rPr>
              <a:t>California Community Colleges</a:t>
            </a:r>
          </a:p>
          <a:p>
            <a:pPr marL="228600" indent="-228600" eaLnBrk="1" hangingPunct="1">
              <a:buClrTx/>
              <a:tabLst>
                <a:tab pos="0" algn="l"/>
                <a:tab pos="228600" algn="l"/>
              </a:tabLst>
            </a:pPr>
            <a:r>
              <a:rPr lang="en-US" dirty="0" smtClean="0">
                <a:solidFill>
                  <a:schemeClr val="bg1"/>
                </a:solidFill>
                <a:latin typeface="Lucida Sans" pitchFamily="34" charset="0"/>
              </a:rPr>
              <a:t>State law CA Govt. Code 8607 (1993)</a:t>
            </a:r>
          </a:p>
          <a:p>
            <a:pPr marL="228600" indent="-228600" eaLnBrk="1" hangingPunct="1">
              <a:buClrTx/>
              <a:tabLst>
                <a:tab pos="0" algn="l"/>
                <a:tab pos="228600" algn="l"/>
              </a:tabLst>
            </a:pPr>
            <a:r>
              <a:rPr lang="en-US" dirty="0" smtClean="0">
                <a:solidFill>
                  <a:schemeClr val="bg1"/>
                </a:solidFill>
                <a:latin typeface="Lucida Sans" pitchFamily="34" charset="0"/>
              </a:rPr>
              <a:t>CA Govt. Code 3100-3109 – </a:t>
            </a:r>
            <a:r>
              <a:rPr lang="en-US" b="1" dirty="0" smtClean="0">
                <a:solidFill>
                  <a:schemeClr val="bg1"/>
                </a:solidFill>
                <a:latin typeface="Lucida Sans" pitchFamily="34" charset="0"/>
              </a:rPr>
              <a:t>Disaster Service Worke</a:t>
            </a:r>
            <a:r>
              <a:rPr lang="en-US" dirty="0" smtClean="0">
                <a:solidFill>
                  <a:schemeClr val="bg1"/>
                </a:solidFill>
                <a:latin typeface="Lucida Sans" pitchFamily="34" charset="0"/>
              </a:rPr>
              <a:t>r</a:t>
            </a:r>
          </a:p>
          <a:p>
            <a:pPr marL="228600" indent="-228600" eaLnBrk="1" hangingPunct="1">
              <a:tabLst>
                <a:tab pos="0" algn="l"/>
                <a:tab pos="228600" algn="l"/>
              </a:tabLst>
            </a:pPr>
            <a:endParaRPr lang="en-US" dirty="0" smtClean="0">
              <a:solidFill>
                <a:schemeClr val="bg1"/>
              </a:solidFill>
            </a:endParaRPr>
          </a:p>
        </p:txBody>
      </p:sp>
      <p:sp>
        <p:nvSpPr>
          <p:cNvPr id="6" name="Content Placeholder 5"/>
          <p:cNvSpPr>
            <a:spLocks noGrp="1"/>
          </p:cNvSpPr>
          <p:nvPr>
            <p:ph sz="half" idx="2"/>
          </p:nvPr>
        </p:nvSpPr>
        <p:spPr>
          <a:xfrm>
            <a:off x="4648200" y="1143001"/>
            <a:ext cx="4038600" cy="3124200"/>
          </a:xfrm>
        </p:spPr>
        <p:txBody>
          <a:bodyPr>
            <a:normAutofit lnSpcReduction="10000"/>
          </a:bodyPr>
          <a:lstStyle/>
          <a:p>
            <a:pPr marL="228600" indent="-228600" eaLnBrk="1" fontAlgn="auto" hangingPunct="1">
              <a:spcAft>
                <a:spcPts val="0"/>
              </a:spcAft>
              <a:buClrTx/>
              <a:buFont typeface="Wingdings 2"/>
              <a:buChar char=""/>
              <a:tabLst>
                <a:tab pos="0" algn="l"/>
                <a:tab pos="228600" algn="l"/>
              </a:tabLst>
              <a:defRPr/>
            </a:pPr>
            <a:r>
              <a:rPr lang="en-US" dirty="0" smtClean="0">
                <a:solidFill>
                  <a:schemeClr val="bg1"/>
                </a:solidFill>
                <a:latin typeface="Lucida Sans" pitchFamily="34" charset="0"/>
              </a:rPr>
              <a:t>NIMS requirement</a:t>
            </a:r>
          </a:p>
          <a:p>
            <a:pPr marL="868680" lvl="1" indent="-283464" eaLnBrk="1" fontAlgn="auto" hangingPunct="1">
              <a:spcAft>
                <a:spcPts val="0"/>
              </a:spcAft>
              <a:buClrTx/>
              <a:buFont typeface="Wingdings 2"/>
              <a:buChar char=""/>
              <a:tabLst>
                <a:tab pos="0" algn="l"/>
                <a:tab pos="228600" algn="l"/>
              </a:tabLst>
              <a:defRPr/>
            </a:pPr>
            <a:r>
              <a:rPr lang="en-US" dirty="0" smtClean="0">
                <a:solidFill>
                  <a:schemeClr val="bg1"/>
                </a:solidFill>
                <a:latin typeface="Lucida Sans" pitchFamily="34" charset="0"/>
              </a:rPr>
              <a:t>January 2009</a:t>
            </a:r>
          </a:p>
          <a:p>
            <a:pPr marL="868680" lvl="1" indent="-283464" eaLnBrk="1" fontAlgn="auto" hangingPunct="1">
              <a:spcAft>
                <a:spcPts val="0"/>
              </a:spcAft>
              <a:buClrTx/>
              <a:buFont typeface="Wingdings 2"/>
              <a:buChar char=""/>
              <a:tabLst>
                <a:tab pos="0" algn="l"/>
                <a:tab pos="228600" algn="l"/>
              </a:tabLst>
              <a:defRPr/>
            </a:pPr>
            <a:endParaRPr lang="en-US" dirty="0" smtClean="0">
              <a:solidFill>
                <a:schemeClr val="bg1"/>
              </a:solidFill>
              <a:latin typeface="Lucida Sans" pitchFamily="34" charset="0"/>
            </a:endParaRPr>
          </a:p>
          <a:p>
            <a:pPr marL="548640" indent="-411480" eaLnBrk="1" fontAlgn="auto" hangingPunct="1">
              <a:spcAft>
                <a:spcPts val="0"/>
              </a:spcAft>
              <a:buClrTx/>
              <a:buFont typeface="Wingdings 2"/>
              <a:buChar char=""/>
              <a:defRPr/>
            </a:pPr>
            <a:r>
              <a:rPr lang="en-US" sz="2400" dirty="0" smtClean="0">
                <a:solidFill>
                  <a:schemeClr val="bg1"/>
                </a:solidFill>
                <a:latin typeface="+mj-lt"/>
              </a:rPr>
              <a:t>HSPD 8 &amp; 9 -Homeland Security</a:t>
            </a:r>
          </a:p>
          <a:p>
            <a:pPr marL="548640" indent="-411480" eaLnBrk="1" fontAlgn="auto" hangingPunct="1">
              <a:spcAft>
                <a:spcPts val="0"/>
              </a:spcAft>
              <a:buClr>
                <a:schemeClr val="tx1">
                  <a:shade val="95000"/>
                </a:schemeClr>
              </a:buClr>
              <a:buFont typeface="Wingdings 2"/>
              <a:buNone/>
              <a:defRPr/>
            </a:pPr>
            <a:r>
              <a:rPr lang="en-US" sz="2400" dirty="0" smtClean="0">
                <a:solidFill>
                  <a:schemeClr val="bg1"/>
                </a:solidFill>
                <a:latin typeface="+mj-lt"/>
              </a:rPr>
              <a:t>	Presidential Directives</a:t>
            </a:r>
          </a:p>
          <a:p>
            <a:pPr marL="548640" indent="-411480" eaLnBrk="1" fontAlgn="auto" hangingPunct="1">
              <a:spcAft>
                <a:spcPts val="0"/>
              </a:spcAft>
              <a:buClr>
                <a:schemeClr val="tx1">
                  <a:shade val="95000"/>
                </a:schemeClr>
              </a:buClr>
              <a:buFont typeface="Wingdings 2"/>
              <a:buNone/>
              <a:defRPr/>
            </a:pPr>
            <a:endParaRPr lang="en-US" dirty="0" smtClean="0">
              <a:solidFill>
                <a:schemeClr val="bg1"/>
              </a:solidFill>
            </a:endParaRPr>
          </a:p>
          <a:p>
            <a:pPr marL="548640" indent="-411480" eaLnBrk="1" fontAlgn="auto" hangingPunct="1">
              <a:spcAft>
                <a:spcPts val="0"/>
              </a:spcAft>
              <a:buClr>
                <a:schemeClr val="tx1">
                  <a:shade val="95000"/>
                </a:schemeClr>
              </a:buClr>
              <a:buFont typeface="Wingdings 2"/>
              <a:buNone/>
              <a:defRPr/>
            </a:pPr>
            <a:endParaRPr lang="en-US" dirty="0" smtClean="0">
              <a:solidFill>
                <a:schemeClr val="bg1"/>
              </a:solidFill>
            </a:endParaRPr>
          </a:p>
          <a:p>
            <a:pPr>
              <a:defRPr/>
            </a:pPr>
            <a:endParaRPr lang="en-US" dirty="0"/>
          </a:p>
        </p:txBody>
      </p:sp>
      <p:sp>
        <p:nvSpPr>
          <p:cNvPr id="5" name="Slide Number Placeholder 3"/>
          <p:cNvSpPr>
            <a:spLocks noGrp="1"/>
          </p:cNvSpPr>
          <p:nvPr>
            <p:ph type="sldNum" sz="quarter" idx="12"/>
          </p:nvPr>
        </p:nvSpPr>
        <p:spPr/>
        <p:txBody>
          <a:bodyPr>
            <a:normAutofit/>
          </a:bodyPr>
          <a:lstStyle/>
          <a:p>
            <a:pPr>
              <a:defRPr/>
            </a:pPr>
            <a:fld id="{4D11BDBB-F197-4D9F-B124-3CCBFB36833E}" type="slidenum">
              <a:rPr lang="en-US"/>
              <a:pPr>
                <a:defRPr/>
              </a:pPr>
              <a:t>4</a:t>
            </a:fld>
            <a:endParaRPr lang="en-US"/>
          </a:p>
        </p:txBody>
      </p:sp>
      <p:sp>
        <p:nvSpPr>
          <p:cNvPr id="11270" name="Text Box 12"/>
          <p:cNvSpPr txBox="1">
            <a:spLocks noChangeArrowheads="1"/>
          </p:cNvSpPr>
          <p:nvPr/>
        </p:nvSpPr>
        <p:spPr bwMode="auto">
          <a:xfrm>
            <a:off x="153988" y="5497513"/>
            <a:ext cx="8775700" cy="519112"/>
          </a:xfrm>
          <a:prstGeom prst="rect">
            <a:avLst/>
          </a:prstGeom>
          <a:noFill/>
          <a:ln w="9525" algn="ctr">
            <a:noFill/>
            <a:miter lim="800000"/>
            <a:headEnd/>
            <a:tailEnd/>
          </a:ln>
        </p:spPr>
        <p:txBody>
          <a:bodyPr>
            <a:spAutoFit/>
          </a:bodyPr>
          <a:lstStyle/>
          <a:p>
            <a:pPr algn="r"/>
            <a:endParaRPr lang="en-US" sz="2800" b="1">
              <a:solidFill>
                <a:srgbClr val="000000"/>
              </a:solidFill>
              <a:latin typeface="Arial Narrow" pitchFamily="34" charset="0"/>
            </a:endParaRPr>
          </a:p>
        </p:txBody>
      </p:sp>
      <p:pic>
        <p:nvPicPr>
          <p:cNvPr id="8194" name="Picture 2" descr="http://ts1.mm.bing.net/th?&amp;id=JN.mo1DHTuzjQCNSbbRMV7GFw&amp;w=300&amp;h=300&amp;c=0&amp;pid=1.9&amp;rs=0&amp;p=0"/>
          <p:cNvPicPr>
            <a:picLocks noChangeAspect="1" noChangeArrowheads="1"/>
          </p:cNvPicPr>
          <p:nvPr/>
        </p:nvPicPr>
        <p:blipFill>
          <a:blip r:embed="rId3" cstate="print"/>
          <a:srcRect/>
          <a:stretch>
            <a:fillRect/>
          </a:stretch>
        </p:blipFill>
        <p:spPr bwMode="auto">
          <a:xfrm>
            <a:off x="5410200" y="3962400"/>
            <a:ext cx="2743200" cy="2743200"/>
          </a:xfrm>
          <a:prstGeom prst="rect">
            <a:avLst/>
          </a:prstGeom>
          <a:noFill/>
        </p:spPr>
      </p:pic>
      <p:pic>
        <p:nvPicPr>
          <p:cNvPr id="8196" name="Picture 4" descr="http://alumni.soe.ucsc.edu/~fred/oes.gif"/>
          <p:cNvPicPr>
            <a:picLocks noChangeAspect="1" noChangeArrowheads="1"/>
          </p:cNvPicPr>
          <p:nvPr/>
        </p:nvPicPr>
        <p:blipFill>
          <a:blip r:embed="rId4" cstate="print"/>
          <a:srcRect/>
          <a:stretch>
            <a:fillRect/>
          </a:stretch>
        </p:blipFill>
        <p:spPr bwMode="auto">
          <a:xfrm>
            <a:off x="457200" y="4038600"/>
            <a:ext cx="2362200" cy="2723093"/>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5575"/>
            <a:ext cx="8229600" cy="911225"/>
          </a:xfrm>
        </p:spPr>
        <p:txBody>
          <a:bodyPr>
            <a:noAutofit/>
          </a:bodyPr>
          <a:lstStyle/>
          <a:p>
            <a:pPr>
              <a:defRPr/>
            </a:pPr>
            <a:r>
              <a:rPr lang="en-US" sz="4000" dirty="0" smtClean="0">
                <a:solidFill>
                  <a:srgbClr val="C00000"/>
                </a:solidFill>
              </a:rPr>
              <a:t>SBCCD Operational State </a:t>
            </a:r>
            <a:r>
              <a:rPr lang="en-US" sz="4000" dirty="0" smtClean="0"/>
              <a:t/>
            </a:r>
            <a:br>
              <a:rPr lang="en-US" sz="4000" dirty="0" smtClean="0"/>
            </a:br>
            <a:endParaRPr lang="en-US" sz="4000" dirty="0"/>
          </a:p>
        </p:txBody>
      </p:sp>
      <p:sp>
        <p:nvSpPr>
          <p:cNvPr id="43011" name="Content Placeholder 4"/>
          <p:cNvSpPr>
            <a:spLocks noGrp="1"/>
          </p:cNvSpPr>
          <p:nvPr>
            <p:ph idx="1"/>
          </p:nvPr>
        </p:nvSpPr>
        <p:spPr>
          <a:xfrm>
            <a:off x="482600" y="1600200"/>
            <a:ext cx="8229600" cy="5105400"/>
          </a:xfrm>
        </p:spPr>
        <p:txBody>
          <a:bodyPr>
            <a:normAutofit fontScale="85000" lnSpcReduction="20000"/>
          </a:bodyPr>
          <a:lstStyle/>
          <a:p>
            <a:pPr>
              <a:buFont typeface="Wingdings 2" pitchFamily="18" charset="2"/>
              <a:buNone/>
            </a:pPr>
            <a:r>
              <a:rPr lang="en-US" sz="1600" b="1" u="sng" dirty="0" smtClean="0">
                <a:solidFill>
                  <a:schemeClr val="bg1"/>
                </a:solidFill>
              </a:rPr>
              <a:t>SBCC District Office</a:t>
            </a:r>
            <a:r>
              <a:rPr lang="en-US" sz="1600" dirty="0" smtClean="0">
                <a:solidFill>
                  <a:schemeClr val="bg1"/>
                </a:solidFill>
              </a:rPr>
              <a:t>– Has sustained moderate structural damage  but  can still functional. Boardroom has been cleared of debris and a partial EOC has been established. Only 30% of Emergency Operation staff are in place but with power down al records and accounts are inaccessible. San Bernardino International Airport has been converted in a State Regional Operation Center with the Joint Field Office to receive Federal assistance from FEMA and the National Guard. Access to District Office is restricted and main road will be closed only to federal and military support agencies. </a:t>
            </a:r>
            <a:r>
              <a:rPr lang="en-US" sz="1600" dirty="0">
                <a:solidFill>
                  <a:schemeClr val="bg1"/>
                </a:solidFill>
              </a:rPr>
              <a:t> </a:t>
            </a:r>
            <a:r>
              <a:rPr lang="en-US" sz="1600" dirty="0" smtClean="0">
                <a:solidFill>
                  <a:schemeClr val="bg1"/>
                </a:solidFill>
              </a:rPr>
              <a:t>EOC may need to be relocated.</a:t>
            </a:r>
          </a:p>
          <a:p>
            <a:pPr>
              <a:buFont typeface="Wingdings 2" pitchFamily="18" charset="2"/>
              <a:buNone/>
            </a:pPr>
            <a:endParaRPr lang="en-US" sz="1600" dirty="0" smtClean="0">
              <a:solidFill>
                <a:schemeClr val="bg1"/>
              </a:solidFill>
            </a:endParaRPr>
          </a:p>
          <a:p>
            <a:pPr>
              <a:buFont typeface="Wingdings 2" pitchFamily="18" charset="2"/>
              <a:buNone/>
            </a:pPr>
            <a:r>
              <a:rPr lang="en-US" sz="1600" dirty="0" smtClean="0">
                <a:solidFill>
                  <a:schemeClr val="bg1"/>
                </a:solidFill>
              </a:rPr>
              <a:t> </a:t>
            </a:r>
          </a:p>
          <a:p>
            <a:pPr>
              <a:buFont typeface="Wingdings 2" pitchFamily="18" charset="2"/>
              <a:buNone/>
            </a:pPr>
            <a:r>
              <a:rPr lang="en-US" sz="1600" dirty="0" smtClean="0"/>
              <a:t> </a:t>
            </a:r>
          </a:p>
          <a:p>
            <a:pPr>
              <a:buFont typeface="Wingdings 2" pitchFamily="18" charset="2"/>
              <a:buNone/>
            </a:pPr>
            <a:r>
              <a:rPr lang="en-US" sz="1600" b="1" u="sng" dirty="0" smtClean="0">
                <a:solidFill>
                  <a:schemeClr val="bg1"/>
                </a:solidFill>
              </a:rPr>
              <a:t>KVRC</a:t>
            </a:r>
            <a:r>
              <a:rPr lang="en-US" sz="1600" dirty="0" smtClean="0">
                <a:solidFill>
                  <a:schemeClr val="bg1"/>
                </a:solidFill>
              </a:rPr>
              <a:t>– Has regained much of system capability. Building Infrastructure sustained moderate damage but much of the damaged was not to weight baring walls and building was deemed “safe for occupancy”. Broadcasting services has been intermittent with primary functions to broadcast EAS ( Emergency Alert System) messages with regional updates.</a:t>
            </a:r>
          </a:p>
          <a:p>
            <a:pPr>
              <a:buFont typeface="Wingdings 2" pitchFamily="18" charset="2"/>
              <a:buNone/>
            </a:pPr>
            <a:endParaRPr lang="en-US" sz="1600" dirty="0">
              <a:solidFill>
                <a:schemeClr val="bg1"/>
              </a:solidFill>
            </a:endParaRPr>
          </a:p>
          <a:p>
            <a:pPr>
              <a:buFont typeface="Wingdings 2" pitchFamily="18" charset="2"/>
              <a:buNone/>
            </a:pPr>
            <a:endParaRPr lang="en-US" sz="1600" dirty="0" smtClean="0">
              <a:solidFill>
                <a:schemeClr val="bg1"/>
              </a:solidFill>
            </a:endParaRPr>
          </a:p>
          <a:p>
            <a:pPr>
              <a:buFont typeface="Wingdings 2" pitchFamily="18" charset="2"/>
              <a:buNone/>
            </a:pPr>
            <a:endParaRPr lang="en-US" sz="1600" dirty="0" smtClean="0"/>
          </a:p>
          <a:p>
            <a:pPr>
              <a:buFont typeface="Wingdings 2" pitchFamily="18" charset="2"/>
              <a:buNone/>
            </a:pPr>
            <a:endParaRPr lang="en-US" sz="1600" b="1" u="sng" dirty="0" smtClean="0">
              <a:solidFill>
                <a:schemeClr val="bg1"/>
              </a:solidFill>
            </a:endParaRPr>
          </a:p>
          <a:p>
            <a:pPr>
              <a:buFont typeface="Wingdings 2" pitchFamily="18" charset="2"/>
              <a:buNone/>
            </a:pPr>
            <a:endParaRPr lang="en-US" sz="1600" b="1" u="sng" dirty="0" smtClean="0">
              <a:solidFill>
                <a:schemeClr val="bg1"/>
              </a:solidFill>
            </a:endParaRPr>
          </a:p>
          <a:p>
            <a:pPr>
              <a:buFont typeface="Wingdings 2" pitchFamily="18" charset="2"/>
              <a:buNone/>
            </a:pPr>
            <a:r>
              <a:rPr lang="en-US" sz="1600" b="1" u="sng" dirty="0" smtClean="0">
                <a:solidFill>
                  <a:schemeClr val="bg1"/>
                </a:solidFill>
              </a:rPr>
              <a:t>EDCT</a:t>
            </a:r>
            <a:r>
              <a:rPr lang="en-US" sz="1600" dirty="0" smtClean="0">
                <a:solidFill>
                  <a:schemeClr val="bg1"/>
                </a:solidFill>
              </a:rPr>
              <a:t>–  The Economic Development &amp; Corporate Training Center sustained heavy damage. Minimal staff were during initial quake and all evacuated area. Present building and staff condition unknown. </a:t>
            </a:r>
          </a:p>
          <a:p>
            <a:pPr>
              <a:buFont typeface="Wingdings 2" pitchFamily="18" charset="2"/>
              <a:buNone/>
            </a:pPr>
            <a:r>
              <a:rPr lang="en-US" sz="1600" dirty="0" smtClean="0"/>
              <a:t> </a:t>
            </a:r>
          </a:p>
          <a:p>
            <a:pPr>
              <a:buFont typeface="Wingdings 2" pitchFamily="18" charset="2"/>
              <a:buNone/>
            </a:pPr>
            <a:r>
              <a:rPr lang="en-US" sz="2000" dirty="0" smtClean="0"/>
              <a:t> </a:t>
            </a:r>
          </a:p>
          <a:p>
            <a:endParaRPr lang="en-US" sz="2000" dirty="0" smtClean="0">
              <a:latin typeface="Calibri" pitchFamily="34" charset="0"/>
            </a:endParaRPr>
          </a:p>
        </p:txBody>
      </p:sp>
      <p:pic>
        <p:nvPicPr>
          <p:cNvPr id="5" name="Picture 4" descr="KVCR">
            <a:hlinkClick r:id="rId2"/>
          </p:cNvPr>
          <p:cNvPicPr>
            <a:picLocks noChangeAspect="1" noChangeArrowheads="1"/>
          </p:cNvPicPr>
          <p:nvPr/>
        </p:nvPicPr>
        <p:blipFill>
          <a:blip r:embed="rId3" cstate="print"/>
          <a:srcRect/>
          <a:stretch>
            <a:fillRect/>
          </a:stretch>
        </p:blipFill>
        <p:spPr bwMode="auto">
          <a:xfrm>
            <a:off x="198120" y="3200400"/>
            <a:ext cx="1701800" cy="272288"/>
          </a:xfrm>
          <a:prstGeom prst="rect">
            <a:avLst/>
          </a:prstGeom>
          <a:noFill/>
        </p:spPr>
      </p:pic>
      <p:pic>
        <p:nvPicPr>
          <p:cNvPr id="6" name="Picture 5" descr="SBCCC logo.png"/>
          <p:cNvPicPr>
            <a:picLocks noChangeAspect="1"/>
          </p:cNvPicPr>
          <p:nvPr/>
        </p:nvPicPr>
        <p:blipFill>
          <a:blip r:embed="rId4" cstate="print"/>
          <a:stretch>
            <a:fillRect/>
          </a:stretch>
        </p:blipFill>
        <p:spPr>
          <a:xfrm>
            <a:off x="228600" y="780897"/>
            <a:ext cx="1701800" cy="678809"/>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r="80204" b="78660"/>
          <a:stretch/>
        </p:blipFill>
        <p:spPr>
          <a:xfrm>
            <a:off x="457200" y="4658239"/>
            <a:ext cx="999988" cy="861809"/>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90210"/>
          </a:xfrm>
        </p:spPr>
        <p:txBody>
          <a:bodyPr>
            <a:normAutofit fontScale="90000"/>
          </a:bodyPr>
          <a:lstStyle/>
          <a:p>
            <a:pPr eaLnBrk="1" hangingPunct="1">
              <a:defRPr/>
            </a:pPr>
            <a:r>
              <a:rPr lang="en-US" dirty="0" smtClean="0">
                <a:solidFill>
                  <a:srgbClr val="C00000"/>
                </a:solidFill>
              </a:rPr>
              <a:t>Response/Recovery Exercise:</a:t>
            </a:r>
            <a:br>
              <a:rPr lang="en-US" dirty="0" smtClean="0">
                <a:solidFill>
                  <a:srgbClr val="C00000"/>
                </a:solidFill>
              </a:rPr>
            </a:br>
            <a:r>
              <a:rPr lang="en-US" dirty="0" smtClean="0">
                <a:solidFill>
                  <a:srgbClr val="C00000"/>
                </a:solidFill>
              </a:rPr>
              <a:t>Objectives</a:t>
            </a:r>
            <a:endParaRPr lang="en-US" dirty="0">
              <a:solidFill>
                <a:srgbClr val="C00000"/>
              </a:solidFill>
            </a:endParaRPr>
          </a:p>
        </p:txBody>
      </p:sp>
      <p:sp>
        <p:nvSpPr>
          <p:cNvPr id="23555" name="Content Placeholder 2"/>
          <p:cNvSpPr>
            <a:spLocks noGrp="1"/>
          </p:cNvSpPr>
          <p:nvPr>
            <p:ph idx="1"/>
          </p:nvPr>
        </p:nvSpPr>
        <p:spPr/>
        <p:txBody>
          <a:bodyPr>
            <a:normAutofit fontScale="77500" lnSpcReduction="20000"/>
          </a:bodyPr>
          <a:lstStyle/>
          <a:p>
            <a:pPr eaLnBrk="1" hangingPunct="1"/>
            <a:r>
              <a:rPr lang="en-US" sz="2800" b="1" u="sng" dirty="0" smtClean="0">
                <a:solidFill>
                  <a:schemeClr val="bg1"/>
                </a:solidFill>
              </a:rPr>
              <a:t>Objectives</a:t>
            </a:r>
            <a:r>
              <a:rPr lang="en-US" sz="2800" b="1" dirty="0" smtClean="0">
                <a:solidFill>
                  <a:schemeClr val="bg1"/>
                </a:solidFill>
              </a:rPr>
              <a:t>:</a:t>
            </a:r>
          </a:p>
          <a:p>
            <a:pPr lvl="1" eaLnBrk="1" hangingPunct="1"/>
            <a:r>
              <a:rPr lang="en-US" b="1" dirty="0" smtClean="0">
                <a:solidFill>
                  <a:schemeClr val="bg1"/>
                </a:solidFill>
              </a:rPr>
              <a:t>Assess the financial impact and Continuity of Education (COED) the earthquake had on the college(s) and discuss critical policies and procedures that must be enacted to support the District-wide response and short-term needs.</a:t>
            </a:r>
          </a:p>
          <a:p>
            <a:pPr lvl="1" eaLnBrk="1" hangingPunct="1"/>
            <a:endParaRPr lang="en-US" b="1" dirty="0" smtClean="0">
              <a:solidFill>
                <a:schemeClr val="bg1"/>
              </a:solidFill>
            </a:endParaRPr>
          </a:p>
          <a:p>
            <a:pPr lvl="1" eaLnBrk="1" hangingPunct="1"/>
            <a:r>
              <a:rPr lang="en-US" b="1" dirty="0" smtClean="0">
                <a:solidFill>
                  <a:schemeClr val="bg1"/>
                </a:solidFill>
              </a:rPr>
              <a:t>Prioritizing critical functions and address the emergency funding needs for the college’s response and recovery</a:t>
            </a:r>
          </a:p>
          <a:p>
            <a:pPr lvl="1" eaLnBrk="1" hangingPunct="1"/>
            <a:endParaRPr lang="en-US" b="1" dirty="0" smtClean="0">
              <a:solidFill>
                <a:schemeClr val="bg1"/>
              </a:solidFill>
            </a:endParaRPr>
          </a:p>
          <a:p>
            <a:pPr lvl="1" eaLnBrk="1" hangingPunct="1"/>
            <a:r>
              <a:rPr lang="en-US" b="1" dirty="0" smtClean="0">
                <a:solidFill>
                  <a:schemeClr val="bg1"/>
                </a:solidFill>
              </a:rPr>
              <a:t>Identify process for Allocating long term recovery funds for resources, facilities, and personnel, if necessary, to achieve continuity of education/business and resume normal operations.</a:t>
            </a:r>
          </a:p>
          <a:p>
            <a:pPr eaLnBrk="1" hangingPunct="1">
              <a:buFont typeface="Wingdings 2" pitchFamily="18" charset="2"/>
              <a:buNone/>
            </a:pPr>
            <a:r>
              <a:rPr lang="en-US" sz="2800" b="1" dirty="0" smtClean="0">
                <a:solidFill>
                  <a:schemeClr val="bg1"/>
                </a:solidFill>
              </a:rPr>
              <a:t> </a:t>
            </a:r>
          </a:p>
          <a:p>
            <a:pPr eaLnBrk="1" hangingPunct="1"/>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6000" dirty="0" smtClean="0"/>
              <a:t>Open Discussion</a:t>
            </a:r>
            <a:endParaRPr lang="en-US" sz="6000" dirty="0"/>
          </a:p>
        </p:txBody>
      </p:sp>
      <p:pic>
        <p:nvPicPr>
          <p:cNvPr id="46083" name="Picture 4"/>
          <p:cNvPicPr>
            <a:picLocks noGrp="1" noChangeAspect="1" noChangeArrowheads="1"/>
          </p:cNvPicPr>
          <p:nvPr>
            <p:ph idx="1"/>
          </p:nvPr>
        </p:nvPicPr>
        <p:blipFill>
          <a:blip r:embed="rId2" cstate="print"/>
          <a:srcRect/>
          <a:stretch>
            <a:fillRect/>
          </a:stretch>
        </p:blipFill>
        <p:spPr>
          <a:xfrm>
            <a:off x="6762750" y="1447800"/>
            <a:ext cx="2381250" cy="3429000"/>
          </a:xfrm>
          <a:noFill/>
        </p:spPr>
      </p:pic>
      <p:pic>
        <p:nvPicPr>
          <p:cNvPr id="46084" name="Picture 2"/>
          <p:cNvPicPr>
            <a:picLocks noChangeAspect="1" noChangeArrowheads="1"/>
          </p:cNvPicPr>
          <p:nvPr/>
        </p:nvPicPr>
        <p:blipFill>
          <a:blip r:embed="rId3" cstate="print"/>
          <a:srcRect/>
          <a:stretch>
            <a:fillRect/>
          </a:stretch>
        </p:blipFill>
        <p:spPr bwMode="auto">
          <a:xfrm>
            <a:off x="4343400" y="1447800"/>
            <a:ext cx="2438400" cy="2224088"/>
          </a:xfrm>
          <a:prstGeom prst="rect">
            <a:avLst/>
          </a:prstGeom>
          <a:noFill/>
          <a:ln w="9525">
            <a:noFill/>
            <a:miter lim="800000"/>
            <a:headEnd/>
            <a:tailEnd/>
          </a:ln>
        </p:spPr>
      </p:pic>
      <p:pic>
        <p:nvPicPr>
          <p:cNvPr id="46085" name="Picture 3"/>
          <p:cNvPicPr>
            <a:picLocks noChangeAspect="1" noChangeArrowheads="1"/>
          </p:cNvPicPr>
          <p:nvPr/>
        </p:nvPicPr>
        <p:blipFill>
          <a:blip r:embed="rId4" cstate="print"/>
          <a:srcRect/>
          <a:stretch>
            <a:fillRect/>
          </a:stretch>
        </p:blipFill>
        <p:spPr bwMode="auto">
          <a:xfrm>
            <a:off x="6775450" y="4800600"/>
            <a:ext cx="2368550" cy="2057400"/>
          </a:xfrm>
          <a:prstGeom prst="rect">
            <a:avLst/>
          </a:prstGeom>
          <a:noFill/>
          <a:ln w="9525">
            <a:noFill/>
            <a:miter lim="800000"/>
            <a:headEnd/>
            <a:tailEnd/>
          </a:ln>
        </p:spPr>
      </p:pic>
      <p:pic>
        <p:nvPicPr>
          <p:cNvPr id="46086" name="Picture 4"/>
          <p:cNvPicPr>
            <a:picLocks noChangeAspect="1" noChangeArrowheads="1"/>
          </p:cNvPicPr>
          <p:nvPr/>
        </p:nvPicPr>
        <p:blipFill>
          <a:blip r:embed="rId5" cstate="print"/>
          <a:srcRect/>
          <a:stretch>
            <a:fillRect/>
          </a:stretch>
        </p:blipFill>
        <p:spPr bwMode="auto">
          <a:xfrm>
            <a:off x="0" y="5122863"/>
            <a:ext cx="6781800" cy="1735137"/>
          </a:xfrm>
          <a:prstGeom prst="rect">
            <a:avLst/>
          </a:prstGeom>
          <a:noFill/>
          <a:ln w="9525">
            <a:noFill/>
            <a:miter lim="800000"/>
            <a:headEnd/>
            <a:tailEnd/>
          </a:ln>
        </p:spPr>
      </p:pic>
      <p:pic>
        <p:nvPicPr>
          <p:cNvPr id="46087" name="Picture 5"/>
          <p:cNvPicPr>
            <a:picLocks noChangeAspect="1" noChangeArrowheads="1"/>
          </p:cNvPicPr>
          <p:nvPr/>
        </p:nvPicPr>
        <p:blipFill>
          <a:blip r:embed="rId6" cstate="print"/>
          <a:srcRect/>
          <a:stretch>
            <a:fillRect/>
          </a:stretch>
        </p:blipFill>
        <p:spPr bwMode="auto">
          <a:xfrm>
            <a:off x="0" y="1447800"/>
            <a:ext cx="4343400" cy="2133600"/>
          </a:xfrm>
          <a:prstGeom prst="rect">
            <a:avLst/>
          </a:prstGeom>
          <a:noFill/>
          <a:ln w="9525">
            <a:noFill/>
            <a:miter lim="800000"/>
            <a:headEnd/>
            <a:tailEnd/>
          </a:ln>
        </p:spPr>
      </p:pic>
      <p:pic>
        <p:nvPicPr>
          <p:cNvPr id="46088" name="Picture 6"/>
          <p:cNvPicPr>
            <a:picLocks noChangeAspect="1" noChangeArrowheads="1"/>
          </p:cNvPicPr>
          <p:nvPr/>
        </p:nvPicPr>
        <p:blipFill>
          <a:blip r:embed="rId7" cstate="print"/>
          <a:srcRect/>
          <a:stretch>
            <a:fillRect/>
          </a:stretch>
        </p:blipFill>
        <p:spPr bwMode="auto">
          <a:xfrm>
            <a:off x="0" y="3581400"/>
            <a:ext cx="6781800" cy="1600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bg1"/>
                </a:solidFill>
              </a:rPr>
              <a:t>What are SEMS &amp; NIMS Really?</a:t>
            </a:r>
            <a:endParaRPr lang="en-US" dirty="0">
              <a:solidFill>
                <a:schemeClr val="bg1"/>
              </a:solidFill>
            </a:endParaRPr>
          </a:p>
        </p:txBody>
      </p:sp>
      <p:sp>
        <p:nvSpPr>
          <p:cNvPr id="3" name="Content Placeholder 2"/>
          <p:cNvSpPr>
            <a:spLocks noGrp="1"/>
          </p:cNvSpPr>
          <p:nvPr>
            <p:ph idx="1"/>
          </p:nvPr>
        </p:nvSpPr>
        <p:spPr>
          <a:xfrm>
            <a:off x="457200" y="1600200"/>
            <a:ext cx="8229600" cy="4495800"/>
          </a:xfrm>
        </p:spPr>
        <p:txBody>
          <a:bodyPr>
            <a:normAutofit fontScale="92500" lnSpcReduction="10000"/>
          </a:bodyPr>
          <a:lstStyle/>
          <a:p>
            <a:pPr marL="548640" indent="-411480" eaLnBrk="1" fontAlgn="auto" hangingPunct="1">
              <a:spcAft>
                <a:spcPts val="0"/>
              </a:spcAft>
              <a:buClr>
                <a:schemeClr val="tx1">
                  <a:shade val="95000"/>
                </a:schemeClr>
              </a:buClr>
              <a:buFont typeface="Wingdings 2"/>
              <a:buNone/>
              <a:defRPr/>
            </a:pPr>
            <a:r>
              <a:rPr lang="en-US" sz="3600" dirty="0" smtClean="0">
                <a:solidFill>
                  <a:schemeClr val="bg1"/>
                </a:solidFill>
                <a:latin typeface="+mj-lt"/>
              </a:rPr>
              <a:t>A system of management and best</a:t>
            </a:r>
          </a:p>
          <a:p>
            <a:pPr marL="548640" indent="-411480" eaLnBrk="1" fontAlgn="auto" hangingPunct="1">
              <a:spcAft>
                <a:spcPts val="0"/>
              </a:spcAft>
              <a:buClr>
                <a:schemeClr val="tx1">
                  <a:shade val="95000"/>
                </a:schemeClr>
              </a:buClr>
              <a:buFont typeface="Wingdings 2"/>
              <a:buNone/>
              <a:defRPr/>
            </a:pPr>
            <a:r>
              <a:rPr lang="en-US" sz="3600" dirty="0" smtClean="0">
                <a:solidFill>
                  <a:schemeClr val="bg1"/>
                </a:solidFill>
                <a:latin typeface="+mj-lt"/>
              </a:rPr>
              <a:t>practices that standardizes</a:t>
            </a:r>
          </a:p>
          <a:p>
            <a:pPr marL="548640" indent="-411480" eaLnBrk="1" fontAlgn="auto" hangingPunct="1">
              <a:spcAft>
                <a:spcPts val="0"/>
              </a:spcAft>
              <a:buClr>
                <a:schemeClr val="tx1">
                  <a:shade val="95000"/>
                </a:schemeClr>
              </a:buClr>
              <a:buFont typeface="Wingdings 2"/>
              <a:buNone/>
              <a:defRPr/>
            </a:pPr>
            <a:r>
              <a:rPr lang="en-US" sz="3600" dirty="0" smtClean="0">
                <a:solidFill>
                  <a:schemeClr val="bg1"/>
                </a:solidFill>
                <a:latin typeface="+mj-lt"/>
              </a:rPr>
              <a:t>incident management processes,</a:t>
            </a:r>
          </a:p>
          <a:p>
            <a:pPr marL="548640" indent="-411480" eaLnBrk="1" fontAlgn="auto" hangingPunct="1">
              <a:spcAft>
                <a:spcPts val="0"/>
              </a:spcAft>
              <a:buClr>
                <a:schemeClr val="tx1">
                  <a:shade val="95000"/>
                </a:schemeClr>
              </a:buClr>
              <a:buFont typeface="Wingdings 2"/>
              <a:buNone/>
              <a:defRPr/>
            </a:pPr>
            <a:r>
              <a:rPr lang="en-US" sz="3600" dirty="0" smtClean="0">
                <a:solidFill>
                  <a:schemeClr val="bg1"/>
                </a:solidFill>
                <a:latin typeface="+mj-lt"/>
              </a:rPr>
              <a:t>protocols, and procedures for use by</a:t>
            </a:r>
          </a:p>
          <a:p>
            <a:pPr marL="548640" indent="-411480" eaLnBrk="1" fontAlgn="auto" hangingPunct="1">
              <a:spcAft>
                <a:spcPts val="0"/>
              </a:spcAft>
              <a:buClr>
                <a:schemeClr val="tx1">
                  <a:shade val="95000"/>
                </a:schemeClr>
              </a:buClr>
              <a:buFont typeface="Wingdings 2"/>
              <a:buNone/>
              <a:defRPr/>
            </a:pPr>
            <a:r>
              <a:rPr lang="en-US" sz="3600" dirty="0" smtClean="0">
                <a:solidFill>
                  <a:schemeClr val="bg1"/>
                </a:solidFill>
                <a:latin typeface="+mj-lt"/>
              </a:rPr>
              <a:t>all responders through:</a:t>
            </a:r>
          </a:p>
          <a:p>
            <a:pPr marL="548640" indent="-411480" eaLnBrk="1" fontAlgn="auto" hangingPunct="1">
              <a:spcAft>
                <a:spcPts val="0"/>
              </a:spcAft>
              <a:buClr>
                <a:schemeClr val="bg1"/>
              </a:buClr>
              <a:buFont typeface="Wingdings 2"/>
              <a:buChar char=""/>
              <a:defRPr/>
            </a:pPr>
            <a:r>
              <a:rPr lang="en-US" sz="3600" i="1" dirty="0" smtClean="0">
                <a:solidFill>
                  <a:schemeClr val="bg1"/>
                </a:solidFill>
                <a:latin typeface="+mj-lt"/>
              </a:rPr>
              <a:t>Coordination</a:t>
            </a:r>
          </a:p>
          <a:p>
            <a:pPr marL="548640" indent="-411480" eaLnBrk="1" fontAlgn="auto" hangingPunct="1">
              <a:spcAft>
                <a:spcPts val="0"/>
              </a:spcAft>
              <a:buClr>
                <a:schemeClr val="bg1"/>
              </a:buClr>
              <a:buFont typeface="Wingdings 2"/>
              <a:buChar char=""/>
              <a:defRPr/>
            </a:pPr>
            <a:r>
              <a:rPr lang="en-US" sz="3600" i="1" dirty="0" smtClean="0">
                <a:solidFill>
                  <a:schemeClr val="bg1"/>
                </a:solidFill>
                <a:latin typeface="+mj-lt"/>
              </a:rPr>
              <a:t>Communication</a:t>
            </a:r>
          </a:p>
          <a:p>
            <a:pPr marL="548640" indent="-411480" eaLnBrk="1" fontAlgn="auto" hangingPunct="1">
              <a:spcAft>
                <a:spcPts val="0"/>
              </a:spcAft>
              <a:buClr>
                <a:schemeClr val="bg1"/>
              </a:buClr>
              <a:buFont typeface="Wingdings 2"/>
              <a:buChar char=""/>
              <a:defRPr/>
            </a:pPr>
            <a:r>
              <a:rPr lang="en-US" sz="3600" i="1" dirty="0" smtClean="0">
                <a:solidFill>
                  <a:schemeClr val="bg1"/>
                </a:solidFill>
                <a:latin typeface="+mj-lt"/>
              </a:rPr>
              <a:t>Resources</a:t>
            </a:r>
            <a:endParaRPr lang="en-US" sz="3600" i="1" dirty="0">
              <a:solidFill>
                <a:schemeClr val="bg1"/>
              </a:solidFill>
              <a:latin typeface="+mj-lt"/>
            </a:endParaRPr>
          </a:p>
        </p:txBody>
      </p:sp>
      <p:sp>
        <p:nvSpPr>
          <p:cNvPr id="4" name="Slide Number Placeholder 3"/>
          <p:cNvSpPr>
            <a:spLocks noGrp="1"/>
          </p:cNvSpPr>
          <p:nvPr>
            <p:ph type="sldNum" sz="quarter" idx="12"/>
          </p:nvPr>
        </p:nvSpPr>
        <p:spPr/>
        <p:txBody>
          <a:bodyPr/>
          <a:lstStyle/>
          <a:p>
            <a:pPr>
              <a:defRPr/>
            </a:pPr>
            <a:fld id="{5DA4F07C-C592-42C6-BD05-41645B748E79}" type="slidenum">
              <a:rPr lang="en-US"/>
              <a:pPr>
                <a:defRPr/>
              </a:pPr>
              <a:t>5</a:t>
            </a:fld>
            <a:endParaRPr lang="en-US"/>
          </a:p>
        </p:txBody>
      </p:sp>
      <p:pic>
        <p:nvPicPr>
          <p:cNvPr id="6148" name="Picture 4" descr="http://ts1.mm.bing.net/th?&amp;id=JN.Ez4VTmXpufVG96HoWs0I9g&amp;w=300&amp;h=300&amp;c=0&amp;pid=1.9&amp;rs=0&amp;p=0"/>
          <p:cNvPicPr>
            <a:picLocks noChangeAspect="1" noChangeArrowheads="1"/>
          </p:cNvPicPr>
          <p:nvPr/>
        </p:nvPicPr>
        <p:blipFill>
          <a:blip r:embed="rId2" cstate="print"/>
          <a:srcRect/>
          <a:stretch>
            <a:fillRect/>
          </a:stretch>
        </p:blipFill>
        <p:spPr bwMode="auto">
          <a:xfrm>
            <a:off x="5257800" y="4343400"/>
            <a:ext cx="3429000" cy="2362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a:xfrm>
            <a:off x="457200" y="0"/>
            <a:ext cx="8229600" cy="1417638"/>
          </a:xfrm>
        </p:spPr>
        <p:txBody>
          <a:bodyPr>
            <a:noAutofit/>
          </a:bodyPr>
          <a:lstStyle/>
          <a:p>
            <a:pPr eaLnBrk="1" fontAlgn="auto" hangingPunct="1">
              <a:spcAft>
                <a:spcPts val="0"/>
              </a:spcAft>
              <a:defRPr/>
            </a:pPr>
            <a:r>
              <a:rPr lang="en-US" sz="4000" dirty="0" smtClean="0"/>
              <a:t>Under SEMS</a:t>
            </a:r>
            <a:br>
              <a:rPr lang="en-US" sz="4000" dirty="0" smtClean="0"/>
            </a:br>
            <a:r>
              <a:rPr lang="en-US" sz="4000" dirty="0" smtClean="0"/>
              <a:t>State </a:t>
            </a:r>
            <a:r>
              <a:rPr lang="en-US" sz="4000" dirty="0"/>
              <a:t>Law Says…</a:t>
            </a:r>
          </a:p>
        </p:txBody>
      </p:sp>
      <p:sp>
        <p:nvSpPr>
          <p:cNvPr id="675843" name="Rectangle 3"/>
          <p:cNvSpPr>
            <a:spLocks noGrp="1" noChangeArrowheads="1"/>
          </p:cNvSpPr>
          <p:nvPr>
            <p:ph sz="half" idx="1"/>
          </p:nvPr>
        </p:nvSpPr>
        <p:spPr>
          <a:xfrm>
            <a:off x="673100" y="1409700"/>
            <a:ext cx="3133725" cy="865188"/>
          </a:xfrm>
          <a:solidFill>
            <a:srgbClr val="FFFF00"/>
          </a:solidFill>
        </p:spPr>
        <p:txBody>
          <a:bodyPr>
            <a:normAutofit lnSpcReduction="10000"/>
          </a:bodyPr>
          <a:lstStyle/>
          <a:p>
            <a:pPr marL="548640" indent="-411480" fontAlgn="auto">
              <a:spcBef>
                <a:spcPct val="0"/>
              </a:spcBef>
              <a:spcAft>
                <a:spcPts val="0"/>
              </a:spcAft>
              <a:buClr>
                <a:schemeClr val="tx1">
                  <a:shade val="95000"/>
                </a:schemeClr>
              </a:buClr>
              <a:buFontTx/>
              <a:buNone/>
              <a:defRPr/>
            </a:pPr>
            <a:r>
              <a:rPr lang="en-US" sz="2400" u="sng">
                <a:solidFill>
                  <a:srgbClr val="000000"/>
                </a:solidFill>
                <a:latin typeface="Tahoma" pitchFamily="34" charset="0"/>
              </a:rPr>
              <a:t> </a:t>
            </a:r>
            <a:r>
              <a:rPr lang="en-US" sz="2400" i="1">
                <a:solidFill>
                  <a:srgbClr val="000000"/>
                </a:solidFill>
                <a:latin typeface="Tahoma" pitchFamily="34" charset="0"/>
              </a:rPr>
              <a:t>STATE AGENCIES</a:t>
            </a:r>
          </a:p>
          <a:p>
            <a:pPr marL="548640" indent="-411480" fontAlgn="auto">
              <a:spcBef>
                <a:spcPct val="0"/>
              </a:spcBef>
              <a:spcAft>
                <a:spcPts val="0"/>
              </a:spcAft>
              <a:buClr>
                <a:schemeClr val="tx1">
                  <a:shade val="95000"/>
                </a:schemeClr>
              </a:buClr>
              <a:buFontTx/>
              <a:buNone/>
              <a:defRPr/>
            </a:pPr>
            <a:r>
              <a:rPr lang="en-US" sz="2400" i="1">
                <a:solidFill>
                  <a:srgbClr val="000000"/>
                </a:solidFill>
                <a:latin typeface="Tahoma" pitchFamily="34" charset="0"/>
              </a:rPr>
              <a:t> MUST USE SEMS!</a:t>
            </a:r>
          </a:p>
        </p:txBody>
      </p:sp>
      <p:sp>
        <p:nvSpPr>
          <p:cNvPr id="675844" name="Rectangle 4"/>
          <p:cNvSpPr>
            <a:spLocks noGrp="1" noChangeArrowheads="1"/>
          </p:cNvSpPr>
          <p:nvPr>
            <p:ph sz="half" idx="2"/>
          </p:nvPr>
        </p:nvSpPr>
        <p:spPr>
          <a:xfrm>
            <a:off x="4648200" y="1676400"/>
            <a:ext cx="4311650" cy="992188"/>
          </a:xfrm>
          <a:solidFill>
            <a:srgbClr val="FFFF00"/>
          </a:solidFill>
        </p:spPr>
        <p:txBody>
          <a:bodyPr>
            <a:normAutofit lnSpcReduction="10000"/>
          </a:bodyPr>
          <a:lstStyle/>
          <a:p>
            <a:pPr marL="548640" indent="-411480" algn="ctr" fontAlgn="auto">
              <a:spcBef>
                <a:spcPct val="0"/>
              </a:spcBef>
              <a:spcAft>
                <a:spcPts val="0"/>
              </a:spcAft>
              <a:buClr>
                <a:schemeClr val="tx1">
                  <a:shade val="95000"/>
                </a:schemeClr>
              </a:buClr>
              <a:buFontTx/>
              <a:buNone/>
              <a:defRPr/>
            </a:pPr>
            <a:r>
              <a:rPr lang="en-US" sz="2000" i="1">
                <a:solidFill>
                  <a:srgbClr val="000000"/>
                </a:solidFill>
                <a:latin typeface="Tahoma" pitchFamily="34" charset="0"/>
              </a:rPr>
              <a:t>LOCAL GOVERNMENTS</a:t>
            </a:r>
          </a:p>
          <a:p>
            <a:pPr marL="548640" indent="-411480" algn="ctr" fontAlgn="auto">
              <a:spcBef>
                <a:spcPct val="0"/>
              </a:spcBef>
              <a:spcAft>
                <a:spcPts val="0"/>
              </a:spcAft>
              <a:buClr>
                <a:schemeClr val="tx1">
                  <a:shade val="95000"/>
                </a:schemeClr>
              </a:buClr>
              <a:buFontTx/>
              <a:buNone/>
              <a:defRPr/>
            </a:pPr>
            <a:r>
              <a:rPr lang="en-US" sz="2000" i="1">
                <a:solidFill>
                  <a:srgbClr val="000000"/>
                </a:solidFill>
                <a:latin typeface="Tahoma" pitchFamily="34" charset="0"/>
              </a:rPr>
              <a:t> ARE STRONGLY ENCOURAGED TO USE SEMS…...</a:t>
            </a:r>
          </a:p>
        </p:txBody>
      </p:sp>
      <p:sp>
        <p:nvSpPr>
          <p:cNvPr id="12" name="Slide Number Placeholder 4"/>
          <p:cNvSpPr>
            <a:spLocks noGrp="1"/>
          </p:cNvSpPr>
          <p:nvPr>
            <p:ph type="sldNum" sz="quarter" idx="12"/>
          </p:nvPr>
        </p:nvSpPr>
        <p:spPr/>
        <p:txBody>
          <a:bodyPr>
            <a:normAutofit/>
          </a:bodyPr>
          <a:lstStyle/>
          <a:p>
            <a:pPr>
              <a:defRPr/>
            </a:pPr>
            <a:fld id="{B8633951-A3B8-4563-9FF9-A6AD8A3E486D}" type="slidenum">
              <a:rPr lang="en-US"/>
              <a:pPr>
                <a:defRPr/>
              </a:pPr>
              <a:t>6</a:t>
            </a:fld>
            <a:endParaRPr lang="en-US"/>
          </a:p>
        </p:txBody>
      </p:sp>
      <p:sp>
        <p:nvSpPr>
          <p:cNvPr id="675845" name="Freeform 5"/>
          <p:cNvSpPr>
            <a:spLocks/>
          </p:cNvSpPr>
          <p:nvPr/>
        </p:nvSpPr>
        <p:spPr bwMode="auto">
          <a:xfrm>
            <a:off x="944563" y="2178050"/>
            <a:ext cx="2438400" cy="3581400"/>
          </a:xfrm>
          <a:custGeom>
            <a:avLst/>
            <a:gdLst>
              <a:gd name="T0" fmla="*/ 359528070 w 1220"/>
              <a:gd name="T1" fmla="*/ 0 h 1892"/>
              <a:gd name="T2" fmla="*/ 2147483647 w 1220"/>
              <a:gd name="T3" fmla="*/ 397728493 h 1892"/>
              <a:gd name="T4" fmla="*/ 2117220900 w 1220"/>
              <a:gd name="T5" fmla="*/ 2147483647 h 1892"/>
              <a:gd name="T6" fmla="*/ 2147483647 w 1220"/>
              <a:gd name="T7" fmla="*/ 2147483647 h 1892"/>
              <a:gd name="T8" fmla="*/ 2147483647 w 1220"/>
              <a:gd name="T9" fmla="*/ 2147483647 h 1892"/>
              <a:gd name="T10" fmla="*/ 2147483647 w 1220"/>
              <a:gd name="T11" fmla="*/ 2147483647 h 1892"/>
              <a:gd name="T12" fmla="*/ 2147483647 w 1220"/>
              <a:gd name="T13" fmla="*/ 2147483647 h 1892"/>
              <a:gd name="T14" fmla="*/ 2147483647 w 1220"/>
              <a:gd name="T15" fmla="*/ 2147483647 h 1892"/>
              <a:gd name="T16" fmla="*/ 2147483647 w 1220"/>
              <a:gd name="T17" fmla="*/ 2147483647 h 1892"/>
              <a:gd name="T18" fmla="*/ 2147483647 w 1220"/>
              <a:gd name="T19" fmla="*/ 2147483647 h 1892"/>
              <a:gd name="T20" fmla="*/ 2147483647 w 1220"/>
              <a:gd name="T21" fmla="*/ 2147483647 h 1892"/>
              <a:gd name="T22" fmla="*/ 2147483647 w 1220"/>
              <a:gd name="T23" fmla="*/ 2147483647 h 1892"/>
              <a:gd name="T24" fmla="*/ 2147483647 w 1220"/>
              <a:gd name="T25" fmla="*/ 2147483647 h 1892"/>
              <a:gd name="T26" fmla="*/ 2147483647 w 1220"/>
              <a:gd name="T27" fmla="*/ 2147483647 h 1892"/>
              <a:gd name="T28" fmla="*/ 2145184539 w 1220"/>
              <a:gd name="T29" fmla="*/ 2147483647 h 1892"/>
              <a:gd name="T30" fmla="*/ 1997377085 w 1220"/>
              <a:gd name="T31" fmla="*/ 2147483647 h 1892"/>
              <a:gd name="T32" fmla="*/ 1837587998 w 1220"/>
              <a:gd name="T33" fmla="*/ 2147483647 h 1892"/>
              <a:gd name="T34" fmla="*/ 1789649473 w 1220"/>
              <a:gd name="T35" fmla="*/ 2147483647 h 1892"/>
              <a:gd name="T36" fmla="*/ 1645839893 w 1220"/>
              <a:gd name="T37" fmla="*/ 2147483647 h 1892"/>
              <a:gd name="T38" fmla="*/ 1414144018 w 1220"/>
              <a:gd name="T39" fmla="*/ 2147483647 h 1892"/>
              <a:gd name="T40" fmla="*/ 1150489125 w 1220"/>
              <a:gd name="T41" fmla="*/ 2147483647 h 1892"/>
              <a:gd name="T42" fmla="*/ 1150489125 w 1220"/>
              <a:gd name="T43" fmla="*/ 2147483647 h 1892"/>
              <a:gd name="T44" fmla="*/ 1138504994 w 1220"/>
              <a:gd name="T45" fmla="*/ 2147483647 h 1892"/>
              <a:gd name="T46" fmla="*/ 1038636314 w 1220"/>
              <a:gd name="T47" fmla="*/ 2147483647 h 1892"/>
              <a:gd name="T48" fmla="*/ 1018661429 w 1220"/>
              <a:gd name="T49" fmla="*/ 2147483647 h 1892"/>
              <a:gd name="T50" fmla="*/ 914799621 w 1220"/>
              <a:gd name="T51" fmla="*/ 2147483647 h 1892"/>
              <a:gd name="T52" fmla="*/ 942761263 w 1220"/>
              <a:gd name="T53" fmla="*/ 2147483647 h 1892"/>
              <a:gd name="T54" fmla="*/ 619187711 w 1220"/>
              <a:gd name="T55" fmla="*/ 2147483647 h 1892"/>
              <a:gd name="T56" fmla="*/ 619187711 w 1220"/>
              <a:gd name="T57" fmla="*/ 2147483647 h 1892"/>
              <a:gd name="T58" fmla="*/ 778976798 w 1220"/>
              <a:gd name="T59" fmla="*/ 2147483647 h 1892"/>
              <a:gd name="T60" fmla="*/ 778976798 w 1220"/>
              <a:gd name="T61" fmla="*/ 2147483647 h 1892"/>
              <a:gd name="T62" fmla="*/ 619187711 w 1220"/>
              <a:gd name="T63" fmla="*/ 2147483647 h 1892"/>
              <a:gd name="T64" fmla="*/ 547280923 w 1220"/>
              <a:gd name="T65" fmla="*/ 2147483647 h 1892"/>
              <a:gd name="T66" fmla="*/ 455401123 w 1220"/>
              <a:gd name="T67" fmla="*/ 2147483647 h 1892"/>
              <a:gd name="T68" fmla="*/ 703076632 w 1220"/>
              <a:gd name="T69" fmla="*/ 2147483647 h 1892"/>
              <a:gd name="T70" fmla="*/ 607203579 w 1220"/>
              <a:gd name="T71" fmla="*/ 2147483647 h 1892"/>
              <a:gd name="T72" fmla="*/ 778976798 w 1220"/>
              <a:gd name="T73" fmla="*/ 2147483647 h 1892"/>
              <a:gd name="T74" fmla="*/ 778976798 w 1220"/>
              <a:gd name="T75" fmla="*/ 2147483647 h 1892"/>
              <a:gd name="T76" fmla="*/ 607203579 w 1220"/>
              <a:gd name="T77" fmla="*/ 2147483647 h 1892"/>
              <a:gd name="T78" fmla="*/ 523312534 w 1220"/>
              <a:gd name="T79" fmla="*/ 2147483647 h 1892"/>
              <a:gd name="T80" fmla="*/ 359528070 w 1220"/>
              <a:gd name="T81" fmla="*/ 2147483647 h 1892"/>
              <a:gd name="T82" fmla="*/ 51931919 w 1220"/>
              <a:gd name="T83" fmla="*/ 1956392720 h 1892"/>
              <a:gd name="T84" fmla="*/ 135820887 w 1220"/>
              <a:gd name="T85" fmla="*/ 1408173653 h 1892"/>
              <a:gd name="T86" fmla="*/ 0 w 1220"/>
              <a:gd name="T87" fmla="*/ 1096440500 h 1892"/>
              <a:gd name="T88" fmla="*/ 63916050 w 1220"/>
              <a:gd name="T89" fmla="*/ 867119041 h 1892"/>
              <a:gd name="T90" fmla="*/ 219711807 w 1220"/>
              <a:gd name="T91" fmla="*/ 820538138 h 1892"/>
              <a:gd name="T92" fmla="*/ 359528070 w 1220"/>
              <a:gd name="T93" fmla="*/ 447892688 h 1892"/>
              <a:gd name="T94" fmla="*/ 359528070 w 1220"/>
              <a:gd name="T95" fmla="*/ 0 h 18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20"/>
              <a:gd name="T145" fmla="*/ 0 h 1892"/>
              <a:gd name="T146" fmla="*/ 1220 w 1220"/>
              <a:gd name="T147" fmla="*/ 1892 h 18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20" h="1892">
                <a:moveTo>
                  <a:pt x="90" y="0"/>
                </a:moveTo>
                <a:lnTo>
                  <a:pt x="653" y="111"/>
                </a:lnTo>
                <a:lnTo>
                  <a:pt x="530" y="668"/>
                </a:lnTo>
                <a:lnTo>
                  <a:pt x="1163" y="1517"/>
                </a:lnTo>
                <a:lnTo>
                  <a:pt x="1219" y="1625"/>
                </a:lnTo>
                <a:lnTo>
                  <a:pt x="1161" y="1678"/>
                </a:lnTo>
                <a:lnTo>
                  <a:pt x="1123" y="1772"/>
                </a:lnTo>
                <a:lnTo>
                  <a:pt x="1085" y="1827"/>
                </a:lnTo>
                <a:lnTo>
                  <a:pt x="1124" y="1877"/>
                </a:lnTo>
                <a:lnTo>
                  <a:pt x="1058" y="1891"/>
                </a:lnTo>
                <a:lnTo>
                  <a:pt x="688" y="1879"/>
                </a:lnTo>
                <a:lnTo>
                  <a:pt x="665" y="1768"/>
                </a:lnTo>
                <a:lnTo>
                  <a:pt x="599" y="1687"/>
                </a:lnTo>
                <a:lnTo>
                  <a:pt x="553" y="1659"/>
                </a:lnTo>
                <a:lnTo>
                  <a:pt x="537" y="1603"/>
                </a:lnTo>
                <a:lnTo>
                  <a:pt x="500" y="1569"/>
                </a:lnTo>
                <a:lnTo>
                  <a:pt x="460" y="1530"/>
                </a:lnTo>
                <a:lnTo>
                  <a:pt x="448" y="1487"/>
                </a:lnTo>
                <a:lnTo>
                  <a:pt x="412" y="1457"/>
                </a:lnTo>
                <a:lnTo>
                  <a:pt x="354" y="1474"/>
                </a:lnTo>
                <a:lnTo>
                  <a:pt x="288" y="1450"/>
                </a:lnTo>
                <a:lnTo>
                  <a:pt x="288" y="1425"/>
                </a:lnTo>
                <a:lnTo>
                  <a:pt x="285" y="1374"/>
                </a:lnTo>
                <a:lnTo>
                  <a:pt x="260" y="1315"/>
                </a:lnTo>
                <a:lnTo>
                  <a:pt x="255" y="1269"/>
                </a:lnTo>
                <a:lnTo>
                  <a:pt x="229" y="1225"/>
                </a:lnTo>
                <a:lnTo>
                  <a:pt x="236" y="1188"/>
                </a:lnTo>
                <a:lnTo>
                  <a:pt x="155" y="1090"/>
                </a:lnTo>
                <a:lnTo>
                  <a:pt x="155" y="1035"/>
                </a:lnTo>
                <a:lnTo>
                  <a:pt x="195" y="1013"/>
                </a:lnTo>
                <a:lnTo>
                  <a:pt x="195" y="979"/>
                </a:lnTo>
                <a:lnTo>
                  <a:pt x="155" y="968"/>
                </a:lnTo>
                <a:lnTo>
                  <a:pt x="137" y="917"/>
                </a:lnTo>
                <a:lnTo>
                  <a:pt x="114" y="825"/>
                </a:lnTo>
                <a:lnTo>
                  <a:pt x="176" y="874"/>
                </a:lnTo>
                <a:lnTo>
                  <a:pt x="152" y="808"/>
                </a:lnTo>
                <a:lnTo>
                  <a:pt x="195" y="808"/>
                </a:lnTo>
                <a:lnTo>
                  <a:pt x="195" y="762"/>
                </a:lnTo>
                <a:lnTo>
                  <a:pt x="152" y="731"/>
                </a:lnTo>
                <a:lnTo>
                  <a:pt x="131" y="775"/>
                </a:lnTo>
                <a:lnTo>
                  <a:pt x="90" y="759"/>
                </a:lnTo>
                <a:lnTo>
                  <a:pt x="13" y="546"/>
                </a:lnTo>
                <a:lnTo>
                  <a:pt x="34" y="393"/>
                </a:lnTo>
                <a:lnTo>
                  <a:pt x="0" y="306"/>
                </a:lnTo>
                <a:lnTo>
                  <a:pt x="16" y="242"/>
                </a:lnTo>
                <a:lnTo>
                  <a:pt x="55" y="229"/>
                </a:lnTo>
                <a:lnTo>
                  <a:pt x="90" y="125"/>
                </a:lnTo>
                <a:lnTo>
                  <a:pt x="90" y="0"/>
                </a:lnTo>
              </a:path>
            </a:pathLst>
          </a:custGeom>
          <a:solidFill>
            <a:schemeClr val="accent1"/>
          </a:solidFill>
          <a:ln w="50800" cap="rnd" cmpd="sng">
            <a:solidFill>
              <a:schemeClr val="tx1"/>
            </a:solidFill>
            <a:prstDash val="solid"/>
            <a:round/>
            <a:headEnd/>
            <a:tailEnd/>
          </a:ln>
        </p:spPr>
        <p:txBody>
          <a:bodyPr/>
          <a:lstStyle/>
          <a:p>
            <a:endParaRPr lang="en-US"/>
          </a:p>
        </p:txBody>
      </p:sp>
      <p:sp>
        <p:nvSpPr>
          <p:cNvPr id="675846" name="WordArt 6"/>
          <p:cNvSpPr>
            <a:spLocks noChangeArrowheads="1" noChangeShapeType="1"/>
          </p:cNvSpPr>
          <p:nvPr/>
        </p:nvSpPr>
        <p:spPr bwMode="auto">
          <a:xfrm>
            <a:off x="6019800" y="2590800"/>
            <a:ext cx="1447800" cy="2362200"/>
          </a:xfrm>
          <a:prstGeom prst="rect">
            <a:avLst/>
          </a:prstGeom>
        </p:spPr>
        <p:txBody>
          <a:bodyPr wrap="none" fromWordArt="1">
            <a:prstTxWarp prst="textDeflateBottom">
              <a:avLst>
                <a:gd name="adj" fmla="val 76472"/>
              </a:avLst>
            </a:prstTxWarp>
            <a:scene3d>
              <a:camera prst="legacyPerspectiveFront">
                <a:rot lat="19799994" lon="19439993" rev="0"/>
              </a:camera>
              <a:lightRig rig="legacyNormal2" dir="t"/>
            </a:scene3d>
            <a:sp3d extrusionH="354000" prstMaterial="legacyMatte">
              <a:extrusionClr>
                <a:srgbClr val="939676"/>
              </a:extrusionClr>
            </a:sp3d>
          </a:bodyPr>
          <a:lstStyle/>
          <a:p>
            <a:pPr algn="ctr"/>
            <a:r>
              <a:rPr lang="en-US" sz="3600" kern="10">
                <a:ln w="9525">
                  <a:round/>
                  <a:headEnd/>
                  <a:tailEnd/>
                </a:ln>
                <a:solidFill>
                  <a:srgbClr val="FFFF99">
                    <a:alpha val="50195"/>
                  </a:srgbClr>
                </a:solidFill>
                <a:latin typeface="Impact"/>
              </a:rPr>
              <a:t>$</a:t>
            </a:r>
          </a:p>
        </p:txBody>
      </p:sp>
      <p:sp>
        <p:nvSpPr>
          <p:cNvPr id="675847" name="Rectangle 7"/>
          <p:cNvSpPr>
            <a:spLocks noChangeArrowheads="1"/>
          </p:cNvSpPr>
          <p:nvPr/>
        </p:nvSpPr>
        <p:spPr bwMode="auto">
          <a:xfrm>
            <a:off x="3916363" y="4800600"/>
            <a:ext cx="4876800" cy="1371600"/>
          </a:xfrm>
          <a:prstGeom prst="rect">
            <a:avLst/>
          </a:prstGeom>
          <a:noFill/>
          <a:ln w="12700">
            <a:noFill/>
            <a:miter lim="800000"/>
            <a:headEnd/>
            <a:tailEnd/>
          </a:ln>
        </p:spPr>
        <p:txBody>
          <a:bodyPr lIns="90488" tIns="44450" rIns="90488" bIns="44450"/>
          <a:lstStyle/>
          <a:p>
            <a:pPr algn="ctr" eaLnBrk="0" hangingPunct="0"/>
            <a:r>
              <a:rPr lang="en-US" sz="2400" b="1">
                <a:solidFill>
                  <a:schemeClr val="bg1"/>
                </a:solidFill>
                <a:latin typeface="Tahoma" pitchFamily="34" charset="0"/>
              </a:rPr>
              <a:t>… To be eligible for State funding of RESPONSE RELATED PERSONNEL COSTS!</a:t>
            </a:r>
          </a:p>
          <a:p>
            <a:pPr eaLnBrk="0" hangingPunct="0"/>
            <a:endParaRPr lang="en-US" sz="2400" b="1">
              <a:solidFill>
                <a:srgbClr val="000000"/>
              </a:solidFill>
              <a:latin typeface="Tahoma" pitchFamily="34" charset="0"/>
            </a:endParaRPr>
          </a:p>
        </p:txBody>
      </p:sp>
      <p:sp>
        <p:nvSpPr>
          <p:cNvPr id="16393" name="Text Box 8"/>
          <p:cNvSpPr txBox="1">
            <a:spLocks noChangeArrowheads="1"/>
          </p:cNvSpPr>
          <p:nvPr/>
        </p:nvSpPr>
        <p:spPr bwMode="auto">
          <a:xfrm>
            <a:off x="465138" y="6311900"/>
            <a:ext cx="1465262" cy="304800"/>
          </a:xfrm>
          <a:prstGeom prst="rect">
            <a:avLst/>
          </a:prstGeom>
          <a:solidFill>
            <a:srgbClr val="FFFF00"/>
          </a:solidFill>
          <a:ln w="9525">
            <a:noFill/>
            <a:miter lim="800000"/>
            <a:headEnd/>
            <a:tailEnd/>
          </a:ln>
        </p:spPr>
        <p:txBody>
          <a:bodyPr>
            <a:spAutoFit/>
          </a:bodyPr>
          <a:lstStyle/>
          <a:p>
            <a:pPr algn="ctr" eaLnBrk="0" hangingPunct="0">
              <a:spcBef>
                <a:spcPct val="50000"/>
              </a:spcBef>
            </a:pPr>
            <a:r>
              <a:rPr lang="en-US" sz="1400" b="1">
                <a:solidFill>
                  <a:srgbClr val="000000"/>
                </a:solidFill>
                <a:latin typeface="Arial" pitchFamily="34" charset="0"/>
              </a:rPr>
              <a:t>SEMS</a:t>
            </a:r>
          </a:p>
        </p:txBody>
      </p:sp>
      <p:sp>
        <p:nvSpPr>
          <p:cNvPr id="16394" name="Text Box 9"/>
          <p:cNvSpPr txBox="1">
            <a:spLocks noChangeArrowheads="1"/>
          </p:cNvSpPr>
          <p:nvPr/>
        </p:nvSpPr>
        <p:spPr bwMode="auto">
          <a:xfrm>
            <a:off x="6689725" y="6254750"/>
            <a:ext cx="1876425" cy="366713"/>
          </a:xfrm>
          <a:prstGeom prst="rect">
            <a:avLst/>
          </a:prstGeom>
          <a:noFill/>
          <a:ln w="9525">
            <a:noFill/>
            <a:miter lim="800000"/>
            <a:headEnd/>
            <a:tailEnd/>
          </a:ln>
        </p:spPr>
        <p:txBody>
          <a:bodyPr>
            <a:spAutoFit/>
          </a:bodyPr>
          <a:lstStyle/>
          <a:p>
            <a:pPr eaLnBrk="0" hangingPunct="0"/>
            <a:endParaRPr lang="en-US" sz="1800">
              <a:solidFill>
                <a:srgbClr val="000000"/>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584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7584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7584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675846"/>
                                        </p:tgtEl>
                                        <p:attrNameLst>
                                          <p:attrName>style.visibility</p:attrName>
                                        </p:attrNameLst>
                                      </p:cBhvr>
                                      <p:to>
                                        <p:strVal val="visible"/>
                                      </p:to>
                                    </p:set>
                                    <p:anim calcmode="lin" valueType="num">
                                      <p:cBhvr>
                                        <p:cTn id="18" dur="1000" fill="hold"/>
                                        <p:tgtEl>
                                          <p:spTgt spid="675846"/>
                                        </p:tgtEl>
                                        <p:attrNameLst>
                                          <p:attrName>ppt_w</p:attrName>
                                        </p:attrNameLst>
                                      </p:cBhvr>
                                      <p:tavLst>
                                        <p:tav tm="0">
                                          <p:val>
                                            <p:fltVal val="0"/>
                                          </p:val>
                                        </p:tav>
                                        <p:tav tm="100000">
                                          <p:val>
                                            <p:strVal val="#ppt_w"/>
                                          </p:val>
                                        </p:tav>
                                      </p:tavLst>
                                    </p:anim>
                                    <p:anim calcmode="lin" valueType="num">
                                      <p:cBhvr>
                                        <p:cTn id="19" dur="1000" fill="hold"/>
                                        <p:tgtEl>
                                          <p:spTgt spid="675846"/>
                                        </p:tgtEl>
                                        <p:attrNameLst>
                                          <p:attrName>ppt_h</p:attrName>
                                        </p:attrNameLst>
                                      </p:cBhvr>
                                      <p:tavLst>
                                        <p:tav tm="0">
                                          <p:val>
                                            <p:fltVal val="0"/>
                                          </p:val>
                                        </p:tav>
                                        <p:tav tm="100000">
                                          <p:val>
                                            <p:strVal val="#ppt_h"/>
                                          </p:val>
                                        </p:tav>
                                      </p:tavLst>
                                    </p:anim>
                                    <p:anim calcmode="lin" valueType="num">
                                      <p:cBhvr>
                                        <p:cTn id="20" dur="1000" fill="hold"/>
                                        <p:tgtEl>
                                          <p:spTgt spid="675846"/>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675846"/>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499"/>
                                          </p:stCondLst>
                                        </p:cTn>
                                        <p:tgtEl>
                                          <p:spTgt spid="675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43" grpId="0" animBg="1" autoUpdateAnimBg="0"/>
      <p:bldP spid="675844" grpId="0" animBg="1" autoUpdateAnimBg="0"/>
      <p:bldP spid="675845" grpId="0" animBg="1"/>
      <p:bldP spid="675846" grpId="0" animBg="1"/>
      <p:bldP spid="67584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7924800" y="6416675"/>
            <a:ext cx="762000" cy="365125"/>
          </a:xfrm>
        </p:spPr>
        <p:txBody>
          <a:bodyPr/>
          <a:lstStyle/>
          <a:p>
            <a:pPr>
              <a:defRPr/>
            </a:pPr>
            <a:fld id="{B5855BE4-1044-4C6E-8B04-54A788861B8F}" type="slidenum">
              <a:rPr lang="en-US"/>
              <a:pPr>
                <a:defRPr/>
              </a:pPr>
              <a:t>7</a:t>
            </a:fld>
            <a:endParaRPr lang="en-US"/>
          </a:p>
        </p:txBody>
      </p:sp>
      <p:sp>
        <p:nvSpPr>
          <p:cNvPr id="22530" name="AutoShape 5"/>
          <p:cNvSpPr>
            <a:spLocks noChangeArrowheads="1"/>
          </p:cNvSpPr>
          <p:nvPr/>
        </p:nvSpPr>
        <p:spPr bwMode="auto">
          <a:xfrm>
            <a:off x="957263" y="1611313"/>
            <a:ext cx="3473450" cy="593725"/>
          </a:xfrm>
          <a:prstGeom prst="flowChartProcess">
            <a:avLst/>
          </a:prstGeom>
          <a:solidFill>
            <a:srgbClr val="3366FF"/>
          </a:solidFill>
          <a:ln w="9525">
            <a:solidFill>
              <a:schemeClr val="tx1"/>
            </a:solidFill>
            <a:miter lim="800000"/>
            <a:headEnd/>
            <a:tailEnd/>
          </a:ln>
        </p:spPr>
        <p:txBody>
          <a:bodyPr wrap="none" anchor="ctr"/>
          <a:lstStyle/>
          <a:p>
            <a:pPr algn="ctr"/>
            <a:r>
              <a:rPr lang="en-US" sz="1400" b="1" dirty="0">
                <a:solidFill>
                  <a:schemeClr val="bg1"/>
                </a:solidFill>
                <a:latin typeface="Tahoma" pitchFamily="34" charset="0"/>
              </a:rPr>
              <a:t>State (SOC)</a:t>
            </a:r>
          </a:p>
          <a:p>
            <a:pPr algn="ctr"/>
            <a:r>
              <a:rPr lang="en-US" sz="1400" b="1" dirty="0">
                <a:solidFill>
                  <a:schemeClr val="bg1"/>
                </a:solidFill>
                <a:latin typeface="Tahoma" pitchFamily="34" charset="0"/>
              </a:rPr>
              <a:t>State Operations Center</a:t>
            </a:r>
          </a:p>
        </p:txBody>
      </p:sp>
      <p:sp>
        <p:nvSpPr>
          <p:cNvPr id="22531" name="AutoShape 7"/>
          <p:cNvSpPr>
            <a:spLocks noChangeArrowheads="1"/>
          </p:cNvSpPr>
          <p:nvPr/>
        </p:nvSpPr>
        <p:spPr bwMode="auto">
          <a:xfrm>
            <a:off x="1846263" y="2530475"/>
            <a:ext cx="3473450" cy="595313"/>
          </a:xfrm>
          <a:prstGeom prst="flowChartProcess">
            <a:avLst/>
          </a:prstGeom>
          <a:solidFill>
            <a:schemeClr val="accent2"/>
          </a:solidFill>
          <a:ln w="9525">
            <a:solidFill>
              <a:schemeClr val="tx1"/>
            </a:solidFill>
            <a:miter lim="800000"/>
            <a:headEnd/>
            <a:tailEnd/>
          </a:ln>
        </p:spPr>
        <p:txBody>
          <a:bodyPr wrap="none" anchor="ctr"/>
          <a:lstStyle/>
          <a:p>
            <a:pPr algn="ctr"/>
            <a:r>
              <a:rPr lang="en-US" sz="1400" b="1" dirty="0">
                <a:solidFill>
                  <a:schemeClr val="bg1"/>
                </a:solidFill>
                <a:latin typeface="Tahoma" pitchFamily="34" charset="0"/>
              </a:rPr>
              <a:t>Regional (REOC)</a:t>
            </a:r>
          </a:p>
          <a:p>
            <a:pPr algn="ctr"/>
            <a:r>
              <a:rPr lang="en-US" sz="1400" b="1" dirty="0">
                <a:solidFill>
                  <a:schemeClr val="bg1"/>
                </a:solidFill>
                <a:latin typeface="Tahoma" pitchFamily="34" charset="0"/>
              </a:rPr>
              <a:t>Regional Emergency Operations Center</a:t>
            </a:r>
          </a:p>
        </p:txBody>
      </p:sp>
      <p:sp>
        <p:nvSpPr>
          <p:cNvPr id="22532" name="AutoShape 8"/>
          <p:cNvSpPr>
            <a:spLocks noChangeArrowheads="1"/>
          </p:cNvSpPr>
          <p:nvPr/>
        </p:nvSpPr>
        <p:spPr bwMode="auto">
          <a:xfrm>
            <a:off x="2767013" y="3421063"/>
            <a:ext cx="3473450" cy="593725"/>
          </a:xfrm>
          <a:prstGeom prst="flowChartProcess">
            <a:avLst/>
          </a:prstGeom>
          <a:solidFill>
            <a:srgbClr val="99CCFF"/>
          </a:solidFill>
          <a:ln w="9525">
            <a:solidFill>
              <a:schemeClr val="tx1"/>
            </a:solidFill>
            <a:miter lim="800000"/>
            <a:headEnd/>
            <a:tailEnd/>
          </a:ln>
        </p:spPr>
        <p:txBody>
          <a:bodyPr wrap="none" anchor="ctr"/>
          <a:lstStyle/>
          <a:p>
            <a:pPr algn="ctr"/>
            <a:r>
              <a:rPr lang="en-US" sz="1400" b="1" dirty="0">
                <a:solidFill>
                  <a:schemeClr val="bg1"/>
                </a:solidFill>
                <a:latin typeface="Tahoma" pitchFamily="34" charset="0"/>
              </a:rPr>
              <a:t>Operational Area (EOC)</a:t>
            </a:r>
          </a:p>
          <a:p>
            <a:pPr algn="ctr"/>
            <a:r>
              <a:rPr lang="en-US" sz="1400" b="1" dirty="0">
                <a:solidFill>
                  <a:schemeClr val="bg1"/>
                </a:solidFill>
                <a:latin typeface="Tahoma" pitchFamily="34" charset="0"/>
              </a:rPr>
              <a:t>County of </a:t>
            </a:r>
            <a:r>
              <a:rPr lang="en-US" sz="1400" b="1" dirty="0" smtClean="0">
                <a:solidFill>
                  <a:schemeClr val="bg1"/>
                </a:solidFill>
                <a:latin typeface="Tahoma" pitchFamily="34" charset="0"/>
              </a:rPr>
              <a:t>San Bernardino</a:t>
            </a:r>
            <a:endParaRPr lang="en-US" sz="1400" b="1" dirty="0">
              <a:solidFill>
                <a:schemeClr val="bg1"/>
              </a:solidFill>
              <a:latin typeface="Tahoma" pitchFamily="34" charset="0"/>
            </a:endParaRPr>
          </a:p>
        </p:txBody>
      </p:sp>
      <p:sp>
        <p:nvSpPr>
          <p:cNvPr id="22533" name="AutoShape 9"/>
          <p:cNvSpPr>
            <a:spLocks noChangeArrowheads="1"/>
          </p:cNvSpPr>
          <p:nvPr/>
        </p:nvSpPr>
        <p:spPr bwMode="auto">
          <a:xfrm>
            <a:off x="3200400" y="4313238"/>
            <a:ext cx="4038599" cy="593725"/>
          </a:xfrm>
          <a:prstGeom prst="flowChartProcess">
            <a:avLst/>
          </a:prstGeom>
          <a:solidFill>
            <a:srgbClr val="99CC00"/>
          </a:solidFill>
          <a:ln w="9525">
            <a:solidFill>
              <a:schemeClr val="tx1"/>
            </a:solidFill>
            <a:miter lim="800000"/>
            <a:headEnd/>
            <a:tailEnd/>
          </a:ln>
        </p:spPr>
        <p:txBody>
          <a:bodyPr wrap="none" anchor="ctr"/>
          <a:lstStyle/>
          <a:p>
            <a:pPr algn="ctr"/>
            <a:r>
              <a:rPr lang="en-US" sz="1400" b="1" dirty="0">
                <a:solidFill>
                  <a:schemeClr val="bg1"/>
                </a:solidFill>
                <a:latin typeface="Tahoma" pitchFamily="34" charset="0"/>
              </a:rPr>
              <a:t>Local </a:t>
            </a:r>
            <a:r>
              <a:rPr lang="en-US" sz="1400" b="1" dirty="0" err="1">
                <a:solidFill>
                  <a:schemeClr val="bg1"/>
                </a:solidFill>
                <a:latin typeface="Tahoma" pitchFamily="34" charset="0"/>
              </a:rPr>
              <a:t>Gov’t</a:t>
            </a:r>
            <a:r>
              <a:rPr lang="en-US" sz="1400" b="1" dirty="0">
                <a:solidFill>
                  <a:schemeClr val="bg1"/>
                </a:solidFill>
                <a:latin typeface="Tahoma" pitchFamily="34" charset="0"/>
              </a:rPr>
              <a:t>  - </a:t>
            </a:r>
            <a:r>
              <a:rPr lang="en-US" sz="1400" b="1" dirty="0" smtClean="0">
                <a:solidFill>
                  <a:schemeClr val="bg1"/>
                </a:solidFill>
                <a:latin typeface="Tahoma" pitchFamily="34" charset="0"/>
              </a:rPr>
              <a:t>(EOC) Cites </a:t>
            </a:r>
            <a:r>
              <a:rPr lang="en-US" sz="1400" b="1" dirty="0">
                <a:solidFill>
                  <a:schemeClr val="bg1"/>
                </a:solidFill>
                <a:latin typeface="Tahoma" pitchFamily="34" charset="0"/>
              </a:rPr>
              <a:t>&amp; Special Districts</a:t>
            </a:r>
          </a:p>
          <a:p>
            <a:pPr algn="ctr"/>
            <a:r>
              <a:rPr lang="en-US" sz="1400" b="1" dirty="0" smtClean="0">
                <a:solidFill>
                  <a:schemeClr val="bg1"/>
                </a:solidFill>
                <a:latin typeface="Tahoma" pitchFamily="34" charset="0"/>
              </a:rPr>
              <a:t>San Bernardino Community College </a:t>
            </a:r>
            <a:r>
              <a:rPr lang="en-US" sz="1400" b="1" dirty="0">
                <a:solidFill>
                  <a:schemeClr val="bg1"/>
                </a:solidFill>
                <a:latin typeface="Tahoma" pitchFamily="34" charset="0"/>
              </a:rPr>
              <a:t>District</a:t>
            </a:r>
          </a:p>
        </p:txBody>
      </p:sp>
      <p:sp>
        <p:nvSpPr>
          <p:cNvPr id="22534" name="AutoShape 10"/>
          <p:cNvSpPr>
            <a:spLocks noChangeArrowheads="1"/>
          </p:cNvSpPr>
          <p:nvPr/>
        </p:nvSpPr>
        <p:spPr bwMode="auto">
          <a:xfrm>
            <a:off x="4576763" y="5216525"/>
            <a:ext cx="3470275" cy="596900"/>
          </a:xfrm>
          <a:prstGeom prst="flowChartProcess">
            <a:avLst/>
          </a:prstGeom>
          <a:solidFill>
            <a:srgbClr val="FF6600"/>
          </a:solidFill>
          <a:ln w="9525">
            <a:solidFill>
              <a:schemeClr val="tx1"/>
            </a:solidFill>
            <a:miter lim="800000"/>
            <a:headEnd/>
            <a:tailEnd/>
          </a:ln>
        </p:spPr>
        <p:txBody>
          <a:bodyPr wrap="none" anchor="ctr"/>
          <a:lstStyle/>
          <a:p>
            <a:pPr algn="ctr"/>
            <a:r>
              <a:rPr lang="en-US" sz="1400" b="1" dirty="0" smtClean="0">
                <a:solidFill>
                  <a:schemeClr val="bg1"/>
                </a:solidFill>
                <a:latin typeface="Tahoma" pitchFamily="34" charset="0"/>
              </a:rPr>
              <a:t>Campus Field </a:t>
            </a:r>
            <a:r>
              <a:rPr lang="en-US" sz="1400" b="1" dirty="0">
                <a:solidFill>
                  <a:schemeClr val="bg1"/>
                </a:solidFill>
                <a:latin typeface="Tahoma" pitchFamily="34" charset="0"/>
              </a:rPr>
              <a:t>(ICP)</a:t>
            </a:r>
          </a:p>
          <a:p>
            <a:pPr algn="ctr"/>
            <a:r>
              <a:rPr lang="en-US" sz="1400" b="1" dirty="0">
                <a:solidFill>
                  <a:schemeClr val="bg1"/>
                </a:solidFill>
                <a:latin typeface="Tahoma" pitchFamily="34" charset="0"/>
              </a:rPr>
              <a:t>Incident  Command Post</a:t>
            </a:r>
          </a:p>
        </p:txBody>
      </p:sp>
      <p:cxnSp>
        <p:nvCxnSpPr>
          <p:cNvPr id="22535" name="AutoShape 16"/>
          <p:cNvCxnSpPr>
            <a:cxnSpLocks noChangeShapeType="1"/>
            <a:stCxn id="22530" idx="1"/>
            <a:endCxn id="22531" idx="1"/>
          </p:cNvCxnSpPr>
          <p:nvPr/>
        </p:nvCxnSpPr>
        <p:spPr bwMode="auto">
          <a:xfrm rot="10800000" flipH="1" flipV="1">
            <a:off x="957263" y="1908175"/>
            <a:ext cx="889000" cy="920750"/>
          </a:xfrm>
          <a:prstGeom prst="bentConnector3">
            <a:avLst>
              <a:gd name="adj1" fmla="val -25713"/>
            </a:avLst>
          </a:prstGeom>
          <a:noFill/>
          <a:ln w="9525">
            <a:solidFill>
              <a:schemeClr val="tx1"/>
            </a:solidFill>
            <a:miter lim="800000"/>
            <a:headEnd type="triangle" w="med" len="med"/>
            <a:tailEnd type="triangle" w="med" len="med"/>
          </a:ln>
        </p:spPr>
      </p:cxnSp>
      <p:cxnSp>
        <p:nvCxnSpPr>
          <p:cNvPr id="22536" name="AutoShape 18"/>
          <p:cNvCxnSpPr>
            <a:cxnSpLocks noChangeShapeType="1"/>
            <a:stCxn id="22532" idx="1"/>
            <a:endCxn id="22533" idx="1"/>
          </p:cNvCxnSpPr>
          <p:nvPr/>
        </p:nvCxnSpPr>
        <p:spPr bwMode="auto">
          <a:xfrm rot="10800000" flipH="1" flipV="1">
            <a:off x="2767012" y="3717925"/>
            <a:ext cx="433387" cy="892175"/>
          </a:xfrm>
          <a:prstGeom prst="bentConnector3">
            <a:avLst>
              <a:gd name="adj1" fmla="val -52747"/>
            </a:avLst>
          </a:prstGeom>
          <a:noFill/>
          <a:ln w="9525">
            <a:solidFill>
              <a:schemeClr val="tx1"/>
            </a:solidFill>
            <a:miter lim="800000"/>
            <a:headEnd type="triangle" w="med" len="med"/>
            <a:tailEnd type="triangle" w="med" len="med"/>
          </a:ln>
        </p:spPr>
      </p:cxnSp>
      <p:cxnSp>
        <p:nvCxnSpPr>
          <p:cNvPr id="22537" name="AutoShape 20"/>
          <p:cNvCxnSpPr>
            <a:cxnSpLocks noChangeShapeType="1"/>
          </p:cNvCxnSpPr>
          <p:nvPr/>
        </p:nvCxnSpPr>
        <p:spPr bwMode="auto">
          <a:xfrm>
            <a:off x="5372100" y="2743200"/>
            <a:ext cx="920750" cy="889000"/>
          </a:xfrm>
          <a:prstGeom prst="bentConnector3">
            <a:avLst>
              <a:gd name="adj1" fmla="val 124829"/>
            </a:avLst>
          </a:prstGeom>
          <a:noFill/>
          <a:ln w="9525">
            <a:solidFill>
              <a:schemeClr val="tx1"/>
            </a:solidFill>
            <a:miter lim="800000"/>
            <a:headEnd type="triangle" w="med" len="med"/>
            <a:tailEnd type="triangle" w="med" len="med"/>
          </a:ln>
        </p:spPr>
      </p:cxnSp>
      <p:cxnSp>
        <p:nvCxnSpPr>
          <p:cNvPr id="22538" name="AutoShape 21"/>
          <p:cNvCxnSpPr>
            <a:cxnSpLocks noChangeShapeType="1"/>
            <a:stCxn id="22533" idx="3"/>
            <a:endCxn id="22534" idx="3"/>
          </p:cNvCxnSpPr>
          <p:nvPr/>
        </p:nvCxnSpPr>
        <p:spPr bwMode="auto">
          <a:xfrm>
            <a:off x="7238999" y="4610101"/>
            <a:ext cx="808039" cy="904874"/>
          </a:xfrm>
          <a:prstGeom prst="bentConnector3">
            <a:avLst>
              <a:gd name="adj1" fmla="val 128291"/>
            </a:avLst>
          </a:prstGeom>
          <a:noFill/>
          <a:ln w="9525">
            <a:solidFill>
              <a:schemeClr val="tx1"/>
            </a:solidFill>
            <a:miter lim="800000"/>
            <a:headEnd type="triangle" w="med" len="med"/>
            <a:tailEnd type="triangle" w="med" len="med"/>
          </a:ln>
        </p:spPr>
      </p:cxnSp>
      <p:sp>
        <p:nvSpPr>
          <p:cNvPr id="14" name="TextBox 13"/>
          <p:cNvSpPr txBox="1"/>
          <p:nvPr/>
        </p:nvSpPr>
        <p:spPr>
          <a:xfrm>
            <a:off x="342900" y="457200"/>
            <a:ext cx="8686800" cy="830997"/>
          </a:xfrm>
          <a:prstGeom prst="rect">
            <a:avLst/>
          </a:prstGeom>
          <a:noFill/>
        </p:spPr>
        <p:txBody>
          <a:bodyPr>
            <a:spAutoFit/>
            <a:scene3d>
              <a:camera prst="orthographicFront"/>
              <a:lightRig rig="threePt" dir="t"/>
            </a:scene3d>
            <a:sp3d extrusionH="57150">
              <a:bevelT w="38100" h="38100"/>
            </a:sp3d>
          </a:bodyPr>
          <a:lstStyle/>
          <a:p>
            <a:pPr algn="ctr">
              <a:defRPr/>
            </a:pPr>
            <a:r>
              <a:rPr lang="en-US" sz="4800" b="1" dirty="0">
                <a:ln w="50800"/>
                <a:solidFill>
                  <a:schemeClr val="bg1">
                    <a:shade val="50000"/>
                  </a:schemeClr>
                </a:solidFill>
                <a:effectLst>
                  <a:outerShdw blurRad="38100" dist="38100" dir="2700000" algn="tl">
                    <a:srgbClr val="000000">
                      <a:alpha val="43137"/>
                    </a:srgbClr>
                  </a:outerShdw>
                </a:effectLst>
                <a:latin typeface="Calibri" pitchFamily="34" charset="0"/>
                <a:cs typeface="+mn-cs"/>
              </a:rPr>
              <a:t>SEMS Organizational Levels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hidden="1"/>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endParaRPr lang="en-US" smtClean="0">
              <a:ln>
                <a:noFill/>
              </a:ln>
              <a:solidFill>
                <a:schemeClr val="tx1"/>
              </a:solidFill>
              <a:effectLst/>
              <a:latin typeface="Lucida Sans" pitchFamily="34" charset="0"/>
            </a:endParaRPr>
          </a:p>
        </p:txBody>
      </p:sp>
      <p:sp>
        <p:nvSpPr>
          <p:cNvPr id="1031" name="Rectangle 3" descr="Apex"/>
          <p:cNvSpPr>
            <a:spLocks noGrp="1" noChangeAspect="1" noChangeArrowheads="1"/>
          </p:cNvSpPr>
          <p:nvPr isPhoto="1"/>
        </p:nvSpPr>
        <p:spPr bwMode="auto">
          <a:xfrm>
            <a:off x="-228600" y="0"/>
            <a:ext cx="9372600" cy="7034213"/>
          </a:xfrm>
          <a:prstGeom prst="rect">
            <a:avLst/>
          </a:prstGeom>
          <a:blipFill dpi="0" rotWithShape="1">
            <a:blip r:embed="rId3" cstate="print"/>
            <a:srcRect/>
            <a:stretch>
              <a:fillRect/>
            </a:stretch>
          </a:blipFill>
          <a:ln w="9525">
            <a:solidFill>
              <a:schemeClr val="tx1"/>
            </a:solidFill>
            <a:miter lim="800000"/>
            <a:headEnd/>
            <a:tailEnd/>
          </a:ln>
        </p:spPr>
        <p:txBody>
          <a:bodyPr/>
          <a:lstStyle/>
          <a:p>
            <a:pPr algn="ctr"/>
            <a:endParaRPr lang="en-US"/>
          </a:p>
        </p:txBody>
      </p:sp>
      <p:grpSp>
        <p:nvGrpSpPr>
          <p:cNvPr id="2" name="Group 4"/>
          <p:cNvGrpSpPr>
            <a:grpSpLocks/>
          </p:cNvGrpSpPr>
          <p:nvPr/>
        </p:nvGrpSpPr>
        <p:grpSpPr bwMode="auto">
          <a:xfrm>
            <a:off x="2514600" y="2209800"/>
            <a:ext cx="5867400" cy="3243263"/>
            <a:chOff x="1824" y="1392"/>
            <a:chExt cx="3696" cy="2043"/>
          </a:xfrm>
        </p:grpSpPr>
        <p:grpSp>
          <p:nvGrpSpPr>
            <p:cNvPr id="3" name="Group 5"/>
            <p:cNvGrpSpPr>
              <a:grpSpLocks/>
            </p:cNvGrpSpPr>
            <p:nvPr/>
          </p:nvGrpSpPr>
          <p:grpSpPr bwMode="auto">
            <a:xfrm>
              <a:off x="1824" y="1392"/>
              <a:ext cx="3696" cy="363"/>
              <a:chOff x="1824" y="1392"/>
              <a:chExt cx="3696" cy="363"/>
            </a:xfrm>
          </p:grpSpPr>
          <p:sp>
            <p:nvSpPr>
              <p:cNvPr id="1045" name="AutoShape 6"/>
              <p:cNvSpPr>
                <a:spLocks noChangeArrowheads="1"/>
              </p:cNvSpPr>
              <p:nvPr/>
            </p:nvSpPr>
            <p:spPr bwMode="auto">
              <a:xfrm rot="-891405">
                <a:off x="1824" y="1392"/>
                <a:ext cx="3696" cy="363"/>
              </a:xfrm>
              <a:prstGeom prst="leftRightArrow">
                <a:avLst>
                  <a:gd name="adj1" fmla="val 50000"/>
                  <a:gd name="adj2" fmla="val 203636"/>
                </a:avLst>
              </a:prstGeom>
              <a:solidFill>
                <a:srgbClr val="FF6600"/>
              </a:solidFill>
              <a:ln w="38100">
                <a:solidFill>
                  <a:schemeClr val="tx1"/>
                </a:solidFill>
                <a:miter lim="800000"/>
                <a:headEnd/>
                <a:tailEnd/>
              </a:ln>
            </p:spPr>
            <p:txBody>
              <a:bodyPr wrap="none" anchor="ctr"/>
              <a:lstStyle/>
              <a:p>
                <a:pPr algn="ctr"/>
                <a:endParaRPr lang="en-US"/>
              </a:p>
            </p:txBody>
          </p:sp>
          <p:sp>
            <p:nvSpPr>
              <p:cNvPr id="1046" name="Text Box 7"/>
              <p:cNvSpPr txBox="1">
                <a:spLocks noChangeArrowheads="1"/>
              </p:cNvSpPr>
              <p:nvPr/>
            </p:nvSpPr>
            <p:spPr bwMode="auto">
              <a:xfrm rot="-891405">
                <a:off x="2565" y="1507"/>
                <a:ext cx="2174" cy="125"/>
              </a:xfrm>
              <a:prstGeom prst="rect">
                <a:avLst/>
              </a:prstGeom>
              <a:solidFill>
                <a:srgbClr val="FF6600"/>
              </a:solidFill>
              <a:ln w="12700">
                <a:noFill/>
                <a:miter lim="800000"/>
                <a:headEnd/>
                <a:tailEnd/>
              </a:ln>
            </p:spPr>
            <p:txBody>
              <a:bodyPr lIns="0" tIns="0" rIns="0" bIns="0">
                <a:spAutoFit/>
              </a:bodyPr>
              <a:lstStyle/>
              <a:p>
                <a:pPr algn="ctr" eaLnBrk="0" hangingPunct="0">
                  <a:spcBef>
                    <a:spcPct val="50000"/>
                  </a:spcBef>
                </a:pPr>
                <a:r>
                  <a:rPr lang="en-US" sz="1300" b="1">
                    <a:latin typeface="Arial" charset="0"/>
                  </a:rPr>
                  <a:t>Flow of Information</a:t>
                </a:r>
                <a:endParaRPr lang="en-US" sz="1500">
                  <a:latin typeface="Times New Roman" pitchFamily="18" charset="0"/>
                </a:endParaRPr>
              </a:p>
            </p:txBody>
          </p:sp>
        </p:grpSp>
        <p:sp>
          <p:nvSpPr>
            <p:cNvPr id="1043" name="AutoShape 8"/>
            <p:cNvSpPr>
              <a:spLocks noChangeArrowheads="1"/>
            </p:cNvSpPr>
            <p:nvPr/>
          </p:nvSpPr>
          <p:spPr bwMode="auto">
            <a:xfrm rot="923642">
              <a:off x="1824" y="3072"/>
              <a:ext cx="3696" cy="363"/>
            </a:xfrm>
            <a:prstGeom prst="leftRightArrow">
              <a:avLst>
                <a:gd name="adj1" fmla="val 50000"/>
                <a:gd name="adj2" fmla="val 203636"/>
              </a:avLst>
            </a:prstGeom>
            <a:solidFill>
              <a:srgbClr val="FF6600"/>
            </a:solidFill>
            <a:ln w="38100">
              <a:solidFill>
                <a:schemeClr val="tx1"/>
              </a:solidFill>
              <a:miter lim="800000"/>
              <a:headEnd/>
              <a:tailEnd/>
            </a:ln>
          </p:spPr>
          <p:txBody>
            <a:bodyPr wrap="none" anchor="ctr"/>
            <a:lstStyle/>
            <a:p>
              <a:pPr algn="ctr"/>
              <a:endParaRPr lang="en-US"/>
            </a:p>
          </p:txBody>
        </p:sp>
        <p:sp>
          <p:nvSpPr>
            <p:cNvPr id="1044" name="Text Box 9"/>
            <p:cNvSpPr txBox="1">
              <a:spLocks noChangeArrowheads="1"/>
            </p:cNvSpPr>
            <p:nvPr/>
          </p:nvSpPr>
          <p:spPr bwMode="auto">
            <a:xfrm rot="923642">
              <a:off x="2347" y="3176"/>
              <a:ext cx="2599" cy="125"/>
            </a:xfrm>
            <a:prstGeom prst="rect">
              <a:avLst/>
            </a:prstGeom>
            <a:solidFill>
              <a:srgbClr val="FF6600"/>
            </a:solidFill>
            <a:ln w="12700">
              <a:noFill/>
              <a:miter lim="800000"/>
              <a:headEnd/>
              <a:tailEnd/>
            </a:ln>
          </p:spPr>
          <p:txBody>
            <a:bodyPr lIns="0" tIns="0" rIns="0" bIns="0">
              <a:spAutoFit/>
            </a:bodyPr>
            <a:lstStyle/>
            <a:p>
              <a:pPr algn="ctr" eaLnBrk="0" hangingPunct="0">
                <a:spcBef>
                  <a:spcPct val="50000"/>
                </a:spcBef>
              </a:pPr>
              <a:r>
                <a:rPr lang="en-US" sz="1300" b="1">
                  <a:latin typeface="Arial" charset="0"/>
                </a:rPr>
                <a:t>Coordination &amp; Control</a:t>
              </a:r>
              <a:endParaRPr lang="en-US" sz="1500">
                <a:latin typeface="Times New Roman" pitchFamily="18" charset="0"/>
              </a:endParaRPr>
            </a:p>
          </p:txBody>
        </p:sp>
      </p:grpSp>
      <p:graphicFrame>
        <p:nvGraphicFramePr>
          <p:cNvPr id="807946" name="Object 10"/>
          <p:cNvGraphicFramePr>
            <a:graphicFrameLocks noChangeAspect="1"/>
          </p:cNvGraphicFramePr>
          <p:nvPr/>
        </p:nvGraphicFramePr>
        <p:xfrm>
          <a:off x="4876800" y="2895600"/>
          <a:ext cx="1395413" cy="2073275"/>
        </p:xfrm>
        <a:graphic>
          <a:graphicData uri="http://schemas.openxmlformats.org/presentationml/2006/ole">
            <mc:AlternateContent xmlns:mc="http://schemas.openxmlformats.org/markup-compatibility/2006">
              <mc:Choice xmlns:v="urn:schemas-microsoft-com:vml" Requires="v">
                <p:oleObj spid="_x0000_s1146" name="Visio" r:id="rId4" imgW="1424468" imgH="2102255" progId="">
                  <p:embed/>
                </p:oleObj>
              </mc:Choice>
              <mc:Fallback>
                <p:oleObj name="Visio" r:id="rId4" imgW="1424468" imgH="2102255" progId="">
                  <p:embed/>
                  <p:pic>
                    <p:nvPicPr>
                      <p:cNvPr id="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895600"/>
                        <a:ext cx="1395413"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7950" name="Object 14"/>
          <p:cNvGraphicFramePr>
            <a:graphicFrameLocks noChangeAspect="1"/>
          </p:cNvGraphicFramePr>
          <p:nvPr/>
        </p:nvGraphicFramePr>
        <p:xfrm>
          <a:off x="3657600" y="3200400"/>
          <a:ext cx="2714625" cy="2390775"/>
        </p:xfrm>
        <a:graphic>
          <a:graphicData uri="http://schemas.openxmlformats.org/presentationml/2006/ole">
            <mc:AlternateContent xmlns:mc="http://schemas.openxmlformats.org/markup-compatibility/2006">
              <mc:Choice xmlns:v="urn:schemas-microsoft-com:vml" Requires="v">
                <p:oleObj spid="_x0000_s1147" name="Visio" r:id="rId6" imgW="3396227" imgH="2892357" progId="">
                  <p:embed/>
                </p:oleObj>
              </mc:Choice>
              <mc:Fallback>
                <p:oleObj name="Visio" r:id="rId6" imgW="3396227" imgH="2892357" progId="">
                  <p:embed/>
                  <p:pic>
                    <p:nvPicPr>
                      <p:cNvPr id="0" name="Picture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3200400"/>
                        <a:ext cx="27146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7951" name="Object 15"/>
          <p:cNvGraphicFramePr>
            <a:graphicFrameLocks noChangeAspect="1"/>
          </p:cNvGraphicFramePr>
          <p:nvPr/>
        </p:nvGraphicFramePr>
        <p:xfrm>
          <a:off x="6172200" y="2590800"/>
          <a:ext cx="1393825" cy="2713038"/>
        </p:xfrm>
        <a:graphic>
          <a:graphicData uri="http://schemas.openxmlformats.org/presentationml/2006/ole">
            <mc:AlternateContent xmlns:mc="http://schemas.openxmlformats.org/markup-compatibility/2006">
              <mc:Choice xmlns:v="urn:schemas-microsoft-com:vml" Requires="v">
                <p:oleObj spid="_x0000_s1148" name="Visio" r:id="rId8" imgW="1422942" imgH="2740497" progId="">
                  <p:embed/>
                </p:oleObj>
              </mc:Choice>
              <mc:Fallback>
                <p:oleObj name="Visio" r:id="rId8" imgW="1422942" imgH="2740497" progId="">
                  <p:embed/>
                  <p:pic>
                    <p:nvPicPr>
                      <p:cNvPr id="0" name="Picture 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2590800"/>
                        <a:ext cx="1393825"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7952" name="Object 16"/>
          <p:cNvGraphicFramePr>
            <a:graphicFrameLocks noChangeAspect="1"/>
          </p:cNvGraphicFramePr>
          <p:nvPr/>
        </p:nvGraphicFramePr>
        <p:xfrm>
          <a:off x="7467600" y="2286000"/>
          <a:ext cx="1395413" cy="3351213"/>
        </p:xfrm>
        <a:graphic>
          <a:graphicData uri="http://schemas.openxmlformats.org/presentationml/2006/ole">
            <mc:AlternateContent xmlns:mc="http://schemas.openxmlformats.org/markup-compatibility/2006">
              <mc:Choice xmlns:v="urn:schemas-microsoft-com:vml" Requires="v">
                <p:oleObj spid="_x0000_s1149" name="Visio" r:id="rId10" imgW="1424748" imgH="3379046" progId="">
                  <p:embed/>
                </p:oleObj>
              </mc:Choice>
              <mc:Fallback>
                <p:oleObj name="Visio" r:id="rId10" imgW="1424748" imgH="3379046" progId="">
                  <p:embed/>
                  <p:pic>
                    <p:nvPicPr>
                      <p:cNvPr id="0" name="Picture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67600" y="2286000"/>
                        <a:ext cx="1395413" cy="335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17"/>
          <p:cNvGrpSpPr>
            <a:grpSpLocks noChangeAspect="1"/>
          </p:cNvGrpSpPr>
          <p:nvPr/>
        </p:nvGrpSpPr>
        <p:grpSpPr bwMode="auto">
          <a:xfrm>
            <a:off x="2286000" y="3505200"/>
            <a:ext cx="1395413" cy="796925"/>
            <a:chOff x="1440" y="2208"/>
            <a:chExt cx="879" cy="502"/>
          </a:xfrm>
        </p:grpSpPr>
        <p:sp>
          <p:nvSpPr>
            <p:cNvPr id="1038" name="AutoShape 18"/>
            <p:cNvSpPr>
              <a:spLocks noChangeAspect="1" noChangeArrowheads="1" noTextEdit="1"/>
            </p:cNvSpPr>
            <p:nvPr/>
          </p:nvSpPr>
          <p:spPr bwMode="auto">
            <a:xfrm>
              <a:off x="1440" y="2208"/>
              <a:ext cx="879" cy="502"/>
            </a:xfrm>
            <a:prstGeom prst="rect">
              <a:avLst/>
            </a:prstGeom>
            <a:noFill/>
            <a:ln w="9525">
              <a:noFill/>
              <a:miter lim="800000"/>
              <a:headEnd/>
              <a:tailEnd/>
            </a:ln>
          </p:spPr>
          <p:txBody>
            <a:bodyPr/>
            <a:lstStyle/>
            <a:p>
              <a:endParaRPr lang="en-US"/>
            </a:p>
          </p:txBody>
        </p:sp>
        <p:sp>
          <p:nvSpPr>
            <p:cNvPr id="1039" name="Freeform 19"/>
            <p:cNvSpPr>
              <a:spLocks/>
            </p:cNvSpPr>
            <p:nvPr/>
          </p:nvSpPr>
          <p:spPr bwMode="auto">
            <a:xfrm>
              <a:off x="1498" y="2265"/>
              <a:ext cx="764" cy="388"/>
            </a:xfrm>
            <a:custGeom>
              <a:avLst/>
              <a:gdLst>
                <a:gd name="T0" fmla="*/ 764 w 764"/>
                <a:gd name="T1" fmla="*/ 388 h 388"/>
                <a:gd name="T2" fmla="*/ 764 w 764"/>
                <a:gd name="T3" fmla="*/ 0 h 388"/>
                <a:gd name="T4" fmla="*/ 0 w 764"/>
                <a:gd name="T5" fmla="*/ 194 h 388"/>
                <a:gd name="T6" fmla="*/ 764 w 764"/>
                <a:gd name="T7" fmla="*/ 388 h 388"/>
                <a:gd name="T8" fmla="*/ 0 60000 65536"/>
                <a:gd name="T9" fmla="*/ 0 60000 65536"/>
                <a:gd name="T10" fmla="*/ 0 60000 65536"/>
                <a:gd name="T11" fmla="*/ 0 60000 65536"/>
                <a:gd name="T12" fmla="*/ 0 w 764"/>
                <a:gd name="T13" fmla="*/ 0 h 388"/>
                <a:gd name="T14" fmla="*/ 764 w 764"/>
                <a:gd name="T15" fmla="*/ 388 h 388"/>
              </a:gdLst>
              <a:ahLst/>
              <a:cxnLst>
                <a:cxn ang="T8">
                  <a:pos x="T0" y="T1"/>
                </a:cxn>
                <a:cxn ang="T9">
                  <a:pos x="T2" y="T3"/>
                </a:cxn>
                <a:cxn ang="T10">
                  <a:pos x="T4" y="T5"/>
                </a:cxn>
                <a:cxn ang="T11">
                  <a:pos x="T6" y="T7"/>
                </a:cxn>
              </a:cxnLst>
              <a:rect l="T12" t="T13" r="T14" b="T15"/>
              <a:pathLst>
                <a:path w="764" h="388">
                  <a:moveTo>
                    <a:pt x="764" y="388"/>
                  </a:moveTo>
                  <a:lnTo>
                    <a:pt x="764" y="0"/>
                  </a:lnTo>
                  <a:lnTo>
                    <a:pt x="0" y="194"/>
                  </a:lnTo>
                  <a:lnTo>
                    <a:pt x="764" y="388"/>
                  </a:lnTo>
                  <a:close/>
                </a:path>
              </a:pathLst>
            </a:custGeom>
            <a:solidFill>
              <a:srgbClr val="FF6600"/>
            </a:solidFill>
            <a:ln w="9525">
              <a:noFill/>
              <a:round/>
              <a:headEnd/>
              <a:tailEnd/>
            </a:ln>
          </p:spPr>
          <p:txBody>
            <a:bodyPr/>
            <a:lstStyle/>
            <a:p>
              <a:endParaRPr lang="en-US"/>
            </a:p>
          </p:txBody>
        </p:sp>
        <p:sp>
          <p:nvSpPr>
            <p:cNvPr id="1040" name="Freeform 20"/>
            <p:cNvSpPr>
              <a:spLocks/>
            </p:cNvSpPr>
            <p:nvPr/>
          </p:nvSpPr>
          <p:spPr bwMode="auto">
            <a:xfrm>
              <a:off x="1498" y="2265"/>
              <a:ext cx="764" cy="388"/>
            </a:xfrm>
            <a:custGeom>
              <a:avLst/>
              <a:gdLst>
                <a:gd name="T0" fmla="*/ 764 w 764"/>
                <a:gd name="T1" fmla="*/ 388 h 388"/>
                <a:gd name="T2" fmla="*/ 764 w 764"/>
                <a:gd name="T3" fmla="*/ 0 h 388"/>
                <a:gd name="T4" fmla="*/ 0 w 764"/>
                <a:gd name="T5" fmla="*/ 194 h 388"/>
                <a:gd name="T6" fmla="*/ 764 w 764"/>
                <a:gd name="T7" fmla="*/ 388 h 388"/>
                <a:gd name="T8" fmla="*/ 0 60000 65536"/>
                <a:gd name="T9" fmla="*/ 0 60000 65536"/>
                <a:gd name="T10" fmla="*/ 0 60000 65536"/>
                <a:gd name="T11" fmla="*/ 0 60000 65536"/>
                <a:gd name="T12" fmla="*/ 0 w 764"/>
                <a:gd name="T13" fmla="*/ 0 h 388"/>
                <a:gd name="T14" fmla="*/ 764 w 764"/>
                <a:gd name="T15" fmla="*/ 388 h 388"/>
              </a:gdLst>
              <a:ahLst/>
              <a:cxnLst>
                <a:cxn ang="T8">
                  <a:pos x="T0" y="T1"/>
                </a:cxn>
                <a:cxn ang="T9">
                  <a:pos x="T2" y="T3"/>
                </a:cxn>
                <a:cxn ang="T10">
                  <a:pos x="T4" y="T5"/>
                </a:cxn>
                <a:cxn ang="T11">
                  <a:pos x="T6" y="T7"/>
                </a:cxn>
              </a:cxnLst>
              <a:rect l="T12" t="T13" r="T14" b="T15"/>
              <a:pathLst>
                <a:path w="764" h="388">
                  <a:moveTo>
                    <a:pt x="764" y="388"/>
                  </a:moveTo>
                  <a:lnTo>
                    <a:pt x="764" y="0"/>
                  </a:lnTo>
                  <a:lnTo>
                    <a:pt x="0" y="194"/>
                  </a:lnTo>
                  <a:lnTo>
                    <a:pt x="764" y="388"/>
                  </a:lnTo>
                  <a:close/>
                </a:path>
              </a:pathLst>
            </a:custGeom>
            <a:noFill/>
            <a:ln w="38100" cap="rnd">
              <a:solidFill>
                <a:srgbClr val="000000"/>
              </a:solidFill>
              <a:prstDash val="solid"/>
              <a:round/>
              <a:headEnd/>
              <a:tailEnd/>
            </a:ln>
          </p:spPr>
          <p:txBody>
            <a:bodyPr/>
            <a:lstStyle/>
            <a:p>
              <a:endParaRPr lang="en-US"/>
            </a:p>
          </p:txBody>
        </p:sp>
        <p:sp>
          <p:nvSpPr>
            <p:cNvPr id="1041" name="Rectangle 21"/>
            <p:cNvSpPr>
              <a:spLocks noChangeArrowheads="1"/>
            </p:cNvSpPr>
            <p:nvPr/>
          </p:nvSpPr>
          <p:spPr bwMode="auto">
            <a:xfrm>
              <a:off x="1939" y="2350"/>
              <a:ext cx="185" cy="163"/>
            </a:xfrm>
            <a:prstGeom prst="rect">
              <a:avLst/>
            </a:prstGeom>
            <a:noFill/>
            <a:ln w="9525">
              <a:noFill/>
              <a:miter lim="800000"/>
              <a:headEnd/>
              <a:tailEnd/>
            </a:ln>
          </p:spPr>
          <p:txBody>
            <a:bodyPr wrap="none" lIns="0" tIns="0" rIns="0" bIns="0" anchor="ctr">
              <a:spAutoFit/>
            </a:bodyPr>
            <a:lstStyle/>
            <a:p>
              <a:pPr eaLnBrk="0" hangingPunct="0"/>
              <a:r>
                <a:rPr lang="en-US" sz="1700" b="1">
                  <a:latin typeface="Arial Narrow" pitchFamily="34" charset="0"/>
                </a:rPr>
                <a:t>ICP</a:t>
              </a:r>
              <a:endParaRPr lang="en-US" sz="1800">
                <a:latin typeface="Tahoma" pitchFamily="34" charset="0"/>
              </a:endParaRPr>
            </a:p>
          </p:txBody>
        </p:sp>
      </p:grpSp>
      <p:grpSp>
        <p:nvGrpSpPr>
          <p:cNvPr id="5" name="Group 4"/>
          <p:cNvGrpSpPr>
            <a:grpSpLocks/>
          </p:cNvGrpSpPr>
          <p:nvPr/>
        </p:nvGrpSpPr>
        <p:grpSpPr bwMode="auto">
          <a:xfrm>
            <a:off x="449263" y="2543175"/>
            <a:ext cx="2286000" cy="2819400"/>
            <a:chOff x="466" y="1884"/>
            <a:chExt cx="1110" cy="1489"/>
          </a:xfrm>
        </p:grpSpPr>
        <p:sp>
          <p:nvSpPr>
            <p:cNvPr id="1036" name="Freeform 5"/>
            <p:cNvSpPr>
              <a:spLocks/>
            </p:cNvSpPr>
            <p:nvPr/>
          </p:nvSpPr>
          <p:spPr bwMode="auto">
            <a:xfrm>
              <a:off x="466" y="1884"/>
              <a:ext cx="1110" cy="1489"/>
            </a:xfrm>
            <a:custGeom>
              <a:avLst/>
              <a:gdLst>
                <a:gd name="T0" fmla="*/ 588 w 1110"/>
                <a:gd name="T1" fmla="*/ 299 h 1489"/>
                <a:gd name="T2" fmla="*/ 499 w 1110"/>
                <a:gd name="T3" fmla="*/ 130 h 1489"/>
                <a:gd name="T4" fmla="*/ 439 w 1110"/>
                <a:gd name="T5" fmla="*/ 440 h 1489"/>
                <a:gd name="T6" fmla="*/ 231 w 1110"/>
                <a:gd name="T7" fmla="*/ 250 h 1489"/>
                <a:gd name="T8" fmla="*/ 276 w 1110"/>
                <a:gd name="T9" fmla="*/ 539 h 1489"/>
                <a:gd name="T10" fmla="*/ 60 w 1110"/>
                <a:gd name="T11" fmla="*/ 570 h 1489"/>
                <a:gd name="T12" fmla="*/ 202 w 1110"/>
                <a:gd name="T13" fmla="*/ 799 h 1489"/>
                <a:gd name="T14" fmla="*/ 0 w 1110"/>
                <a:gd name="T15" fmla="*/ 887 h 1489"/>
                <a:gd name="T16" fmla="*/ 171 w 1110"/>
                <a:gd name="T17" fmla="*/ 1059 h 1489"/>
                <a:gd name="T18" fmla="*/ 66 w 1110"/>
                <a:gd name="T19" fmla="*/ 1228 h 1489"/>
                <a:gd name="T20" fmla="*/ 247 w 1110"/>
                <a:gd name="T21" fmla="*/ 1257 h 1489"/>
                <a:gd name="T22" fmla="*/ 252 w 1110"/>
                <a:gd name="T23" fmla="*/ 1488 h 1489"/>
                <a:gd name="T24" fmla="*/ 386 w 1110"/>
                <a:gd name="T25" fmla="*/ 1249 h 1489"/>
                <a:gd name="T26" fmla="*/ 447 w 1110"/>
                <a:gd name="T27" fmla="*/ 1358 h 1489"/>
                <a:gd name="T28" fmla="*/ 507 w 1110"/>
                <a:gd name="T29" fmla="*/ 1197 h 1489"/>
                <a:gd name="T30" fmla="*/ 596 w 1110"/>
                <a:gd name="T31" fmla="*/ 1298 h 1489"/>
                <a:gd name="T32" fmla="*/ 625 w 1110"/>
                <a:gd name="T33" fmla="*/ 1098 h 1489"/>
                <a:gd name="T34" fmla="*/ 767 w 1110"/>
                <a:gd name="T35" fmla="*/ 1197 h 1489"/>
                <a:gd name="T36" fmla="*/ 752 w 1110"/>
                <a:gd name="T37" fmla="*/ 989 h 1489"/>
                <a:gd name="T38" fmla="*/ 969 w 1110"/>
                <a:gd name="T39" fmla="*/ 1077 h 1489"/>
                <a:gd name="T40" fmla="*/ 841 w 1110"/>
                <a:gd name="T41" fmla="*/ 848 h 1489"/>
                <a:gd name="T42" fmla="*/ 938 w 1110"/>
                <a:gd name="T43" fmla="*/ 778 h 1489"/>
                <a:gd name="T44" fmla="*/ 872 w 1110"/>
                <a:gd name="T45" fmla="*/ 648 h 1489"/>
                <a:gd name="T46" fmla="*/ 1109 w 1110"/>
                <a:gd name="T47" fmla="*/ 458 h 1489"/>
                <a:gd name="T48" fmla="*/ 841 w 1110"/>
                <a:gd name="T49" fmla="*/ 450 h 1489"/>
                <a:gd name="T50" fmla="*/ 925 w 1110"/>
                <a:gd name="T51" fmla="*/ 219 h 1489"/>
                <a:gd name="T52" fmla="*/ 746 w 1110"/>
                <a:gd name="T53" fmla="*/ 398 h 1489"/>
                <a:gd name="T54" fmla="*/ 759 w 1110"/>
                <a:gd name="T55" fmla="*/ 0 h 1489"/>
                <a:gd name="T56" fmla="*/ 588 w 1110"/>
                <a:gd name="T57" fmla="*/ 299 h 14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10"/>
                <a:gd name="T88" fmla="*/ 0 h 1489"/>
                <a:gd name="T89" fmla="*/ 1110 w 1110"/>
                <a:gd name="T90" fmla="*/ 1489 h 14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10" h="1489">
                  <a:moveTo>
                    <a:pt x="588" y="299"/>
                  </a:moveTo>
                  <a:lnTo>
                    <a:pt x="499" y="130"/>
                  </a:lnTo>
                  <a:lnTo>
                    <a:pt x="439" y="440"/>
                  </a:lnTo>
                  <a:lnTo>
                    <a:pt x="231" y="250"/>
                  </a:lnTo>
                  <a:lnTo>
                    <a:pt x="276" y="539"/>
                  </a:lnTo>
                  <a:lnTo>
                    <a:pt x="60" y="570"/>
                  </a:lnTo>
                  <a:lnTo>
                    <a:pt x="202" y="799"/>
                  </a:lnTo>
                  <a:lnTo>
                    <a:pt x="0" y="887"/>
                  </a:lnTo>
                  <a:lnTo>
                    <a:pt x="171" y="1059"/>
                  </a:lnTo>
                  <a:lnTo>
                    <a:pt x="66" y="1228"/>
                  </a:lnTo>
                  <a:lnTo>
                    <a:pt x="247" y="1257"/>
                  </a:lnTo>
                  <a:lnTo>
                    <a:pt x="252" y="1488"/>
                  </a:lnTo>
                  <a:lnTo>
                    <a:pt x="386" y="1249"/>
                  </a:lnTo>
                  <a:lnTo>
                    <a:pt x="447" y="1358"/>
                  </a:lnTo>
                  <a:lnTo>
                    <a:pt x="507" y="1197"/>
                  </a:lnTo>
                  <a:lnTo>
                    <a:pt x="596" y="1298"/>
                  </a:lnTo>
                  <a:lnTo>
                    <a:pt x="625" y="1098"/>
                  </a:lnTo>
                  <a:lnTo>
                    <a:pt x="767" y="1197"/>
                  </a:lnTo>
                  <a:lnTo>
                    <a:pt x="752" y="989"/>
                  </a:lnTo>
                  <a:lnTo>
                    <a:pt x="969" y="1077"/>
                  </a:lnTo>
                  <a:lnTo>
                    <a:pt x="841" y="848"/>
                  </a:lnTo>
                  <a:lnTo>
                    <a:pt x="938" y="778"/>
                  </a:lnTo>
                  <a:lnTo>
                    <a:pt x="872" y="648"/>
                  </a:lnTo>
                  <a:lnTo>
                    <a:pt x="1109" y="458"/>
                  </a:lnTo>
                  <a:lnTo>
                    <a:pt x="841" y="450"/>
                  </a:lnTo>
                  <a:lnTo>
                    <a:pt x="925" y="219"/>
                  </a:lnTo>
                  <a:lnTo>
                    <a:pt x="746" y="398"/>
                  </a:lnTo>
                  <a:lnTo>
                    <a:pt x="759" y="0"/>
                  </a:lnTo>
                  <a:lnTo>
                    <a:pt x="588" y="299"/>
                  </a:lnTo>
                </a:path>
              </a:pathLst>
            </a:custGeom>
            <a:solidFill>
              <a:srgbClr val="FFFF00"/>
            </a:solidFill>
            <a:ln w="9525" cap="rnd" cmpd="sng">
              <a:solidFill>
                <a:srgbClr val="000000"/>
              </a:solidFill>
              <a:prstDash val="solid"/>
              <a:round/>
              <a:headEnd/>
              <a:tailEnd/>
            </a:ln>
          </p:spPr>
          <p:txBody>
            <a:bodyPr/>
            <a:lstStyle/>
            <a:p>
              <a:endParaRPr lang="en-US"/>
            </a:p>
          </p:txBody>
        </p:sp>
        <p:pic>
          <p:nvPicPr>
            <p:cNvPr id="1037" name="Picture 6"/>
            <p:cNvPicPr>
              <a:picLocks noChangeArrowheads="1"/>
            </p:cNvPicPr>
            <p:nvPr/>
          </p:nvPicPr>
          <p:blipFill>
            <a:blip r:embed="rId12" cstate="print">
              <a:lum bright="-50000"/>
            </a:blip>
            <a:srcRect/>
            <a:stretch>
              <a:fillRect/>
            </a:stretch>
          </p:blipFill>
          <p:spPr bwMode="auto">
            <a:xfrm>
              <a:off x="698" y="2367"/>
              <a:ext cx="518" cy="572"/>
            </a:xfrm>
            <a:prstGeom prst="rect">
              <a:avLst/>
            </a:prstGeom>
            <a:noFill/>
            <a:ln w="9525">
              <a:noFill/>
              <a:miter lim="800000"/>
              <a:headEnd/>
              <a:tailEnd/>
            </a:ln>
          </p:spPr>
        </p:pic>
      </p:grpSp>
      <p:sp>
        <p:nvSpPr>
          <p:cNvPr id="24" name="TextBox 23"/>
          <p:cNvSpPr txBox="1"/>
          <p:nvPr/>
        </p:nvSpPr>
        <p:spPr>
          <a:xfrm>
            <a:off x="342900" y="457200"/>
            <a:ext cx="8686800" cy="830997"/>
          </a:xfrm>
          <a:prstGeom prst="rect">
            <a:avLst/>
          </a:prstGeom>
          <a:noFill/>
        </p:spPr>
        <p:txBody>
          <a:bodyPr>
            <a:spAutoFit/>
            <a:scene3d>
              <a:camera prst="orthographicFront"/>
              <a:lightRig rig="threePt" dir="t"/>
            </a:scene3d>
            <a:sp3d extrusionH="57150">
              <a:bevelT w="38100" h="38100"/>
            </a:sp3d>
          </a:bodyPr>
          <a:lstStyle/>
          <a:p>
            <a:pPr algn="ctr">
              <a:defRPr/>
            </a:pPr>
            <a:r>
              <a:rPr lang="en-US" sz="4800" b="1" dirty="0">
                <a:ln w="50800"/>
                <a:solidFill>
                  <a:schemeClr val="bg1">
                    <a:shade val="50000"/>
                  </a:schemeClr>
                </a:solidFill>
                <a:effectLst>
                  <a:outerShdw blurRad="38100" dist="38100" dir="2700000" algn="tl">
                    <a:srgbClr val="000000">
                      <a:alpha val="43137"/>
                    </a:srgbClr>
                  </a:outerShdw>
                </a:effectLst>
                <a:latin typeface="Calibri" pitchFamily="34" charset="0"/>
                <a:cs typeface="+mn-cs"/>
              </a:rPr>
              <a:t>SEMS Coordination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07950"/>
                                        </p:tgtEl>
                                        <p:attrNameLst>
                                          <p:attrName>style.visibility</p:attrName>
                                        </p:attrNameLst>
                                      </p:cBhvr>
                                      <p:to>
                                        <p:strVal val="visible"/>
                                      </p:to>
                                    </p:set>
                                    <p:animEffect transition="in" filter="wipe(left)">
                                      <p:cBhvr>
                                        <p:cTn id="11" dur="500"/>
                                        <p:tgtEl>
                                          <p:spTgt spid="80795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07946"/>
                                        </p:tgtEl>
                                        <p:attrNameLst>
                                          <p:attrName>style.visibility</p:attrName>
                                        </p:attrNameLst>
                                      </p:cBhvr>
                                      <p:to>
                                        <p:strVal val="visible"/>
                                      </p:to>
                                    </p:set>
                                    <p:animEffect transition="in" filter="wipe(left)">
                                      <p:cBhvr>
                                        <p:cTn id="15" dur="500"/>
                                        <p:tgtEl>
                                          <p:spTgt spid="80794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07951"/>
                                        </p:tgtEl>
                                        <p:attrNameLst>
                                          <p:attrName>style.visibility</p:attrName>
                                        </p:attrNameLst>
                                      </p:cBhvr>
                                      <p:to>
                                        <p:strVal val="visible"/>
                                      </p:to>
                                    </p:set>
                                    <p:animEffect transition="in" filter="wipe(left)">
                                      <p:cBhvr>
                                        <p:cTn id="19" dur="500"/>
                                        <p:tgtEl>
                                          <p:spTgt spid="80795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07952"/>
                                        </p:tgtEl>
                                        <p:attrNameLst>
                                          <p:attrName>style.visibility</p:attrName>
                                        </p:attrNameLst>
                                      </p:cBhvr>
                                      <p:to>
                                        <p:strVal val="visible"/>
                                      </p:to>
                                    </p:set>
                                    <p:animEffect transition="in" filter="wipe(left)">
                                      <p:cBhvr>
                                        <p:cTn id="23" dur="500"/>
                                        <p:tgtEl>
                                          <p:spTgt spid="807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noChangeArrowheads="1"/>
          </p:cNvSpPr>
          <p:nvPr>
            <p:ph idx="4294967295"/>
          </p:nvPr>
        </p:nvSpPr>
        <p:spPr>
          <a:xfrm>
            <a:off x="541338" y="762000"/>
            <a:ext cx="4183062" cy="6096000"/>
          </a:xfrm>
        </p:spPr>
        <p:txBody>
          <a:bodyPr>
            <a:normAutofit fontScale="70000" lnSpcReduction="20000"/>
          </a:bodyPr>
          <a:lstStyle/>
          <a:p>
            <a:pPr eaLnBrk="1" hangingPunct="1">
              <a:buClrTx/>
            </a:pPr>
            <a:endParaRPr lang="en-US" i="1" dirty="0" smtClean="0"/>
          </a:p>
          <a:p>
            <a:pPr eaLnBrk="1" hangingPunct="1">
              <a:buClrTx/>
            </a:pPr>
            <a:r>
              <a:rPr lang="en-US" i="1" dirty="0" smtClean="0">
                <a:solidFill>
                  <a:schemeClr val="bg1"/>
                </a:solidFill>
                <a:effectLst>
                  <a:outerShdw blurRad="38100" dist="38100" dir="2700000" algn="tl">
                    <a:srgbClr val="000000">
                      <a:alpha val="43137"/>
                    </a:srgbClr>
                  </a:outerShdw>
                </a:effectLst>
              </a:rPr>
              <a:t>Geographical area </a:t>
            </a:r>
            <a:r>
              <a:rPr lang="en-US" dirty="0" smtClean="0">
                <a:solidFill>
                  <a:schemeClr val="bg1"/>
                </a:solidFill>
                <a:effectLst>
                  <a:outerShdw blurRad="38100" dist="38100" dir="2700000" algn="tl">
                    <a:srgbClr val="000000">
                      <a:alpha val="43137"/>
                    </a:srgbClr>
                  </a:outerShdw>
                </a:effectLst>
              </a:rPr>
              <a:t>– San Bernardino County</a:t>
            </a:r>
          </a:p>
          <a:p>
            <a:pPr eaLnBrk="1" hangingPunct="1">
              <a:buClrTx/>
            </a:pPr>
            <a:endParaRPr lang="en-US" dirty="0" smtClean="0">
              <a:solidFill>
                <a:schemeClr val="bg1"/>
              </a:solidFill>
              <a:effectLst>
                <a:outerShdw blurRad="38100" dist="38100" dir="2700000" algn="tl">
                  <a:srgbClr val="000000">
                    <a:alpha val="43137"/>
                  </a:srgbClr>
                </a:outerShdw>
              </a:effectLst>
            </a:endParaRPr>
          </a:p>
          <a:p>
            <a:pPr eaLnBrk="1" hangingPunct="1">
              <a:buClrTx/>
            </a:pPr>
            <a:r>
              <a:rPr lang="en-US" dirty="0" smtClean="0">
                <a:solidFill>
                  <a:schemeClr val="bg1"/>
                </a:solidFill>
                <a:effectLst>
                  <a:outerShdw blurRad="38100" dist="38100" dir="2700000" algn="tl">
                    <a:srgbClr val="000000">
                      <a:alpha val="43137"/>
                    </a:srgbClr>
                  </a:outerShdw>
                </a:effectLst>
              </a:rPr>
              <a:t>Includes </a:t>
            </a:r>
            <a:r>
              <a:rPr lang="en-US" i="1" dirty="0" smtClean="0">
                <a:solidFill>
                  <a:schemeClr val="bg1"/>
                </a:solidFill>
                <a:effectLst>
                  <a:outerShdw blurRad="38100" dist="38100" dir="2700000" algn="tl">
                    <a:srgbClr val="000000">
                      <a:alpha val="43137"/>
                    </a:srgbClr>
                  </a:outerShdw>
                </a:effectLst>
              </a:rPr>
              <a:t>political sub-divisions </a:t>
            </a:r>
            <a:r>
              <a:rPr lang="en-US" dirty="0" smtClean="0">
                <a:solidFill>
                  <a:schemeClr val="bg1"/>
                </a:solidFill>
                <a:effectLst>
                  <a:outerShdw blurRad="38100" dist="38100" dir="2700000" algn="tl">
                    <a:srgbClr val="000000">
                      <a:alpha val="43137"/>
                    </a:srgbClr>
                  </a:outerShdw>
                </a:effectLst>
              </a:rPr>
              <a:t>such as cities and special districts</a:t>
            </a:r>
          </a:p>
          <a:p>
            <a:pPr eaLnBrk="1" hangingPunct="1">
              <a:buClrTx/>
            </a:pPr>
            <a:endParaRPr lang="en-US" dirty="0" smtClean="0">
              <a:solidFill>
                <a:schemeClr val="bg1"/>
              </a:solidFill>
              <a:effectLst>
                <a:outerShdw blurRad="38100" dist="38100" dir="2700000" algn="tl">
                  <a:srgbClr val="000000">
                    <a:alpha val="43137"/>
                  </a:srgbClr>
                </a:outerShdw>
              </a:effectLst>
            </a:endParaRPr>
          </a:p>
          <a:p>
            <a:pPr eaLnBrk="1" hangingPunct="1">
              <a:buClrTx/>
            </a:pPr>
            <a:r>
              <a:rPr lang="en-US" dirty="0" smtClean="0">
                <a:solidFill>
                  <a:schemeClr val="bg1"/>
                </a:solidFill>
                <a:effectLst>
                  <a:outerShdw blurRad="38100" dist="38100" dir="2700000" algn="tl">
                    <a:srgbClr val="000000">
                      <a:alpha val="43137"/>
                    </a:srgbClr>
                  </a:outerShdw>
                </a:effectLst>
              </a:rPr>
              <a:t>Establishes and maintains Op Area EOC</a:t>
            </a:r>
          </a:p>
          <a:p>
            <a:pPr eaLnBrk="1" hangingPunct="1">
              <a:buClrTx/>
            </a:pPr>
            <a:endParaRPr lang="en-US" dirty="0" smtClean="0">
              <a:solidFill>
                <a:schemeClr val="bg1"/>
              </a:solidFill>
              <a:effectLst>
                <a:outerShdw blurRad="38100" dist="38100" dir="2700000" algn="tl">
                  <a:srgbClr val="000000">
                    <a:alpha val="43137"/>
                  </a:srgbClr>
                </a:outerShdw>
              </a:effectLst>
            </a:endParaRPr>
          </a:p>
          <a:p>
            <a:pPr eaLnBrk="1" hangingPunct="1">
              <a:buClrTx/>
            </a:pPr>
            <a:r>
              <a:rPr lang="en-US" dirty="0" smtClean="0">
                <a:solidFill>
                  <a:schemeClr val="bg1"/>
                </a:solidFill>
                <a:effectLst>
                  <a:outerShdw blurRad="38100" dist="38100" dir="2700000" algn="tl">
                    <a:srgbClr val="000000">
                      <a:alpha val="43137"/>
                    </a:srgbClr>
                  </a:outerShdw>
                </a:effectLst>
              </a:rPr>
              <a:t>Coordinates information between </a:t>
            </a:r>
            <a:r>
              <a:rPr lang="en-US" i="1" dirty="0" smtClean="0">
                <a:solidFill>
                  <a:schemeClr val="bg1"/>
                </a:solidFill>
                <a:effectLst>
                  <a:outerShdw blurRad="38100" dist="38100" dir="2700000" algn="tl">
                    <a:srgbClr val="000000">
                      <a:alpha val="43137"/>
                    </a:srgbClr>
                  </a:outerShdw>
                </a:effectLst>
              </a:rPr>
              <a:t>County and its cities and special districts</a:t>
            </a:r>
          </a:p>
          <a:p>
            <a:pPr eaLnBrk="1" hangingPunct="1">
              <a:buClrTx/>
            </a:pPr>
            <a:endParaRPr lang="en-US" i="1" dirty="0" smtClean="0">
              <a:solidFill>
                <a:schemeClr val="bg1"/>
              </a:solidFill>
              <a:effectLst>
                <a:outerShdw blurRad="38100" dist="38100" dir="2700000" algn="tl">
                  <a:srgbClr val="000000">
                    <a:alpha val="43137"/>
                  </a:srgbClr>
                </a:outerShdw>
              </a:effectLst>
            </a:endParaRPr>
          </a:p>
          <a:p>
            <a:pPr eaLnBrk="1" hangingPunct="1">
              <a:buClrTx/>
            </a:pPr>
            <a:r>
              <a:rPr lang="en-US" dirty="0" smtClean="0">
                <a:solidFill>
                  <a:schemeClr val="bg1"/>
                </a:solidFill>
                <a:effectLst>
                  <a:outerShdw blurRad="38100" dist="38100" dir="2700000" algn="tl">
                    <a:srgbClr val="000000">
                      <a:alpha val="43137"/>
                    </a:srgbClr>
                  </a:outerShdw>
                </a:effectLst>
              </a:rPr>
              <a:t>Prioritizes </a:t>
            </a:r>
            <a:r>
              <a:rPr lang="en-US" i="1" dirty="0" smtClean="0">
                <a:solidFill>
                  <a:schemeClr val="bg1"/>
                </a:solidFill>
                <a:effectLst>
                  <a:outerShdw blurRad="38100" dist="38100" dir="2700000" algn="tl">
                    <a:srgbClr val="000000">
                      <a:alpha val="43137"/>
                    </a:srgbClr>
                  </a:outerShdw>
                </a:effectLst>
              </a:rPr>
              <a:t>resource requests</a:t>
            </a:r>
          </a:p>
          <a:p>
            <a:pPr eaLnBrk="1" hangingPunct="1">
              <a:buClrTx/>
            </a:pPr>
            <a:endParaRPr lang="en-US" i="1" dirty="0" smtClean="0">
              <a:solidFill>
                <a:schemeClr val="bg1"/>
              </a:solidFill>
              <a:effectLst>
                <a:outerShdw blurRad="38100" dist="38100" dir="2700000" algn="tl">
                  <a:srgbClr val="000000">
                    <a:alpha val="43137"/>
                  </a:srgbClr>
                </a:outerShdw>
              </a:effectLst>
            </a:endParaRPr>
          </a:p>
          <a:p>
            <a:pPr eaLnBrk="1" hangingPunct="1">
              <a:buClrTx/>
            </a:pPr>
            <a:r>
              <a:rPr lang="en-US" dirty="0" smtClean="0">
                <a:solidFill>
                  <a:schemeClr val="bg1"/>
                </a:solidFill>
                <a:effectLst>
                  <a:outerShdw blurRad="38100" dist="38100" dir="2700000" algn="tl">
                    <a:srgbClr val="000000">
                      <a:alpha val="43137"/>
                    </a:srgbClr>
                  </a:outerShdw>
                </a:effectLst>
              </a:rPr>
              <a:t>Requests resources from Regional EOC</a:t>
            </a:r>
          </a:p>
        </p:txBody>
      </p:sp>
      <p:sp>
        <p:nvSpPr>
          <p:cNvPr id="4" name="Slide Number Placeholder 3"/>
          <p:cNvSpPr>
            <a:spLocks noGrp="1"/>
          </p:cNvSpPr>
          <p:nvPr>
            <p:ph type="sldNum" sz="quarter" idx="10"/>
          </p:nvPr>
        </p:nvSpPr>
        <p:spPr>
          <a:xfrm>
            <a:off x="7924800" y="6416675"/>
            <a:ext cx="762000" cy="365125"/>
          </a:xfrm>
        </p:spPr>
        <p:txBody>
          <a:bodyPr>
            <a:normAutofit/>
          </a:bodyPr>
          <a:lstStyle/>
          <a:p>
            <a:pPr>
              <a:defRPr/>
            </a:pPr>
            <a:fld id="{AF8EE519-AB77-4AA7-84D1-973C97BB9C10}" type="slidenum">
              <a:rPr lang="en-US"/>
              <a:pPr>
                <a:defRPr/>
              </a:pPr>
              <a:t>9</a:t>
            </a:fld>
            <a:endParaRPr lang="en-US"/>
          </a:p>
        </p:txBody>
      </p:sp>
      <p:sp>
        <p:nvSpPr>
          <p:cNvPr id="5" name="TextBox 4"/>
          <p:cNvSpPr txBox="1"/>
          <p:nvPr/>
        </p:nvSpPr>
        <p:spPr>
          <a:xfrm>
            <a:off x="342900" y="152400"/>
            <a:ext cx="8686800" cy="830997"/>
          </a:xfrm>
          <a:prstGeom prst="rect">
            <a:avLst/>
          </a:prstGeom>
          <a:noFill/>
        </p:spPr>
        <p:txBody>
          <a:bodyPr wrap="square">
            <a:spAutoFit/>
            <a:scene3d>
              <a:camera prst="orthographicFront"/>
              <a:lightRig rig="threePt" dir="t"/>
            </a:scene3d>
            <a:sp3d extrusionH="57150">
              <a:bevelT w="38100" h="38100"/>
            </a:sp3d>
          </a:bodyPr>
          <a:lstStyle/>
          <a:p>
            <a:pPr algn="ctr">
              <a:defRPr/>
            </a:pPr>
            <a:r>
              <a:rPr lang="en-US" sz="4800" b="1" dirty="0">
                <a:ln w="50800"/>
                <a:solidFill>
                  <a:schemeClr val="bg1">
                    <a:shade val="50000"/>
                  </a:schemeClr>
                </a:solidFill>
                <a:effectLst>
                  <a:outerShdw blurRad="38100" dist="38100" dir="2700000" algn="tl">
                    <a:srgbClr val="000000">
                      <a:alpha val="43137"/>
                    </a:srgbClr>
                  </a:outerShdw>
                </a:effectLst>
                <a:latin typeface="Calibri" pitchFamily="34" charset="0"/>
                <a:cs typeface="+mn-cs"/>
              </a:rPr>
              <a:t>Operational Area</a:t>
            </a:r>
          </a:p>
        </p:txBody>
      </p:sp>
      <p:pic>
        <p:nvPicPr>
          <p:cNvPr id="37889" name="Picture 1"/>
          <p:cNvPicPr>
            <a:picLocks noChangeAspect="1" noChangeArrowheads="1"/>
          </p:cNvPicPr>
          <p:nvPr/>
        </p:nvPicPr>
        <p:blipFill>
          <a:blip r:embed="rId3" cstate="print"/>
          <a:srcRect/>
          <a:stretch>
            <a:fillRect/>
          </a:stretch>
        </p:blipFill>
        <p:spPr bwMode="auto">
          <a:xfrm>
            <a:off x="5181600" y="1524000"/>
            <a:ext cx="35052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1012</TotalTime>
  <Words>3370</Words>
  <Application>Microsoft Office PowerPoint</Application>
  <PresentationFormat>On-screen Show (4:3)</PresentationFormat>
  <Paragraphs>620</Paragraphs>
  <Slides>42</Slides>
  <Notes>32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Apex</vt:lpstr>
      <vt:lpstr>Visio</vt:lpstr>
      <vt:lpstr>CorelDRAW</vt:lpstr>
      <vt:lpstr>Executive Training SEMS/NIMS &amp; ICS</vt:lpstr>
      <vt:lpstr>PowerPoint Presentation</vt:lpstr>
      <vt:lpstr>Objectives</vt:lpstr>
      <vt:lpstr>Why Are You Here?</vt:lpstr>
      <vt:lpstr>What are SEMS &amp; NIMS Really?</vt:lpstr>
      <vt:lpstr>Under SEMS State Law Says…</vt:lpstr>
      <vt:lpstr>PowerPoint Presentation</vt:lpstr>
      <vt:lpstr>PowerPoint Presentation</vt:lpstr>
      <vt:lpstr>PowerPoint Presentation</vt:lpstr>
      <vt:lpstr>Region Level (OES)</vt:lpstr>
      <vt:lpstr>State Level (OES)</vt:lpstr>
      <vt:lpstr>PowerPoint Presentation</vt:lpstr>
      <vt:lpstr>PowerPoint Presentation</vt:lpstr>
      <vt:lpstr>PowerPoint Presentation</vt:lpstr>
      <vt:lpstr>PowerPoint Presentation</vt:lpstr>
      <vt:lpstr>NIMS Components</vt:lpstr>
      <vt:lpstr>PowerPoint Presentation</vt:lpstr>
      <vt:lpstr>PowerPoint Presentation</vt:lpstr>
      <vt:lpstr>PowerPoint Presentation</vt:lpstr>
      <vt:lpstr>PowerPoint Presentation</vt:lpstr>
      <vt:lpstr>PowerPoint Presentation</vt:lpstr>
      <vt:lpstr>Understanding of Emergency Declarations</vt:lpstr>
      <vt:lpstr>Emergency Responsibilities</vt:lpstr>
      <vt:lpstr> BOT Roles and Duties</vt:lpstr>
      <vt:lpstr>Communication During the Disaster</vt:lpstr>
      <vt:lpstr>PowerPoint Presentation</vt:lpstr>
      <vt:lpstr>PowerPoint Presentation</vt:lpstr>
      <vt:lpstr>Joint Field Office</vt:lpstr>
      <vt:lpstr>PowerPoint Presentation</vt:lpstr>
      <vt:lpstr>PowerPoint Presentation</vt:lpstr>
      <vt:lpstr>PowerPoint Presentation</vt:lpstr>
      <vt:lpstr>SBCCD</vt:lpstr>
      <vt:lpstr>San Andreas Fault</vt:lpstr>
      <vt:lpstr>USGS Shake map</vt:lpstr>
      <vt:lpstr>Earthquake Scenario</vt:lpstr>
      <vt:lpstr>Critical Issues</vt:lpstr>
      <vt:lpstr>7.8 Earthquake – How bad “is” it?</vt:lpstr>
      <vt:lpstr>             Crafton Hills College Damage </vt:lpstr>
      <vt:lpstr>SB Valley College Damage </vt:lpstr>
      <vt:lpstr>SBCCD Operational State  </vt:lpstr>
      <vt:lpstr>Response/Recovery Exercise: Objectives</vt:lpstr>
      <vt:lpstr>Open Discussion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Training SEMS/NIMS &amp; ICS</dc:title>
  <dc:creator>Linda Morin</dc:creator>
  <cp:lastModifiedBy>Singer, Donald</cp:lastModifiedBy>
  <cp:revision>103</cp:revision>
  <cp:lastPrinted>2015-04-15T21:16:19Z</cp:lastPrinted>
  <dcterms:created xsi:type="dcterms:W3CDTF">2015-04-08T02:42:14Z</dcterms:created>
  <dcterms:modified xsi:type="dcterms:W3CDTF">2015-04-16T17:40:36Z</dcterms:modified>
</cp:coreProperties>
</file>