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5" r:id="rId3"/>
    <p:sldId id="322" r:id="rId4"/>
    <p:sldId id="329" r:id="rId5"/>
    <p:sldId id="331" r:id="rId6"/>
    <p:sldId id="332" r:id="rId7"/>
    <p:sldId id="334" r:id="rId8"/>
    <p:sldId id="333" r:id="rId9"/>
    <p:sldId id="328" r:id="rId10"/>
    <p:sldId id="337" r:id="rId11"/>
    <p:sldId id="338" r:id="rId12"/>
    <p:sldId id="320" r:id="rId13"/>
    <p:sldId id="321" r:id="rId14"/>
    <p:sldId id="326" r:id="rId15"/>
    <p:sldId id="323" r:id="rId16"/>
    <p:sldId id="324" r:id="rId17"/>
    <p:sldId id="325" r:id="rId18"/>
    <p:sldId id="339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77" d="100"/>
          <a:sy n="77" d="100"/>
        </p:scale>
        <p:origin x="488" y="6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Program Update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 dirty="0" smtClean="0"/>
              <a:t>Allocation Model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618503"/>
              </p:ext>
            </p:extLst>
          </p:nvPr>
        </p:nvGraphicFramePr>
        <p:xfrm>
          <a:off x="989012" y="1295400"/>
          <a:ext cx="10058400" cy="4582019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219200"/>
                <a:gridCol w="1295400"/>
                <a:gridCol w="1143000"/>
                <a:gridCol w="1143000"/>
                <a:gridCol w="1752600"/>
                <a:gridCol w="1905000"/>
                <a:gridCol w="1600200"/>
              </a:tblGrid>
              <a:tr h="2364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# of Students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Tuition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50% </a:t>
                      </a:r>
                      <a:r>
                        <a:rPr lang="en-US" sz="2400" u="none" strike="noStrike" dirty="0" smtClean="0">
                          <a:effectLst/>
                        </a:rPr>
                        <a:t>to College </a:t>
                      </a:r>
                      <a:r>
                        <a:rPr lang="en-US" sz="2400" u="none" strike="noStrike" dirty="0">
                          <a:effectLst/>
                        </a:rPr>
                        <a:t>General Fund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20% IS Program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5% Faculty/ Staff Development Fund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5% Service Augmentation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20% Purchasing of Sections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65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    241,640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$ 120,820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  48,328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$           6,041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$           6,041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$   48,328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65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$     604,100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$ 302,050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$ 120,820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$         15,103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$         15,103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$ 151,025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65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$ 1,208,200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$ 604,100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$ 241,640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$         30,205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$         30,205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$ 302,050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International Recruiters Say is an Ideal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648201"/>
          </a:xfrm>
        </p:spPr>
        <p:txBody>
          <a:bodyPr>
            <a:normAutofit/>
          </a:bodyPr>
          <a:lstStyle/>
          <a:p>
            <a:r>
              <a:rPr lang="en-US" dirty="0" smtClean="0"/>
              <a:t>Have pathway from High School to Community College to University with provisional guaranteed acceptance letters at each phase;</a:t>
            </a:r>
          </a:p>
          <a:p>
            <a:endParaRPr lang="en-US" dirty="0" smtClean="0"/>
          </a:p>
          <a:p>
            <a:r>
              <a:rPr lang="en-US" dirty="0" smtClean="0"/>
              <a:t>Have intensive ESL program available the summer prior to start of fall term;</a:t>
            </a:r>
          </a:p>
          <a:p>
            <a:endParaRPr lang="en-US" dirty="0" smtClean="0"/>
          </a:p>
          <a:p>
            <a:r>
              <a:rPr lang="en-US" dirty="0" smtClean="0"/>
              <a:t>Have provisional acceptance pending TOEFL score at end of intensive ESL program;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0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International Recruiters Say is an Ideal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648201"/>
          </a:xfrm>
        </p:spPr>
        <p:txBody>
          <a:bodyPr>
            <a:normAutofit/>
          </a:bodyPr>
          <a:lstStyle/>
          <a:p>
            <a:r>
              <a:rPr lang="en-US" dirty="0"/>
              <a:t>Be certified by the American International Recruitment </a:t>
            </a:r>
            <a:r>
              <a:rPr lang="en-US" dirty="0" smtClean="0"/>
              <a:t>Council</a:t>
            </a:r>
          </a:p>
          <a:p>
            <a:pPr lvl="1"/>
            <a:endParaRPr lang="en-US" dirty="0"/>
          </a:p>
          <a:p>
            <a:r>
              <a:rPr lang="en-US" dirty="0"/>
              <a:t>Be approved by the Saudi Arabian Cultural Mission (SACM)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Accept Minors</a:t>
            </a:r>
          </a:p>
        </p:txBody>
      </p:sp>
    </p:spTree>
    <p:extLst>
      <p:ext uri="{BB962C8B-B14F-4D97-AF65-F5344CB8AC3E}">
        <p14:creationId xmlns:p14="http://schemas.microsoft.com/office/powerpoint/2010/main" val="23912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90601"/>
            <a:ext cx="9134391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Lack of Structures to Support International Students </a:t>
            </a:r>
          </a:p>
          <a:p>
            <a:pPr lvl="1"/>
            <a:r>
              <a:rPr lang="en-US" dirty="0" smtClean="0"/>
              <a:t>No IS Offices</a:t>
            </a:r>
          </a:p>
          <a:p>
            <a:pPr lvl="1"/>
            <a:r>
              <a:rPr lang="en-US" dirty="0" smtClean="0"/>
              <a:t>No trained/dedicated counselors (Jeanne @ 20%)</a:t>
            </a:r>
          </a:p>
          <a:p>
            <a:pPr lvl="1"/>
            <a:r>
              <a:rPr lang="en-US" dirty="0" smtClean="0"/>
              <a:t>Inconsistent/lack of documented processes</a:t>
            </a:r>
          </a:p>
          <a:p>
            <a:pPr lvl="1"/>
            <a:r>
              <a:rPr lang="en-US" dirty="0" smtClean="0"/>
              <a:t>No marketing</a:t>
            </a:r>
          </a:p>
          <a:p>
            <a:pPr lvl="1"/>
            <a:r>
              <a:rPr lang="en-US" dirty="0" smtClean="0"/>
              <a:t>No consistent tracking of students (</a:t>
            </a:r>
            <a:r>
              <a:rPr lang="en-US" dirty="0" err="1" smtClean="0"/>
              <a:t>Datatel</a:t>
            </a:r>
            <a:r>
              <a:rPr lang="en-US" dirty="0" smtClean="0"/>
              <a:t> or SEVIS)</a:t>
            </a:r>
          </a:p>
          <a:p>
            <a:pPr lvl="1"/>
            <a:r>
              <a:rPr lang="en-US" dirty="0" smtClean="0"/>
              <a:t>No tracking of funding</a:t>
            </a:r>
          </a:p>
          <a:p>
            <a:pPr lvl="1"/>
            <a:r>
              <a:rPr lang="en-US" dirty="0" smtClean="0"/>
              <a:t>Assessments can place students in up to 9 different levels of English</a:t>
            </a:r>
          </a:p>
          <a:p>
            <a:pPr lvl="1"/>
            <a:r>
              <a:rPr lang="en-US" dirty="0" smtClean="0"/>
              <a:t>No planning</a:t>
            </a:r>
          </a:p>
          <a:p>
            <a:pPr lvl="2"/>
            <a:r>
              <a:rPr lang="en-US" dirty="0" smtClean="0"/>
              <a:t>Marketing</a:t>
            </a:r>
          </a:p>
          <a:p>
            <a:pPr lvl="2"/>
            <a:r>
              <a:rPr lang="en-US" dirty="0" smtClean="0"/>
              <a:t>Recruitment</a:t>
            </a:r>
          </a:p>
          <a:p>
            <a:pPr lvl="2"/>
            <a:r>
              <a:rPr lang="en-US" dirty="0" smtClean="0"/>
              <a:t>Program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3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 smtClean="0"/>
              <a:t>Progress to date: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066800"/>
            <a:ext cx="9134391" cy="5638799"/>
          </a:xfrm>
        </p:spPr>
        <p:txBody>
          <a:bodyPr>
            <a:normAutofit/>
          </a:bodyPr>
          <a:lstStyle/>
          <a:p>
            <a:r>
              <a:rPr lang="en-US" dirty="0" smtClean="0"/>
              <a:t>Have presented the state of IS to:</a:t>
            </a:r>
          </a:p>
          <a:p>
            <a:pPr lvl="1"/>
            <a:r>
              <a:rPr lang="en-US" dirty="0" smtClean="0"/>
              <a:t>Chancellor’s Cabinet</a:t>
            </a:r>
          </a:p>
          <a:p>
            <a:pPr lvl="1"/>
            <a:r>
              <a:rPr lang="en-US" dirty="0" smtClean="0"/>
              <a:t>Both College Councils and Academic and Classified Senates</a:t>
            </a:r>
          </a:p>
          <a:p>
            <a:endParaRPr lang="en-US" dirty="0" smtClean="0"/>
          </a:p>
          <a:p>
            <a:r>
              <a:rPr lang="en-US" dirty="0" smtClean="0"/>
              <a:t>Met </a:t>
            </a:r>
            <a:r>
              <a:rPr lang="en-US" dirty="0"/>
              <a:t>with Academic Senate Presidents to review where we are at and </a:t>
            </a:r>
            <a:r>
              <a:rPr lang="en-US" dirty="0" smtClean="0"/>
              <a:t>outline roadmap </a:t>
            </a:r>
            <a:r>
              <a:rPr lang="en-US" dirty="0"/>
              <a:t>moving forward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Clean up and implement consistent data collection processes for IS;</a:t>
            </a:r>
          </a:p>
          <a:p>
            <a:pPr lvl="2"/>
            <a:r>
              <a:rPr lang="en-US" dirty="0" smtClean="0"/>
              <a:t>Ensure Homeland Security (SEVIS) compliance;</a:t>
            </a:r>
          </a:p>
          <a:p>
            <a:pPr lvl="2"/>
            <a:r>
              <a:rPr lang="en-US" dirty="0" smtClean="0"/>
              <a:t>Develop IS Orientation program;</a:t>
            </a:r>
          </a:p>
          <a:p>
            <a:pPr lvl="2"/>
            <a:r>
              <a:rPr lang="en-US" dirty="0" smtClean="0"/>
              <a:t>Establish IS Offices at both colleges;</a:t>
            </a:r>
          </a:p>
          <a:p>
            <a:pPr lvl="2"/>
            <a:r>
              <a:rPr lang="en-US" dirty="0" smtClean="0"/>
              <a:t>Establish funding for IS Counselor training;</a:t>
            </a:r>
          </a:p>
          <a:p>
            <a:pPr lvl="2"/>
            <a:r>
              <a:rPr lang="en-US" dirty="0" smtClean="0"/>
              <a:t>Develop relationships with International Recruiters and partner institutions;</a:t>
            </a:r>
          </a:p>
          <a:p>
            <a:pPr lvl="2"/>
            <a:r>
              <a:rPr lang="en-US" dirty="0" smtClean="0"/>
              <a:t>Start </a:t>
            </a:r>
            <a:r>
              <a:rPr lang="en-US" dirty="0" smtClean="0"/>
              <a:t>recruiting IS at </a:t>
            </a:r>
            <a:r>
              <a:rPr lang="en-US" dirty="0" smtClean="0"/>
              <a:t>a responsible and sustainable rate;</a:t>
            </a:r>
          </a:p>
          <a:p>
            <a:pPr lvl="2"/>
            <a:r>
              <a:rPr lang="en-US" dirty="0" smtClean="0"/>
              <a:t>Convene District-wide IS Advisory Committee in the fall to monitor progress and </a:t>
            </a:r>
            <a:r>
              <a:rPr lang="en-US" dirty="0" smtClean="0"/>
              <a:t>tackle issues as they arise.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5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/>
              <a:t>Progress to date: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066800"/>
            <a:ext cx="9134391" cy="5638801"/>
          </a:xfrm>
        </p:spPr>
        <p:txBody>
          <a:bodyPr>
            <a:normAutofit/>
          </a:bodyPr>
          <a:lstStyle/>
          <a:p>
            <a:r>
              <a:rPr lang="en-US" dirty="0" smtClean="0"/>
              <a:t>Codifying processes behind </a:t>
            </a:r>
          </a:p>
          <a:p>
            <a:pPr lvl="1"/>
            <a:r>
              <a:rPr lang="en-US" sz="2400" dirty="0"/>
              <a:t>International Student </a:t>
            </a:r>
            <a:r>
              <a:rPr lang="en-US" sz="2400" dirty="0" smtClean="0"/>
              <a:t>Applications, Counseling, and Orientation</a:t>
            </a:r>
            <a:endParaRPr lang="en-US" sz="2400" dirty="0"/>
          </a:p>
          <a:p>
            <a:pPr lvl="1"/>
            <a:r>
              <a:rPr lang="en-US" sz="2400" dirty="0"/>
              <a:t>IS Student Related Services</a:t>
            </a:r>
          </a:p>
          <a:p>
            <a:pPr lvl="2"/>
            <a:r>
              <a:rPr lang="en-US" sz="2400" dirty="0"/>
              <a:t>Visas</a:t>
            </a:r>
          </a:p>
          <a:p>
            <a:pPr lvl="2"/>
            <a:r>
              <a:rPr lang="en-US" sz="2400" dirty="0"/>
              <a:t>Housing</a:t>
            </a:r>
          </a:p>
          <a:p>
            <a:pPr lvl="2"/>
            <a:r>
              <a:rPr lang="en-US" sz="2400" dirty="0"/>
              <a:t>Transportation</a:t>
            </a:r>
          </a:p>
          <a:p>
            <a:pPr lvl="2"/>
            <a:r>
              <a:rPr lang="en-US" sz="2400" dirty="0"/>
              <a:t>Activities</a:t>
            </a:r>
          </a:p>
          <a:p>
            <a:pPr lvl="2"/>
            <a:r>
              <a:rPr lang="en-US" sz="2400" dirty="0"/>
              <a:t>Campus IS Offices (Secretary/Student Workers)</a:t>
            </a:r>
          </a:p>
          <a:p>
            <a:pPr lvl="1"/>
            <a:r>
              <a:rPr lang="en-US" sz="2400" dirty="0"/>
              <a:t>Tracking of Students in both </a:t>
            </a:r>
            <a:r>
              <a:rPr lang="en-US" sz="2400" dirty="0" err="1"/>
              <a:t>Datatel</a:t>
            </a:r>
            <a:r>
              <a:rPr lang="en-US" sz="2400" dirty="0"/>
              <a:t> and SEVIS</a:t>
            </a:r>
          </a:p>
          <a:p>
            <a:pPr lvl="1"/>
            <a:r>
              <a:rPr lang="en-US" sz="2400" dirty="0"/>
              <a:t>Tracking and Allocation of Funding</a:t>
            </a:r>
          </a:p>
          <a:p>
            <a:pPr lvl="1"/>
            <a:r>
              <a:rPr lang="en-US" sz="2400" dirty="0"/>
              <a:t>Purchasing of </a:t>
            </a:r>
            <a:r>
              <a:rPr lang="en-US" sz="2400" dirty="0" smtClean="0"/>
              <a:t>Sections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74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r>
              <a:rPr lang="en-US" dirty="0"/>
              <a:t>Progress to date: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143001"/>
            <a:ext cx="9134391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Transfer Agreements</a:t>
            </a:r>
          </a:p>
          <a:p>
            <a:pPr lvl="1"/>
            <a:r>
              <a:rPr lang="en-US" dirty="0"/>
              <a:t>Have MOU with CSUSB, University of Redlands, UCR, </a:t>
            </a:r>
            <a:r>
              <a:rPr lang="en-US" dirty="0" err="1"/>
              <a:t>CalBaptist</a:t>
            </a:r>
            <a:r>
              <a:rPr lang="en-US" dirty="0"/>
              <a:t> University</a:t>
            </a:r>
          </a:p>
          <a:p>
            <a:pPr lvl="1"/>
            <a:r>
              <a:rPr lang="en-US" dirty="0"/>
              <a:t>Working on LLU</a:t>
            </a:r>
          </a:p>
          <a:p>
            <a:pPr lvl="1"/>
            <a:r>
              <a:rPr lang="en-US" dirty="0"/>
              <a:t>Starting to meet with high schools</a:t>
            </a:r>
          </a:p>
          <a:p>
            <a:endParaRPr lang="en-US" dirty="0" smtClean="0"/>
          </a:p>
          <a:p>
            <a:r>
              <a:rPr lang="en-US" dirty="0" smtClean="0"/>
              <a:t>Recruiting  </a:t>
            </a:r>
            <a:r>
              <a:rPr lang="en-US" dirty="0"/>
              <a:t>Agencies</a:t>
            </a:r>
          </a:p>
          <a:p>
            <a:pPr lvl="1"/>
            <a:r>
              <a:rPr lang="en-US" dirty="0"/>
              <a:t>Have established relationships with about 10 recruiting agencies.</a:t>
            </a:r>
          </a:p>
          <a:p>
            <a:endParaRPr lang="en-US" dirty="0" smtClean="0"/>
          </a:p>
          <a:p>
            <a:r>
              <a:rPr lang="en-US" dirty="0" smtClean="0"/>
              <a:t>Housing </a:t>
            </a:r>
            <a:r>
              <a:rPr lang="en-US" dirty="0"/>
              <a:t>Plan</a:t>
            </a:r>
          </a:p>
          <a:p>
            <a:pPr lvl="1"/>
            <a:r>
              <a:rPr lang="en-US" dirty="0"/>
              <a:t>Developing referral relationship with CORT – Finds housing and rents furnishings</a:t>
            </a:r>
          </a:p>
          <a:p>
            <a:pPr lvl="1"/>
            <a:r>
              <a:rPr lang="en-US" dirty="0"/>
              <a:t>MOU with CSUSB Housing Developer</a:t>
            </a:r>
          </a:p>
          <a:p>
            <a:pPr lvl="1"/>
            <a:r>
              <a:rPr lang="en-US" dirty="0"/>
              <a:t>Discussing possibilities with CHC Student Housing Development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1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143000"/>
            <a:ext cx="9134391" cy="4114801"/>
          </a:xfrm>
        </p:spPr>
        <p:txBody>
          <a:bodyPr/>
          <a:lstStyle/>
          <a:p>
            <a:r>
              <a:rPr lang="en-US" dirty="0" smtClean="0"/>
              <a:t>The value of international education</a:t>
            </a:r>
          </a:p>
          <a:p>
            <a:r>
              <a:rPr lang="en-US" dirty="0" smtClean="0"/>
              <a:t>Why a community college?</a:t>
            </a:r>
          </a:p>
          <a:p>
            <a:r>
              <a:rPr lang="en-US" dirty="0" smtClean="0"/>
              <a:t>Where do our International Students come from?</a:t>
            </a:r>
          </a:p>
          <a:p>
            <a:r>
              <a:rPr lang="en-US" dirty="0" smtClean="0"/>
              <a:t>What do our International Student major in?</a:t>
            </a:r>
          </a:p>
          <a:p>
            <a:r>
              <a:rPr lang="en-US" dirty="0" smtClean="0"/>
              <a:t>What do international students want?</a:t>
            </a:r>
          </a:p>
          <a:p>
            <a:r>
              <a:rPr lang="en-US" dirty="0" smtClean="0"/>
              <a:t>Where are we at and recommendations?</a:t>
            </a:r>
          </a:p>
        </p:txBody>
      </p:sp>
    </p:spTree>
    <p:extLst>
      <p:ext uri="{BB962C8B-B14F-4D97-AF65-F5344CB8AC3E}">
        <p14:creationId xmlns:p14="http://schemas.microsoft.com/office/powerpoint/2010/main" val="1146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r>
              <a:rPr lang="en-US" dirty="0" smtClean="0"/>
              <a:t>The Value of International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143001"/>
            <a:ext cx="9134391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Serve as excellent models for our students;</a:t>
            </a:r>
          </a:p>
          <a:p>
            <a:r>
              <a:rPr lang="en-US" dirty="0" smtClean="0"/>
              <a:t>Increases the cultural awareness of our faculty, staff, and students;</a:t>
            </a:r>
          </a:p>
          <a:p>
            <a:r>
              <a:rPr lang="en-US" dirty="0" smtClean="0"/>
              <a:t>Prepares our local community students for good paying jobs in multi-national businesses (e.g. Amazon, NAPA), healthcare (e.g. Loma Linda University Medical Center, Kaiser Permanente) and/or those businesses that are served by multinational companies (e.g. </a:t>
            </a:r>
            <a:r>
              <a:rPr lang="en-US" dirty="0" err="1" smtClean="0"/>
              <a:t>Stater</a:t>
            </a:r>
            <a:r>
              <a:rPr lang="en-US" dirty="0" smtClean="0"/>
              <a:t> Brothers);</a:t>
            </a:r>
          </a:p>
          <a:p>
            <a:r>
              <a:rPr lang="en-US" dirty="0" smtClean="0"/>
              <a:t>Prepares our transfer students who will be attending universities with large populations of international students; </a:t>
            </a:r>
          </a:p>
          <a:p>
            <a:r>
              <a:rPr lang="en-US" dirty="0" smtClean="0"/>
              <a:t>Reminds us that we live in a global village and that we expand our learning potential when we are more inclusive</a:t>
            </a:r>
          </a:p>
          <a:p>
            <a:r>
              <a:rPr lang="en-US" dirty="0" smtClean="0"/>
              <a:t>And….. They’re here…..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067799" cy="762000"/>
          </a:xfrm>
        </p:spPr>
        <p:txBody>
          <a:bodyPr/>
          <a:lstStyle/>
          <a:p>
            <a:r>
              <a:rPr lang="en-US" dirty="0"/>
              <a:t>Where are they from?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Australia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China – 4 (1 CHC, 3 SBVC)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Belgium </a:t>
            </a:r>
            <a:r>
              <a:rPr lang="en-US" dirty="0"/>
              <a:t>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Brazil – 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Ecuador – </a:t>
            </a:r>
            <a:r>
              <a:rPr lang="en-US" dirty="0" smtClean="0"/>
              <a:t>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Honduras – 1 CHC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Indonesia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Jamaica - 3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Kenya – 1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Korea – 4 </a:t>
            </a:r>
            <a:r>
              <a:rPr lang="en-US" dirty="0" smtClean="0"/>
              <a:t>(1 </a:t>
            </a:r>
            <a:r>
              <a:rPr lang="en-US" dirty="0"/>
              <a:t>CHC, </a:t>
            </a:r>
            <a:r>
              <a:rPr lang="en-US" dirty="0" smtClean="0"/>
              <a:t>3 </a:t>
            </a:r>
            <a:r>
              <a:rPr lang="en-US" dirty="0"/>
              <a:t>SBVC)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Kuwait – </a:t>
            </a:r>
            <a:r>
              <a:rPr lang="en-US" dirty="0" smtClean="0"/>
              <a:t>2 (1 CHC, 1 SBVC)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Lebanon – 1 CHC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Nigeria – 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Pakistan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Romania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South Africa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Vietnam – </a:t>
            </a:r>
            <a:r>
              <a:rPr lang="en-US" dirty="0" smtClean="0"/>
              <a:t>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067799" cy="762000"/>
          </a:xfrm>
        </p:spPr>
        <p:txBody>
          <a:bodyPr/>
          <a:lstStyle/>
          <a:p>
            <a:r>
              <a:rPr lang="en-US" dirty="0" smtClean="0"/>
              <a:t>What are they majoring 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Administration of Justice -1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Aeronautics - 1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Art/Graphic Design – 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Biology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Business – 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Chemistry -1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Child Development -1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Culinary Arts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English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Geography – 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GIS -1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Liberal Arts – 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Nursing – 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Pre-Pharmacy - 1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 dirty="0" smtClean="0"/>
              <a:t>International Student Revenue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56311"/>
              </p:ext>
            </p:extLst>
          </p:nvPr>
        </p:nvGraphicFramePr>
        <p:xfrm>
          <a:off x="2817812" y="1828800"/>
          <a:ext cx="6772275" cy="278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455"/>
                <a:gridCol w="1354455"/>
                <a:gridCol w="1354455"/>
                <a:gridCol w="1354455"/>
                <a:gridCol w="1354455"/>
              </a:tblGrid>
              <a:tr h="556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College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SBVC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$1,172.00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$1,170.50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$2,332.00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$161,230.50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CHC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$11,273.50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$22,126.50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$23,154.00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$38,413.75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5153" y="5029200"/>
            <a:ext cx="957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Marked increase in revenue for 2014 is attributed to data clean-up.  Still have to clean up prior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 smtClean="0"/>
              <a:t>Why a Community College?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2413" y="1447799"/>
            <a:ext cx="9134391" cy="4572001"/>
          </a:xfrm>
        </p:spPr>
        <p:txBody>
          <a:bodyPr/>
          <a:lstStyle/>
          <a:p>
            <a:r>
              <a:rPr lang="en-US" dirty="0" smtClean="0"/>
              <a:t>Changing Perceptions</a:t>
            </a:r>
          </a:p>
          <a:p>
            <a:pPr lvl="1"/>
            <a:r>
              <a:rPr lang="en-US" dirty="0" smtClean="0"/>
              <a:t>Before…. Community Colleges were: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oorly understood.  No equivalent in other countries.</a:t>
            </a:r>
          </a:p>
          <a:p>
            <a:pPr lvl="2"/>
            <a:r>
              <a:rPr lang="en-US" dirty="0" smtClean="0"/>
              <a:t>believed to be for the academically challenged or the poor;</a:t>
            </a:r>
          </a:p>
          <a:p>
            <a:pPr lvl="2"/>
            <a:r>
              <a:rPr lang="en-US" dirty="0" smtClean="0"/>
              <a:t>the place you go to if you weren’t good enough for a university;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Now…. </a:t>
            </a:r>
            <a:r>
              <a:rPr lang="en-US" dirty="0"/>
              <a:t>Community Colleges </a:t>
            </a:r>
            <a:r>
              <a:rPr lang="en-US" dirty="0" smtClean="0"/>
              <a:t>are:</a:t>
            </a:r>
          </a:p>
          <a:p>
            <a:pPr lvl="2"/>
            <a:r>
              <a:rPr lang="en-US" dirty="0" smtClean="0"/>
              <a:t>increasingly understood to be part of a pathway….</a:t>
            </a:r>
          </a:p>
          <a:p>
            <a:pPr lvl="2"/>
            <a:r>
              <a:rPr lang="en-US" dirty="0" smtClean="0"/>
              <a:t>seen as a means of increasing an international students chances of success and acceptance at a four year university (quality education with smaller classes, early cultural immersion, cost allows for more time with less pressure);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47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8208"/>
              </p:ext>
            </p:extLst>
          </p:nvPr>
        </p:nvGraphicFramePr>
        <p:xfrm>
          <a:off x="1065212" y="914400"/>
          <a:ext cx="9982201" cy="481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821"/>
                <a:gridCol w="1637748"/>
                <a:gridCol w="1571658"/>
                <a:gridCol w="1571658"/>
                <a:gridCol w="1571658"/>
                <a:gridCol w="1571658"/>
              </a:tblGrid>
              <a:tr h="927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Cost For Attending SBVC or CHC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Cost For Attending CSU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Cost For Attending UC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Cost For Attending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LLU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Cost For Attending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Cal Baptist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99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Annual Attendance Costs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Tuition/Fees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$5,777*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$15,472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$37,714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Living Expenses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$10,800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$10,800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$10,800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Books/Supplies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$1,000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$1,200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$1,800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Health Insurance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828**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$841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Included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Total Costs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$18,405.00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$28,313.00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$50,314.00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55503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*Based on $238/unit x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24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units and $65.00 annual fee to cover Campus Center, Health/Accident, Transportation, and Student Rep Fees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**Based on $46/month for students 24 years of age and younger from ISO Student Health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Plans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r>
              <a:rPr lang="en-US" dirty="0" smtClean="0"/>
              <a:t>Allocation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0" y="1447800"/>
            <a:ext cx="9220201" cy="4572001"/>
          </a:xfrm>
        </p:spPr>
        <p:txBody>
          <a:bodyPr/>
          <a:lstStyle/>
          <a:p>
            <a:r>
              <a:rPr lang="en-US" dirty="0" smtClean="0"/>
              <a:t>MUST have an allocation model!</a:t>
            </a:r>
          </a:p>
          <a:p>
            <a:r>
              <a:rPr lang="en-US" dirty="0" smtClean="0"/>
              <a:t>Sample Model</a:t>
            </a:r>
          </a:p>
          <a:p>
            <a:pPr lvl="1"/>
            <a:r>
              <a:rPr lang="en-US" dirty="0" smtClean="0"/>
              <a:t>50</a:t>
            </a:r>
            <a:r>
              <a:rPr lang="en-US" dirty="0"/>
              <a:t>% to College General Fund</a:t>
            </a:r>
          </a:p>
          <a:p>
            <a:pPr lvl="1"/>
            <a:r>
              <a:rPr lang="en-US" dirty="0"/>
              <a:t>20% to IS Program</a:t>
            </a:r>
          </a:p>
          <a:p>
            <a:pPr lvl="1"/>
            <a:r>
              <a:rPr lang="en-US" dirty="0"/>
              <a:t>5% Staff/Faculty Development</a:t>
            </a:r>
          </a:p>
          <a:p>
            <a:pPr lvl="1"/>
            <a:r>
              <a:rPr lang="en-US" dirty="0"/>
              <a:t>5% Service Augmentation (e.g. tutors)</a:t>
            </a:r>
          </a:p>
          <a:p>
            <a:pPr lvl="1"/>
            <a:r>
              <a:rPr lang="en-US" dirty="0"/>
              <a:t>20% Purchasing of Sections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1042</Words>
  <Application>Microsoft Office PowerPoint</Application>
  <PresentationFormat>Custom</PresentationFormat>
  <Paragraphs>225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Digital Blue Tunnel 16x9</vt:lpstr>
      <vt:lpstr>International Program Update</vt:lpstr>
      <vt:lpstr>Agenda</vt:lpstr>
      <vt:lpstr>The Value of International Education</vt:lpstr>
      <vt:lpstr>Where are they from?</vt:lpstr>
      <vt:lpstr>What are they majoring in?</vt:lpstr>
      <vt:lpstr>International Student Revenue</vt:lpstr>
      <vt:lpstr>Why a Community College?</vt:lpstr>
      <vt:lpstr>PowerPoint Presentation</vt:lpstr>
      <vt:lpstr>Allocation Model</vt:lpstr>
      <vt:lpstr>Allocation Model Example</vt:lpstr>
      <vt:lpstr>What International Recruiters Say is an Ideal Program</vt:lpstr>
      <vt:lpstr>What International Recruiters Say is an Ideal Program</vt:lpstr>
      <vt:lpstr>Challenges</vt:lpstr>
      <vt:lpstr>Progress to date:</vt:lpstr>
      <vt:lpstr>Progress to date:</vt:lpstr>
      <vt:lpstr>Progress to date: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2015-01-02T18:04:00Z</dcterms:created>
  <dcterms:modified xsi:type="dcterms:W3CDTF">2015-05-25T01:09:41Z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