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7" r:id="rId12"/>
    <p:sldId id="266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45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C6ED01-0DFC-40AE-8D65-3437B73121D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692401-60A5-4B32-8D17-09231379372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66800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InlandAB86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7406640" cy="740736"/>
          </a:xfrm>
        </p:spPr>
        <p:txBody>
          <a:bodyPr/>
          <a:lstStyle/>
          <a:p>
            <a:pPr algn="ctr"/>
            <a:r>
              <a:rPr lang="en-US" dirty="0" smtClean="0"/>
              <a:t>San Bernardino Community College District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23508"/>
            <a:ext cx="64142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ediaz\AppData\Local\Microsoft\Windows\Temporary Internet Files\Content.IE5\CVPGCV8D\working_together_teamwork_puzzle_concept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027" y="32004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8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498080" cy="4800600"/>
          </a:xfrm>
        </p:spPr>
        <p:txBody>
          <a:bodyPr/>
          <a:lstStyle/>
          <a:p>
            <a:r>
              <a:rPr lang="en-US" dirty="0" smtClean="0"/>
              <a:t>Regional plan was developed by the hubs</a:t>
            </a:r>
          </a:p>
          <a:p>
            <a:r>
              <a:rPr lang="en-US" dirty="0" smtClean="0"/>
              <a:t>Submitted to the State Chancellor’s Office on March 1, 2015.</a:t>
            </a:r>
          </a:p>
          <a:p>
            <a:r>
              <a:rPr lang="en-US" dirty="0" smtClean="0"/>
              <a:t>Comprehensive plan addresses all 7 grant objectives.</a:t>
            </a:r>
            <a:endParaRPr lang="en-US" dirty="0"/>
          </a:p>
        </p:txBody>
      </p:sp>
      <p:pic>
        <p:nvPicPr>
          <p:cNvPr id="1026" name="Picture 2" descr="C:\Users\ediaz\AppData\Local\Microsoft\Windows\Temporary Internet Files\Content.IE5\YD4H6GLM\map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10000"/>
            <a:ext cx="2286000" cy="263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018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14488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Hub met 4 times for 4 hours</a:t>
            </a:r>
          </a:p>
          <a:p>
            <a:r>
              <a:rPr lang="en-US" dirty="0" smtClean="0"/>
              <a:t>Each hub answered the following questions</a:t>
            </a:r>
          </a:p>
          <a:p>
            <a:pPr marL="82296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meeting:    </a:t>
            </a:r>
            <a:r>
              <a:rPr lang="en-US" i="1" dirty="0" smtClean="0"/>
              <a:t>Discussion of existing barriers 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meeting:   </a:t>
            </a:r>
            <a:r>
              <a:rPr lang="en-US" i="1" dirty="0" smtClean="0"/>
              <a:t>Development of a practical vision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meeting:   </a:t>
            </a:r>
            <a:r>
              <a:rPr lang="en-US" i="1" dirty="0" smtClean="0"/>
              <a:t>Strategic Direction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meeting:   </a:t>
            </a:r>
            <a:r>
              <a:rPr lang="en-US" i="1" dirty="0" smtClean="0"/>
              <a:t>Current Reality – 12 Month Accomplishments – Success Indicators</a:t>
            </a:r>
          </a:p>
          <a:p>
            <a:pPr lvl="1"/>
            <a:endParaRPr lang="en-US" i="1" dirty="0"/>
          </a:p>
          <a:p>
            <a:pPr marL="1947672" lvl="8" indent="0">
              <a:buNone/>
            </a:pPr>
            <a:r>
              <a:rPr lang="en-US" i="1" dirty="0" smtClean="0"/>
              <a:t>		</a:t>
            </a:r>
            <a:r>
              <a:rPr lang="en-US" sz="7200" i="1" dirty="0" smtClean="0"/>
              <a:t>=</a:t>
            </a:r>
          </a:p>
          <a:p>
            <a:pPr lvl="1"/>
            <a:endParaRPr lang="en-US" dirty="0"/>
          </a:p>
        </p:txBody>
      </p:sp>
      <p:pic>
        <p:nvPicPr>
          <p:cNvPr id="1030" name="Picture 6" descr="C:\Users\ediaz\AppData\Local\Microsoft\Windows\Temporary Internet Files\Content.IE5\7ZYSZWVT\9551-3d-bar-graph-meeting-pv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14671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ediaz\AppData\Local\Microsoft\Windows\Temporary Internet Files\Content.IE5\DAUCFY0J\20095211132241088924_annual_report_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68139"/>
            <a:ext cx="1815981" cy="166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Plan Common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105400"/>
          </a:xfrm>
        </p:spPr>
        <p:txBody>
          <a:bodyPr/>
          <a:lstStyle/>
          <a:p>
            <a:r>
              <a:rPr lang="en-US" dirty="0" smtClean="0"/>
              <a:t>Addressing Student Life Barriers that keep students from enrolling or finishing programs.</a:t>
            </a:r>
          </a:p>
          <a:p>
            <a:pPr lvl="1"/>
            <a:r>
              <a:rPr lang="en-US" dirty="0" smtClean="0"/>
              <a:t>Use of 211.org</a:t>
            </a:r>
          </a:p>
          <a:p>
            <a:pPr lvl="1"/>
            <a:r>
              <a:rPr lang="en-US" dirty="0" smtClean="0"/>
              <a:t>Partnering with WIB </a:t>
            </a:r>
          </a:p>
          <a:p>
            <a:r>
              <a:rPr lang="en-US" dirty="0" smtClean="0"/>
              <a:t>Create an information linkage</a:t>
            </a:r>
          </a:p>
          <a:p>
            <a:pPr lvl="1"/>
            <a:r>
              <a:rPr lang="en-US" dirty="0" smtClean="0"/>
              <a:t>Directory of offerings to help students transition</a:t>
            </a:r>
          </a:p>
          <a:p>
            <a:pPr lvl="1"/>
            <a:r>
              <a:rPr lang="en-US" dirty="0" smtClean="0"/>
              <a:t>Assessment Matrix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0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Plan Common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/>
          <a:lstStyle/>
          <a:p>
            <a:r>
              <a:rPr lang="en-US" dirty="0" smtClean="0"/>
              <a:t>Dedicated Website for Adult Education</a:t>
            </a:r>
          </a:p>
          <a:p>
            <a:pPr lvl="1"/>
            <a:r>
              <a:rPr lang="en-US" dirty="0" smtClean="0"/>
              <a:t>Map out and share regional resources </a:t>
            </a:r>
          </a:p>
          <a:p>
            <a:pPr lvl="1"/>
            <a:r>
              <a:rPr lang="en-US" dirty="0" smtClean="0"/>
              <a:t>Promote transitional pathways for all program areas in AB86</a:t>
            </a:r>
          </a:p>
          <a:p>
            <a:r>
              <a:rPr lang="en-US" dirty="0" smtClean="0"/>
              <a:t>Marketing and Adult Education Branding </a:t>
            </a:r>
          </a:p>
          <a:p>
            <a:r>
              <a:rPr lang="en-US" dirty="0" smtClean="0"/>
              <a:t>Continuation of regional meetings for both hub groups and Executive Committee</a:t>
            </a:r>
          </a:p>
          <a:p>
            <a:r>
              <a:rPr lang="en-US" dirty="0" smtClean="0"/>
              <a:t>Communication and partnering with all stakeholders in the area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85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&amp; Student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4953000"/>
          </a:xfrm>
        </p:spPr>
        <p:txBody>
          <a:bodyPr/>
          <a:lstStyle/>
          <a:p>
            <a:r>
              <a:rPr lang="en-US" dirty="0" smtClean="0"/>
              <a:t>Focus groups were held for both CHC and SBVC, and adult schools to complement the plan the hubs developed</a:t>
            </a:r>
          </a:p>
          <a:p>
            <a:r>
              <a:rPr lang="en-US" dirty="0" smtClean="0"/>
              <a:t>A student survey was sent out to SBVC students and made available to all who wanted to replicate it at their campus. </a:t>
            </a:r>
            <a:endParaRPr lang="en-US" dirty="0"/>
          </a:p>
        </p:txBody>
      </p:sp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36845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diaz\AppData\Local\Microsoft\Windows\Temporary Internet Files\Content.IE5\HQ3W9MBP\student_professional_ic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705172"/>
            <a:ext cx="2133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844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AB86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project</a:t>
            </a:r>
          </a:p>
          <a:p>
            <a:pPr lvl="1"/>
            <a:r>
              <a:rPr lang="en-US" dirty="0" smtClean="0"/>
              <a:t>Adult Education Marketing and Branding, and dedicated website.</a:t>
            </a:r>
          </a:p>
          <a:p>
            <a:pPr lvl="1"/>
            <a:r>
              <a:rPr lang="en-US" dirty="0" smtClean="0"/>
              <a:t>Forming a regional taskforce</a:t>
            </a:r>
          </a:p>
          <a:p>
            <a:r>
              <a:rPr lang="en-US" dirty="0" smtClean="0"/>
              <a:t>Awaiting Funding Schedules</a:t>
            </a:r>
          </a:p>
          <a:p>
            <a:endParaRPr lang="en-US" dirty="0"/>
          </a:p>
        </p:txBody>
      </p:sp>
      <p:pic>
        <p:nvPicPr>
          <p:cNvPr id="1026" name="Picture 2" descr="C:\Users\ediaz\AppData\Local\Microsoft\Windows\Temporary Internet Files\Content.IE5\HQ3W9MBP\trauma-recovery-project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62400"/>
            <a:ext cx="3290316" cy="251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54639"/>
            <a:ext cx="2362200" cy="211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96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Grant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2014 – April: hired Project Coordinator</a:t>
            </a:r>
          </a:p>
          <a:p>
            <a:r>
              <a:rPr lang="en-US" dirty="0" smtClean="0"/>
              <a:t>2014 – October: Sacramento Planning Summit</a:t>
            </a:r>
          </a:p>
          <a:p>
            <a:r>
              <a:rPr lang="en-US" dirty="0" smtClean="0"/>
              <a:t>2015 – March 1: Final Regional Comprehensive Plan Due</a:t>
            </a:r>
          </a:p>
          <a:p>
            <a:r>
              <a:rPr lang="en-US" dirty="0" smtClean="0"/>
              <a:t>2015 – April: Deadline extended to use planning funds until 12/31/2015</a:t>
            </a:r>
          </a:p>
          <a:p>
            <a:r>
              <a:rPr lang="en-US" dirty="0" smtClean="0"/>
              <a:t>2015 – July: New funding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6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AB86 Consortium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 Bernardino Community College District (Fiscal Agent) </a:t>
            </a:r>
          </a:p>
          <a:p>
            <a:r>
              <a:rPr lang="en-US" dirty="0" smtClean="0"/>
              <a:t>Grant total $366,883</a:t>
            </a:r>
          </a:p>
          <a:p>
            <a:pPr lvl="1"/>
            <a:r>
              <a:rPr lang="en-US" dirty="0" smtClean="0"/>
              <a:t>Crafton Hills College</a:t>
            </a:r>
          </a:p>
          <a:p>
            <a:pPr lvl="1"/>
            <a:r>
              <a:rPr lang="en-US" dirty="0" smtClean="0"/>
              <a:t>San Bernardino Valley College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 descr="C:\Users\ediaz\AppData\Local\Microsoft\Windows\Temporary Internet Files\Content.IE5\YD4H6GLM\scattered_puzzle_piec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41090"/>
            <a:ext cx="2819400" cy="225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32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AB86 Consortium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620000" cy="4800600"/>
          </a:xfrm>
        </p:spPr>
        <p:txBody>
          <a:bodyPr/>
          <a:lstStyle/>
          <a:p>
            <a:r>
              <a:rPr lang="en-US" dirty="0" smtClean="0"/>
              <a:t>5 Unified School Districts</a:t>
            </a:r>
          </a:p>
          <a:p>
            <a:pPr lvl="1"/>
            <a:r>
              <a:rPr lang="en-US" dirty="0" smtClean="0"/>
              <a:t>Colton Joint Unified School District</a:t>
            </a:r>
          </a:p>
          <a:p>
            <a:pPr lvl="1"/>
            <a:r>
              <a:rPr lang="en-US" dirty="0" smtClean="0"/>
              <a:t>Redlands Unified School District</a:t>
            </a:r>
          </a:p>
          <a:p>
            <a:pPr lvl="1"/>
            <a:r>
              <a:rPr lang="en-US" dirty="0" smtClean="0"/>
              <a:t>Rialto Unified School District</a:t>
            </a:r>
          </a:p>
          <a:p>
            <a:pPr lvl="1"/>
            <a:r>
              <a:rPr lang="en-US" dirty="0" smtClean="0"/>
              <a:t>San Bernardino City Unified School District</a:t>
            </a:r>
          </a:p>
          <a:p>
            <a:pPr lvl="1"/>
            <a:r>
              <a:rPr lang="en-US" dirty="0" smtClean="0"/>
              <a:t>Yucaipa-Calimesa Joint Unified School District</a:t>
            </a:r>
            <a:endParaRPr lang="en-US" dirty="0"/>
          </a:p>
        </p:txBody>
      </p:sp>
      <p:pic>
        <p:nvPicPr>
          <p:cNvPr id="3074" name="Picture 2" descr="C:\Users\ediaz\AppData\Local\Microsoft\Windows\Temporary Internet Files\Content.IE5\DV56K0C0\school_boo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476500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40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AB86 Consortium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Providers of Adult Education</a:t>
            </a:r>
          </a:p>
          <a:p>
            <a:pPr lvl="1"/>
            <a:r>
              <a:rPr lang="en-US" dirty="0" smtClean="0"/>
              <a:t>San Bernardino Public Library – Lifelong learning center</a:t>
            </a:r>
          </a:p>
          <a:p>
            <a:pPr lvl="1"/>
            <a:r>
              <a:rPr lang="en-US" dirty="0" smtClean="0"/>
              <a:t>Regional Occupational Programs (ROP)</a:t>
            </a:r>
          </a:p>
          <a:p>
            <a:pPr lvl="2"/>
            <a:r>
              <a:rPr lang="en-US" dirty="0" smtClean="0"/>
              <a:t>Baldy View ROP</a:t>
            </a:r>
          </a:p>
          <a:p>
            <a:pPr lvl="2"/>
            <a:r>
              <a:rPr lang="en-US" dirty="0" smtClean="0"/>
              <a:t>Colton-Redlands-Yucaipa ROP</a:t>
            </a:r>
          </a:p>
          <a:p>
            <a:pPr lvl="2"/>
            <a:r>
              <a:rPr lang="en-US" dirty="0" smtClean="0"/>
              <a:t>San Bernardino City ROP</a:t>
            </a:r>
          </a:p>
          <a:p>
            <a:pPr lvl="1"/>
            <a:r>
              <a:rPr lang="en-US" dirty="0" smtClean="0"/>
              <a:t>San Bernardino City Workforce Investment Board (WIB)</a:t>
            </a:r>
          </a:p>
          <a:p>
            <a:pPr lvl="1"/>
            <a:endParaRPr lang="en-US" dirty="0"/>
          </a:p>
        </p:txBody>
      </p:sp>
      <p:pic>
        <p:nvPicPr>
          <p:cNvPr id="4098" name="Picture 2" descr="C:\Users\ediaz\AppData\Local\Microsoft\Windows\Temporary Internet Files\Content.IE5\7ZYSZWVT\school_council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37015"/>
            <a:ext cx="2189074" cy="156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8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smtClean="0"/>
              <a:t>Areas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Adult </a:t>
            </a:r>
            <a:r>
              <a:rPr lang="en-US" u="sng" dirty="0"/>
              <a:t>Basic Education </a:t>
            </a:r>
            <a:r>
              <a:rPr lang="en-US" dirty="0"/>
              <a:t>(K-12, Basic </a:t>
            </a:r>
            <a:r>
              <a:rPr lang="en-US" dirty="0" smtClean="0"/>
              <a:t>Skills, GED &amp; High School Diploma)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Classes for Immigrants (Citizenship, </a:t>
            </a:r>
            <a:r>
              <a:rPr lang="en-US" u="sng" dirty="0"/>
              <a:t>ESL</a:t>
            </a:r>
            <a:r>
              <a:rPr lang="en-US" dirty="0"/>
              <a:t> &amp; Workforce Preparation)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Short-term </a:t>
            </a:r>
            <a:r>
              <a:rPr lang="en-US" u="sng" dirty="0"/>
              <a:t>Career Technical Education </a:t>
            </a:r>
            <a:r>
              <a:rPr lang="en-US" dirty="0"/>
              <a:t>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Programs for </a:t>
            </a:r>
            <a:r>
              <a:rPr lang="en-US" u="sng" dirty="0"/>
              <a:t>Adults with Disabilities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Programs for </a:t>
            </a:r>
            <a:r>
              <a:rPr lang="en-US" u="sng" dirty="0" smtClean="0"/>
              <a:t>Apprenticeships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Transition Services (not mandated)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Curriculum Alignment &amp; Assessments            (not mandated)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70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Grant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/>
              <a:t>Evaluation of existing Adult Education Programs.</a:t>
            </a:r>
          </a:p>
          <a:p>
            <a:pPr marL="514350" indent="-514350">
              <a:buAutoNum type="arabicPeriod"/>
            </a:pPr>
            <a:r>
              <a:rPr lang="en-US" dirty="0"/>
              <a:t>Evaluation of Adult Education needs.</a:t>
            </a:r>
          </a:p>
          <a:p>
            <a:pPr marL="514350" indent="-514350">
              <a:buAutoNum type="arabicPeriod"/>
            </a:pPr>
            <a:r>
              <a:rPr lang="en-US" dirty="0"/>
              <a:t>Plans to integrate programs.</a:t>
            </a:r>
          </a:p>
          <a:p>
            <a:pPr marL="514350" indent="-514350">
              <a:buAutoNum type="arabicPeriod"/>
            </a:pPr>
            <a:r>
              <a:rPr lang="en-US" dirty="0"/>
              <a:t>Plans to address the gaps.</a:t>
            </a:r>
          </a:p>
          <a:p>
            <a:pPr marL="514350" indent="-514350">
              <a:buAutoNum type="arabicPeriod"/>
            </a:pPr>
            <a:r>
              <a:rPr lang="en-US" dirty="0"/>
              <a:t>Plans to accelerate a student’s progress.</a:t>
            </a:r>
          </a:p>
          <a:p>
            <a:pPr marL="514350" indent="-514350">
              <a:buAutoNum type="arabicPeriod"/>
            </a:pPr>
            <a:r>
              <a:rPr lang="en-US" dirty="0"/>
              <a:t>Plans to collaborate on provision of professional development.</a:t>
            </a:r>
          </a:p>
          <a:p>
            <a:pPr marL="514350" indent="-514350">
              <a:buAutoNum type="arabicPeriod"/>
            </a:pPr>
            <a:r>
              <a:rPr lang="en-US" dirty="0"/>
              <a:t>Plans to leverage existing regional structures</a:t>
            </a:r>
          </a:p>
        </p:txBody>
      </p:sp>
    </p:spTree>
    <p:extLst>
      <p:ext uri="{BB962C8B-B14F-4D97-AF65-F5344CB8AC3E}">
        <p14:creationId xmlns:p14="http://schemas.microsoft.com/office/powerpoint/2010/main" val="170957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Chart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Committee</a:t>
            </a:r>
          </a:p>
          <a:p>
            <a:pPr lvl="1"/>
            <a:r>
              <a:rPr lang="en-US" dirty="0" smtClean="0"/>
              <a:t>Chancellor</a:t>
            </a:r>
          </a:p>
          <a:p>
            <a:pPr lvl="1"/>
            <a:r>
              <a:rPr lang="en-US" dirty="0" smtClean="0"/>
              <a:t>2 College Presidents</a:t>
            </a:r>
          </a:p>
          <a:p>
            <a:pPr lvl="1"/>
            <a:r>
              <a:rPr lang="en-US" dirty="0" smtClean="0"/>
              <a:t>5 K-12 Superintendents</a:t>
            </a:r>
          </a:p>
          <a:p>
            <a:r>
              <a:rPr lang="en-US" dirty="0" smtClean="0"/>
              <a:t>Steering Committee</a:t>
            </a:r>
          </a:p>
          <a:p>
            <a:pPr lvl="1"/>
            <a:r>
              <a:rPr lang="en-US" dirty="0" smtClean="0"/>
              <a:t>1 Representative from each hub (workgroup)</a:t>
            </a:r>
          </a:p>
          <a:p>
            <a:r>
              <a:rPr lang="en-US" dirty="0" smtClean="0"/>
              <a:t>Hub (workgroup)</a:t>
            </a:r>
          </a:p>
          <a:p>
            <a:pPr lvl="1"/>
            <a:r>
              <a:rPr lang="en-US" dirty="0" smtClean="0"/>
              <a:t>Faculty, administrators, staff</a:t>
            </a:r>
            <a:endParaRPr lang="en-US" dirty="0"/>
          </a:p>
        </p:txBody>
      </p:sp>
      <p:pic>
        <p:nvPicPr>
          <p:cNvPr id="2051" name="Picture 3" descr="C:\Users\ediaz\AppData\Local\Microsoft\Windows\Temporary Internet Files\Content.IE5\CVPGCV8D\blankOrgCh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0"/>
            <a:ext cx="1981200" cy="233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3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 layout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371600"/>
            <a:ext cx="5791200" cy="495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151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375</TotalTime>
  <Words>516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InlandAB86</vt:lpstr>
      <vt:lpstr>Planning Grant Timeline</vt:lpstr>
      <vt:lpstr>AB86 Consortium Members</vt:lpstr>
      <vt:lpstr>AB86 Consortium Members</vt:lpstr>
      <vt:lpstr>AB86 Consortium Partners</vt:lpstr>
      <vt:lpstr>Program Areas Involved</vt:lpstr>
      <vt:lpstr>7 Grant Objectives</vt:lpstr>
      <vt:lpstr>Organizational Chart</vt:lpstr>
      <vt:lpstr>Hub layout</vt:lpstr>
      <vt:lpstr>Regional Plan</vt:lpstr>
      <vt:lpstr>Construction of the Plan</vt:lpstr>
      <vt:lpstr>Regional Plan Common Themes</vt:lpstr>
      <vt:lpstr>Regional Plan Common Themes</vt:lpstr>
      <vt:lpstr>Faculty &amp; Student Participation</vt:lpstr>
      <vt:lpstr>Future of AB86</vt:lpstr>
    </vt:vector>
  </TitlesOfParts>
  <Company>San Bernardino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InlandAB86</dc:title>
  <dc:creator>Diaz, Emma</dc:creator>
  <cp:lastModifiedBy>Emma Diaz</cp:lastModifiedBy>
  <cp:revision>46</cp:revision>
  <dcterms:created xsi:type="dcterms:W3CDTF">2015-06-11T17:50:13Z</dcterms:created>
  <dcterms:modified xsi:type="dcterms:W3CDTF">2015-06-23T18:34:39Z</dcterms:modified>
</cp:coreProperties>
</file>