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333" r:id="rId3"/>
    <p:sldId id="323" r:id="rId4"/>
    <p:sldId id="349" r:id="rId5"/>
    <p:sldId id="342" r:id="rId6"/>
    <p:sldId id="353" r:id="rId7"/>
    <p:sldId id="340" r:id="rId8"/>
    <p:sldId id="335" r:id="rId9"/>
    <p:sldId id="336" r:id="rId10"/>
    <p:sldId id="371" r:id="rId11"/>
    <p:sldId id="344" r:id="rId12"/>
    <p:sldId id="346" r:id="rId13"/>
    <p:sldId id="364" r:id="rId14"/>
    <p:sldId id="373" r:id="rId15"/>
  </p:sldIdLst>
  <p:sldSz cx="9144000" cy="6858000" type="screen4x3"/>
  <p:notesSz cx="7077075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vina Beckley Knigh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590"/>
    <a:srgbClr val="408CFF"/>
    <a:srgbClr val="FBBB30"/>
    <a:srgbClr val="24165A"/>
    <a:srgbClr val="2C0C7D"/>
    <a:srgbClr val="1B137D"/>
    <a:srgbClr val="86C6FF"/>
    <a:srgbClr val="F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 autoAdjust="0"/>
    <p:restoredTop sz="99640" autoAdjust="0"/>
  </p:normalViewPr>
  <p:slideViewPr>
    <p:cSldViewPr snapToGrid="0" snapToObjects="1">
      <p:cViewPr>
        <p:scale>
          <a:sx n="100" d="100"/>
          <a:sy n="100" d="100"/>
        </p:scale>
        <p:origin x="-58" y="10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224" y="2592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20:18:09.59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0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10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E7A9CF7-9A99-9341-8A03-617EF570E67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3263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6510"/>
            <a:ext cx="5661660" cy="4221956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1391"/>
            <a:ext cx="3066733" cy="469106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1391"/>
            <a:ext cx="3066733" cy="469106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B841C24-2762-F948-8FE3-0D8DDAC0F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(8/12/15 20:21) -----</a:t>
            </a:r>
          </a:p>
          <a:p>
            <a:r>
              <a:rPr lang="en-US"/>
              <a:t>Thank Chancellor Board of Trustrees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(8/12/15 20:21) -----</a:t>
            </a:r>
          </a:p>
          <a:p>
            <a:r>
              <a:rPr lang="en-US"/>
              <a:t>Thank Chancellor Board of Trustrees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E67-FB1F-394D-ACF1-2DD9DA980D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9613"/>
            <a:ext cx="4692650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1. ….i.e</a:t>
            </a:r>
            <a:r>
              <a:rPr lang="en-US" sz="1400" dirty="0"/>
              <a:t>. structures, programs, professional development, and services)</a:t>
            </a:r>
          </a:p>
          <a:p>
            <a:endParaRPr lang="en-US" sz="1400" dirty="0" smtClean="0"/>
          </a:p>
          <a:p>
            <a:r>
              <a:rPr lang="en-US" sz="1400" dirty="0" smtClean="0"/>
              <a:t>2 ….. that </a:t>
            </a:r>
            <a:r>
              <a:rPr lang="en-US" sz="1400" dirty="0"/>
              <a:t>will increase administrative efficiency and improve services (at the district level and among the colleges, foundations and radio station)</a:t>
            </a:r>
          </a:p>
          <a:p>
            <a:endParaRPr lang="en-US" sz="2100" dirty="0"/>
          </a:p>
          <a:p>
            <a:r>
              <a:rPr lang="en-US" dirty="0" smtClean="0"/>
              <a:t>3. …that </a:t>
            </a:r>
            <a:r>
              <a:rPr lang="en-US" dirty="0"/>
              <a:t>serves in aligning the District with the trend of federal and state funding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(8/12/15 20:50) 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1…. raise probability of success, and serve in heightening efficiency and 	effectiveness in pursuing grants.</a:t>
            </a:r>
          </a:p>
          <a:p>
            <a:endParaRPr lang="en-US"/>
          </a:p>
          <a:p>
            <a:r>
              <a:rPr lang="en-US"/>
              <a:t>2…. By raise probability of success and 	effectiveness in pursuing grants.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3…. (especially for Crafton Hills College) with subsidized and additional funding and investments from area corporations</a:t>
            </a:r>
          </a:p>
          <a:p>
            <a:endParaRPr lang="en-US"/>
          </a:p>
          <a:p>
            <a:r>
              <a:rPr lang="en-US"/>
              <a:t>4….. By targeting funds that lead to enhanced and informed governance and 	leadership)</a:t>
            </a:r>
          </a:p>
          <a:p>
            <a:endParaRPr lang="en-US"/>
          </a:p>
          <a:p>
            <a:r>
              <a:rPr lang="en-US"/>
              <a:t>5…. Hosting trainings on developing MRI’s and PRI’s to; to support workshops on trend analysis and funded models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----- Meeting Notes (8/12/15 20:57) -----</a:t>
            </a:r>
          </a:p>
          <a:p>
            <a:r>
              <a:rPr lang="en-US"/>
              <a:t>Needs that will advance improvement to the District’s education, systems and programs that:</a:t>
            </a:r>
          </a:p>
          <a:p>
            <a:endParaRPr lang="en-US"/>
          </a:p>
          <a:p>
            <a:r>
              <a:rPr lang="en-US"/>
              <a:t>Increases college and career readiness</a:t>
            </a:r>
          </a:p>
          <a:p>
            <a:endParaRPr lang="en-US"/>
          </a:p>
          <a:p>
            <a:r>
              <a:rPr lang="en-US"/>
              <a:t>Allows for continued coordination with k-12 on Common Core standards</a:t>
            </a:r>
          </a:p>
          <a:p>
            <a:endParaRPr lang="en-US"/>
          </a:p>
          <a:p>
            <a:r>
              <a:rPr lang="en-US"/>
              <a:t>Strengthen the type of support needed for entering and basic skills students that elevates sustained attendance/enrollment)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230">
              <a:defRPr/>
            </a:pPr>
            <a:r>
              <a:rPr lang="en-US" i="1" dirty="0" smtClean="0">
                <a:solidFill>
                  <a:schemeClr val="tx1"/>
                </a:solidFill>
              </a:rPr>
              <a:t>Services- </a:t>
            </a:r>
            <a:r>
              <a:rPr lang="en-US" dirty="0" smtClean="0"/>
              <a:t>Services.... (incoordination with the District’s Budget Committee)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Leadership - Develop and submit grant proposals and grant applications; </a:t>
            </a:r>
            <a:r>
              <a:rPr lang="en-US" dirty="0" smtClean="0">
                <a:solidFill>
                  <a:schemeClr val="tx1"/>
                </a:solidFill>
                <a:ea typeface="Century Gothic"/>
                <a:cs typeface="Arial"/>
                <a:sym typeface="Century Gothic"/>
              </a:rPr>
              <a:t>create 	SBCCD’s Grant ‘Fund’ comprised of unrestricted, restricted and matching 	funds</a:t>
            </a:r>
            <a:r>
              <a:rPr lang="en-US" i="1" dirty="0" smtClean="0">
                <a:solidFill>
                  <a:schemeClr val="tx1"/>
                </a:solidFill>
              </a:rPr>
              <a:t> using</a:t>
            </a:r>
            <a:r>
              <a:rPr lang="en-US" i="1" dirty="0" smtClean="0"/>
              <a:t>: </a:t>
            </a:r>
            <a:endParaRPr lang="en-US" dirty="0" smtClean="0"/>
          </a:p>
          <a:p>
            <a:pPr marL="0" lvl="4" defTabSz="470230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lvl="4" defTabSz="470230">
              <a:defRPr/>
            </a:pPr>
            <a:r>
              <a:rPr lang="en-US" dirty="0" smtClean="0">
                <a:solidFill>
                  <a:schemeClr val="tx1"/>
                </a:solidFill>
              </a:rPr>
              <a:t>NRDC-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using proven systems and models that engage other private and public investors and partners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Mission Related Investment (MRI) and Program Related Investment (PRI) models (that increase equity  in education and support services); and  create SBCCD’s unrestricted grant ‘Fund’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70230">
              <a:defRPr/>
            </a:pPr>
            <a:r>
              <a:rPr lang="en-US" b="1" dirty="0" smtClean="0"/>
              <a:t>Services</a:t>
            </a:r>
            <a:r>
              <a:rPr lang="en-US" b="1" baseline="0" dirty="0" smtClean="0"/>
              <a:t> Provided to </a:t>
            </a:r>
            <a:r>
              <a:rPr lang="en-US" baseline="0" dirty="0" smtClean="0"/>
              <a:t>- </a:t>
            </a:r>
            <a:r>
              <a:rPr lang="en-US" dirty="0" smtClean="0"/>
              <a:t>Grant Writers</a:t>
            </a:r>
            <a:r>
              <a:rPr lang="en-US" baseline="0" dirty="0" smtClean="0"/>
              <a:t> -  </a:t>
            </a:r>
            <a:r>
              <a:rPr lang="en-US" dirty="0" smtClean="0"/>
              <a:t>to the Colleges’ Grant Writers; 	Radio Station’s Grant Writers, and Foundation’s Grant Writers</a:t>
            </a:r>
          </a:p>
          <a:p>
            <a:endParaRPr lang="en-US" dirty="0" smtClean="0"/>
          </a:p>
          <a:p>
            <a:r>
              <a:rPr lang="en-US" b="1" dirty="0" smtClean="0"/>
              <a:t>Leadership </a:t>
            </a:r>
            <a:r>
              <a:rPr lang="en-US" dirty="0" smtClean="0"/>
              <a:t>– this integrated platform supports research, networks/contacts, writing,</a:t>
            </a:r>
            <a:r>
              <a:rPr lang="en-US" baseline="0" dirty="0" smtClean="0"/>
              <a:t> RRP </a:t>
            </a:r>
            <a:r>
              <a:rPr lang="en-US" dirty="0" smtClean="0"/>
              <a:t>updates (relates to grants,</a:t>
            </a:r>
            <a:r>
              <a:rPr lang="en-US" baseline="0" dirty="0" smtClean="0"/>
              <a:t> etc.  </a:t>
            </a:r>
            <a:r>
              <a:rPr lang="en-US" dirty="0" smtClean="0"/>
              <a:t>.to support high-priority services and programs.</a:t>
            </a:r>
          </a:p>
          <a:p>
            <a:endParaRPr lang="en-US" dirty="0" smtClean="0"/>
          </a:p>
          <a:p>
            <a:pPr marL="0" lvl="2" defTabSz="470230">
              <a:defRPr/>
            </a:pPr>
            <a:r>
              <a:rPr lang="en-US" b="1" dirty="0" smtClean="0"/>
              <a:t>NRDC- </a:t>
            </a:r>
            <a:r>
              <a:rPr lang="en-US" dirty="0" smtClean="0"/>
              <a:t>Here we will train on 10 benefits of </a:t>
            </a:r>
            <a:r>
              <a:rPr lang="en-US" i="1" dirty="0" smtClean="0"/>
              <a:t>coordinating efforts with the NRDC in preparing grant applications (#1 Pre-established needed consents from in-demand, value-based partners)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Researching and identification of potential funding sources to support SBCCD strategic initiatives;</a:t>
            </a:r>
          </a:p>
          <a:p>
            <a:pPr lvl="0"/>
            <a:r>
              <a:rPr lang="en-US" dirty="0" smtClean="0"/>
              <a:t>Preparing and submitting applications for funding and to support projects and programs that are mission critical;</a:t>
            </a:r>
          </a:p>
          <a:p>
            <a:pPr lvl="0"/>
            <a:r>
              <a:rPr lang="en-US" dirty="0" smtClean="0"/>
              <a:t>Providing on-site and federal support and capacity trainings and assistance to each foundation in their efforts to secure grants</a:t>
            </a:r>
          </a:p>
          <a:p>
            <a:pPr lvl="0"/>
            <a:r>
              <a:rPr lang="en-US" dirty="0" smtClean="0"/>
              <a:t>Developing external partnerships and relationships to help secure more funding streams (i.e. private investments, and social impact bonds);</a:t>
            </a:r>
          </a:p>
          <a:p>
            <a:pPr lvl="0"/>
            <a:r>
              <a:rPr lang="en-US" dirty="0" smtClean="0"/>
              <a:t>Designing and advancing of programs and concepts that accelerate, build or sustain highly valuable services and/or research (i.e. the advancement of technologies, manufacturing, increased student enrollment,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72399"/>
                </a:solidFill>
                <a:latin typeface="Time Romas"/>
                <a:cs typeface="Time Romas"/>
              </a:rPr>
              <a:t>2) Mission Related Investments (MRI), Program Related Investments (PRI) and Granting Partnerships (GP)  (that brings in unrestricted and restricted funding)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1C24-2762-F948-8FE3-0D8DDAC0F1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52897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.tiff"/><Relationship Id="rId26" Type="http://schemas.openxmlformats.org/officeDocument/2006/relationships/image" Target="../media/image29.png"/><Relationship Id="rId3" Type="http://schemas.openxmlformats.org/officeDocument/2006/relationships/image" Target="../media/image7.tiff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7" Type="http://schemas.openxmlformats.org/officeDocument/2006/relationships/image" Target="../media/image11.tiff"/><Relationship Id="rId12" Type="http://schemas.openxmlformats.org/officeDocument/2006/relationships/image" Target="../media/image16.png"/><Relationship Id="rId17" Type="http://schemas.openxmlformats.org/officeDocument/2006/relationships/image" Target="../media/image5.tiff"/><Relationship Id="rId25" Type="http://schemas.openxmlformats.org/officeDocument/2006/relationships/image" Target="../media/image28.tiff"/><Relationship Id="rId33" Type="http://schemas.openxmlformats.org/officeDocument/2006/relationships/image" Target="../media/image36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3.tiff"/><Relationship Id="rId29" Type="http://schemas.openxmlformats.org/officeDocument/2006/relationships/image" Target="../media/image32.tif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tiff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9.tiff"/><Relationship Id="rId15" Type="http://schemas.openxmlformats.org/officeDocument/2006/relationships/image" Target="../media/image19.png"/><Relationship Id="rId23" Type="http://schemas.openxmlformats.org/officeDocument/2006/relationships/image" Target="../media/image26.jpeg"/><Relationship Id="rId28" Type="http://schemas.openxmlformats.org/officeDocument/2006/relationships/image" Target="../media/image31.tiff"/><Relationship Id="rId10" Type="http://schemas.openxmlformats.org/officeDocument/2006/relationships/image" Target="../media/image14.png"/><Relationship Id="rId19" Type="http://schemas.openxmlformats.org/officeDocument/2006/relationships/image" Target="../media/image22.tiff"/><Relationship Id="rId31" Type="http://schemas.openxmlformats.org/officeDocument/2006/relationships/image" Target="../media/image34.png"/><Relationship Id="rId4" Type="http://schemas.openxmlformats.org/officeDocument/2006/relationships/image" Target="../media/image8.tif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Relationship Id="rId30" Type="http://schemas.openxmlformats.org/officeDocument/2006/relationships/image" Target="../media/image33.pn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283995"/>
            <a:ext cx="7048500" cy="990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National Resource Development Council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 Bernardino Community College District</a:t>
            </a:r>
            <a:endParaRPr lang="en-US" dirty="0"/>
          </a:p>
        </p:txBody>
      </p:sp>
      <p:pic>
        <p:nvPicPr>
          <p:cNvPr id="4" name="Picture 3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984" y="445760"/>
            <a:ext cx="4072002" cy="65205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816984" y="5855516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16784" y="6040073"/>
            <a:ext cx="5638800" cy="3614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0" y="201389"/>
            <a:ext cx="8699500" cy="74097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000090"/>
                </a:solidFill>
              </a:rPr>
              <a:t>Capacity Building and 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Resource Development </a:t>
            </a:r>
            <a:r>
              <a:rPr lang="en-US" sz="3200" spc="-90" dirty="0" smtClean="0">
                <a:solidFill>
                  <a:srgbClr val="000090"/>
                </a:solidFill>
              </a:rPr>
              <a:t>Services</a:t>
            </a:r>
            <a:r>
              <a:rPr lang="en-US" sz="3200" spc="-90" dirty="0">
                <a:solidFill>
                  <a:srgbClr val="2C0C7D"/>
                </a:solidFill>
              </a:rPr>
              <a:t/>
            </a:r>
            <a:br>
              <a:rPr lang="en-US" sz="3200" spc="-90" dirty="0">
                <a:solidFill>
                  <a:srgbClr val="2C0C7D"/>
                </a:solidFill>
              </a:rPr>
            </a:br>
            <a:r>
              <a:rPr lang="en-US" sz="3200" spc="-90" dirty="0">
                <a:solidFill>
                  <a:srgbClr val="2C0C7D"/>
                </a:solidFill>
              </a:rPr>
              <a:t/>
            </a:r>
            <a:br>
              <a:rPr lang="en-US" sz="3200" spc="-90" dirty="0">
                <a:solidFill>
                  <a:srgbClr val="2C0C7D"/>
                </a:solidFill>
              </a:rPr>
            </a:br>
            <a:endParaRPr sz="3200" spc="-90" dirty="0">
              <a:solidFill>
                <a:srgbClr val="2C0C7D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266700" y="1288819"/>
            <a:ext cx="8877300" cy="5116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charset="2"/>
              <a:buAutoNum type="arabicPlain" startAt="2"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800" i="1" dirty="0" smtClean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roviding </a:t>
            </a:r>
            <a:r>
              <a:rPr lang="en-US" sz="1800" b="1" i="1" dirty="0">
                <a:solidFill>
                  <a:schemeClr val="tx1"/>
                </a:solidFill>
              </a:rPr>
              <a:t>Capacity Building, Grant Trends and Analysis Training </a:t>
            </a:r>
            <a:r>
              <a:rPr lang="en-US" sz="1800" b="1" i="1" dirty="0" smtClean="0">
                <a:solidFill>
                  <a:schemeClr val="tx1"/>
                </a:solidFill>
              </a:rPr>
              <a:t>and Workshops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that </a:t>
            </a:r>
            <a:r>
              <a:rPr lang="en-US" sz="1800" dirty="0" smtClean="0">
                <a:solidFill>
                  <a:schemeClr val="tx1"/>
                </a:solidFill>
              </a:rPr>
              <a:t>prepares </a:t>
            </a:r>
            <a:r>
              <a:rPr lang="en-US" sz="1800" i="1" dirty="0">
                <a:solidFill>
                  <a:schemeClr val="tx1"/>
                </a:solidFill>
              </a:rPr>
              <a:t>SBCCD’s colleges, foundation, and radio station in </a:t>
            </a:r>
            <a:r>
              <a:rPr lang="en-US" sz="1800" dirty="0" smtClean="0">
                <a:solidFill>
                  <a:schemeClr val="tx1"/>
                </a:solidFill>
              </a:rPr>
              <a:t>building </a:t>
            </a:r>
            <a:r>
              <a:rPr lang="en-US" sz="1800" dirty="0">
                <a:solidFill>
                  <a:schemeClr val="tx1"/>
                </a:solidFill>
              </a:rPr>
              <a:t>fundable models (leveraged with  p3’s/investor funding).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Developing </a:t>
            </a:r>
            <a:r>
              <a:rPr lang="en-US" sz="1800" b="1" dirty="0">
                <a:solidFill>
                  <a:schemeClr val="tx1"/>
                </a:solidFill>
              </a:rPr>
              <a:t>Mission Related Investment (MRI) </a:t>
            </a:r>
            <a:r>
              <a:rPr lang="en-US" sz="1800" dirty="0" smtClean="0">
                <a:solidFill>
                  <a:schemeClr val="tx1"/>
                </a:solidFill>
              </a:rPr>
              <a:t>and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Program Related Investment (PRI) </a:t>
            </a:r>
            <a:r>
              <a:rPr lang="en-US" sz="1800" b="1" dirty="0" smtClean="0">
                <a:solidFill>
                  <a:schemeClr val="tx1"/>
                </a:solidFill>
              </a:rPr>
              <a:t>project models </a:t>
            </a:r>
            <a:r>
              <a:rPr lang="en-US" sz="1800" dirty="0" smtClean="0">
                <a:solidFill>
                  <a:schemeClr val="tx1"/>
                </a:solidFill>
              </a:rPr>
              <a:t>that appeal to Social Investors and supports the districts ability to sustain </a:t>
            </a:r>
            <a:r>
              <a:rPr lang="en-US" sz="1800" spc="-90" dirty="0">
                <a:solidFill>
                  <a:schemeClr val="tx1"/>
                </a:solidFill>
              </a:rPr>
              <a:t>Unrestricted Operating Support (core support</a:t>
            </a:r>
            <a:r>
              <a:rPr lang="en-US" sz="1800" spc="-90" dirty="0" smtClean="0">
                <a:solidFill>
                  <a:schemeClr val="tx1"/>
                </a:solidFill>
              </a:rPr>
              <a:t>). </a:t>
            </a:r>
          </a:p>
          <a:p>
            <a:pPr marL="342900" indent="-342900">
              <a:buAutoNum type="arabicPeriod"/>
            </a:pPr>
            <a:r>
              <a:rPr lang="en-US" sz="1800" spc="-90" dirty="0" smtClean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aking SBCCD one of </a:t>
            </a:r>
            <a:r>
              <a:rPr lang="en-US" sz="1800" b="1" dirty="0" smtClean="0">
                <a:solidFill>
                  <a:schemeClr val="tx1"/>
                </a:solidFill>
              </a:rPr>
              <a:t>the Primary Beneficiary of Grants </a:t>
            </a:r>
            <a:r>
              <a:rPr lang="en-US" sz="1800" b="1" dirty="0">
                <a:solidFill>
                  <a:schemeClr val="tx1"/>
                </a:solidFill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</a:rPr>
              <a:t>llocated through USC’s 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artnership with 11 Federal 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en-US" sz="1800" b="1" dirty="0" smtClean="0">
                <a:solidFill>
                  <a:schemeClr val="tx1"/>
                </a:solidFill>
              </a:rPr>
              <a:t>unding Agencies </a:t>
            </a:r>
            <a:r>
              <a:rPr lang="en-US" sz="1800" dirty="0" smtClean="0">
                <a:solidFill>
                  <a:schemeClr val="tx1"/>
                </a:solidFill>
              </a:rPr>
              <a:t>(committing $</a:t>
            </a:r>
            <a:r>
              <a:rPr lang="en-US" sz="1800" dirty="0">
                <a:solidFill>
                  <a:schemeClr val="tx1"/>
                </a:solidFill>
              </a:rPr>
              <a:t>1.3 </a:t>
            </a:r>
            <a:r>
              <a:rPr lang="en-US" sz="1800" dirty="0" smtClean="0">
                <a:solidFill>
                  <a:schemeClr val="tx1"/>
                </a:solidFill>
              </a:rPr>
              <a:t>Billion in funding)through its 2014 Grant Award and 2015 Grant Amendment to include the Inland Empire. 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Creating a 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ool of Unrestricted 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en-US" sz="1800" b="1" dirty="0" smtClean="0">
                <a:solidFill>
                  <a:schemeClr val="tx1"/>
                </a:solidFill>
              </a:rPr>
              <a:t>unds </a:t>
            </a:r>
            <a:r>
              <a:rPr lang="en-US" sz="1800" dirty="0" smtClean="0">
                <a:solidFill>
                  <a:schemeClr val="tx1"/>
                </a:solidFill>
              </a:rPr>
              <a:t>supported by p3’s that </a:t>
            </a:r>
            <a:r>
              <a:rPr lang="en-US" sz="1800" spc="-90" dirty="0" smtClean="0">
                <a:solidFill>
                  <a:schemeClr val="tx1"/>
                </a:solidFill>
              </a:rPr>
              <a:t>increases </a:t>
            </a:r>
            <a:r>
              <a:rPr lang="en-US" sz="1800" spc="-90" dirty="0">
                <a:solidFill>
                  <a:schemeClr val="tx1"/>
                </a:solidFill>
              </a:rPr>
              <a:t>access to Unrestricted Operating Support (core support) and Restricted Operating Support (directed) grants/funding and investments. </a:t>
            </a:r>
          </a:p>
          <a:p>
            <a:pPr marL="342900" lvl="0" indent="-342900">
              <a:buFont typeface="+mj-lt"/>
              <a:buAutoNum type="arabicPlain" startAt="2"/>
            </a:pPr>
            <a:endParaRPr lang="en-US" sz="1800" dirty="0" smtClean="0"/>
          </a:p>
        </p:txBody>
      </p:sp>
      <p:pic>
        <p:nvPicPr>
          <p:cNvPr id="5" name="Picture 4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99" y="0"/>
            <a:ext cx="4072002" cy="65205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013509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774" y="0"/>
            <a:ext cx="7556313" cy="1116106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latin typeface="Arial" charset="0"/>
                <a:cs typeface="+mj-cs"/>
              </a:rPr>
              <a:t>Outcomes</a:t>
            </a:r>
            <a:endParaRPr lang="en-US" sz="2000" b="1" dirty="0">
              <a:latin typeface="Arial" charset="0"/>
              <a:cs typeface="+mj-cs"/>
            </a:endParaRPr>
          </a:p>
        </p:txBody>
      </p:sp>
      <p:grpSp>
        <p:nvGrpSpPr>
          <p:cNvPr id="37890" name="Group 32"/>
          <p:cNvGrpSpPr>
            <a:grpSpLocks/>
          </p:cNvGrpSpPr>
          <p:nvPr/>
        </p:nvGrpSpPr>
        <p:grpSpPr bwMode="auto">
          <a:xfrm>
            <a:off x="257968" y="1254128"/>
            <a:ext cx="4138464" cy="714376"/>
            <a:chOff x="360" y="592"/>
            <a:chExt cx="2502" cy="450"/>
          </a:xfrm>
        </p:grpSpPr>
        <p:pic>
          <p:nvPicPr>
            <p:cNvPr id="37911" name="Picture 4" descr="combine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592"/>
              <a:ext cx="481" cy="450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52" y="592"/>
              <a:ext cx="1910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b="1" i="1" dirty="0" smtClean="0">
                  <a:solidFill>
                    <a:srgbClr val="0E6590"/>
                  </a:solidFill>
                </a:rPr>
                <a:t>Capacity </a:t>
              </a:r>
              <a:r>
                <a:rPr lang="en-US" sz="1400" b="1" i="1" dirty="0">
                  <a:solidFill>
                    <a:srgbClr val="0E6590"/>
                  </a:solidFill>
                </a:rPr>
                <a:t>Building Training</a:t>
              </a:r>
              <a:endParaRPr lang="en-US" sz="1400" dirty="0">
                <a:solidFill>
                  <a:srgbClr val="0E6590"/>
                </a:solidFill>
              </a:endParaRPr>
            </a:p>
          </p:txBody>
        </p:sp>
      </p:grpSp>
      <p:grpSp>
        <p:nvGrpSpPr>
          <p:cNvPr id="37891" name="Group 31"/>
          <p:cNvGrpSpPr>
            <a:grpSpLocks/>
          </p:cNvGrpSpPr>
          <p:nvPr/>
        </p:nvGrpSpPr>
        <p:grpSpPr bwMode="auto">
          <a:xfrm>
            <a:off x="257968" y="2061371"/>
            <a:ext cx="7396163" cy="1589086"/>
            <a:chOff x="378" y="1304"/>
            <a:chExt cx="4659" cy="1001"/>
          </a:xfrm>
        </p:grpSpPr>
        <p:pic>
          <p:nvPicPr>
            <p:cNvPr id="37908" name="Picture 8" descr="P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1325"/>
              <a:ext cx="501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95" y="1304"/>
              <a:ext cx="3404" cy="1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i="1" dirty="0">
                  <a:solidFill>
                    <a:srgbClr val="FBBB30"/>
                  </a:solidFill>
                </a:rPr>
                <a:t>Grant Trends, Analysis, and Building SBCCD’s Accelerator Fund Workshops </a:t>
              </a:r>
              <a:endParaRPr lang="en-US" sz="1400" b="1" kern="10" dirty="0">
                <a:solidFill>
                  <a:srgbClr val="FBBB3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1546" name="Rectangle 10"/>
            <p:cNvSpPr>
              <a:spLocks noChangeArrowheads="1"/>
            </p:cNvSpPr>
            <p:nvPr/>
          </p:nvSpPr>
          <p:spPr bwMode="auto">
            <a:xfrm>
              <a:off x="378" y="1878"/>
              <a:ext cx="4659" cy="42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 spc="-90" dirty="0" smtClean="0">
                  <a:solidFill>
                    <a:schemeClr val="accent2"/>
                  </a:solidFill>
                </a:rPr>
                <a:t>  </a:t>
              </a:r>
              <a:endParaRPr lang="en-US" sz="1400" i="1" dirty="0">
                <a:solidFill>
                  <a:schemeClr val="accent2"/>
                </a:solidFill>
              </a:endParaRPr>
            </a:p>
            <a:p>
              <a:endParaRPr lang="en-US" sz="1200" spc="-90" dirty="0">
                <a:solidFill>
                  <a:srgbClr val="1B2785"/>
                </a:solidFill>
              </a:endParaRPr>
            </a:p>
            <a:p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7894" name="Group 28"/>
          <p:cNvGrpSpPr>
            <a:grpSpLocks/>
          </p:cNvGrpSpPr>
          <p:nvPr/>
        </p:nvGrpSpPr>
        <p:grpSpPr bwMode="auto">
          <a:xfrm>
            <a:off x="249793" y="384018"/>
            <a:ext cx="9236605" cy="5966053"/>
            <a:chOff x="378" y="3042"/>
            <a:chExt cx="5085" cy="3446"/>
          </a:xfrm>
        </p:grpSpPr>
        <p:pic>
          <p:nvPicPr>
            <p:cNvPr id="37899" name="Picture 20" descr="R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3042"/>
              <a:ext cx="449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0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922" y="3103"/>
              <a:ext cx="2633" cy="12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228600" lvl="1" indent="0">
                <a:buNone/>
              </a:pPr>
              <a:r>
                <a:rPr lang="en-US" sz="2000" dirty="0">
                  <a:solidFill>
                    <a:srgbClr val="FF6600"/>
                  </a:solidFill>
                </a:rPr>
                <a:t>Grant/Proposal Development with NRDC  Support</a:t>
              </a:r>
              <a:endParaRPr lang="en-US" spc="-90" dirty="0">
                <a:solidFill>
                  <a:srgbClr val="FF6600"/>
                </a:solidFill>
              </a:endParaRPr>
            </a:p>
          </p:txBody>
        </p:sp>
        <p:sp>
          <p:nvSpPr>
            <p:cNvPr id="321558" name="Rectangle 22"/>
            <p:cNvSpPr>
              <a:spLocks noChangeArrowheads="1"/>
            </p:cNvSpPr>
            <p:nvPr/>
          </p:nvSpPr>
          <p:spPr bwMode="auto">
            <a:xfrm>
              <a:off x="827" y="4195"/>
              <a:ext cx="4636" cy="22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1" spc="-90" dirty="0" smtClean="0">
                  <a:solidFill>
                    <a:schemeClr val="accent2"/>
                  </a:solidFill>
                  <a:latin typeface="+mn-lt"/>
                </a:rPr>
                <a:t>MHM ‘s Value Based Solutions (services) will:</a:t>
              </a:r>
              <a:endParaRPr lang="en-US" b="1" spc="-90" dirty="0">
                <a:solidFill>
                  <a:schemeClr val="accent2"/>
                </a:solidFill>
                <a:latin typeface="+mn-lt"/>
              </a:endParaRPr>
            </a:p>
            <a:p>
              <a:pPr marL="228600" lvl="1"/>
              <a:r>
                <a:rPr lang="en-US" b="1" spc="-90" dirty="0" smtClean="0">
                  <a:solidFill>
                    <a:srgbClr val="2607C9"/>
                  </a:solidFill>
                  <a:latin typeface="+mn-lt"/>
                </a:rPr>
                <a:t>1) </a:t>
              </a:r>
              <a:r>
                <a:rPr lang="en-US" spc="-90" dirty="0">
                  <a:solidFill>
                    <a:srgbClr val="2607C9"/>
                  </a:solidFill>
                  <a:latin typeface="+mn-lt"/>
                </a:rPr>
                <a:t>Make SBCCD </a:t>
              </a:r>
              <a:r>
                <a:rPr lang="en-US" spc="-90" dirty="0" smtClean="0">
                  <a:solidFill>
                    <a:srgbClr val="2607C9"/>
                  </a:solidFill>
                  <a:latin typeface="+mn-lt"/>
                </a:rPr>
                <a:t>a </a:t>
              </a:r>
              <a:r>
                <a:rPr lang="en-US" spc="-90" dirty="0">
                  <a:solidFill>
                    <a:srgbClr val="2607C9"/>
                  </a:solidFill>
                  <a:latin typeface="+mn-lt"/>
                </a:rPr>
                <a:t>lead catalyst in the Inland Empire for bringing in funding designated from the $1.3 Billion Dollar Initiative;</a:t>
              </a:r>
              <a:r>
                <a:rPr lang="en-US" i="1" dirty="0">
                  <a:solidFill>
                    <a:srgbClr val="2607C9"/>
                  </a:solidFill>
                  <a:latin typeface="+mn-lt"/>
                </a:rPr>
                <a:t> </a:t>
              </a:r>
            </a:p>
            <a:p>
              <a:pPr marL="228600" lvl="1"/>
              <a:endParaRPr lang="en-US" b="1" spc="-90" dirty="0" smtClean="0">
                <a:solidFill>
                  <a:srgbClr val="1B2785"/>
                </a:solidFill>
                <a:latin typeface="+mn-lt"/>
              </a:endParaRPr>
            </a:p>
            <a:p>
              <a:pPr marL="228600" lvl="1"/>
              <a:r>
                <a:rPr lang="en-US" b="1" spc="-90" dirty="0" smtClean="0">
                  <a:solidFill>
                    <a:srgbClr val="1B2785"/>
                  </a:solidFill>
                  <a:latin typeface="+mn-lt"/>
                </a:rPr>
                <a:t>2) </a:t>
              </a:r>
              <a:r>
                <a:rPr lang="en-US" spc="-90" dirty="0" smtClean="0">
                  <a:solidFill>
                    <a:srgbClr val="1B2785"/>
                  </a:solidFill>
                  <a:latin typeface="+mn-lt"/>
                </a:rPr>
                <a:t>Increase </a:t>
              </a:r>
              <a:r>
                <a:rPr lang="en-US" spc="-90" dirty="0">
                  <a:solidFill>
                    <a:srgbClr val="1B2785"/>
                  </a:solidFill>
                  <a:latin typeface="+mn-lt"/>
                </a:rPr>
                <a:t>SBCCD’s unrestricted funding </a:t>
              </a:r>
              <a:r>
                <a:rPr lang="en-US" spc="-90" dirty="0" smtClean="0">
                  <a:solidFill>
                    <a:srgbClr val="1B2785"/>
                  </a:solidFill>
                  <a:latin typeface="+mn-lt"/>
                </a:rPr>
                <a:t>at the District Office by </a:t>
              </a:r>
              <a:r>
                <a:rPr lang="en-US" spc="-90" dirty="0">
                  <a:solidFill>
                    <a:srgbClr val="1B2785"/>
                  </a:solidFill>
                  <a:latin typeface="+mn-lt"/>
                </a:rPr>
                <a:t>15</a:t>
              </a:r>
              <a:r>
                <a:rPr lang="en-US" spc="-90" dirty="0" smtClean="0">
                  <a:solidFill>
                    <a:srgbClr val="1B2785"/>
                  </a:solidFill>
                  <a:latin typeface="+mn-lt"/>
                </a:rPr>
                <a:t>%; at the Colleges, Radio Station and Foundations by 5%</a:t>
              </a:r>
            </a:p>
            <a:p>
              <a:pPr marL="228600" lvl="1"/>
              <a:endParaRPr lang="en-US" b="1" spc="-90" dirty="0" smtClean="0">
                <a:solidFill>
                  <a:srgbClr val="1B2785"/>
                </a:solidFill>
                <a:latin typeface="+mn-lt"/>
              </a:endParaRPr>
            </a:p>
            <a:p>
              <a:pPr marL="228600" lvl="1"/>
              <a:r>
                <a:rPr lang="en-US" b="1" spc="-9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3) </a:t>
              </a:r>
              <a:r>
                <a:rPr lang="en-US" spc="-9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Increase </a:t>
              </a:r>
              <a:r>
                <a:rPr lang="en-US" spc="-9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SBCCD’s </a:t>
              </a:r>
              <a:r>
                <a:rPr lang="en-US" spc="-9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requests </a:t>
              </a:r>
              <a:r>
                <a:rPr lang="en-US" spc="-9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for federal grant funds by 30% </a:t>
              </a:r>
            </a:p>
            <a:p>
              <a:pPr marL="228600" lvl="1"/>
              <a:endParaRPr lang="en-US" dirty="0" smtClean="0">
                <a:solidFill>
                  <a:srgbClr val="000090"/>
                </a:solidFill>
                <a:latin typeface="+mn-lt"/>
              </a:endParaRPr>
            </a:p>
            <a:p>
              <a:pPr marL="228600" lvl="1"/>
              <a:r>
                <a:rPr lang="en-US" dirty="0" smtClean="0">
                  <a:solidFill>
                    <a:srgbClr val="000090"/>
                  </a:solidFill>
                  <a:latin typeface="+mn-lt"/>
                </a:rPr>
                <a:t>4) Maximize the use of public, private, partnerships (p3’s) for increasing grant resources and matching funds awarded to the District by 20%</a:t>
              </a:r>
            </a:p>
            <a:p>
              <a:pPr marL="228600" lvl="1"/>
              <a:endParaRPr lang="en-US" i="1" dirty="0">
                <a:solidFill>
                  <a:schemeClr val="accent2"/>
                </a:solidFill>
                <a:latin typeface="+mn-lt"/>
              </a:endParaRPr>
            </a:p>
            <a:p>
              <a:pPr marL="228600" lvl="1"/>
              <a:endParaRPr lang="en-US" dirty="0">
                <a:solidFill>
                  <a:srgbClr val="000090"/>
                </a:solidFill>
                <a:latin typeface="+mn-lt"/>
              </a:endParaRPr>
            </a:p>
            <a:p>
              <a:pPr marL="228600" lvl="1" indent="0">
                <a:buNone/>
              </a:pPr>
              <a:r>
                <a:rPr lang="en-US" i="1" dirty="0" smtClean="0">
                  <a:solidFill>
                    <a:schemeClr val="accent2"/>
                  </a:solidFill>
                  <a:latin typeface="+mn-lt"/>
                </a:rPr>
                <a:t>  </a:t>
              </a:r>
              <a:endParaRPr lang="en-US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41420" y="5775323"/>
            <a:ext cx="9041761" cy="712786"/>
            <a:chOff x="378" y="2469"/>
            <a:chExt cx="4846" cy="449"/>
          </a:xfrm>
        </p:grpSpPr>
        <p:pic>
          <p:nvPicPr>
            <p:cNvPr id="16" name="Picture 16" descr="D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2469"/>
              <a:ext cx="449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27" y="2488"/>
              <a:ext cx="3219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dirty="0" smtClean="0"/>
                <a:t>  </a:t>
              </a:r>
              <a:r>
                <a:rPr lang="en-US" sz="1200" dirty="0" smtClean="0">
                  <a:solidFill>
                    <a:srgbClr val="2607C9"/>
                  </a:solidFill>
                </a:rPr>
                <a:t>Leveraging </a:t>
              </a:r>
              <a:r>
                <a:rPr lang="en-US" sz="1200" dirty="0">
                  <a:solidFill>
                    <a:srgbClr val="2607C9"/>
                  </a:solidFill>
                </a:rPr>
                <a:t>the </a:t>
              </a:r>
              <a:r>
                <a:rPr lang="en-US" sz="1200" dirty="0" smtClean="0">
                  <a:solidFill>
                    <a:srgbClr val="2607C9"/>
                  </a:solidFill>
                </a:rPr>
                <a:t>State’s </a:t>
              </a:r>
              <a:r>
                <a:rPr lang="en-US" sz="1200" dirty="0">
                  <a:solidFill>
                    <a:srgbClr val="2607C9"/>
                  </a:solidFill>
                </a:rPr>
                <a:t>Budget for its Equity </a:t>
              </a:r>
              <a:r>
                <a:rPr lang="en-US" sz="1200" dirty="0" smtClean="0">
                  <a:solidFill>
                    <a:srgbClr val="2607C9"/>
                  </a:solidFill>
                </a:rPr>
                <a:t>Plan</a:t>
              </a:r>
              <a:endParaRPr lang="en-US" sz="1200" dirty="0">
                <a:solidFill>
                  <a:srgbClr val="2607C9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30" y="2469"/>
              <a:ext cx="4394" cy="40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dirty="0" smtClean="0">
                <a:solidFill>
                  <a:srgbClr val="190586"/>
                </a:solidFill>
                <a:latin typeface="+mn-lt"/>
              </a:endParaRPr>
            </a:p>
            <a:p>
              <a:r>
                <a:rPr lang="en-US" dirty="0" smtClean="0">
                  <a:solidFill>
                    <a:srgbClr val="190586"/>
                  </a:solidFill>
                  <a:latin typeface="+mn-lt"/>
                </a:rPr>
                <a:t>Leveraging </a:t>
              </a:r>
              <a:r>
                <a:rPr lang="en-US" dirty="0">
                  <a:solidFill>
                    <a:srgbClr val="190586"/>
                  </a:solidFill>
                  <a:latin typeface="+mn-lt"/>
                </a:rPr>
                <a:t>the </a:t>
              </a:r>
              <a:r>
                <a:rPr lang="en-US" dirty="0" smtClean="0">
                  <a:solidFill>
                    <a:srgbClr val="190586"/>
                  </a:solidFill>
                  <a:latin typeface="+mn-lt"/>
                </a:rPr>
                <a:t>State’s </a:t>
              </a:r>
              <a:r>
                <a:rPr lang="en-US" dirty="0">
                  <a:solidFill>
                    <a:srgbClr val="190586"/>
                  </a:solidFill>
                  <a:latin typeface="+mn-lt"/>
                </a:rPr>
                <a:t>Budget for Student Success and Support Programs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98" y="463134"/>
            <a:ext cx="4072002" cy="652053"/>
          </a:xfrm>
          <a:prstGeom prst="rect">
            <a:avLst/>
          </a:prstGeom>
        </p:spPr>
      </p:pic>
      <p:pic>
        <p:nvPicPr>
          <p:cNvPr id="5" name="Picture 4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99" y="0"/>
            <a:ext cx="4072002" cy="652053"/>
          </a:xfrm>
          <a:prstGeom prst="rect">
            <a:avLst/>
          </a:prstGeom>
          <a:solidFill>
            <a:srgbClr val="2930C9"/>
          </a:solidFill>
        </p:spPr>
      </p:pic>
      <p:sp>
        <p:nvSpPr>
          <p:cNvPr id="2" name="TextBox 1"/>
          <p:cNvSpPr txBox="1"/>
          <p:nvPr/>
        </p:nvSpPr>
        <p:spPr>
          <a:xfrm>
            <a:off x="-101599" y="652053"/>
            <a:ext cx="9144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Year 1 Benchmarks</a:t>
            </a:r>
          </a:p>
          <a:p>
            <a:r>
              <a:rPr lang="en-US" i="1" dirty="0"/>
              <a:t>	</a:t>
            </a:r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) </a:t>
            </a:r>
            <a:r>
              <a:rPr lang="en-US" dirty="0" smtClean="0"/>
              <a:t>Solicit funds </a:t>
            </a:r>
            <a:r>
              <a:rPr lang="en-US" dirty="0"/>
              <a:t>from the $</a:t>
            </a:r>
            <a:r>
              <a:rPr lang="en-US" dirty="0" smtClean="0"/>
              <a:t>1.3 </a:t>
            </a:r>
            <a:r>
              <a:rPr lang="en-US" dirty="0"/>
              <a:t>Billion Dollar Initiative (USC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		b) </a:t>
            </a:r>
            <a:r>
              <a:rPr lang="en-US" dirty="0" smtClean="0"/>
              <a:t>Leverage State’s </a:t>
            </a:r>
            <a:r>
              <a:rPr lang="en-US" dirty="0"/>
              <a:t>$60 Million </a:t>
            </a:r>
            <a:r>
              <a:rPr lang="en-US" dirty="0" smtClean="0"/>
              <a:t>Initiative remediation</a:t>
            </a:r>
            <a:r>
              <a:rPr lang="en-US" dirty="0"/>
              <a:t>, </a:t>
            </a:r>
            <a:r>
              <a:rPr lang="en-US" dirty="0" smtClean="0"/>
              <a:t>enrollment</a:t>
            </a:r>
          </a:p>
          <a:p>
            <a:endParaRPr lang="en-US" dirty="0"/>
          </a:p>
          <a:p>
            <a:r>
              <a:rPr lang="en-US" dirty="0"/>
              <a:t>		c) </a:t>
            </a:r>
            <a:r>
              <a:rPr lang="en-US" dirty="0" smtClean="0"/>
              <a:t>Solicit State </a:t>
            </a:r>
            <a:r>
              <a:rPr lang="en-US" dirty="0"/>
              <a:t>SB535 $400 Million and remaining $40 </a:t>
            </a:r>
            <a:r>
              <a:rPr lang="en-US" dirty="0" smtClean="0"/>
              <a:t>Million</a:t>
            </a:r>
          </a:p>
          <a:p>
            <a:endParaRPr lang="en-US" dirty="0"/>
          </a:p>
          <a:p>
            <a:r>
              <a:rPr lang="en-US" dirty="0"/>
              <a:t>		d) </a:t>
            </a:r>
            <a:r>
              <a:rPr lang="en-US" i="1" dirty="0" smtClean="0"/>
              <a:t>Showcase </a:t>
            </a:r>
            <a:r>
              <a:rPr lang="en-US" i="1" dirty="0"/>
              <a:t>SBCCD’s Logic ‘Program’ Models to over </a:t>
            </a:r>
            <a:r>
              <a:rPr lang="en-US" i="1" dirty="0" smtClean="0"/>
              <a:t>45 </a:t>
            </a:r>
            <a:r>
              <a:rPr lang="en-US" i="1" dirty="0"/>
              <a:t>P3’s with requests 	</a:t>
            </a:r>
            <a:r>
              <a:rPr lang="en-US" i="1" dirty="0" smtClean="0"/>
              <a:t>	exceeding $4M </a:t>
            </a:r>
            <a:r>
              <a:rPr lang="en-US" i="1" dirty="0"/>
              <a:t>(in unrestricted or directed funding</a:t>
            </a:r>
            <a:r>
              <a:rPr lang="en-US" i="1" dirty="0" smtClean="0"/>
              <a:t>) for the District 		(30% Target)</a:t>
            </a:r>
          </a:p>
          <a:p>
            <a:r>
              <a:rPr lang="en-US" i="1" dirty="0" smtClean="0"/>
              <a:t>		</a:t>
            </a:r>
          </a:p>
          <a:p>
            <a:r>
              <a:rPr lang="en-US" i="1" dirty="0"/>
              <a:t>	</a:t>
            </a:r>
            <a:r>
              <a:rPr lang="en-US" i="1" dirty="0" smtClean="0"/>
              <a:t>	e)  </a:t>
            </a:r>
            <a:r>
              <a:rPr lang="en-US" i="1" dirty="0"/>
              <a:t>Grant requests, using the e3p3 Model will exceed </a:t>
            </a:r>
            <a:r>
              <a:rPr lang="en-US" i="1" dirty="0" smtClean="0"/>
              <a:t>$25 </a:t>
            </a:r>
            <a:r>
              <a:rPr lang="en-US" i="1" dirty="0"/>
              <a:t>Million</a:t>
            </a:r>
            <a:endParaRPr lang="en-US" dirty="0"/>
          </a:p>
          <a:p>
            <a:r>
              <a:rPr lang="en-US" dirty="0" smtClean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	f) Host trainings (3);  Workshops (2) and begin ‘Fund Grant 			Development efforts and educational sessions</a:t>
            </a:r>
          </a:p>
          <a:p>
            <a:endParaRPr lang="en-US" i="1" dirty="0"/>
          </a:p>
          <a:p>
            <a:r>
              <a:rPr lang="en-US" dirty="0"/>
              <a:t> </a:t>
            </a:r>
            <a:r>
              <a:rPr lang="en-US" b="1" dirty="0"/>
              <a:t>Year </a:t>
            </a:r>
            <a:r>
              <a:rPr lang="en-US" b="1" dirty="0" smtClean="0"/>
              <a:t>2 Benchmarks</a:t>
            </a:r>
            <a:endParaRPr lang="en-US" i="1" dirty="0" smtClean="0"/>
          </a:p>
          <a:p>
            <a:r>
              <a:rPr lang="en-US" dirty="0" smtClean="0"/>
              <a:t>		a) </a:t>
            </a:r>
            <a:r>
              <a:rPr lang="en-US" i="1" dirty="0"/>
              <a:t>Showcase SBCCD’s Logic ‘Program’ Models to over </a:t>
            </a:r>
            <a:r>
              <a:rPr lang="en-US" i="1" dirty="0" smtClean="0"/>
              <a:t>90 </a:t>
            </a:r>
            <a:r>
              <a:rPr lang="en-US" i="1" dirty="0"/>
              <a:t>P3’s with requests 		exceeding </a:t>
            </a:r>
            <a:r>
              <a:rPr lang="en-US" i="1" dirty="0" smtClean="0"/>
              <a:t>$8M </a:t>
            </a:r>
            <a:r>
              <a:rPr lang="en-US" i="1" dirty="0"/>
              <a:t>(in unrestricted or directed funding) for the District 		(30% Target)</a:t>
            </a:r>
          </a:p>
          <a:p>
            <a:r>
              <a:rPr lang="en-US" i="1" dirty="0"/>
              <a:t>		</a:t>
            </a:r>
          </a:p>
          <a:p>
            <a:r>
              <a:rPr lang="en-US" i="1" dirty="0"/>
              <a:t>		</a:t>
            </a:r>
            <a:r>
              <a:rPr lang="en-US" i="1" dirty="0" smtClean="0"/>
              <a:t>b)  </a:t>
            </a:r>
            <a:r>
              <a:rPr lang="en-US" i="1" dirty="0"/>
              <a:t>Grant requests, using the e3p3 </a:t>
            </a:r>
            <a:r>
              <a:rPr lang="en-US" i="1" dirty="0" smtClean="0"/>
              <a:t>Model/NRDC will </a:t>
            </a:r>
            <a:r>
              <a:rPr lang="en-US" i="1" dirty="0"/>
              <a:t>exceed </a:t>
            </a:r>
            <a:r>
              <a:rPr lang="en-US" i="1" dirty="0" smtClean="0"/>
              <a:t>$75 </a:t>
            </a:r>
            <a:r>
              <a:rPr lang="en-US" i="1" dirty="0"/>
              <a:t>Million</a:t>
            </a:r>
            <a:endParaRPr lang="en-US" dirty="0"/>
          </a:p>
          <a:p>
            <a:r>
              <a:rPr lang="en-US" dirty="0"/>
              <a:t>	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380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Primary </a:t>
            </a:r>
            <a:r>
              <a:rPr lang="en-US" sz="2400" b="1" dirty="0" smtClean="0"/>
              <a:t>Deliverables: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874068"/>
      </p:ext>
    </p:extLst>
  </p:cSld>
  <p:clrMapOvr>
    <a:masterClrMapping/>
  </p:clrMapOvr>
  <p:transition spd="med" advTm="4819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3" y="34290"/>
            <a:ext cx="8915167" cy="87026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  </a:t>
            </a:r>
            <a:r>
              <a:rPr lang="en-US" sz="3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Why </a:t>
            </a: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The Approach </a:t>
            </a:r>
            <a:r>
              <a:rPr lang="en-US" sz="3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Succeeds</a:t>
            </a:r>
            <a:br>
              <a:rPr lang="en-US" sz="3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endParaRPr lang="en-US" sz="32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300" y="561657"/>
            <a:ext cx="8773080" cy="5178742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8000" b="1" dirty="0" smtClean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Leadership </a:t>
            </a:r>
            <a:r>
              <a:rPr lang="en-US" sz="8000" dirty="0" smtClean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–  Project deployed e3p3 Solutions Team, Industry Experts</a:t>
            </a:r>
          </a:p>
          <a:p>
            <a:pPr marL="228600" lvl="1" indent="0">
              <a:buNone/>
            </a:pPr>
            <a:endParaRPr lang="en-US" sz="3200" dirty="0" smtClean="0">
              <a:solidFill>
                <a:srgbClr val="000000"/>
              </a:solidFill>
              <a:ea typeface="Century Gothic"/>
              <a:cs typeface="Palatino"/>
              <a:sym typeface="Century Gothic"/>
            </a:endParaRPr>
          </a:p>
          <a:p>
            <a:pPr lvl="1"/>
            <a:r>
              <a:rPr lang="en-US" sz="8000" b="1" dirty="0" smtClean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Partnerships - </a:t>
            </a:r>
            <a:r>
              <a:rPr lang="en-US" sz="8000" dirty="0" smtClean="0">
                <a:solidFill>
                  <a:srgbClr val="000000"/>
                </a:solidFill>
              </a:rPr>
              <a:t>Public</a:t>
            </a:r>
            <a:r>
              <a:rPr lang="en-US" sz="8000" dirty="0">
                <a:solidFill>
                  <a:srgbClr val="000000"/>
                </a:solidFill>
              </a:rPr>
              <a:t>/private partnership </a:t>
            </a:r>
            <a:r>
              <a:rPr lang="en-US" sz="8000" dirty="0" smtClean="0">
                <a:solidFill>
                  <a:srgbClr val="000000"/>
                </a:solidFill>
              </a:rPr>
              <a:t>platform that serves in engaging the </a:t>
            </a:r>
            <a:r>
              <a:rPr lang="en-US" sz="8000" dirty="0">
                <a:solidFill>
                  <a:srgbClr val="000000"/>
                </a:solidFill>
              </a:rPr>
              <a:t>likes of JPMorgan Chase and other financial institutions, large CDFI’s, corporations, foundation, federal and state granting agencies and departments, and investors </a:t>
            </a:r>
            <a:r>
              <a:rPr lang="en-US" sz="8000" dirty="0" smtClean="0">
                <a:solidFill>
                  <a:srgbClr val="000000"/>
                </a:solidFill>
              </a:rPr>
              <a:t>to support SBCCD’s Fund</a:t>
            </a:r>
          </a:p>
          <a:p>
            <a:pPr marL="228600" lvl="1" indent="0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8000" b="1" dirty="0">
                <a:solidFill>
                  <a:srgbClr val="000000"/>
                </a:solidFill>
              </a:rPr>
              <a:t>NRDC - </a:t>
            </a:r>
            <a:r>
              <a:rPr lang="en-US" sz="8000" dirty="0">
                <a:solidFill>
                  <a:srgbClr val="000000"/>
                </a:solidFill>
              </a:rPr>
              <a:t>Creating and sustain investors and grantors supportive of non-restricted funds for colleges as a priority capacity and development </a:t>
            </a:r>
            <a:r>
              <a:rPr lang="en-US" sz="8000" dirty="0" smtClean="0">
                <a:solidFill>
                  <a:srgbClr val="000000"/>
                </a:solidFill>
              </a:rPr>
              <a:t>effort</a:t>
            </a:r>
          </a:p>
          <a:p>
            <a:pPr marL="228600" lvl="1" indent="0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8000" b="1" dirty="0" smtClean="0">
                <a:solidFill>
                  <a:srgbClr val="000000"/>
                </a:solidFill>
              </a:rPr>
              <a:t>Fundable Logic (Program) Models </a:t>
            </a:r>
            <a:r>
              <a:rPr lang="en-US" sz="8000" dirty="0" smtClean="0">
                <a:solidFill>
                  <a:srgbClr val="000000"/>
                </a:solidFill>
              </a:rPr>
              <a:t>– appealing to grantors,  investors </a:t>
            </a:r>
            <a:r>
              <a:rPr lang="en-US" sz="8000" dirty="0">
                <a:solidFill>
                  <a:srgbClr val="000000"/>
                </a:solidFill>
              </a:rPr>
              <a:t>and funders </a:t>
            </a:r>
            <a:endParaRPr lang="en-US" sz="8000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endParaRPr lang="en-US" sz="8000" dirty="0">
              <a:solidFill>
                <a:srgbClr val="000000"/>
              </a:solidFill>
            </a:endParaRPr>
          </a:p>
          <a:p>
            <a:pPr lvl="1"/>
            <a:r>
              <a:rPr lang="en-US" sz="8000" b="1" dirty="0" smtClean="0">
                <a:solidFill>
                  <a:srgbClr val="000000"/>
                </a:solidFill>
              </a:rPr>
              <a:t>History</a:t>
            </a:r>
            <a:r>
              <a:rPr lang="en-US" sz="8000" dirty="0" smtClean="0">
                <a:solidFill>
                  <a:srgbClr val="000000"/>
                </a:solidFill>
              </a:rPr>
              <a:t> -  USC’s use of the model and Lorain </a:t>
            </a:r>
            <a:r>
              <a:rPr lang="en-US" sz="8000" dirty="0">
                <a:solidFill>
                  <a:srgbClr val="000000"/>
                </a:solidFill>
              </a:rPr>
              <a:t>County Community College (LCCC)  </a:t>
            </a:r>
            <a:r>
              <a:rPr lang="en-US" sz="8000" dirty="0" smtClean="0">
                <a:solidFill>
                  <a:srgbClr val="000000"/>
                </a:solidFill>
              </a:rPr>
              <a:t>in </a:t>
            </a:r>
            <a:r>
              <a:rPr lang="en-US" sz="8000" dirty="0">
                <a:solidFill>
                  <a:srgbClr val="000000"/>
                </a:solidFill>
              </a:rPr>
              <a:t>five years</a:t>
            </a:r>
            <a:r>
              <a:rPr lang="en-US" sz="8000" dirty="0" smtClean="0">
                <a:solidFill>
                  <a:srgbClr val="000000"/>
                </a:solidFill>
              </a:rPr>
              <a:t>, using similar model, able </a:t>
            </a:r>
            <a:r>
              <a:rPr lang="en-US" sz="8000" dirty="0">
                <a:solidFill>
                  <a:srgbClr val="000000"/>
                </a:solidFill>
              </a:rPr>
              <a:t>to make 99 awards valued at $5.7 million into priority projects </a:t>
            </a:r>
            <a:r>
              <a:rPr lang="en-US" sz="8000" dirty="0" smtClean="0">
                <a:solidFill>
                  <a:srgbClr val="000000"/>
                </a:solidFill>
              </a:rPr>
              <a:t>(which led to provided </a:t>
            </a:r>
            <a:r>
              <a:rPr lang="en-US" sz="8000" dirty="0">
                <a:solidFill>
                  <a:srgbClr val="000000"/>
                </a:solidFill>
              </a:rPr>
              <a:t>more than 150 internships to students and </a:t>
            </a:r>
            <a:r>
              <a:rPr lang="en-US" sz="8000" dirty="0" smtClean="0">
                <a:solidFill>
                  <a:srgbClr val="000000"/>
                </a:solidFill>
              </a:rPr>
              <a:t>created </a:t>
            </a:r>
            <a:r>
              <a:rPr lang="en-US" sz="8000" dirty="0">
                <a:solidFill>
                  <a:srgbClr val="000000"/>
                </a:solidFill>
              </a:rPr>
              <a:t>314 jobs). Corporate funding and support to </a:t>
            </a:r>
            <a:r>
              <a:rPr lang="en-US" sz="8000" dirty="0" smtClean="0">
                <a:solidFill>
                  <a:srgbClr val="000000"/>
                </a:solidFill>
              </a:rPr>
              <a:t>LCCC </a:t>
            </a:r>
            <a:r>
              <a:rPr lang="en-US" sz="8000" dirty="0">
                <a:solidFill>
                  <a:srgbClr val="000000"/>
                </a:solidFill>
              </a:rPr>
              <a:t>more than quadrupled over the same time frame</a:t>
            </a:r>
            <a:r>
              <a:rPr lang="en-US" sz="8000" dirty="0" smtClean="0">
                <a:solidFill>
                  <a:srgbClr val="000000"/>
                </a:solidFill>
              </a:rPr>
              <a:t>.</a:t>
            </a:r>
          </a:p>
          <a:p>
            <a:pPr marL="228600" lvl="1" indent="0">
              <a:buNone/>
            </a:pPr>
            <a:endParaRPr lang="en-US" sz="8000" dirty="0" smtClean="0">
              <a:solidFill>
                <a:srgbClr val="000000"/>
              </a:solidFill>
            </a:endParaRPr>
          </a:p>
          <a:p>
            <a:pPr lvl="1"/>
            <a:r>
              <a:rPr lang="en-US" sz="8000" b="1" dirty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Federal Designation- </a:t>
            </a:r>
            <a:r>
              <a:rPr lang="en-US" sz="8000" dirty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USC’s Success in getting designation of the area and the attention of 11 federal </a:t>
            </a:r>
            <a:r>
              <a:rPr lang="en-US" sz="8000" dirty="0" smtClean="0">
                <a:solidFill>
                  <a:srgbClr val="000000"/>
                </a:solidFill>
                <a:ea typeface="Century Gothic"/>
                <a:cs typeface="Palatino"/>
                <a:sym typeface="Century Gothic"/>
              </a:rPr>
              <a:t>agencies</a:t>
            </a:r>
            <a:endParaRPr lang="en-US" sz="8000" dirty="0">
              <a:solidFill>
                <a:srgbClr val="000000"/>
              </a:solidFill>
            </a:endParaRPr>
          </a:p>
          <a:p>
            <a:pPr lvl="1"/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700" dirty="0"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851662153"/>
      </p:ext>
    </p:extLst>
  </p:cSld>
  <p:clrMapOvr>
    <a:masterClrMapping/>
  </p:clrMapOvr>
  <p:transition spd="med" advTm="12650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984" y="445760"/>
            <a:ext cx="4072002" cy="65205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816984" y="5855516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16784" y="6040073"/>
            <a:ext cx="5638800" cy="3614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8200" y="2181225"/>
            <a:ext cx="56388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 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0" y="0"/>
            <a:ext cx="8699500" cy="74097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n-US" sz="3200" spc="-90" dirty="0">
                <a:solidFill>
                  <a:srgbClr val="2C0C7D"/>
                </a:solidFill>
              </a:rPr>
              <a:t/>
            </a:r>
            <a:br>
              <a:rPr lang="en-US" sz="3200" spc="-90" dirty="0">
                <a:solidFill>
                  <a:srgbClr val="2C0C7D"/>
                </a:solidFill>
              </a:rPr>
            </a:br>
            <a:r>
              <a:rPr lang="en-US" sz="3200" spc="-90" dirty="0">
                <a:solidFill>
                  <a:srgbClr val="2C0C7D"/>
                </a:solidFill>
              </a:rPr>
              <a:t/>
            </a:r>
            <a:br>
              <a:rPr lang="en-US" sz="3200" spc="-90" dirty="0">
                <a:solidFill>
                  <a:srgbClr val="2C0C7D"/>
                </a:solidFill>
              </a:rPr>
            </a:br>
            <a:endParaRPr sz="3200" spc="-90" dirty="0">
              <a:solidFill>
                <a:srgbClr val="2C0C7D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190500" y="926194"/>
            <a:ext cx="8953500" cy="6261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b="1" i="1" dirty="0" smtClean="0">
                <a:solidFill>
                  <a:srgbClr val="660066"/>
                </a:solidFill>
              </a:rPr>
              <a:t>The Company </a:t>
            </a:r>
            <a:r>
              <a:rPr lang="en-US" sz="1800" i="1" dirty="0">
                <a:solidFill>
                  <a:srgbClr val="660066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- M.H.M. &amp; Associates Enterprise Inc.,(MHM) 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i="1" dirty="0">
                <a:solidFill>
                  <a:schemeClr val="tx1"/>
                </a:solidFill>
              </a:rPr>
              <a:t>		</a:t>
            </a:r>
            <a:r>
              <a:rPr lang="en-US" sz="1800" i="1" dirty="0" smtClean="0">
                <a:solidFill>
                  <a:schemeClr val="tx1"/>
                </a:solidFill>
              </a:rPr>
              <a:t>- </a:t>
            </a:r>
            <a:r>
              <a:rPr lang="en-US" sz="1800" i="1" dirty="0">
                <a:solidFill>
                  <a:schemeClr val="tx1"/>
                </a:solidFill>
              </a:rPr>
              <a:t>I</a:t>
            </a:r>
            <a:r>
              <a:rPr lang="en-US" sz="1800" i="1" dirty="0" smtClean="0">
                <a:solidFill>
                  <a:schemeClr val="tx1"/>
                </a:solidFill>
              </a:rPr>
              <a:t>n business for </a:t>
            </a:r>
            <a:r>
              <a:rPr lang="en-US" sz="1800" b="1" i="1" dirty="0" smtClean="0">
                <a:solidFill>
                  <a:schemeClr val="tx1"/>
                </a:solidFill>
              </a:rPr>
              <a:t>22  Years s</a:t>
            </a:r>
            <a:r>
              <a:rPr lang="en-US" sz="1800" dirty="0" smtClean="0">
                <a:solidFill>
                  <a:schemeClr val="tx1"/>
                </a:solidFill>
              </a:rPr>
              <a:t>erving the</a:t>
            </a:r>
            <a:r>
              <a:rPr lang="en-US" sz="1800" i="1" dirty="0" smtClean="0">
                <a:solidFill>
                  <a:schemeClr val="tx1"/>
                </a:solidFill>
              </a:rPr>
              <a:t> Inland Empire and southwest 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800" i="1" dirty="0" smtClean="0">
              <a:solidFill>
                <a:schemeClr val="tx1"/>
              </a:solidFill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i="1" dirty="0" smtClean="0">
                <a:solidFill>
                  <a:schemeClr val="tx1"/>
                </a:solidFill>
              </a:rPr>
              <a:t>		- </a:t>
            </a:r>
            <a:r>
              <a:rPr lang="en-US" sz="1800" b="1" i="1" dirty="0">
                <a:solidFill>
                  <a:schemeClr val="tx1"/>
                </a:solidFill>
              </a:rPr>
              <a:t>A</a:t>
            </a:r>
            <a:r>
              <a:rPr lang="en-US" sz="1800" b="1" dirty="0" smtClean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n </a:t>
            </a:r>
            <a:r>
              <a:rPr lang="en-US" sz="1800" b="1" dirty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87% success </a:t>
            </a:r>
            <a:r>
              <a:rPr lang="en-US" sz="1800" b="1" dirty="0" smtClean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rate </a:t>
            </a:r>
            <a:r>
              <a:rPr lang="en-US" sz="1800" b="1" dirty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for Grant Logic (</a:t>
            </a:r>
            <a:r>
              <a:rPr lang="en-US" sz="1800" b="1" dirty="0" smtClean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Program) Models 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800" dirty="0" smtClean="0">
              <a:solidFill>
                <a:srgbClr val="330F42"/>
              </a:solidFill>
              <a:ea typeface="Century Gothic"/>
              <a:cs typeface="Arial"/>
              <a:sym typeface="Century Gothic"/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	</a:t>
            </a:r>
            <a:r>
              <a:rPr lang="en-US" sz="1800" dirty="0" smtClean="0">
                <a:solidFill>
                  <a:srgbClr val="330F42"/>
                </a:solidFill>
                <a:ea typeface="Century Gothic"/>
                <a:cs typeface="Arial"/>
                <a:sym typeface="Century Gothic"/>
              </a:rPr>
              <a:t>	- </a:t>
            </a:r>
            <a:r>
              <a:rPr lang="en-US" dirty="0">
                <a:solidFill>
                  <a:srgbClr val="000000"/>
                </a:solidFill>
              </a:rPr>
              <a:t>Increased granting revenue among its clients by up to 200</a:t>
            </a:r>
            <a:r>
              <a:rPr lang="en-US" dirty="0" smtClean="0">
                <a:solidFill>
                  <a:srgbClr val="000000"/>
                </a:solidFill>
              </a:rPr>
              <a:t>%</a:t>
            </a: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- Successfully secured grants for </a:t>
            </a:r>
            <a:r>
              <a:rPr lang="en-US" dirty="0">
                <a:solidFill>
                  <a:srgbClr val="000000"/>
                </a:solidFill>
              </a:rPr>
              <a:t>institutions of learning and higher </a:t>
            </a:r>
            <a:r>
              <a:rPr lang="en-US" dirty="0" smtClean="0">
                <a:solidFill>
                  <a:srgbClr val="000000"/>
                </a:solidFill>
              </a:rPr>
              <a:t>learning </a:t>
            </a: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- 80% </a:t>
            </a:r>
            <a:r>
              <a:rPr lang="en-US" dirty="0">
                <a:solidFill>
                  <a:srgbClr val="000000"/>
                </a:solidFill>
              </a:rPr>
              <a:t>of all Premier Clients have received in excess of $1M in grant funds </a:t>
            </a:r>
            <a:endParaRPr lang="en-US" dirty="0" smtClean="0">
              <a:solidFill>
                <a:srgbClr val="000000"/>
              </a:solidFill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dirty="0" smtClean="0">
                <a:solidFill>
                  <a:srgbClr val="000000"/>
                </a:solidFill>
              </a:rPr>
              <a:t>	    - Serve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smtClean="0">
                <a:solidFill>
                  <a:srgbClr val="000000"/>
                </a:solidFill>
              </a:rPr>
              <a:t>‘</a:t>
            </a:r>
            <a:r>
              <a:rPr lang="en-US" dirty="0">
                <a:solidFill>
                  <a:srgbClr val="000000"/>
                </a:solidFill>
              </a:rPr>
              <a:t>Expert </a:t>
            </a:r>
            <a:r>
              <a:rPr lang="en-US" dirty="0" smtClean="0">
                <a:solidFill>
                  <a:srgbClr val="000000"/>
                </a:solidFill>
              </a:rPr>
              <a:t>Reader’ </a:t>
            </a:r>
            <a:r>
              <a:rPr lang="en-US" dirty="0">
                <a:solidFill>
                  <a:srgbClr val="000000"/>
                </a:solidFill>
              </a:rPr>
              <a:t>for the State of California’s </a:t>
            </a:r>
            <a:r>
              <a:rPr lang="en-US" dirty="0" smtClean="0">
                <a:solidFill>
                  <a:srgbClr val="000000"/>
                </a:solidFill>
              </a:rPr>
              <a:t>Department of Education</a:t>
            </a:r>
            <a:endParaRPr lang="en-US" dirty="0">
              <a:solidFill>
                <a:srgbClr val="000000"/>
              </a:solidFill>
            </a:endParaRPr>
          </a:p>
          <a:p>
            <a:pPr marL="0" lvl="3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b="1" dirty="0" smtClean="0">
                <a:solidFill>
                  <a:srgbClr val="660066"/>
                </a:solidFill>
              </a:rPr>
              <a:t>Founder</a:t>
            </a:r>
            <a:r>
              <a:rPr lang="en-US" b="1" dirty="0">
                <a:solidFill>
                  <a:srgbClr val="660066"/>
                </a:solidFill>
              </a:rPr>
              <a:t>, CEO and President </a:t>
            </a: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b="1" i="1" dirty="0">
                <a:solidFill>
                  <a:schemeClr val="tx1"/>
                </a:solidFill>
              </a:rPr>
              <a:t>Luvina Beckley, MHSA, BA </a:t>
            </a:r>
            <a:r>
              <a:rPr lang="en-US" dirty="0" smtClean="0">
                <a:solidFill>
                  <a:schemeClr val="tx1"/>
                </a:solidFill>
              </a:rPr>
              <a:t>– successfully integrating </a:t>
            </a:r>
            <a:r>
              <a:rPr lang="en-US" dirty="0">
                <a:solidFill>
                  <a:schemeClr val="tx1"/>
                </a:solidFill>
              </a:rPr>
              <a:t>federal, state and private initiatives and opportunities </a:t>
            </a:r>
            <a:r>
              <a:rPr lang="en-US" dirty="0" smtClean="0">
                <a:solidFill>
                  <a:schemeClr val="tx1"/>
                </a:solidFill>
              </a:rPr>
              <a:t>into </a:t>
            </a:r>
            <a:r>
              <a:rPr lang="en-US" dirty="0">
                <a:solidFill>
                  <a:schemeClr val="tx1"/>
                </a:solidFill>
              </a:rPr>
              <a:t>multi-million dollar </a:t>
            </a:r>
            <a:r>
              <a:rPr lang="en-US" dirty="0" smtClean="0">
                <a:solidFill>
                  <a:schemeClr val="tx1"/>
                </a:solidFill>
              </a:rPr>
              <a:t>platforms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lvl="1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b="1" i="1" dirty="0">
              <a:solidFill>
                <a:schemeClr val="tx1"/>
              </a:solidFill>
            </a:endParaRPr>
          </a:p>
          <a:p>
            <a:pPr marL="0" lvl="1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b="1" i="1" dirty="0" smtClean="0">
                <a:solidFill>
                  <a:srgbClr val="660066"/>
                </a:solidFill>
              </a:rPr>
              <a:t>Services</a:t>
            </a:r>
            <a:r>
              <a:rPr lang="en-US" i="1" dirty="0" smtClean="0">
                <a:solidFill>
                  <a:schemeClr val="tx1"/>
                </a:solidFill>
              </a:rPr>
              <a:t>  - Provided by MHM and proposed herein include:</a:t>
            </a:r>
          </a:p>
          <a:p>
            <a:pPr marL="228600" lvl="1" indent="0" algn="just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District Level Capacity Building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</a:p>
          <a:p>
            <a:pPr marL="800100" lvl="2" indent="-342900" algn="just">
              <a:buAutoNum type="alphaLcParenR"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Grant Writing  supported by Industry Expertise</a:t>
            </a:r>
          </a:p>
          <a:p>
            <a:pPr marL="800100" lvl="2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Showcasing </a:t>
            </a:r>
            <a:r>
              <a:rPr lang="en-US" i="1" dirty="0" smtClean="0">
                <a:solidFill>
                  <a:schemeClr val="tx1"/>
                </a:solidFill>
              </a:rPr>
              <a:t>opportunities (the Districts) to P’3s towards accessing competitive grants and unrestricted funding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endParaRPr lang="en-US" i="1" dirty="0" smtClean="0">
              <a:solidFill>
                <a:schemeClr val="tx1"/>
              </a:solidFill>
            </a:endParaRPr>
          </a:p>
          <a:p>
            <a:pPr marL="800100" lvl="2" indent="-342900" algn="just">
              <a:buAutoNum type="alphaLcParenR"/>
            </a:pPr>
            <a:r>
              <a:rPr lang="en-US" i="1" dirty="0" smtClean="0">
                <a:solidFill>
                  <a:schemeClr val="tx1"/>
                </a:solidFill>
              </a:rPr>
              <a:t>Following Grant </a:t>
            </a:r>
            <a:r>
              <a:rPr lang="en-US" i="1" dirty="0">
                <a:solidFill>
                  <a:schemeClr val="tx1"/>
                </a:solidFill>
              </a:rPr>
              <a:t>Trends and </a:t>
            </a:r>
            <a:r>
              <a:rPr lang="en-US" i="1" dirty="0" smtClean="0">
                <a:solidFill>
                  <a:schemeClr val="tx1"/>
                </a:solidFill>
              </a:rPr>
              <a:t>Initiatives and ensure the District benefits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MHM-LOGO-White-with-t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0"/>
            <a:ext cx="2844800" cy="652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2535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About 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624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-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46299" y="5955229"/>
            <a:ext cx="1257301" cy="621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primaryshieldword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8659"/>
            <a:ext cx="1631022" cy="566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1819668"/>
            <a:ext cx="91186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21424">
              <a:defRPr sz="1800"/>
            </a:pPr>
            <a:endParaRPr lang="en-US" sz="2400" b="1" i="1" dirty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defRPr sz="1800"/>
            </a:pPr>
            <a:r>
              <a:rPr lang="en-US" b="1" i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Executive Team Members</a:t>
            </a:r>
          </a:p>
          <a:p>
            <a:pPr algn="just" defTabSz="321424">
              <a:defRPr sz="1800"/>
            </a:pPr>
            <a:endParaRPr lang="en-US" b="1" i="1" dirty="0" smtClean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defRPr sz="1800"/>
            </a:pPr>
            <a:r>
              <a:rPr lang="en-US" b="1" i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Dr. Samuel </a:t>
            </a:r>
            <a:r>
              <a:rPr lang="en-US" b="1" i="1" dirty="0" err="1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Soret</a:t>
            </a:r>
            <a:r>
              <a:rPr lang="en-US" b="1" i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 </a:t>
            </a:r>
            <a:r>
              <a:rPr lang="en-US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- LLU School of Public Health and Center for Community Resiliency</a:t>
            </a: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endParaRPr lang="en-US" dirty="0" smtClean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r>
              <a:rPr lang="en-US" b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Dr</a:t>
            </a:r>
            <a:r>
              <a:rPr lang="en-US" b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. Leonard Mitchell </a:t>
            </a:r>
            <a:r>
              <a:rPr lang="en-US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– USC Center for Economic </a:t>
            </a:r>
            <a:r>
              <a:rPr lang="en-US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Development</a:t>
            </a:r>
            <a:endParaRPr lang="en-US" dirty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buFontTx/>
              <a:buChar char="-"/>
              <a:defRPr sz="1800"/>
            </a:pPr>
            <a:endParaRPr lang="en-US" dirty="0" smtClean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r>
              <a:rPr lang="en-US" b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Dr. Kim </a:t>
            </a:r>
            <a:r>
              <a:rPr lang="en-US" b="1" dirty="0" err="1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Kirner</a:t>
            </a:r>
            <a:r>
              <a:rPr lang="en-US" b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- </a:t>
            </a:r>
            <a:r>
              <a:rPr lang="en-US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CSUN Professor of Anthropology – </a:t>
            </a:r>
            <a:r>
              <a:rPr lang="en-US" b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e3 – </a:t>
            </a:r>
            <a:r>
              <a:rPr lang="en-US" b="1" i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Equity in Education</a:t>
            </a:r>
          </a:p>
          <a:p>
            <a:pPr algn="just" defTabSz="321424">
              <a:defRPr sz="1800"/>
            </a:pPr>
            <a:endParaRPr lang="en-US" b="1" i="1" dirty="0" smtClean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r>
              <a:rPr lang="en-US" b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Dr. James Kyle II</a:t>
            </a:r>
            <a:r>
              <a:rPr lang="en-US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- </a:t>
            </a:r>
            <a:r>
              <a:rPr lang="en-US" dirty="0">
                <a:solidFill>
                  <a:srgbClr val="330F42"/>
                </a:solidFill>
                <a:latin typeface="Arial"/>
                <a:cs typeface="Arial"/>
              </a:rPr>
              <a:t>Former Board Member of The California Endowment) Current CMO Regional Health Care Corporation</a:t>
            </a:r>
            <a:r>
              <a:rPr lang="en-US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-  </a:t>
            </a:r>
            <a:r>
              <a:rPr lang="en-US" b="1" i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p3 – Public and Private </a:t>
            </a:r>
            <a:r>
              <a:rPr lang="en-US" b="1" i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Partnerships</a:t>
            </a:r>
            <a:endParaRPr lang="en-US" b="1" i="1" dirty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endParaRPr lang="en-US" b="1" i="1" dirty="0" smtClean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algn="just" defTabSz="321424">
              <a:spcBef>
                <a:spcPts val="0"/>
              </a:spcBef>
              <a:buClrTx/>
              <a:buSzTx/>
              <a:defRPr sz="1800"/>
            </a:pPr>
            <a:r>
              <a:rPr lang="en-US" b="1" i="1" dirty="0" smtClean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Leonard </a:t>
            </a:r>
            <a:r>
              <a:rPr lang="en-US" b="1" i="1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Robinson - MHM &amp; Associates Enterprise – </a:t>
            </a:r>
            <a:r>
              <a:rPr lang="en-US" dirty="0">
                <a:solidFill>
                  <a:srgbClr val="330F42"/>
                </a:solidFill>
                <a:latin typeface="Arial"/>
                <a:ea typeface="Century Gothic"/>
                <a:cs typeface="Arial"/>
                <a:sym typeface="Century Gothic"/>
              </a:rPr>
              <a:t>Past Chair of the Smart Growth Council - $400Million SB535 $40Million Remaining from 1sr Round</a:t>
            </a:r>
          </a:p>
          <a:p>
            <a:pPr algn="just" defTabSz="321424">
              <a:spcBef>
                <a:spcPts val="0"/>
              </a:spcBef>
              <a:buClrTx/>
              <a:buSzTx/>
              <a:buFontTx/>
              <a:buChar char="-"/>
              <a:defRPr sz="1800"/>
            </a:pPr>
            <a:endParaRPr lang="en-US" b="1" i="1" dirty="0">
              <a:solidFill>
                <a:srgbClr val="330F42"/>
              </a:solidFill>
              <a:latin typeface="Arial"/>
              <a:ea typeface="Century Gothic"/>
              <a:cs typeface="Arial"/>
              <a:sym typeface="Century Gothic"/>
            </a:endParaRPr>
          </a:p>
          <a:p>
            <a:pPr defTabSz="321424">
              <a:defRPr sz="1800"/>
            </a:pPr>
            <a:endParaRPr lang="en-US" sz="1400" b="1" dirty="0">
              <a:solidFill>
                <a:srgbClr val="665449"/>
              </a:solidFill>
              <a:latin typeface="Palatino"/>
              <a:ea typeface="Century Gothic"/>
              <a:cs typeface="Palatino"/>
              <a:sym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4100" y="6087386"/>
            <a:ext cx="1373506" cy="770614"/>
          </a:xfrm>
          <a:prstGeom prst="rect">
            <a:avLst/>
          </a:prstGeom>
        </p:spPr>
      </p:pic>
      <p:pic>
        <p:nvPicPr>
          <p:cNvPr id="9" name="pasted-image.ti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92633" y="5955229"/>
            <a:ext cx="1676752" cy="52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8700" y="6087386"/>
            <a:ext cx="1562100" cy="526860"/>
          </a:xfrm>
          <a:prstGeom prst="rect">
            <a:avLst/>
          </a:prstGeom>
        </p:spPr>
      </p:pic>
      <p:pic>
        <p:nvPicPr>
          <p:cNvPr id="10" name="Picture 9" descr="MHM-LOGO-White-with-tag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0"/>
            <a:ext cx="2844800" cy="652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-25400" y="513731"/>
            <a:ext cx="894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National Resource Development Council </a:t>
            </a:r>
            <a:r>
              <a:rPr lang="en-US" sz="1400" spc="-90" dirty="0">
                <a:solidFill>
                  <a:srgbClr val="000090"/>
                </a:solidFill>
              </a:rPr>
              <a:t/>
            </a:r>
            <a:br>
              <a:rPr lang="en-US" sz="1400" spc="-90" dirty="0">
                <a:solidFill>
                  <a:srgbClr val="000090"/>
                </a:solidFill>
              </a:rPr>
            </a:br>
            <a:r>
              <a:rPr lang="en-US" sz="1600" b="1" dirty="0">
                <a:solidFill>
                  <a:srgbClr val="660066"/>
                </a:solidFill>
              </a:rPr>
              <a:t>Strategic </a:t>
            </a:r>
            <a:r>
              <a:rPr lang="en-US" sz="1600" b="1" dirty="0" smtClean="0">
                <a:solidFill>
                  <a:srgbClr val="660066"/>
                </a:solidFill>
              </a:rPr>
              <a:t>Partnership of Industry Experts  </a:t>
            </a:r>
            <a:r>
              <a:rPr lang="en-US" sz="1600" dirty="0" smtClean="0"/>
              <a:t>improves </a:t>
            </a:r>
            <a:r>
              <a:rPr lang="en-US" sz="1600" dirty="0"/>
              <a:t>access to grant funds, build capacity, and identify trends - with a focus on </a:t>
            </a:r>
            <a:r>
              <a:rPr lang="en-US" sz="1600" b="1" dirty="0"/>
              <a:t>Equity </a:t>
            </a:r>
            <a:r>
              <a:rPr lang="en-US" sz="1600" dirty="0"/>
              <a:t>in education and support services/programs; </a:t>
            </a:r>
            <a:endParaRPr lang="en-US" sz="1600" dirty="0" smtClean="0"/>
          </a:p>
          <a:p>
            <a:r>
              <a:rPr lang="en-US" sz="1600" b="1" dirty="0" smtClean="0"/>
              <a:t>Environment</a:t>
            </a:r>
            <a:r>
              <a:rPr lang="en-US" sz="1600" dirty="0" smtClean="0"/>
              <a:t> </a:t>
            </a:r>
            <a:r>
              <a:rPr lang="en-US" sz="1600" dirty="0"/>
              <a:t>(in which we live and learn), and </a:t>
            </a:r>
            <a:endParaRPr lang="en-US" sz="1600" dirty="0" smtClean="0"/>
          </a:p>
          <a:p>
            <a:r>
              <a:rPr lang="en-US" sz="1600" b="1" dirty="0" smtClean="0"/>
              <a:t>Economic </a:t>
            </a:r>
            <a:r>
              <a:rPr lang="en-US" sz="1600" b="1" dirty="0"/>
              <a:t>opportunities </a:t>
            </a:r>
            <a:r>
              <a:rPr lang="en-US" sz="1600" dirty="0"/>
              <a:t>(elevated by education, training and company attraction to areas)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55974"/>
      </p:ext>
    </p:extLst>
  </p:cSld>
  <p:clrMapOvr>
    <a:masterClrMapping/>
  </p:clrMapOvr>
  <p:transition spd="med" advTm="256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683" y="4759886"/>
            <a:ext cx="1822437" cy="1033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33196" y="4419430"/>
            <a:ext cx="1842842" cy="161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ti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0683" y="2850180"/>
            <a:ext cx="1278708" cy="1940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82" y="2235011"/>
            <a:ext cx="1280824" cy="195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tif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436857" y="3433378"/>
            <a:ext cx="825788" cy="1357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487" y="5623153"/>
            <a:ext cx="3449934" cy="588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859" y="1142787"/>
            <a:ext cx="1927032" cy="114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683" y="4187487"/>
            <a:ext cx="1928546" cy="697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454" y="1236402"/>
            <a:ext cx="1931040" cy="351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665" y="1587500"/>
            <a:ext cx="986368" cy="95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0317" y="2361728"/>
            <a:ext cx="1550548" cy="493620"/>
          </a:xfrm>
          <a:prstGeom prst="rect">
            <a:avLst/>
          </a:prstGeom>
        </p:spPr>
      </p:pic>
      <p:pic>
        <p:nvPicPr>
          <p:cNvPr id="15" name="12-01-healthy-communities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749" y="2235011"/>
            <a:ext cx="887896" cy="74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71480" y="967238"/>
            <a:ext cx="1470411" cy="351098"/>
          </a:xfrm>
          <a:prstGeom prst="rect">
            <a:avLst/>
          </a:prstGeom>
        </p:spPr>
      </p:pic>
      <p:pic>
        <p:nvPicPr>
          <p:cNvPr id="20" name="MBDA.jp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3451499" y="1085364"/>
            <a:ext cx="1610544" cy="1279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tif"/>
          <p:cNvPicPr/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3960245" y="2982065"/>
            <a:ext cx="1676752" cy="52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tif"/>
          <p:cNvPicPr/>
          <p:nvPr/>
        </p:nvPicPr>
        <p:blipFill>
          <a:blip r:embed="rId18" cstate="print">
            <a:extLst/>
          </a:blip>
          <a:stretch>
            <a:fillRect/>
          </a:stretch>
        </p:blipFill>
        <p:spPr>
          <a:xfrm>
            <a:off x="3616409" y="5470660"/>
            <a:ext cx="1937743" cy="741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tif"/>
          <p:cNvPicPr/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5915084" y="4314204"/>
            <a:ext cx="1490187" cy="66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tif"/>
          <p:cNvPicPr/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5141161" y="1139996"/>
            <a:ext cx="1125889" cy="135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new-book-from-esri-press-advances-gis-for-economic-development-lg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50" y="4472681"/>
            <a:ext cx="1293371" cy="77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tif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621" y="802042"/>
            <a:ext cx="1116463" cy="28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tif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499" y="3598479"/>
            <a:ext cx="2382992" cy="874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main-irvine-logo.png"/>
          <p:cNvPicPr/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3616409" y="2495246"/>
            <a:ext cx="2335838" cy="3325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" name="Group 50"/>
          <p:cNvGrpSpPr/>
          <p:nvPr/>
        </p:nvGrpSpPr>
        <p:grpSpPr>
          <a:xfrm>
            <a:off x="5593813" y="967237"/>
            <a:ext cx="3550188" cy="5252821"/>
            <a:chOff x="2468416" y="1209746"/>
            <a:chExt cx="4315533" cy="6294512"/>
          </a:xfrm>
        </p:grpSpPr>
        <p:pic>
          <p:nvPicPr>
            <p:cNvPr id="37" name="pasted-image.tif"/>
            <p:cNvPicPr/>
            <p:nvPr/>
          </p:nvPicPr>
          <p:blipFill>
            <a:blip r:embed="rId25" cstate="print">
              <a:extLst/>
            </a:blip>
            <a:stretch>
              <a:fillRect/>
            </a:stretch>
          </p:blipFill>
          <p:spPr>
            <a:xfrm>
              <a:off x="2630068" y="1285450"/>
              <a:ext cx="2389382" cy="76761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8" name="University_of_California_seal.png"/>
            <p:cNvPicPr/>
            <p:nvPr/>
          </p:nvPicPr>
          <p:blipFill>
            <a:blip r:embed="rId26" cstate="print">
              <a:extLst/>
            </a:blip>
            <a:stretch>
              <a:fillRect/>
            </a:stretch>
          </p:blipFill>
          <p:spPr>
            <a:xfrm>
              <a:off x="4829686" y="1209746"/>
              <a:ext cx="1954263" cy="128663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9" name="pasted-image.tif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8416" y="4580687"/>
              <a:ext cx="1356343" cy="7658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0" name="pasted-image.tif"/>
            <p:cNvPicPr/>
            <p:nvPr/>
          </p:nvPicPr>
          <p:blipFill>
            <a:blip r:embed="rId28" cstate="print">
              <a:extLst/>
            </a:blip>
            <a:stretch>
              <a:fillRect/>
            </a:stretch>
          </p:blipFill>
          <p:spPr>
            <a:xfrm>
              <a:off x="3064983" y="2828894"/>
              <a:ext cx="1519551" cy="17192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1" name="pasted-image.tif"/>
            <p:cNvPicPr/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4758" y="4534563"/>
              <a:ext cx="1394310" cy="7848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2" name="pasted-image.tif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5200234" y="3060722"/>
              <a:ext cx="1511380" cy="137922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3" name="300px-US-DeptOfEducation-Seal.svg_.png"/>
            <p:cNvPicPr/>
            <p:nvPr/>
          </p:nvPicPr>
          <p:blipFill>
            <a:blip r:embed="rId30" cstate="print">
              <a:extLst/>
            </a:blip>
            <a:stretch>
              <a:fillRect/>
            </a:stretch>
          </p:blipFill>
          <p:spPr>
            <a:xfrm>
              <a:off x="4677982" y="4855326"/>
              <a:ext cx="2105965" cy="2648932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46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67803" y="4917680"/>
            <a:ext cx="1256494" cy="73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cccco.png"/>
          <p:cNvPicPr/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6496050" y="5286391"/>
            <a:ext cx="901150" cy="769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nsf.png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331" y="1984397"/>
            <a:ext cx="1162197" cy="527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tif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50" y="1696376"/>
            <a:ext cx="608860" cy="744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43" descr="Unknown.jpe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502" y="4802985"/>
            <a:ext cx="648192" cy="899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9" y="166935"/>
            <a:ext cx="9596635" cy="635107"/>
          </a:xfrm>
          <a:ln>
            <a:solidFill>
              <a:srgbClr val="411FF7"/>
            </a:solidFill>
          </a:ln>
        </p:spPr>
        <p:txBody>
          <a:bodyPr/>
          <a:lstStyle/>
          <a:p>
            <a:r>
              <a:rPr lang="en-US" sz="2400" dirty="0" smtClean="0"/>
              <a:t>MHM’s Public Private Partners:   Pre-established</a:t>
            </a:r>
            <a:r>
              <a:rPr lang="en-US" sz="2400" dirty="0" smtClean="0">
                <a:solidFill>
                  <a:srgbClr val="800000"/>
                </a:solidFill>
              </a:rPr>
              <a:t/>
            </a:r>
            <a:br>
              <a:rPr lang="en-US" sz="2400" dirty="0" smtClean="0">
                <a:solidFill>
                  <a:srgbClr val="800000"/>
                </a:solidFill>
              </a:rPr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118" y="6220059"/>
            <a:ext cx="920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i="1" dirty="0"/>
              <a:t>SBCCD e3p3 Cooperative Development Fund (could very easily reach hundreds of millions) as engaged partners will be asked to sustain their commitments over 5-10 years, minimum to accomplish specified or anticipated educational, social and/or economic returns.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8494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4"/>
          <p:cNvSpPr>
            <a:spLocks noGrp="1"/>
          </p:cNvSpPr>
          <p:nvPr>
            <p:ph type="title"/>
          </p:nvPr>
        </p:nvSpPr>
        <p:spPr>
          <a:xfrm>
            <a:off x="0" y="0"/>
            <a:ext cx="9486899" cy="584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0090"/>
                </a:solidFill>
              </a:rPr>
              <a:t>MHM’s Proposed Value Based (VB) Solutions for </a:t>
            </a:r>
            <a:r>
              <a:rPr lang="en-US" sz="2400" spc="-90" dirty="0" smtClean="0">
                <a:solidFill>
                  <a:schemeClr val="accent2"/>
                </a:solidFill>
              </a:rPr>
              <a:t>SBCCD’s</a:t>
            </a:r>
            <a:endParaRPr sz="2400" spc="-9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707390"/>
            <a:ext cx="8750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ADDRESSES SBCCD BOARD IMPERITIVES, GOALS AND STRATEGIC PLAN </a:t>
            </a:r>
            <a:endParaRPr lang="en-US" sz="2000" b="1" dirty="0"/>
          </a:p>
          <a:p>
            <a:pPr algn="ctr"/>
            <a:endParaRPr lang="en-US" sz="2000" b="1" dirty="0" smtClean="0"/>
          </a:p>
          <a:p>
            <a:r>
              <a:rPr lang="en-US" sz="2400" dirty="0" smtClean="0"/>
              <a:t>By increasing District-wide capacity in:</a:t>
            </a:r>
          </a:p>
          <a:p>
            <a:endParaRPr lang="en-US" sz="2400" dirty="0" smtClean="0"/>
          </a:p>
          <a:p>
            <a:pPr marL="342900" indent="-342900">
              <a:buFontTx/>
              <a:buAutoNum type="arabicParenR"/>
            </a:pPr>
            <a:r>
              <a:rPr lang="en-US" sz="2400" i="1" dirty="0" smtClean="0"/>
              <a:t>Elevating access to grant funds and investments </a:t>
            </a:r>
            <a:r>
              <a:rPr lang="en-US" sz="2400" dirty="0"/>
              <a:t>for </a:t>
            </a:r>
            <a:r>
              <a:rPr lang="en-US" sz="2400" dirty="0" smtClean="0"/>
              <a:t>what matters </a:t>
            </a:r>
            <a:r>
              <a:rPr lang="en-US" sz="2400" dirty="0"/>
              <a:t>most towards student </a:t>
            </a:r>
            <a:r>
              <a:rPr lang="en-US" sz="2400" dirty="0" smtClean="0"/>
              <a:t>achievement and increased participation rates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/>
            <a:r>
              <a:rPr lang="en-US" sz="2400" i="1" dirty="0" smtClean="0"/>
              <a:t>2) Linking SBCCD to federal and state grant initiatives (providing billions and 100’s of millions in grant funds)</a:t>
            </a:r>
          </a:p>
          <a:p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3) Building strategic partnerships (public, private partnerships) that fosters unrestricted and restricted funding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4676284"/>
      </p:ext>
    </p:extLst>
  </p:cSld>
  <p:clrMapOvr>
    <a:masterClrMapping/>
  </p:clrMapOvr>
  <p:transition spd="med" advTm="786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112835" y="1522412"/>
            <a:ext cx="9031165" cy="40147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b="1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</a:t>
            </a:r>
            <a:r>
              <a:rPr lang="en-US" sz="1800" b="1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- </a:t>
            </a:r>
            <a:r>
              <a:rPr lang="en-US" sz="1800" dirty="0" smtClean="0">
                <a:solidFill>
                  <a:srgbClr val="190586"/>
                </a:solidFill>
              </a:rPr>
              <a:t>Reducing operational risks and cost </a:t>
            </a:r>
            <a:r>
              <a:rPr lang="en-US" sz="1800" dirty="0">
                <a:solidFill>
                  <a:srgbClr val="190586"/>
                </a:solidFill>
              </a:rPr>
              <a:t>of contracting additional grant consultants, </a:t>
            </a:r>
            <a:endParaRPr lang="en-US" sz="1800" dirty="0" smtClean="0">
              <a:solidFill>
                <a:srgbClr val="190586"/>
              </a:solidFill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>
                <a:solidFill>
                  <a:srgbClr val="190586"/>
                </a:solidFill>
              </a:rPr>
              <a:t>	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- Supporting institutional Effectiveness, Efficiency, and 	Excellence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 smtClean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b="1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</a:t>
            </a:r>
            <a:r>
              <a:rPr lang="en-US" sz="1800" b="1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- 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Minimizing the impact of unfunded FTE’s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 smtClean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- Supporting operational expenses and revitalize opportunities </a:t>
            </a:r>
            <a:r>
              <a:rPr lang="en-US" sz="1800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for 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professional 	development </a:t>
            </a:r>
            <a:r>
              <a:rPr lang="en-US" sz="1800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for faculty, staff and 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administration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 smtClean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- Leverage the State’s funding to support SBCCD’s adoption and expansion of  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 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    evidence based models addressing placement, remediation, participation rates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 smtClean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sz="1800" dirty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	</a:t>
            </a:r>
            <a:r>
              <a:rPr lang="en-US" sz="1800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- </a:t>
            </a:r>
            <a:r>
              <a:rPr lang="en-US" dirty="0" smtClean="0">
                <a:solidFill>
                  <a:srgbClr val="190586"/>
                </a:solidFill>
              </a:rPr>
              <a:t>Elevating </a:t>
            </a:r>
            <a:r>
              <a:rPr lang="en-US" dirty="0">
                <a:solidFill>
                  <a:srgbClr val="190586"/>
                </a:solidFill>
              </a:rPr>
              <a:t>access to ‘Mission Critical Resources’ that will </a:t>
            </a:r>
            <a:r>
              <a:rPr lang="en-US" dirty="0" smtClean="0">
                <a:solidFill>
                  <a:srgbClr val="190586"/>
                </a:solidFill>
              </a:rPr>
              <a:t>increase the Districts    </a:t>
            </a: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r>
              <a:rPr lang="en-US" dirty="0">
                <a:solidFill>
                  <a:srgbClr val="190586"/>
                </a:solidFill>
              </a:rPr>
              <a:t> </a:t>
            </a:r>
            <a:r>
              <a:rPr lang="en-US" dirty="0" smtClean="0">
                <a:solidFill>
                  <a:srgbClr val="190586"/>
                </a:solidFill>
              </a:rPr>
              <a:t>    ‘participation rate’ by assisting families and students with financial needs</a:t>
            </a:r>
            <a:endParaRPr lang="en-US" spc="-90" dirty="0">
              <a:solidFill>
                <a:srgbClr val="190586"/>
              </a:solidFill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 smtClean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dirty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  <a:p>
            <a:pPr marL="0" indent="0" algn="just" defTabSz="321424">
              <a:spcBef>
                <a:spcPts val="0"/>
              </a:spcBef>
              <a:buClrTx/>
              <a:buSzTx/>
              <a:buNone/>
              <a:defRPr sz="1800"/>
            </a:pPr>
            <a:endParaRPr lang="en-US" sz="1800" spc="-90" dirty="0">
              <a:solidFill>
                <a:srgbClr val="190586"/>
              </a:solidFill>
            </a:endParaRPr>
          </a:p>
        </p:txBody>
      </p:sp>
      <p:sp>
        <p:nvSpPr>
          <p:cNvPr id="6" name="Shape 124"/>
          <p:cNvSpPr>
            <a:spLocks noGrp="1"/>
          </p:cNvSpPr>
          <p:nvPr>
            <p:ph type="title"/>
          </p:nvPr>
        </p:nvSpPr>
        <p:spPr>
          <a:xfrm>
            <a:off x="0" y="0"/>
            <a:ext cx="9486899" cy="584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0090"/>
                </a:solidFill>
              </a:rPr>
              <a:t>MHM’s Proposed Value Based (VB) Solutions for </a:t>
            </a:r>
            <a:r>
              <a:rPr lang="en-US" sz="2400" spc="-90" dirty="0" smtClean="0">
                <a:solidFill>
                  <a:schemeClr val="accent2"/>
                </a:solidFill>
              </a:rPr>
              <a:t>SBCCD</a:t>
            </a:r>
            <a:endParaRPr sz="2400" spc="-90" dirty="0">
              <a:solidFill>
                <a:srgbClr val="000090"/>
              </a:solidFill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0" y="466725"/>
            <a:ext cx="8526022" cy="841375"/>
            <a:chOff x="378" y="2469"/>
            <a:chExt cx="4843" cy="449"/>
          </a:xfrm>
        </p:grpSpPr>
        <p:pic>
          <p:nvPicPr>
            <p:cNvPr id="5" name="Picture 16" descr="D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2469"/>
              <a:ext cx="449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27" y="2488"/>
              <a:ext cx="3990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827" y="2521"/>
              <a:ext cx="4394" cy="19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b="1" dirty="0" smtClean="0">
                  <a:solidFill>
                    <a:srgbClr val="190586"/>
                  </a:solidFill>
                  <a:ea typeface="Century Gothic"/>
                  <a:cs typeface="Arial"/>
                  <a:sym typeface="Century Gothic"/>
                </a:rPr>
                <a:t>Support / Leverage the State’s Equity Plan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90457" y="968404"/>
            <a:ext cx="8851899" cy="4154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3038" indent="-173038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defTabSz="321424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1800"/>
            </a:pPr>
            <a:r>
              <a:rPr lang="en-US" b="1" dirty="0" smtClean="0">
                <a:solidFill>
                  <a:srgbClr val="190586"/>
                </a:solidFill>
                <a:ea typeface="Century Gothic"/>
                <a:cs typeface="Arial"/>
                <a:sym typeface="Century Gothic"/>
              </a:rPr>
              <a:t>Support / Leverage the State’s Student Success/ Support Programs</a:t>
            </a:r>
            <a:endParaRPr lang="en-US" b="1" dirty="0">
              <a:solidFill>
                <a:srgbClr val="190586"/>
              </a:solidFill>
              <a:ea typeface="Century Gothic"/>
              <a:cs typeface="Arial"/>
              <a:sym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835" y="5676900"/>
            <a:ext cx="89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B2785"/>
                </a:solidFill>
              </a:rPr>
              <a:t>Addresses SB County (Inland Empire) having </a:t>
            </a:r>
            <a:r>
              <a:rPr lang="en-US" b="1" dirty="0">
                <a:solidFill>
                  <a:srgbClr val="1B2785"/>
                </a:solidFill>
              </a:rPr>
              <a:t>the lowest community college enrollment (14% below the state average and 33% below Orange County</a:t>
            </a:r>
            <a:r>
              <a:rPr lang="en-US" b="1" dirty="0" smtClean="0">
                <a:solidFill>
                  <a:srgbClr val="1B2785"/>
                </a:solidFill>
              </a:rPr>
              <a:t>)</a:t>
            </a:r>
            <a:r>
              <a:rPr lang="en-US" b="1" dirty="0">
                <a:solidFill>
                  <a:srgbClr val="1B2785"/>
                </a:solidFill>
              </a:rPr>
              <a:t> </a:t>
            </a:r>
            <a:r>
              <a:rPr lang="en-US" b="1" dirty="0" smtClean="0">
                <a:solidFill>
                  <a:srgbClr val="1B2785"/>
                </a:solidFill>
              </a:rPr>
              <a:t>(  </a:t>
            </a:r>
          </a:p>
          <a:p>
            <a:pPr algn="r"/>
            <a:r>
              <a:rPr lang="en-US" b="1" dirty="0" smtClean="0">
                <a:solidFill>
                  <a:srgbClr val="1B2785"/>
                </a:solidFill>
              </a:rPr>
              <a:t>State Report Card</a:t>
            </a:r>
            <a:endParaRPr lang="en-US" b="1" dirty="0">
              <a:solidFill>
                <a:srgbClr val="1B278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4388"/>
      </p:ext>
    </p:extLst>
  </p:cSld>
  <p:clrMapOvr>
    <a:masterClrMapping/>
  </p:clrMapOvr>
  <p:transition spd="med" advTm="78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0" y="17052"/>
            <a:ext cx="9144000" cy="507564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000090"/>
                </a:solidFill>
              </a:rPr>
              <a:t>Services </a:t>
            </a:r>
            <a:r>
              <a:rPr lang="en-US" sz="4000" dirty="0">
                <a:solidFill>
                  <a:srgbClr val="000090"/>
                </a:solidFill>
              </a:rPr>
              <a:t>- San Bernardino</a:t>
            </a:r>
            <a:br>
              <a:rPr lang="en-US" sz="4000" dirty="0">
                <a:solidFill>
                  <a:srgbClr val="000090"/>
                </a:solidFill>
              </a:rPr>
            </a:br>
            <a:r>
              <a:rPr lang="en-US" sz="4000" dirty="0">
                <a:solidFill>
                  <a:srgbClr val="000090"/>
                </a:solidFill>
              </a:rPr>
              <a:t>Community College District (SBCCD)</a:t>
            </a:r>
            <a:endParaRPr sz="4000" spc="-90" dirty="0">
              <a:solidFill>
                <a:srgbClr val="00009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-323851" y="2049470"/>
            <a:ext cx="9467851" cy="45625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b="1" spc="-90" dirty="0" smtClean="0">
                <a:solidFill>
                  <a:srgbClr val="000090"/>
                </a:solidFill>
              </a:rPr>
              <a:t>	</a:t>
            </a:r>
            <a:r>
              <a:rPr lang="en-US" b="1" i="1" dirty="0" smtClean="0">
                <a:solidFill>
                  <a:srgbClr val="000000"/>
                </a:solidFill>
              </a:rPr>
              <a:t>Services </a:t>
            </a:r>
            <a:r>
              <a:rPr lang="en-US" b="1" i="1" dirty="0">
                <a:solidFill>
                  <a:srgbClr val="000000"/>
                </a:solidFill>
              </a:rPr>
              <a:t>Provided to: 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SBCCD and Board of Trustees 	 	</a:t>
            </a:r>
            <a:endParaRPr lang="en-US" b="1" i="1" dirty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r>
              <a:rPr lang="en-US" b="1" i="1" dirty="0" smtClean="0">
                <a:solidFill>
                  <a:srgbClr val="000000"/>
                </a:solidFill>
              </a:rPr>
              <a:t>How </a:t>
            </a:r>
            <a:r>
              <a:rPr lang="en-US" b="1" i="1" dirty="0">
                <a:solidFill>
                  <a:srgbClr val="000000"/>
                </a:solidFill>
              </a:rPr>
              <a:t>Services Provided:  </a:t>
            </a:r>
            <a:r>
              <a:rPr lang="en-US" i="1" dirty="0" smtClean="0">
                <a:solidFill>
                  <a:srgbClr val="000000"/>
                </a:solidFill>
              </a:rPr>
              <a:t>Alignment with initiatives, Build needed p’3 surrounding 	SBCCD’s priority projects, Develop Logic (Program) Models and Grants; </a:t>
            </a:r>
            <a:r>
              <a:rPr lang="en-US" dirty="0" smtClean="0">
                <a:solidFill>
                  <a:srgbClr val="000000"/>
                </a:solidFill>
              </a:rPr>
              <a:t>Showcase 	</a:t>
            </a:r>
            <a:r>
              <a:rPr lang="en-US" i="1" dirty="0" smtClean="0">
                <a:solidFill>
                  <a:srgbClr val="000000"/>
                </a:solidFill>
              </a:rPr>
              <a:t>SBCCD </a:t>
            </a:r>
            <a:r>
              <a:rPr lang="en-US" i="1" dirty="0">
                <a:solidFill>
                  <a:srgbClr val="000000"/>
                </a:solidFill>
              </a:rPr>
              <a:t>models </a:t>
            </a:r>
            <a:r>
              <a:rPr lang="en-US" i="1" dirty="0" smtClean="0">
                <a:solidFill>
                  <a:srgbClr val="000000"/>
                </a:solidFill>
              </a:rPr>
              <a:t>to corporations, investors</a:t>
            </a:r>
            <a:r>
              <a:rPr lang="en-US" i="1" dirty="0">
                <a:solidFill>
                  <a:srgbClr val="000000"/>
                </a:solidFill>
              </a:rPr>
              <a:t>, funders </a:t>
            </a:r>
            <a:r>
              <a:rPr lang="en-US" b="1" i="1" dirty="0">
                <a:solidFill>
                  <a:srgbClr val="000000"/>
                </a:solidFill>
              </a:rPr>
              <a:t>	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	Strategy:  </a:t>
            </a:r>
            <a:r>
              <a:rPr lang="en-US" i="1" dirty="0" smtClean="0">
                <a:solidFill>
                  <a:srgbClr val="000000"/>
                </a:solidFill>
              </a:rPr>
              <a:t>Increase District Capacity to </a:t>
            </a:r>
            <a:r>
              <a:rPr lang="en-US" i="1" dirty="0" smtClean="0">
                <a:solidFill>
                  <a:schemeClr val="tx1"/>
                </a:solidFill>
              </a:rPr>
              <a:t>Bring in Grants (Unrestricted Funding) </a:t>
            </a:r>
            <a:endParaRPr lang="en-US" i="1" dirty="0" smtClean="0"/>
          </a:p>
          <a:p>
            <a:pPr lvl="4">
              <a:buFont typeface="Arial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Leadership</a:t>
            </a:r>
            <a:r>
              <a:rPr lang="en-US" dirty="0" smtClean="0">
                <a:solidFill>
                  <a:srgbClr val="000000"/>
                </a:solidFill>
              </a:rPr>
              <a:t>- MHM’s role within the NRDC and partnership with USC to effectively participate in the $1.3 Billion initiative among 11 federal agencies </a:t>
            </a:r>
            <a:r>
              <a:rPr lang="en-US" b="1" i="1" dirty="0" smtClean="0">
                <a:solidFill>
                  <a:srgbClr val="000000"/>
                </a:solidFill>
              </a:rPr>
              <a:t>(Awarded USC 2014; Included IE July 2015)</a:t>
            </a:r>
          </a:p>
          <a:p>
            <a:pPr lvl="4">
              <a:buFont typeface="Arial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NRDC</a:t>
            </a:r>
            <a:r>
              <a:rPr lang="en-US" i="1" dirty="0" smtClean="0">
                <a:solidFill>
                  <a:srgbClr val="000000"/>
                </a:solidFill>
              </a:rPr>
              <a:t>-  Capacity to accelerate </a:t>
            </a:r>
            <a:r>
              <a:rPr lang="en-US" i="1" dirty="0" smtClean="0">
                <a:solidFill>
                  <a:schemeClr val="tx1"/>
                </a:solidFill>
              </a:rPr>
              <a:t>Fundable </a:t>
            </a:r>
            <a:r>
              <a:rPr lang="en-US" i="1" dirty="0">
                <a:solidFill>
                  <a:schemeClr val="tx1"/>
                </a:solidFill>
              </a:rPr>
              <a:t>Grant Applications and Investment </a:t>
            </a:r>
            <a:r>
              <a:rPr lang="en-US" i="1" dirty="0" smtClean="0">
                <a:solidFill>
                  <a:schemeClr val="tx1"/>
                </a:solidFill>
              </a:rPr>
              <a:t>Platforms while keeping SBCCD in the forefront of opportunities that make sense</a:t>
            </a:r>
          </a:p>
          <a:p>
            <a:pPr lvl="4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Partnerships</a:t>
            </a:r>
            <a:r>
              <a:rPr lang="en-US" dirty="0" smtClean="0">
                <a:solidFill>
                  <a:schemeClr val="tx1"/>
                </a:solidFill>
              </a:rPr>
              <a:t>- Engaging corporations and other investors and foundations to join in support of district-wide services and programs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8900" y="1895369"/>
            <a:ext cx="873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2000" b="1" dirty="0" smtClean="0"/>
              <a:t> </a:t>
            </a:r>
            <a:endParaRPr lang="en-US" dirty="0"/>
          </a:p>
        </p:txBody>
      </p:sp>
      <p:pic>
        <p:nvPicPr>
          <p:cNvPr id="7" name="Picture 6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0"/>
            <a:ext cx="2844800" cy="652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27519" y="1304931"/>
            <a:ext cx="8655051" cy="744539"/>
            <a:chOff x="378" y="3022"/>
            <a:chExt cx="5452" cy="469"/>
          </a:xfrm>
        </p:grpSpPr>
        <p:pic>
          <p:nvPicPr>
            <p:cNvPr id="14" name="Picture 20" descr="R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3042"/>
              <a:ext cx="449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922" y="3022"/>
              <a:ext cx="4297" cy="12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228600" lvl="1" indent="0">
                <a:buNone/>
              </a:pPr>
              <a:r>
                <a:rPr lang="en-US" sz="2000" b="1" dirty="0" smtClean="0">
                  <a:solidFill>
                    <a:srgbClr val="FF6600"/>
                  </a:solidFill>
                </a:rPr>
                <a:t>MHM’s - Grant/Proposal Development Expertise with NRDC  </a:t>
              </a:r>
              <a:endParaRPr lang="en-US" b="1" spc="-90" dirty="0">
                <a:solidFill>
                  <a:srgbClr val="FF6600"/>
                </a:solidFill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922" y="3161"/>
              <a:ext cx="4908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effectively identifies, select and  pursue opportunities under the </a:t>
              </a:r>
              <a:r>
                <a:rPr lang="en-US" sz="1400" b="1" i="1" dirty="0" smtClean="0"/>
                <a:t>$1.3 Billion Dollar initiative and other select initiatives</a:t>
              </a:r>
              <a:endParaRPr lang="en-US" sz="14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907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0" y="4352"/>
            <a:ext cx="9144000" cy="565984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000090"/>
                </a:solidFill>
              </a:rPr>
              <a:t>Services </a:t>
            </a:r>
            <a:r>
              <a:rPr lang="en-US" sz="4000" dirty="0">
                <a:solidFill>
                  <a:srgbClr val="000090"/>
                </a:solidFill>
              </a:rPr>
              <a:t>- San Bernardino</a:t>
            </a:r>
            <a:br>
              <a:rPr lang="en-US" sz="4000" dirty="0">
                <a:solidFill>
                  <a:srgbClr val="000090"/>
                </a:solidFill>
              </a:rPr>
            </a:br>
            <a:r>
              <a:rPr lang="en-US" sz="4000" dirty="0">
                <a:solidFill>
                  <a:srgbClr val="000090"/>
                </a:solidFill>
              </a:rPr>
              <a:t>Community College District (SBCCD)</a:t>
            </a:r>
            <a:endParaRPr sz="4000" spc="-9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2067912"/>
            <a:ext cx="90297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/>
            <a:endParaRPr lang="en-US" i="1" dirty="0" smtClean="0"/>
          </a:p>
          <a:p>
            <a:pPr marL="228600" lvl="1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Services Provided to:  </a:t>
            </a:r>
            <a:r>
              <a:rPr lang="en-US" dirty="0" smtClean="0"/>
              <a:t>the District </a:t>
            </a:r>
          </a:p>
          <a:p>
            <a:pPr marL="228600" lvl="1" indent="0">
              <a:buNone/>
            </a:pPr>
            <a:r>
              <a:rPr lang="en-US" b="1" i="1" dirty="0" smtClean="0"/>
              <a:t>	</a:t>
            </a:r>
          </a:p>
          <a:p>
            <a:pPr marL="228600" lvl="1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How Services Provided:  </a:t>
            </a:r>
            <a:r>
              <a:rPr lang="en-US" i="1" dirty="0" smtClean="0"/>
              <a:t>Quarterly Trainings, Industry Expertise</a:t>
            </a:r>
          </a:p>
          <a:p>
            <a:pPr marL="228600" lvl="1" indent="0">
              <a:buNone/>
            </a:pPr>
            <a:r>
              <a:rPr lang="en-US" b="1" i="1" dirty="0" smtClean="0"/>
              <a:t>	</a:t>
            </a:r>
            <a:endParaRPr lang="en-US" b="1" i="1" dirty="0"/>
          </a:p>
          <a:p>
            <a:pPr>
              <a:defRPr/>
            </a:pPr>
            <a:r>
              <a:rPr lang="en-US" b="1" i="1" dirty="0"/>
              <a:t>	</a:t>
            </a:r>
            <a:r>
              <a:rPr lang="en-US" b="1" i="1" dirty="0" smtClean="0"/>
              <a:t>Strategy: </a:t>
            </a:r>
            <a:r>
              <a:rPr lang="en-US" i="1" dirty="0" smtClean="0"/>
              <a:t>Provide information, training and support that positions SBCCD 	writers/teams/consultants in benefiting from MHM’s 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en-US" b="1" dirty="0" smtClean="0"/>
              <a:t>Leadership</a:t>
            </a:r>
            <a:r>
              <a:rPr lang="en-US" dirty="0"/>
              <a:t> </a:t>
            </a:r>
            <a:r>
              <a:rPr lang="en-US" dirty="0" smtClean="0"/>
              <a:t>–Utilizing MHM’s proven strategies </a:t>
            </a:r>
            <a:r>
              <a:rPr lang="en-US" dirty="0"/>
              <a:t>for accessing unrestricted </a:t>
            </a:r>
            <a:r>
              <a:rPr lang="en-US" dirty="0" smtClean="0"/>
              <a:t>and competitive funding and an </a:t>
            </a:r>
            <a:r>
              <a:rPr lang="en-US" i="1" dirty="0" smtClean="0"/>
              <a:t>integrated platform for pursuing grants</a:t>
            </a:r>
            <a:endParaRPr lang="en-US" dirty="0"/>
          </a:p>
          <a:p>
            <a:pPr marL="1200150" lvl="2" indent="-285750">
              <a:buFont typeface="Arial"/>
              <a:buChar char="•"/>
              <a:defRPr/>
            </a:pPr>
            <a:r>
              <a:rPr lang="en-US" b="1" dirty="0" smtClean="0"/>
              <a:t>NRDC- </a:t>
            </a:r>
            <a:r>
              <a:rPr lang="en-US" dirty="0" smtClean="0"/>
              <a:t>Utilizing </a:t>
            </a:r>
            <a:r>
              <a:rPr lang="en-US" dirty="0"/>
              <a:t>NRDC </a:t>
            </a:r>
            <a:r>
              <a:rPr lang="en-US" dirty="0" smtClean="0"/>
              <a:t>resources, networks, and capacity to pursue grant funding.  </a:t>
            </a:r>
          </a:p>
          <a:p>
            <a:pPr marL="1200150" lvl="2" indent="-285750">
              <a:buFont typeface="Arial"/>
              <a:buChar char="•"/>
              <a:defRPr/>
            </a:pPr>
            <a:r>
              <a:rPr lang="en-US" b="1" dirty="0" smtClean="0"/>
              <a:t>Partnerships</a:t>
            </a:r>
            <a:r>
              <a:rPr lang="en-US" dirty="0"/>
              <a:t>- </a:t>
            </a:r>
            <a:r>
              <a:rPr lang="en-US" dirty="0" smtClean="0"/>
              <a:t>Using p3’s and match funds</a:t>
            </a:r>
            <a:r>
              <a:rPr lang="en-US" dirty="0"/>
              <a:t> </a:t>
            </a:r>
            <a:r>
              <a:rPr lang="en-US" dirty="0" smtClean="0"/>
              <a:t>for leveraging grants being pursued</a:t>
            </a:r>
            <a:endParaRPr lang="en-US" sz="1400" dirty="0"/>
          </a:p>
          <a:p>
            <a:pPr>
              <a:buFontTx/>
              <a:buChar char="•"/>
              <a:defRPr/>
            </a:pPr>
            <a:endParaRPr lang="en-US" sz="1400" dirty="0"/>
          </a:p>
          <a:p>
            <a:pPr>
              <a:buFontTx/>
              <a:buChar char="•"/>
              <a:defRPr/>
            </a:pPr>
            <a:endParaRPr lang="en-US" sz="1400" dirty="0"/>
          </a:p>
          <a:p>
            <a:pPr>
              <a:buFontTx/>
              <a:buChar char="•"/>
              <a:defRPr/>
            </a:pPr>
            <a:endParaRPr lang="en-US" sz="1400" dirty="0"/>
          </a:p>
          <a:p>
            <a:pPr>
              <a:buFontTx/>
              <a:buChar char="•"/>
              <a:defRPr/>
            </a:pPr>
            <a:endParaRPr lang="en-US" sz="1400" dirty="0"/>
          </a:p>
          <a:p>
            <a:pPr marL="228600" lvl="1"/>
            <a:r>
              <a:rPr lang="en-US" dirty="0" smtClean="0"/>
              <a:t>	</a:t>
            </a:r>
            <a:r>
              <a:rPr lang="en-US" spc="-90" dirty="0">
                <a:solidFill>
                  <a:srgbClr val="000090"/>
                </a:solidFill>
              </a:rPr>
              <a:t>	</a:t>
            </a:r>
            <a:endParaRPr lang="en-US" spc="-90" dirty="0" smtClean="0">
              <a:solidFill>
                <a:srgbClr val="000090"/>
              </a:solidFill>
            </a:endParaRPr>
          </a:p>
          <a:p>
            <a:r>
              <a:rPr lang="en-US" b="1" spc="-90" dirty="0">
                <a:solidFill>
                  <a:srgbClr val="000090"/>
                </a:solidFill>
              </a:rPr>
              <a:t>	</a:t>
            </a:r>
            <a:endParaRPr lang="en-US" b="1" spc="-90" dirty="0" smtClean="0">
              <a:solidFill>
                <a:srgbClr val="000090"/>
              </a:solidFill>
            </a:endParaRPr>
          </a:p>
          <a:p>
            <a:r>
              <a:rPr lang="en-US" b="1" spc="-90" dirty="0">
                <a:solidFill>
                  <a:srgbClr val="000090"/>
                </a:solidFill>
              </a:rPr>
              <a:t>	</a:t>
            </a:r>
            <a:endParaRPr lang="en-US" spc="-90" dirty="0" smtClean="0">
              <a:solidFill>
                <a:srgbClr val="00009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1" name="Picture 10" descr="MHM-LOGO-White-with-t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0"/>
            <a:ext cx="2844800" cy="652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44475" y="1468275"/>
            <a:ext cx="8620125" cy="714375"/>
            <a:chOff x="378" y="751"/>
            <a:chExt cx="4910" cy="450"/>
          </a:xfrm>
        </p:grpSpPr>
        <p:pic>
          <p:nvPicPr>
            <p:cNvPr id="10" name="Picture 4" descr="combin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751"/>
              <a:ext cx="450" cy="450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732" y="871"/>
              <a:ext cx="4556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28600" lvl="1"/>
              <a:r>
                <a:rPr lang="en-US" sz="1400" i="1" dirty="0" smtClean="0"/>
                <a:t>increasing </a:t>
              </a:r>
              <a:r>
                <a:rPr lang="en-US" sz="1400" i="1" dirty="0"/>
                <a:t>opportunities in </a:t>
              </a:r>
              <a:r>
                <a:rPr lang="en-US" sz="1400" i="1" dirty="0" smtClean="0"/>
                <a:t>accessing </a:t>
              </a:r>
              <a:r>
                <a:rPr lang="en-US" sz="1400" i="1" dirty="0"/>
                <a:t>competitive grant funds and unrestricted </a:t>
              </a:r>
              <a:r>
                <a:rPr lang="en-US" sz="1400" i="1" dirty="0" smtClean="0"/>
                <a:t>funding among SBCCD’s </a:t>
              </a:r>
              <a:r>
                <a:rPr lang="en-US" sz="1400" i="1" dirty="0"/>
                <a:t>colleges, foundation, and radio </a:t>
              </a:r>
              <a:r>
                <a:rPr lang="en-US" sz="1400" i="1" dirty="0" smtClean="0"/>
                <a:t>station</a:t>
              </a:r>
              <a:endParaRPr lang="en-US" sz="1400" i="1" dirty="0"/>
            </a:p>
          </p:txBody>
        </p: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22" y="751"/>
              <a:ext cx="2529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b="1" i="1" dirty="0" smtClean="0">
                  <a:solidFill>
                    <a:srgbClr val="0E6590"/>
                  </a:solidFill>
                </a:rPr>
                <a:t>MHM’s - Capacity Building</a:t>
              </a:r>
              <a:endParaRPr lang="en-US" sz="1400" dirty="0">
                <a:solidFill>
                  <a:srgbClr val="0E65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0" y="17053"/>
            <a:ext cx="9144000" cy="330381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90"/>
                </a:solidFill>
              </a:rPr>
              <a:t>Services - San Bernardino</a:t>
            </a:r>
            <a:br>
              <a:rPr lang="en-US" sz="4000" dirty="0">
                <a:solidFill>
                  <a:srgbClr val="000090"/>
                </a:solidFill>
              </a:rPr>
            </a:br>
            <a:r>
              <a:rPr lang="en-US" sz="4000" dirty="0">
                <a:solidFill>
                  <a:srgbClr val="000090"/>
                </a:solidFill>
              </a:rPr>
              <a:t>Community College District (SBCCD)</a:t>
            </a:r>
            <a:endParaRPr sz="4000" spc="-90" dirty="0">
              <a:solidFill>
                <a:srgbClr val="00009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-569" y="2112304"/>
            <a:ext cx="8916478" cy="5116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1800" b="1" spc="-90" dirty="0">
              <a:solidFill>
                <a:srgbClr val="000090"/>
              </a:solidFill>
            </a:endParaRPr>
          </a:p>
          <a:p>
            <a:pPr marL="228600" lvl="1" indent="0">
              <a:buNone/>
            </a:pPr>
            <a:r>
              <a:rPr lang="en-US" sz="2000" b="1" i="1" dirty="0" smtClean="0"/>
              <a:t>	</a:t>
            </a:r>
            <a:r>
              <a:rPr lang="en-US" b="1" i="1" dirty="0" smtClean="0">
                <a:solidFill>
                  <a:srgbClr val="000000"/>
                </a:solidFill>
              </a:rPr>
              <a:t>Services </a:t>
            </a:r>
            <a:r>
              <a:rPr lang="en-US" b="1" i="1" dirty="0">
                <a:solidFill>
                  <a:srgbClr val="000000"/>
                </a:solidFill>
              </a:rPr>
              <a:t>Provided to: 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SBCCD and to the Board of Trustees 	</a:t>
            </a:r>
            <a:endParaRPr lang="en-US" b="1" i="1" dirty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endParaRPr lang="en-US" sz="1400" b="1" i="1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r>
              <a:rPr lang="en-US" b="1" i="1" dirty="0" smtClean="0">
                <a:solidFill>
                  <a:srgbClr val="000000"/>
                </a:solidFill>
              </a:rPr>
              <a:t>How </a:t>
            </a:r>
            <a:r>
              <a:rPr lang="en-US" b="1" i="1" dirty="0">
                <a:solidFill>
                  <a:srgbClr val="000000"/>
                </a:solidFill>
              </a:rPr>
              <a:t>Services Provided:  </a:t>
            </a:r>
            <a:r>
              <a:rPr lang="en-US" i="1" dirty="0" smtClean="0">
                <a:solidFill>
                  <a:srgbClr val="000000"/>
                </a:solidFill>
              </a:rPr>
              <a:t>Workshops, Reports, Debriefings </a:t>
            </a: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endParaRPr lang="en-US" sz="1400" b="1" i="1" dirty="0" smtClean="0">
              <a:solidFill>
                <a:srgbClr val="000000"/>
              </a:solidFill>
            </a:endParaRPr>
          </a:p>
          <a:p>
            <a:pPr marL="228600" lvl="1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	</a:t>
            </a:r>
            <a:r>
              <a:rPr lang="en-US" b="1" i="1" dirty="0" smtClean="0">
                <a:solidFill>
                  <a:srgbClr val="000000"/>
                </a:solidFill>
              </a:rPr>
              <a:t>Strategy</a:t>
            </a:r>
            <a:r>
              <a:rPr lang="en-US" b="1" i="1" dirty="0">
                <a:solidFill>
                  <a:srgbClr val="000000"/>
                </a:solidFill>
              </a:rPr>
              <a:t>:  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1149350" lvl="5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Leadership</a:t>
            </a:r>
            <a:r>
              <a:rPr lang="en-US" i="1" dirty="0" smtClean="0">
                <a:solidFill>
                  <a:srgbClr val="000000"/>
                </a:solidFill>
              </a:rPr>
              <a:t> - </a:t>
            </a:r>
            <a:r>
              <a:rPr lang="en-US" dirty="0" smtClean="0">
                <a:solidFill>
                  <a:srgbClr val="000000"/>
                </a:solidFill>
              </a:rPr>
              <a:t>Match </a:t>
            </a:r>
            <a:r>
              <a:rPr lang="en-US" dirty="0">
                <a:solidFill>
                  <a:srgbClr val="000000"/>
                </a:solidFill>
              </a:rPr>
              <a:t>programs and resources to meet highest-priority </a:t>
            </a:r>
            <a:r>
              <a:rPr lang="en-US" dirty="0" smtClean="0">
                <a:solidFill>
                  <a:srgbClr val="000000"/>
                </a:solidFill>
              </a:rPr>
              <a:t>needs; Continuous assessment of the needs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students, </a:t>
            </a:r>
            <a:r>
              <a:rPr lang="en-US" dirty="0">
                <a:solidFill>
                  <a:srgbClr val="000000"/>
                </a:solidFill>
              </a:rPr>
              <a:t>public safety, operations and resources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1149350" lvl="5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NRDC – </a:t>
            </a:r>
            <a:r>
              <a:rPr lang="en-US" i="1" dirty="0">
                <a:solidFill>
                  <a:srgbClr val="000000"/>
                </a:solidFill>
              </a:rPr>
              <a:t>Replicate fundable models with proven effective outcomes (in areas with similar demographics/challenges)</a:t>
            </a:r>
            <a:r>
              <a:rPr lang="en-US" i="1" dirty="0" smtClean="0">
                <a:solidFill>
                  <a:srgbClr val="000000"/>
                </a:solidFill>
              </a:rPr>
              <a:t>Increased  </a:t>
            </a:r>
            <a:r>
              <a:rPr lang="en-US" i="1" dirty="0">
                <a:solidFill>
                  <a:srgbClr val="000000"/>
                </a:solidFill>
              </a:rPr>
              <a:t>awareness </a:t>
            </a:r>
            <a:r>
              <a:rPr lang="en-US" i="1" dirty="0" smtClean="0">
                <a:solidFill>
                  <a:srgbClr val="000000"/>
                </a:solidFill>
              </a:rPr>
              <a:t>and capacity on </a:t>
            </a:r>
            <a:r>
              <a:rPr lang="en-US" i="1" dirty="0">
                <a:solidFill>
                  <a:srgbClr val="000000"/>
                </a:solidFill>
              </a:rPr>
              <a:t>leveraging of funds; </a:t>
            </a:r>
            <a:endParaRPr lang="en-US" b="1" dirty="0">
              <a:solidFill>
                <a:srgbClr val="000000"/>
              </a:solidFill>
            </a:endParaRPr>
          </a:p>
          <a:p>
            <a:pPr marL="1149350" lvl="5" indent="0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Partnership – </a:t>
            </a:r>
            <a:r>
              <a:rPr lang="en-US" i="1" dirty="0" smtClean="0">
                <a:solidFill>
                  <a:srgbClr val="000000"/>
                </a:solidFill>
              </a:rPr>
              <a:t>Increase access and granting of unrestricted funds for use by/for the District </a:t>
            </a:r>
            <a:endParaRPr lang="en-US" b="1" spc="-90" dirty="0" smtClean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8900" y="1895369"/>
            <a:ext cx="873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2000" b="1" dirty="0" smtClean="0"/>
              <a:t> </a:t>
            </a:r>
            <a:endParaRPr lang="en-US" dirty="0"/>
          </a:p>
        </p:txBody>
      </p:sp>
      <p:pic>
        <p:nvPicPr>
          <p:cNvPr id="7" name="Picture 6" descr="MHM-LOGO-White-with-t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0"/>
            <a:ext cx="2844800" cy="65205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49733" y="1396447"/>
            <a:ext cx="8766176" cy="762000"/>
            <a:chOff x="378" y="1325"/>
            <a:chExt cx="5522" cy="480"/>
          </a:xfrm>
        </p:grpSpPr>
        <p:pic>
          <p:nvPicPr>
            <p:cNvPr id="10" name="Picture 8" descr="P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1325"/>
              <a:ext cx="449" cy="449"/>
            </a:xfrm>
            <a:prstGeom prst="rect">
              <a:avLst/>
            </a:prstGeom>
            <a:noFill/>
            <a:ln w="38100">
              <a:solidFill>
                <a:srgbClr val="EAEA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22" y="1325"/>
              <a:ext cx="4474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i="1" dirty="0" smtClean="0">
                  <a:solidFill>
                    <a:srgbClr val="FBBB30"/>
                  </a:solidFill>
                </a:rPr>
                <a:t>MHM – Provide Grant </a:t>
              </a:r>
              <a:r>
                <a:rPr lang="en-US" sz="1400" b="1" i="1" dirty="0">
                  <a:solidFill>
                    <a:srgbClr val="FBBB30"/>
                  </a:solidFill>
                </a:rPr>
                <a:t>Trends, Analysis, and Building </a:t>
              </a:r>
              <a:r>
                <a:rPr lang="en-US" sz="1400" b="1" i="1" dirty="0" smtClean="0">
                  <a:solidFill>
                    <a:srgbClr val="FBBB30"/>
                  </a:solidFill>
                </a:rPr>
                <a:t>SBCCD’s Development Fund - Workshops </a:t>
              </a:r>
              <a:endParaRPr lang="en-US" sz="1400" b="1" kern="10" dirty="0">
                <a:solidFill>
                  <a:srgbClr val="FBBB3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8" y="1475"/>
              <a:ext cx="5172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73038" indent="-173038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28600" lvl="1" indent="0">
                <a:buNone/>
              </a:pPr>
              <a:r>
                <a:rPr lang="en-US" sz="1400" dirty="0"/>
                <a:t>c</a:t>
              </a:r>
              <a:r>
                <a:rPr lang="en-US" sz="1400" dirty="0" smtClean="0"/>
                <a:t>overing </a:t>
              </a:r>
              <a:r>
                <a:rPr lang="en-US" sz="1400" dirty="0"/>
                <a:t>potential models (and funding sources) for consideration by the District that expands </a:t>
              </a:r>
              <a:r>
                <a:rPr lang="en-US" sz="1400" spc="-90" dirty="0"/>
                <a:t>educational impact among </a:t>
              </a:r>
              <a:r>
                <a:rPr lang="en-US" sz="1400" spc="-90" dirty="0" smtClean="0"/>
                <a:t>students; </a:t>
              </a:r>
              <a:r>
                <a:rPr lang="en-US" sz="1400" spc="-90" dirty="0"/>
                <a:t>funding for special projects and </a:t>
              </a:r>
              <a:r>
                <a:rPr lang="en-US" sz="1400" spc="-90" dirty="0" smtClean="0"/>
                <a:t>programs.</a:t>
              </a:r>
              <a:endParaRPr lang="en-US" sz="1400" spc="-9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93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  <p:bldP spid="3" grpId="0"/>
    </p:bldLst>
  </p:timing>
</p:sld>
</file>

<file path=ppt/theme/theme1.xml><?xml version="1.0" encoding="utf-8"?>
<a:theme xmlns:a="http://schemas.openxmlformats.org/drawingml/2006/main" name="Advantage">
  <a:themeElements>
    <a:clrScheme name="Custom 3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1D50C9"/>
      </a:accent1>
      <a:accent2>
        <a:srgbClr val="1B2785"/>
      </a:accent2>
      <a:accent3>
        <a:srgbClr val="666699"/>
      </a:accent3>
      <a:accent4>
        <a:srgbClr val="475B68"/>
      </a:accent4>
      <a:accent5>
        <a:srgbClr val="411FF7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7250</TotalTime>
  <Words>1137</Words>
  <Application>Microsoft Office PowerPoint</Application>
  <PresentationFormat>On-screen Show (4:3)</PresentationFormat>
  <Paragraphs>244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   National Resource Development Council    San Bernardino Community College District</vt:lpstr>
      <vt:lpstr>  </vt:lpstr>
      <vt:lpstr>PowerPoint Presentation</vt:lpstr>
      <vt:lpstr>MHM’s Public Private Partners:   Pre-established </vt:lpstr>
      <vt:lpstr>MHM’s Proposed Value Based (VB) Solutions for SBCCD’s</vt:lpstr>
      <vt:lpstr>MHM’s Proposed Value Based (VB) Solutions for SBCCD</vt:lpstr>
      <vt:lpstr>Services - San Bernardino Community College District (SBCCD)</vt:lpstr>
      <vt:lpstr>Services - San Bernardino Community College District (SBCCD)</vt:lpstr>
      <vt:lpstr>Services - San Bernardino Community College District (SBCCD)</vt:lpstr>
      <vt:lpstr>Capacity Building and  Resource Development Services  </vt:lpstr>
      <vt:lpstr>Outcomes</vt:lpstr>
      <vt:lpstr>PowerPoint Presentation</vt:lpstr>
      <vt:lpstr>  Why The Approach Succeeds   </vt:lpstr>
      <vt:lpstr>THANK   YOU  QUESTIONS AND ANSWERS</vt:lpstr>
    </vt:vector>
  </TitlesOfParts>
  <Company>MHM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e3p3 Model for Cities</dc:title>
  <dc:creator>Chris Clarke</dc:creator>
  <cp:lastModifiedBy>Catie Anders</cp:lastModifiedBy>
  <cp:revision>221</cp:revision>
  <cp:lastPrinted>2015-08-02T23:34:03Z</cp:lastPrinted>
  <dcterms:created xsi:type="dcterms:W3CDTF">2014-11-18T22:44:14Z</dcterms:created>
  <dcterms:modified xsi:type="dcterms:W3CDTF">2015-08-13T15:22:09Z</dcterms:modified>
</cp:coreProperties>
</file>