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9" r:id="rId5"/>
    <p:sldId id="261" r:id="rId6"/>
    <p:sldId id="26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5" r:id="rId16"/>
    <p:sldId id="284" r:id="rId17"/>
    <p:sldId id="264" r:id="rId18"/>
    <p:sldId id="282" r:id="rId1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D89FF"/>
    <a:srgbClr val="A795FF"/>
    <a:srgbClr val="B6A7FF"/>
    <a:srgbClr val="C4B4FE"/>
    <a:srgbClr val="B2A3FF"/>
    <a:srgbClr val="C6A3FF"/>
    <a:srgbClr val="D0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12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ll\Documents\SBCCD%20Sc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Self</a:t>
            </a:r>
            <a:r>
              <a:rPr lang="en-US" baseline="0"/>
              <a:t> Evaluation Scores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Sheet1!$H$3:$H$23</c:f>
              <c:numCache>
                <c:formatCode>0.0%</c:formatCode>
                <c:ptCount val="21"/>
                <c:pt idx="0">
                  <c:v>0.14285714285714293</c:v>
                </c:pt>
                <c:pt idx="1">
                  <c:v>0</c:v>
                </c:pt>
                <c:pt idx="2">
                  <c:v>0.14285714285714293</c:v>
                </c:pt>
                <c:pt idx="3">
                  <c:v>0.14285714285714293</c:v>
                </c:pt>
                <c:pt idx="4">
                  <c:v>0.21428571428571427</c:v>
                </c:pt>
                <c:pt idx="5">
                  <c:v>7.1428571428571425E-2</c:v>
                </c:pt>
                <c:pt idx="6">
                  <c:v>0.14285714285714293</c:v>
                </c:pt>
                <c:pt idx="7">
                  <c:v>0.28571428571428586</c:v>
                </c:pt>
                <c:pt idx="8">
                  <c:v>0.14285714285714293</c:v>
                </c:pt>
                <c:pt idx="9">
                  <c:v>0.14285714285714293</c:v>
                </c:pt>
                <c:pt idx="10">
                  <c:v>0.28571428571428586</c:v>
                </c:pt>
                <c:pt idx="11">
                  <c:v>0.21428571428571427</c:v>
                </c:pt>
                <c:pt idx="12">
                  <c:v>7.1428571428571425E-2</c:v>
                </c:pt>
                <c:pt idx="13">
                  <c:v>0.28571428571428586</c:v>
                </c:pt>
                <c:pt idx="14">
                  <c:v>0.14285714285714293</c:v>
                </c:pt>
                <c:pt idx="15">
                  <c:v>0.42857142857142855</c:v>
                </c:pt>
                <c:pt idx="16">
                  <c:v>0</c:v>
                </c:pt>
                <c:pt idx="17">
                  <c:v>0.14285714285714293</c:v>
                </c:pt>
                <c:pt idx="18">
                  <c:v>0.14285714285714293</c:v>
                </c:pt>
                <c:pt idx="19">
                  <c:v>7.1428571428571425E-2</c:v>
                </c:pt>
                <c:pt idx="20">
                  <c:v>7.1428571428571425E-2</c:v>
                </c:pt>
              </c:numCache>
            </c:numRef>
          </c:val>
        </c:ser>
        <c:ser>
          <c:idx val="1"/>
          <c:order val="1"/>
          <c:tx>
            <c:strRef>
              <c:f>Sheet1!$I$2</c:f>
              <c:strCache>
                <c:ptCount val="1"/>
                <c:pt idx="0">
                  <c:v>Goal</c:v>
                </c:pt>
              </c:strCache>
            </c:strRef>
          </c:tx>
          <c:spPr>
            <a:effectLst>
              <a:outerShdw blurRad="50800" dist="50800" dir="5400000" algn="ctr" rotWithShape="0">
                <a:srgbClr val="FF0000"/>
              </a:outerShdw>
            </a:effectLst>
          </c:spPr>
          <c:invertIfNegative val="0"/>
          <c:val>
            <c:numRef>
              <c:f>Sheet1!$I$3:$I$23</c:f>
              <c:numCache>
                <c:formatCode>0.0%</c:formatCode>
                <c:ptCount val="21"/>
                <c:pt idx="0">
                  <c:v>0.5</c:v>
                </c:pt>
                <c:pt idx="1">
                  <c:v>0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70112"/>
        <c:axId val="37371904"/>
        <c:axId val="0"/>
      </c:bar3DChart>
      <c:catAx>
        <c:axId val="37370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71904"/>
        <c:crosses val="autoZero"/>
        <c:auto val="1"/>
        <c:lblAlgn val="ctr"/>
        <c:lblOffset val="100"/>
        <c:noMultiLvlLbl val="0"/>
      </c:catAx>
      <c:valAx>
        <c:axId val="37371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vs. Very Good of 100%</a:t>
                </a:r>
              </a:p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3.6068460192475942E-2"/>
              <c:y val="0.23450240594925634"/>
            </c:manualLayout>
          </c:layout>
          <c:overlay val="0"/>
        </c:title>
        <c:numFmt formatCode="0.0%" sourceLinked="1"/>
        <c:majorTickMark val="none"/>
        <c:minorTickMark val="none"/>
        <c:tickLblPos val="nextTo"/>
        <c:crossAx val="373701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video" Target="file:///\\Oliver\MY%20FILES\Revised%20Successories%20POTS\PPS_Success_Canoe_Anim.avi" TargetMode="Externa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1981200"/>
            <a:ext cx="5486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3657600"/>
            <a:ext cx="4876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37D926-6840-43FA-8962-E1B20661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F1ED-75E9-4E56-A885-BE0E8B774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58738"/>
            <a:ext cx="2174875" cy="6067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58738"/>
            <a:ext cx="6376988" cy="6067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1D187-90B1-4B96-B8B5-50452D9A1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-23813"/>
            <a:ext cx="3962400" cy="598488"/>
          </a:xfrm>
        </p:spPr>
        <p:txBody>
          <a:bodyPr/>
          <a:lstStyle>
            <a:lvl1pPr algn="r"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94263" y="106363"/>
            <a:ext cx="4021137" cy="655637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D89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05AB1F-5C1E-499A-8FC9-81A3C309E19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27" name="PPS_Success_Canoe_Anim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14400"/>
            <a:ext cx="9144000" cy="4062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09301-32AD-418E-B01B-1010B3074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7A561-8B91-443D-A15B-4EA8F8409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725" y="1524000"/>
            <a:ext cx="41529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529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39446-02F7-4A17-A554-09670C425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00D06-AF36-4000-BDD1-02E11A1E1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9AD22-5AFA-47FC-B844-A29D0FFC3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9BCE7-BA6F-458F-A2D6-42BD5D0CB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96AFF-636F-4B17-8D8D-CEA9F0C63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30691-9E26-4511-A485-9CF684ED5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A04B2-82BD-4344-BD83-CEE5E3836D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B2957-6F89-4B36-A432-EA3BB9FEB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117475"/>
            <a:ext cx="2160587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7475"/>
            <a:ext cx="6332538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A0CC-005A-41D4-BD11-AAEE3E60E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F45B0-BDC7-4358-A451-83C69F5B0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063" y="1524000"/>
            <a:ext cx="42291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524000"/>
            <a:ext cx="42291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EAFFC-AD64-496F-BCD0-C8B0DE2FA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EE705-E934-4D42-BC3C-558AF749D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DECC7-9CE4-4C00-BCDB-0531C4DCD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0BA4-567B-49EB-9C56-3A3699E95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07B73-FBB4-444B-AC1E-3FBDD52ED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814F-1166-492E-9BC4-4030CB56E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8738"/>
            <a:ext cx="7848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063" y="1524000"/>
            <a:ext cx="8610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DD253F-1B60-44CE-87E6-BB258A2DC0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9D89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9D89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9D89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9D89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D8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D8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D8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D8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D8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7475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25" y="1524000"/>
            <a:ext cx="84582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1CD858-549B-4B0D-B040-5717B9E89B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1981200"/>
            <a:ext cx="5486400" cy="1699828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San Bernardino Community </a:t>
            </a:r>
            <a:r>
              <a:rPr lang="en-US" sz="4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College District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95936" y="4041068"/>
            <a:ext cx="4876800" cy="12192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Board of Trustees 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August, 2015 Retreat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Monitor all District programs that provide workforce training and experience for students.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to ensure the district’s sound fiscal condition. Reports should reflect long-term analysis.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Strengthen the effectiveness of the Board of Trustees.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Ensure new trustees are fully integrated into the Board/CEO team.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Review of Board 2015 Self-Evaluation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9725" y="1524000"/>
          <a:ext cx="84582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ACCJC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268760"/>
            <a:ext cx="8790433" cy="558924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District Recommendations: 1, 2 &amp; 3.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1. 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BOT examines its role in development of policies and assures it acts accordingly.  Also that policies are developed thru the participation process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 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2. 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BOT develop a strategy for addressing H.R. role and functions that require improvements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3. 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BOT assures District budget follows resource allocation model and assure transparency in budget process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 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College Recommendations: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Assure compliance and timely responses to ACCJC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</a:p>
          <a:p>
            <a:pPr lvl="1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15/16 Board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Resolve Board focused recommendations from 2015 ACCJC report before February, 2016.  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Review of March 15, 2016 accreditation report – special focus on SLO’s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Goals from Board Self-Evaluation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Continued 14/15 Goals</a:t>
            </a:r>
          </a:p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New Goals</a:t>
            </a:r>
          </a:p>
          <a:p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Your Questions ???</a:t>
            </a:r>
          </a:p>
          <a:p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Thank you – William “Bill” McGinnis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mcginnisbi@butte.edu</a:t>
            </a:r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2" y="1524000"/>
            <a:ext cx="8682421" cy="489333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Review Board Imperatives &amp; consider potential modifications</a:t>
            </a:r>
          </a:p>
          <a:p>
            <a:r>
              <a:rPr lang="en-US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Review </a:t>
            </a:r>
            <a:r>
              <a:rPr lang="en-US" sz="36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2014-2015 Board </a:t>
            </a:r>
            <a:r>
              <a:rPr lang="en-US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Goals</a:t>
            </a:r>
          </a:p>
          <a:p>
            <a:r>
              <a:rPr lang="en-US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Review Board 2015 Self-Evaluation</a:t>
            </a:r>
          </a:p>
          <a:p>
            <a:r>
              <a:rPr lang="en-US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Review of ACCJC Recommendations</a:t>
            </a:r>
            <a:endParaRPr lang="en-US" sz="36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Establish 2015-2016 Goals</a:t>
            </a:r>
          </a:p>
          <a:p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Board 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524000"/>
            <a:ext cx="8856984" cy="500134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Review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current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Board Imperatives and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determine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if m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odifications are needed:</a:t>
            </a:r>
            <a:endParaRPr lang="en-US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Institutional Effectiveness</a:t>
            </a:r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Learning Centered Institution for Student Access, Retention and Success</a:t>
            </a:r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Resource Management for Efficiency, Effectiveness and Excellence</a:t>
            </a:r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Enhanced and Informed Governance and Leadership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14/15 Board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6772"/>
            <a:ext cx="9143999" cy="4602163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Ensure </a:t>
            </a:r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that leadership positions currently held by interims are filled with permanent hires.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Implement a District-wide emphasis on leadership development. 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Develop collaborative partnerships with other educational institutions, especially Pre-12.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Strengthen the Board’s capacity to use metrics to monitor improvement in student access and success.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Monitor student success initiatives and outcomes.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Monitor all District programs that provide workforce training and experience for students.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to ensure the district’s sound fiscal condition. Reports should reflect long-term analysis.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Strengthen the effectiveness of the Board of Trustees. </a:t>
            </a:r>
          </a:p>
          <a:p>
            <a:pPr lvl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Ensure new trustees are fully integrated into the Board/CEO team.</a:t>
            </a:r>
          </a:p>
          <a:p>
            <a:endParaRPr lang="en-US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Ensure that College and District leadership positions currently held by interims are filled with permanent hires.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Implement a District-wide emphasis on leadership development.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Develop collaborative partnerships with other educational institutions, especially Pre-12.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Strengthen the Board’s capacity to use metrics to monitor improvement in student access and success.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Goal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63" y="1524000"/>
            <a:ext cx="8610600" cy="485732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Monitor student success initiatives and outcomes.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Status?</a:t>
            </a:r>
          </a:p>
          <a:p>
            <a:pPr lvl="0"/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 / Drop / Amend?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CDC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CDC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552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San Bernardino Community College District</vt:lpstr>
      <vt:lpstr>Agenda</vt:lpstr>
      <vt:lpstr>Current Board Imperatives</vt:lpstr>
      <vt:lpstr>Review of 14/15 Board Goals</vt:lpstr>
      <vt:lpstr>Board Goal #1</vt:lpstr>
      <vt:lpstr>Board Goal #2</vt:lpstr>
      <vt:lpstr>Board Goal #3</vt:lpstr>
      <vt:lpstr>Board Goal #4</vt:lpstr>
      <vt:lpstr>Board Goal #5</vt:lpstr>
      <vt:lpstr>Board Goal #6</vt:lpstr>
      <vt:lpstr>Board Goal #7</vt:lpstr>
      <vt:lpstr>Board Goal #8</vt:lpstr>
      <vt:lpstr>Board Goal #9</vt:lpstr>
      <vt:lpstr>Review of Board 2015 Self-Evaluation</vt:lpstr>
      <vt:lpstr>ACCJC Recommendations</vt:lpstr>
      <vt:lpstr>Proposed 15/16 Board Goals</vt:lpstr>
      <vt:lpstr>Questions &amp; Closing</vt:lpstr>
    </vt:vector>
  </TitlesOfParts>
  <Company>Interactive,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Guillaume Slama</dc:creator>
  <cp:lastModifiedBy>Singer, Donald</cp:lastModifiedBy>
  <cp:revision>27</cp:revision>
  <cp:lastPrinted>2015-08-10T20:59:22Z</cp:lastPrinted>
  <dcterms:created xsi:type="dcterms:W3CDTF">2001-05-30T22:00:16Z</dcterms:created>
  <dcterms:modified xsi:type="dcterms:W3CDTF">2015-08-10T21:00:05Z</dcterms:modified>
</cp:coreProperties>
</file>