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61" r:id="rId5"/>
    <p:sldId id="327" r:id="rId6"/>
    <p:sldId id="329" r:id="rId7"/>
    <p:sldId id="328" r:id="rId8"/>
    <p:sldId id="330" r:id="rId9"/>
    <p:sldId id="333" r:id="rId10"/>
    <p:sldId id="273" r:id="rId11"/>
    <p:sldId id="334" r:id="rId12"/>
    <p:sldId id="364" r:id="rId13"/>
    <p:sldId id="336" r:id="rId14"/>
    <p:sldId id="341" r:id="rId15"/>
    <p:sldId id="337" r:id="rId16"/>
    <p:sldId id="365" r:id="rId17"/>
    <p:sldId id="338" r:id="rId18"/>
    <p:sldId id="343" r:id="rId19"/>
    <p:sldId id="274" r:id="rId20"/>
    <p:sldId id="344" r:id="rId21"/>
    <p:sldId id="290" r:id="rId22"/>
    <p:sldId id="367" r:id="rId23"/>
    <p:sldId id="366" r:id="rId24"/>
    <p:sldId id="368" r:id="rId25"/>
    <p:sldId id="345" r:id="rId26"/>
    <p:sldId id="369" r:id="rId27"/>
    <p:sldId id="370" r:id="rId28"/>
    <p:sldId id="371" r:id="rId29"/>
    <p:sldId id="348" r:id="rId30"/>
    <p:sldId id="349" r:id="rId31"/>
    <p:sldId id="351" r:id="rId32"/>
    <p:sldId id="376" r:id="rId33"/>
    <p:sldId id="275" r:id="rId34"/>
    <p:sldId id="352" r:id="rId35"/>
    <p:sldId id="373" r:id="rId36"/>
    <p:sldId id="359" r:id="rId37"/>
    <p:sldId id="360" r:id="rId38"/>
    <p:sldId id="357" r:id="rId39"/>
    <p:sldId id="374" r:id="rId40"/>
    <p:sldId id="377" r:id="rId41"/>
    <p:sldId id="361" r:id="rId42"/>
    <p:sldId id="277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3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86536" autoAdjust="0"/>
  </p:normalViewPr>
  <p:slideViewPr>
    <p:cSldViewPr snapToGrid="0" showGuides="1">
      <p:cViewPr varScale="1">
        <p:scale>
          <a:sx n="101" d="100"/>
          <a:sy n="101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torres.SBCCD\Documents\Budget\2016%20Budget\Final\FY%2015-16%20Proposed%20Final%20Budget%20%20-%20V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torres.SBCCD\Documents\Budget\2016%20Budget\Final\FY%2015-16%20Proposed%20Final%20Budget%20%20-%20V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torres.SBCCD\Documents\Budget\2016%20Budget\Final\FY%2015-16%20Proposed%20Final%20Budget%20%20-%20V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'FTES Summary Comparison'!$G$5</c:f>
              <c:strCache>
                <c:ptCount val="1"/>
                <c:pt idx="0">
                  <c:v>Valley's Growth Percent - Final Budget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'FTES Summary Comparison'!$A$8:$A$13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'FTES Summary Comparison'!$G$8:$G$13</c:f>
              <c:numCache>
                <c:formatCode>0.00%</c:formatCode>
                <c:ptCount val="6"/>
                <c:pt idx="0">
                  <c:v>0.04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</c:ser>
        <c:ser>
          <c:idx val="2"/>
          <c:order val="1"/>
          <c:tx>
            <c:strRef>
              <c:f>'FTES Summary Comparison'!$G$16</c:f>
              <c:strCache>
                <c:ptCount val="1"/>
                <c:pt idx="0">
                  <c:v>Crafton's Growth Percent - Final Budget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00000"/>
                    <a:satMod val="137000"/>
                  </a:schemeClr>
                </a:gs>
                <a:gs pos="71000">
                  <a:schemeClr val="accent6">
                    <a:shade val="98000"/>
                    <a:satMod val="137000"/>
                  </a:schemeClr>
                </a:gs>
                <a:gs pos="100000">
                  <a:schemeClr val="accent6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'FTES Summary Comparison'!$A$8:$A$13</c:f>
              <c:strCache>
                <c:ptCount val="6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</c:strCache>
            </c:strRef>
          </c:cat>
          <c:val>
            <c:numRef>
              <c:f>'FTES Summary Comparison'!$G$19:$G$24</c:f>
              <c:numCache>
                <c:formatCode>0.00%</c:formatCode>
                <c:ptCount val="6"/>
                <c:pt idx="0">
                  <c:v>0.06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779216"/>
        <c:axId val="426779608"/>
      </c:barChart>
      <c:catAx>
        <c:axId val="4267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9608"/>
        <c:crosses val="autoZero"/>
        <c:auto val="1"/>
        <c:lblAlgn val="ctr"/>
        <c:lblOffset val="100"/>
        <c:noMultiLvlLbl val="0"/>
      </c:catAx>
      <c:valAx>
        <c:axId val="42677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FTES GROWTH</a:t>
                </a:r>
              </a:p>
            </c:rich>
          </c:tx>
          <c:layout>
            <c:manualLayout>
              <c:xMode val="edge"/>
              <c:yMode val="edge"/>
              <c:x val="0.10871307587545592"/>
              <c:y val="0.39995705755398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9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'FTES Summary Page'!$D$11</c:f>
              <c:strCache>
                <c:ptCount val="1"/>
                <c:pt idx="0">
                  <c:v>Funded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Page'!$D$12:$D$19</c:f>
              <c:numCache>
                <c:formatCode>_(* #,##0_);_(* \(#,##0\);_(* "-"??_);_(@_)</c:formatCode>
                <c:ptCount val="7"/>
                <c:pt idx="0">
                  <c:v>10100</c:v>
                </c:pt>
                <c:pt idx="1">
                  <c:v>10504</c:v>
                </c:pt>
                <c:pt idx="2">
                  <c:v>10714</c:v>
                </c:pt>
                <c:pt idx="3">
                  <c:v>11035</c:v>
                </c:pt>
                <c:pt idx="4">
                  <c:v>11365</c:v>
                </c:pt>
                <c:pt idx="5">
                  <c:v>11705</c:v>
                </c:pt>
                <c:pt idx="6">
                  <c:v>12055</c:v>
                </c:pt>
              </c:numCache>
            </c:numRef>
          </c:val>
        </c:ser>
        <c:ser>
          <c:idx val="2"/>
          <c:order val="2"/>
          <c:tx>
            <c:strRef>
              <c:f>'FTES Summary Page'!$F$11</c:f>
              <c:strCache>
                <c:ptCount val="1"/>
                <c:pt idx="0">
                  <c:v>Overcap 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Page'!$F$12:$F$19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105</c:v>
                </c:pt>
                <c:pt idx="3">
                  <c:v>107</c:v>
                </c:pt>
                <c:pt idx="4">
                  <c:v>110</c:v>
                </c:pt>
                <c:pt idx="5">
                  <c:v>114</c:v>
                </c:pt>
                <c:pt idx="6">
                  <c:v>117</c:v>
                </c:pt>
              </c:numCache>
            </c:numRef>
          </c:val>
        </c:ser>
        <c:ser>
          <c:idx val="3"/>
          <c:order val="3"/>
          <c:tx>
            <c:strRef>
              <c:f>'FTES Summary Page'!$H$11</c:f>
              <c:strCache>
                <c:ptCount val="1"/>
                <c:pt idx="0">
                  <c:v>Unfunded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Page'!$H$12:$H$19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6770200"/>
        <c:axId val="426773336"/>
      </c:barChart>
      <c:lineChart>
        <c:grouping val="stacked"/>
        <c:varyColors val="0"/>
        <c:ser>
          <c:idx val="1"/>
          <c:order val="0"/>
          <c:tx>
            <c:strRef>
              <c:f>'FTES Summary Page'!$C$11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Page'!$C$12:$C$19</c:f>
              <c:numCache>
                <c:formatCode>_(* #,##0_);_(* \(#,##0\);_(* "-"??_);_(@_)</c:formatCode>
                <c:ptCount val="7"/>
                <c:pt idx="0">
                  <c:v>10100</c:v>
                </c:pt>
                <c:pt idx="1">
                  <c:v>10504</c:v>
                </c:pt>
                <c:pt idx="2">
                  <c:v>10819</c:v>
                </c:pt>
                <c:pt idx="3">
                  <c:v>11144</c:v>
                </c:pt>
                <c:pt idx="4">
                  <c:v>11478</c:v>
                </c:pt>
                <c:pt idx="5">
                  <c:v>11822</c:v>
                </c:pt>
                <c:pt idx="6">
                  <c:v>12177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70200"/>
        <c:axId val="426773336"/>
      </c:lineChart>
      <c:catAx>
        <c:axId val="4267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3336"/>
        <c:crosses val="autoZero"/>
        <c:auto val="1"/>
        <c:lblAlgn val="ctr"/>
        <c:lblOffset val="100"/>
        <c:noMultiLvlLbl val="0"/>
      </c:catAx>
      <c:valAx>
        <c:axId val="426773336"/>
        <c:scaling>
          <c:orientation val="minMax"/>
          <c:max val="125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0200"/>
        <c:crosses val="autoZero"/>
        <c:crossBetween val="between"/>
        <c:minorUnit val="5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'FTES Summary Page'!$D$22</c:f>
              <c:strCache>
                <c:ptCount val="1"/>
                <c:pt idx="0">
                  <c:v>Funded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Page'!$D$23:$D$30</c:f>
              <c:numCache>
                <c:formatCode>_(* #,##0_);_(* \(#,##0\);_(* "-"??_);_(@_)</c:formatCode>
                <c:ptCount val="7"/>
                <c:pt idx="0">
                  <c:v>3745</c:v>
                </c:pt>
                <c:pt idx="1">
                  <c:v>4841</c:v>
                </c:pt>
                <c:pt idx="2">
                  <c:v>4938</c:v>
                </c:pt>
                <c:pt idx="3">
                  <c:v>5086</c:v>
                </c:pt>
                <c:pt idx="4">
                  <c:v>5239</c:v>
                </c:pt>
                <c:pt idx="5">
                  <c:v>5395</c:v>
                </c:pt>
                <c:pt idx="6">
                  <c:v>5556</c:v>
                </c:pt>
              </c:numCache>
            </c:numRef>
          </c:val>
        </c:ser>
        <c:ser>
          <c:idx val="2"/>
          <c:order val="2"/>
          <c:tx>
            <c:strRef>
              <c:f>'FTES Summary Page'!$F$22</c:f>
              <c:strCache>
                <c:ptCount val="1"/>
                <c:pt idx="0">
                  <c:v>Overcap 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Page'!$F$23:$F$30</c:f>
              <c:numCache>
                <c:formatCode>_(* #,##0_);_(* \(#,##0\);_(* "-"??_);_(@_)</c:formatCode>
                <c:ptCount val="7"/>
                <c:pt idx="0">
                  <c:v>437</c:v>
                </c:pt>
                <c:pt idx="1">
                  <c:v>0</c:v>
                </c:pt>
                <c:pt idx="2">
                  <c:v>48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54</c:v>
                </c:pt>
              </c:numCache>
            </c:numRef>
          </c:val>
        </c:ser>
        <c:ser>
          <c:idx val="3"/>
          <c:order val="3"/>
          <c:tx>
            <c:strRef>
              <c:f>'FTES Summary Page'!$H$22</c:f>
              <c:strCache>
                <c:ptCount val="1"/>
                <c:pt idx="0">
                  <c:v>Unfunded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Page'!$H$23:$H$30</c:f>
              <c:numCache>
                <c:formatCode>_(* #,##0_);_(* \(#,##0\);_(* "-"??_);_(@_)</c:formatCode>
                <c:ptCount val="7"/>
                <c:pt idx="0">
                  <c:v>407</c:v>
                </c:pt>
                <c:pt idx="1">
                  <c:v>23</c:v>
                </c:pt>
                <c:pt idx="2">
                  <c:v>24</c:v>
                </c:pt>
                <c:pt idx="3">
                  <c:v>24</c:v>
                </c:pt>
                <c:pt idx="4">
                  <c:v>25</c:v>
                </c:pt>
                <c:pt idx="5">
                  <c:v>27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6777648"/>
        <c:axId val="426776864"/>
      </c:barChart>
      <c:lineChart>
        <c:grouping val="stacked"/>
        <c:varyColors val="0"/>
        <c:ser>
          <c:idx val="1"/>
          <c:order val="0"/>
          <c:tx>
            <c:strRef>
              <c:f>'FTES Summary Page'!$C$22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Page'!$C$23:$C$30</c:f>
              <c:numCache>
                <c:formatCode>_(* #,##0_);_(* \(#,##0\);_(* "-"??_);_(@_)</c:formatCode>
                <c:ptCount val="7"/>
                <c:pt idx="0">
                  <c:v>4589</c:v>
                </c:pt>
                <c:pt idx="1">
                  <c:v>4864</c:v>
                </c:pt>
                <c:pt idx="2">
                  <c:v>5010</c:v>
                </c:pt>
                <c:pt idx="3">
                  <c:v>5160</c:v>
                </c:pt>
                <c:pt idx="4">
                  <c:v>5315</c:v>
                </c:pt>
                <c:pt idx="5">
                  <c:v>5474</c:v>
                </c:pt>
                <c:pt idx="6">
                  <c:v>5638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77648"/>
        <c:axId val="426776864"/>
      </c:lineChart>
      <c:catAx>
        <c:axId val="42677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6864"/>
        <c:crosses val="autoZero"/>
        <c:auto val="1"/>
        <c:lblAlgn val="ctr"/>
        <c:lblOffset val="100"/>
        <c:noMultiLvlLbl val="0"/>
      </c:catAx>
      <c:valAx>
        <c:axId val="42677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7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'FTES Summary Page'!$D$33</c:f>
              <c:strCache>
                <c:ptCount val="1"/>
                <c:pt idx="0">
                  <c:v>Funded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Page'!$D$34:$D$41</c:f>
              <c:numCache>
                <c:formatCode>_(* #,##0_);_(* \(#,##0\);_(* "-"??_);_(@_)</c:formatCode>
                <c:ptCount val="7"/>
                <c:pt idx="0">
                  <c:v>13845</c:v>
                </c:pt>
                <c:pt idx="1">
                  <c:v>15345</c:v>
                </c:pt>
                <c:pt idx="2">
                  <c:v>15652</c:v>
                </c:pt>
                <c:pt idx="3">
                  <c:v>16121</c:v>
                </c:pt>
                <c:pt idx="4">
                  <c:v>16604</c:v>
                </c:pt>
                <c:pt idx="5">
                  <c:v>17100</c:v>
                </c:pt>
                <c:pt idx="6">
                  <c:v>17611</c:v>
                </c:pt>
              </c:numCache>
            </c:numRef>
          </c:val>
        </c:ser>
        <c:ser>
          <c:idx val="2"/>
          <c:order val="2"/>
          <c:tx>
            <c:strRef>
              <c:f>'FTES Summary Page'!$F$33</c:f>
              <c:strCache>
                <c:ptCount val="1"/>
                <c:pt idx="0">
                  <c:v>Overcap 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Page'!$F$34:$F$41</c:f>
              <c:numCache>
                <c:formatCode>_(* #,##0_);_(* \(#,##0\);_(* "-"??_);_(@_)</c:formatCode>
                <c:ptCount val="7"/>
                <c:pt idx="0">
                  <c:v>437</c:v>
                </c:pt>
                <c:pt idx="1">
                  <c:v>0</c:v>
                </c:pt>
                <c:pt idx="2">
                  <c:v>153</c:v>
                </c:pt>
                <c:pt idx="3">
                  <c:v>157</c:v>
                </c:pt>
                <c:pt idx="4">
                  <c:v>161</c:v>
                </c:pt>
                <c:pt idx="5">
                  <c:v>166</c:v>
                </c:pt>
                <c:pt idx="6">
                  <c:v>171</c:v>
                </c:pt>
              </c:numCache>
            </c:numRef>
          </c:val>
        </c:ser>
        <c:ser>
          <c:idx val="3"/>
          <c:order val="3"/>
          <c:tx>
            <c:strRef>
              <c:f>'FTES Summary Page'!$H$33</c:f>
              <c:strCache>
                <c:ptCount val="1"/>
                <c:pt idx="0">
                  <c:v>Unfunded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Page'!$H$34:$H$41</c:f>
              <c:numCache>
                <c:formatCode>_(* #,##0_);_(* \(#,##0\);_(* "-"??_);_(@_)</c:formatCode>
                <c:ptCount val="7"/>
                <c:pt idx="0">
                  <c:v>407</c:v>
                </c:pt>
                <c:pt idx="1">
                  <c:v>23</c:v>
                </c:pt>
                <c:pt idx="2">
                  <c:v>24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6776080"/>
        <c:axId val="426772552"/>
      </c:barChart>
      <c:lineChart>
        <c:grouping val="stacked"/>
        <c:varyColors val="0"/>
        <c:ser>
          <c:idx val="1"/>
          <c:order val="0"/>
          <c:tx>
            <c:strRef>
              <c:f>'FTES Summary Page'!$C$33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'FTES Summary Page'!$A$12:$A$19</c:f>
              <c:strCache>
                <c:ptCount val="7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  <c:pt idx="5">
                  <c:v>19-20</c:v>
                </c:pt>
                <c:pt idx="6">
                  <c:v>20-21</c:v>
                </c:pt>
              </c:strCache>
            </c:strRef>
          </c:cat>
          <c:val>
            <c:numRef>
              <c:f>'FTES Summary Page'!$C$34:$C$41</c:f>
              <c:numCache>
                <c:formatCode>_(* #,##0_);_(* \(#,##0\);_(* "-"??_);_(@_)</c:formatCode>
                <c:ptCount val="7"/>
                <c:pt idx="0">
                  <c:v>14689</c:v>
                </c:pt>
                <c:pt idx="1">
                  <c:v>15368</c:v>
                </c:pt>
                <c:pt idx="2">
                  <c:v>15829</c:v>
                </c:pt>
                <c:pt idx="3">
                  <c:v>16304</c:v>
                </c:pt>
                <c:pt idx="4">
                  <c:v>16793</c:v>
                </c:pt>
                <c:pt idx="5">
                  <c:v>17296</c:v>
                </c:pt>
                <c:pt idx="6">
                  <c:v>17815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76080"/>
        <c:axId val="426772552"/>
      </c:lineChart>
      <c:catAx>
        <c:axId val="42677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2552"/>
        <c:crosses val="autoZero"/>
        <c:auto val="1"/>
        <c:lblAlgn val="ctr"/>
        <c:lblOffset val="100"/>
        <c:noMultiLvlLbl val="0"/>
      </c:catAx>
      <c:valAx>
        <c:axId val="426772552"/>
        <c:scaling>
          <c:orientation val="minMax"/>
          <c:max val="18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76080"/>
        <c:crosses val="autoZero"/>
        <c:crossBetween val="between"/>
        <c:minorUnit val="5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87394577731425"/>
                  <c:y val="0.160605707278787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6682674623475783"/>
                  <c:y val="-0.168672335405033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163200784155023"/>
                  <c:y val="2.498900661963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'2016 1 Liners'!$DU$8:$DU$10</c:f>
              <c:strCache>
                <c:ptCount val="3"/>
                <c:pt idx="0">
                  <c:v>Federal</c:v>
                </c:pt>
                <c:pt idx="1">
                  <c:v>State</c:v>
                </c:pt>
                <c:pt idx="2">
                  <c:v>Local</c:v>
                </c:pt>
              </c:strCache>
            </c:strRef>
          </c:cat>
          <c:val>
            <c:numRef>
              <c:f>'2016 1 Liners'!$DV$8:$DV$10</c:f>
              <c:numCache>
                <c:formatCode>_(* #,##0_);_(* \(#,##0\);_(* "-"??_);_(@_)</c:formatCode>
                <c:ptCount val="3"/>
                <c:pt idx="0">
                  <c:v>32326428</c:v>
                </c:pt>
                <c:pt idx="1">
                  <c:v>96058454</c:v>
                </c:pt>
                <c:pt idx="2">
                  <c:v>96821463</c:v>
                </c:pt>
              </c:numCache>
            </c:numRef>
          </c:val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sunset" dir="t"/>
            </a:scene3d>
            <a:sp3d prstMaterial="matte">
              <a:bevelT w="63500" h="25400"/>
            </a:sp3d>
          </c:spPr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00000"/>
                      <a:satMod val="137000"/>
                    </a:schemeClr>
                  </a:gs>
                  <a:gs pos="71000">
                    <a:schemeClr val="accent1">
                      <a:shade val="98000"/>
                      <a:satMod val="137000"/>
                    </a:schemeClr>
                  </a:gs>
                  <a:gs pos="100000">
                    <a:schemeClr val="accent1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00000"/>
                      <a:satMod val="137000"/>
                    </a:schemeClr>
                  </a:gs>
                  <a:gs pos="71000">
                    <a:schemeClr val="accent2">
                      <a:shade val="98000"/>
                      <a:satMod val="137000"/>
                    </a:schemeClr>
                  </a:gs>
                  <a:gs pos="100000">
                    <a:schemeClr val="accent2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00000"/>
                      <a:satMod val="137000"/>
                    </a:schemeClr>
                  </a:gs>
                  <a:gs pos="71000">
                    <a:schemeClr val="accent3">
                      <a:shade val="98000"/>
                      <a:satMod val="137000"/>
                    </a:schemeClr>
                  </a:gs>
                  <a:gs pos="100000">
                    <a:schemeClr val="accent3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100000"/>
                      <a:satMod val="137000"/>
                    </a:schemeClr>
                  </a:gs>
                  <a:gs pos="71000">
                    <a:schemeClr val="accent4">
                      <a:shade val="98000"/>
                      <a:satMod val="137000"/>
                    </a:schemeClr>
                  </a:gs>
                  <a:gs pos="100000">
                    <a:schemeClr val="accent4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100000"/>
                      <a:satMod val="137000"/>
                    </a:schemeClr>
                  </a:gs>
                  <a:gs pos="71000">
                    <a:schemeClr val="accent5">
                      <a:shade val="98000"/>
                      <a:satMod val="137000"/>
                    </a:schemeClr>
                  </a:gs>
                  <a:gs pos="100000">
                    <a:schemeClr val="accent5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100000"/>
                      <a:satMod val="137000"/>
                    </a:schemeClr>
                  </a:gs>
                  <a:gs pos="71000">
                    <a:schemeClr val="accent6">
                      <a:shade val="98000"/>
                      <a:satMod val="137000"/>
                    </a:schemeClr>
                  </a:gs>
                  <a:gs pos="100000">
                    <a:schemeClr val="accent6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100000"/>
                      <a:satMod val="137000"/>
                    </a:schemeClr>
                  </a:gs>
                  <a:gs pos="71000">
                    <a:schemeClr val="accent1">
                      <a:lumMod val="60000"/>
                      <a:shade val="98000"/>
                      <a:satMod val="137000"/>
                    </a:schemeClr>
                  </a:gs>
                  <a:gs pos="100000">
                    <a:schemeClr val="accent1">
                      <a:lumMod val="60000"/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100000"/>
                      <a:satMod val="137000"/>
                    </a:schemeClr>
                  </a:gs>
                  <a:gs pos="71000">
                    <a:schemeClr val="accent2">
                      <a:lumMod val="60000"/>
                      <a:shade val="98000"/>
                      <a:satMod val="137000"/>
                    </a:schemeClr>
                  </a:gs>
                  <a:gs pos="100000">
                    <a:schemeClr val="accent2">
                      <a:lumMod val="60000"/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sunset" dir="t"/>
              </a:scene3d>
              <a:sp3d prstMaterial="matte"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5902ED85-7709-46A3-A4C5-67DCAE4E047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79,449,314
37%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C03CA5-DB63-4B81-A64F-95B46554D0E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38,652,053
</a:t>
                    </a:r>
                    <a:fld id="{5ED777D8-6FAB-41D4-A20E-A6F14271D28B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Employee Benefits, 21,991,564 
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6350" cap="rnd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Expenses Pies'!$B$26:$B$31</c:f>
              <c:strCache>
                <c:ptCount val="6"/>
                <c:pt idx="0">
                  <c:v>Capital Outlay</c:v>
                </c:pt>
                <c:pt idx="1">
                  <c:v>Academic Salaries</c:v>
                </c:pt>
                <c:pt idx="2">
                  <c:v>Other Expenses &amp; Services</c:v>
                </c:pt>
                <c:pt idx="3">
                  <c:v>Classified Salaries</c:v>
                </c:pt>
                <c:pt idx="4">
                  <c:v>Employee Benefits</c:v>
                </c:pt>
                <c:pt idx="5">
                  <c:v>Supplies &amp; Materials</c:v>
                </c:pt>
              </c:strCache>
            </c:strRef>
          </c:cat>
          <c:val>
            <c:numRef>
              <c:f>'Total Expenses Pies'!$C$26:$C$31</c:f>
              <c:numCache>
                <c:formatCode>_(* #,##0_);_(* \(#,##0\);_(* "-"??_);_(@_)</c:formatCode>
                <c:ptCount val="6"/>
                <c:pt idx="0">
                  <c:v>76249314</c:v>
                </c:pt>
                <c:pt idx="1">
                  <c:v>40057147</c:v>
                </c:pt>
                <c:pt idx="2">
                  <c:v>38642053</c:v>
                </c:pt>
                <c:pt idx="3">
                  <c:v>30681947</c:v>
                </c:pt>
                <c:pt idx="4">
                  <c:v>22001564</c:v>
                </c:pt>
                <c:pt idx="5">
                  <c:v>2944483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7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9/8/2015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9/8/2015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2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8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79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3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8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00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8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6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4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5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9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73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srgbClr val="514843"/>
                </a:solidFill>
                <a:latin typeface="Euphemia"/>
              </a:rPr>
              <a:pPr/>
              <a:t>24</a:t>
            </a:fld>
            <a:endParaRPr lang="en-US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78122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srgbClr val="514843"/>
                </a:solidFill>
                <a:latin typeface="Euphemia"/>
              </a:rPr>
              <a:pPr/>
              <a:t>25</a:t>
            </a:fld>
            <a:endParaRPr lang="en-US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495554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srgbClr val="514843"/>
                </a:solidFill>
                <a:latin typeface="Euphemia"/>
              </a:rPr>
              <a:pPr/>
              <a:t>26</a:t>
            </a:fld>
            <a:endParaRPr lang="en-US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105621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srgbClr val="514843"/>
                </a:solidFill>
                <a:latin typeface="Euphemia"/>
              </a:rPr>
              <a:pPr/>
              <a:t>27</a:t>
            </a:fld>
            <a:endParaRPr lang="en-US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697508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34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8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0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09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70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5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1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20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Salaries</a:t>
            </a:r>
            <a:r>
              <a:rPr lang="en-US" baseline="0" dirty="0" smtClean="0"/>
              <a:t> and Benefits = 83%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Other Expenses include Professional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Capital</a:t>
            </a:r>
            <a:r>
              <a:rPr lang="en-US" baseline="0" dirty="0" smtClean="0"/>
              <a:t> Outlay is only 1% because most Capital expenditures are paid for by the Capital Outlay Fund 41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Transfers Out include KVCR &amp; Insurance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23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74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349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6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63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39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9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9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September 8, 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San Bernardino Community College District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Fiscal Year 2015-2016 Budget Study Session</a:t>
            </a:r>
          </a:p>
          <a:p>
            <a:r>
              <a:rPr lang="en-US" dirty="0" smtClean="0"/>
              <a:t>September 8, 2015</a:t>
            </a:r>
          </a:p>
          <a:p>
            <a:r>
              <a:rPr lang="en-US" dirty="0"/>
              <a:t>Final Budget Presentation</a:t>
            </a: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Meet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Resource Allocation Model (RAM)</a:t>
            </a:r>
          </a:p>
          <a:p>
            <a:r>
              <a:rPr lang="en-US" dirty="0" smtClean="0"/>
              <a:t>FTES </a:t>
            </a:r>
            <a:r>
              <a:rPr lang="en-US" dirty="0"/>
              <a:t>Enrollment Management</a:t>
            </a:r>
          </a:p>
          <a:p>
            <a:pPr lvl="0"/>
            <a:r>
              <a:rPr lang="en-US" dirty="0" smtClean="0"/>
              <a:t>Faculty &amp; Staff Needs </a:t>
            </a:r>
          </a:p>
          <a:p>
            <a:r>
              <a:rPr lang="en-US" dirty="0" smtClean="0"/>
              <a:t>Sustainability of KVCR</a:t>
            </a:r>
          </a:p>
          <a:p>
            <a:r>
              <a:rPr lang="en-US" dirty="0" smtClean="0"/>
              <a:t>Continued Funding for Student Success Initiatives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17" y="3063835"/>
            <a:ext cx="3108366" cy="310836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979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  <a:r>
              <a:rPr lang="en-US" dirty="0" smtClean="0"/>
              <a:t>– Resource Allocation Model (RAM)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5575300" cy="4089400"/>
          </a:xfrm>
        </p:spPr>
        <p:txBody>
          <a:bodyPr/>
          <a:lstStyle/>
          <a:p>
            <a:pPr lvl="0"/>
            <a:r>
              <a:rPr lang="en-US" dirty="0" smtClean="0"/>
              <a:t>Last Year’s model did not consider colleges’ needs</a:t>
            </a:r>
          </a:p>
          <a:p>
            <a:pPr lvl="0"/>
            <a:r>
              <a:rPr lang="en-US" dirty="0" smtClean="0"/>
              <a:t>Created competition among colleges</a:t>
            </a:r>
          </a:p>
          <a:p>
            <a:pPr lvl="0"/>
            <a:r>
              <a:rPr lang="en-US" dirty="0" smtClean="0"/>
              <a:t>No clear direction to colleges</a:t>
            </a:r>
          </a:p>
          <a:p>
            <a:pPr lvl="0"/>
            <a:r>
              <a:rPr lang="en-US" dirty="0" smtClean="0"/>
              <a:t>Too many unfunded FTES</a:t>
            </a:r>
          </a:p>
          <a:p>
            <a:pPr lvl="0"/>
            <a:r>
              <a:rPr lang="en-US" dirty="0" smtClean="0"/>
              <a:t>Crafton will operate at a deficit every year</a:t>
            </a:r>
          </a:p>
          <a:p>
            <a:pPr lvl="0"/>
            <a:r>
              <a:rPr lang="en-US" dirty="0" smtClean="0"/>
              <a:t>No additional FTES to fill the new building</a:t>
            </a:r>
          </a:p>
          <a:p>
            <a:r>
              <a:rPr lang="en-US" dirty="0"/>
              <a:t>No additional FTES funding to support added costs from new </a:t>
            </a:r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600200"/>
            <a:ext cx="5197993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FTES Enrollment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State Funded FTES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Projected </a:t>
            </a:r>
            <a:r>
              <a:rPr lang="en-US" dirty="0"/>
              <a:t>State Funded Growth </a:t>
            </a:r>
            <a:r>
              <a:rPr lang="en-US" dirty="0" smtClean="0"/>
              <a:t>was 3.0%</a:t>
            </a:r>
          </a:p>
          <a:p>
            <a:pPr lvl="1"/>
            <a:r>
              <a:rPr lang="en-US" dirty="0" smtClean="0"/>
              <a:t>SBCCD Projected Growth </a:t>
            </a:r>
            <a:r>
              <a:rPr lang="en-US" dirty="0"/>
              <a:t>for FY </a:t>
            </a:r>
            <a:r>
              <a:rPr lang="en-US" dirty="0" smtClean="0"/>
              <a:t>2015-2016 </a:t>
            </a:r>
            <a:r>
              <a:rPr lang="en-US" dirty="0"/>
              <a:t>was </a:t>
            </a:r>
            <a:r>
              <a:rPr lang="en-US" dirty="0" smtClean="0"/>
              <a:t>4.62%</a:t>
            </a:r>
            <a:endParaRPr lang="en-US" dirty="0"/>
          </a:p>
          <a:p>
            <a:r>
              <a:rPr lang="en-US" dirty="0" smtClean="0"/>
              <a:t>Projected Unfunded </a:t>
            </a:r>
            <a:r>
              <a:rPr lang="en-US" dirty="0"/>
              <a:t>FTES </a:t>
            </a:r>
            <a:r>
              <a:rPr lang="en-US" dirty="0" smtClean="0"/>
              <a:t>for </a:t>
            </a:r>
            <a:r>
              <a:rPr lang="en-US" dirty="0"/>
              <a:t>FY </a:t>
            </a:r>
            <a:r>
              <a:rPr lang="en-US" dirty="0" smtClean="0"/>
              <a:t>2014-2015 were 407</a:t>
            </a:r>
          </a:p>
          <a:p>
            <a:r>
              <a:rPr lang="en-US" dirty="0" smtClean="0"/>
              <a:t>New Growth Formula Not Yet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FTES Enrollment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Bernardino Valley College </a:t>
            </a:r>
          </a:p>
          <a:p>
            <a:pPr lvl="1"/>
            <a:r>
              <a:rPr lang="en-US" dirty="0" smtClean="0"/>
              <a:t>Meet the threshold for medium </a:t>
            </a:r>
            <a:r>
              <a:rPr lang="en-US" dirty="0"/>
              <a:t>s</a:t>
            </a:r>
            <a:r>
              <a:rPr lang="en-US" dirty="0" smtClean="0"/>
              <a:t>ize college</a:t>
            </a:r>
          </a:p>
          <a:p>
            <a:pPr lvl="1"/>
            <a:r>
              <a:rPr lang="en-US" dirty="0" smtClean="0"/>
              <a:t>Maintain Valley College at least at 10,000 FTES</a:t>
            </a:r>
          </a:p>
          <a:p>
            <a:pPr lvl="1"/>
            <a:r>
              <a:rPr lang="en-US" dirty="0" smtClean="0"/>
              <a:t>Allow Valley to continue to grow</a:t>
            </a:r>
            <a:endParaRPr lang="en-US" dirty="0"/>
          </a:p>
          <a:p>
            <a:pPr lvl="1"/>
            <a:r>
              <a:rPr lang="en-US" dirty="0" smtClean="0"/>
              <a:t>Allowing Crafton Hills College to grow without hurting Valley College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 smtClean="0"/>
              <a:t>Crafton Hills College</a:t>
            </a:r>
          </a:p>
          <a:p>
            <a:pPr marL="685800" lvl="2">
              <a:spcBef>
                <a:spcPts val="1800"/>
              </a:spcBef>
            </a:pPr>
            <a:r>
              <a:rPr lang="en-US" sz="1600" dirty="0" smtClean="0"/>
              <a:t>Allow </a:t>
            </a:r>
            <a:r>
              <a:rPr lang="en-US" sz="1600" dirty="0"/>
              <a:t>Crafton Hills College to </a:t>
            </a:r>
            <a:r>
              <a:rPr lang="en-US" sz="1600" dirty="0" smtClean="0"/>
              <a:t>grow to become a self-sustaining comprehensive college</a:t>
            </a:r>
            <a:endParaRPr lang="en-US" sz="1600" dirty="0"/>
          </a:p>
          <a:p>
            <a:pPr lvl="1"/>
            <a:r>
              <a:rPr lang="en-US" dirty="0" smtClean="0"/>
              <a:t>Approximately 5,000 FTES</a:t>
            </a:r>
          </a:p>
          <a:p>
            <a:pPr lvl="1"/>
            <a:r>
              <a:rPr lang="en-US" dirty="0" smtClean="0"/>
              <a:t>Approximately 9% growth in the next 2 Years</a:t>
            </a:r>
          </a:p>
          <a:p>
            <a:pPr lvl="1"/>
            <a:r>
              <a:rPr lang="en-US" dirty="0" smtClean="0"/>
              <a:t>Needed additional </a:t>
            </a:r>
            <a:r>
              <a:rPr lang="en-US" dirty="0"/>
              <a:t>FTES to fill the new building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9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210" cy="10969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Challenges </a:t>
            </a:r>
            <a:r>
              <a:rPr lang="en-US" dirty="0" smtClean="0"/>
              <a:t>– Faculty &amp; Staffing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>
              <a:lnSpc>
                <a:spcPct val="100000"/>
              </a:lnSpc>
            </a:pPr>
            <a:r>
              <a:rPr lang="en-US" sz="2200" dirty="0"/>
              <a:t>3rd year of selective hiring freeze</a:t>
            </a:r>
          </a:p>
          <a:p>
            <a:pPr marL="114300">
              <a:lnSpc>
                <a:spcPct val="100000"/>
              </a:lnSpc>
            </a:pPr>
            <a:r>
              <a:rPr lang="en-US" sz="2200" dirty="0" smtClean="0"/>
              <a:t>50</a:t>
            </a:r>
            <a:r>
              <a:rPr lang="en-US" sz="2200" dirty="0"/>
              <a:t>% Law Compliance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Fiscal Year 2013-2014 was 51.44%</a:t>
            </a:r>
          </a:p>
          <a:p>
            <a:pPr marL="114300">
              <a:lnSpc>
                <a:spcPct val="100000"/>
              </a:lnSpc>
            </a:pPr>
            <a:r>
              <a:rPr lang="en-US" sz="2200" dirty="0"/>
              <a:t>Faculty Obligation Number (FON) Compliance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Increase to our FON by 10.31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Funding for approximately 7-8 full-time positions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2200" dirty="0" smtClean="0"/>
              <a:t>Understaffing in the Human Resources department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210" cy="10969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Challenges - </a:t>
            </a:r>
            <a:r>
              <a:rPr lang="en-US" dirty="0" smtClean="0"/>
              <a:t>Sustainability </a:t>
            </a:r>
            <a:r>
              <a:rPr lang="en-US" dirty="0"/>
              <a:t>of </a:t>
            </a:r>
            <a:r>
              <a:rPr lang="en-US" dirty="0" smtClean="0"/>
              <a:t>KVCR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Sustainability of KVCR</a:t>
            </a:r>
            <a:endParaRPr lang="en-US" dirty="0"/>
          </a:p>
          <a:p>
            <a:pPr indent="234950"/>
            <a:r>
              <a:rPr lang="en-US" dirty="0" smtClean="0"/>
              <a:t>No Foundation Director</a:t>
            </a:r>
          </a:p>
          <a:p>
            <a:pPr indent="234950"/>
            <a:r>
              <a:rPr lang="en-US" dirty="0" smtClean="0"/>
              <a:t>Continue to decrease District’s contribution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Continue Funding for Student Success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Learning Experiences </a:t>
            </a:r>
            <a:r>
              <a:rPr lang="en-US" dirty="0"/>
              <a:t>for </a:t>
            </a:r>
            <a:r>
              <a:rPr lang="en-US" dirty="0" smtClean="0"/>
              <a:t>Students at Valley College Through the Learning Compass</a:t>
            </a:r>
          </a:p>
          <a:p>
            <a:r>
              <a:rPr lang="en-US" dirty="0" smtClean="0"/>
              <a:t>Continue Offering Services to Meet Objectives of the Learning Compass Such as</a:t>
            </a:r>
          </a:p>
          <a:p>
            <a:pPr lvl="1"/>
            <a:r>
              <a:rPr lang="en-US" dirty="0" smtClean="0"/>
              <a:t>Tutorial Services</a:t>
            </a:r>
          </a:p>
          <a:p>
            <a:pPr lvl="1"/>
            <a:r>
              <a:rPr lang="en-US" dirty="0" smtClean="0"/>
              <a:t>Supplemental Instruction</a:t>
            </a:r>
          </a:p>
          <a:p>
            <a:pPr lvl="1"/>
            <a:r>
              <a:rPr lang="en-US" dirty="0" smtClean="0"/>
              <a:t>Counseling support</a:t>
            </a:r>
          </a:p>
          <a:p>
            <a:pPr lvl="1"/>
            <a:r>
              <a:rPr lang="en-US" dirty="0" smtClean="0"/>
              <a:t>Library support</a:t>
            </a:r>
            <a:endParaRPr lang="en-US" dirty="0"/>
          </a:p>
          <a:p>
            <a:r>
              <a:rPr lang="en-US" dirty="0" smtClean="0"/>
              <a:t>Continue Offering Services to Meet the Needs of the Communities Such as</a:t>
            </a:r>
          </a:p>
          <a:p>
            <a:pPr lvl="1"/>
            <a:r>
              <a:rPr lang="en-US" dirty="0" smtClean="0"/>
              <a:t>Valley Bound</a:t>
            </a:r>
          </a:p>
          <a:p>
            <a:pPr lvl="1"/>
            <a:r>
              <a:rPr lang="en-US" dirty="0" smtClean="0"/>
              <a:t>Puente</a:t>
            </a:r>
          </a:p>
          <a:p>
            <a:pPr lvl="1"/>
            <a:r>
              <a:rPr lang="en-US" dirty="0" smtClean="0"/>
              <a:t>Tumaini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Continue Funding for Student Success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</a:t>
            </a:r>
            <a:r>
              <a:rPr lang="en-US" dirty="0"/>
              <a:t>the goals of Student Success Initiative </a:t>
            </a:r>
            <a:r>
              <a:rPr lang="en-US" dirty="0" smtClean="0"/>
              <a:t>Under the Left Lane Project at Crafton Hills College</a:t>
            </a:r>
          </a:p>
          <a:p>
            <a:r>
              <a:rPr lang="en-US" dirty="0" smtClean="0"/>
              <a:t>Five Key Domains: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Improve </a:t>
            </a:r>
            <a:r>
              <a:rPr lang="en-US" dirty="0"/>
              <a:t>student success in basic skills learning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Ensure </a:t>
            </a:r>
            <a:r>
              <a:rPr lang="en-US" dirty="0"/>
              <a:t>every CHC student has an educational plan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Clarify </a:t>
            </a:r>
            <a:r>
              <a:rPr lang="en-US" dirty="0"/>
              <a:t>educational pathways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Expand </a:t>
            </a:r>
            <a:r>
              <a:rPr lang="en-US" dirty="0"/>
              <a:t>Left Lane services to serve a larger population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Increase </a:t>
            </a:r>
            <a:r>
              <a:rPr lang="en-US" dirty="0"/>
              <a:t>institutional </a:t>
            </a:r>
            <a:r>
              <a:rPr lang="en-US" dirty="0" smtClean="0"/>
              <a:t>capacity </a:t>
            </a:r>
            <a:r>
              <a:rPr lang="en-US" dirty="0"/>
              <a:t>through professional development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of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20573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Solutions to Meet </a:t>
            </a:r>
            <a:r>
              <a:rPr lang="en-US" dirty="0" smtClean="0"/>
              <a:t>Objectives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8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Resource Allocation Model (RAM)</a:t>
            </a:r>
          </a:p>
          <a:p>
            <a:pPr lvl="0"/>
            <a:r>
              <a:rPr lang="en-US" dirty="0" smtClean="0"/>
              <a:t>FTES Enrollment Management</a:t>
            </a:r>
            <a:endParaRPr lang="en-US" dirty="0"/>
          </a:p>
          <a:p>
            <a:pPr lvl="0"/>
            <a:r>
              <a:rPr lang="en-US" dirty="0" smtClean="0"/>
              <a:t>Faculty &amp; Staffing Needs </a:t>
            </a:r>
          </a:p>
          <a:p>
            <a:pPr lvl="0"/>
            <a:r>
              <a:rPr lang="en-US" dirty="0" smtClean="0"/>
              <a:t>Sustainability of KVCR</a:t>
            </a:r>
          </a:p>
          <a:p>
            <a:pPr lvl="0"/>
            <a:r>
              <a:rPr lang="en-US" dirty="0" smtClean="0"/>
              <a:t>Funding for Student Success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7" y="3640574"/>
            <a:ext cx="3625702" cy="27157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144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for Fiscal Year 2015-2016</a:t>
            </a:r>
          </a:p>
          <a:p>
            <a:r>
              <a:rPr lang="en-US" dirty="0" smtClean="0"/>
              <a:t>Challenges To Meet Objectives</a:t>
            </a:r>
          </a:p>
          <a:p>
            <a:r>
              <a:rPr lang="en-US" dirty="0" smtClean="0"/>
              <a:t>Solutions to Meet Objectives &amp; Outcomes</a:t>
            </a:r>
          </a:p>
          <a:p>
            <a:r>
              <a:rPr lang="en-US" dirty="0" smtClean="0"/>
              <a:t>Final Numbers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 – Resource Allocation Model (RAM)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New Multi-Year Resource Allocation Model</a:t>
            </a:r>
            <a:endParaRPr lang="en-US" b="1" dirty="0" smtClean="0"/>
          </a:p>
          <a:p>
            <a:r>
              <a:rPr lang="en-US" dirty="0"/>
              <a:t>Chancellor developed a task force to work on FTES distribution by college, keeping in mind the January 2014 College Brain Trust Resource Allocation and Utilization Report recommendations</a:t>
            </a:r>
          </a:p>
          <a:p>
            <a:r>
              <a:rPr lang="en-US" dirty="0"/>
              <a:t>The task force developed an FTES distribution plan by college and submitted it to the District Budget Committee for consideration</a:t>
            </a:r>
          </a:p>
          <a:p>
            <a:r>
              <a:rPr lang="en-US" dirty="0"/>
              <a:t>District Budget Committee accepted the recommendation and recommended a new Resource Allocation Model to the Chancellor’s Cabinet</a:t>
            </a:r>
          </a:p>
          <a:p>
            <a:r>
              <a:rPr lang="en-US" dirty="0"/>
              <a:t>Chancellor’s Cabinet accepted the recommendation</a:t>
            </a:r>
          </a:p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 – Resource Allocation Model (RAM)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Summary of new Resource Allocation </a:t>
            </a:r>
            <a:r>
              <a:rPr lang="en-US" b="1" dirty="0" smtClean="0"/>
              <a:t>Model</a:t>
            </a:r>
            <a:endParaRPr lang="en-US" b="1" dirty="0"/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Provides clear multi-year goals and expectations for both colleges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Allows Valley College to continue growing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Valley is fully funded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Shifts the risk of unfunded FTES to Crafton Hills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Provides funding from the District to Crafton Hills for unfunded FTES for two years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Places the District in a position to capture additional FTES that other districts cannot  </a:t>
            </a:r>
          </a:p>
          <a:p>
            <a:pPr marL="228600" lvl="1">
              <a:spcBef>
                <a:spcPts val="1800"/>
              </a:spcBef>
            </a:pPr>
            <a:r>
              <a:rPr lang="en-US" sz="2000" dirty="0"/>
              <a:t>Provides a clear timeline of two years for the District to address the issues identified by the College Brain Trust report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 – Enrollment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Multi-year enrollment management</a:t>
            </a:r>
          </a:p>
          <a:p>
            <a:pPr lvl="0"/>
            <a:r>
              <a:rPr lang="en-US" dirty="0" smtClean="0"/>
              <a:t>Revised Growth funding formula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Based on preliminary results from this new Growth Funding Model, the State Chancellor’s Office determined that SBCCD should be serving 2.12% of the State’s entire community college population</a:t>
            </a:r>
            <a:r>
              <a:rPr lang="en-US" sz="1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We </a:t>
            </a:r>
            <a:r>
              <a:rPr lang="en-US" sz="1800" dirty="0"/>
              <a:t>only receive funding to serve 1.28</a:t>
            </a:r>
            <a:r>
              <a:rPr lang="en-US" sz="1800" dirty="0" smtClean="0"/>
              <a:t>%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One-time adjustment </a:t>
            </a:r>
            <a:r>
              <a:rPr lang="en-US" sz="1800" dirty="0"/>
              <a:t>– approximately 7.44</a:t>
            </a:r>
            <a:r>
              <a:rPr lang="en-US" sz="1800" dirty="0" smtClean="0"/>
              <a:t>%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Beginning in 2016-17, it is anticipated that growth will be equally distributed among all </a:t>
            </a:r>
            <a:r>
              <a:rPr lang="en-US" sz="1800" dirty="0" smtClean="0"/>
              <a:t>districts</a:t>
            </a:r>
          </a:p>
          <a:p>
            <a:r>
              <a:rPr lang="en-US" dirty="0"/>
              <a:t>Additional $1 million funding to Colleges from One-time </a:t>
            </a:r>
            <a:r>
              <a:rPr lang="en-US" dirty="0" smtClean="0"/>
              <a:t>funding for Enrollment Management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 – Enrollment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Based on the new Resource Allocation Model (RAM)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98478"/>
              </p:ext>
            </p:extLst>
          </p:nvPr>
        </p:nvGraphicFramePr>
        <p:xfrm>
          <a:off x="1239836" y="2216863"/>
          <a:ext cx="9710810" cy="3522822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4855405"/>
                <a:gridCol w="4855405"/>
              </a:tblGrid>
              <a:tr h="460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San Bernardino Valley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Crafton Hills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T="0" marB="0"/>
                </a:tc>
              </a:tr>
              <a:tr h="306210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b="0" dirty="0">
                          <a:effectLst/>
                        </a:rPr>
                        <a:t>Valley College growth goal is 4%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b="0" dirty="0">
                          <a:effectLst/>
                        </a:rPr>
                        <a:t>Projected actual FTES is 10,504 (10,100 + 4.0% growth)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b="0" dirty="0">
                          <a:effectLst/>
                        </a:rPr>
                        <a:t>Projected funded FTES is 10,504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b="0" dirty="0">
                          <a:effectLst/>
                        </a:rPr>
                        <a:t>San Bernardino Valley College will carry any excess over 10,504 as unfunded FTES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b="0" dirty="0">
                          <a:effectLst/>
                        </a:rPr>
                        <a:t>District office assessments are based on actual FTES of 10,504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dirty="0">
                          <a:effectLst/>
                        </a:rPr>
                        <a:t>Crafton Hills growth goal is 6.0%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dirty="0">
                          <a:effectLst/>
                        </a:rPr>
                        <a:t>Projected actual FTES is 4,864 (4,589 + 6.0% growth)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dirty="0">
                          <a:effectLst/>
                        </a:rPr>
                        <a:t>Projected funded FTES is 4,841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dirty="0">
                          <a:effectLst/>
                        </a:rPr>
                        <a:t>All District unfunded FTES will be carried by Crafton (projected to be 23 FTES)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dirty="0">
                          <a:effectLst/>
                        </a:rPr>
                        <a:t>District to fund unfunded FTES from fund balance for two years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600" dirty="0">
                          <a:effectLst/>
                        </a:rPr>
                        <a:t>District office assessments are based on actual FTES of 4,864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5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665760" cy="1096962"/>
          </a:xfrm>
        </p:spPr>
        <p:txBody>
          <a:bodyPr/>
          <a:lstStyle/>
          <a:p>
            <a:r>
              <a:rPr lang="en-US" dirty="0"/>
              <a:t>Solutions &amp; Outcomes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Enrollment </a:t>
            </a:r>
            <a:r>
              <a:rPr lang="en-US" dirty="0"/>
              <a:t>Management </a:t>
            </a:r>
            <a:r>
              <a:rPr lang="en-US" dirty="0" smtClean="0"/>
              <a:t>Growth per Year by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24</a:t>
            </a:fld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September 8, 2015</a:t>
            </a:r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09985"/>
              </p:ext>
            </p:extLst>
          </p:nvPr>
        </p:nvGraphicFramePr>
        <p:xfrm>
          <a:off x="165101" y="1276351"/>
          <a:ext cx="11326158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665760" cy="1096962"/>
          </a:xfrm>
        </p:spPr>
        <p:txBody>
          <a:bodyPr/>
          <a:lstStyle/>
          <a:p>
            <a:r>
              <a:rPr lang="en-US" dirty="0"/>
              <a:t>Solutions &amp; Outcomes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Enrollment </a:t>
            </a:r>
            <a:r>
              <a:rPr lang="en-US" dirty="0"/>
              <a:t>Management </a:t>
            </a:r>
            <a:r>
              <a:rPr lang="en-US" dirty="0" smtClean="0"/>
              <a:t>– San Bernardino Valley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25</a:t>
            </a:fld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September 8, 2015</a:t>
            </a:r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91490"/>
              </p:ext>
            </p:extLst>
          </p:nvPr>
        </p:nvGraphicFramePr>
        <p:xfrm>
          <a:off x="1104900" y="1358900"/>
          <a:ext cx="9980682" cy="499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50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665760" cy="1096962"/>
          </a:xfrm>
        </p:spPr>
        <p:txBody>
          <a:bodyPr/>
          <a:lstStyle/>
          <a:p>
            <a:r>
              <a:rPr lang="en-US" dirty="0"/>
              <a:t>Solutions &amp; Outcomes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Enrollment </a:t>
            </a:r>
            <a:r>
              <a:rPr lang="en-US" dirty="0"/>
              <a:t>Management </a:t>
            </a:r>
            <a:r>
              <a:rPr lang="en-US" dirty="0" smtClean="0"/>
              <a:t>– Crafton Hills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26</a:t>
            </a:fld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September 8, 2015</a:t>
            </a:r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53466"/>
              </p:ext>
            </p:extLst>
          </p:nvPr>
        </p:nvGraphicFramePr>
        <p:xfrm>
          <a:off x="1104900" y="1346200"/>
          <a:ext cx="9980682" cy="501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7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665760" cy="1096962"/>
          </a:xfrm>
        </p:spPr>
        <p:txBody>
          <a:bodyPr/>
          <a:lstStyle/>
          <a:p>
            <a:r>
              <a:rPr lang="en-US" dirty="0"/>
              <a:t>Solutions &amp; Outcomes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Enrollment </a:t>
            </a:r>
            <a:r>
              <a:rPr lang="en-US" dirty="0"/>
              <a:t>Management </a:t>
            </a:r>
            <a:r>
              <a:rPr lang="en-US" dirty="0" smtClean="0"/>
              <a:t>– District-Wide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27</a:t>
            </a:fld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September 8, 2015</a:t>
            </a:r>
            <a:endParaRPr lang="en-US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95778"/>
              </p:ext>
            </p:extLst>
          </p:nvPr>
        </p:nvGraphicFramePr>
        <p:xfrm>
          <a:off x="1104899" y="1346200"/>
          <a:ext cx="9980683" cy="501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95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 – Faculty &amp; Staff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pPr marL="114300">
              <a:lnSpc>
                <a:spcPct val="100000"/>
              </a:lnSpc>
            </a:pPr>
            <a:r>
              <a:rPr lang="en-US" sz="2200" dirty="0" smtClean="0"/>
              <a:t>Budget for 765 positions (All funds)</a:t>
            </a:r>
          </a:p>
          <a:p>
            <a:pPr marL="571500" lvl="1">
              <a:lnSpc>
                <a:spcPct val="100000"/>
              </a:lnSpc>
            </a:pPr>
            <a:r>
              <a:rPr lang="en-US" dirty="0" smtClean="0"/>
              <a:t>94 Administrators </a:t>
            </a:r>
          </a:p>
          <a:p>
            <a:pPr marL="571500" lvl="1">
              <a:lnSpc>
                <a:spcPct val="100000"/>
              </a:lnSpc>
            </a:pPr>
            <a:r>
              <a:rPr lang="en-US" dirty="0" smtClean="0"/>
              <a:t>255 Faculty</a:t>
            </a:r>
          </a:p>
          <a:p>
            <a:pPr marL="571500" lvl="1">
              <a:lnSpc>
                <a:spcPct val="100000"/>
              </a:lnSpc>
            </a:pPr>
            <a:r>
              <a:rPr lang="en-US" dirty="0" smtClean="0"/>
              <a:t>416 Classified</a:t>
            </a:r>
          </a:p>
          <a:p>
            <a:pPr marL="114300">
              <a:lnSpc>
                <a:spcPct val="100000"/>
              </a:lnSpc>
            </a:pPr>
            <a:r>
              <a:rPr lang="en-US" dirty="0" smtClean="0"/>
              <a:t>Net Increase of 35 positions when compared to last fiscal year </a:t>
            </a:r>
            <a:r>
              <a:rPr lang="en-US" dirty="0"/>
              <a:t>(All funds)</a:t>
            </a:r>
          </a:p>
          <a:p>
            <a:pPr marL="571500" lvl="1">
              <a:lnSpc>
                <a:spcPct val="100000"/>
              </a:lnSpc>
            </a:pPr>
            <a:r>
              <a:rPr lang="en-US" dirty="0" smtClean="0"/>
              <a:t>3 additional administrators</a:t>
            </a:r>
          </a:p>
          <a:p>
            <a:pPr marL="571500" lvl="1">
              <a:lnSpc>
                <a:spcPct val="100000"/>
              </a:lnSpc>
            </a:pPr>
            <a:r>
              <a:rPr lang="en-US" dirty="0" smtClean="0"/>
              <a:t>15 faculty positions (7 positions from Full-time Faculty funding)</a:t>
            </a:r>
          </a:p>
          <a:p>
            <a:pPr marL="571500" lvl="1">
              <a:lnSpc>
                <a:spcPct val="100000"/>
              </a:lnSpc>
            </a:pPr>
            <a:r>
              <a:rPr lang="en-US" dirty="0" smtClean="0"/>
              <a:t>17 classified positions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&amp; Outcomes – Sustainability of KVCR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KVCR </a:t>
            </a:r>
            <a:r>
              <a:rPr lang="en-US" dirty="0"/>
              <a:t>augmentation from District </a:t>
            </a:r>
            <a:r>
              <a:rPr lang="en-US" dirty="0" smtClean="0"/>
              <a:t>Reserves on a One-Time Basis</a:t>
            </a:r>
          </a:p>
          <a:p>
            <a:pPr lvl="1"/>
            <a:r>
              <a:rPr lang="en-US" dirty="0" smtClean="0"/>
              <a:t>$300,000</a:t>
            </a:r>
            <a:endParaRPr lang="en-US" dirty="0"/>
          </a:p>
          <a:p>
            <a:pPr lvl="0"/>
            <a:r>
              <a:rPr lang="en-US" dirty="0" smtClean="0"/>
              <a:t>Continue </a:t>
            </a:r>
            <a:r>
              <a:rPr lang="en-US" dirty="0"/>
              <a:t>Strategic Planning Meetings with KVCR Manager and District </a:t>
            </a:r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Staffing budgets</a:t>
            </a:r>
            <a:endParaRPr lang="en-US" dirty="0"/>
          </a:p>
          <a:p>
            <a:pPr lvl="0"/>
            <a:r>
              <a:rPr lang="en-US" dirty="0" smtClean="0"/>
              <a:t>Continue </a:t>
            </a:r>
            <a:r>
              <a:rPr lang="en-US" dirty="0"/>
              <a:t>the Development of a Solid Business Plan </a:t>
            </a:r>
            <a:endParaRPr lang="en-US" dirty="0" smtClean="0"/>
          </a:p>
          <a:p>
            <a:pPr lvl="0"/>
            <a:r>
              <a:rPr lang="en-US" dirty="0" smtClean="0"/>
              <a:t>Upcoming FCC Incentive Auction Opportunities for Broadcasters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971806"/>
            <a:ext cx="11674122" cy="1684150"/>
          </a:xfrm>
        </p:spPr>
        <p:txBody>
          <a:bodyPr/>
          <a:lstStyle/>
          <a:p>
            <a:r>
              <a:rPr lang="en-US" dirty="0" smtClean="0"/>
              <a:t>Objectives for fiscal year 2015-2016</a:t>
            </a:r>
            <a:endParaRPr lang="en-US" dirty="0"/>
          </a:p>
        </p:txBody>
      </p:sp>
      <p:pic>
        <p:nvPicPr>
          <p:cNvPr id="1026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&amp; Outcomes </a:t>
            </a:r>
            <a:r>
              <a:rPr lang="en-US" dirty="0" smtClean="0"/>
              <a:t>–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/>
          </a:bodyPr>
          <a:lstStyle/>
          <a:p>
            <a:r>
              <a:rPr lang="en-US" dirty="0" smtClean="0"/>
              <a:t>Increased funding for Student Success </a:t>
            </a:r>
          </a:p>
          <a:p>
            <a:pPr lvl="1"/>
            <a:r>
              <a:rPr lang="en-US" dirty="0" smtClean="0"/>
              <a:t>SSSP (reduced required match to 1.3 to 1)</a:t>
            </a:r>
          </a:p>
          <a:p>
            <a:pPr lvl="1"/>
            <a:r>
              <a:rPr lang="en-US" dirty="0" smtClean="0"/>
              <a:t>Student Equity (no match required)</a:t>
            </a:r>
          </a:p>
          <a:p>
            <a:r>
              <a:rPr lang="en-US" dirty="0" smtClean="0"/>
              <a:t>Other Categorical funding increases (COLA 1.02%)</a:t>
            </a:r>
          </a:p>
          <a:p>
            <a:pPr lvl="1"/>
            <a:r>
              <a:rPr lang="en-US" dirty="0" smtClean="0"/>
              <a:t>EOPS, CARE, DSPS &amp; CALWORKS</a:t>
            </a:r>
            <a:endParaRPr lang="en-US" dirty="0"/>
          </a:p>
          <a:p>
            <a:r>
              <a:rPr lang="en-US" dirty="0" smtClean="0"/>
              <a:t>Funding for Enrollment Management ($1 Million) includes funding for tutoring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&amp; Outcomes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Goals Linked to our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069919" cy="47561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Funding to set aside for future STRS/PERS contributions</a:t>
            </a:r>
          </a:p>
          <a:p>
            <a:pPr lvl="1"/>
            <a:r>
              <a:rPr lang="en-US" dirty="0"/>
              <a:t>One-time </a:t>
            </a:r>
            <a:r>
              <a:rPr lang="en-US" dirty="0" smtClean="0"/>
              <a:t>funding ($1.5 million)</a:t>
            </a:r>
            <a:endParaRPr lang="en-US" dirty="0"/>
          </a:p>
          <a:p>
            <a:r>
              <a:rPr lang="en-US" dirty="0" smtClean="0"/>
              <a:t>Funding for water conservation measures (future savings)</a:t>
            </a:r>
          </a:p>
          <a:p>
            <a:pPr lvl="1"/>
            <a:r>
              <a:rPr lang="en-US" dirty="0" smtClean="0"/>
              <a:t>One-time </a:t>
            </a:r>
            <a:r>
              <a:rPr lang="en-US" dirty="0"/>
              <a:t>funding ($</a:t>
            </a:r>
            <a:r>
              <a:rPr lang="en-US" dirty="0" smtClean="0"/>
              <a:t>1.2 </a:t>
            </a:r>
            <a:r>
              <a:rPr lang="en-US" dirty="0"/>
              <a:t>million)</a:t>
            </a:r>
            <a:endParaRPr lang="en-US" dirty="0" smtClean="0"/>
          </a:p>
          <a:p>
            <a:r>
              <a:rPr lang="en-US" dirty="0" smtClean="0"/>
              <a:t>Funding for HLS Building &amp; Generator for TESS at Valley</a:t>
            </a:r>
          </a:p>
          <a:p>
            <a:pPr lvl="1"/>
            <a:r>
              <a:rPr lang="en-US" dirty="0"/>
              <a:t>One-time funding ($1.5 million)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Funding for Program </a:t>
            </a:r>
            <a:r>
              <a:rPr lang="en-US" dirty="0"/>
              <a:t>Review</a:t>
            </a:r>
          </a:p>
          <a:p>
            <a:pPr lvl="1"/>
            <a:r>
              <a:rPr lang="en-US" dirty="0"/>
              <a:t>One-time funding </a:t>
            </a:r>
            <a:r>
              <a:rPr lang="en-US" dirty="0" smtClean="0"/>
              <a:t>($500 thousand)</a:t>
            </a:r>
            <a:endParaRPr lang="en-US" dirty="0"/>
          </a:p>
          <a:p>
            <a:r>
              <a:rPr lang="en-US" dirty="0" smtClean="0"/>
              <a:t>Funding for Enterprise Resource Planning System (</a:t>
            </a:r>
            <a:r>
              <a:rPr lang="en-US" dirty="0"/>
              <a:t>ERP) </a:t>
            </a:r>
            <a:endParaRPr lang="en-US" dirty="0" smtClean="0"/>
          </a:p>
          <a:p>
            <a:pPr lvl="1"/>
            <a:r>
              <a:rPr lang="en-US" dirty="0"/>
              <a:t>One-time </a:t>
            </a:r>
            <a:r>
              <a:rPr lang="en-US" dirty="0" smtClean="0"/>
              <a:t>funding &amp; Capital Outlay </a:t>
            </a:r>
            <a:r>
              <a:rPr lang="en-US" dirty="0"/>
              <a:t>Fund </a:t>
            </a:r>
            <a:r>
              <a:rPr lang="en-US" dirty="0" smtClean="0"/>
              <a:t>($2 </a:t>
            </a:r>
            <a:r>
              <a:rPr lang="en-US" dirty="0"/>
              <a:t>million)</a:t>
            </a:r>
          </a:p>
          <a:p>
            <a:r>
              <a:rPr lang="en-US" dirty="0" smtClean="0"/>
              <a:t>Funding for District-wide Educational and Facilities Master Plans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Capital Outlay Fund </a:t>
            </a:r>
            <a:r>
              <a:rPr lang="en-US" dirty="0" smtClean="0"/>
              <a:t>($750 thousand)</a:t>
            </a:r>
            <a:endParaRPr lang="en-US" dirty="0"/>
          </a:p>
          <a:p>
            <a:r>
              <a:rPr lang="en-US" dirty="0" smtClean="0"/>
              <a:t>Funding for District-wide Facilities Assessment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Capital Outlay Fund </a:t>
            </a:r>
            <a:r>
              <a:rPr lang="en-US" dirty="0" smtClean="0"/>
              <a:t>($120 thousand)</a:t>
            </a:r>
          </a:p>
          <a:p>
            <a:r>
              <a:rPr lang="en-US" dirty="0" smtClean="0"/>
              <a:t>Sale of Series D under the Measure M authorized Bond Program ($35 million)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Numbers</a:t>
            </a:r>
            <a:endParaRPr lang="en-US" dirty="0"/>
          </a:p>
        </p:txBody>
      </p:sp>
      <p:pic>
        <p:nvPicPr>
          <p:cNvPr id="8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2622" y="172123"/>
            <a:ext cx="9980682" cy="450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2015-16 Final Budget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9" y="172123"/>
            <a:ext cx="10198249" cy="61842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92885" y="5626249"/>
            <a:ext cx="10456433" cy="44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2622" y="172123"/>
            <a:ext cx="9980682" cy="450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2015-16 Final Budget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48" y="172123"/>
            <a:ext cx="9885561" cy="61182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92885" y="5626249"/>
            <a:ext cx="10493801" cy="3221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– Revenues By Category (All Funds)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753188"/>
              </p:ext>
            </p:extLst>
          </p:nvPr>
        </p:nvGraphicFramePr>
        <p:xfrm>
          <a:off x="2500975" y="1442030"/>
          <a:ext cx="6755807" cy="491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6435" y="1568918"/>
            <a:ext cx="197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Revenues</a:t>
            </a:r>
          </a:p>
          <a:p>
            <a:r>
              <a:rPr lang="en-US" dirty="0" smtClean="0"/>
              <a:t>$225,206,345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4900" y="96253"/>
            <a:ext cx="9980682" cy="1096962"/>
          </a:xfrm>
        </p:spPr>
        <p:txBody>
          <a:bodyPr/>
          <a:lstStyle/>
          <a:p>
            <a:r>
              <a:rPr lang="en-US" dirty="0" smtClean="0"/>
              <a:t>Outcomes – Expenses By Category (All Funds)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88017113"/>
              </p:ext>
            </p:extLst>
          </p:nvPr>
        </p:nvGraphicFramePr>
        <p:xfrm>
          <a:off x="2019678" y="1193215"/>
          <a:ext cx="7798090" cy="552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6435" y="1568918"/>
            <a:ext cx="197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Expenses</a:t>
            </a:r>
          </a:p>
          <a:p>
            <a:r>
              <a:rPr lang="en-US" dirty="0" smtClean="0"/>
              <a:t>$213,776,508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59067"/>
          </a:xfrm>
        </p:spPr>
        <p:txBody>
          <a:bodyPr/>
          <a:lstStyle/>
          <a:p>
            <a:r>
              <a:rPr lang="en-US" dirty="0" smtClean="0"/>
              <a:t>Resource Allocation Model (Unrestricted General Fund)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8" y="635267"/>
            <a:ext cx="9980683" cy="60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59067"/>
          </a:xfrm>
        </p:spPr>
        <p:txBody>
          <a:bodyPr/>
          <a:lstStyle/>
          <a:p>
            <a:r>
              <a:rPr lang="en-US" dirty="0" smtClean="0"/>
              <a:t>Resource Allocation Model (Unrestricted General Fund)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548640"/>
            <a:ext cx="9980682" cy="57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Unrestricted General Fund Statistics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90182" y="1642609"/>
          <a:ext cx="8985851" cy="3535782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540829"/>
                <a:gridCol w="1539499"/>
                <a:gridCol w="1539499"/>
                <a:gridCol w="1826525"/>
                <a:gridCol w="1539499"/>
              </a:tblGrid>
              <a:tr h="74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SBVC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District Office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District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Salaries &amp; Benefits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88.22%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90.36%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84.31%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 </a:t>
                      </a:r>
                      <a:r>
                        <a:rPr lang="en-US" sz="1100" u="none" strike="noStrike" dirty="0" smtClean="0">
                          <a:effectLst/>
                        </a:rPr>
                        <a:t>Other Expenditures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11.78%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9.64%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Total Expenditures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District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Assessment </a:t>
                      </a:r>
                    </a:p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line </a:t>
                      </a:r>
                      <a:r>
                        <a:rPr lang="en-US" sz="1100" u="none" strike="noStrike" dirty="0" smtClean="0">
                          <a:effectLst/>
                        </a:rPr>
                        <a:t>59)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$16,022,790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District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Assessment </a:t>
                      </a:r>
                    </a:p>
                    <a:p>
                      <a:pPr algn="l" fontAlgn="b"/>
                      <a:r>
                        <a:rPr lang="en-US" sz="1100" u="none" strike="noStrike" baseline="0" dirty="0" smtClean="0">
                          <a:effectLst/>
                        </a:rPr>
                        <a:t>(</a:t>
                      </a:r>
                      <a:r>
                        <a:rPr lang="en-US" sz="1100" u="none" strike="noStrike" dirty="0" smtClean="0">
                          <a:effectLst/>
                        </a:rPr>
                        <a:t>Percent </a:t>
                      </a:r>
                      <a:r>
                        <a:rPr lang="en-US" sz="1100" u="none" strike="noStrike" dirty="0">
                          <a:effectLst/>
                        </a:rPr>
                        <a:t>from </a:t>
                      </a:r>
                      <a:r>
                        <a:rPr lang="en-US" sz="1100" u="none" strike="noStrike" dirty="0" smtClean="0">
                          <a:effectLst/>
                        </a:rPr>
                        <a:t>total Expenditures)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18.71%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Fiscal Year </a:t>
            </a:r>
            <a:r>
              <a:rPr lang="en-US" dirty="0" smtClean="0"/>
              <a:t>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Board Directives</a:t>
            </a:r>
          </a:p>
          <a:p>
            <a:pPr lvl="0"/>
            <a:r>
              <a:rPr lang="en-US" dirty="0"/>
              <a:t>Strategic Plan</a:t>
            </a:r>
          </a:p>
          <a:p>
            <a:pPr lvl="0"/>
            <a:r>
              <a:rPr lang="en-US" dirty="0"/>
              <a:t>Program Review</a:t>
            </a:r>
          </a:p>
          <a:p>
            <a:pPr lvl="0"/>
            <a:r>
              <a:rPr lang="en-US" dirty="0"/>
              <a:t>Accreditation</a:t>
            </a:r>
          </a:p>
          <a:p>
            <a:pPr lvl="0"/>
            <a:r>
              <a:rPr lang="en-US" dirty="0"/>
              <a:t>Faculty &amp; Staff Needs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95" y="3738296"/>
            <a:ext cx="3249387" cy="24339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34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442058" cy="1096962"/>
          </a:xfrm>
        </p:spPr>
        <p:txBody>
          <a:bodyPr/>
          <a:lstStyle/>
          <a:p>
            <a:r>
              <a:rPr lang="en-US" dirty="0" smtClean="0"/>
              <a:t>Multi-Year Financial </a:t>
            </a:r>
            <a:r>
              <a:rPr lang="en-US" dirty="0"/>
              <a:t>Plan (Unrestricted General Fund)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120" y="6265069"/>
            <a:ext cx="1829559" cy="365125"/>
          </a:xfrm>
        </p:spPr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15807"/>
              </p:ext>
            </p:extLst>
          </p:nvPr>
        </p:nvGraphicFramePr>
        <p:xfrm>
          <a:off x="1104900" y="1347537"/>
          <a:ext cx="9980682" cy="500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5" imgW="9677513" imgH="7096140" progId="Excel.Sheet.12">
                  <p:embed/>
                </p:oleObj>
              </mc:Choice>
              <mc:Fallback>
                <p:oleObj name="Worksheet" r:id="rId5" imgW="9677513" imgH="7096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4900" y="1347537"/>
                        <a:ext cx="9980682" cy="500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921760" y="6055667"/>
            <a:ext cx="10493801" cy="3221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Fiscal Year </a:t>
            </a:r>
            <a:r>
              <a:rPr lang="en-US" dirty="0" smtClean="0"/>
              <a:t>2015-2016 </a:t>
            </a:r>
            <a:r>
              <a:rPr lang="en-US" dirty="0"/>
              <a:t>Budget Study Session</a:t>
            </a:r>
          </a:p>
          <a:p>
            <a:r>
              <a:rPr lang="en-US" dirty="0"/>
              <a:t>September </a:t>
            </a:r>
            <a:r>
              <a:rPr lang="en-US" dirty="0" smtClean="0"/>
              <a:t>8, 2015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47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1400" y="76200"/>
            <a:ext cx="10109200" cy="1096962"/>
          </a:xfrm>
        </p:spPr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- Board </a:t>
            </a:r>
            <a:r>
              <a:rPr lang="en-US" dirty="0"/>
              <a:t>Directives as Approved on </a:t>
            </a:r>
            <a:r>
              <a:rPr lang="en-US" dirty="0" smtClean="0"/>
              <a:t>November 13, </a:t>
            </a:r>
            <a:r>
              <a:rPr lang="en-US" dirty="0"/>
              <a:t>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333500"/>
            <a:ext cx="5626100" cy="51435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400" dirty="0"/>
              <a:t>Balance the 2014-15 budget without the use of Fund Balance (Reserve) </a:t>
            </a:r>
            <a:endParaRPr lang="en-US" sz="1400" dirty="0" smtClean="0"/>
          </a:p>
          <a:p>
            <a:pPr lvl="0">
              <a:lnSpc>
                <a:spcPct val="100000"/>
              </a:lnSpc>
            </a:pPr>
            <a:r>
              <a:rPr lang="en-US" sz="1400" dirty="0" smtClean="0"/>
              <a:t>Maintain a </a:t>
            </a:r>
            <a:r>
              <a:rPr lang="en-US" sz="1400" dirty="0"/>
              <a:t>minimum Fund Balance level of 15% (State minimum is 5%).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Fund Balance may be utilized for specially identified “one-time” needs </a:t>
            </a:r>
            <a:r>
              <a:rPr lang="en-US" sz="1400" dirty="0" smtClean="0"/>
              <a:t>as long </a:t>
            </a:r>
            <a:r>
              <a:rPr lang="en-US" sz="1400" dirty="0"/>
              <a:t>as the 15% balance can be maintained. “One-time” is defined as </a:t>
            </a:r>
            <a:r>
              <a:rPr lang="en-US" sz="1400" dirty="0" smtClean="0"/>
              <a:t>an expenditure </a:t>
            </a:r>
            <a:r>
              <a:rPr lang="en-US" sz="1400" dirty="0"/>
              <a:t>that has no ongoing commitment. While “one-time” </a:t>
            </a:r>
            <a:r>
              <a:rPr lang="en-US" sz="1400" dirty="0" smtClean="0"/>
              <a:t>needs may </a:t>
            </a:r>
            <a:r>
              <a:rPr lang="en-US" sz="1400" dirty="0"/>
              <a:t>be repeated in future years, the nature of the expenditure </a:t>
            </a:r>
            <a:r>
              <a:rPr lang="en-US" sz="1400" dirty="0" smtClean="0"/>
              <a:t>must conform </a:t>
            </a:r>
            <a:r>
              <a:rPr lang="en-US" sz="1400" dirty="0"/>
              <a:t>to the definition.</a:t>
            </a:r>
          </a:p>
          <a:p>
            <a:pPr lvl="0">
              <a:lnSpc>
                <a:spcPct val="100000"/>
              </a:lnSpc>
            </a:pPr>
            <a:r>
              <a:rPr lang="en-US" sz="1400" dirty="0" smtClean="0"/>
              <a:t>Allocate </a:t>
            </a:r>
            <a:r>
              <a:rPr lang="en-US" sz="1400" dirty="0"/>
              <a:t>funding through the district resource allocation model to support SBVC and CHC as comprehensive community colleges through transfer education, career/ technical education, and basic skills education</a:t>
            </a:r>
            <a:r>
              <a:rPr lang="en-US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Increase student success and access</a:t>
            </a:r>
            <a:r>
              <a:rPr lang="en-US" sz="1400" dirty="0" smtClean="0"/>
              <a:t>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Identify new or reallocated funds for strategic initiatives</a:t>
            </a:r>
            <a:r>
              <a:rPr lang="en-US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Maintain “selective hiring freeze” to provide strategic funding of priority needs</a:t>
            </a:r>
            <a:r>
              <a:rPr lang="en-US" sz="1400" dirty="0" smtClean="0"/>
              <a:t>.</a:t>
            </a:r>
            <a:endParaRPr lang="en-US" sz="1400" dirty="0"/>
          </a:p>
          <a:p>
            <a:pPr lvl="0"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0" y="1333500"/>
            <a:ext cx="5422900" cy="502285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400" dirty="0" smtClean="0"/>
              <a:t>Reorganize </a:t>
            </a:r>
            <a:r>
              <a:rPr lang="en-US" sz="1400" dirty="0"/>
              <a:t>and reallocate resources where possible to increase efficiency and improve services.</a:t>
            </a:r>
          </a:p>
          <a:p>
            <a:pPr lvl="0">
              <a:lnSpc>
                <a:spcPct val="100000"/>
              </a:lnSpc>
            </a:pPr>
            <a:r>
              <a:rPr lang="en-US" sz="1400" dirty="0" smtClean="0"/>
              <a:t>Reduce </a:t>
            </a:r>
            <a:r>
              <a:rPr lang="en-US" sz="1400" dirty="0"/>
              <a:t>expenditures that are not mission-critical.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Invest in projects that enhance the efficiency of district and college operations.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Continue the Measure M bond program based on facilities master plans.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Continue to develop external funding streams including grants, scholarships, and fundraising.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Maintain full funding for step and column increases.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Maintain 50% law ratios in staffing plans.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Honor collective bargaining agreements</a:t>
            </a:r>
            <a:r>
              <a:rPr lang="en-US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Continue toward the sustainability of KVCR.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-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1: Student Success</a:t>
            </a:r>
          </a:p>
          <a:p>
            <a:r>
              <a:rPr lang="en-US" dirty="0" smtClean="0"/>
              <a:t>Goal 2: Enrollment and Access</a:t>
            </a:r>
          </a:p>
          <a:p>
            <a:r>
              <a:rPr lang="en-US" dirty="0" smtClean="0"/>
              <a:t>Goal 3: Partnerships of Strategic Importance</a:t>
            </a:r>
          </a:p>
          <a:p>
            <a:r>
              <a:rPr lang="en-US" dirty="0" smtClean="0"/>
              <a:t>Goal 4: District Operational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- Program Review &amp;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Program Review</a:t>
            </a:r>
          </a:p>
          <a:p>
            <a:pPr indent="234950"/>
            <a:r>
              <a:rPr lang="en-US" dirty="0" smtClean="0"/>
              <a:t>Allocation of Resources</a:t>
            </a:r>
          </a:p>
          <a:p>
            <a:pPr indent="234950"/>
            <a:r>
              <a:rPr lang="en-US" dirty="0" smtClean="0"/>
              <a:t>Prioritization of Positions by College</a:t>
            </a:r>
          </a:p>
          <a:p>
            <a:pPr indent="234950"/>
            <a:r>
              <a:rPr lang="en-US" dirty="0" smtClean="0"/>
              <a:t>Needs by College</a:t>
            </a:r>
          </a:p>
          <a:p>
            <a:pPr marL="0" indent="0">
              <a:buNone/>
            </a:pPr>
            <a:r>
              <a:rPr lang="en-US" b="1" dirty="0" smtClean="0"/>
              <a:t>ACCJC Recommendations</a:t>
            </a:r>
          </a:p>
          <a:p>
            <a:pPr indent="234950"/>
            <a:r>
              <a:rPr lang="en-US" dirty="0" smtClean="0"/>
              <a:t>Institutional Mission &amp; Effectiveness</a:t>
            </a:r>
          </a:p>
          <a:p>
            <a:pPr indent="234950"/>
            <a:r>
              <a:rPr lang="en-US" dirty="0" smtClean="0"/>
              <a:t>Student Learning Programs &amp; Services</a:t>
            </a:r>
          </a:p>
          <a:p>
            <a:pPr indent="234950"/>
            <a:r>
              <a:rPr lang="en-US" dirty="0" smtClean="0"/>
              <a:t>Resources</a:t>
            </a:r>
          </a:p>
          <a:p>
            <a:pPr indent="234950"/>
            <a:r>
              <a:rPr lang="en-US" dirty="0" smtClean="0"/>
              <a:t>Leadership &amp; Governance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- </a:t>
            </a:r>
            <a:r>
              <a:rPr lang="en-US" dirty="0"/>
              <a:t>Faculty &amp; Staff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50% Law Compliance</a:t>
            </a:r>
          </a:p>
          <a:p>
            <a:pPr indent="234950"/>
            <a:r>
              <a:rPr lang="en-US" dirty="0" smtClean="0"/>
              <a:t>Fiscal Year 2013-2014 was 51.44%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Faculty Obligation Number (FON) Compliance</a:t>
            </a:r>
          </a:p>
          <a:p>
            <a:pPr indent="234950"/>
            <a:r>
              <a:rPr lang="en-US" dirty="0" smtClean="0"/>
              <a:t>Fall 2014 FON Requirement was 194.80 </a:t>
            </a:r>
          </a:p>
          <a:p>
            <a:pPr indent="234950"/>
            <a:r>
              <a:rPr lang="en-US" dirty="0" smtClean="0"/>
              <a:t>Our Actual FON Count was 213.33</a:t>
            </a:r>
          </a:p>
          <a:p>
            <a:pPr indent="234950"/>
            <a:r>
              <a:rPr lang="en-US" dirty="0" smtClean="0"/>
              <a:t>Exceeded our FON Requirement by 18.53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Meet Objectives</a:t>
            </a:r>
          </a:p>
        </p:txBody>
      </p:sp>
      <p:pic>
        <p:nvPicPr>
          <p:cNvPr id="12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1916</Words>
  <Application>Microsoft Office PowerPoint</Application>
  <PresentationFormat>Widescreen</PresentationFormat>
  <Paragraphs>380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Euphemia</vt:lpstr>
      <vt:lpstr>Plantagenet Cherokee</vt:lpstr>
      <vt:lpstr>Times New Roman</vt:lpstr>
      <vt:lpstr>Wingdings</vt:lpstr>
      <vt:lpstr>Academic Literature 16x9</vt:lpstr>
      <vt:lpstr>Worksheet</vt:lpstr>
      <vt:lpstr>San Bernardino Community College District</vt:lpstr>
      <vt:lpstr>Agenda</vt:lpstr>
      <vt:lpstr>Objectives for fiscal year 2015-2016</vt:lpstr>
      <vt:lpstr>Objectives for Fiscal Year 2015-2016</vt:lpstr>
      <vt:lpstr>Objectives - Board Directives as Approved on November 13, 2014</vt:lpstr>
      <vt:lpstr>Objectives - Strategic Plan</vt:lpstr>
      <vt:lpstr>Objectives - Program Review &amp; Accreditation</vt:lpstr>
      <vt:lpstr>Objectives - Faculty &amp; Staff Needs </vt:lpstr>
      <vt:lpstr>Challenges To Meet Objectives</vt:lpstr>
      <vt:lpstr>Challenges To Meet Objectives</vt:lpstr>
      <vt:lpstr>Challenges – Resource Allocation Model (RAM)</vt:lpstr>
      <vt:lpstr>Challenges - FTES Enrollment Management</vt:lpstr>
      <vt:lpstr>Challenges - FTES Enrollment Management</vt:lpstr>
      <vt:lpstr>Challenges – Faculty &amp; Staffing Needs</vt:lpstr>
      <vt:lpstr>Challenges - Sustainability of KVCR</vt:lpstr>
      <vt:lpstr>Challenges - Continue Funding for Student Success Initiatives</vt:lpstr>
      <vt:lpstr>Challenges - Continue Funding for Student Success Initiatives</vt:lpstr>
      <vt:lpstr>Solutions to Meet Objectives  &amp;  OUTCOMES</vt:lpstr>
      <vt:lpstr>Solutions &amp; Outcomes</vt:lpstr>
      <vt:lpstr>Solutions &amp; Outcomes – Resource Allocation Model (RAM)</vt:lpstr>
      <vt:lpstr>Solutions &amp; Outcomes – Resource Allocation Model (RAM)</vt:lpstr>
      <vt:lpstr>Solutions &amp; Outcomes – Enrollment Management</vt:lpstr>
      <vt:lpstr>Solutions &amp; Outcomes – Enrollment Management</vt:lpstr>
      <vt:lpstr>Solutions &amp; Outcomes  Enrollment Management Growth per Year by College</vt:lpstr>
      <vt:lpstr>Solutions &amp; Outcomes  Enrollment Management – San Bernardino Valley College</vt:lpstr>
      <vt:lpstr>Solutions &amp; Outcomes  Enrollment Management – Crafton Hills College</vt:lpstr>
      <vt:lpstr>Solutions &amp; Outcomes  Enrollment Management – District-Wide</vt:lpstr>
      <vt:lpstr>Solutions &amp; Outcomes – Faculty &amp; Staff Needs</vt:lpstr>
      <vt:lpstr>Solutions &amp; Outcomes – Sustainability of KVCR</vt:lpstr>
      <vt:lpstr>Solutions &amp; Outcomes – Student Success</vt:lpstr>
      <vt:lpstr>Solutions &amp; Outcomes  Other Goals Linked to our Objectives</vt:lpstr>
      <vt:lpstr>Final Numbers</vt:lpstr>
      <vt:lpstr>2015-16 Final Budget</vt:lpstr>
      <vt:lpstr>2015-16 Final Budget</vt:lpstr>
      <vt:lpstr>Outcomes – Revenues By Category (All Funds)</vt:lpstr>
      <vt:lpstr>Outcomes – Expenses By Category (All Funds)</vt:lpstr>
      <vt:lpstr>Resource Allocation Model (Unrestricted General Fund)</vt:lpstr>
      <vt:lpstr>Resource Allocation Model (Unrestricted General Fund)</vt:lpstr>
      <vt:lpstr>Other Unrestricted General Fund Statistics</vt:lpstr>
      <vt:lpstr>Multi-Year Financial Plan (Unrestricted General Fund)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2014-05-14T03:37:44Z</dcterms:created>
  <dcterms:modified xsi:type="dcterms:W3CDTF">2015-09-08T14:13:44Z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