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D09"/>
    <a:srgbClr val="1B3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BC35B-28A7-420F-A858-211AEB48A819}" type="doc">
      <dgm:prSet loTypeId="urn:microsoft.com/office/officeart/2005/8/layout/rings+Icon" loCatId="relationship" qsTypeId="urn:microsoft.com/office/officeart/2005/8/quickstyle/simple1" qsCatId="simple" csTypeId="urn:microsoft.com/office/officeart/2005/8/colors/accent1_2" csCatId="accent1"/>
      <dgm:spPr/>
      <dgm:t>
        <a:bodyPr/>
        <a:lstStyle/>
        <a:p>
          <a:endParaRPr lang="en-US"/>
        </a:p>
      </dgm:t>
    </dgm:pt>
    <dgm:pt modelId="{D97ADC00-43C6-43CF-B4E9-C1F2F0E1FA4C}">
      <dgm:prSet custT="1"/>
      <dgm:spPr/>
      <dgm:t>
        <a:bodyPr/>
        <a:lstStyle/>
        <a:p>
          <a:pPr rtl="0"/>
          <a:r>
            <a:rPr lang="en-US" sz="1800" dirty="0" smtClean="0">
              <a:latin typeface="David" panose="020E0502060401010101" pitchFamily="34" charset="-79"/>
              <a:cs typeface="David" panose="020E0502060401010101" pitchFamily="34" charset="-79"/>
            </a:rPr>
            <a:t>Extended Opportunity Programs and Services (EOPS)</a:t>
          </a:r>
          <a:endParaRPr lang="en-US" sz="1800" dirty="0">
            <a:latin typeface="David" panose="020E0502060401010101" pitchFamily="34" charset="-79"/>
            <a:cs typeface="David" panose="020E0502060401010101" pitchFamily="34" charset="-79"/>
          </a:endParaRPr>
        </a:p>
      </dgm:t>
    </dgm:pt>
    <dgm:pt modelId="{3FCFBA5F-92FC-42B1-93A4-396F8C30A6A3}" type="parTrans" cxnId="{C984F56B-4101-4165-BEE1-C9CAF8881E46}">
      <dgm:prSet/>
      <dgm:spPr/>
      <dgm:t>
        <a:bodyPr/>
        <a:lstStyle/>
        <a:p>
          <a:endParaRPr lang="en-US"/>
        </a:p>
      </dgm:t>
    </dgm:pt>
    <dgm:pt modelId="{033243EB-9C14-4A84-9D81-9A693524FD65}" type="sibTrans" cxnId="{C984F56B-4101-4165-BEE1-C9CAF8881E46}">
      <dgm:prSet/>
      <dgm:spPr/>
      <dgm:t>
        <a:bodyPr/>
        <a:lstStyle/>
        <a:p>
          <a:endParaRPr lang="en-US"/>
        </a:p>
      </dgm:t>
    </dgm:pt>
    <dgm:pt modelId="{14B9BDDF-CAF4-4DA8-BDE8-F2BFB22FBFBC}">
      <dgm:prSet custT="1"/>
      <dgm:spPr/>
      <dgm:t>
        <a:bodyPr/>
        <a:lstStyle/>
        <a:p>
          <a:pPr rtl="0"/>
          <a:r>
            <a:rPr lang="en-US" sz="1800" dirty="0" smtClean="0">
              <a:latin typeface="David" panose="020E0502060401010101" pitchFamily="34" charset="-79"/>
              <a:cs typeface="David" panose="020E0502060401010101" pitchFamily="34" charset="-79"/>
            </a:rPr>
            <a:t>Cooperative Agencies for Resources and Education (CARE)</a:t>
          </a:r>
          <a:endParaRPr lang="en-US" sz="1800" dirty="0">
            <a:latin typeface="David" panose="020E0502060401010101" pitchFamily="34" charset="-79"/>
            <a:cs typeface="David" panose="020E0502060401010101" pitchFamily="34" charset="-79"/>
          </a:endParaRPr>
        </a:p>
      </dgm:t>
    </dgm:pt>
    <dgm:pt modelId="{0663132C-1E9D-463A-B5DB-293F00971F97}" type="parTrans" cxnId="{7CF5FA6A-9B73-4A20-9CBB-E868D50B4058}">
      <dgm:prSet/>
      <dgm:spPr/>
      <dgm:t>
        <a:bodyPr/>
        <a:lstStyle/>
        <a:p>
          <a:endParaRPr lang="en-US"/>
        </a:p>
      </dgm:t>
    </dgm:pt>
    <dgm:pt modelId="{31181642-A119-4217-940E-61B16CA60AE5}" type="sibTrans" cxnId="{7CF5FA6A-9B73-4A20-9CBB-E868D50B4058}">
      <dgm:prSet/>
      <dgm:spPr/>
      <dgm:t>
        <a:bodyPr/>
        <a:lstStyle/>
        <a:p>
          <a:endParaRPr lang="en-US"/>
        </a:p>
      </dgm:t>
    </dgm:pt>
    <dgm:pt modelId="{EC7CD807-E162-4A35-AA45-7B0341B1B99F}">
      <dgm:prSet custT="1"/>
      <dgm:spPr/>
      <dgm:t>
        <a:bodyPr/>
        <a:lstStyle/>
        <a:p>
          <a:pPr rtl="0"/>
          <a:r>
            <a:rPr lang="en-US" sz="1800" dirty="0" smtClean="0">
              <a:latin typeface="David" panose="020E0502060401010101" pitchFamily="34" charset="-79"/>
              <a:cs typeface="David" panose="020E0502060401010101" pitchFamily="34" charset="-79"/>
            </a:rPr>
            <a:t>California Work Opportunity and Responsibility to Kids (CalWORKs)</a:t>
          </a:r>
          <a:endParaRPr lang="en-US" sz="1800" dirty="0">
            <a:latin typeface="David" panose="020E0502060401010101" pitchFamily="34" charset="-79"/>
            <a:cs typeface="David" panose="020E0502060401010101" pitchFamily="34" charset="-79"/>
          </a:endParaRPr>
        </a:p>
      </dgm:t>
    </dgm:pt>
    <dgm:pt modelId="{3F1A60D7-0334-4278-9FB0-3A148A2CF5B9}" type="parTrans" cxnId="{7DDC6CFD-0E0D-400D-A469-6F2F7E97E475}">
      <dgm:prSet/>
      <dgm:spPr/>
      <dgm:t>
        <a:bodyPr/>
        <a:lstStyle/>
        <a:p>
          <a:endParaRPr lang="en-US"/>
        </a:p>
      </dgm:t>
    </dgm:pt>
    <dgm:pt modelId="{FBDC54C9-5AC7-48AB-969F-6162341F4B6E}" type="sibTrans" cxnId="{7DDC6CFD-0E0D-400D-A469-6F2F7E97E475}">
      <dgm:prSet/>
      <dgm:spPr/>
      <dgm:t>
        <a:bodyPr/>
        <a:lstStyle/>
        <a:p>
          <a:endParaRPr lang="en-US"/>
        </a:p>
      </dgm:t>
    </dgm:pt>
    <dgm:pt modelId="{58569A31-FAEA-4C7D-B33B-B9BF4BEAC644}">
      <dgm:prSet custT="1"/>
      <dgm:spPr/>
      <dgm:t>
        <a:bodyPr/>
        <a:lstStyle/>
        <a:p>
          <a:pPr rtl="0"/>
          <a:r>
            <a:rPr lang="en-US" sz="1800" dirty="0" smtClean="0">
              <a:latin typeface="David" panose="020E0502060401010101" pitchFamily="34" charset="-79"/>
              <a:cs typeface="David" panose="020E0502060401010101" pitchFamily="34" charset="-79"/>
            </a:rPr>
            <a:t>Partnering Together to Achieve Student Success</a:t>
          </a:r>
          <a:endParaRPr lang="en-US" sz="1800" dirty="0">
            <a:latin typeface="David" panose="020E0502060401010101" pitchFamily="34" charset="-79"/>
            <a:cs typeface="David" panose="020E0502060401010101" pitchFamily="34" charset="-79"/>
          </a:endParaRPr>
        </a:p>
      </dgm:t>
    </dgm:pt>
    <dgm:pt modelId="{5C213197-2874-4DDE-A42F-1CC9E14328B9}" type="parTrans" cxnId="{10B4217F-0513-4EF2-9892-4CD0C2EB4AC1}">
      <dgm:prSet/>
      <dgm:spPr/>
      <dgm:t>
        <a:bodyPr/>
        <a:lstStyle/>
        <a:p>
          <a:endParaRPr lang="en-US"/>
        </a:p>
      </dgm:t>
    </dgm:pt>
    <dgm:pt modelId="{DB720D7E-86ED-4325-8A20-426F37B130CB}" type="sibTrans" cxnId="{10B4217F-0513-4EF2-9892-4CD0C2EB4AC1}">
      <dgm:prSet/>
      <dgm:spPr/>
      <dgm:t>
        <a:bodyPr/>
        <a:lstStyle/>
        <a:p>
          <a:endParaRPr lang="en-US"/>
        </a:p>
      </dgm:t>
    </dgm:pt>
    <dgm:pt modelId="{D90D4E77-DC38-4DE7-94F7-C1C997D4472B}" type="pres">
      <dgm:prSet presAssocID="{6DEBC35B-28A7-420F-A858-211AEB48A819}" presName="Name0" presStyleCnt="0">
        <dgm:presLayoutVars>
          <dgm:chMax val="7"/>
          <dgm:dir/>
          <dgm:resizeHandles val="exact"/>
        </dgm:presLayoutVars>
      </dgm:prSet>
      <dgm:spPr/>
    </dgm:pt>
    <dgm:pt modelId="{50088F63-A56B-4B86-9B7D-65759B60C54F}" type="pres">
      <dgm:prSet presAssocID="{6DEBC35B-28A7-420F-A858-211AEB48A819}" presName="ellipse1" presStyleLbl="vennNode1" presStyleIdx="0" presStyleCnt="4">
        <dgm:presLayoutVars>
          <dgm:bulletEnabled val="1"/>
        </dgm:presLayoutVars>
      </dgm:prSet>
      <dgm:spPr/>
    </dgm:pt>
    <dgm:pt modelId="{FB2BCD18-20CB-45F3-8992-2B078D3A7BCD}" type="pres">
      <dgm:prSet presAssocID="{6DEBC35B-28A7-420F-A858-211AEB48A819}" presName="ellipse2" presStyleLbl="vennNode1" presStyleIdx="1" presStyleCnt="4">
        <dgm:presLayoutVars>
          <dgm:bulletEnabled val="1"/>
        </dgm:presLayoutVars>
      </dgm:prSet>
      <dgm:spPr/>
    </dgm:pt>
    <dgm:pt modelId="{92D9B023-6158-4042-8FD4-1EE0E74B8B28}" type="pres">
      <dgm:prSet presAssocID="{6DEBC35B-28A7-420F-A858-211AEB48A819}" presName="ellipse3" presStyleLbl="vennNode1" presStyleIdx="2" presStyleCnt="4">
        <dgm:presLayoutVars>
          <dgm:bulletEnabled val="1"/>
        </dgm:presLayoutVars>
      </dgm:prSet>
      <dgm:spPr/>
    </dgm:pt>
    <dgm:pt modelId="{E7256E50-FFF7-41DA-A689-1416CBE03294}" type="pres">
      <dgm:prSet presAssocID="{6DEBC35B-28A7-420F-A858-211AEB48A819}" presName="ellipse4" presStyleLbl="vennNode1" presStyleIdx="3" presStyleCnt="4">
        <dgm:presLayoutVars>
          <dgm:bulletEnabled val="1"/>
        </dgm:presLayoutVars>
      </dgm:prSet>
      <dgm:spPr/>
    </dgm:pt>
  </dgm:ptLst>
  <dgm:cxnLst>
    <dgm:cxn modelId="{40DB6D79-689D-4890-9290-3299E958005D}" type="presOf" srcId="{6DEBC35B-28A7-420F-A858-211AEB48A819}" destId="{D90D4E77-DC38-4DE7-94F7-C1C997D4472B}" srcOrd="0" destOrd="0" presId="urn:microsoft.com/office/officeart/2005/8/layout/rings+Icon"/>
    <dgm:cxn modelId="{C7099829-99FE-4C87-9C2D-D7B6AB60B737}" type="presOf" srcId="{58569A31-FAEA-4C7D-B33B-B9BF4BEAC644}" destId="{E7256E50-FFF7-41DA-A689-1416CBE03294}" srcOrd="0" destOrd="0" presId="urn:microsoft.com/office/officeart/2005/8/layout/rings+Icon"/>
    <dgm:cxn modelId="{10B4217F-0513-4EF2-9892-4CD0C2EB4AC1}" srcId="{6DEBC35B-28A7-420F-A858-211AEB48A819}" destId="{58569A31-FAEA-4C7D-B33B-B9BF4BEAC644}" srcOrd="3" destOrd="0" parTransId="{5C213197-2874-4DDE-A42F-1CC9E14328B9}" sibTransId="{DB720D7E-86ED-4325-8A20-426F37B130CB}"/>
    <dgm:cxn modelId="{AB4D1339-2908-476E-B341-7302FAB76885}" type="presOf" srcId="{14B9BDDF-CAF4-4DA8-BDE8-F2BFB22FBFBC}" destId="{FB2BCD18-20CB-45F3-8992-2B078D3A7BCD}" srcOrd="0" destOrd="0" presId="urn:microsoft.com/office/officeart/2005/8/layout/rings+Icon"/>
    <dgm:cxn modelId="{7DDC6CFD-0E0D-400D-A469-6F2F7E97E475}" srcId="{6DEBC35B-28A7-420F-A858-211AEB48A819}" destId="{EC7CD807-E162-4A35-AA45-7B0341B1B99F}" srcOrd="2" destOrd="0" parTransId="{3F1A60D7-0334-4278-9FB0-3A148A2CF5B9}" sibTransId="{FBDC54C9-5AC7-48AB-969F-6162341F4B6E}"/>
    <dgm:cxn modelId="{A47F1E8C-3AD3-4B80-9DA8-9D0C41115CDF}" type="presOf" srcId="{D97ADC00-43C6-43CF-B4E9-C1F2F0E1FA4C}" destId="{50088F63-A56B-4B86-9B7D-65759B60C54F}" srcOrd="0" destOrd="0" presId="urn:microsoft.com/office/officeart/2005/8/layout/rings+Icon"/>
    <dgm:cxn modelId="{7CF5FA6A-9B73-4A20-9CBB-E868D50B4058}" srcId="{6DEBC35B-28A7-420F-A858-211AEB48A819}" destId="{14B9BDDF-CAF4-4DA8-BDE8-F2BFB22FBFBC}" srcOrd="1" destOrd="0" parTransId="{0663132C-1E9D-463A-B5DB-293F00971F97}" sibTransId="{31181642-A119-4217-940E-61B16CA60AE5}"/>
    <dgm:cxn modelId="{EEED3CF4-C98E-4327-B8DB-4363B46AFB29}" type="presOf" srcId="{EC7CD807-E162-4A35-AA45-7B0341B1B99F}" destId="{92D9B023-6158-4042-8FD4-1EE0E74B8B28}" srcOrd="0" destOrd="0" presId="urn:microsoft.com/office/officeart/2005/8/layout/rings+Icon"/>
    <dgm:cxn modelId="{C984F56B-4101-4165-BEE1-C9CAF8881E46}" srcId="{6DEBC35B-28A7-420F-A858-211AEB48A819}" destId="{D97ADC00-43C6-43CF-B4E9-C1F2F0E1FA4C}" srcOrd="0" destOrd="0" parTransId="{3FCFBA5F-92FC-42B1-93A4-396F8C30A6A3}" sibTransId="{033243EB-9C14-4A84-9D81-9A693524FD65}"/>
    <dgm:cxn modelId="{9A0BB717-5028-499F-A33A-D4791A9AB717}" type="presParOf" srcId="{D90D4E77-DC38-4DE7-94F7-C1C997D4472B}" destId="{50088F63-A56B-4B86-9B7D-65759B60C54F}" srcOrd="0" destOrd="0" presId="urn:microsoft.com/office/officeart/2005/8/layout/rings+Icon"/>
    <dgm:cxn modelId="{C89D707C-3486-475F-A40C-E56ECEB8DD7F}" type="presParOf" srcId="{D90D4E77-DC38-4DE7-94F7-C1C997D4472B}" destId="{FB2BCD18-20CB-45F3-8992-2B078D3A7BCD}" srcOrd="1" destOrd="0" presId="urn:microsoft.com/office/officeart/2005/8/layout/rings+Icon"/>
    <dgm:cxn modelId="{D04F4B0D-E125-424D-A986-CEA8ED218DCE}" type="presParOf" srcId="{D90D4E77-DC38-4DE7-94F7-C1C997D4472B}" destId="{92D9B023-6158-4042-8FD4-1EE0E74B8B28}" srcOrd="2" destOrd="0" presId="urn:microsoft.com/office/officeart/2005/8/layout/rings+Icon"/>
    <dgm:cxn modelId="{E96255B1-8D1A-47AD-B55D-F982867695EB}" type="presParOf" srcId="{D90D4E77-DC38-4DE7-94F7-C1C997D4472B}" destId="{E7256E50-FFF7-41DA-A689-1416CBE03294}" srcOrd="3"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88F63-A56B-4B86-9B7D-65759B60C54F}">
      <dsp:nvSpPr>
        <dsp:cNvPr id="0" name=""/>
        <dsp:cNvSpPr/>
      </dsp:nvSpPr>
      <dsp:spPr>
        <a:xfrm>
          <a:off x="707528" y="0"/>
          <a:ext cx="2803971" cy="280431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David" panose="020E0502060401010101" pitchFamily="34" charset="-79"/>
              <a:cs typeface="David" panose="020E0502060401010101" pitchFamily="34" charset="-79"/>
            </a:rPr>
            <a:t>Extended Opportunity Programs and Services (EOPS)</a:t>
          </a:r>
          <a:endParaRPr lang="en-US" sz="1800" kern="1200" dirty="0">
            <a:latin typeface="David" panose="020E0502060401010101" pitchFamily="34" charset="-79"/>
            <a:cs typeface="David" panose="020E0502060401010101" pitchFamily="34" charset="-79"/>
          </a:endParaRPr>
        </a:p>
      </dsp:txBody>
      <dsp:txXfrm>
        <a:off x="1118160" y="410682"/>
        <a:ext cx="1982707" cy="1982950"/>
      </dsp:txXfrm>
    </dsp:sp>
    <dsp:sp modelId="{FB2BCD18-20CB-45F3-8992-2B078D3A7BCD}">
      <dsp:nvSpPr>
        <dsp:cNvPr id="0" name=""/>
        <dsp:cNvSpPr/>
      </dsp:nvSpPr>
      <dsp:spPr>
        <a:xfrm>
          <a:off x="2150161" y="1870322"/>
          <a:ext cx="2803971" cy="280431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David" panose="020E0502060401010101" pitchFamily="34" charset="-79"/>
              <a:cs typeface="David" panose="020E0502060401010101" pitchFamily="34" charset="-79"/>
            </a:rPr>
            <a:t>Cooperative Agencies for Resources and Education (CARE)</a:t>
          </a:r>
          <a:endParaRPr lang="en-US" sz="1800" kern="1200" dirty="0">
            <a:latin typeface="David" panose="020E0502060401010101" pitchFamily="34" charset="-79"/>
            <a:cs typeface="David" panose="020E0502060401010101" pitchFamily="34" charset="-79"/>
          </a:endParaRPr>
        </a:p>
      </dsp:txBody>
      <dsp:txXfrm>
        <a:off x="2560793" y="2281004"/>
        <a:ext cx="1982707" cy="1982950"/>
      </dsp:txXfrm>
    </dsp:sp>
    <dsp:sp modelId="{92D9B023-6158-4042-8FD4-1EE0E74B8B28}">
      <dsp:nvSpPr>
        <dsp:cNvPr id="0" name=""/>
        <dsp:cNvSpPr/>
      </dsp:nvSpPr>
      <dsp:spPr>
        <a:xfrm>
          <a:off x="3592081" y="0"/>
          <a:ext cx="2803971" cy="280431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David" panose="020E0502060401010101" pitchFamily="34" charset="-79"/>
              <a:cs typeface="David" panose="020E0502060401010101" pitchFamily="34" charset="-79"/>
            </a:rPr>
            <a:t>California Work Opportunity and Responsibility to Kids (CalWORKs)</a:t>
          </a:r>
          <a:endParaRPr lang="en-US" sz="1800" kern="1200" dirty="0">
            <a:latin typeface="David" panose="020E0502060401010101" pitchFamily="34" charset="-79"/>
            <a:cs typeface="David" panose="020E0502060401010101" pitchFamily="34" charset="-79"/>
          </a:endParaRPr>
        </a:p>
      </dsp:txBody>
      <dsp:txXfrm>
        <a:off x="4002713" y="410682"/>
        <a:ext cx="1982707" cy="1982950"/>
      </dsp:txXfrm>
    </dsp:sp>
    <dsp:sp modelId="{E7256E50-FFF7-41DA-A689-1416CBE03294}">
      <dsp:nvSpPr>
        <dsp:cNvPr id="0" name=""/>
        <dsp:cNvSpPr/>
      </dsp:nvSpPr>
      <dsp:spPr>
        <a:xfrm>
          <a:off x="5034715" y="1870322"/>
          <a:ext cx="2803971" cy="280431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David" panose="020E0502060401010101" pitchFamily="34" charset="-79"/>
              <a:cs typeface="David" panose="020E0502060401010101" pitchFamily="34" charset="-79"/>
            </a:rPr>
            <a:t>Partnering Together to Achieve Student Success</a:t>
          </a:r>
          <a:endParaRPr lang="en-US" sz="1800" kern="1200" dirty="0">
            <a:latin typeface="David" panose="020E0502060401010101" pitchFamily="34" charset="-79"/>
            <a:cs typeface="David" panose="020E0502060401010101" pitchFamily="34" charset="-79"/>
          </a:endParaRPr>
        </a:p>
      </dsp:txBody>
      <dsp:txXfrm>
        <a:off x="5445347" y="2281004"/>
        <a:ext cx="1982707" cy="1982950"/>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54215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11257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149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876380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128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841200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013859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18917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340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2BC1-CBF4-4F15-A1C8-DFC2D827574A}"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74671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4F2BC1-CBF4-4F15-A1C8-DFC2D827574A}" type="datetimeFigureOut">
              <a:rPr lang="en-US" smtClean="0"/>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22900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4F2BC1-CBF4-4F15-A1C8-DFC2D827574A}" type="datetimeFigureOut">
              <a:rPr lang="en-US" smtClean="0"/>
              <a:t>8/26/2015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279218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4F2BC1-CBF4-4F15-A1C8-DFC2D827574A}" type="datetimeFigureOut">
              <a:rPr lang="en-US" smtClean="0"/>
              <a:t>8/26/2015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41860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F2BC1-CBF4-4F15-A1C8-DFC2D827574A}" type="datetimeFigureOut">
              <a:rPr lang="en-US" smtClean="0"/>
              <a:t>8/26/2015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380712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F2BC1-CBF4-4F15-A1C8-DFC2D827574A}" type="datetimeFigureOut">
              <a:rPr lang="en-US" smtClean="0"/>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235117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F2BC1-CBF4-4F15-A1C8-DFC2D827574A}" type="datetimeFigureOut">
              <a:rPr lang="en-US" smtClean="0"/>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51F11-A3E8-41CE-860B-7CCCEF05575C}" type="slidenum">
              <a:rPr lang="en-US" smtClean="0"/>
              <a:t>‹#›</a:t>
            </a:fld>
            <a:endParaRPr lang="en-US"/>
          </a:p>
        </p:txBody>
      </p:sp>
    </p:spTree>
    <p:extLst>
      <p:ext uri="{BB962C8B-B14F-4D97-AF65-F5344CB8AC3E}">
        <p14:creationId xmlns:p14="http://schemas.microsoft.com/office/powerpoint/2010/main" val="276418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4F2BC1-CBF4-4F15-A1C8-DFC2D827574A}" type="datetimeFigureOut">
              <a:rPr lang="en-US" smtClean="0"/>
              <a:t>8/26/2015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251F11-A3E8-41CE-860B-7CCCEF05575C}" type="slidenum">
              <a:rPr lang="en-US" smtClean="0"/>
              <a:t>‹#›</a:t>
            </a:fld>
            <a:endParaRPr lang="en-US"/>
          </a:p>
        </p:txBody>
      </p:sp>
    </p:spTree>
    <p:extLst>
      <p:ext uri="{BB962C8B-B14F-4D97-AF65-F5344CB8AC3E}">
        <p14:creationId xmlns:p14="http://schemas.microsoft.com/office/powerpoint/2010/main" val="2347286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138569276"/>
              </p:ext>
            </p:extLst>
          </p:nvPr>
        </p:nvGraphicFramePr>
        <p:xfrm>
          <a:off x="727788" y="2288394"/>
          <a:ext cx="8546215" cy="4674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615431" y="0"/>
            <a:ext cx="3613214" cy="2286000"/>
          </a:xfrm>
          <a:prstGeom prst="rect">
            <a:avLst/>
          </a:prstGeom>
        </p:spPr>
      </p:pic>
      <p:pic>
        <p:nvPicPr>
          <p:cNvPr id="5" name="Picture 4"/>
          <p:cNvPicPr>
            <a:picLocks noChangeAspect="1"/>
          </p:cNvPicPr>
          <p:nvPr/>
        </p:nvPicPr>
        <p:blipFill>
          <a:blip r:embed="rId8"/>
          <a:stretch>
            <a:fillRect/>
          </a:stretch>
        </p:blipFill>
        <p:spPr>
          <a:xfrm>
            <a:off x="8889357" y="4625713"/>
            <a:ext cx="1778643" cy="1741750"/>
          </a:xfrm>
          <a:prstGeom prst="rect">
            <a:avLst/>
          </a:prstGeom>
        </p:spPr>
      </p:pic>
    </p:spTree>
    <p:extLst>
      <p:ext uri="{BB962C8B-B14F-4D97-AF65-F5344CB8AC3E}">
        <p14:creationId xmlns:p14="http://schemas.microsoft.com/office/powerpoint/2010/main" val="4258390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CalWORKs services: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677334" y="1567543"/>
            <a:ext cx="8596668" cy="4473819"/>
          </a:xfrm>
        </p:spPr>
        <p:txBody>
          <a:bodyPr>
            <a:noAutofit/>
          </a:bodyPr>
          <a:lstStyle/>
          <a:p>
            <a:r>
              <a:rPr lang="en-US" sz="2400" b="1" dirty="0" smtClean="0">
                <a:solidFill>
                  <a:srgbClr val="182D09"/>
                </a:solidFill>
                <a:latin typeface="David" panose="020E0502060401010101" pitchFamily="34" charset="-79"/>
                <a:cs typeface="David" panose="020E0502060401010101" pitchFamily="34" charset="-79"/>
              </a:rPr>
              <a:t>CalWORKs work study</a:t>
            </a:r>
          </a:p>
          <a:p>
            <a:r>
              <a:rPr lang="en-US" sz="2400" b="1" dirty="0" smtClean="0">
                <a:solidFill>
                  <a:srgbClr val="182D09"/>
                </a:solidFill>
                <a:latin typeface="David" panose="020E0502060401010101" pitchFamily="34" charset="-79"/>
                <a:cs typeface="David" panose="020E0502060401010101" pitchFamily="34" charset="-79"/>
              </a:rPr>
              <a:t>Academic/Personal/Career Counseling</a:t>
            </a:r>
          </a:p>
          <a:p>
            <a:r>
              <a:rPr lang="en-US" sz="2400" b="1" dirty="0" smtClean="0">
                <a:solidFill>
                  <a:srgbClr val="182D09"/>
                </a:solidFill>
                <a:latin typeface="David" panose="020E0502060401010101" pitchFamily="34" charset="-79"/>
                <a:cs typeface="David" panose="020E0502060401010101" pitchFamily="34" charset="-79"/>
              </a:rPr>
              <a:t>Information and referrals to campus and community programs and services</a:t>
            </a:r>
          </a:p>
          <a:p>
            <a:r>
              <a:rPr lang="en-US" sz="2400" b="1" dirty="0" smtClean="0">
                <a:solidFill>
                  <a:srgbClr val="182D09"/>
                </a:solidFill>
                <a:latin typeface="David" panose="020E0502060401010101" pitchFamily="34" charset="-79"/>
                <a:cs typeface="David" panose="020E0502060401010101" pitchFamily="34" charset="-79"/>
              </a:rPr>
              <a:t>Academic supplies</a:t>
            </a:r>
          </a:p>
          <a:p>
            <a:r>
              <a:rPr lang="en-US" sz="2400" b="1" dirty="0" smtClean="0">
                <a:solidFill>
                  <a:srgbClr val="182D09"/>
                </a:solidFill>
                <a:latin typeface="David" panose="020E0502060401010101" pitchFamily="34" charset="-79"/>
                <a:cs typeface="David" panose="020E0502060401010101" pitchFamily="34" charset="-79"/>
              </a:rPr>
              <a:t>Gas Cards</a:t>
            </a:r>
          </a:p>
          <a:p>
            <a:r>
              <a:rPr lang="en-US" sz="2400" b="1" dirty="0" smtClean="0">
                <a:solidFill>
                  <a:srgbClr val="182D09"/>
                </a:solidFill>
                <a:latin typeface="David" panose="020E0502060401010101" pitchFamily="34" charset="-79"/>
                <a:cs typeface="David" panose="020E0502060401010101" pitchFamily="34" charset="-79"/>
              </a:rPr>
              <a:t>Book grants</a:t>
            </a:r>
          </a:p>
          <a:p>
            <a:r>
              <a:rPr lang="en-US" sz="2400" b="1" dirty="0" smtClean="0">
                <a:solidFill>
                  <a:srgbClr val="182D09"/>
                </a:solidFill>
                <a:latin typeface="David" panose="020E0502060401010101" pitchFamily="34" charset="-79"/>
                <a:cs typeface="David" panose="020E0502060401010101" pitchFamily="34" charset="-79"/>
              </a:rPr>
              <a:t>Priority registration</a:t>
            </a:r>
          </a:p>
          <a:p>
            <a:r>
              <a:rPr lang="en-US" sz="2400" b="1" dirty="0" smtClean="0">
                <a:solidFill>
                  <a:srgbClr val="182D09"/>
                </a:solidFill>
                <a:latin typeface="David" panose="020E0502060401010101" pitchFamily="34" charset="-79"/>
                <a:cs typeface="David" panose="020E0502060401010101" pitchFamily="34" charset="-79"/>
              </a:rPr>
              <a:t>Intensive case management</a:t>
            </a:r>
            <a:endParaRPr lang="en-US" sz="2400" b="1" dirty="0">
              <a:solidFill>
                <a:srgbClr val="182D0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03440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CalWORKs Eligibility</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B340A"/>
                </a:solidFill>
                <a:latin typeface="David" panose="020E0502060401010101" pitchFamily="34" charset="-79"/>
                <a:cs typeface="David" panose="020E0502060401010101" pitchFamily="34" charset="-79"/>
              </a:rPr>
              <a:t>Student must be a recipient of cash aid</a:t>
            </a:r>
          </a:p>
          <a:p>
            <a:r>
              <a:rPr lang="en-US" sz="2400" b="1" dirty="0" smtClean="0">
                <a:solidFill>
                  <a:srgbClr val="1B340A"/>
                </a:solidFill>
                <a:latin typeface="David" panose="020E0502060401010101" pitchFamily="34" charset="-79"/>
                <a:cs typeface="David" panose="020E0502060401010101" pitchFamily="34" charset="-79"/>
              </a:rPr>
              <a:t>Pursuing a certificate, associate degree, or transfer goal</a:t>
            </a:r>
          </a:p>
          <a:p>
            <a:r>
              <a:rPr lang="en-US" sz="2400" b="1" dirty="0" smtClean="0">
                <a:solidFill>
                  <a:srgbClr val="1B340A"/>
                </a:solidFill>
                <a:latin typeface="David" panose="020E0502060401010101" pitchFamily="34" charset="-79"/>
                <a:cs typeface="David" panose="020E0502060401010101" pitchFamily="34" charset="-79"/>
              </a:rPr>
              <a:t>Welfare to Work plan that indicates education as an activity</a:t>
            </a:r>
            <a:endParaRPr lang="en-US" sz="2400" b="1" dirty="0">
              <a:solidFill>
                <a:srgbClr val="1B340A"/>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85938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Student Testimonials: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82D09"/>
                </a:solidFill>
                <a:latin typeface="David" panose="020E0502060401010101" pitchFamily="34" charset="-79"/>
                <a:cs typeface="David" panose="020E0502060401010101" pitchFamily="34" charset="-79"/>
              </a:rPr>
              <a:t>Danielle Alexander:  CHC Grad May 2015 EOPS student</a:t>
            </a:r>
          </a:p>
          <a:p>
            <a:r>
              <a:rPr lang="en-US" sz="2400" b="1" dirty="0" smtClean="0">
                <a:solidFill>
                  <a:srgbClr val="182D09"/>
                </a:solidFill>
                <a:latin typeface="David" panose="020E0502060401010101" pitchFamily="34" charset="-79"/>
                <a:cs typeface="David" panose="020E0502060401010101" pitchFamily="34" charset="-79"/>
              </a:rPr>
              <a:t>Mariana Hernandez:	CHC Grad May 2015 EOPS Student</a:t>
            </a:r>
          </a:p>
          <a:p>
            <a:r>
              <a:rPr lang="en-US" sz="2400" b="1" dirty="0" smtClean="0">
                <a:solidFill>
                  <a:srgbClr val="182D09"/>
                </a:solidFill>
                <a:latin typeface="David" panose="020E0502060401010101" pitchFamily="34" charset="-79"/>
                <a:cs typeface="David" panose="020E0502060401010101" pitchFamily="34" charset="-79"/>
              </a:rPr>
              <a:t>Bart Machado:	Current EOPS/CARE/CalWORKs student</a:t>
            </a:r>
          </a:p>
          <a:p>
            <a:r>
              <a:rPr lang="en-US" sz="2400" b="1" dirty="0" smtClean="0">
                <a:solidFill>
                  <a:srgbClr val="182D09"/>
                </a:solidFill>
                <a:latin typeface="David" panose="020E0502060401010101" pitchFamily="34" charset="-79"/>
                <a:cs typeface="David" panose="020E0502060401010101" pitchFamily="34" charset="-79"/>
              </a:rPr>
              <a:t>Rebecca Baldwin:  CHC Grad May 2015 CalWORKs student</a:t>
            </a:r>
            <a:endParaRPr lang="en-US" sz="2400" b="1" dirty="0">
              <a:solidFill>
                <a:srgbClr val="182D0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6900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What is EOPS?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Autofit/>
          </a:bodyPr>
          <a:lstStyle/>
          <a:p>
            <a:r>
              <a:rPr lang="en-US" sz="2400" b="1" dirty="0" smtClean="0">
                <a:solidFill>
                  <a:srgbClr val="1B340A"/>
                </a:solidFill>
                <a:latin typeface="David" panose="020E0502060401010101" pitchFamily="34" charset="-79"/>
                <a:cs typeface="David" panose="020E0502060401010101" pitchFamily="34" charset="-79"/>
              </a:rPr>
              <a:t>1. EOPS (Extended Opportunity Programs and Services) provides support services for students who demonstrate the potential to succeed in higher education.</a:t>
            </a:r>
          </a:p>
          <a:p>
            <a:r>
              <a:rPr lang="en-US" sz="2400" b="1" dirty="0" smtClean="0">
                <a:solidFill>
                  <a:srgbClr val="1B340A"/>
                </a:solidFill>
                <a:latin typeface="David" panose="020E0502060401010101" pitchFamily="34" charset="-79"/>
                <a:cs typeface="David" panose="020E0502060401010101" pitchFamily="34" charset="-79"/>
              </a:rPr>
              <a:t>2.  The goal of the EOPS Program is to assist economically and educationally disadvantaged students with supplemental educational support services that will enhance their academic success.</a:t>
            </a:r>
          </a:p>
          <a:p>
            <a:r>
              <a:rPr lang="en-US" sz="2400" b="1" dirty="0" smtClean="0">
                <a:solidFill>
                  <a:srgbClr val="1B340A"/>
                </a:solidFill>
                <a:latin typeface="David" panose="020E0502060401010101" pitchFamily="34" charset="-79"/>
                <a:cs typeface="David" panose="020E0502060401010101" pitchFamily="34" charset="-79"/>
              </a:rPr>
              <a:t>3.  The Crafton Hills College EOPS Program offer services that are above, beyond, and in addition to services available to CHC college students.</a:t>
            </a:r>
            <a:endParaRPr lang="en-US" sz="2400" b="1" dirty="0">
              <a:solidFill>
                <a:srgbClr val="1B340A"/>
              </a:solidFill>
              <a:latin typeface="David" panose="020E0502060401010101" pitchFamily="34" charset="-79"/>
              <a:cs typeface="David" panose="020E0502060401010101" pitchFamily="34" charset="-79"/>
            </a:endParaRPr>
          </a:p>
        </p:txBody>
      </p:sp>
      <p:pic>
        <p:nvPicPr>
          <p:cNvPr id="4" name="Picture 3"/>
          <p:cNvPicPr>
            <a:picLocks noChangeAspect="1"/>
          </p:cNvPicPr>
          <p:nvPr/>
        </p:nvPicPr>
        <p:blipFill>
          <a:blip r:embed="rId2"/>
          <a:stretch>
            <a:fillRect/>
          </a:stretch>
        </p:blipFill>
        <p:spPr>
          <a:xfrm>
            <a:off x="9350635" y="5355770"/>
            <a:ext cx="2031104" cy="1502229"/>
          </a:xfrm>
          <a:prstGeom prst="rect">
            <a:avLst/>
          </a:prstGeom>
        </p:spPr>
      </p:pic>
    </p:spTree>
    <p:extLst>
      <p:ext uri="{BB962C8B-B14F-4D97-AF65-F5344CB8AC3E}">
        <p14:creationId xmlns:p14="http://schemas.microsoft.com/office/powerpoint/2010/main" val="1544059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Arial Black" panose="020B0A04020102020204" pitchFamily="34" charset="0"/>
              </a:rPr>
              <a:t>EOPS Offers the Following </a:t>
            </a:r>
            <a:r>
              <a:rPr lang="en-US" sz="3200" dirty="0" smtClean="0">
                <a:solidFill>
                  <a:schemeClr val="tx1"/>
                </a:solidFill>
                <a:latin typeface="Arial Black" panose="020B0A04020102020204" pitchFamily="34" charset="0"/>
              </a:rPr>
              <a:t>Services:</a:t>
            </a:r>
            <a:endParaRPr lang="en-US" sz="32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951722" y="1511559"/>
            <a:ext cx="10439400" cy="4768041"/>
          </a:xfrm>
        </p:spPr>
        <p:txBody>
          <a:bodyPr>
            <a:normAutofit/>
          </a:bodyPr>
          <a:lstStyle/>
          <a:p>
            <a:r>
              <a:rPr lang="en-US" sz="2000" b="1" dirty="0" smtClean="0">
                <a:solidFill>
                  <a:srgbClr val="1B340A"/>
                </a:solidFill>
                <a:latin typeface="David" panose="020E0502060401010101" pitchFamily="34" charset="-79"/>
                <a:cs typeface="David" panose="020E0502060401010101" pitchFamily="34" charset="-79"/>
              </a:rPr>
              <a:t>Academic/Career/Personal Counseling</a:t>
            </a:r>
          </a:p>
          <a:p>
            <a:r>
              <a:rPr lang="en-US" sz="2000" b="1" dirty="0" smtClean="0">
                <a:solidFill>
                  <a:srgbClr val="1B340A"/>
                </a:solidFill>
                <a:latin typeface="David" panose="020E0502060401010101" pitchFamily="34" charset="-79"/>
                <a:cs typeface="David" panose="020E0502060401010101" pitchFamily="34" charset="-79"/>
              </a:rPr>
              <a:t>Financial Assistance:  EOPS Book grant, Application fee waivers for UC/CSU Transfers</a:t>
            </a:r>
          </a:p>
          <a:p>
            <a:r>
              <a:rPr lang="en-US" sz="2000" b="1" dirty="0" smtClean="0">
                <a:solidFill>
                  <a:srgbClr val="1B340A"/>
                </a:solidFill>
                <a:latin typeface="David" panose="020E0502060401010101" pitchFamily="34" charset="-79"/>
                <a:cs typeface="David" panose="020E0502060401010101" pitchFamily="34" charset="-79"/>
              </a:rPr>
              <a:t>Book Loans</a:t>
            </a:r>
          </a:p>
          <a:p>
            <a:r>
              <a:rPr lang="en-US" sz="2000" b="1" dirty="0" smtClean="0">
                <a:solidFill>
                  <a:srgbClr val="1B340A"/>
                </a:solidFill>
                <a:latin typeface="David" panose="020E0502060401010101" pitchFamily="34" charset="-79"/>
                <a:cs typeface="David" panose="020E0502060401010101" pitchFamily="34" charset="-79"/>
              </a:rPr>
              <a:t>Tape recorders and scientific calculators loans</a:t>
            </a:r>
          </a:p>
          <a:p>
            <a:r>
              <a:rPr lang="en-US" sz="2000" b="1" dirty="0" smtClean="0">
                <a:solidFill>
                  <a:srgbClr val="1B340A"/>
                </a:solidFill>
                <a:latin typeface="David" panose="020E0502060401010101" pitchFamily="34" charset="-79"/>
                <a:cs typeface="David" panose="020E0502060401010101" pitchFamily="34" charset="-79"/>
              </a:rPr>
              <a:t>Educational Plans:  Specialized counseling to assist students to create a student educational plan</a:t>
            </a:r>
          </a:p>
          <a:p>
            <a:r>
              <a:rPr lang="en-US" sz="2000" b="1" dirty="0" smtClean="0">
                <a:solidFill>
                  <a:srgbClr val="1B340A"/>
                </a:solidFill>
                <a:latin typeface="David" panose="020E0502060401010101" pitchFamily="34" charset="-79"/>
                <a:cs typeface="David" panose="020E0502060401010101" pitchFamily="34" charset="-79"/>
              </a:rPr>
              <a:t>Priority Registration</a:t>
            </a:r>
          </a:p>
          <a:p>
            <a:r>
              <a:rPr lang="en-US" sz="2000" b="1" dirty="0" smtClean="0">
                <a:solidFill>
                  <a:srgbClr val="1B340A"/>
                </a:solidFill>
                <a:latin typeface="David" panose="020E0502060401010101" pitchFamily="34" charset="-79"/>
                <a:cs typeface="David" panose="020E0502060401010101" pitchFamily="34" charset="-79"/>
              </a:rPr>
              <a:t>Student Success Workshops (designed to enhance student’s education, provide opportunities for self reflection, improve quality of overall all education)</a:t>
            </a:r>
          </a:p>
          <a:p>
            <a:r>
              <a:rPr lang="en-US" sz="2000" b="1" dirty="0" smtClean="0">
                <a:solidFill>
                  <a:srgbClr val="1B340A"/>
                </a:solidFill>
                <a:latin typeface="David" panose="020E0502060401010101" pitchFamily="34" charset="-79"/>
                <a:cs typeface="David" panose="020E0502060401010101" pitchFamily="34" charset="-79"/>
              </a:rPr>
              <a:t>Academic Survival Kits</a:t>
            </a:r>
          </a:p>
          <a:p>
            <a:r>
              <a:rPr lang="en-US" sz="2000" b="1" dirty="0" smtClean="0">
                <a:solidFill>
                  <a:srgbClr val="1B340A"/>
                </a:solidFill>
                <a:latin typeface="David" panose="020E0502060401010101" pitchFamily="34" charset="-79"/>
                <a:cs typeface="David" panose="020E0502060401010101" pitchFamily="34" charset="-79"/>
              </a:rPr>
              <a:t>Graduation Cap and Gown</a:t>
            </a:r>
            <a:endParaRPr lang="en-US" sz="2000" b="1" dirty="0">
              <a:solidFill>
                <a:srgbClr val="1B340A"/>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5724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latin typeface="Arial Black" panose="020B0A04020102020204" pitchFamily="34" charset="0"/>
              </a:rPr>
              <a:t>Eligibility:</a:t>
            </a:r>
            <a:endParaRPr lang="en-US" sz="44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677334" y="1628744"/>
            <a:ext cx="8596668" cy="5117289"/>
          </a:xfrm>
        </p:spPr>
        <p:txBody>
          <a:bodyPr>
            <a:noAutofit/>
          </a:bodyPr>
          <a:lstStyle/>
          <a:p>
            <a:r>
              <a:rPr lang="en-US" sz="2000" b="1" dirty="0" smtClean="0">
                <a:solidFill>
                  <a:srgbClr val="182D09"/>
                </a:solidFill>
                <a:latin typeface="David" panose="020E0502060401010101" pitchFamily="34" charset="-79"/>
                <a:cs typeface="David" panose="020E0502060401010101" pitchFamily="34" charset="-79"/>
              </a:rPr>
              <a:t>1. </a:t>
            </a:r>
            <a:r>
              <a:rPr lang="en-US" sz="2000" b="1" dirty="0" smtClean="0">
                <a:solidFill>
                  <a:srgbClr val="182D09"/>
                </a:solidFill>
                <a:latin typeface="David" panose="020E0502060401010101" pitchFamily="34" charset="-79"/>
                <a:cs typeface="David" panose="020E0502060401010101" pitchFamily="34" charset="-79"/>
              </a:rPr>
              <a:t>California </a:t>
            </a:r>
            <a:r>
              <a:rPr lang="en-US" sz="2000" b="1" dirty="0" smtClean="0">
                <a:solidFill>
                  <a:srgbClr val="182D09"/>
                </a:solidFill>
                <a:latin typeface="David" panose="020E0502060401010101" pitchFamily="34" charset="-79"/>
                <a:cs typeface="David" panose="020E0502060401010101" pitchFamily="34" charset="-79"/>
              </a:rPr>
              <a:t>resident</a:t>
            </a:r>
          </a:p>
          <a:p>
            <a:r>
              <a:rPr lang="en-US" sz="2000" b="1" dirty="0" smtClean="0">
                <a:solidFill>
                  <a:srgbClr val="182D09"/>
                </a:solidFill>
                <a:latin typeface="David" panose="020E0502060401010101" pitchFamily="34" charset="-79"/>
                <a:cs typeface="David" panose="020E0502060401010101" pitchFamily="34" charset="-79"/>
              </a:rPr>
              <a:t>2. Qualify for BOGW A or B</a:t>
            </a:r>
          </a:p>
          <a:p>
            <a:r>
              <a:rPr lang="en-US" sz="2000" b="1" dirty="0" smtClean="0">
                <a:solidFill>
                  <a:srgbClr val="182D09"/>
                </a:solidFill>
                <a:latin typeface="David" panose="020E0502060401010101" pitchFamily="34" charset="-79"/>
                <a:cs typeface="David" panose="020E0502060401010101" pitchFamily="34" charset="-79"/>
              </a:rPr>
              <a:t>3.  Be enrolled in 12 units or more (exception DSPS students)</a:t>
            </a:r>
          </a:p>
          <a:p>
            <a:r>
              <a:rPr lang="en-US" sz="2000" b="1" dirty="0" smtClean="0">
                <a:solidFill>
                  <a:srgbClr val="182D09"/>
                </a:solidFill>
                <a:latin typeface="David" panose="020E0502060401010101" pitchFamily="34" charset="-79"/>
                <a:cs typeface="David" panose="020E0502060401010101" pitchFamily="34" charset="-79"/>
              </a:rPr>
              <a:t>4.  Have less than 70 degree applicable units </a:t>
            </a:r>
          </a:p>
          <a:p>
            <a:r>
              <a:rPr lang="en-US" sz="2000" b="1" dirty="0" smtClean="0">
                <a:solidFill>
                  <a:srgbClr val="182D09"/>
                </a:solidFill>
                <a:latin typeface="David" panose="020E0502060401010101" pitchFamily="34" charset="-79"/>
                <a:cs typeface="David" panose="020E0502060401010101" pitchFamily="34" charset="-79"/>
              </a:rPr>
              <a:t>5.  Be educationally disadvantaged:</a:t>
            </a:r>
          </a:p>
          <a:p>
            <a:pPr marL="0" indent="0">
              <a:buNone/>
            </a:pPr>
            <a:r>
              <a:rPr lang="en-US" sz="2000" b="1" dirty="0">
                <a:solidFill>
                  <a:srgbClr val="182D09"/>
                </a:solidFill>
                <a:latin typeface="David" panose="020E0502060401010101" pitchFamily="34" charset="-79"/>
                <a:cs typeface="David" panose="020E0502060401010101" pitchFamily="34" charset="-79"/>
              </a:rPr>
              <a:t>	</a:t>
            </a:r>
            <a:r>
              <a:rPr lang="en-US" sz="2000" b="1" dirty="0" smtClean="0">
                <a:solidFill>
                  <a:srgbClr val="182D09"/>
                </a:solidFill>
                <a:latin typeface="David" panose="020E0502060401010101" pitchFamily="34" charset="-79"/>
                <a:cs typeface="David" panose="020E0502060401010101" pitchFamily="34" charset="-79"/>
              </a:rPr>
              <a:t>a. Assessed in remedial English, Math, and Reading</a:t>
            </a:r>
          </a:p>
          <a:p>
            <a:pPr marL="0" indent="0">
              <a:buNone/>
            </a:pPr>
            <a:r>
              <a:rPr lang="en-US" sz="2000" b="1" dirty="0">
                <a:solidFill>
                  <a:srgbClr val="182D09"/>
                </a:solidFill>
                <a:latin typeface="David" panose="020E0502060401010101" pitchFamily="34" charset="-79"/>
                <a:cs typeface="David" panose="020E0502060401010101" pitchFamily="34" charset="-79"/>
              </a:rPr>
              <a:t>	</a:t>
            </a:r>
            <a:r>
              <a:rPr lang="en-US" sz="2000" b="1" dirty="0" smtClean="0">
                <a:solidFill>
                  <a:srgbClr val="182D09"/>
                </a:solidFill>
                <a:latin typeface="David" panose="020E0502060401010101" pitchFamily="34" charset="-79"/>
                <a:cs typeface="David" panose="020E0502060401010101" pitchFamily="34" charset="-79"/>
              </a:rPr>
              <a:t>b. </a:t>
            </a:r>
            <a:r>
              <a:rPr lang="en-US" sz="2000" b="1" dirty="0" smtClean="0">
                <a:solidFill>
                  <a:srgbClr val="182D09"/>
                </a:solidFill>
                <a:latin typeface="David" panose="020E0502060401010101" pitchFamily="34" charset="-79"/>
                <a:cs typeface="David" panose="020E0502060401010101" pitchFamily="34" charset="-79"/>
              </a:rPr>
              <a:t>Did </a:t>
            </a:r>
            <a:r>
              <a:rPr lang="en-US" sz="2000" b="1" dirty="0" smtClean="0">
                <a:solidFill>
                  <a:srgbClr val="182D09"/>
                </a:solidFill>
                <a:latin typeface="David" panose="020E0502060401010101" pitchFamily="34" charset="-79"/>
                <a:cs typeface="David" panose="020E0502060401010101" pitchFamily="34" charset="-79"/>
              </a:rPr>
              <a:t>not graduate from high school or have a GED</a:t>
            </a:r>
          </a:p>
          <a:p>
            <a:pPr marL="0" indent="0">
              <a:buNone/>
            </a:pPr>
            <a:r>
              <a:rPr lang="en-US" sz="2000" b="1" dirty="0">
                <a:solidFill>
                  <a:srgbClr val="182D09"/>
                </a:solidFill>
                <a:latin typeface="David" panose="020E0502060401010101" pitchFamily="34" charset="-79"/>
                <a:cs typeface="David" panose="020E0502060401010101" pitchFamily="34" charset="-79"/>
              </a:rPr>
              <a:t>	</a:t>
            </a:r>
            <a:r>
              <a:rPr lang="en-US" sz="2000" b="1" dirty="0" smtClean="0">
                <a:solidFill>
                  <a:srgbClr val="182D09"/>
                </a:solidFill>
                <a:latin typeface="David" panose="020E0502060401010101" pitchFamily="34" charset="-79"/>
                <a:cs typeface="David" panose="020E0502060401010101" pitchFamily="34" charset="-79"/>
              </a:rPr>
              <a:t>C. </a:t>
            </a:r>
            <a:r>
              <a:rPr lang="en-US" sz="2000" b="1" dirty="0" smtClean="0">
                <a:solidFill>
                  <a:srgbClr val="182D09"/>
                </a:solidFill>
                <a:latin typeface="David" panose="020E0502060401010101" pitchFamily="34" charset="-79"/>
                <a:cs typeface="David" panose="020E0502060401010101" pitchFamily="34" charset="-79"/>
              </a:rPr>
              <a:t>High </a:t>
            </a:r>
            <a:r>
              <a:rPr lang="en-US" sz="2000" b="1" dirty="0" smtClean="0">
                <a:solidFill>
                  <a:srgbClr val="182D09"/>
                </a:solidFill>
                <a:latin typeface="David" panose="020E0502060401010101" pitchFamily="34" charset="-79"/>
                <a:cs typeface="David" panose="020E0502060401010101" pitchFamily="34" charset="-79"/>
              </a:rPr>
              <a:t>school gpa less than 2.5</a:t>
            </a:r>
          </a:p>
          <a:p>
            <a:pPr marL="0" indent="0">
              <a:buNone/>
            </a:pPr>
            <a:r>
              <a:rPr lang="en-US" sz="2000" b="1" dirty="0">
                <a:solidFill>
                  <a:srgbClr val="182D09"/>
                </a:solidFill>
                <a:latin typeface="David" panose="020E0502060401010101" pitchFamily="34" charset="-79"/>
                <a:cs typeface="David" panose="020E0502060401010101" pitchFamily="34" charset="-79"/>
              </a:rPr>
              <a:t>	</a:t>
            </a:r>
            <a:r>
              <a:rPr lang="en-US" sz="2000" b="1" dirty="0" smtClean="0">
                <a:solidFill>
                  <a:srgbClr val="182D09"/>
                </a:solidFill>
                <a:latin typeface="David" panose="020E0502060401010101" pitchFamily="34" charset="-79"/>
                <a:cs typeface="David" panose="020E0502060401010101" pitchFamily="34" charset="-79"/>
              </a:rPr>
              <a:t>d.  Previously enrolled in basic skills courses</a:t>
            </a:r>
          </a:p>
          <a:p>
            <a:pPr marL="0" indent="0">
              <a:buNone/>
            </a:pPr>
            <a:r>
              <a:rPr lang="en-US" sz="2000" b="1" dirty="0">
                <a:solidFill>
                  <a:srgbClr val="182D09"/>
                </a:solidFill>
                <a:latin typeface="David" panose="020E0502060401010101" pitchFamily="34" charset="-79"/>
                <a:cs typeface="David" panose="020E0502060401010101" pitchFamily="34" charset="-79"/>
              </a:rPr>
              <a:t>	</a:t>
            </a:r>
            <a:r>
              <a:rPr lang="en-US" sz="2000" b="1" dirty="0" smtClean="0">
                <a:solidFill>
                  <a:srgbClr val="182D09"/>
                </a:solidFill>
                <a:latin typeface="David" panose="020E0502060401010101" pitchFamily="34" charset="-79"/>
                <a:cs typeface="David" panose="020E0502060401010101" pitchFamily="34" charset="-79"/>
              </a:rPr>
              <a:t>e.  Parents first language is not English, </a:t>
            </a:r>
            <a:r>
              <a:rPr lang="en-US" sz="2000" b="1" dirty="0" smtClean="0">
                <a:solidFill>
                  <a:srgbClr val="182D09"/>
                </a:solidFill>
                <a:latin typeface="David" panose="020E0502060401010101" pitchFamily="34" charset="-79"/>
                <a:cs typeface="David" panose="020E0502060401010101" pitchFamily="34" charset="-79"/>
              </a:rPr>
              <a:t>both </a:t>
            </a:r>
            <a:r>
              <a:rPr lang="en-US" sz="2000" b="1" dirty="0" smtClean="0">
                <a:solidFill>
                  <a:srgbClr val="182D09"/>
                </a:solidFill>
                <a:latin typeface="David" panose="020E0502060401010101" pitchFamily="34" charset="-79"/>
                <a:cs typeface="David" panose="020E0502060401010101" pitchFamily="34" charset="-79"/>
              </a:rPr>
              <a:t>Parents do not have a U.S. </a:t>
            </a:r>
            <a:r>
              <a:rPr lang="en-US" sz="2000" b="1" dirty="0" smtClean="0">
                <a:solidFill>
                  <a:srgbClr val="182D09"/>
                </a:solidFill>
                <a:latin typeface="David" panose="020E0502060401010101" pitchFamily="34" charset="-79"/>
                <a:cs typeface="David" panose="020E0502060401010101" pitchFamily="34" charset="-79"/>
              </a:rPr>
              <a:t>			     Bachelor’s </a:t>
            </a:r>
            <a:r>
              <a:rPr lang="en-US" sz="2000" b="1" dirty="0" smtClean="0">
                <a:solidFill>
                  <a:srgbClr val="182D09"/>
                </a:solidFill>
                <a:latin typeface="David" panose="020E0502060401010101" pitchFamily="34" charset="-79"/>
                <a:cs typeface="David" panose="020E0502060401010101" pitchFamily="34" charset="-79"/>
              </a:rPr>
              <a:t>Degree</a:t>
            </a:r>
          </a:p>
          <a:p>
            <a:pPr marL="0" indent="0">
              <a:buNone/>
            </a:pPr>
            <a:r>
              <a:rPr lang="en-US" sz="2000" b="1" dirty="0">
                <a:solidFill>
                  <a:srgbClr val="182D09"/>
                </a:solidFill>
                <a:latin typeface="David" panose="020E0502060401010101" pitchFamily="34" charset="-79"/>
                <a:cs typeface="David" panose="020E0502060401010101" pitchFamily="34" charset="-79"/>
              </a:rPr>
              <a:t>	</a:t>
            </a:r>
            <a:r>
              <a:rPr lang="en-US" sz="2000" b="1" dirty="0" smtClean="0">
                <a:solidFill>
                  <a:srgbClr val="182D09"/>
                </a:solidFill>
                <a:latin typeface="David" panose="020E0502060401010101" pitchFamily="34" charset="-79"/>
                <a:cs typeface="David" panose="020E0502060401010101" pitchFamily="34" charset="-79"/>
              </a:rPr>
              <a:t>f.  Emancipated foster youth</a:t>
            </a:r>
            <a:endParaRPr lang="en-US" sz="2000" b="1" dirty="0">
              <a:solidFill>
                <a:srgbClr val="182D0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3853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Requirements: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82D09"/>
                </a:solidFill>
                <a:latin typeface="David" panose="020E0502060401010101" pitchFamily="34" charset="-79"/>
                <a:cs typeface="David" panose="020E0502060401010101" pitchFamily="34" charset="-79"/>
              </a:rPr>
              <a:t>Attend three counseling appoints (one month apart)</a:t>
            </a:r>
          </a:p>
          <a:p>
            <a:r>
              <a:rPr lang="en-US" sz="2400" b="1" dirty="0" smtClean="0">
                <a:solidFill>
                  <a:srgbClr val="182D09"/>
                </a:solidFill>
                <a:latin typeface="David" panose="020E0502060401010101" pitchFamily="34" charset="-79"/>
                <a:cs typeface="David" panose="020E0502060401010101" pitchFamily="34" charset="-79"/>
              </a:rPr>
              <a:t>Submit an EOPS Mid Term Progress Report  (provide information to students as to how they are doing in their classes)</a:t>
            </a:r>
          </a:p>
          <a:p>
            <a:r>
              <a:rPr lang="en-US" sz="2400" b="1" dirty="0" smtClean="0">
                <a:solidFill>
                  <a:srgbClr val="182D09"/>
                </a:solidFill>
                <a:latin typeface="David" panose="020E0502060401010101" pitchFamily="34" charset="-79"/>
                <a:cs typeface="David" panose="020E0502060401010101" pitchFamily="34" charset="-79"/>
              </a:rPr>
              <a:t>Attend a workshop (Personal development and study skills)</a:t>
            </a:r>
          </a:p>
          <a:p>
            <a:r>
              <a:rPr lang="en-US" sz="2400" b="1" dirty="0" smtClean="0">
                <a:solidFill>
                  <a:srgbClr val="182D09"/>
                </a:solidFill>
                <a:latin typeface="David" panose="020E0502060401010101" pitchFamily="34" charset="-79"/>
                <a:cs typeface="David" panose="020E0502060401010101" pitchFamily="34" charset="-79"/>
              </a:rPr>
              <a:t>Maintain a 2.0 gpa</a:t>
            </a:r>
            <a:endParaRPr lang="en-US" sz="2400" b="1" dirty="0">
              <a:solidFill>
                <a:srgbClr val="182D0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56128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What is CARE?</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B340A"/>
                </a:solidFill>
                <a:latin typeface="David" panose="020E0502060401010101" pitchFamily="34" charset="-79"/>
                <a:cs typeface="David" panose="020E0502060401010101" pitchFamily="34" charset="-79"/>
              </a:rPr>
              <a:t>1.  CARE is a supplemental component of the EOPS Program designed to provide educational support services and activities for students who are single parents head of household, have children under the age of 14 years old, and on cash aid.</a:t>
            </a:r>
          </a:p>
          <a:p>
            <a:r>
              <a:rPr lang="en-US" sz="2400" b="1" dirty="0" smtClean="0">
                <a:solidFill>
                  <a:srgbClr val="1B340A"/>
                </a:solidFill>
                <a:latin typeface="David" panose="020E0502060401010101" pitchFamily="34" charset="-79"/>
                <a:cs typeface="David" panose="020E0502060401010101" pitchFamily="34" charset="-79"/>
              </a:rPr>
              <a:t>2.  The goal of CARE is to reduce long term welfare dependency and support the needs of the single parents for economic self sufficiency.</a:t>
            </a:r>
            <a:endParaRPr lang="en-US" sz="2400" b="1" dirty="0">
              <a:solidFill>
                <a:srgbClr val="1B340A"/>
              </a:solidFill>
              <a:latin typeface="David" panose="020E0502060401010101" pitchFamily="34" charset="-79"/>
              <a:cs typeface="David" panose="020E0502060401010101" pitchFamily="34" charset="-79"/>
            </a:endParaRPr>
          </a:p>
        </p:txBody>
      </p:sp>
      <p:pic>
        <p:nvPicPr>
          <p:cNvPr id="4" name="Picture 3"/>
          <p:cNvPicPr>
            <a:picLocks noChangeAspect="1"/>
          </p:cNvPicPr>
          <p:nvPr/>
        </p:nvPicPr>
        <p:blipFill>
          <a:blip r:embed="rId2"/>
          <a:stretch>
            <a:fillRect/>
          </a:stretch>
        </p:blipFill>
        <p:spPr>
          <a:xfrm>
            <a:off x="8334491" y="5354003"/>
            <a:ext cx="2928713" cy="822960"/>
          </a:xfrm>
          <a:prstGeom prst="rect">
            <a:avLst/>
          </a:prstGeom>
        </p:spPr>
      </p:pic>
    </p:spTree>
    <p:extLst>
      <p:ext uri="{BB962C8B-B14F-4D97-AF65-F5344CB8AC3E}">
        <p14:creationId xmlns:p14="http://schemas.microsoft.com/office/powerpoint/2010/main" val="3472511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CARE Services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B340A"/>
                </a:solidFill>
                <a:latin typeface="David" panose="020E0502060401010101" pitchFamily="34" charset="-79"/>
                <a:cs typeface="David" panose="020E0502060401010101" pitchFamily="34" charset="-79"/>
              </a:rPr>
              <a:t>Child Care Study Time Grant</a:t>
            </a:r>
          </a:p>
          <a:p>
            <a:r>
              <a:rPr lang="en-US" sz="2400" b="1" dirty="0" smtClean="0">
                <a:solidFill>
                  <a:srgbClr val="1B340A"/>
                </a:solidFill>
                <a:latin typeface="David" panose="020E0502060401010101" pitchFamily="34" charset="-79"/>
                <a:cs typeface="David" panose="020E0502060401010101" pitchFamily="34" charset="-79"/>
              </a:rPr>
              <a:t>Workshops</a:t>
            </a:r>
          </a:p>
          <a:p>
            <a:r>
              <a:rPr lang="en-US" sz="2400" b="1" dirty="0" smtClean="0">
                <a:solidFill>
                  <a:srgbClr val="1B340A"/>
                </a:solidFill>
                <a:latin typeface="David" panose="020E0502060401010101" pitchFamily="34" charset="-79"/>
                <a:cs typeface="David" panose="020E0502060401010101" pitchFamily="34" charset="-79"/>
              </a:rPr>
              <a:t>Gas Cards</a:t>
            </a:r>
          </a:p>
          <a:p>
            <a:r>
              <a:rPr lang="en-US" sz="2400" b="1" dirty="0" smtClean="0">
                <a:solidFill>
                  <a:srgbClr val="1B340A"/>
                </a:solidFill>
                <a:latin typeface="David" panose="020E0502060401010101" pitchFamily="34" charset="-79"/>
                <a:cs typeface="David" panose="020E0502060401010101" pitchFamily="34" charset="-79"/>
              </a:rPr>
              <a:t>Book Grant</a:t>
            </a:r>
          </a:p>
          <a:p>
            <a:r>
              <a:rPr lang="en-US" sz="2400" b="1" dirty="0" smtClean="0">
                <a:solidFill>
                  <a:srgbClr val="1B340A"/>
                </a:solidFill>
                <a:latin typeface="David" panose="020E0502060401010101" pitchFamily="34" charset="-79"/>
                <a:cs typeface="David" panose="020E0502060401010101" pitchFamily="34" charset="-79"/>
              </a:rPr>
              <a:t>Academic supplies</a:t>
            </a:r>
          </a:p>
          <a:p>
            <a:r>
              <a:rPr lang="en-US" sz="2400" b="1" dirty="0" smtClean="0">
                <a:solidFill>
                  <a:srgbClr val="1B340A"/>
                </a:solidFill>
                <a:latin typeface="David" panose="020E0502060401010101" pitchFamily="34" charset="-79"/>
                <a:cs typeface="David" panose="020E0502060401010101" pitchFamily="34" charset="-79"/>
              </a:rPr>
              <a:t>Special activities</a:t>
            </a:r>
            <a:endParaRPr lang="en-US" sz="2400" b="1" dirty="0">
              <a:solidFill>
                <a:srgbClr val="1B340A"/>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26798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CARE Eligibility:</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82D09"/>
                </a:solidFill>
                <a:latin typeface="David" panose="020E0502060401010101" pitchFamily="34" charset="-79"/>
                <a:cs typeface="David" panose="020E0502060401010101" pitchFamily="34" charset="-79"/>
              </a:rPr>
              <a:t>Single Parent Head of Household</a:t>
            </a:r>
          </a:p>
          <a:p>
            <a:r>
              <a:rPr lang="en-US" sz="2400" b="1" dirty="0" smtClean="0">
                <a:solidFill>
                  <a:srgbClr val="182D09"/>
                </a:solidFill>
                <a:latin typeface="David" panose="020E0502060401010101" pitchFamily="34" charset="-79"/>
                <a:cs typeface="David" panose="020E0502060401010101" pitchFamily="34" charset="-79"/>
              </a:rPr>
              <a:t>Have a child under the age of 14 years old</a:t>
            </a:r>
          </a:p>
          <a:p>
            <a:r>
              <a:rPr lang="en-US" sz="2400" b="1" dirty="0" smtClean="0">
                <a:solidFill>
                  <a:srgbClr val="182D09"/>
                </a:solidFill>
                <a:latin typeface="David" panose="020E0502060401010101" pitchFamily="34" charset="-79"/>
                <a:cs typeface="David" panose="020E0502060401010101" pitchFamily="34" charset="-79"/>
              </a:rPr>
              <a:t>Be at least 18 years old</a:t>
            </a:r>
          </a:p>
          <a:p>
            <a:r>
              <a:rPr lang="en-US" sz="2400" b="1" dirty="0" smtClean="0">
                <a:solidFill>
                  <a:srgbClr val="182D09"/>
                </a:solidFill>
                <a:latin typeface="David" panose="020E0502060401010101" pitchFamily="34" charset="-79"/>
                <a:cs typeface="David" panose="020E0502060401010101" pitchFamily="34" charset="-79"/>
              </a:rPr>
              <a:t>Be EOPS eligible</a:t>
            </a:r>
          </a:p>
          <a:p>
            <a:r>
              <a:rPr lang="en-US" sz="2400" b="1" dirty="0" smtClean="0">
                <a:solidFill>
                  <a:srgbClr val="182D09"/>
                </a:solidFill>
                <a:latin typeface="David" panose="020E0502060401010101" pitchFamily="34" charset="-79"/>
                <a:cs typeface="David" panose="020E0502060401010101" pitchFamily="34" charset="-79"/>
              </a:rPr>
              <a:t>Current recipient of Cash Aid (CalWORKs) for parent and/or child.</a:t>
            </a:r>
            <a:endParaRPr lang="en-US" sz="2400" b="1" dirty="0">
              <a:solidFill>
                <a:srgbClr val="182D0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8631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What is CalWORKs?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1B340A"/>
                </a:solidFill>
                <a:latin typeface="David" panose="020E0502060401010101" pitchFamily="34" charset="-79"/>
                <a:cs typeface="David" panose="020E0502060401010101" pitchFamily="34" charset="-79"/>
              </a:rPr>
              <a:t>1.  CalWORKs is a community college program funded by the State Chancellor’s Office to assist students who are current or former TANF/CalWORKs recipients.</a:t>
            </a:r>
          </a:p>
          <a:p>
            <a:r>
              <a:rPr lang="en-US" sz="2400" b="1" dirty="0" smtClean="0">
                <a:solidFill>
                  <a:srgbClr val="1B340A"/>
                </a:solidFill>
                <a:latin typeface="David" panose="020E0502060401010101" pitchFamily="34" charset="-79"/>
                <a:cs typeface="David" panose="020E0502060401010101" pitchFamily="34" charset="-79"/>
              </a:rPr>
              <a:t>2.  The goal of the program is to serve as an advocate for students in meeting the new Welfare to Work requirements.</a:t>
            </a:r>
          </a:p>
          <a:p>
            <a:r>
              <a:rPr lang="en-US" sz="2400" b="1" dirty="0" smtClean="0">
                <a:solidFill>
                  <a:srgbClr val="1B340A"/>
                </a:solidFill>
                <a:latin typeface="David" panose="020E0502060401010101" pitchFamily="34" charset="-79"/>
                <a:cs typeface="David" panose="020E0502060401010101" pitchFamily="34" charset="-79"/>
              </a:rPr>
              <a:t>3.  The program is designed to promote self-sufficiency through education and employment.</a:t>
            </a:r>
            <a:endParaRPr lang="en-US" sz="2400" b="1" dirty="0">
              <a:solidFill>
                <a:srgbClr val="1B340A"/>
              </a:solidFill>
              <a:latin typeface="David" panose="020E0502060401010101" pitchFamily="34" charset="-79"/>
              <a:cs typeface="David" panose="020E0502060401010101" pitchFamily="34" charset="-79"/>
            </a:endParaRPr>
          </a:p>
        </p:txBody>
      </p:sp>
      <p:pic>
        <p:nvPicPr>
          <p:cNvPr id="4" name="Picture 3"/>
          <p:cNvPicPr>
            <a:picLocks noChangeAspect="1"/>
          </p:cNvPicPr>
          <p:nvPr/>
        </p:nvPicPr>
        <p:blipFill>
          <a:blip r:embed="rId2"/>
          <a:stretch>
            <a:fillRect/>
          </a:stretch>
        </p:blipFill>
        <p:spPr>
          <a:xfrm>
            <a:off x="8667458" y="4455075"/>
            <a:ext cx="1743075" cy="1400175"/>
          </a:xfrm>
          <a:prstGeom prst="rect">
            <a:avLst/>
          </a:prstGeom>
        </p:spPr>
      </p:pic>
    </p:spTree>
    <p:extLst>
      <p:ext uri="{BB962C8B-B14F-4D97-AF65-F5344CB8AC3E}">
        <p14:creationId xmlns:p14="http://schemas.microsoft.com/office/powerpoint/2010/main" val="247726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195</TotalTime>
  <Words>553</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David</vt:lpstr>
      <vt:lpstr>Trebuchet MS</vt:lpstr>
      <vt:lpstr>Wingdings 3</vt:lpstr>
      <vt:lpstr>Facet</vt:lpstr>
      <vt:lpstr>PowerPoint Presentation</vt:lpstr>
      <vt:lpstr>What is EOPS?</vt:lpstr>
      <vt:lpstr>EOPS Offers the Following Services:</vt:lpstr>
      <vt:lpstr>Eligibility:</vt:lpstr>
      <vt:lpstr>Requirements:</vt:lpstr>
      <vt:lpstr>What is CARE?</vt:lpstr>
      <vt:lpstr>CARE Services</vt:lpstr>
      <vt:lpstr>CARE Eligibility:</vt:lpstr>
      <vt:lpstr>What is CalWORKs?</vt:lpstr>
      <vt:lpstr>CalWORKs services:</vt:lpstr>
      <vt:lpstr>CalWORKs Eligibility</vt:lpstr>
      <vt:lpstr>Student Testimonials: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Crafton Hills College</dc:title>
  <dc:creator>Chavira, Rejoice C</dc:creator>
  <cp:lastModifiedBy>Wilson, Kathryn E</cp:lastModifiedBy>
  <cp:revision>16</cp:revision>
  <dcterms:created xsi:type="dcterms:W3CDTF">2015-08-25T23:54:41Z</dcterms:created>
  <dcterms:modified xsi:type="dcterms:W3CDTF">2015-08-26T17:46:42Z</dcterms:modified>
</cp:coreProperties>
</file>