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 id="2147483720" r:id="rId4"/>
  </p:sldMasterIdLst>
  <p:notesMasterIdLst>
    <p:notesMasterId r:id="rId20"/>
  </p:notesMasterIdLst>
  <p:sldIdLst>
    <p:sldId id="256" r:id="rId5"/>
    <p:sldId id="257" r:id="rId6"/>
    <p:sldId id="260" r:id="rId7"/>
    <p:sldId id="263" r:id="rId8"/>
    <p:sldId id="271" r:id="rId9"/>
    <p:sldId id="273" r:id="rId10"/>
    <p:sldId id="269" r:id="rId11"/>
    <p:sldId id="274" r:id="rId12"/>
    <p:sldId id="275" r:id="rId13"/>
    <p:sldId id="276" r:id="rId14"/>
    <p:sldId id="277" r:id="rId15"/>
    <p:sldId id="278" r:id="rId16"/>
    <p:sldId id="279" r:id="rId17"/>
    <p:sldId id="280" r:id="rId18"/>
    <p:sldId id="28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8" d="100"/>
          <a:sy n="68" d="100"/>
        </p:scale>
        <p:origin x="-80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Grants Overview</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2009-10</c:v>
                </c:pt>
                <c:pt idx="1">
                  <c:v>2010-11</c:v>
                </c:pt>
                <c:pt idx="2">
                  <c:v>2011-12</c:v>
                </c:pt>
                <c:pt idx="3">
                  <c:v>2012-13</c:v>
                </c:pt>
                <c:pt idx="4">
                  <c:v>2013-14</c:v>
                </c:pt>
                <c:pt idx="5">
                  <c:v>2014-15</c:v>
                </c:pt>
                <c:pt idx="6">
                  <c:v>2015-16</c:v>
                </c:pt>
              </c:strCache>
            </c:strRef>
          </c:cat>
          <c:val>
            <c:numRef>
              <c:f>Sheet1!$B$2:$B$8</c:f>
              <c:numCache>
                <c:formatCode>"$"#,##0</c:formatCode>
                <c:ptCount val="7"/>
                <c:pt idx="0">
                  <c:v>842904</c:v>
                </c:pt>
                <c:pt idx="1">
                  <c:v>801000</c:v>
                </c:pt>
                <c:pt idx="2">
                  <c:v>1586548</c:v>
                </c:pt>
                <c:pt idx="3">
                  <c:v>1682227</c:v>
                </c:pt>
                <c:pt idx="4">
                  <c:v>1952782</c:v>
                </c:pt>
                <c:pt idx="5">
                  <c:v>1971750</c:v>
                </c:pt>
                <c:pt idx="6">
                  <c:v>1546864</c:v>
                </c:pt>
              </c:numCache>
            </c:numRef>
          </c:val>
        </c:ser>
        <c:dLbls>
          <c:showLegendKey val="0"/>
          <c:showVal val="1"/>
          <c:showCatName val="0"/>
          <c:showSerName val="0"/>
          <c:showPercent val="0"/>
          <c:showBubbleSize val="0"/>
        </c:dLbls>
        <c:gapWidth val="75"/>
        <c:axId val="112413312"/>
        <c:axId val="113398144"/>
      </c:barChart>
      <c:catAx>
        <c:axId val="112413312"/>
        <c:scaling>
          <c:orientation val="minMax"/>
        </c:scaling>
        <c:delete val="0"/>
        <c:axPos val="b"/>
        <c:numFmt formatCode="General" sourceLinked="1"/>
        <c:majorTickMark val="none"/>
        <c:minorTickMark val="none"/>
        <c:tickLblPos val="nextTo"/>
        <c:txPr>
          <a:bodyPr/>
          <a:lstStyle/>
          <a:p>
            <a:pPr>
              <a:defRPr sz="1200"/>
            </a:pPr>
            <a:endParaRPr lang="en-US"/>
          </a:p>
        </c:txPr>
        <c:crossAx val="113398144"/>
        <c:crosses val="autoZero"/>
        <c:auto val="1"/>
        <c:lblAlgn val="ctr"/>
        <c:lblOffset val="100"/>
        <c:noMultiLvlLbl val="0"/>
      </c:catAx>
      <c:valAx>
        <c:axId val="113398144"/>
        <c:scaling>
          <c:orientation val="minMax"/>
        </c:scaling>
        <c:delete val="0"/>
        <c:axPos val="l"/>
        <c:numFmt formatCode="&quot;$&quot;#,##0" sourceLinked="1"/>
        <c:majorTickMark val="none"/>
        <c:minorTickMark val="none"/>
        <c:tickLblPos val="nextTo"/>
        <c:crossAx val="11241331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DA1DE83-B2AD-4419-BB35-CD73FE8E1C62}" type="datetimeFigureOut">
              <a:rPr lang="en-US" smtClean="0"/>
              <a:t>8/28/2015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5FF4585-F7F7-4421-9C9D-E4CFF88D3E24}" type="slidenum">
              <a:rPr lang="en-US" smtClean="0"/>
              <a:t>‹#›</a:t>
            </a:fld>
            <a:endParaRPr lang="en-US"/>
          </a:p>
        </p:txBody>
      </p:sp>
    </p:spTree>
    <p:extLst>
      <p:ext uri="{BB962C8B-B14F-4D97-AF65-F5344CB8AC3E}">
        <p14:creationId xmlns:p14="http://schemas.microsoft.com/office/powerpoint/2010/main" val="245857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Grants Office goal from Title V-HSI proposal</a:t>
            </a:r>
          </a:p>
          <a:p>
            <a:r>
              <a:rPr lang="en-US" sz="1200" dirty="0" smtClean="0"/>
              <a:t>“Goal 3. Fiscal Stability. By Fall 2015, double the external support of the college through grants, partnerships, and gifts over the 2009-2010 baseline.”</a:t>
            </a:r>
          </a:p>
          <a:p>
            <a:pPr marL="342900" indent="-342900">
              <a:buFont typeface="Arial" panose="020B0604020202020204" pitchFamily="34" charset="0"/>
              <a:buChar char="•"/>
            </a:pPr>
            <a:r>
              <a:rPr lang="en-US" sz="1200" dirty="0" smtClean="0"/>
              <a:t>Baseline $842,904</a:t>
            </a:r>
          </a:p>
          <a:p>
            <a:pPr marL="342900" indent="-342900">
              <a:buFont typeface="Arial" panose="020B0604020202020204" pitchFamily="34" charset="0"/>
              <a:buChar char="•"/>
            </a:pPr>
            <a:r>
              <a:rPr lang="en-US" sz="1200" dirty="0" smtClean="0"/>
              <a:t>Fall 2015 goal $1,685,808</a:t>
            </a:r>
          </a:p>
          <a:p>
            <a:pPr marL="342900" indent="-342900">
              <a:buFont typeface="Arial" panose="020B0604020202020204" pitchFamily="34" charset="0"/>
              <a:buChar char="•"/>
            </a:pPr>
            <a:r>
              <a:rPr lang="en-US" sz="1200" dirty="0" smtClean="0">
                <a:solidFill>
                  <a:srgbClr val="FF0000"/>
                </a:solidFill>
              </a:rPr>
              <a:t>Awarded so far for 2015-16: $1,546,864</a:t>
            </a:r>
          </a:p>
          <a:p>
            <a:endParaRPr lang="en-US" dirty="0"/>
          </a:p>
        </p:txBody>
      </p:sp>
      <p:sp>
        <p:nvSpPr>
          <p:cNvPr id="4" name="Slide Number Placeholder 3"/>
          <p:cNvSpPr>
            <a:spLocks noGrp="1"/>
          </p:cNvSpPr>
          <p:nvPr>
            <p:ph type="sldNum" sz="quarter" idx="10"/>
          </p:nvPr>
        </p:nvSpPr>
        <p:spPr/>
        <p:txBody>
          <a:bodyPr/>
          <a:lstStyle/>
          <a:p>
            <a:fld id="{7BC3B776-8A9E-41A4-845A-DE7C49841BB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91575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Fall 2015 Title V goal $1,685,808</a:t>
            </a:r>
          </a:p>
          <a:p>
            <a:endParaRPr lang="en-US" sz="1200" dirty="0" smtClean="0"/>
          </a:p>
          <a:p>
            <a:r>
              <a:rPr lang="en-US" sz="1200" dirty="0" smtClean="0"/>
              <a:t>Why has</a:t>
            </a:r>
            <a:r>
              <a:rPr lang="en-US" sz="1200" baseline="0" dirty="0" smtClean="0"/>
              <a:t> the amounts decreased.</a:t>
            </a:r>
          </a:p>
          <a:p>
            <a:r>
              <a:rPr lang="en-US" sz="1200" baseline="0" dirty="0" smtClean="0"/>
              <a:t>Title  V Transfer Prep grant is ending this year.  We have also experienced changes in the grants office and are transitioning.</a:t>
            </a:r>
            <a:endParaRPr lang="en-US" sz="1200" dirty="0"/>
          </a:p>
        </p:txBody>
      </p:sp>
      <p:sp>
        <p:nvSpPr>
          <p:cNvPr id="4" name="Slide Number Placeholder 3"/>
          <p:cNvSpPr>
            <a:spLocks noGrp="1"/>
          </p:cNvSpPr>
          <p:nvPr>
            <p:ph type="sldNum" sz="quarter" idx="10"/>
          </p:nvPr>
        </p:nvSpPr>
        <p:spPr/>
        <p:txBody>
          <a:bodyPr/>
          <a:lstStyle/>
          <a:p>
            <a:fld id="{7BC3B776-8A9E-41A4-845A-DE7C49841BB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HSI STEM - Start working on in September. DUE DATE is ESTIMATED. The current STEM Proposal has three main components: 1) STEM Success Center - Tutoring Coordinator to run the center, DLAs, expanded SI, and math tutoring, 2) Undergraduate Research - Mt. SAC places students with research at four-year universities. Crafton would model after Mt. SACs program in STEM. Copper Mountain students participate in field research at Joshua Tree. Crafton would develop program with the US Forest Service. Also involves developing curriculum that gives </a:t>
            </a:r>
            <a:r>
              <a:rPr lang="en-US" dirty="0" err="1" smtClean="0"/>
              <a:t>studens</a:t>
            </a:r>
            <a:r>
              <a:rPr lang="en-US" dirty="0" smtClean="0"/>
              <a:t> credit for work., 3) Adult Learners and strategies to encourage Hispanic Students to select STEM Programs - Cohort program for adult re-entry. High support (mentors), target adult learners with body of knowledge in field, biology, environmental science, hybrid. Cohorts evenings and weekends that are competency based, integrate English throughout curriculum, Could be the basis of building an adult re-entry program. Help to pay for portion of current STEM Counselor and PT Counselors. </a:t>
            </a:r>
          </a:p>
          <a:p>
            <a:endParaRPr lang="en-US" dirty="0" smtClean="0"/>
          </a:p>
          <a:p>
            <a:r>
              <a:rPr lang="en-US" dirty="0" smtClean="0"/>
              <a:t>Educational Research - Education practices that support learning and improve academic achievement and access to education opportunities for all students. The grant will implement and research the impact of Reading Apprenticeship.  The proposal for applying for the grant was first submitted to the PDC and approved by the Crafton Council. The grant includes money for training, conference, reading apprenticeship, FIGs, and research.  Grant period would be 5 years with start date of 7/1/16 or 9/1/16.</a:t>
            </a:r>
          </a:p>
          <a:p>
            <a:endParaRPr lang="en-US" dirty="0" smtClean="0"/>
          </a:p>
          <a:p>
            <a:r>
              <a:rPr lang="en-US" u="sng" dirty="0" smtClean="0"/>
              <a:t>Pending</a:t>
            </a:r>
            <a:r>
              <a:rPr lang="en-US" dirty="0" smtClean="0"/>
              <a:t> - Grants Crafton has applied for and waiting to see if they will be funded</a:t>
            </a:r>
          </a:p>
          <a:p>
            <a:pPr marL="171450" indent="-171450">
              <a:buFont typeface="Arial" panose="020B0604020202020204" pitchFamily="34" charset="0"/>
              <a:buChar char="•"/>
            </a:pPr>
            <a:r>
              <a:rPr lang="en-US" dirty="0" smtClean="0"/>
              <a:t>Edison international $25,000</a:t>
            </a:r>
            <a:r>
              <a:rPr lang="en-US" baseline="0" dirty="0" smtClean="0"/>
              <a:t> in STEM scholarships</a:t>
            </a:r>
          </a:p>
          <a:p>
            <a:pPr marL="171450" indent="-171450">
              <a:buFont typeface="Arial" panose="020B0604020202020204" pitchFamily="34" charset="0"/>
              <a:buChar char="•"/>
            </a:pPr>
            <a:r>
              <a:rPr lang="en-US" baseline="0" dirty="0" smtClean="0"/>
              <a:t>HRSA HCOP - The federal Health Resources and Services Administration (HRSA) has a funding announcement out right now that looks promising. The Health Careers Opportunity Program (HCOP) provides funding for students from disadvantaged backgrounds to prepare for and complete allied health programs. Funding can be used for structured learning activities (like Saturday academies or summer programs), student stipends, counseling and mentoring, information to students and their parents about allied health careers and financial planning. Our partners from Loma Linda, SACHS, Indian Springs HS, SBCUSD, and SB Adult School are interested in pursuing this grant with us. Loma Linda would be the lead. </a:t>
            </a:r>
          </a:p>
          <a:p>
            <a:pPr marL="171450" indent="-171450">
              <a:buFont typeface="Arial" panose="020B0604020202020204" pitchFamily="34" charset="0"/>
              <a:buChar char="•"/>
            </a:pPr>
            <a:r>
              <a:rPr lang="en-US" baseline="0" dirty="0" smtClean="0"/>
              <a:t>NSF IUSE - An NSF IUSE (Improving Undergraduate STEM Education) seeks to improve STEM education. CSUSB is looking to include a local community college as a STEM team partner.  The purpose of the grant is to promote institutional transformation around teaching and learning in the STEM fields.  The grant would fund professional learning around evidence-based teaching practices for STEM.  The  disciplines involved include BIOL, PHYSICS, CHEM, MATH, GEOL, and CS.  Crafton's PD Coordinator would work with CSUSB's to </a:t>
            </a:r>
            <a:r>
              <a:rPr lang="en-US" baseline="0" dirty="0" err="1" smtClean="0"/>
              <a:t>faciliate</a:t>
            </a:r>
            <a:r>
              <a:rPr lang="en-US" baseline="0" dirty="0" smtClean="0"/>
              <a:t> incorporating evidence-based teaching strategies in the classroom for two cohorts of up to 6 FT and/or PT Faculty each.  One cohort would start  in September 2016 and one in September  2018. Would also include a FLC that consisted of </a:t>
            </a:r>
            <a:r>
              <a:rPr lang="en-US" baseline="0" dirty="0" err="1" smtClean="0"/>
              <a:t>Facuulty</a:t>
            </a:r>
            <a:r>
              <a:rPr lang="en-US" baseline="0" dirty="0" smtClean="0"/>
              <a:t> from CSUSB, Citrus?, and Crafton.</a:t>
            </a:r>
            <a:endParaRPr lang="en-US" dirty="0" smtClean="0"/>
          </a:p>
        </p:txBody>
      </p:sp>
      <p:sp>
        <p:nvSpPr>
          <p:cNvPr id="4" name="Slide Number Placeholder 3"/>
          <p:cNvSpPr>
            <a:spLocks noGrp="1"/>
          </p:cNvSpPr>
          <p:nvPr>
            <p:ph type="sldNum" sz="quarter" idx="10"/>
          </p:nvPr>
        </p:nvSpPr>
        <p:spPr/>
        <p:txBody>
          <a:bodyPr/>
          <a:lstStyle/>
          <a:p>
            <a:fld id="{7BC3B776-8A9E-41A4-845A-DE7C49841BB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37537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3B776-8A9E-41A4-845A-DE7C49841BB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641706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Innovation in Higher Education - Amount awarded to Inland Empire Consortium = $2.5 Million, Fiscal Agent – California State University, San Bernardino (CSUSB), Governing Board Comprised of Top Leaders  (All leaders are not shown), CSUSB President, Tomas Morales, UCR Chancellor, Kim Wilcox, SB County Superintendent, Ted </a:t>
            </a:r>
            <a:r>
              <a:rPr lang="en-US" dirty="0" err="1" smtClean="0"/>
              <a:t>Alejandre</a:t>
            </a:r>
            <a:r>
              <a:rPr lang="en-US" dirty="0" smtClean="0"/>
              <a:t>, Crafton Hills College President, Cheryl Marshall, Seeks to…Align educational policy and initiatives regionally via a bi-county cradle-to-career collective impact model, Increase college preparedness, Improve career preparedness through strengthened partnership with industry to better align  education with workforce development needs. Purpose of grant is to expand innovative  programs. The Inland Empire Consortium for Educational Success: A Regional Partnership to Advance Innovative Solutions is leading this effort and seeking to partner with numerous colleges, community colleges, and K-12 schools.  The Innovative programs cited included The Federation for a </a:t>
            </a:r>
            <a:r>
              <a:rPr lang="en-US" dirty="0" err="1" smtClean="0"/>
              <a:t>Competive</a:t>
            </a:r>
            <a:r>
              <a:rPr lang="en-US" dirty="0" smtClean="0"/>
              <a:t> Economy (FACE) and the Inland Empire Educational Collaborative (IEEC). Example initiatives include the Early Assessment Program, College Readiness Initiatives, increased BA attainment, shortened time to degree, and CC to university transferability.  Ideas for this grant in relation to Crafton are currently being developed. The consortium is hiring a consultant to provide guidance in developing the program.  Up to $2.5 million can be spent over multiple years. Grant is due January 9, 2015.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RAMP-Up Grant: Amount awarded to Crafton = $191,885, Fiscal Agent – Victor Valley Community College, Seeks to…Immersive Conferencing Classroom, Health pathways: Respiratory Therapist, EMT, Paramedic, Create process for using high school course grades to place students into courses at Crafton. Includes 5 community colleges, 19 high schools, 4 charter schools, and more than a dozen employers.  The purpose is to build career pathways driven by industry sectors that provide high-skill, high-wage, and high growth jobs.  Led by June, Brad (Respiratory), Gary R. (EMT), Morris Hunter (Rad Tech), and Dan Word (Paramedic) and is specific to the Respiratory, EMT, and Paramedic programs at CHC.  Also involves the use of the K-16 Bridge Program and the possible electronic development of processes to use high school course work to place students. The grant pays for faculty to work with high schools to develop pathways, professional development pathway coordinators, lab equipment, and an immersive electronic classroom. Some of the areas funded include an open house in the spring, two CTE counselor workshops, PD, respiratory and paramedic equipment, and money for the immersion or DE classroom.  Work on the class immersion cannot be done until construction for PSAH building has been completed (October 2015) and then work by Victor Valley to finish the immersion classroom is planned to be complete by December 2015.</a:t>
            </a:r>
          </a:p>
        </p:txBody>
      </p:sp>
      <p:sp>
        <p:nvSpPr>
          <p:cNvPr id="4" name="Slide Number Placeholder 3"/>
          <p:cNvSpPr>
            <a:spLocks noGrp="1"/>
          </p:cNvSpPr>
          <p:nvPr>
            <p:ph type="sldNum" sz="quarter" idx="10"/>
          </p:nvPr>
        </p:nvSpPr>
        <p:spPr/>
        <p:txBody>
          <a:bodyPr/>
          <a:lstStyle/>
          <a:p>
            <a:fld id="{7BC3B776-8A9E-41A4-845A-DE7C49841BB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77743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B5EDB-925A-4E8E-9858-97D693734130}"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11"/>
          </p:nvPr>
        </p:nvSpPr>
        <p:spPr/>
        <p:txBody>
          <a:bodyPr/>
          <a:lstStyle/>
          <a:p>
            <a:endParaRPr lang="en-US" dirty="0">
              <a:solidFill>
                <a:srgbClr val="455F51"/>
              </a:solidFill>
            </a:endParaRPr>
          </a:p>
        </p:txBody>
      </p:sp>
      <p:sp>
        <p:nvSpPr>
          <p:cNvPr id="6" name="Slide Number Placeholder 5"/>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4057439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11"/>
          </p:nvPr>
        </p:nvSpPr>
        <p:spPr/>
        <p:txBody>
          <a:bodyPr/>
          <a:lstStyle/>
          <a:p>
            <a:endParaRPr lang="en-US" dirty="0">
              <a:solidFill>
                <a:srgbClr val="455F51"/>
              </a:solidFill>
            </a:endParaRPr>
          </a:p>
        </p:txBody>
      </p:sp>
      <p:sp>
        <p:nvSpPr>
          <p:cNvPr id="6" name="Slide Number Placeholder 5"/>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36017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11"/>
          </p:nvPr>
        </p:nvSpPr>
        <p:spPr/>
        <p:txBody>
          <a:bodyPr/>
          <a:lstStyle/>
          <a:p>
            <a:endParaRPr lang="en-US" dirty="0">
              <a:solidFill>
                <a:srgbClr val="455F51"/>
              </a:solidFill>
            </a:endParaRPr>
          </a:p>
        </p:txBody>
      </p:sp>
      <p:sp>
        <p:nvSpPr>
          <p:cNvPr id="6" name="Slide Number Placeholder 5"/>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1691359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6" name="Footer Placeholder 5"/>
          <p:cNvSpPr>
            <a:spLocks noGrp="1"/>
          </p:cNvSpPr>
          <p:nvPr>
            <p:ph type="ftr" sz="quarter" idx="11"/>
          </p:nvPr>
        </p:nvSpPr>
        <p:spPr/>
        <p:txBody>
          <a:body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2884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8" name="Footer Placeholder 7"/>
          <p:cNvSpPr>
            <a:spLocks noGrp="1"/>
          </p:cNvSpPr>
          <p:nvPr>
            <p:ph type="ftr" sz="quarter" idx="11"/>
          </p:nvPr>
        </p:nvSpPr>
        <p:spPr/>
        <p:txBody>
          <a:bodyPr/>
          <a:lstStyle/>
          <a:p>
            <a:endParaRPr lang="en-US" dirty="0">
              <a:solidFill>
                <a:srgbClr val="455F51"/>
              </a:solidFill>
            </a:endParaRPr>
          </a:p>
        </p:txBody>
      </p:sp>
      <p:sp>
        <p:nvSpPr>
          <p:cNvPr id="9" name="Slide Number Placeholder 8"/>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347762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4" name="Footer Placeholder 3"/>
          <p:cNvSpPr>
            <a:spLocks noGrp="1"/>
          </p:cNvSpPr>
          <p:nvPr>
            <p:ph type="ftr" sz="quarter" idx="11"/>
          </p:nvPr>
        </p:nvSpPr>
        <p:spPr/>
        <p:txBody>
          <a:bodyPr/>
          <a:lstStyle/>
          <a:p>
            <a:endParaRPr lang="en-US" dirty="0">
              <a:solidFill>
                <a:srgbClr val="455F51"/>
              </a:solidFill>
            </a:endParaRPr>
          </a:p>
        </p:txBody>
      </p:sp>
      <p:sp>
        <p:nvSpPr>
          <p:cNvPr id="5" name="Slide Number Placeholder 4"/>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933562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3" name="Footer Placeholder 2"/>
          <p:cNvSpPr>
            <a:spLocks noGrp="1"/>
          </p:cNvSpPr>
          <p:nvPr>
            <p:ph type="ftr" sz="quarter" idx="11"/>
          </p:nvPr>
        </p:nvSpPr>
        <p:spPr/>
        <p:txBody>
          <a:bodyPr/>
          <a:lstStyle/>
          <a:p>
            <a:endParaRPr lang="en-US" dirty="0">
              <a:solidFill>
                <a:srgbClr val="455F51"/>
              </a:solidFill>
            </a:endParaRPr>
          </a:p>
        </p:txBody>
      </p:sp>
      <p:sp>
        <p:nvSpPr>
          <p:cNvPr id="4" name="Slide Number Placeholder 3"/>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913518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6" name="Footer Placeholder 5"/>
          <p:cNvSpPr>
            <a:spLocks noGrp="1"/>
          </p:cNvSpPr>
          <p:nvPr>
            <p:ph type="ftr" sz="quarter" idx="11"/>
          </p:nvPr>
        </p:nvSpPr>
        <p:spPr/>
        <p:txBody>
          <a:body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3428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B5EDB-925A-4E8E-9858-97D693734130}"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6" name="Footer Placeholder 5"/>
          <p:cNvSpPr>
            <a:spLocks noGrp="1"/>
          </p:cNvSpPr>
          <p:nvPr>
            <p:ph type="ftr" sz="quarter" idx="11"/>
          </p:nvPr>
        </p:nvSpPr>
        <p:spPr/>
        <p:txBody>
          <a:body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972609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11"/>
          </p:nvPr>
        </p:nvSpPr>
        <p:spPr/>
        <p:txBody>
          <a:bodyPr/>
          <a:lstStyle/>
          <a:p>
            <a:endParaRPr lang="en-US" dirty="0">
              <a:solidFill>
                <a:srgbClr val="455F51"/>
              </a:solidFill>
            </a:endParaRPr>
          </a:p>
        </p:txBody>
      </p:sp>
      <p:sp>
        <p:nvSpPr>
          <p:cNvPr id="6" name="Slide Number Placeholder 5"/>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2100377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11"/>
          </p:nvPr>
        </p:nvSpPr>
        <p:spPr/>
        <p:txBody>
          <a:bodyPr/>
          <a:lstStyle/>
          <a:p>
            <a:endParaRPr lang="en-US" dirty="0">
              <a:solidFill>
                <a:srgbClr val="455F51"/>
              </a:solidFill>
            </a:endParaRPr>
          </a:p>
        </p:txBody>
      </p:sp>
      <p:sp>
        <p:nvSpPr>
          <p:cNvPr id="6" name="Slide Number Placeholder 5"/>
          <p:cNvSpPr>
            <a:spLocks noGrp="1"/>
          </p:cNvSpPr>
          <p:nvPr>
            <p:ph type="sldNum" sz="quarter" idx="12"/>
          </p:nvPr>
        </p:nvSpPr>
        <p:spPr/>
        <p:txBody>
          <a:bodyPr/>
          <a:lstStyle/>
          <a:p>
            <a:fld id="{B0FB5EDB-925A-4E8E-9858-97D693734130}" type="slidenum">
              <a:rPr lang="en-US" smtClean="0">
                <a:solidFill>
                  <a:srgbClr val="455F51"/>
                </a:solidFill>
              </a:rPr>
              <a:pPr/>
              <a:t>‹#›</a:t>
            </a:fld>
            <a:endParaRPr lang="en-US" dirty="0">
              <a:solidFill>
                <a:srgbClr val="455F51"/>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1608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B5EDB-925A-4E8E-9858-97D693734130}"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FB5EDB-925A-4E8E-9858-97D69373413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B5EDB-925A-4E8E-9858-97D693734130}"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51DFB-75FC-4700-809B-B2D5A6A7B65B}"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B5EDB-925A-4E8E-9858-97D693734130}"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4351DFB-75FC-4700-809B-B2D5A6A7B65B}" type="datetimeFigureOut">
              <a:rPr lang="en-US" smtClean="0"/>
              <a:t>8/28/2015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FB5EDB-925A-4E8E-9858-97D693734130}"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4351DFB-75FC-4700-809B-B2D5A6A7B65B}" type="datetimeFigureOut">
              <a:rPr lang="en-US" smtClean="0">
                <a:solidFill>
                  <a:srgbClr val="455F51"/>
                </a:solidFill>
              </a:rPr>
              <a:pPr/>
              <a:t>8/28/2015</a:t>
            </a:fld>
            <a:endParaRPr lang="en-US" dirty="0">
              <a:solidFill>
                <a:srgbClr val="455F51"/>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455F51"/>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FB5EDB-925A-4E8E-9858-97D693734130}" type="slidenum">
              <a:rPr lang="en-US" smtClean="0">
                <a:solidFill>
                  <a:srgbClr val="455F51"/>
                </a:solidFill>
              </a:rPr>
              <a:pPr/>
              <a:t>‹#›</a:t>
            </a:fld>
            <a:endParaRPr lang="en-US" dirty="0">
              <a:solidFill>
                <a:srgbClr val="455F51"/>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886944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nformer.sbccd.cc.ca.us:1443/DashboardViewer.html?locale=en_US&amp;embedToken=96494f34-6dc0-4800-8060-c654d170df96" TargetMode="Externa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hyperlink" Target="mailto:kwurtz@craftonhills.edu"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 Bernardino Valley College</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Grant Development and Management </a:t>
            </a:r>
          </a:p>
          <a:p>
            <a:r>
              <a:rPr lang="en-US" dirty="0" smtClean="0"/>
              <a:t>Board </a:t>
            </a:r>
            <a:r>
              <a:rPr lang="en-US" smtClean="0"/>
              <a:t>Presentation September 10, </a:t>
            </a:r>
            <a:r>
              <a:rPr lang="en-US" dirty="0" smtClean="0"/>
              <a:t>2015</a:t>
            </a:r>
          </a:p>
          <a:p>
            <a:endParaRPr lang="en-US" dirty="0"/>
          </a:p>
          <a:p>
            <a:r>
              <a:rPr lang="en-US" dirty="0" smtClean="0"/>
              <a:t>Dr. Kathleen M. Rowley, Director and </a:t>
            </a:r>
          </a:p>
          <a:p>
            <a:r>
              <a:rPr lang="en-US" dirty="0" smtClean="0"/>
              <a:t>Dr. Susan Bangasser, Dean of Science</a:t>
            </a:r>
            <a:endParaRPr lang="en-US" dirty="0"/>
          </a:p>
        </p:txBody>
      </p:sp>
    </p:spTree>
    <p:extLst>
      <p:ext uri="{BB962C8B-B14F-4D97-AF65-F5344CB8AC3E}">
        <p14:creationId xmlns:p14="http://schemas.microsoft.com/office/powerpoint/2010/main" val="229967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911249113"/>
              </p:ext>
            </p:extLst>
          </p:nvPr>
        </p:nvGraphicFramePr>
        <p:xfrm>
          <a:off x="685800" y="2362200"/>
          <a:ext cx="7682161" cy="426920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a:spLocks noGrp="1"/>
          </p:cNvSpPr>
          <p:nvPr>
            <p:ph type="title"/>
          </p:nvPr>
        </p:nvSpPr>
        <p:spPr>
          <a:xfrm>
            <a:off x="457200" y="338328"/>
            <a:ext cx="8229600" cy="1252728"/>
          </a:xfrm>
        </p:spPr>
        <p:txBody>
          <a:bodyPr/>
          <a:lstStyle/>
          <a:p>
            <a:r>
              <a:rPr lang="en-US" dirty="0" smtClean="0"/>
              <a:t>Grants Overview</a:t>
            </a:r>
            <a:endParaRPr lang="en-US" dirty="0"/>
          </a:p>
        </p:txBody>
      </p:sp>
    </p:spTree>
    <p:extLst>
      <p:ext uri="{BB962C8B-B14F-4D97-AF65-F5344CB8AC3E}">
        <p14:creationId xmlns:p14="http://schemas.microsoft.com/office/powerpoint/2010/main" val="1536653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Grants Management</a:t>
            </a:r>
            <a:br>
              <a:rPr lang="en-US" dirty="0" smtClean="0"/>
            </a:br>
            <a:r>
              <a:rPr lang="en-US" sz="2100" dirty="0"/>
              <a:t>(Tracking database)</a:t>
            </a:r>
            <a:br>
              <a:rPr lang="en-US" sz="2100" dirty="0"/>
            </a:br>
            <a:r>
              <a:rPr lang="en-US" sz="975" dirty="0">
                <a:hlinkClick r:id="rId2"/>
              </a:rPr>
              <a:t>https://informer.sbccd.cc.ca.us:1443/DashboardViewer.html?locale=en_US&amp;embedToken=96494f34-6dc0-4800-8060-c654d170df96</a:t>
            </a:r>
            <a:r>
              <a:rPr lang="en-US" sz="975" dirty="0"/>
              <a:t> </a:t>
            </a:r>
          </a:p>
        </p:txBody>
      </p:sp>
      <p:sp>
        <p:nvSpPr>
          <p:cNvPr id="3" name="Content Placeholder 2"/>
          <p:cNvSpPr>
            <a:spLocks noGrp="1"/>
          </p:cNvSpPr>
          <p:nvPr>
            <p:ph idx="1"/>
          </p:nvPr>
        </p:nvSpPr>
        <p:spPr>
          <a:xfrm>
            <a:off x="514351" y="2320926"/>
            <a:ext cx="5114924" cy="2736850"/>
          </a:xfrm>
        </p:spPr>
        <p:txBody>
          <a:bodyPr>
            <a:normAutofit fontScale="62500" lnSpcReduction="20000"/>
          </a:bodyPr>
          <a:lstStyle/>
          <a:p>
            <a:r>
              <a:rPr lang="en-US" dirty="0" smtClean="0"/>
              <a:t>At any point in time anyone logged into the District can view Crafton’s current progress on grants at the College</a:t>
            </a:r>
          </a:p>
          <a:p>
            <a:r>
              <a:rPr lang="en-US" dirty="0" smtClean="0"/>
              <a:t>The database is updated regularly so that Crafton  can track the progress on grants</a:t>
            </a:r>
          </a:p>
          <a:p>
            <a:pPr lvl="1"/>
            <a:r>
              <a:rPr lang="en-US" dirty="0" smtClean="0"/>
              <a:t>Awarded (Active) – grants that are currently being implemented at Crafton (n = 11)</a:t>
            </a:r>
          </a:p>
          <a:p>
            <a:pPr lvl="1"/>
            <a:r>
              <a:rPr lang="en-US" dirty="0" smtClean="0"/>
              <a:t>Awarded (Ended) – grants that Crafton has been awarded and have ended (n = 15)</a:t>
            </a:r>
          </a:p>
          <a:p>
            <a:pPr lvl="1"/>
            <a:r>
              <a:rPr lang="en-US" dirty="0" smtClean="0"/>
              <a:t>Considered and Did not Apply (n = 47)</a:t>
            </a:r>
          </a:p>
          <a:p>
            <a:pPr lvl="1"/>
            <a:r>
              <a:rPr lang="en-US" dirty="0" smtClean="0"/>
              <a:t>Denied (n = 38)</a:t>
            </a:r>
          </a:p>
          <a:p>
            <a:pPr lvl="1"/>
            <a:r>
              <a:rPr lang="en-US" dirty="0" smtClean="0"/>
              <a:t>In </a:t>
            </a:r>
            <a:r>
              <a:rPr lang="en-US" dirty="0"/>
              <a:t>Process </a:t>
            </a:r>
            <a:r>
              <a:rPr lang="en-US" dirty="0" smtClean="0"/>
              <a:t>– grants Crafton is considering applying (n = 10)</a:t>
            </a:r>
          </a:p>
          <a:p>
            <a:pPr lvl="1"/>
            <a:r>
              <a:rPr lang="en-US" dirty="0"/>
              <a:t>Pending – applied and waiting to hear whether or not grant will be funded (n = </a:t>
            </a:r>
            <a:r>
              <a:rPr lang="en-US" dirty="0" smtClean="0"/>
              <a:t>3)</a:t>
            </a:r>
            <a:endParaRPr lang="en-US" dirty="0"/>
          </a:p>
        </p:txBody>
      </p:sp>
      <p:pic>
        <p:nvPicPr>
          <p:cNvPr id="4" name="Picture 3"/>
          <p:cNvPicPr>
            <a:picLocks noChangeAspect="1"/>
          </p:cNvPicPr>
          <p:nvPr/>
        </p:nvPicPr>
        <p:blipFill>
          <a:blip r:embed="rId3"/>
          <a:stretch>
            <a:fillRect/>
          </a:stretch>
        </p:blipFill>
        <p:spPr>
          <a:xfrm>
            <a:off x="304800" y="5232400"/>
            <a:ext cx="8405990" cy="939800"/>
          </a:xfrm>
          <a:prstGeom prst="rect">
            <a:avLst/>
          </a:prstGeom>
        </p:spPr>
      </p:pic>
      <p:grpSp>
        <p:nvGrpSpPr>
          <p:cNvPr id="7" name="Group 6"/>
          <p:cNvGrpSpPr/>
          <p:nvPr/>
        </p:nvGrpSpPr>
        <p:grpSpPr>
          <a:xfrm>
            <a:off x="5629275" y="2495550"/>
            <a:ext cx="3271251" cy="2163763"/>
            <a:chOff x="7505700" y="2184399"/>
            <a:chExt cx="4361668" cy="2885017"/>
          </a:xfrm>
        </p:grpSpPr>
        <p:pic>
          <p:nvPicPr>
            <p:cNvPr id="5" name="Picture 4"/>
            <p:cNvPicPr>
              <a:picLocks noChangeAspect="1"/>
            </p:cNvPicPr>
            <p:nvPr/>
          </p:nvPicPr>
          <p:blipFill>
            <a:blip r:embed="rId4"/>
            <a:stretch>
              <a:fillRect/>
            </a:stretch>
          </p:blipFill>
          <p:spPr>
            <a:xfrm>
              <a:off x="7505700" y="2184399"/>
              <a:ext cx="4361668" cy="2885017"/>
            </a:xfrm>
            <a:prstGeom prst="rect">
              <a:avLst/>
            </a:prstGeom>
          </p:spPr>
        </p:pic>
        <p:sp>
          <p:nvSpPr>
            <p:cNvPr id="6" name="Rectangle 5"/>
            <p:cNvSpPr/>
            <p:nvPr/>
          </p:nvSpPr>
          <p:spPr>
            <a:xfrm>
              <a:off x="7696200" y="4813824"/>
              <a:ext cx="2628900" cy="230191"/>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w="38100">
                  <a:solidFill>
                    <a:prstClr val="black"/>
                  </a:solidFill>
                </a:ln>
                <a:solidFill>
                  <a:prstClr val="white"/>
                </a:solidFill>
              </a:endParaRPr>
            </a:p>
          </p:txBody>
        </p:sp>
      </p:grpSp>
    </p:spTree>
    <p:extLst>
      <p:ext uri="{BB962C8B-B14F-4D97-AF65-F5344CB8AC3E}">
        <p14:creationId xmlns:p14="http://schemas.microsoft.com/office/powerpoint/2010/main" val="57625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Opportunities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88971735"/>
              </p:ext>
            </p:extLst>
          </p:nvPr>
        </p:nvGraphicFramePr>
        <p:xfrm>
          <a:off x="457200" y="2743200"/>
          <a:ext cx="8458200" cy="3895834"/>
        </p:xfrm>
        <a:graphic>
          <a:graphicData uri="http://schemas.openxmlformats.org/drawingml/2006/table">
            <a:tbl>
              <a:tblPr firstRow="1" bandRow="1">
                <a:tableStyleId>{5C22544A-7EE6-4342-B048-85BDC9FD1C3A}</a:tableStyleId>
              </a:tblPr>
              <a:tblGrid>
                <a:gridCol w="1759299"/>
                <a:gridCol w="1295400"/>
                <a:gridCol w="762000"/>
                <a:gridCol w="4641501"/>
              </a:tblGrid>
              <a:tr h="381000">
                <a:tc>
                  <a:txBody>
                    <a:bodyPr/>
                    <a:lstStyle/>
                    <a:p>
                      <a:r>
                        <a:rPr lang="en-US" sz="1400" dirty="0" smtClean="0"/>
                        <a:t>Grant</a:t>
                      </a:r>
                      <a:endParaRPr lang="en-US" sz="1400" dirty="0"/>
                    </a:p>
                  </a:txBody>
                  <a:tcPr/>
                </a:tc>
                <a:tc>
                  <a:txBody>
                    <a:bodyPr/>
                    <a:lstStyle/>
                    <a:p>
                      <a:r>
                        <a:rPr lang="en-US" sz="1400" dirty="0" smtClean="0"/>
                        <a:t>Total</a:t>
                      </a:r>
                      <a:r>
                        <a:rPr lang="en-US" sz="1400" baseline="0" dirty="0" smtClean="0"/>
                        <a:t> Amount</a:t>
                      </a:r>
                      <a:endParaRPr lang="en-US" sz="1400" dirty="0"/>
                    </a:p>
                  </a:txBody>
                  <a:tcPr/>
                </a:tc>
                <a:tc>
                  <a:txBody>
                    <a:bodyPr/>
                    <a:lstStyle/>
                    <a:p>
                      <a:r>
                        <a:rPr lang="en-US" sz="1400" dirty="0" smtClean="0"/>
                        <a:t>Length</a:t>
                      </a:r>
                      <a:endParaRPr lang="en-US" sz="1400" dirty="0"/>
                    </a:p>
                  </a:txBody>
                  <a:tcPr/>
                </a:tc>
                <a:tc>
                  <a:txBody>
                    <a:bodyPr/>
                    <a:lstStyle/>
                    <a:p>
                      <a:r>
                        <a:rPr lang="en-US" sz="1400" dirty="0" smtClean="0"/>
                        <a:t>Brief Description</a:t>
                      </a:r>
                      <a:endParaRPr lang="en-US" sz="1400" dirty="0"/>
                    </a:p>
                  </a:txBody>
                  <a:tcPr/>
                </a:tc>
              </a:tr>
              <a:tr h="812537">
                <a:tc>
                  <a:txBody>
                    <a:bodyPr/>
                    <a:lstStyle/>
                    <a:p>
                      <a:r>
                        <a:rPr lang="en-US" sz="1400" dirty="0" smtClean="0"/>
                        <a:t>USDE</a:t>
                      </a:r>
                      <a:r>
                        <a:rPr lang="en-US" sz="1400" baseline="0" dirty="0" smtClean="0"/>
                        <a:t> – Institute of Educational Sciences</a:t>
                      </a:r>
                      <a:endParaRPr lang="en-US" sz="1400" dirty="0"/>
                    </a:p>
                  </a:txBody>
                  <a:tcPr/>
                </a:tc>
                <a:tc>
                  <a:txBody>
                    <a:bodyPr/>
                    <a:lstStyle/>
                    <a:p>
                      <a:r>
                        <a:rPr lang="en-US" sz="1400" dirty="0" smtClean="0"/>
                        <a:t>$3.3 million</a:t>
                      </a:r>
                      <a:endParaRPr lang="en-US" sz="1400" dirty="0"/>
                    </a:p>
                  </a:txBody>
                  <a:tcPr/>
                </a:tc>
                <a:tc>
                  <a:txBody>
                    <a:bodyPr/>
                    <a:lstStyle/>
                    <a:p>
                      <a:r>
                        <a:rPr lang="en-US" sz="1400" dirty="0" smtClean="0"/>
                        <a:t>5 years</a:t>
                      </a:r>
                      <a:endParaRPr lang="en-US" sz="1400" dirty="0"/>
                    </a:p>
                  </a:txBody>
                  <a:tcPr/>
                </a:tc>
                <a:tc>
                  <a:txBody>
                    <a:bodyPr/>
                    <a:lstStyle/>
                    <a:p>
                      <a:r>
                        <a:rPr lang="en-US" sz="1400" dirty="0" smtClean="0"/>
                        <a:t>The grant will implement and research the impact of Reading Apprenticeship. The grant includes money for training, conferences, reading apprenticeship, FIGs, and research.</a:t>
                      </a:r>
                      <a:endParaRPr lang="en-US" sz="1400" dirty="0"/>
                    </a:p>
                  </a:txBody>
                  <a:tcPr/>
                </a:tc>
              </a:tr>
              <a:tr h="812537">
                <a:tc>
                  <a:txBody>
                    <a:bodyPr/>
                    <a:lstStyle/>
                    <a:p>
                      <a:r>
                        <a:rPr lang="en-US" sz="1400" dirty="0" smtClean="0"/>
                        <a:t>San Manuel</a:t>
                      </a:r>
                      <a:endParaRPr lang="en-US" sz="1400" dirty="0"/>
                    </a:p>
                  </a:txBody>
                  <a:tcPr/>
                </a:tc>
                <a:tc>
                  <a:txBody>
                    <a:bodyPr/>
                    <a:lstStyle/>
                    <a:p>
                      <a:r>
                        <a:rPr lang="en-US" sz="1400" dirty="0" smtClean="0"/>
                        <a:t>$200,000</a:t>
                      </a:r>
                      <a:endParaRPr lang="en-US" sz="1400" dirty="0"/>
                    </a:p>
                  </a:txBody>
                  <a:tcPr/>
                </a:tc>
                <a:tc>
                  <a:txBody>
                    <a:bodyPr/>
                    <a:lstStyle/>
                    <a:p>
                      <a:r>
                        <a:rPr lang="en-US" sz="1400" dirty="0" smtClean="0"/>
                        <a:t>1 year</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$200,000 from the San Manuel Band of Mission Indians to support at‐risk, educationally and financially disadvantaged students with student employment and scholarships.</a:t>
                      </a:r>
                      <a:endParaRPr lang="en-US" sz="1400" b="1" dirty="0" smtClean="0">
                        <a:solidFill>
                          <a:srgbClr val="002060"/>
                        </a:solidFill>
                      </a:endParaRPr>
                    </a:p>
                  </a:txBody>
                  <a:tcPr/>
                </a:tc>
              </a:tr>
              <a:tr h="812537">
                <a:tc>
                  <a:txBody>
                    <a:bodyPr/>
                    <a:lstStyle/>
                    <a:p>
                      <a:r>
                        <a:rPr lang="en-US" sz="1400" dirty="0" smtClean="0"/>
                        <a:t>Title V – HSI STEM</a:t>
                      </a:r>
                      <a:endParaRPr lang="en-US" sz="1400" dirty="0"/>
                    </a:p>
                  </a:txBody>
                  <a:tcPr/>
                </a:tc>
                <a:tc>
                  <a:txBody>
                    <a:bodyPr/>
                    <a:lstStyle/>
                    <a:p>
                      <a:r>
                        <a:rPr lang="en-US" sz="1400" dirty="0" smtClean="0"/>
                        <a:t>$4.3 million</a:t>
                      </a:r>
                      <a:endParaRPr lang="en-US" sz="1400" dirty="0"/>
                    </a:p>
                  </a:txBody>
                  <a:tcPr/>
                </a:tc>
                <a:tc>
                  <a:txBody>
                    <a:bodyPr/>
                    <a:lstStyle/>
                    <a:p>
                      <a:r>
                        <a:rPr lang="en-US" sz="1400" dirty="0" smtClean="0"/>
                        <a:t>5 years</a:t>
                      </a:r>
                      <a:endParaRPr lang="en-US" sz="1400" dirty="0"/>
                    </a:p>
                  </a:txBody>
                  <a:tcPr/>
                </a:tc>
                <a:tc>
                  <a:txBody>
                    <a:bodyPr/>
                    <a:lstStyle/>
                    <a:p>
                      <a:pPr marL="0" indent="0">
                        <a:buNone/>
                      </a:pPr>
                      <a:r>
                        <a:rPr lang="en-US" sz="1400" dirty="0" smtClean="0"/>
                        <a:t>STEM Success Center, Undergraduate Research,</a:t>
                      </a:r>
                      <a:r>
                        <a:rPr lang="en-US" sz="1400" baseline="0" dirty="0" smtClean="0"/>
                        <a:t> and a</a:t>
                      </a:r>
                      <a:r>
                        <a:rPr lang="en-US" sz="1400" dirty="0" smtClean="0"/>
                        <a:t>dult learners and strategies to encourage Hispanic Students to select STEM Programs - Cohort program for adult re-entry.</a:t>
                      </a:r>
                    </a:p>
                  </a:txBody>
                  <a:tcPr/>
                </a:tc>
              </a:tr>
              <a:tr h="470755">
                <a:tc>
                  <a:txBody>
                    <a:bodyPr/>
                    <a:lstStyle/>
                    <a:p>
                      <a:r>
                        <a:rPr lang="en-US" sz="1400" dirty="0" smtClean="0"/>
                        <a:t>Title</a:t>
                      </a:r>
                      <a:r>
                        <a:rPr lang="en-US" sz="1400" baseline="0" dirty="0" smtClean="0"/>
                        <a:t> V – Individual or COOP Pathways  Grant</a:t>
                      </a:r>
                      <a:endParaRPr lang="en-US" sz="1400" dirty="0"/>
                    </a:p>
                  </a:txBody>
                  <a:tcPr/>
                </a:tc>
                <a:tc>
                  <a:txBody>
                    <a:bodyPr/>
                    <a:lstStyle/>
                    <a:p>
                      <a:r>
                        <a:rPr lang="en-US" sz="1400" dirty="0" smtClean="0"/>
                        <a:t>$2.6 million</a:t>
                      </a:r>
                      <a:endParaRPr lang="en-US" sz="1400" dirty="0"/>
                    </a:p>
                  </a:txBody>
                  <a:tcPr/>
                </a:tc>
                <a:tc>
                  <a:txBody>
                    <a:bodyPr/>
                    <a:lstStyle/>
                    <a:p>
                      <a:r>
                        <a:rPr lang="en-US" sz="1400" dirty="0" smtClean="0"/>
                        <a:t>5 years</a:t>
                      </a:r>
                      <a:endParaRPr lang="en-US" sz="1400" dirty="0"/>
                    </a:p>
                  </a:txBody>
                  <a:tcPr/>
                </a:tc>
                <a:tc>
                  <a:txBody>
                    <a:bodyPr/>
                    <a:lstStyle/>
                    <a:p>
                      <a:r>
                        <a:rPr lang="en-US" sz="1400" dirty="0" smtClean="0"/>
                        <a:t>The purpose is to increase the college-going culture within the region through pathways to college.  Strategies include outreach to K-12, some of the LLP strategies, and developing a mentor program for students.</a:t>
                      </a:r>
                      <a:endParaRPr lang="en-US" sz="1400" dirty="0"/>
                    </a:p>
                  </a:txBody>
                  <a:tcPr/>
                </a:tc>
              </a:tr>
            </a:tbl>
          </a:graphicData>
        </a:graphic>
      </p:graphicFrame>
    </p:spTree>
    <p:extLst>
      <p:ext uri="{BB962C8B-B14F-4D97-AF65-F5344CB8AC3E}">
        <p14:creationId xmlns:p14="http://schemas.microsoft.com/office/powerpoint/2010/main" val="3404343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252728"/>
          </a:xfrm>
        </p:spPr>
        <p:txBody>
          <a:bodyPr>
            <a:normAutofit/>
          </a:bodyPr>
          <a:lstStyle/>
          <a:p>
            <a:r>
              <a:rPr lang="en-US" sz="3200" u="sng" dirty="0" smtClean="0"/>
              <a:t>Career and Technical Education (CTE) Grants at Crafton</a:t>
            </a:r>
            <a:endParaRPr lang="en-US" sz="3200" dirty="0"/>
          </a:p>
        </p:txBody>
      </p:sp>
      <p:sp>
        <p:nvSpPr>
          <p:cNvPr id="3" name="Content Placeholder 2"/>
          <p:cNvSpPr>
            <a:spLocks noGrp="1"/>
          </p:cNvSpPr>
          <p:nvPr>
            <p:ph idx="1"/>
          </p:nvPr>
        </p:nvSpPr>
        <p:spPr>
          <a:xfrm>
            <a:off x="514350" y="2463800"/>
            <a:ext cx="8172449" cy="4165599"/>
          </a:xfrm>
        </p:spPr>
        <p:txBody>
          <a:bodyPr>
            <a:normAutofit/>
          </a:bodyPr>
          <a:lstStyle/>
          <a:p>
            <a:r>
              <a:rPr lang="en-US" b="1" dirty="0" smtClean="0"/>
              <a:t>CTE Enhancement Fund </a:t>
            </a:r>
            <a:r>
              <a:rPr lang="en-US" dirty="0" smtClean="0"/>
              <a:t>– 2 parts: </a:t>
            </a:r>
            <a:r>
              <a:rPr lang="en-US" dirty="0"/>
              <a:t>60% funded </a:t>
            </a:r>
            <a:r>
              <a:rPr lang="en-US" dirty="0" smtClean="0"/>
              <a:t>EMS, Respiratory, and professional development and outreach for all Crafton Allied Health Programs; </a:t>
            </a:r>
            <a:r>
              <a:rPr lang="en-US" dirty="0"/>
              <a:t>40% funded </a:t>
            </a:r>
            <a:r>
              <a:rPr lang="en-US" dirty="0" smtClean="0"/>
              <a:t>Fire and Paramedic.</a:t>
            </a:r>
          </a:p>
          <a:p>
            <a:r>
              <a:rPr lang="en-US" b="1" dirty="0"/>
              <a:t>CTE Transitions </a:t>
            </a:r>
            <a:r>
              <a:rPr lang="en-US" dirty="0" smtClean="0"/>
              <a:t>– Expanded </a:t>
            </a:r>
            <a:r>
              <a:rPr lang="en-US" dirty="0"/>
              <a:t>awareness of CTE through high school outreach and career exploration. </a:t>
            </a:r>
            <a:r>
              <a:rPr lang="en-US" dirty="0" smtClean="0"/>
              <a:t>Funds are also being used to recruit women into the Fire Program and for over 70 outreach events annually.</a:t>
            </a:r>
          </a:p>
          <a:p>
            <a:r>
              <a:rPr lang="en-US" b="1" dirty="0" smtClean="0"/>
              <a:t>Perkins</a:t>
            </a:r>
            <a:r>
              <a:rPr lang="en-US" dirty="0" smtClean="0"/>
              <a:t> – Funds used to support CIS, Child Development, Respiratory, Fire, EMT, Paramedic, and outreach.</a:t>
            </a:r>
            <a:endParaRPr lang="en-US" dirty="0"/>
          </a:p>
          <a:p>
            <a:endParaRPr lang="en-US" dirty="0"/>
          </a:p>
        </p:txBody>
      </p:sp>
      <p:pic>
        <p:nvPicPr>
          <p:cNvPr id="2050" name="Picture 2" descr="83 Paramedic Gradu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1143000"/>
            <a:ext cx="1828799" cy="1226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666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CTE Partnership Grants at Crafton</a:t>
            </a:r>
            <a:endParaRPr lang="en-US" dirty="0"/>
          </a:p>
        </p:txBody>
      </p:sp>
      <p:sp>
        <p:nvSpPr>
          <p:cNvPr id="3" name="Content Placeholder 2"/>
          <p:cNvSpPr>
            <a:spLocks noGrp="1"/>
          </p:cNvSpPr>
          <p:nvPr>
            <p:ph idx="1"/>
          </p:nvPr>
        </p:nvSpPr>
        <p:spPr>
          <a:xfrm>
            <a:off x="514351" y="2463800"/>
            <a:ext cx="8303915" cy="4165599"/>
          </a:xfrm>
        </p:spPr>
        <p:txBody>
          <a:bodyPr>
            <a:normAutofit fontScale="85000" lnSpcReduction="10000"/>
          </a:bodyPr>
          <a:lstStyle/>
          <a:p>
            <a:r>
              <a:rPr lang="en-US" b="1" dirty="0" smtClean="0"/>
              <a:t>California Career Pathways Trust (CCPT) with Public </a:t>
            </a:r>
            <a:r>
              <a:rPr lang="en-US" b="1" dirty="0"/>
              <a:t>Safety Academy (PSA) </a:t>
            </a:r>
            <a:r>
              <a:rPr lang="en-US" dirty="0"/>
              <a:t>- Crafton partnered with </a:t>
            </a:r>
            <a:r>
              <a:rPr lang="en-US" dirty="0" smtClean="0"/>
              <a:t>PSA </a:t>
            </a:r>
            <a:r>
              <a:rPr lang="en-US" dirty="0"/>
              <a:t>Charter School  </a:t>
            </a:r>
            <a:r>
              <a:rPr lang="en-US" dirty="0" smtClean="0"/>
              <a:t>to </a:t>
            </a:r>
            <a:r>
              <a:rPr lang="en-US" dirty="0"/>
              <a:t>create career pathways in </a:t>
            </a:r>
            <a:r>
              <a:rPr lang="en-US" dirty="0" smtClean="0"/>
              <a:t>Fire Service.</a:t>
            </a:r>
          </a:p>
          <a:p>
            <a:r>
              <a:rPr lang="en-US" dirty="0"/>
              <a:t>Victor Valley College included </a:t>
            </a:r>
            <a:r>
              <a:rPr lang="en-US" dirty="0" smtClean="0"/>
              <a:t>Crafton </a:t>
            </a:r>
            <a:r>
              <a:rPr lang="en-US" dirty="0"/>
              <a:t>in its </a:t>
            </a:r>
            <a:r>
              <a:rPr lang="en-US" b="1" dirty="0"/>
              <a:t>RAMP UP </a:t>
            </a:r>
            <a:r>
              <a:rPr lang="en-US" dirty="0"/>
              <a:t>program of CTE pathways;  </a:t>
            </a:r>
            <a:r>
              <a:rPr lang="en-US" dirty="0" smtClean="0"/>
              <a:t>$191,885 </a:t>
            </a:r>
            <a:r>
              <a:rPr lang="en-US" dirty="0"/>
              <a:t>for Year 1 (2014-2015); </a:t>
            </a:r>
            <a:r>
              <a:rPr lang="en-US" dirty="0" smtClean="0"/>
              <a:t>$191,885 </a:t>
            </a:r>
            <a:r>
              <a:rPr lang="en-US" dirty="0"/>
              <a:t>for Year 2 (2015-2016</a:t>
            </a:r>
            <a:r>
              <a:rPr lang="en-US" dirty="0" smtClean="0"/>
              <a:t>).</a:t>
            </a:r>
          </a:p>
          <a:p>
            <a:r>
              <a:rPr lang="en-US" b="1" dirty="0"/>
              <a:t>Trade Adjustment Assistance Community College and Career Training </a:t>
            </a:r>
            <a:r>
              <a:rPr lang="en-US" dirty="0"/>
              <a:t>– partner with fiscal agent Chaffey College to </a:t>
            </a:r>
            <a:r>
              <a:rPr lang="en-US" dirty="0" smtClean="0"/>
              <a:t>examine engineering and manufacturing as possible curriculum for Crafton: $50,000 </a:t>
            </a:r>
            <a:r>
              <a:rPr lang="en-US" dirty="0"/>
              <a:t>over 4 </a:t>
            </a:r>
            <a:r>
              <a:rPr lang="en-US" dirty="0" smtClean="0"/>
              <a:t>years.</a:t>
            </a:r>
          </a:p>
          <a:p>
            <a:r>
              <a:rPr lang="en-US" b="1" dirty="0" smtClean="0"/>
              <a:t>State of California Innovation in Higher Education </a:t>
            </a:r>
            <a:r>
              <a:rPr lang="en-US" dirty="0" smtClean="0"/>
              <a:t>– Purpose is to align educational </a:t>
            </a:r>
            <a:r>
              <a:rPr lang="en-US" dirty="0"/>
              <a:t>policy and initiatives regionally via a bi-county cradle-to-career collective impact model, </a:t>
            </a:r>
            <a:r>
              <a:rPr lang="en-US" dirty="0" smtClean="0"/>
              <a:t>increase </a:t>
            </a:r>
            <a:r>
              <a:rPr lang="en-US" dirty="0"/>
              <a:t>college preparedness, </a:t>
            </a:r>
            <a:r>
              <a:rPr lang="en-US" dirty="0" smtClean="0"/>
              <a:t>and to improve </a:t>
            </a:r>
            <a:r>
              <a:rPr lang="en-US" dirty="0"/>
              <a:t>career preparedness through strengthened partnership with industry to better align  education with workforce development </a:t>
            </a:r>
            <a:r>
              <a:rPr lang="en-US" dirty="0" smtClean="0"/>
              <a:t>needs: $2.5 million awarded, CSUSB is fiscal agent.</a:t>
            </a:r>
            <a:endParaRPr lang="en-US" dirty="0"/>
          </a:p>
          <a:p>
            <a:endParaRPr lang="en-US" dirty="0" smtClean="0"/>
          </a:p>
          <a:p>
            <a:endParaRPr lang="en-US" dirty="0" smtClean="0"/>
          </a:p>
          <a:p>
            <a:endParaRPr lang="en-US" dirty="0"/>
          </a:p>
        </p:txBody>
      </p:sp>
      <p:pic>
        <p:nvPicPr>
          <p:cNvPr id="4" name="Picture 2" descr="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5793" y="1295400"/>
            <a:ext cx="1616673" cy="1084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509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of grants at Crafton Hills College</a:t>
            </a:r>
            <a:endParaRPr lang="en-US" dirty="0"/>
          </a:p>
        </p:txBody>
      </p:sp>
      <p:sp>
        <p:nvSpPr>
          <p:cNvPr id="3" name="Content Placeholder 2"/>
          <p:cNvSpPr>
            <a:spLocks noGrp="1"/>
          </p:cNvSpPr>
          <p:nvPr>
            <p:ph idx="1"/>
          </p:nvPr>
        </p:nvSpPr>
        <p:spPr>
          <a:xfrm>
            <a:off x="514351" y="2463801"/>
            <a:ext cx="7598569" cy="1231900"/>
          </a:xfrm>
        </p:spPr>
        <p:txBody>
          <a:bodyPr/>
          <a:lstStyle/>
          <a:p>
            <a:r>
              <a:rPr lang="en-US" dirty="0" smtClean="0"/>
              <a:t>Strategically identify and pursue grants that align with Crafton’s Strategic Directions and Goals</a:t>
            </a:r>
            <a:endParaRPr lang="en-US" dirty="0"/>
          </a:p>
        </p:txBody>
      </p:sp>
      <p:pic>
        <p:nvPicPr>
          <p:cNvPr id="4" name="Picture 3"/>
          <p:cNvPicPr>
            <a:picLocks noChangeAspect="1"/>
          </p:cNvPicPr>
          <p:nvPr/>
        </p:nvPicPr>
        <p:blipFill>
          <a:blip r:embed="rId2"/>
          <a:stretch>
            <a:fillRect/>
          </a:stretch>
        </p:blipFill>
        <p:spPr>
          <a:xfrm>
            <a:off x="221456" y="3832225"/>
            <a:ext cx="8643938" cy="2050256"/>
          </a:xfrm>
          <a:prstGeom prst="rect">
            <a:avLst/>
          </a:prstGeom>
        </p:spPr>
      </p:pic>
    </p:spTree>
    <p:extLst>
      <p:ext uri="{BB962C8B-B14F-4D97-AF65-F5344CB8AC3E}">
        <p14:creationId xmlns:p14="http://schemas.microsoft.com/office/powerpoint/2010/main" val="316114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2014-2015 was a year of managing more than $8 million in grants awarded in the past few years:</a:t>
            </a:r>
          </a:p>
          <a:p>
            <a:r>
              <a:rPr lang="en-US" dirty="0" smtClean="0"/>
              <a:t>Ongoing federal/national grants included:</a:t>
            </a:r>
          </a:p>
          <a:p>
            <a:pPr lvl="1"/>
            <a:r>
              <a:rPr lang="en-US" dirty="0" smtClean="0"/>
              <a:t>HSI STEM PASS GO </a:t>
            </a:r>
          </a:p>
          <a:p>
            <a:pPr lvl="1"/>
            <a:r>
              <a:rPr lang="en-US" dirty="0" smtClean="0"/>
              <a:t>MSEIP </a:t>
            </a:r>
          </a:p>
          <a:p>
            <a:pPr lvl="1"/>
            <a:r>
              <a:rPr lang="en-US" dirty="0" smtClean="0"/>
              <a:t>National Science Foundation ATE grant  </a:t>
            </a:r>
          </a:p>
          <a:p>
            <a:r>
              <a:rPr lang="en-US" dirty="0"/>
              <a:t>California Community College Chancellor’s Office grants:</a:t>
            </a:r>
          </a:p>
          <a:p>
            <a:pPr lvl="1"/>
            <a:r>
              <a:rPr lang="en-US" dirty="0"/>
              <a:t>Middle College High School grant </a:t>
            </a:r>
            <a:r>
              <a:rPr lang="en-US" dirty="0" smtClean="0"/>
              <a:t>(renewed)</a:t>
            </a:r>
            <a:endParaRPr lang="en-US" dirty="0"/>
          </a:p>
          <a:p>
            <a:pPr lvl="1"/>
            <a:r>
              <a:rPr lang="en-US" dirty="0"/>
              <a:t>CTE Transitions grant </a:t>
            </a:r>
            <a:r>
              <a:rPr lang="en-US" dirty="0" smtClean="0"/>
              <a:t>(renewed)</a:t>
            </a:r>
            <a:endParaRPr lang="en-US" dirty="0"/>
          </a:p>
          <a:p>
            <a:pPr marL="274320" lvl="1"/>
            <a:r>
              <a:rPr lang="en-US" dirty="0"/>
              <a:t>Campus-based Student Mental Health program </a:t>
            </a:r>
            <a:r>
              <a:rPr lang="en-US" dirty="0" smtClean="0"/>
              <a:t>grant (completed)</a:t>
            </a:r>
            <a:endParaRPr lang="en-US" sz="2400" b="1" dirty="0"/>
          </a:p>
          <a:p>
            <a:pPr marL="274320" lvl="1"/>
            <a:r>
              <a:rPr lang="en-US" sz="2400" dirty="0" smtClean="0"/>
              <a:t>Enrollment growth nursing (renewed).</a:t>
            </a:r>
            <a:endParaRPr lang="en-US" dirty="0" smtClean="0"/>
          </a:p>
        </p:txBody>
      </p:sp>
      <p:sp>
        <p:nvSpPr>
          <p:cNvPr id="3" name="Title 2"/>
          <p:cNvSpPr>
            <a:spLocks noGrp="1"/>
          </p:cNvSpPr>
          <p:nvPr>
            <p:ph type="title"/>
          </p:nvPr>
        </p:nvSpPr>
        <p:spPr/>
        <p:txBody>
          <a:bodyPr/>
          <a:lstStyle/>
          <a:p>
            <a:r>
              <a:rPr lang="en-US" dirty="0" smtClean="0"/>
              <a:t>Grants Overview</a:t>
            </a:r>
            <a:endParaRPr lang="en-US" dirty="0"/>
          </a:p>
        </p:txBody>
      </p:sp>
    </p:spTree>
    <p:extLst>
      <p:ext uri="{BB962C8B-B14F-4D97-AF65-F5344CB8AC3E}">
        <p14:creationId xmlns:p14="http://schemas.microsoft.com/office/powerpoint/2010/main" val="249489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030133"/>
          </a:xfrm>
        </p:spPr>
        <p:txBody>
          <a:bodyPr>
            <a:normAutofit/>
          </a:bodyPr>
          <a:lstStyle/>
          <a:p>
            <a:r>
              <a:rPr lang="en-US" b="1" dirty="0" smtClean="0"/>
              <a:t>AB86 Adult Education</a:t>
            </a:r>
          </a:p>
          <a:p>
            <a:pPr lvl="1"/>
            <a:r>
              <a:rPr lang="en-US" dirty="0"/>
              <a:t>A</a:t>
            </a:r>
            <a:r>
              <a:rPr lang="en-US" dirty="0" smtClean="0"/>
              <a:t> regional effort involving school districts and adult schools gathered community input on adult education services and gaps. The project was awarded to the district in March 2014 for $366,883. Ms. Emma Diaz was hired to coordinate the grant. </a:t>
            </a:r>
          </a:p>
          <a:p>
            <a:pPr lvl="1"/>
            <a:r>
              <a:rPr lang="en-US" dirty="0" smtClean="0"/>
              <a:t>The planning period has been extended through December 2015. Implementation funding is expected in December 2015 or January 2016.</a:t>
            </a:r>
          </a:p>
          <a:p>
            <a:pPr marL="274320" lvl="1"/>
            <a:endParaRPr lang="en-US" sz="2400" b="1" dirty="0" smtClean="0"/>
          </a:p>
        </p:txBody>
      </p:sp>
      <p:sp>
        <p:nvSpPr>
          <p:cNvPr id="3" name="Title 2"/>
          <p:cNvSpPr>
            <a:spLocks noGrp="1"/>
          </p:cNvSpPr>
          <p:nvPr>
            <p:ph type="title"/>
          </p:nvPr>
        </p:nvSpPr>
        <p:spPr/>
        <p:txBody>
          <a:bodyPr/>
          <a:lstStyle/>
          <a:p>
            <a:r>
              <a:rPr lang="en-US" dirty="0" smtClean="0"/>
              <a:t>State Projects</a:t>
            </a:r>
            <a:endParaRPr lang="en-US" dirty="0"/>
          </a:p>
        </p:txBody>
      </p:sp>
    </p:spTree>
    <p:extLst>
      <p:ext uri="{BB962C8B-B14F-4D97-AF65-F5344CB8AC3E}">
        <p14:creationId xmlns:p14="http://schemas.microsoft.com/office/powerpoint/2010/main" val="87357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 2014-2015, post-award management was a major focus of the SBVC Grant Development and Management department; 50%-75% of grant office staff time is spent managing awarded projects. </a:t>
            </a:r>
          </a:p>
          <a:p>
            <a:endParaRPr lang="en-US" dirty="0" smtClean="0"/>
          </a:p>
          <a:p>
            <a:r>
              <a:rPr lang="en-US" dirty="0" err="1" smtClean="0"/>
              <a:t>Streamlink</a:t>
            </a:r>
            <a:r>
              <a:rPr lang="en-US" dirty="0" smtClean="0"/>
              <a:t> </a:t>
            </a:r>
            <a:r>
              <a:rPr lang="en-US" dirty="0" err="1" smtClean="0"/>
              <a:t>Amplifund</a:t>
            </a:r>
            <a:r>
              <a:rPr lang="en-US" dirty="0" smtClean="0"/>
              <a:t> grant management software will help to organize grant tasks and be compliant with new (December 2014) federal regulations and processes. We began training grant office staff and grant project directors starting August 2015.</a:t>
            </a:r>
          </a:p>
        </p:txBody>
      </p:sp>
      <p:sp>
        <p:nvSpPr>
          <p:cNvPr id="3" name="Title 2"/>
          <p:cNvSpPr>
            <a:spLocks noGrp="1"/>
          </p:cNvSpPr>
          <p:nvPr>
            <p:ph type="title"/>
          </p:nvPr>
        </p:nvSpPr>
        <p:spPr/>
        <p:txBody>
          <a:bodyPr/>
          <a:lstStyle/>
          <a:p>
            <a:r>
              <a:rPr lang="en-US" dirty="0" smtClean="0"/>
              <a:t>Grant Management</a:t>
            </a:r>
            <a:endParaRPr lang="en-US" dirty="0"/>
          </a:p>
        </p:txBody>
      </p:sp>
    </p:spTree>
    <p:extLst>
      <p:ext uri="{BB962C8B-B14F-4D97-AF65-F5344CB8AC3E}">
        <p14:creationId xmlns:p14="http://schemas.microsoft.com/office/powerpoint/2010/main" val="68325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National Endowment for the Humanities (NEH) Dialogue on the Experiences of War. Dr. Jeffrey Demsky is applying, if awarded, will start Fall 2016.</a:t>
            </a:r>
          </a:p>
          <a:p>
            <a:r>
              <a:rPr lang="en-US" dirty="0" smtClean="0"/>
              <a:t>HSI-STEM 2016 solicitation expected in Spring 2016; focus will be on a foundational engineering program.</a:t>
            </a:r>
          </a:p>
          <a:p>
            <a:r>
              <a:rPr lang="en-US" dirty="0" smtClean="0"/>
              <a:t>National </a:t>
            </a:r>
            <a:r>
              <a:rPr lang="en-US" dirty="0"/>
              <a:t>Science Foundation ATE grant extended through 2015-2016 will provide leverage for other NSF </a:t>
            </a:r>
            <a:r>
              <a:rPr lang="en-US" dirty="0" smtClean="0"/>
              <a:t>applications </a:t>
            </a:r>
            <a:r>
              <a:rPr lang="en-US" dirty="0"/>
              <a:t>in water and </a:t>
            </a:r>
            <a:r>
              <a:rPr lang="en-US" dirty="0" smtClean="0"/>
              <a:t>nanotechnology, including IUSE grant we’re applying for in November 2015.</a:t>
            </a:r>
            <a:endParaRPr lang="en-US" dirty="0"/>
          </a:p>
          <a:p>
            <a:endParaRPr lang="en-US" dirty="0"/>
          </a:p>
        </p:txBody>
      </p:sp>
      <p:sp>
        <p:nvSpPr>
          <p:cNvPr id="3" name="Title 2"/>
          <p:cNvSpPr>
            <a:spLocks noGrp="1"/>
          </p:cNvSpPr>
          <p:nvPr>
            <p:ph type="title"/>
          </p:nvPr>
        </p:nvSpPr>
        <p:spPr/>
        <p:txBody>
          <a:bodyPr/>
          <a:lstStyle/>
          <a:p>
            <a:r>
              <a:rPr lang="en-US" dirty="0" smtClean="0"/>
              <a:t>Future Opportunities</a:t>
            </a:r>
            <a:endParaRPr lang="en-US" dirty="0"/>
          </a:p>
        </p:txBody>
      </p:sp>
    </p:spTree>
    <p:extLst>
      <p:ext uri="{BB962C8B-B14F-4D97-AF65-F5344CB8AC3E}">
        <p14:creationId xmlns:p14="http://schemas.microsoft.com/office/powerpoint/2010/main" val="294125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Minority Science and Engineering Improvement Program </a:t>
            </a:r>
          </a:p>
        </p:txBody>
      </p:sp>
      <p:sp>
        <p:nvSpPr>
          <p:cNvPr id="3" name="Content Placeholder 2"/>
          <p:cNvSpPr>
            <a:spLocks noGrp="1"/>
          </p:cNvSpPr>
          <p:nvPr>
            <p:ph sz="quarter" idx="13"/>
          </p:nvPr>
        </p:nvSpPr>
        <p:spPr>
          <a:xfrm>
            <a:off x="533400" y="1752600"/>
            <a:ext cx="3965447" cy="4297680"/>
          </a:xfrm>
        </p:spPr>
        <p:txBody>
          <a:bodyPr/>
          <a:lstStyle/>
          <a:p>
            <a:pPr marL="0" indent="0" algn="ctr">
              <a:buNone/>
            </a:pPr>
            <a:r>
              <a:rPr lang="en-US" sz="2800" b="1" dirty="0" smtClean="0"/>
              <a:t>Student Success </a:t>
            </a:r>
            <a:r>
              <a:rPr lang="en-US" b="1" dirty="0" smtClean="0"/>
              <a:t>Supplemental Instruction (SI)</a:t>
            </a:r>
            <a:endParaRPr lang="en-US" b="1" dirty="0"/>
          </a:p>
          <a:p>
            <a:pPr marL="0" indent="0">
              <a:buNone/>
            </a:pPr>
            <a:endParaRPr lang="en-US" b="1" dirty="0" smtClean="0"/>
          </a:p>
        </p:txBody>
      </p:sp>
      <p:graphicFrame>
        <p:nvGraphicFramePr>
          <p:cNvPr id="5" name="Content Placeholder 4"/>
          <p:cNvGraphicFramePr>
            <a:graphicFrameLocks noGrp="1"/>
          </p:cNvGraphicFramePr>
          <p:nvPr>
            <p:ph sz="quarter" idx="14"/>
            <p:extLst>
              <p:ext uri="{D42A27DB-BD31-4B8C-83A1-F6EECF244321}">
                <p14:modId xmlns:p14="http://schemas.microsoft.com/office/powerpoint/2010/main" val="363585177"/>
              </p:ext>
            </p:extLst>
          </p:nvPr>
        </p:nvGraphicFramePr>
        <p:xfrm>
          <a:off x="152400" y="3276599"/>
          <a:ext cx="4419601" cy="3038372"/>
        </p:xfrm>
        <a:graphic>
          <a:graphicData uri="http://schemas.openxmlformats.org/drawingml/2006/table">
            <a:tbl>
              <a:tblPr>
                <a:tableStyleId>{5C22544A-7EE6-4342-B048-85BDC9FD1C3A}</a:tableStyleId>
              </a:tblPr>
              <a:tblGrid>
                <a:gridCol w="1369648"/>
                <a:gridCol w="1600199"/>
                <a:gridCol w="1449754"/>
              </a:tblGrid>
              <a:tr h="665872">
                <a:tc>
                  <a:txBody>
                    <a:bodyPr/>
                    <a:lstStyle/>
                    <a:p>
                      <a:pPr algn="l" fontAlgn="b"/>
                      <a:endParaRPr lang="en-US" sz="1400" b="1" i="0" u="none" strike="noStrike" dirty="0">
                        <a:solidFill>
                          <a:srgbClr val="000000"/>
                        </a:solidFill>
                        <a:effectLst/>
                        <a:latin typeface="Calibri"/>
                      </a:endParaRPr>
                    </a:p>
                  </a:txBody>
                  <a:tcPr marL="9189" marR="9189" marT="9189" marB="0" anchor="b"/>
                </a:tc>
                <a:tc>
                  <a:txBody>
                    <a:bodyPr/>
                    <a:lstStyle/>
                    <a:p>
                      <a:pPr algn="l" fontAlgn="b"/>
                      <a:r>
                        <a:rPr lang="en-US" sz="1800" b="1" u="none" strike="noStrike" dirty="0">
                          <a:effectLst/>
                        </a:rPr>
                        <a:t>Success Rates</a:t>
                      </a:r>
                      <a:endParaRPr lang="en-US" sz="1800" b="1" i="0" u="none" strike="noStrike" dirty="0">
                        <a:solidFill>
                          <a:srgbClr val="000000"/>
                        </a:solidFill>
                        <a:effectLst/>
                        <a:latin typeface="Calibri"/>
                      </a:endParaRPr>
                    </a:p>
                  </a:txBody>
                  <a:tcPr marL="9189" marR="9189" marT="9189" marB="0" anchor="b"/>
                </a:tc>
                <a:tc>
                  <a:txBody>
                    <a:bodyPr/>
                    <a:lstStyle/>
                    <a:p>
                      <a:pPr algn="l" fontAlgn="b"/>
                      <a:endParaRPr lang="en-US" sz="1100" b="0" i="0" u="none" strike="noStrike" dirty="0">
                        <a:solidFill>
                          <a:srgbClr val="000000"/>
                        </a:solidFill>
                        <a:effectLst/>
                        <a:latin typeface="Calibri"/>
                      </a:endParaRPr>
                    </a:p>
                  </a:txBody>
                  <a:tcPr marL="9189" marR="9189" marT="9189" marB="0" anchor="b"/>
                </a:tc>
              </a:tr>
              <a:tr h="705416">
                <a:tc gridSpan="3">
                  <a:txBody>
                    <a:bodyPr/>
                    <a:lstStyle/>
                    <a:p>
                      <a:pPr algn="ctr" fontAlgn="b"/>
                      <a:r>
                        <a:rPr lang="en-US" sz="1600" b="1" u="none" strike="noStrike" dirty="0">
                          <a:effectLst/>
                        </a:rPr>
                        <a:t>Students in Chemistry  and General Biology </a:t>
                      </a:r>
                      <a:r>
                        <a:rPr lang="en-US" sz="1600" b="1" u="none" strike="noStrike" dirty="0" smtClean="0">
                          <a:effectLst/>
                        </a:rPr>
                        <a:t>Classes</a:t>
                      </a:r>
                    </a:p>
                    <a:p>
                      <a:pPr algn="ctr" fontAlgn="b"/>
                      <a:endParaRPr lang="en-US" sz="1600" b="1" i="0" u="none" strike="noStrike" dirty="0">
                        <a:solidFill>
                          <a:srgbClr val="000000"/>
                        </a:solidFill>
                        <a:effectLst/>
                        <a:latin typeface="Calibri"/>
                      </a:endParaRPr>
                    </a:p>
                  </a:txBody>
                  <a:tcPr marL="9189" marR="9189" marT="9189" marB="0" anchor="b"/>
                </a:tc>
                <a:tc hMerge="1">
                  <a:txBody>
                    <a:bodyPr/>
                    <a:lstStyle/>
                    <a:p>
                      <a:endParaRPr lang="en-US"/>
                    </a:p>
                  </a:txBody>
                  <a:tcPr/>
                </a:tc>
                <a:tc hMerge="1">
                  <a:txBody>
                    <a:bodyPr/>
                    <a:lstStyle/>
                    <a:p>
                      <a:endParaRPr lang="en-US"/>
                    </a:p>
                  </a:txBody>
                  <a:tcPr/>
                </a:tc>
              </a:tr>
              <a:tr h="499780">
                <a:tc>
                  <a:txBody>
                    <a:bodyPr/>
                    <a:lstStyle/>
                    <a:p>
                      <a:pPr algn="l" fontAlgn="b"/>
                      <a:r>
                        <a:rPr lang="en-US" sz="1600" b="1" u="sng" strike="noStrike" dirty="0" smtClean="0">
                          <a:effectLst/>
                        </a:rPr>
                        <a:t>Population</a:t>
                      </a:r>
                      <a:endParaRPr lang="en-US" sz="1600" b="1" i="0" u="sng" strike="noStrike" dirty="0">
                        <a:solidFill>
                          <a:srgbClr val="000000"/>
                        </a:solidFill>
                        <a:effectLst/>
                        <a:latin typeface="Calibri"/>
                      </a:endParaRPr>
                    </a:p>
                  </a:txBody>
                  <a:tcPr marL="9189" marR="9189" marT="9189" marB="0" anchor="b"/>
                </a:tc>
                <a:tc>
                  <a:txBody>
                    <a:bodyPr/>
                    <a:lstStyle/>
                    <a:p>
                      <a:pPr algn="ctr" fontAlgn="b"/>
                      <a:r>
                        <a:rPr lang="en-US" sz="1600" b="1" u="sng" strike="noStrike" dirty="0">
                          <a:effectLst/>
                        </a:rPr>
                        <a:t>5 or more SI sessions</a:t>
                      </a:r>
                      <a:endParaRPr lang="en-US" sz="1600" b="1" i="0" u="sng" strike="noStrike" dirty="0">
                        <a:solidFill>
                          <a:srgbClr val="000000"/>
                        </a:solidFill>
                        <a:effectLst/>
                        <a:latin typeface="Calibri"/>
                      </a:endParaRPr>
                    </a:p>
                  </a:txBody>
                  <a:tcPr marL="9189" marR="9189" marT="9189" marB="0" anchor="b"/>
                </a:tc>
                <a:tc>
                  <a:txBody>
                    <a:bodyPr/>
                    <a:lstStyle/>
                    <a:p>
                      <a:pPr algn="ctr" fontAlgn="b"/>
                      <a:r>
                        <a:rPr lang="en-US" sz="1600" b="1" u="sng" strike="noStrike" dirty="0">
                          <a:effectLst/>
                        </a:rPr>
                        <a:t>&lt; 5   SI sessions</a:t>
                      </a:r>
                      <a:endParaRPr lang="en-US" sz="1600" b="1" i="0" u="sng" strike="noStrike" dirty="0">
                        <a:solidFill>
                          <a:srgbClr val="000000"/>
                        </a:solidFill>
                        <a:effectLst/>
                        <a:latin typeface="Calibri"/>
                      </a:endParaRPr>
                    </a:p>
                  </a:txBody>
                  <a:tcPr marL="9189" marR="9189" marT="9189" marB="0" anchor="b"/>
                </a:tc>
              </a:tr>
              <a:tr h="377337">
                <a:tc>
                  <a:txBody>
                    <a:bodyPr/>
                    <a:lstStyle/>
                    <a:p>
                      <a:pPr algn="l" fontAlgn="b"/>
                      <a:r>
                        <a:rPr lang="en-US" sz="1400" b="1" u="none" strike="noStrike" dirty="0">
                          <a:effectLst/>
                        </a:rPr>
                        <a:t>General</a:t>
                      </a:r>
                      <a:endParaRPr lang="en-US" sz="1400" b="1" i="0" u="none" strike="noStrike" dirty="0">
                        <a:solidFill>
                          <a:srgbClr val="000000"/>
                        </a:solidFill>
                        <a:effectLst/>
                        <a:latin typeface="Calibri"/>
                      </a:endParaRPr>
                    </a:p>
                  </a:txBody>
                  <a:tcPr marL="9189" marR="9189" marT="9189" marB="0" anchor="b"/>
                </a:tc>
                <a:tc>
                  <a:txBody>
                    <a:bodyPr/>
                    <a:lstStyle/>
                    <a:p>
                      <a:pPr algn="ctr" fontAlgn="b"/>
                      <a:r>
                        <a:rPr lang="en-US" sz="1400" b="1" u="none" strike="noStrike">
                          <a:effectLst/>
                        </a:rPr>
                        <a:t>77%</a:t>
                      </a:r>
                      <a:endParaRPr lang="en-US" sz="1400" b="1" i="0" u="none" strike="noStrike">
                        <a:solidFill>
                          <a:srgbClr val="000000"/>
                        </a:solidFill>
                        <a:effectLst/>
                        <a:latin typeface="Calibri"/>
                      </a:endParaRPr>
                    </a:p>
                  </a:txBody>
                  <a:tcPr marL="9189" marR="9189" marT="9189" marB="0" anchor="b"/>
                </a:tc>
                <a:tc>
                  <a:txBody>
                    <a:bodyPr/>
                    <a:lstStyle/>
                    <a:p>
                      <a:pPr algn="ctr" fontAlgn="b"/>
                      <a:r>
                        <a:rPr lang="en-US" sz="1400" b="1" u="none" strike="noStrike" dirty="0">
                          <a:effectLst/>
                        </a:rPr>
                        <a:t>38%</a:t>
                      </a:r>
                      <a:endParaRPr lang="en-US" sz="1400" b="1" i="0" u="none" strike="noStrike" dirty="0">
                        <a:solidFill>
                          <a:srgbClr val="000000"/>
                        </a:solidFill>
                        <a:effectLst/>
                        <a:latin typeface="Calibri"/>
                      </a:endParaRPr>
                    </a:p>
                  </a:txBody>
                  <a:tcPr marL="9189" marR="9189" marT="9189" marB="0" anchor="b"/>
                </a:tc>
              </a:tr>
              <a:tr h="377337">
                <a:tc>
                  <a:txBody>
                    <a:bodyPr/>
                    <a:lstStyle/>
                    <a:p>
                      <a:pPr algn="l" fontAlgn="b"/>
                      <a:r>
                        <a:rPr lang="en-US" sz="1400" b="1" u="none" strike="noStrike" dirty="0">
                          <a:effectLst/>
                        </a:rPr>
                        <a:t>Hispanic</a:t>
                      </a:r>
                      <a:endParaRPr lang="en-US" sz="1400" b="1" i="0" u="none" strike="noStrike" dirty="0">
                        <a:solidFill>
                          <a:srgbClr val="000000"/>
                        </a:solidFill>
                        <a:effectLst/>
                        <a:latin typeface="Calibri"/>
                      </a:endParaRPr>
                    </a:p>
                  </a:txBody>
                  <a:tcPr marL="9189" marR="9189" marT="9189" marB="0" anchor="b"/>
                </a:tc>
                <a:tc>
                  <a:txBody>
                    <a:bodyPr/>
                    <a:lstStyle/>
                    <a:p>
                      <a:pPr algn="ctr" fontAlgn="b"/>
                      <a:r>
                        <a:rPr lang="en-US" sz="1400" b="1" u="none" strike="noStrike">
                          <a:effectLst/>
                        </a:rPr>
                        <a:t>64%</a:t>
                      </a:r>
                      <a:endParaRPr lang="en-US" sz="1400" b="1" i="0" u="none" strike="noStrike">
                        <a:solidFill>
                          <a:srgbClr val="000000"/>
                        </a:solidFill>
                        <a:effectLst/>
                        <a:latin typeface="Calibri"/>
                      </a:endParaRPr>
                    </a:p>
                  </a:txBody>
                  <a:tcPr marL="9189" marR="9189" marT="9189" marB="0" anchor="b"/>
                </a:tc>
                <a:tc>
                  <a:txBody>
                    <a:bodyPr/>
                    <a:lstStyle/>
                    <a:p>
                      <a:pPr algn="ctr" fontAlgn="b"/>
                      <a:r>
                        <a:rPr lang="en-US" sz="1400" b="1" u="none" strike="noStrike" dirty="0">
                          <a:effectLst/>
                        </a:rPr>
                        <a:t>35%</a:t>
                      </a:r>
                      <a:endParaRPr lang="en-US" sz="1400" b="1" i="0" u="none" strike="noStrike" dirty="0">
                        <a:solidFill>
                          <a:srgbClr val="000000"/>
                        </a:solidFill>
                        <a:effectLst/>
                        <a:latin typeface="Calibri"/>
                      </a:endParaRPr>
                    </a:p>
                  </a:txBody>
                  <a:tcPr marL="9189" marR="9189" marT="9189" marB="0" anchor="b"/>
                </a:tc>
              </a:tr>
              <a:tr h="377337">
                <a:tc>
                  <a:txBody>
                    <a:bodyPr/>
                    <a:lstStyle/>
                    <a:p>
                      <a:pPr algn="l" fontAlgn="b"/>
                      <a:r>
                        <a:rPr lang="en-US" sz="1400" b="1" u="none" strike="noStrike" dirty="0">
                          <a:effectLst/>
                        </a:rPr>
                        <a:t>African American</a:t>
                      </a:r>
                      <a:endParaRPr lang="en-US" sz="1400" b="1" i="0" u="none" strike="noStrike" dirty="0">
                        <a:solidFill>
                          <a:srgbClr val="000000"/>
                        </a:solidFill>
                        <a:effectLst/>
                        <a:latin typeface="Calibri"/>
                      </a:endParaRPr>
                    </a:p>
                  </a:txBody>
                  <a:tcPr marL="9189" marR="9189" marT="9189" marB="0" anchor="b"/>
                </a:tc>
                <a:tc>
                  <a:txBody>
                    <a:bodyPr/>
                    <a:lstStyle/>
                    <a:p>
                      <a:pPr algn="ctr" fontAlgn="b"/>
                      <a:r>
                        <a:rPr lang="en-US" sz="1400" b="1" u="none" strike="noStrike">
                          <a:effectLst/>
                        </a:rPr>
                        <a:t>63%</a:t>
                      </a:r>
                      <a:endParaRPr lang="en-US" sz="1400" b="1" i="0" u="none" strike="noStrike">
                        <a:solidFill>
                          <a:srgbClr val="000000"/>
                        </a:solidFill>
                        <a:effectLst/>
                        <a:latin typeface="Calibri"/>
                      </a:endParaRPr>
                    </a:p>
                  </a:txBody>
                  <a:tcPr marL="9189" marR="9189" marT="9189" marB="0" anchor="b"/>
                </a:tc>
                <a:tc>
                  <a:txBody>
                    <a:bodyPr/>
                    <a:lstStyle/>
                    <a:p>
                      <a:pPr algn="ctr" fontAlgn="b"/>
                      <a:r>
                        <a:rPr lang="en-US" sz="1400" b="1" u="none" strike="noStrike" dirty="0">
                          <a:effectLst/>
                        </a:rPr>
                        <a:t>17%</a:t>
                      </a:r>
                      <a:endParaRPr lang="en-US" sz="1400" b="1" i="0" u="none" strike="noStrike" dirty="0">
                        <a:solidFill>
                          <a:srgbClr val="000000"/>
                        </a:solidFill>
                        <a:effectLst/>
                        <a:latin typeface="Calibri"/>
                      </a:endParaRPr>
                    </a:p>
                  </a:txBody>
                  <a:tcPr marL="9189" marR="9189" marT="9189" marB="0" anchor="b"/>
                </a:tc>
              </a:tr>
            </a:tbl>
          </a:graphicData>
        </a:graphic>
      </p:graphicFrame>
      <p:pic>
        <p:nvPicPr>
          <p:cNvPr id="6" name="Picture 6" descr="C:\Users\sbangasser\Pictures\SBVC 2015-2016\SI training Aug 2015\SI training 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197" y="2971800"/>
            <a:ext cx="4111509" cy="29718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019799" y="6248400"/>
            <a:ext cx="1956561" cy="369332"/>
          </a:xfrm>
          <a:prstGeom prst="rect">
            <a:avLst/>
          </a:prstGeom>
          <a:noFill/>
        </p:spPr>
        <p:txBody>
          <a:bodyPr wrap="none" rtlCol="0">
            <a:spAutoFit/>
          </a:bodyPr>
          <a:lstStyle/>
          <a:p>
            <a:r>
              <a:rPr lang="en-US" b="1" dirty="0" smtClean="0"/>
              <a:t>SI Leader Training</a:t>
            </a:r>
            <a:endParaRPr lang="en-US" b="1" dirty="0"/>
          </a:p>
        </p:txBody>
      </p:sp>
    </p:spTree>
    <p:extLst>
      <p:ext uri="{BB962C8B-B14F-4D97-AF65-F5344CB8AC3E}">
        <p14:creationId xmlns:p14="http://schemas.microsoft.com/office/powerpoint/2010/main" val="32940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4191000"/>
            <a:ext cx="1212421" cy="1524000"/>
          </a:xfrm>
        </p:spPr>
        <p:txBody>
          <a:bodyPr>
            <a:normAutofit fontScale="77500" lnSpcReduction="20000"/>
          </a:bodyPr>
          <a:lstStyle/>
          <a:p>
            <a:pPr marL="0" indent="0">
              <a:buNone/>
            </a:pPr>
            <a:endParaRPr lang="en-US" dirty="0" smtClean="0"/>
          </a:p>
          <a:p>
            <a:pPr marL="0" indent="0">
              <a:buNone/>
            </a:pPr>
            <a:endParaRPr lang="en-US" dirty="0" smtClean="0"/>
          </a:p>
          <a:p>
            <a:endParaRPr lang="en-US" dirty="0" smtClean="0"/>
          </a:p>
          <a:p>
            <a:pPr marL="0" indent="0">
              <a:buNone/>
            </a:pPr>
            <a:endParaRPr lang="en-US" dirty="0" smtClean="0"/>
          </a:p>
          <a:p>
            <a:pPr marL="0" indent="0">
              <a:buNone/>
            </a:pPr>
            <a:r>
              <a:rPr lang="en-US" dirty="0" smtClean="0"/>
              <a:t>Photo 3</a:t>
            </a:r>
          </a:p>
          <a:p>
            <a:endParaRPr lang="en-US" dirty="0" smtClean="0"/>
          </a:p>
        </p:txBody>
      </p:sp>
      <p:sp>
        <p:nvSpPr>
          <p:cNvPr id="3" name="Title 2"/>
          <p:cNvSpPr>
            <a:spLocks noGrp="1"/>
          </p:cNvSpPr>
          <p:nvPr>
            <p:ph type="title"/>
          </p:nvPr>
        </p:nvSpPr>
        <p:spPr/>
        <p:txBody>
          <a:bodyPr>
            <a:normAutofit/>
          </a:bodyPr>
          <a:lstStyle/>
          <a:p>
            <a:r>
              <a:rPr lang="en-US" dirty="0"/>
              <a:t>MSEIP Grant at SBVC</a:t>
            </a:r>
          </a:p>
        </p:txBody>
      </p:sp>
      <p:sp>
        <p:nvSpPr>
          <p:cNvPr id="5" name="TextBox 4"/>
          <p:cNvSpPr txBox="1"/>
          <p:nvPr/>
        </p:nvSpPr>
        <p:spPr>
          <a:xfrm>
            <a:off x="1544034" y="1219200"/>
            <a:ext cx="6160998" cy="461665"/>
          </a:xfrm>
          <a:prstGeom prst="rect">
            <a:avLst/>
          </a:prstGeom>
          <a:noFill/>
        </p:spPr>
        <p:txBody>
          <a:bodyPr wrap="square" rtlCol="0">
            <a:spAutoFit/>
          </a:bodyPr>
          <a:lstStyle/>
          <a:p>
            <a:pPr algn="ctr"/>
            <a:r>
              <a:rPr lang="en-US" sz="2400" b="1" dirty="0" smtClean="0">
                <a:solidFill>
                  <a:schemeClr val="bg1"/>
                </a:solidFill>
              </a:rPr>
              <a:t>Increase  the number of  STEM Students</a:t>
            </a:r>
            <a:endParaRPr lang="en-US" sz="2400" b="1" dirty="0">
              <a:solidFill>
                <a:schemeClr val="bg1"/>
              </a:solidFill>
            </a:endParaRPr>
          </a:p>
        </p:txBody>
      </p:sp>
      <p:pic>
        <p:nvPicPr>
          <p:cNvPr id="1029" name="Picture 5" descr="C:\Users\sbangasser\Documents\Documents\Grants\MSEIP\Field Trips\spring 2014\photos Salk Institute\DSC01933cropp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84591">
            <a:off x="5327982" y="4451905"/>
            <a:ext cx="3235515" cy="19608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bangasser\Documents\Documents\Grants\MSEIP\Field Trips\fall 2014\UCR field trip 2014 B cropp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85376">
            <a:off x="409529" y="4497865"/>
            <a:ext cx="3425837" cy="19576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551" y="1868507"/>
            <a:ext cx="2974626" cy="19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950423" y="3830727"/>
            <a:ext cx="2411238" cy="369332"/>
          </a:xfrm>
          <a:prstGeom prst="rect">
            <a:avLst/>
          </a:prstGeom>
          <a:noFill/>
        </p:spPr>
        <p:txBody>
          <a:bodyPr wrap="none" rtlCol="0">
            <a:spAutoFit/>
          </a:bodyPr>
          <a:lstStyle/>
          <a:p>
            <a:r>
              <a:rPr lang="en-US" b="1" dirty="0" smtClean="0"/>
              <a:t>Learning Communities</a:t>
            </a:r>
            <a:endParaRPr lang="en-US" b="1" dirty="0"/>
          </a:p>
        </p:txBody>
      </p:sp>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3287" y="1868507"/>
            <a:ext cx="2572000" cy="19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018651" y="3822384"/>
            <a:ext cx="2672526" cy="369332"/>
          </a:xfrm>
          <a:prstGeom prst="rect">
            <a:avLst/>
          </a:prstGeom>
          <a:noFill/>
        </p:spPr>
        <p:txBody>
          <a:bodyPr wrap="none" rtlCol="0">
            <a:spAutoFit/>
          </a:bodyPr>
          <a:lstStyle/>
          <a:p>
            <a:r>
              <a:rPr lang="en-US" b="1" dirty="0" smtClean="0"/>
              <a:t>Summer Research at UCR</a:t>
            </a:r>
            <a:endParaRPr lang="en-US" b="1" dirty="0"/>
          </a:p>
        </p:txBody>
      </p:sp>
      <p:sp>
        <p:nvSpPr>
          <p:cNvPr id="10" name="TextBox 9"/>
          <p:cNvSpPr txBox="1"/>
          <p:nvPr/>
        </p:nvSpPr>
        <p:spPr>
          <a:xfrm>
            <a:off x="2202537" y="6442548"/>
            <a:ext cx="5028941" cy="369332"/>
          </a:xfrm>
          <a:prstGeom prst="rect">
            <a:avLst/>
          </a:prstGeom>
          <a:noFill/>
        </p:spPr>
        <p:txBody>
          <a:bodyPr wrap="none" rtlCol="0">
            <a:spAutoFit/>
          </a:bodyPr>
          <a:lstStyle/>
          <a:p>
            <a:r>
              <a:rPr lang="en-US" b="1" dirty="0" smtClean="0"/>
              <a:t>Field trips: Scripps Institute and the Salk Institute</a:t>
            </a:r>
            <a:endParaRPr lang="en-US" b="1" dirty="0"/>
          </a:p>
        </p:txBody>
      </p:sp>
    </p:spTree>
    <p:extLst>
      <p:ext uri="{BB962C8B-B14F-4D97-AF65-F5344CB8AC3E}">
        <p14:creationId xmlns:p14="http://schemas.microsoft.com/office/powerpoint/2010/main" val="387549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CHC Grants</a:t>
            </a:r>
            <a:br>
              <a:rPr lang="en-US" dirty="0" smtClean="0"/>
            </a:br>
            <a:r>
              <a:rPr lang="en-US" dirty="0" smtClean="0"/>
              <a:t>September 10, 2015</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Keith Wurtz, Ph.D.</a:t>
            </a:r>
          </a:p>
          <a:p>
            <a:r>
              <a:rPr lang="en-US" dirty="0" smtClean="0"/>
              <a:t>Dean, institutional effectiveness, research, &amp; planning</a:t>
            </a:r>
          </a:p>
          <a:p>
            <a:r>
              <a:rPr lang="en-US" dirty="0" smtClean="0"/>
              <a:t>Crafton hills college</a:t>
            </a:r>
          </a:p>
          <a:p>
            <a:r>
              <a:rPr lang="en-US" dirty="0" smtClean="0">
                <a:hlinkClick r:id="rId2"/>
              </a:rPr>
              <a:t>kwurtz@craftonhills.edu</a:t>
            </a:r>
            <a:endParaRPr lang="en-US" dirty="0" smtClean="0"/>
          </a:p>
          <a:p>
            <a:r>
              <a:rPr lang="en-US" dirty="0" smtClean="0"/>
              <a:t>909-389-3206</a:t>
            </a:r>
            <a:endParaRPr lang="en-US" dirty="0"/>
          </a:p>
        </p:txBody>
      </p:sp>
    </p:spTree>
    <p:extLst>
      <p:ext uri="{BB962C8B-B14F-4D97-AF65-F5344CB8AC3E}">
        <p14:creationId xmlns:p14="http://schemas.microsoft.com/office/powerpoint/2010/main" val="2498388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 Overview</a:t>
            </a:r>
            <a:endParaRPr lang="en-US" dirty="0"/>
          </a:p>
        </p:txBody>
      </p:sp>
      <p:sp>
        <p:nvSpPr>
          <p:cNvPr id="3" name="Content Placeholder 2"/>
          <p:cNvSpPr>
            <a:spLocks noGrp="1"/>
          </p:cNvSpPr>
          <p:nvPr>
            <p:ph idx="1"/>
          </p:nvPr>
        </p:nvSpPr>
        <p:spPr/>
        <p:txBody>
          <a:bodyPr>
            <a:normAutofit lnSpcReduction="10000"/>
          </a:bodyPr>
          <a:lstStyle/>
          <a:p>
            <a:r>
              <a:rPr lang="en-US" dirty="0"/>
              <a:t>2005: Title V Coop grant with SBVC established Resource Development </a:t>
            </a:r>
            <a:r>
              <a:rPr lang="en-US" dirty="0" smtClean="0"/>
              <a:t>Office</a:t>
            </a:r>
          </a:p>
          <a:p>
            <a:r>
              <a:rPr lang="en-US" dirty="0"/>
              <a:t>2011: Title V Individual grant established Grants Office  </a:t>
            </a:r>
          </a:p>
          <a:p>
            <a:r>
              <a:rPr lang="en-US" dirty="0"/>
              <a:t>Resource Development and Grants merged in 2012</a:t>
            </a:r>
          </a:p>
          <a:p>
            <a:r>
              <a:rPr lang="en-US" dirty="0" smtClean="0"/>
              <a:t>Resource Development and Grants separated in 2015</a:t>
            </a:r>
          </a:p>
          <a:p>
            <a:r>
              <a:rPr lang="en-US" dirty="0" smtClean="0"/>
              <a:t>Staffing: </a:t>
            </a:r>
          </a:p>
          <a:p>
            <a:pPr lvl="1"/>
            <a:r>
              <a:rPr lang="en-US" dirty="0" smtClean="0"/>
              <a:t>Dean, Institutional Effectiveness, Research, and Planning</a:t>
            </a:r>
          </a:p>
          <a:p>
            <a:pPr lvl="1"/>
            <a:r>
              <a:rPr lang="en-US" dirty="0" smtClean="0"/>
              <a:t>Director, Grants (VACANT)</a:t>
            </a:r>
            <a:endParaRPr lang="en-US" dirty="0"/>
          </a:p>
        </p:txBody>
      </p:sp>
    </p:spTree>
    <p:extLst>
      <p:ext uri="{BB962C8B-B14F-4D97-AF65-F5344CB8AC3E}">
        <p14:creationId xmlns:p14="http://schemas.microsoft.com/office/powerpoint/2010/main" val="4058004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Waveform">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0882DFB-6529-4A37-B1B6-A9F0EA9EB4A1}">
  <ds:schemaRefs>
    <ds:schemaRef ds:uri="ESRI.ArcGIS.Mapping.OfficeIntegration.PowerPointInfo"/>
  </ds:schemaRefs>
</ds:datastoreItem>
</file>

<file path=customXml/itemProps2.xml><?xml version="1.0" encoding="utf-8"?>
<ds:datastoreItem xmlns:ds="http://schemas.openxmlformats.org/officeDocument/2006/customXml" ds:itemID="{CEC83C67-92E3-462C-B545-DC6473DC436B}">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Waveform</Template>
  <TotalTime>1927</TotalTime>
  <Words>2193</Words>
  <Application>Microsoft Office PowerPoint</Application>
  <PresentationFormat>On-screen Show (4:3)</PresentationFormat>
  <Paragraphs>138</Paragraphs>
  <Slides>15</Slides>
  <Notes>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Waveform</vt:lpstr>
      <vt:lpstr>1_Waveform</vt:lpstr>
      <vt:lpstr>San Bernardino Valley College</vt:lpstr>
      <vt:lpstr>Grants Overview</vt:lpstr>
      <vt:lpstr>State Projects</vt:lpstr>
      <vt:lpstr>Grant Management</vt:lpstr>
      <vt:lpstr>Future Opportunities</vt:lpstr>
      <vt:lpstr>Minority Science and Engineering Improvement Program </vt:lpstr>
      <vt:lpstr>MSEIP Grant at SBVC</vt:lpstr>
      <vt:lpstr>CHC Grants September 10, 2015</vt:lpstr>
      <vt:lpstr>Grants Overview</vt:lpstr>
      <vt:lpstr>Grants Overview</vt:lpstr>
      <vt:lpstr>Grants Management (Tracking database) https://informer.sbccd.cc.ca.us:1443/DashboardViewer.html?locale=en_US&amp;embedToken=96494f34-6dc0-4800-8060-c654d170df96 </vt:lpstr>
      <vt:lpstr>Future Opportunities</vt:lpstr>
      <vt:lpstr>Career and Technical Education (CTE) Grants at Crafton</vt:lpstr>
      <vt:lpstr>CTE Partnership Grants at Crafton</vt:lpstr>
      <vt:lpstr>Future of grants at Crafton Hills College</vt:lpstr>
    </vt:vector>
  </TitlesOfParts>
  <Company>San Bernardino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Bernardino Valley College</dc:title>
  <dc:creator>admin</dc:creator>
  <cp:lastModifiedBy>Board Handbook Committee</cp:lastModifiedBy>
  <cp:revision>66</cp:revision>
  <cp:lastPrinted>2015-07-23T20:42:01Z</cp:lastPrinted>
  <dcterms:created xsi:type="dcterms:W3CDTF">2014-07-22T23:04:01Z</dcterms:created>
  <dcterms:modified xsi:type="dcterms:W3CDTF">2015-08-28T21:22:50Z</dcterms:modified>
</cp:coreProperties>
</file>