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 id="2147483883" r:id="rId2"/>
    <p:sldMasterId id="2147483895" r:id="rId3"/>
  </p:sldMasterIdLst>
  <p:notesMasterIdLst>
    <p:notesMasterId r:id="rId28"/>
  </p:notesMasterIdLst>
  <p:sldIdLst>
    <p:sldId id="413" r:id="rId4"/>
    <p:sldId id="463" r:id="rId5"/>
    <p:sldId id="419" r:id="rId6"/>
    <p:sldId id="420" r:id="rId7"/>
    <p:sldId id="436" r:id="rId8"/>
    <p:sldId id="458" r:id="rId9"/>
    <p:sldId id="459" r:id="rId10"/>
    <p:sldId id="440" r:id="rId11"/>
    <p:sldId id="460" r:id="rId12"/>
    <p:sldId id="442" r:id="rId13"/>
    <p:sldId id="461" r:id="rId14"/>
    <p:sldId id="444" r:id="rId15"/>
    <p:sldId id="462" r:id="rId16"/>
    <p:sldId id="422" r:id="rId17"/>
    <p:sldId id="457" r:id="rId18"/>
    <p:sldId id="423" r:id="rId19"/>
    <p:sldId id="424" r:id="rId20"/>
    <p:sldId id="454" r:id="rId21"/>
    <p:sldId id="456" r:id="rId22"/>
    <p:sldId id="428" r:id="rId23"/>
    <p:sldId id="429" r:id="rId24"/>
    <p:sldId id="430" r:id="rId25"/>
    <p:sldId id="431" r:id="rId26"/>
    <p:sldId id="450"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ston, Celia J." initials="HCJ"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271" autoAdjust="0"/>
    <p:restoredTop sz="94605" autoAdjust="0"/>
  </p:normalViewPr>
  <p:slideViewPr>
    <p:cSldViewPr>
      <p:cViewPr varScale="1">
        <p:scale>
          <a:sx n="68" d="100"/>
          <a:sy n="68" d="100"/>
        </p:scale>
        <p:origin x="-468" y="-60"/>
      </p:cViewPr>
      <p:guideLst>
        <p:guide orient="horz" pos="2160"/>
        <p:guide pos="2880"/>
      </p:guideLst>
    </p:cSldViewPr>
  </p:slideViewPr>
  <p:outlineViewPr>
    <p:cViewPr>
      <p:scale>
        <a:sx n="33" d="100"/>
        <a:sy n="33" d="100"/>
      </p:scale>
      <p:origin x="0" y="15038"/>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E422694-A479-4714-8703-D2DD9BA7E828}" type="datetimeFigureOut">
              <a:rPr lang="en-US" smtClean="0"/>
              <a:t>10/5/2015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1D1DDF4-DF69-42C5-9E6B-AF9024AB9FF9}" type="slidenum">
              <a:rPr lang="en-US" smtClean="0"/>
              <a:t>‹#›</a:t>
            </a:fld>
            <a:endParaRPr lang="en-US" dirty="0"/>
          </a:p>
        </p:txBody>
      </p:sp>
    </p:spTree>
    <p:extLst>
      <p:ext uri="{BB962C8B-B14F-4D97-AF65-F5344CB8AC3E}">
        <p14:creationId xmlns:p14="http://schemas.microsoft.com/office/powerpoint/2010/main" val="3936907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0E587-17C0-4B86-8C1C-9EC676F1579D}" type="slidenum">
              <a:rPr lang="en-US" smtClean="0"/>
              <a:t>3</a:t>
            </a:fld>
            <a:endParaRPr lang="en-US" dirty="0"/>
          </a:p>
        </p:txBody>
      </p:sp>
    </p:spTree>
    <p:extLst>
      <p:ext uri="{BB962C8B-B14F-4D97-AF65-F5344CB8AC3E}">
        <p14:creationId xmlns:p14="http://schemas.microsoft.com/office/powerpoint/2010/main" val="1876045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D1DDF4-DF69-42C5-9E6B-AF9024AB9FF9}" type="slidenum">
              <a:rPr lang="en-US" smtClean="0"/>
              <a:t>23</a:t>
            </a:fld>
            <a:endParaRPr lang="en-US" dirty="0"/>
          </a:p>
        </p:txBody>
      </p:sp>
    </p:spTree>
    <p:extLst>
      <p:ext uri="{BB962C8B-B14F-4D97-AF65-F5344CB8AC3E}">
        <p14:creationId xmlns:p14="http://schemas.microsoft.com/office/powerpoint/2010/main" val="1772256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E81279-7C57-4E14-BFFE-3A76984867F8}" type="datetimeFigureOut">
              <a:rPr lang="en-US" smtClean="0"/>
              <a:t>10/5/2015</a:t>
            </a:fld>
            <a:endParaRPr lang="en-US" dirty="0"/>
          </a:p>
        </p:txBody>
      </p:sp>
      <p:sp>
        <p:nvSpPr>
          <p:cNvPr id="5" name="Footer Placeholder 4"/>
          <p:cNvSpPr>
            <a:spLocks noGrp="1"/>
          </p:cNvSpPr>
          <p:nvPr>
            <p:ph type="ftr" sz="quarter" idx="11"/>
          </p:nvPr>
        </p:nvSpPr>
        <p:spPr>
          <a:xfrm rot="16200000">
            <a:off x="7533640" y="3972560"/>
            <a:ext cx="2367281" cy="365760"/>
          </a:xfrm>
        </p:spPr>
        <p:txBody>
          <a:bodyPr/>
          <a:lstStyle/>
          <a:p>
            <a:endParaRPr lang="en-US" dirty="0"/>
          </a:p>
        </p:txBody>
      </p:sp>
      <p:sp>
        <p:nvSpPr>
          <p:cNvPr id="6" name="Slide Number Placeholder 5"/>
          <p:cNvSpPr>
            <a:spLocks noGrp="1"/>
          </p:cNvSpPr>
          <p:nvPr>
            <p:ph type="sldNum" sz="quarter" idx="12"/>
          </p:nvPr>
        </p:nvSpPr>
        <p:spPr/>
        <p:txBody>
          <a:bodyPr/>
          <a:lstStyle/>
          <a:p>
            <a:fld id="{21750D9C-2218-496F-9086-E13F5AF081DA}"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E81279-7C57-4E14-BFFE-3A76984867F8}" type="datetimeFigureOut">
              <a:rPr lang="en-US" smtClean="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750D9C-2218-496F-9086-E13F5AF081D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E81279-7C57-4E14-BFFE-3A76984867F8}" type="datetimeFigureOut">
              <a:rPr lang="en-US" smtClean="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750D9C-2218-496F-9086-E13F5AF081DA}"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2819400" cy="2743200"/>
          </a:xfrm>
        </p:spPr>
        <p:txBody>
          <a:bodyPr anchor="t">
            <a:normAutofit/>
          </a:bodyPr>
          <a:lstStyle>
            <a:lvl1pPr algn="l">
              <a:defRPr sz="2400"/>
            </a:lvl1pPr>
          </a:lstStyle>
          <a:p>
            <a:r>
              <a:rPr lang="en-US" dirty="0" smtClean="0"/>
              <a:t> Click to edit          </a:t>
            </a:r>
            <a:br>
              <a:rPr lang="en-US" dirty="0" smtClean="0"/>
            </a:br>
            <a:r>
              <a:rPr lang="en-US" dirty="0" smtClean="0"/>
              <a:t>  Master title style</a:t>
            </a:r>
            <a:endParaRPr lang="en-US" dirty="0"/>
          </a:p>
        </p:txBody>
      </p:sp>
      <p:sp>
        <p:nvSpPr>
          <p:cNvPr id="7" name="Date Placeholder 6"/>
          <p:cNvSpPr>
            <a:spLocks noGrp="1"/>
          </p:cNvSpPr>
          <p:nvPr>
            <p:ph type="dt" sz="half" idx="10"/>
          </p:nvPr>
        </p:nvSpPr>
        <p:spPr/>
        <p:txBody>
          <a:bodyPr/>
          <a:lstStyle/>
          <a:p>
            <a:fld id="{45D972E4-8BD3-4BFD-B539-AC2EAA4033B2}" type="datetimeFigureOut">
              <a:rPr lang="en-US" smtClean="0"/>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353C68-BF29-47B8-9B72-533592F5B534}" type="slidenum">
              <a:rPr lang="en-US" smtClean="0"/>
              <a:t>‹#›</a:t>
            </a:fld>
            <a:endParaRPr lang="en-US" dirty="0"/>
          </a:p>
        </p:txBody>
      </p:sp>
      <p:sp>
        <p:nvSpPr>
          <p:cNvPr id="16" name="Content Placeholder 15"/>
          <p:cNvSpPr>
            <a:spLocks noGrp="1"/>
          </p:cNvSpPr>
          <p:nvPr>
            <p:ph sz="quarter" idx="14"/>
          </p:nvPr>
        </p:nvSpPr>
        <p:spPr>
          <a:xfrm>
            <a:off x="3505200" y="533399"/>
            <a:ext cx="5105400" cy="5724525"/>
          </a:xfrm>
        </p:spPr>
        <p:txBody>
          <a:bodyPr/>
          <a:lstStyle>
            <a:lvl1pPr>
              <a:defRPr sz="22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386111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2819400" cy="2743200"/>
          </a:xfrm>
        </p:spPr>
        <p:txBody>
          <a:bodyPr anchor="t">
            <a:normAutofit/>
          </a:bodyPr>
          <a:lstStyle>
            <a:lvl1pPr algn="l">
              <a:defRPr sz="2400"/>
            </a:lvl1pPr>
          </a:lstStyle>
          <a:p>
            <a:r>
              <a:rPr lang="en-US" dirty="0" smtClean="0"/>
              <a:t> Click to edit          </a:t>
            </a:r>
            <a:br>
              <a:rPr lang="en-US" dirty="0" smtClean="0"/>
            </a:br>
            <a:r>
              <a:rPr lang="en-US" dirty="0" smtClean="0"/>
              <a:t>  Master title style</a:t>
            </a:r>
            <a:endParaRPr lang="en-US" dirty="0"/>
          </a:p>
        </p:txBody>
      </p:sp>
      <p:sp>
        <p:nvSpPr>
          <p:cNvPr id="7" name="Date Placeholder 6"/>
          <p:cNvSpPr>
            <a:spLocks noGrp="1"/>
          </p:cNvSpPr>
          <p:nvPr>
            <p:ph type="dt" sz="half" idx="10"/>
          </p:nvPr>
        </p:nvSpPr>
        <p:spPr/>
        <p:txBody>
          <a:bodyPr/>
          <a:lstStyle/>
          <a:p>
            <a:fld id="{45D972E4-8BD3-4BFD-B539-AC2EAA4033B2}" type="datetimeFigureOut">
              <a:rPr lang="en-US" smtClean="0"/>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353C68-BF29-47B8-9B72-533592F5B534}" type="slidenum">
              <a:rPr lang="en-US" smtClean="0"/>
              <a:t>‹#›</a:t>
            </a:fld>
            <a:endParaRPr lang="en-US" dirty="0"/>
          </a:p>
        </p:txBody>
      </p:sp>
      <p:pic>
        <p:nvPicPr>
          <p:cNvPr id="1026" name="Picture 2" descr="https://pbs.twimg.com/profile_images/3574885736/da57dae79d8eebcff698cdde6ec4d257_bigg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77200" y="5562600"/>
            <a:ext cx="695325" cy="695325"/>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15"/>
          <p:cNvSpPr>
            <a:spLocks noGrp="1"/>
          </p:cNvSpPr>
          <p:nvPr>
            <p:ph sz="quarter" idx="14"/>
          </p:nvPr>
        </p:nvSpPr>
        <p:spPr>
          <a:xfrm>
            <a:off x="3505200" y="533399"/>
            <a:ext cx="5105400" cy="5724525"/>
          </a:xfrm>
        </p:spPr>
        <p:txBody>
          <a:bodyPr/>
          <a:lstStyle>
            <a:lvl1pPr>
              <a:defRPr sz="22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056107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7_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2819400" cy="2743200"/>
          </a:xfrm>
        </p:spPr>
        <p:txBody>
          <a:bodyPr anchor="t">
            <a:normAutofit/>
          </a:bodyPr>
          <a:lstStyle>
            <a:lvl1pPr algn="l">
              <a:defRPr sz="2400"/>
            </a:lvl1pPr>
          </a:lstStyle>
          <a:p>
            <a:r>
              <a:rPr lang="en-US" dirty="0" smtClean="0"/>
              <a:t> Click to edit          </a:t>
            </a:r>
            <a:br>
              <a:rPr lang="en-US" dirty="0" smtClean="0"/>
            </a:br>
            <a:r>
              <a:rPr lang="en-US" dirty="0" smtClean="0"/>
              <a:t>  Master title style</a:t>
            </a:r>
            <a:endParaRPr lang="en-US" dirty="0"/>
          </a:p>
        </p:txBody>
      </p:sp>
      <p:sp>
        <p:nvSpPr>
          <p:cNvPr id="7" name="Date Placeholder 6"/>
          <p:cNvSpPr>
            <a:spLocks noGrp="1"/>
          </p:cNvSpPr>
          <p:nvPr>
            <p:ph type="dt" sz="half" idx="10"/>
          </p:nvPr>
        </p:nvSpPr>
        <p:spPr/>
        <p:txBody>
          <a:bodyPr/>
          <a:lstStyle/>
          <a:p>
            <a:fld id="{45D972E4-8BD3-4BFD-B539-AC2EAA4033B2}" type="datetimeFigureOut">
              <a:rPr lang="en-US" smtClean="0"/>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353C68-BF29-47B8-9B72-533592F5B534}" type="slidenum">
              <a:rPr lang="en-US" smtClean="0"/>
              <a:t>‹#›</a:t>
            </a:fld>
            <a:endParaRPr lang="en-US" dirty="0"/>
          </a:p>
        </p:txBody>
      </p:sp>
      <p:pic>
        <p:nvPicPr>
          <p:cNvPr id="1026" name="Picture 2" descr="https://pbs.twimg.com/profile_images/3574885736/da57dae79d8eebcff698cdde6ec4d257_bigg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77200" y="5562600"/>
            <a:ext cx="695325" cy="695325"/>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15"/>
          <p:cNvSpPr>
            <a:spLocks noGrp="1"/>
          </p:cNvSpPr>
          <p:nvPr>
            <p:ph sz="quarter" idx="14"/>
          </p:nvPr>
        </p:nvSpPr>
        <p:spPr>
          <a:xfrm>
            <a:off x="3505200" y="533399"/>
            <a:ext cx="5105400" cy="5724525"/>
          </a:xfrm>
        </p:spPr>
        <p:txBody>
          <a:bodyPr/>
          <a:lstStyle>
            <a:lvl1pPr>
              <a:defRPr sz="22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508113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2819400" cy="2743200"/>
          </a:xfrm>
        </p:spPr>
        <p:txBody>
          <a:bodyPr anchor="t">
            <a:normAutofit/>
          </a:bodyPr>
          <a:lstStyle>
            <a:lvl1pPr algn="l">
              <a:defRPr sz="2400"/>
            </a:lvl1pPr>
          </a:lstStyle>
          <a:p>
            <a:r>
              <a:rPr lang="en-US" dirty="0" smtClean="0"/>
              <a:t> Click to edit          </a:t>
            </a:r>
            <a:br>
              <a:rPr lang="en-US" dirty="0" smtClean="0"/>
            </a:br>
            <a:r>
              <a:rPr lang="en-US" dirty="0" smtClean="0"/>
              <a:t>  Master title style</a:t>
            </a:r>
            <a:endParaRPr lang="en-US" dirty="0"/>
          </a:p>
        </p:txBody>
      </p:sp>
      <p:sp>
        <p:nvSpPr>
          <p:cNvPr id="7" name="Date Placeholder 6"/>
          <p:cNvSpPr>
            <a:spLocks noGrp="1"/>
          </p:cNvSpPr>
          <p:nvPr>
            <p:ph type="dt" sz="half" idx="10"/>
          </p:nvPr>
        </p:nvSpPr>
        <p:spPr/>
        <p:txBody>
          <a:bodyPr/>
          <a:lstStyle/>
          <a:p>
            <a:fld id="{45D972E4-8BD3-4BFD-B539-AC2EAA4033B2}" type="datetimeFigureOut">
              <a:rPr lang="en-US" smtClean="0"/>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353C68-BF29-47B8-9B72-533592F5B534}" type="slidenum">
              <a:rPr lang="en-US" smtClean="0"/>
              <a:t>‹#›</a:t>
            </a:fld>
            <a:endParaRPr lang="en-US" dirty="0"/>
          </a:p>
        </p:txBody>
      </p:sp>
      <p:pic>
        <p:nvPicPr>
          <p:cNvPr id="1026" name="Picture 2" descr="https://pbs.twimg.com/profile_images/3574885736/da57dae79d8eebcff698cdde6ec4d257_bigg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77200" y="5562600"/>
            <a:ext cx="695325" cy="695325"/>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15"/>
          <p:cNvSpPr>
            <a:spLocks noGrp="1"/>
          </p:cNvSpPr>
          <p:nvPr>
            <p:ph sz="quarter" idx="14"/>
          </p:nvPr>
        </p:nvSpPr>
        <p:spPr>
          <a:xfrm>
            <a:off x="3505200" y="533399"/>
            <a:ext cx="5105400" cy="5724525"/>
          </a:xfrm>
        </p:spPr>
        <p:txBody>
          <a:bodyPr/>
          <a:lstStyle>
            <a:lvl1pPr>
              <a:defRPr sz="22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508113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9_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2819400" cy="2743200"/>
          </a:xfrm>
        </p:spPr>
        <p:txBody>
          <a:bodyPr anchor="t">
            <a:normAutofit/>
          </a:bodyPr>
          <a:lstStyle>
            <a:lvl1pPr algn="l">
              <a:defRPr sz="2400"/>
            </a:lvl1pPr>
          </a:lstStyle>
          <a:p>
            <a:r>
              <a:rPr lang="en-US" dirty="0" smtClean="0"/>
              <a:t> Click to edit          </a:t>
            </a:r>
            <a:br>
              <a:rPr lang="en-US" dirty="0" smtClean="0"/>
            </a:br>
            <a:r>
              <a:rPr lang="en-US" dirty="0" smtClean="0"/>
              <a:t>  Master title style</a:t>
            </a:r>
            <a:endParaRPr lang="en-US" dirty="0"/>
          </a:p>
        </p:txBody>
      </p:sp>
      <p:sp>
        <p:nvSpPr>
          <p:cNvPr id="7" name="Date Placeholder 6"/>
          <p:cNvSpPr>
            <a:spLocks noGrp="1"/>
          </p:cNvSpPr>
          <p:nvPr>
            <p:ph type="dt" sz="half" idx="10"/>
          </p:nvPr>
        </p:nvSpPr>
        <p:spPr/>
        <p:txBody>
          <a:bodyPr/>
          <a:lstStyle/>
          <a:p>
            <a:fld id="{45D972E4-8BD3-4BFD-B539-AC2EAA4033B2}" type="datetimeFigureOut">
              <a:rPr lang="en-US" smtClean="0"/>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353C68-BF29-47B8-9B72-533592F5B534}" type="slidenum">
              <a:rPr lang="en-US" smtClean="0"/>
              <a:t>‹#›</a:t>
            </a:fld>
            <a:endParaRPr lang="en-US" dirty="0"/>
          </a:p>
        </p:txBody>
      </p:sp>
      <p:pic>
        <p:nvPicPr>
          <p:cNvPr id="1026" name="Picture 2" descr="https://pbs.twimg.com/profile_images/3574885736/da57dae79d8eebcff698cdde6ec4d257_bigg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77200" y="5562600"/>
            <a:ext cx="695325" cy="695325"/>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15"/>
          <p:cNvSpPr>
            <a:spLocks noGrp="1"/>
          </p:cNvSpPr>
          <p:nvPr>
            <p:ph sz="quarter" idx="14"/>
          </p:nvPr>
        </p:nvSpPr>
        <p:spPr>
          <a:xfrm>
            <a:off x="3505200" y="533399"/>
            <a:ext cx="5105400" cy="5724525"/>
          </a:xfrm>
        </p:spPr>
        <p:txBody>
          <a:bodyPr/>
          <a:lstStyle>
            <a:lvl1pPr>
              <a:defRPr sz="22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508113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0_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2819400" cy="2743200"/>
          </a:xfrm>
        </p:spPr>
        <p:txBody>
          <a:bodyPr anchor="t">
            <a:normAutofit/>
          </a:bodyPr>
          <a:lstStyle>
            <a:lvl1pPr algn="l">
              <a:defRPr sz="2400"/>
            </a:lvl1pPr>
          </a:lstStyle>
          <a:p>
            <a:r>
              <a:rPr lang="en-US" dirty="0" smtClean="0"/>
              <a:t> Click to edit          </a:t>
            </a:r>
            <a:br>
              <a:rPr lang="en-US" dirty="0" smtClean="0"/>
            </a:br>
            <a:r>
              <a:rPr lang="en-US" dirty="0" smtClean="0"/>
              <a:t>  Master title style</a:t>
            </a:r>
            <a:endParaRPr lang="en-US" dirty="0"/>
          </a:p>
        </p:txBody>
      </p:sp>
      <p:sp>
        <p:nvSpPr>
          <p:cNvPr id="7" name="Date Placeholder 6"/>
          <p:cNvSpPr>
            <a:spLocks noGrp="1"/>
          </p:cNvSpPr>
          <p:nvPr>
            <p:ph type="dt" sz="half" idx="10"/>
          </p:nvPr>
        </p:nvSpPr>
        <p:spPr/>
        <p:txBody>
          <a:bodyPr/>
          <a:lstStyle/>
          <a:p>
            <a:fld id="{45D972E4-8BD3-4BFD-B539-AC2EAA4033B2}" type="datetimeFigureOut">
              <a:rPr lang="en-US" smtClean="0"/>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353C68-BF29-47B8-9B72-533592F5B534}" type="slidenum">
              <a:rPr lang="en-US" smtClean="0"/>
              <a:t>‹#›</a:t>
            </a:fld>
            <a:endParaRPr lang="en-US" dirty="0"/>
          </a:p>
        </p:txBody>
      </p:sp>
      <p:pic>
        <p:nvPicPr>
          <p:cNvPr id="1026" name="Picture 2" descr="https://pbs.twimg.com/profile_images/3574885736/da57dae79d8eebcff698cdde6ec4d257_bigg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77200" y="5562600"/>
            <a:ext cx="695325" cy="695325"/>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15"/>
          <p:cNvSpPr>
            <a:spLocks noGrp="1"/>
          </p:cNvSpPr>
          <p:nvPr>
            <p:ph sz="quarter" idx="14"/>
          </p:nvPr>
        </p:nvSpPr>
        <p:spPr>
          <a:xfrm>
            <a:off x="3505200" y="533399"/>
            <a:ext cx="5105400" cy="5724525"/>
          </a:xfrm>
        </p:spPr>
        <p:txBody>
          <a:bodyPr/>
          <a:lstStyle>
            <a:lvl1pPr>
              <a:defRPr sz="22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508113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1_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2819400" cy="2743200"/>
          </a:xfrm>
        </p:spPr>
        <p:txBody>
          <a:bodyPr anchor="t">
            <a:normAutofit/>
          </a:bodyPr>
          <a:lstStyle>
            <a:lvl1pPr algn="l">
              <a:defRPr sz="2400"/>
            </a:lvl1pPr>
          </a:lstStyle>
          <a:p>
            <a:r>
              <a:rPr lang="en-US" dirty="0" smtClean="0"/>
              <a:t> Click to edit          </a:t>
            </a:r>
            <a:br>
              <a:rPr lang="en-US" dirty="0" smtClean="0"/>
            </a:br>
            <a:r>
              <a:rPr lang="en-US" dirty="0" smtClean="0"/>
              <a:t>  Master title style</a:t>
            </a:r>
            <a:endParaRPr lang="en-US" dirty="0"/>
          </a:p>
        </p:txBody>
      </p:sp>
      <p:sp>
        <p:nvSpPr>
          <p:cNvPr id="7" name="Date Placeholder 6"/>
          <p:cNvSpPr>
            <a:spLocks noGrp="1"/>
          </p:cNvSpPr>
          <p:nvPr>
            <p:ph type="dt" sz="half" idx="10"/>
          </p:nvPr>
        </p:nvSpPr>
        <p:spPr/>
        <p:txBody>
          <a:bodyPr/>
          <a:lstStyle/>
          <a:p>
            <a:fld id="{45D972E4-8BD3-4BFD-B539-AC2EAA4033B2}" type="datetimeFigureOut">
              <a:rPr lang="en-US" smtClean="0"/>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353C68-BF29-47B8-9B72-533592F5B534}" type="slidenum">
              <a:rPr lang="en-US" smtClean="0"/>
              <a:t>‹#›</a:t>
            </a:fld>
            <a:endParaRPr lang="en-US" dirty="0"/>
          </a:p>
        </p:txBody>
      </p:sp>
      <p:pic>
        <p:nvPicPr>
          <p:cNvPr id="1026" name="Picture 2" descr="https://pbs.twimg.com/profile_images/3574885736/da57dae79d8eebcff698cdde6ec4d257_bigg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77200" y="5562600"/>
            <a:ext cx="695325" cy="695325"/>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15"/>
          <p:cNvSpPr>
            <a:spLocks noGrp="1"/>
          </p:cNvSpPr>
          <p:nvPr>
            <p:ph sz="quarter" idx="14"/>
          </p:nvPr>
        </p:nvSpPr>
        <p:spPr>
          <a:xfrm>
            <a:off x="3505200" y="533399"/>
            <a:ext cx="5105400" cy="5724525"/>
          </a:xfrm>
        </p:spPr>
        <p:txBody>
          <a:bodyPr/>
          <a:lstStyle>
            <a:lvl1pPr>
              <a:defRPr sz="22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508113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2_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2819400" cy="2743200"/>
          </a:xfrm>
        </p:spPr>
        <p:txBody>
          <a:bodyPr anchor="t">
            <a:normAutofit/>
          </a:bodyPr>
          <a:lstStyle>
            <a:lvl1pPr algn="l">
              <a:defRPr sz="2400"/>
            </a:lvl1pPr>
          </a:lstStyle>
          <a:p>
            <a:r>
              <a:rPr lang="en-US" dirty="0" smtClean="0"/>
              <a:t> Click to edit          </a:t>
            </a:r>
            <a:br>
              <a:rPr lang="en-US" dirty="0" smtClean="0"/>
            </a:br>
            <a:r>
              <a:rPr lang="en-US" dirty="0" smtClean="0"/>
              <a:t>  Master title style</a:t>
            </a:r>
            <a:endParaRPr lang="en-US" dirty="0"/>
          </a:p>
        </p:txBody>
      </p:sp>
      <p:sp>
        <p:nvSpPr>
          <p:cNvPr id="7" name="Date Placeholder 6"/>
          <p:cNvSpPr>
            <a:spLocks noGrp="1"/>
          </p:cNvSpPr>
          <p:nvPr>
            <p:ph type="dt" sz="half" idx="10"/>
          </p:nvPr>
        </p:nvSpPr>
        <p:spPr/>
        <p:txBody>
          <a:bodyPr/>
          <a:lstStyle/>
          <a:p>
            <a:fld id="{45D972E4-8BD3-4BFD-B539-AC2EAA4033B2}" type="datetimeFigureOut">
              <a:rPr lang="en-US" smtClean="0"/>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353C68-BF29-47B8-9B72-533592F5B534}" type="slidenum">
              <a:rPr lang="en-US" smtClean="0"/>
              <a:t>‹#›</a:t>
            </a:fld>
            <a:endParaRPr lang="en-US" dirty="0"/>
          </a:p>
        </p:txBody>
      </p:sp>
      <p:pic>
        <p:nvPicPr>
          <p:cNvPr id="1026" name="Picture 2" descr="https://pbs.twimg.com/profile_images/3574885736/da57dae79d8eebcff698cdde6ec4d257_bigg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77200" y="5562600"/>
            <a:ext cx="695325" cy="695325"/>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15"/>
          <p:cNvSpPr>
            <a:spLocks noGrp="1"/>
          </p:cNvSpPr>
          <p:nvPr>
            <p:ph sz="quarter" idx="14"/>
          </p:nvPr>
        </p:nvSpPr>
        <p:spPr>
          <a:xfrm>
            <a:off x="3505200" y="533399"/>
            <a:ext cx="5105400" cy="5724525"/>
          </a:xfrm>
        </p:spPr>
        <p:txBody>
          <a:bodyPr/>
          <a:lstStyle>
            <a:lvl1pPr>
              <a:defRPr sz="22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508113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E81279-7C57-4E14-BFFE-3A76984867F8}" type="datetimeFigureOut">
              <a:rPr lang="en-US" smtClean="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750D9C-2218-496F-9086-E13F5AF081DA}"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3_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2819400" cy="2743200"/>
          </a:xfrm>
        </p:spPr>
        <p:txBody>
          <a:bodyPr anchor="t">
            <a:normAutofit/>
          </a:bodyPr>
          <a:lstStyle>
            <a:lvl1pPr algn="l">
              <a:defRPr sz="2400"/>
            </a:lvl1pPr>
          </a:lstStyle>
          <a:p>
            <a:r>
              <a:rPr lang="en-US" dirty="0" smtClean="0"/>
              <a:t> Click to edit          </a:t>
            </a:r>
            <a:br>
              <a:rPr lang="en-US" dirty="0" smtClean="0"/>
            </a:br>
            <a:r>
              <a:rPr lang="en-US" dirty="0" smtClean="0"/>
              <a:t>  Master title style</a:t>
            </a:r>
            <a:endParaRPr lang="en-US" dirty="0"/>
          </a:p>
        </p:txBody>
      </p:sp>
      <p:sp>
        <p:nvSpPr>
          <p:cNvPr id="7" name="Date Placeholder 6"/>
          <p:cNvSpPr>
            <a:spLocks noGrp="1"/>
          </p:cNvSpPr>
          <p:nvPr>
            <p:ph type="dt" sz="half" idx="10"/>
          </p:nvPr>
        </p:nvSpPr>
        <p:spPr/>
        <p:txBody>
          <a:bodyPr/>
          <a:lstStyle/>
          <a:p>
            <a:fld id="{45D972E4-8BD3-4BFD-B539-AC2EAA4033B2}" type="datetimeFigureOut">
              <a:rPr lang="en-US" smtClean="0"/>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353C68-BF29-47B8-9B72-533592F5B534}" type="slidenum">
              <a:rPr lang="en-US" smtClean="0"/>
              <a:t>‹#›</a:t>
            </a:fld>
            <a:endParaRPr lang="en-US" dirty="0"/>
          </a:p>
        </p:txBody>
      </p:sp>
      <p:pic>
        <p:nvPicPr>
          <p:cNvPr id="1026" name="Picture 2" descr="https://pbs.twimg.com/profile_images/3574885736/da57dae79d8eebcff698cdde6ec4d257_bigg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77200" y="5562600"/>
            <a:ext cx="695325" cy="695325"/>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15"/>
          <p:cNvSpPr>
            <a:spLocks noGrp="1"/>
          </p:cNvSpPr>
          <p:nvPr>
            <p:ph sz="quarter" idx="14"/>
          </p:nvPr>
        </p:nvSpPr>
        <p:spPr>
          <a:xfrm>
            <a:off x="3505200" y="533399"/>
            <a:ext cx="5105400" cy="5724525"/>
          </a:xfrm>
        </p:spPr>
        <p:txBody>
          <a:bodyPr/>
          <a:lstStyle>
            <a:lvl1pPr>
              <a:defRPr sz="22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508113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4_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2819400" cy="2743200"/>
          </a:xfrm>
        </p:spPr>
        <p:txBody>
          <a:bodyPr anchor="t">
            <a:normAutofit/>
          </a:bodyPr>
          <a:lstStyle>
            <a:lvl1pPr algn="l">
              <a:defRPr sz="2400"/>
            </a:lvl1pPr>
          </a:lstStyle>
          <a:p>
            <a:r>
              <a:rPr lang="en-US" dirty="0" smtClean="0"/>
              <a:t> Click to edit          </a:t>
            </a:r>
            <a:br>
              <a:rPr lang="en-US" dirty="0" smtClean="0"/>
            </a:br>
            <a:r>
              <a:rPr lang="en-US" dirty="0" smtClean="0"/>
              <a:t>  Master title style</a:t>
            </a:r>
            <a:endParaRPr lang="en-US" dirty="0"/>
          </a:p>
        </p:txBody>
      </p:sp>
      <p:sp>
        <p:nvSpPr>
          <p:cNvPr id="7" name="Date Placeholder 6"/>
          <p:cNvSpPr>
            <a:spLocks noGrp="1"/>
          </p:cNvSpPr>
          <p:nvPr>
            <p:ph type="dt" sz="half" idx="10"/>
          </p:nvPr>
        </p:nvSpPr>
        <p:spPr/>
        <p:txBody>
          <a:bodyPr/>
          <a:lstStyle/>
          <a:p>
            <a:fld id="{45D972E4-8BD3-4BFD-B539-AC2EAA4033B2}" type="datetimeFigureOut">
              <a:rPr lang="en-US" smtClean="0"/>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353C68-BF29-47B8-9B72-533592F5B534}" type="slidenum">
              <a:rPr lang="en-US" smtClean="0"/>
              <a:t>‹#›</a:t>
            </a:fld>
            <a:endParaRPr lang="en-US" dirty="0"/>
          </a:p>
        </p:txBody>
      </p:sp>
      <p:pic>
        <p:nvPicPr>
          <p:cNvPr id="1026" name="Picture 2" descr="https://pbs.twimg.com/profile_images/3574885736/da57dae79d8eebcff698cdde6ec4d257_bigg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77200" y="5562600"/>
            <a:ext cx="695325" cy="695325"/>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15"/>
          <p:cNvSpPr>
            <a:spLocks noGrp="1"/>
          </p:cNvSpPr>
          <p:nvPr>
            <p:ph sz="quarter" idx="14"/>
          </p:nvPr>
        </p:nvSpPr>
        <p:spPr>
          <a:xfrm>
            <a:off x="3505200" y="533399"/>
            <a:ext cx="5105400" cy="5724525"/>
          </a:xfrm>
        </p:spPr>
        <p:txBody>
          <a:bodyPr/>
          <a:lstStyle>
            <a:lvl1pPr>
              <a:defRPr sz="22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508113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5_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2819400" cy="2743200"/>
          </a:xfrm>
        </p:spPr>
        <p:txBody>
          <a:bodyPr anchor="t">
            <a:normAutofit/>
          </a:bodyPr>
          <a:lstStyle>
            <a:lvl1pPr algn="l">
              <a:defRPr sz="2400"/>
            </a:lvl1pPr>
          </a:lstStyle>
          <a:p>
            <a:r>
              <a:rPr lang="en-US" dirty="0" smtClean="0"/>
              <a:t> Click to edit          </a:t>
            </a:r>
            <a:br>
              <a:rPr lang="en-US" dirty="0" smtClean="0"/>
            </a:br>
            <a:r>
              <a:rPr lang="en-US" dirty="0" smtClean="0"/>
              <a:t>  Master title style</a:t>
            </a:r>
            <a:endParaRPr lang="en-US" dirty="0"/>
          </a:p>
        </p:txBody>
      </p:sp>
      <p:sp>
        <p:nvSpPr>
          <p:cNvPr id="7" name="Date Placeholder 6"/>
          <p:cNvSpPr>
            <a:spLocks noGrp="1"/>
          </p:cNvSpPr>
          <p:nvPr>
            <p:ph type="dt" sz="half" idx="10"/>
          </p:nvPr>
        </p:nvSpPr>
        <p:spPr/>
        <p:txBody>
          <a:bodyPr/>
          <a:lstStyle/>
          <a:p>
            <a:fld id="{45D972E4-8BD3-4BFD-B539-AC2EAA4033B2}" type="datetimeFigureOut">
              <a:rPr lang="en-US" smtClean="0"/>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353C68-BF29-47B8-9B72-533592F5B534}" type="slidenum">
              <a:rPr lang="en-US" smtClean="0"/>
              <a:t>‹#›</a:t>
            </a:fld>
            <a:endParaRPr lang="en-US" dirty="0"/>
          </a:p>
        </p:txBody>
      </p:sp>
      <p:pic>
        <p:nvPicPr>
          <p:cNvPr id="1026" name="Picture 2" descr="https://pbs.twimg.com/profile_images/3574885736/da57dae79d8eebcff698cdde6ec4d257_bigg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77200" y="5562600"/>
            <a:ext cx="695325" cy="695325"/>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15"/>
          <p:cNvSpPr>
            <a:spLocks noGrp="1"/>
          </p:cNvSpPr>
          <p:nvPr>
            <p:ph sz="quarter" idx="14"/>
          </p:nvPr>
        </p:nvSpPr>
        <p:spPr>
          <a:xfrm>
            <a:off x="3505200" y="533399"/>
            <a:ext cx="5105400" cy="5724525"/>
          </a:xfrm>
        </p:spPr>
        <p:txBody>
          <a:bodyPr/>
          <a:lstStyle>
            <a:lvl1pPr>
              <a:defRPr sz="22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508113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6_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2819400" cy="2743200"/>
          </a:xfrm>
        </p:spPr>
        <p:txBody>
          <a:bodyPr anchor="t">
            <a:normAutofit/>
          </a:bodyPr>
          <a:lstStyle>
            <a:lvl1pPr algn="l">
              <a:defRPr sz="2400"/>
            </a:lvl1pPr>
          </a:lstStyle>
          <a:p>
            <a:r>
              <a:rPr lang="en-US" dirty="0" smtClean="0"/>
              <a:t> Click to edit          </a:t>
            </a:r>
            <a:br>
              <a:rPr lang="en-US" dirty="0" smtClean="0"/>
            </a:br>
            <a:r>
              <a:rPr lang="en-US" dirty="0" smtClean="0"/>
              <a:t>  Master title style</a:t>
            </a:r>
            <a:endParaRPr lang="en-US" dirty="0"/>
          </a:p>
        </p:txBody>
      </p:sp>
      <p:sp>
        <p:nvSpPr>
          <p:cNvPr id="7" name="Date Placeholder 6"/>
          <p:cNvSpPr>
            <a:spLocks noGrp="1"/>
          </p:cNvSpPr>
          <p:nvPr>
            <p:ph type="dt" sz="half" idx="10"/>
          </p:nvPr>
        </p:nvSpPr>
        <p:spPr/>
        <p:txBody>
          <a:bodyPr/>
          <a:lstStyle/>
          <a:p>
            <a:fld id="{45D972E4-8BD3-4BFD-B539-AC2EAA4033B2}" type="datetimeFigureOut">
              <a:rPr lang="en-US" smtClean="0"/>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353C68-BF29-47B8-9B72-533592F5B534}" type="slidenum">
              <a:rPr lang="en-US" smtClean="0"/>
              <a:t>‹#›</a:t>
            </a:fld>
            <a:endParaRPr lang="en-US" dirty="0"/>
          </a:p>
        </p:txBody>
      </p:sp>
      <p:pic>
        <p:nvPicPr>
          <p:cNvPr id="1026" name="Picture 2" descr="https://pbs.twimg.com/profile_images/3574885736/da57dae79d8eebcff698cdde6ec4d257_bigg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77200" y="5562600"/>
            <a:ext cx="695325" cy="695325"/>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15"/>
          <p:cNvSpPr>
            <a:spLocks noGrp="1"/>
          </p:cNvSpPr>
          <p:nvPr>
            <p:ph sz="quarter" idx="14"/>
          </p:nvPr>
        </p:nvSpPr>
        <p:spPr>
          <a:xfrm>
            <a:off x="3505200" y="533399"/>
            <a:ext cx="5105400" cy="5724525"/>
          </a:xfrm>
        </p:spPr>
        <p:txBody>
          <a:bodyPr/>
          <a:lstStyle>
            <a:lvl1pPr>
              <a:defRPr sz="22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508113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0_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2819400" cy="2743200"/>
          </a:xfrm>
        </p:spPr>
        <p:txBody>
          <a:bodyPr anchor="t">
            <a:normAutofit/>
          </a:bodyPr>
          <a:lstStyle>
            <a:lvl1pPr algn="l">
              <a:defRPr sz="2400"/>
            </a:lvl1pPr>
          </a:lstStyle>
          <a:p>
            <a:r>
              <a:rPr lang="en-US" dirty="0" smtClean="0"/>
              <a:t> Click to edit          </a:t>
            </a:r>
            <a:br>
              <a:rPr lang="en-US" dirty="0" smtClean="0"/>
            </a:br>
            <a:r>
              <a:rPr lang="en-US" dirty="0" smtClean="0"/>
              <a:t>  Master title style</a:t>
            </a:r>
            <a:endParaRPr lang="en-US" dirty="0"/>
          </a:p>
        </p:txBody>
      </p:sp>
      <p:sp>
        <p:nvSpPr>
          <p:cNvPr id="7" name="Date Placeholder 6"/>
          <p:cNvSpPr>
            <a:spLocks noGrp="1"/>
          </p:cNvSpPr>
          <p:nvPr>
            <p:ph type="dt" sz="half" idx="10"/>
          </p:nvPr>
        </p:nvSpPr>
        <p:spPr/>
        <p:txBody>
          <a:bodyPr/>
          <a:lstStyle/>
          <a:p>
            <a:fld id="{45D972E4-8BD3-4BFD-B539-AC2EAA4033B2}" type="datetimeFigureOut">
              <a:rPr lang="en-US" smtClean="0"/>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353C68-BF29-47B8-9B72-533592F5B534}" type="slidenum">
              <a:rPr lang="en-US" smtClean="0"/>
              <a:t>‹#›</a:t>
            </a:fld>
            <a:endParaRPr lang="en-US" dirty="0"/>
          </a:p>
        </p:txBody>
      </p:sp>
      <p:sp>
        <p:nvSpPr>
          <p:cNvPr id="16" name="Content Placeholder 15"/>
          <p:cNvSpPr>
            <a:spLocks noGrp="1"/>
          </p:cNvSpPr>
          <p:nvPr>
            <p:ph sz="quarter" idx="14"/>
          </p:nvPr>
        </p:nvSpPr>
        <p:spPr>
          <a:xfrm>
            <a:off x="3505200" y="533399"/>
            <a:ext cx="5105400" cy="5724525"/>
          </a:xfrm>
        </p:spPr>
        <p:txBody>
          <a:bodyPr/>
          <a:lstStyle>
            <a:lvl1pPr>
              <a:defRPr sz="22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508113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A04AB4-A936-4E30-B27C-27E8DF81E02E}" type="datetimeFigureOut">
              <a:rPr lang="en-US" smtClean="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34009221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04AB4-A936-4E30-B27C-27E8DF81E02E}" type="datetimeFigureOut">
              <a:rPr lang="en-US" smtClean="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18606757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A04AB4-A936-4E30-B27C-27E8DF81E02E}" type="datetimeFigureOut">
              <a:rPr lang="en-US" smtClean="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20649718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A04AB4-A936-4E30-B27C-27E8DF81E02E}" type="datetimeFigureOut">
              <a:rPr lang="en-US" smtClean="0"/>
              <a:t>10/5/2015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36126030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A04AB4-A936-4E30-B27C-27E8DF81E02E}" type="datetimeFigureOut">
              <a:rPr lang="en-US" smtClean="0"/>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156729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81279-7C57-4E14-BFFE-3A76984867F8}" type="datetimeFigureOut">
              <a:rPr lang="en-US" smtClean="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750D9C-2218-496F-9086-E13F5AF081DA}" type="slidenum">
              <a:rPr lang="en-US" smtClean="0"/>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A04AB4-A936-4E30-B27C-27E8DF81E02E}" type="datetimeFigureOut">
              <a:rPr lang="en-US" smtClean="0"/>
              <a:t>10/5/2015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3164866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04AB4-A936-4E30-B27C-27E8DF81E02E}" type="datetimeFigureOut">
              <a:rPr lang="en-US" smtClean="0"/>
              <a:t>10/5/2015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10473952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04AB4-A936-4E30-B27C-27E8DF81E02E}" type="datetimeFigureOut">
              <a:rPr lang="en-US" smtClean="0"/>
              <a:t>10/5/2015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17290498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04AB4-A936-4E30-B27C-27E8DF81E02E}" type="datetimeFigureOut">
              <a:rPr lang="en-US" smtClean="0"/>
              <a:t>10/5/2015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39826149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04AB4-A936-4E30-B27C-27E8DF81E02E}" type="datetimeFigureOut">
              <a:rPr lang="en-US" smtClean="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37877193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04AB4-A936-4E30-B27C-27E8DF81E02E}" type="datetimeFigureOut">
              <a:rPr lang="en-US" smtClean="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21015084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64F0D5-8A9A-4EF9-A06C-E5F8A23984B7}" type="datetimeFigureOut">
              <a:rPr lang="en-US" smtClean="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32759752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5240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066800" y="6324600"/>
            <a:ext cx="2133600" cy="365125"/>
          </a:xfrm>
        </p:spPr>
        <p:txBody>
          <a:bodyPr/>
          <a:lstStyle/>
          <a:p>
            <a:fld id="{3264F0D5-8A9A-4EF9-A06C-E5F8A23984B7}" type="datetimeFigureOut">
              <a:rPr lang="en-US" smtClean="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15626830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4F0D5-8A9A-4EF9-A06C-E5F8A23984B7}" type="datetimeFigureOut">
              <a:rPr lang="en-US" smtClean="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2746060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64F0D5-8A9A-4EF9-A06C-E5F8A23984B7}" type="datetimeFigureOut">
              <a:rPr lang="en-US" smtClean="0"/>
              <a:t>10/5/2015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1916068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E81279-7C57-4E14-BFFE-3A76984867F8}" type="datetimeFigureOut">
              <a:rPr lang="en-US" smtClean="0"/>
              <a:t>10/5/2015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750D9C-2218-496F-9086-E13F5AF081DA}" type="slidenum">
              <a:rPr lang="en-US" smtClean="0"/>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64F0D5-8A9A-4EF9-A06C-E5F8A23984B7}" type="datetimeFigureOut">
              <a:rPr lang="en-US" smtClean="0"/>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15610776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4F0D5-8A9A-4EF9-A06C-E5F8A23984B7}" type="datetimeFigureOut">
              <a:rPr lang="en-US" smtClean="0"/>
              <a:t>10/5/2015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10638161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4F0D5-8A9A-4EF9-A06C-E5F8A23984B7}" type="datetimeFigureOut">
              <a:rPr lang="en-US" smtClean="0"/>
              <a:t>10/5/2015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171881353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4F0D5-8A9A-4EF9-A06C-E5F8A23984B7}" type="datetimeFigureOut">
              <a:rPr lang="en-US" smtClean="0"/>
              <a:t>10/5/2015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28601220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4F0D5-8A9A-4EF9-A06C-E5F8A23984B7}" type="datetimeFigureOut">
              <a:rPr lang="en-US" smtClean="0"/>
              <a:t>10/5/2015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357584712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4F0D5-8A9A-4EF9-A06C-E5F8A23984B7}" type="datetimeFigureOut">
              <a:rPr lang="en-US" smtClean="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28167902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4F0D5-8A9A-4EF9-A06C-E5F8A23984B7}" type="datetimeFigureOut">
              <a:rPr lang="en-US" smtClean="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3425606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E81279-7C57-4E14-BFFE-3A76984867F8}" type="datetimeFigureOut">
              <a:rPr lang="en-US" smtClean="0"/>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1750D9C-2218-496F-9086-E13F5AF081D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E81279-7C57-4E14-BFFE-3A76984867F8}" type="datetimeFigureOut">
              <a:rPr lang="en-US" smtClean="0"/>
              <a:t>10/5/2015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1750D9C-2218-496F-9086-E13F5AF081D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81279-7C57-4E14-BFFE-3A76984867F8}" type="datetimeFigureOut">
              <a:rPr lang="en-US" smtClean="0"/>
              <a:t>10/5/2015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1750D9C-2218-496F-9086-E13F5AF081D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E81279-7C57-4E14-BFFE-3A76984867F8}" type="datetimeFigureOut">
              <a:rPr lang="en-US" smtClean="0"/>
              <a:t>10/5/2015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750D9C-2218-496F-9086-E13F5AF081DA}"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0E81279-7C57-4E14-BFFE-3A76984867F8}" type="datetimeFigureOut">
              <a:rPr lang="en-US" smtClean="0"/>
              <a:t>10/5/2015</a:t>
            </a:fld>
            <a:endParaRPr lang="en-US" dirty="0"/>
          </a:p>
        </p:txBody>
      </p:sp>
      <p:sp>
        <p:nvSpPr>
          <p:cNvPr id="9" name="Slide Number Placeholder 8"/>
          <p:cNvSpPr>
            <a:spLocks noGrp="1"/>
          </p:cNvSpPr>
          <p:nvPr>
            <p:ph type="sldNum" sz="quarter" idx="11"/>
          </p:nvPr>
        </p:nvSpPr>
        <p:spPr/>
        <p:txBody>
          <a:bodyPr/>
          <a:lstStyle/>
          <a:p>
            <a:fld id="{21750D9C-2218-496F-9086-E13F5AF081DA}"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jpe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4.gif"/><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2.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hyperlink" Target="http://www.sbccd.org/" TargetMode="Externa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3.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1750D9C-2218-496F-9086-E13F5AF081DA}"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0E81279-7C57-4E14-BFFE-3A76984867F8}" type="datetimeFigureOut">
              <a:rPr lang="en-US" smtClean="0"/>
              <a:t>10/5/2015</a:t>
            </a:fld>
            <a:endParaRPr lang="en-US" dirty="0"/>
          </a:p>
        </p:txBody>
      </p:sp>
      <p:pic>
        <p:nvPicPr>
          <p:cNvPr id="9" name="Picture 2" descr="San Berardino Valley College"/>
          <p:cNvPicPr>
            <a:picLocks noChangeAspect="1" noChangeArrowheads="1"/>
          </p:cNvPicPr>
          <p:nvPr userDrawn="1"/>
        </p:nvPicPr>
        <p:blipFill rotWithShape="1">
          <a:blip r:embed="rId26">
            <a:extLst>
              <a:ext uri="{28A0092B-C50C-407E-A947-70E740481C1C}">
                <a14:useLocalDpi xmlns:a14="http://schemas.microsoft.com/office/drawing/2010/main" val="0"/>
              </a:ext>
            </a:extLst>
          </a:blip>
          <a:srcRect l="8172" t="9915" r="69218" b="1"/>
          <a:stretch/>
        </p:blipFill>
        <p:spPr bwMode="auto">
          <a:xfrm>
            <a:off x="8458200" y="5457824"/>
            <a:ext cx="685800" cy="7000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64" r:id="rId14"/>
    <p:sldLayoutId id="2147483865" r:id="rId15"/>
    <p:sldLayoutId id="2147483866" r:id="rId16"/>
    <p:sldLayoutId id="2147483867" r:id="rId17"/>
    <p:sldLayoutId id="2147483868" r:id="rId18"/>
    <p:sldLayoutId id="2147483869" r:id="rId19"/>
    <p:sldLayoutId id="2147483870" r:id="rId20"/>
    <p:sldLayoutId id="2147483871" r:id="rId21"/>
    <p:sldLayoutId id="2147483872" r:id="rId22"/>
    <p:sldLayoutId id="2147483873" r:id="rId23"/>
    <p:sldLayoutId id="2147483877" r:id="rId24"/>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04AB4-A936-4E30-B27C-27E8DF81E02E}" type="datetimeFigureOut">
              <a:rPr lang="en-US" smtClean="0"/>
              <a:t>10/5/2015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0F4C6-2ABC-48D4-8827-BA55AE24DAEB}" type="slidenum">
              <a:rPr lang="en-US" smtClean="0"/>
              <a:t>‹#›</a:t>
            </a:fld>
            <a:endParaRPr lang="en-US" dirty="0"/>
          </a:p>
        </p:txBody>
      </p:sp>
      <p:sp>
        <p:nvSpPr>
          <p:cNvPr id="8" name="Rounded Rectangle 7"/>
          <p:cNvSpPr/>
          <p:nvPr userDrawn="1"/>
        </p:nvSpPr>
        <p:spPr>
          <a:xfrm>
            <a:off x="-76200" y="6248400"/>
            <a:ext cx="9372600" cy="609600"/>
          </a:xfrm>
          <a:prstGeom prst="round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p:cNvPicPr>
            <a:picLocks noChangeAspect="1" noChangeArrowheads="1"/>
          </p:cNvPicPr>
          <p:nvPr userDrawn="1"/>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81400" y="5993523"/>
            <a:ext cx="1905000" cy="837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1929890"/>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a:gsLst>
            <a:gs pos="20000">
              <a:schemeClr val="accent4">
                <a:lumMod val="20000"/>
                <a:lumOff val="80000"/>
              </a:schemeClr>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4F0D5-8A9A-4EF9-A06C-E5F8A23984B7}" type="datetimeFigureOut">
              <a:rPr lang="en-US" smtClean="0"/>
              <a:t>10/5/2015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CC158-6763-4A02-8234-4B322465A07C}" type="slidenum">
              <a:rPr lang="en-US" smtClean="0"/>
              <a:t>‹#›</a:t>
            </a:fld>
            <a:endParaRPr lang="en-US" dirty="0"/>
          </a:p>
        </p:txBody>
      </p:sp>
      <p:sp>
        <p:nvSpPr>
          <p:cNvPr id="7" name="Rectangle 6"/>
          <p:cNvSpPr/>
          <p:nvPr userDrawn="1"/>
        </p:nvSpPr>
        <p:spPr>
          <a:xfrm>
            <a:off x="0" y="6169169"/>
            <a:ext cx="9144000" cy="6888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San Bernardino Community College District">
            <a:hlinkClick r:id="rId13"/>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886200" y="6169169"/>
            <a:ext cx="1600200" cy="657226"/>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760172"/>
      </p:ext>
    </p:extLst>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8001000" cy="3143250"/>
          </a:xfrm>
        </p:spPr>
        <p:txBody>
          <a:bodyPr>
            <a:normAutofit fontScale="90000"/>
          </a:bodyPr>
          <a:lstStyle/>
          <a:p>
            <a:r>
              <a:rPr lang="en-US" dirty="0" smtClean="0"/>
              <a:t>SBVC and CHC Follow–Up Report</a:t>
            </a:r>
            <a:br>
              <a:rPr lang="en-US" dirty="0" smtClean="0"/>
            </a:br>
            <a:r>
              <a:rPr lang="en-US" dirty="0"/>
              <a:t>Joint Presentation to the </a:t>
            </a:r>
            <a:br>
              <a:rPr lang="en-US" dirty="0"/>
            </a:br>
            <a:r>
              <a:rPr lang="en-US" dirty="0"/>
              <a:t>SBCCD Board of Trustees </a:t>
            </a:r>
            <a:br>
              <a:rPr lang="en-US" dirty="0"/>
            </a:br>
            <a:r>
              <a:rPr lang="en-US" dirty="0"/>
              <a:t>October 8, 2015</a:t>
            </a:r>
            <a:br>
              <a:rPr lang="en-US" dirty="0"/>
            </a:br>
            <a:endParaRPr lang="en-US" dirty="0"/>
          </a:p>
        </p:txBody>
      </p:sp>
      <p:sp>
        <p:nvSpPr>
          <p:cNvPr id="3" name="Subtitle 2"/>
          <p:cNvSpPr>
            <a:spLocks noGrp="1"/>
          </p:cNvSpPr>
          <p:nvPr>
            <p:ph type="subTitle" idx="1"/>
          </p:nvPr>
        </p:nvSpPr>
        <p:spPr/>
        <p:txBody>
          <a:bodyPr>
            <a:normAutofit fontScale="85000" lnSpcReduction="20000"/>
          </a:bodyPr>
          <a:lstStyle/>
          <a:p>
            <a:r>
              <a:rPr lang="en-US" sz="1900" dirty="0" smtClean="0"/>
              <a:t>Haragewen Kinde, SBVC ALO</a:t>
            </a:r>
          </a:p>
          <a:p>
            <a:r>
              <a:rPr lang="en-US" sz="1900" dirty="0" smtClean="0"/>
              <a:t>Celia Huston, Co-Chair, ASLO</a:t>
            </a:r>
          </a:p>
          <a:p>
            <a:r>
              <a:rPr lang="en-US" sz="1900" dirty="0" smtClean="0"/>
              <a:t>Jeremiah Gilbert, President, SBVC Academic Senate</a:t>
            </a:r>
          </a:p>
          <a:p>
            <a:r>
              <a:rPr lang="en-US" sz="1900" dirty="0" smtClean="0"/>
              <a:t>Rebeccah Warren-Marlatt, CHC ALO</a:t>
            </a:r>
          </a:p>
          <a:p>
            <a:r>
              <a:rPr lang="en-US" sz="1900" dirty="0" smtClean="0"/>
              <a:t>Jim Holbrook, CHC Academic Senate</a:t>
            </a:r>
          </a:p>
          <a:p>
            <a:r>
              <a:rPr lang="en-US" sz="1900" dirty="0" smtClean="0"/>
              <a:t>Ralph Rabago, Co-Chair, IEAOC</a:t>
            </a:r>
          </a:p>
          <a:p>
            <a:r>
              <a:rPr lang="en-US" sz="1900" dirty="0" smtClean="0"/>
              <a:t>Bryan Reece, Co-Chair, IEAOC</a:t>
            </a:r>
          </a:p>
          <a:p>
            <a:endParaRPr lang="en-US" dirty="0"/>
          </a:p>
        </p:txBody>
      </p:sp>
    </p:spTree>
    <p:extLst>
      <p:ext uri="{BB962C8B-B14F-4D97-AF65-F5344CB8AC3E}">
        <p14:creationId xmlns:p14="http://schemas.microsoft.com/office/powerpoint/2010/main" val="2382737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a:ln/>
                <a:solidFill>
                  <a:schemeClr val="accent3">
                    <a:lumMod val="50000"/>
                  </a:schemeClr>
                </a:solidFill>
              </a:rPr>
              <a:t>CHC College Recommendation </a:t>
            </a:r>
            <a:r>
              <a:rPr lang="en-US" sz="3200" b="1" i="1" dirty="0" smtClean="0">
                <a:ln/>
                <a:solidFill>
                  <a:schemeClr val="accent3">
                    <a:lumMod val="50000"/>
                  </a:schemeClr>
                </a:solidFill>
              </a:rPr>
              <a:t>3</a:t>
            </a:r>
            <a:endParaRPr lang="en-US" sz="3200" i="1" dirty="0"/>
          </a:p>
        </p:txBody>
      </p:sp>
      <p:sp>
        <p:nvSpPr>
          <p:cNvPr id="3" name="Content Placeholder 2"/>
          <p:cNvSpPr>
            <a:spLocks noGrp="1"/>
          </p:cNvSpPr>
          <p:nvPr>
            <p:ph idx="1"/>
          </p:nvPr>
        </p:nvSpPr>
        <p:spPr/>
        <p:txBody>
          <a:bodyPr/>
          <a:lstStyle/>
          <a:p>
            <a:pPr marL="0" indent="0">
              <a:buNone/>
            </a:pPr>
            <a:r>
              <a:rPr lang="en-US" sz="2400" dirty="0"/>
              <a:t>In order to meet the standards, the team recommends that the College establish a policy to address when programs are eliminated or significantly changed and ensure that this process does not negatively impact students. (II.A.6.b)</a:t>
            </a:r>
          </a:p>
          <a:p>
            <a:endParaRPr lang="en-US" dirty="0"/>
          </a:p>
        </p:txBody>
      </p:sp>
    </p:spTree>
    <p:extLst>
      <p:ext uri="{BB962C8B-B14F-4D97-AF65-F5344CB8AC3E}">
        <p14:creationId xmlns:p14="http://schemas.microsoft.com/office/powerpoint/2010/main" val="326441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3200" b="1" dirty="0" smtClean="0">
                <a:ln/>
                <a:solidFill>
                  <a:schemeClr val="accent3">
                    <a:lumMod val="50000"/>
                  </a:schemeClr>
                </a:solidFill>
              </a:rPr>
              <a:t>Actions Taken to Resolve the Deficiency</a:t>
            </a:r>
            <a:endParaRPr lang="en-US" sz="3200" b="1" dirty="0">
              <a:ln/>
              <a:solidFill>
                <a:schemeClr val="accent3">
                  <a:lumMod val="50000"/>
                </a:schemeClr>
              </a:solidFill>
            </a:endParaRPr>
          </a:p>
        </p:txBody>
      </p:sp>
      <p:sp>
        <p:nvSpPr>
          <p:cNvPr id="3" name="Content Placeholder 2"/>
          <p:cNvSpPr>
            <a:spLocks noGrp="1"/>
          </p:cNvSpPr>
          <p:nvPr>
            <p:ph idx="1"/>
          </p:nvPr>
        </p:nvSpPr>
        <p:spPr/>
        <p:txBody>
          <a:bodyPr>
            <a:normAutofit/>
          </a:bodyPr>
          <a:lstStyle/>
          <a:p>
            <a:r>
              <a:rPr lang="en-US" sz="2800" dirty="0" smtClean="0"/>
              <a:t>Senate approval of process 12/17/2014</a:t>
            </a:r>
            <a:endParaRPr lang="en-US" sz="2800" dirty="0"/>
          </a:p>
          <a:p>
            <a:r>
              <a:rPr lang="en-US" sz="2800" dirty="0" smtClean="0"/>
              <a:t>Crafton Council review, </a:t>
            </a:r>
            <a:r>
              <a:rPr lang="en-US" sz="2800" dirty="0"/>
              <a:t>2</a:t>
            </a:r>
            <a:r>
              <a:rPr lang="en-US" sz="2800" dirty="0" smtClean="0"/>
              <a:t>/24/2015</a:t>
            </a:r>
            <a:endParaRPr lang="en-US" sz="2800" dirty="0"/>
          </a:p>
          <a:p>
            <a:r>
              <a:rPr lang="en-US" sz="2800" dirty="0" smtClean="0"/>
              <a:t>Published online</a:t>
            </a:r>
          </a:p>
          <a:p>
            <a:pPr marL="0" indent="0">
              <a:buNone/>
            </a:pPr>
            <a:endParaRPr lang="en-US" sz="2800" i="1" dirty="0" smtClean="0"/>
          </a:p>
          <a:p>
            <a:r>
              <a:rPr lang="en-US" sz="2800" b="1" dirty="0" smtClean="0"/>
              <a:t>Analysis</a:t>
            </a:r>
            <a:r>
              <a:rPr lang="en-US" sz="2800" dirty="0" smtClean="0"/>
              <a:t>:  The College has resolved the deficiency.  </a:t>
            </a:r>
            <a:endParaRPr lang="en-US" i="1" dirty="0" smtClean="0"/>
          </a:p>
        </p:txBody>
      </p:sp>
    </p:spTree>
    <p:extLst>
      <p:ext uri="{BB962C8B-B14F-4D97-AF65-F5344CB8AC3E}">
        <p14:creationId xmlns:p14="http://schemas.microsoft.com/office/powerpoint/2010/main" val="2493880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ln/>
                <a:solidFill>
                  <a:schemeClr val="accent3">
                    <a:lumMod val="50000"/>
                  </a:schemeClr>
                </a:solidFill>
              </a:rPr>
              <a:t>CHC College Recommendation </a:t>
            </a:r>
            <a:r>
              <a:rPr lang="en-US" sz="3200" b="1" i="1" dirty="0" smtClean="0">
                <a:ln/>
                <a:solidFill>
                  <a:schemeClr val="accent3">
                    <a:lumMod val="50000"/>
                  </a:schemeClr>
                </a:solidFill>
              </a:rPr>
              <a:t>4</a:t>
            </a:r>
            <a:endParaRPr lang="en-US" sz="3200" i="1" dirty="0"/>
          </a:p>
        </p:txBody>
      </p:sp>
      <p:sp>
        <p:nvSpPr>
          <p:cNvPr id="3" name="Content Placeholder 2"/>
          <p:cNvSpPr>
            <a:spLocks noGrp="1"/>
          </p:cNvSpPr>
          <p:nvPr>
            <p:ph idx="1"/>
          </p:nvPr>
        </p:nvSpPr>
        <p:spPr/>
        <p:txBody>
          <a:bodyPr/>
          <a:lstStyle/>
          <a:p>
            <a:pPr marL="0" indent="0">
              <a:buNone/>
            </a:pPr>
            <a:r>
              <a:rPr lang="en-US" sz="2400" dirty="0"/>
              <a:t>In order to meet the standards, the team recommends that the College demonstrate a practice of preparation, review, and publishing the College Catalog at an appropriate time and with a level of accuracy to assure student success. (II.B.2) </a:t>
            </a:r>
          </a:p>
          <a:p>
            <a:endParaRPr lang="en-US" dirty="0"/>
          </a:p>
        </p:txBody>
      </p:sp>
    </p:spTree>
    <p:extLst>
      <p:ext uri="{BB962C8B-B14F-4D97-AF65-F5344CB8AC3E}">
        <p14:creationId xmlns:p14="http://schemas.microsoft.com/office/powerpoint/2010/main" val="4151492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3200" b="1" dirty="0" smtClean="0">
                <a:ln/>
                <a:solidFill>
                  <a:schemeClr val="accent3">
                    <a:lumMod val="50000"/>
                  </a:schemeClr>
                </a:solidFill>
              </a:rPr>
              <a:t>Actions Taken to Resolve the Deficiency</a:t>
            </a:r>
            <a:endParaRPr lang="en-US" sz="3200" b="1" dirty="0">
              <a:ln/>
              <a:solidFill>
                <a:schemeClr val="accent3">
                  <a:lumMod val="50000"/>
                </a:schemeClr>
              </a:solidFill>
            </a:endParaRPr>
          </a:p>
        </p:txBody>
      </p:sp>
      <p:sp>
        <p:nvSpPr>
          <p:cNvPr id="3" name="Content Placeholder 2"/>
          <p:cNvSpPr>
            <a:spLocks noGrp="1"/>
          </p:cNvSpPr>
          <p:nvPr>
            <p:ph idx="1"/>
          </p:nvPr>
        </p:nvSpPr>
        <p:spPr>
          <a:xfrm>
            <a:off x="495300" y="1524000"/>
            <a:ext cx="7010400" cy="4419600"/>
          </a:xfrm>
        </p:spPr>
        <p:txBody>
          <a:bodyPr>
            <a:normAutofit lnSpcReduction="10000"/>
          </a:bodyPr>
          <a:lstStyle/>
          <a:p>
            <a:r>
              <a:rPr lang="en-US" sz="2800" dirty="0" smtClean="0"/>
              <a:t>Staffing Changes</a:t>
            </a:r>
          </a:p>
          <a:p>
            <a:r>
              <a:rPr lang="en-US" sz="2800" dirty="0" smtClean="0"/>
              <a:t>Student Services/Instruction Collaboration</a:t>
            </a:r>
          </a:p>
          <a:p>
            <a:r>
              <a:rPr lang="en-US" sz="2800" dirty="0" smtClean="0"/>
              <a:t>Digital Catalog Implemented</a:t>
            </a:r>
          </a:p>
          <a:p>
            <a:r>
              <a:rPr lang="en-US" sz="2800" dirty="0" smtClean="0"/>
              <a:t>Ongoing editing</a:t>
            </a:r>
          </a:p>
          <a:p>
            <a:r>
              <a:rPr lang="en-US" sz="2800" dirty="0"/>
              <a:t>O</a:t>
            </a:r>
            <a:r>
              <a:rPr lang="en-US" sz="2800" dirty="0" smtClean="0"/>
              <a:t>ngoing training</a:t>
            </a:r>
          </a:p>
          <a:p>
            <a:r>
              <a:rPr lang="en-US" sz="2800" dirty="0" smtClean="0"/>
              <a:t>New workflow process</a:t>
            </a:r>
          </a:p>
          <a:p>
            <a:endParaRPr lang="en-US" sz="2800" dirty="0" smtClean="0"/>
          </a:p>
          <a:p>
            <a:pPr marL="0" indent="0">
              <a:buNone/>
            </a:pPr>
            <a:r>
              <a:rPr lang="en-US" sz="2800" b="1" dirty="0" smtClean="0"/>
              <a:t>Analysis:</a:t>
            </a:r>
            <a:r>
              <a:rPr lang="en-US" sz="2800" dirty="0" smtClean="0"/>
              <a:t> The College has resolved the deficiency.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349672">
            <a:off x="6891088" y="2520181"/>
            <a:ext cx="1703401" cy="1818808"/>
          </a:xfrm>
          <a:prstGeom prst="rect">
            <a:avLst/>
          </a:prstGeom>
        </p:spPr>
      </p:pic>
    </p:spTree>
    <p:extLst>
      <p:ext uri="{BB962C8B-B14F-4D97-AF65-F5344CB8AC3E}">
        <p14:creationId xmlns:p14="http://schemas.microsoft.com/office/powerpoint/2010/main" val="546458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09800"/>
            <a:ext cx="8229600" cy="2286000"/>
          </a:xfrm>
        </p:spPr>
        <p:txBody>
          <a:bodyPr>
            <a:normAutofit/>
          </a:bodyPr>
          <a:lstStyle/>
          <a:p>
            <a:r>
              <a:rPr lang="en-US" sz="3200" b="1" dirty="0" smtClean="0"/>
              <a:t>SBCCD Follow-up Report</a:t>
            </a:r>
            <a:br>
              <a:rPr lang="en-US" sz="3200" b="1" dirty="0" smtClean="0"/>
            </a:br>
            <a:r>
              <a:rPr lang="en-US" sz="3200" b="1" dirty="0" smtClean="0"/>
              <a:t>Synopsis</a:t>
            </a:r>
            <a:endParaRPr lang="en-US" sz="3200" b="1" dirty="0"/>
          </a:p>
        </p:txBody>
      </p:sp>
    </p:spTree>
    <p:extLst>
      <p:ext uri="{BB962C8B-B14F-4D97-AF65-F5344CB8AC3E}">
        <p14:creationId xmlns:p14="http://schemas.microsoft.com/office/powerpoint/2010/main" val="773066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District Recommendation #1</a:t>
            </a:r>
            <a:endParaRPr lang="en-US" sz="3200" b="1" dirty="0"/>
          </a:p>
        </p:txBody>
      </p:sp>
      <p:sp>
        <p:nvSpPr>
          <p:cNvPr id="3" name="Content Placeholder 2"/>
          <p:cNvSpPr>
            <a:spLocks noGrp="1"/>
          </p:cNvSpPr>
          <p:nvPr>
            <p:ph idx="1"/>
          </p:nvPr>
        </p:nvSpPr>
        <p:spPr>
          <a:xfrm>
            <a:off x="556054" y="2043499"/>
            <a:ext cx="8099855" cy="3500051"/>
          </a:xfrm>
        </p:spPr>
        <p:txBody>
          <a:bodyPr>
            <a:normAutofit/>
          </a:bodyPr>
          <a:lstStyle/>
          <a:p>
            <a:r>
              <a:rPr lang="en-US" sz="2400" dirty="0"/>
              <a:t>In order to meet the standards, the team recommends that the Board of Trustees examine its role in the development of policies and ensure that it acts in a manner consistent with its approved policies and bylaws.  The team further recommends that the Board of Trustees take steps to ensure that all policies are developed or revised within the framework of the established input and participation process.</a:t>
            </a:r>
          </a:p>
        </p:txBody>
      </p:sp>
    </p:spTree>
    <p:extLst>
      <p:ext uri="{BB962C8B-B14F-4D97-AF65-F5344CB8AC3E}">
        <p14:creationId xmlns:p14="http://schemas.microsoft.com/office/powerpoint/2010/main" val="3709554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District Plans to </a:t>
            </a:r>
            <a:r>
              <a:rPr lang="en-US" sz="3200" b="1" dirty="0"/>
              <a:t>Resolve Deficiency</a:t>
            </a:r>
          </a:p>
        </p:txBody>
      </p:sp>
      <p:sp>
        <p:nvSpPr>
          <p:cNvPr id="3" name="Content Placeholder 2"/>
          <p:cNvSpPr>
            <a:spLocks noGrp="1"/>
          </p:cNvSpPr>
          <p:nvPr>
            <p:ph idx="1"/>
          </p:nvPr>
        </p:nvSpPr>
        <p:spPr>
          <a:xfrm>
            <a:off x="730060" y="1295400"/>
            <a:ext cx="7683879" cy="4724400"/>
          </a:xfrm>
        </p:spPr>
        <p:txBody>
          <a:bodyPr>
            <a:normAutofit lnSpcReduction="10000"/>
          </a:bodyPr>
          <a:lstStyle/>
          <a:p>
            <a:pPr marL="0" indent="0">
              <a:buNone/>
            </a:pPr>
            <a:r>
              <a:rPr lang="en-US" sz="2400" b="1" dirty="0" smtClean="0"/>
              <a:t>Policy Review and Revision: </a:t>
            </a:r>
            <a:r>
              <a:rPr lang="en-US" sz="2400" dirty="0" smtClean="0"/>
              <a:t>The </a:t>
            </a:r>
            <a:r>
              <a:rPr lang="en-US" sz="2400" dirty="0"/>
              <a:t>new process is undergoing collegial consultation process via District </a:t>
            </a:r>
            <a:r>
              <a:rPr lang="en-US" sz="2400" dirty="0" smtClean="0"/>
              <a:t>Assembly</a:t>
            </a:r>
          </a:p>
          <a:p>
            <a:pPr marL="0" indent="0">
              <a:buNone/>
            </a:pPr>
            <a:endParaRPr lang="en-US" sz="2400" dirty="0"/>
          </a:p>
          <a:p>
            <a:pPr marL="0" indent="0">
              <a:buNone/>
            </a:pPr>
            <a:r>
              <a:rPr lang="en-US" sz="2400" b="1" dirty="0"/>
              <a:t>Board Examination of </a:t>
            </a:r>
            <a:r>
              <a:rPr lang="en-US" sz="2400" b="1" dirty="0" smtClean="0"/>
              <a:t>Role: </a:t>
            </a:r>
            <a:r>
              <a:rPr lang="en-US" sz="2400" dirty="0" smtClean="0"/>
              <a:t>Board Handbook </a:t>
            </a:r>
            <a:r>
              <a:rPr lang="en-US" sz="2400" dirty="0"/>
              <a:t>is undergoing collegial consultation process via District </a:t>
            </a:r>
            <a:r>
              <a:rPr lang="en-US" sz="2400" dirty="0" smtClean="0"/>
              <a:t>Assembly</a:t>
            </a:r>
          </a:p>
          <a:p>
            <a:pPr marL="0" indent="0">
              <a:buNone/>
            </a:pPr>
            <a:endParaRPr lang="en-US" sz="2400" dirty="0"/>
          </a:p>
          <a:p>
            <a:pPr marL="0" indent="0">
              <a:buNone/>
            </a:pPr>
            <a:r>
              <a:rPr lang="en-US" sz="2400" b="1" dirty="0"/>
              <a:t>Alignment of Board Actions and </a:t>
            </a:r>
            <a:r>
              <a:rPr lang="en-US" sz="2400" b="1" dirty="0" smtClean="0"/>
              <a:t>Policies: </a:t>
            </a:r>
            <a:r>
              <a:rPr lang="en-US" sz="2400" dirty="0" smtClean="0"/>
              <a:t>Board actions have not demonstrated alignment with their adopted policies and procedures (BP2435  Chancellor’s Evaluation; BP 2510 Budget Development; BP4030 Academic Freedom)</a:t>
            </a:r>
            <a:endParaRPr lang="en-US" sz="2400" b="1" dirty="0" smtClean="0"/>
          </a:p>
          <a:p>
            <a:pPr marL="0" indent="0">
              <a:buNone/>
            </a:pPr>
            <a:endParaRPr lang="en-US" sz="2400" b="1" dirty="0"/>
          </a:p>
          <a:p>
            <a:pPr marL="0" indent="0">
              <a:buNone/>
            </a:pPr>
            <a:r>
              <a:rPr lang="en-US" sz="2400" b="1" dirty="0" smtClean="0"/>
              <a:t>Analysis: </a:t>
            </a:r>
            <a:r>
              <a:rPr lang="en-US" sz="2400" dirty="0" smtClean="0"/>
              <a:t>Not Fully Resolved</a:t>
            </a:r>
            <a:endParaRPr lang="en-US" sz="2400" dirty="0"/>
          </a:p>
          <a:p>
            <a:pPr marL="0" indent="0">
              <a:buNone/>
            </a:pPr>
            <a:endParaRPr lang="en-US" sz="2400" b="1"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453803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161" y="0"/>
            <a:ext cx="8229600" cy="1143000"/>
          </a:xfrm>
        </p:spPr>
        <p:txBody>
          <a:bodyPr>
            <a:normAutofit/>
          </a:bodyPr>
          <a:lstStyle/>
          <a:p>
            <a:r>
              <a:rPr lang="en-US" sz="3200" b="1" dirty="0" smtClean="0"/>
              <a:t>District Recommendation #2</a:t>
            </a:r>
            <a:endParaRPr lang="en-US" sz="3200" b="1" dirty="0"/>
          </a:p>
        </p:txBody>
      </p:sp>
      <p:sp>
        <p:nvSpPr>
          <p:cNvPr id="3" name="Content Placeholder 2"/>
          <p:cNvSpPr>
            <a:spLocks noGrp="1"/>
          </p:cNvSpPr>
          <p:nvPr>
            <p:ph idx="1"/>
          </p:nvPr>
        </p:nvSpPr>
        <p:spPr>
          <a:xfrm>
            <a:off x="152400" y="990600"/>
            <a:ext cx="8991600" cy="4830235"/>
          </a:xfrm>
        </p:spPr>
        <p:txBody>
          <a:bodyPr>
            <a:noAutofit/>
          </a:bodyPr>
          <a:lstStyle/>
          <a:p>
            <a:r>
              <a:rPr lang="en-US" sz="2400" dirty="0"/>
              <a:t>In order to meet the standards, the team recommends that the Board of Trustees, and the Chancellor, in consultation with the leadership of the college campuses, develop a strategy for addressing significant issues to improve the effectiveness of district human resource services that support the colleges in their missions and functions.  These issues </a:t>
            </a:r>
            <a:r>
              <a:rPr lang="en-US" sz="2400" dirty="0" smtClean="0"/>
              <a:t>include:</a:t>
            </a:r>
          </a:p>
          <a:p>
            <a:pPr lvl="1"/>
            <a:r>
              <a:rPr lang="en-US" sz="2000" i="1" dirty="0"/>
              <a:t>Reliable data from the Human Resources Department to support position control and other human resources functions;</a:t>
            </a:r>
            <a:endParaRPr lang="en-US" sz="2000" dirty="0"/>
          </a:p>
          <a:p>
            <a:pPr lvl="1"/>
            <a:r>
              <a:rPr lang="en-US" sz="2000" i="1" dirty="0"/>
              <a:t>Timeliness of employee evaluations;</a:t>
            </a:r>
            <a:endParaRPr lang="en-US" sz="2000" dirty="0"/>
          </a:p>
          <a:p>
            <a:pPr lvl="1"/>
            <a:r>
              <a:rPr lang="en-US" sz="2000" i="1" dirty="0"/>
              <a:t>Responsiveness and improved timelines for employee hiring;</a:t>
            </a:r>
            <a:endParaRPr lang="en-US" sz="2000" dirty="0"/>
          </a:p>
          <a:p>
            <a:pPr lvl="1"/>
            <a:r>
              <a:rPr lang="en-US" sz="2000" i="1" dirty="0"/>
              <a:t>Consistent policy interpretation and guidance; and</a:t>
            </a:r>
            <a:endParaRPr lang="en-US" sz="2000" dirty="0"/>
          </a:p>
          <a:p>
            <a:pPr lvl="1"/>
            <a:r>
              <a:rPr lang="en-US" sz="2000" i="1" dirty="0"/>
              <a:t>Completion of the faculty evaluation instrument to include work on Student Learning Outcomes</a:t>
            </a:r>
            <a:endParaRPr lang="en-US" sz="2000" dirty="0" smtClean="0"/>
          </a:p>
          <a:p>
            <a:pPr marL="800100" lvl="2" indent="0">
              <a:buNone/>
            </a:pPr>
            <a:endParaRPr lang="en-US" dirty="0"/>
          </a:p>
        </p:txBody>
      </p:sp>
    </p:spTree>
    <p:extLst>
      <p:ext uri="{BB962C8B-B14F-4D97-AF65-F5344CB8AC3E}">
        <p14:creationId xmlns:p14="http://schemas.microsoft.com/office/powerpoint/2010/main" val="33897275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37" y="1136243"/>
            <a:ext cx="9144000" cy="4524315"/>
          </a:xfrm>
          <a:prstGeom prst="rect">
            <a:avLst/>
          </a:prstGeom>
        </p:spPr>
        <p:txBody>
          <a:bodyPr wrap="square">
            <a:spAutoFit/>
          </a:bodyPr>
          <a:lstStyle/>
          <a:p>
            <a:pPr marL="800100" lvl="1" indent="-457200">
              <a:buFont typeface="+mj-lt"/>
              <a:buAutoNum type="arabicPeriod"/>
            </a:pPr>
            <a:r>
              <a:rPr lang="en-US" sz="2400" b="1" dirty="0" smtClean="0"/>
              <a:t>Reliable </a:t>
            </a:r>
            <a:r>
              <a:rPr lang="en-US" sz="2400" b="1" dirty="0"/>
              <a:t>data from the Human Resources department to support position control and other human resources functions</a:t>
            </a:r>
            <a:r>
              <a:rPr lang="en-US" sz="2400" b="1" dirty="0" smtClean="0"/>
              <a:t>;</a:t>
            </a:r>
          </a:p>
          <a:p>
            <a:pPr marL="1143000" lvl="2" indent="-342900">
              <a:buFont typeface="Arial" panose="020B0604020202020204" pitchFamily="34" charset="0"/>
              <a:buChar char="•"/>
            </a:pPr>
            <a:r>
              <a:rPr lang="en-US" sz="2400" dirty="0" smtClean="0"/>
              <a:t>Questica software and process </a:t>
            </a:r>
            <a:r>
              <a:rPr lang="en-US" sz="2400" dirty="0"/>
              <a:t>established to ensure accuracy of funding and position control</a:t>
            </a:r>
            <a:r>
              <a:rPr lang="en-US" sz="2400" dirty="0" smtClean="0"/>
              <a:t>.</a:t>
            </a:r>
          </a:p>
          <a:p>
            <a:pPr marL="800100" lvl="2"/>
            <a:endParaRPr lang="en-US" sz="2400" dirty="0"/>
          </a:p>
          <a:p>
            <a:pPr marL="800100" lvl="1" indent="-457200">
              <a:buFont typeface="+mj-lt"/>
              <a:buAutoNum type="arabicPeriod"/>
            </a:pPr>
            <a:r>
              <a:rPr lang="en-US" sz="2400" b="1" dirty="0" smtClean="0"/>
              <a:t>Timeliness </a:t>
            </a:r>
            <a:r>
              <a:rPr lang="en-US" sz="2400" b="1" dirty="0"/>
              <a:t>of employee </a:t>
            </a:r>
            <a:r>
              <a:rPr lang="en-US" sz="2400" b="1" dirty="0" smtClean="0"/>
              <a:t>evaluations</a:t>
            </a:r>
          </a:p>
          <a:p>
            <a:pPr marL="1143000" lvl="2" indent="-342900">
              <a:buFont typeface="Arial" panose="020B0604020202020204" pitchFamily="34" charset="0"/>
              <a:buChar char="•"/>
            </a:pPr>
            <a:r>
              <a:rPr lang="en-US" sz="2400" dirty="0"/>
              <a:t>People </a:t>
            </a:r>
            <a:r>
              <a:rPr lang="en-US" sz="2400" dirty="0" smtClean="0"/>
              <a:t>Admin will provided </a:t>
            </a:r>
            <a:r>
              <a:rPr lang="en-US" sz="2400" dirty="0"/>
              <a:t>automated notification </a:t>
            </a:r>
            <a:r>
              <a:rPr lang="en-US" sz="2400" dirty="0" smtClean="0"/>
              <a:t>of evaluations</a:t>
            </a:r>
            <a:br>
              <a:rPr lang="en-US" sz="2400" dirty="0" smtClean="0"/>
            </a:br>
            <a:endParaRPr lang="en-US" sz="2400" dirty="0"/>
          </a:p>
          <a:p>
            <a:pPr marL="800100" lvl="1" indent="-457200">
              <a:buFont typeface="+mj-lt"/>
              <a:buAutoNum type="arabicPeriod"/>
            </a:pPr>
            <a:r>
              <a:rPr lang="en-US" sz="2400" b="1" dirty="0" smtClean="0"/>
              <a:t>Responsiveness </a:t>
            </a:r>
            <a:r>
              <a:rPr lang="en-US" sz="2400" b="1" dirty="0"/>
              <a:t>and improved timelines for employee hiring</a:t>
            </a:r>
            <a:r>
              <a:rPr lang="en-US" sz="2400" b="1" dirty="0" smtClean="0"/>
              <a:t>;</a:t>
            </a:r>
          </a:p>
          <a:p>
            <a:pPr marL="1257300" lvl="2" indent="-457200">
              <a:buFont typeface="Arial" panose="020B0604020202020204" pitchFamily="34" charset="0"/>
              <a:buChar char="•"/>
            </a:pPr>
            <a:r>
              <a:rPr lang="en-US" sz="2400" dirty="0" smtClean="0"/>
              <a:t>Streamlined process and preplanning of committee meetings </a:t>
            </a:r>
          </a:p>
          <a:p>
            <a:pPr marL="1257300" lvl="2" indent="-457200">
              <a:buFont typeface="Arial" panose="020B0604020202020204" pitchFamily="34" charset="0"/>
              <a:buChar char="•"/>
            </a:pPr>
            <a:r>
              <a:rPr lang="en-US" sz="2400" dirty="0" smtClean="0"/>
              <a:t>Consider approval of new employees at Board Study Sessions</a:t>
            </a:r>
            <a:endParaRPr lang="en-US" sz="2400" dirty="0"/>
          </a:p>
        </p:txBody>
      </p:sp>
      <p:sp>
        <p:nvSpPr>
          <p:cNvPr id="3" name="Rectangle 2"/>
          <p:cNvSpPr/>
          <p:nvPr/>
        </p:nvSpPr>
        <p:spPr>
          <a:xfrm>
            <a:off x="1219200" y="533400"/>
            <a:ext cx="6519926" cy="584775"/>
          </a:xfrm>
          <a:prstGeom prst="rect">
            <a:avLst/>
          </a:prstGeom>
        </p:spPr>
        <p:txBody>
          <a:bodyPr wrap="square">
            <a:spAutoFit/>
          </a:bodyPr>
          <a:lstStyle/>
          <a:p>
            <a:r>
              <a:rPr lang="en-US" sz="3200" b="1" dirty="0" smtClean="0"/>
              <a:t>District Plans to </a:t>
            </a:r>
            <a:r>
              <a:rPr lang="en-US" sz="3200" b="1" dirty="0"/>
              <a:t>Resolve Deficiencies</a:t>
            </a:r>
          </a:p>
        </p:txBody>
      </p:sp>
    </p:spTree>
    <p:extLst>
      <p:ext uri="{BB962C8B-B14F-4D97-AF65-F5344CB8AC3E}">
        <p14:creationId xmlns:p14="http://schemas.microsoft.com/office/powerpoint/2010/main" val="2202522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District Plans to Resolve Deficiencies</a:t>
            </a:r>
          </a:p>
        </p:txBody>
      </p:sp>
      <p:sp>
        <p:nvSpPr>
          <p:cNvPr id="3" name="Content Placeholder 2"/>
          <p:cNvSpPr>
            <a:spLocks noGrp="1"/>
          </p:cNvSpPr>
          <p:nvPr>
            <p:ph idx="1"/>
          </p:nvPr>
        </p:nvSpPr>
        <p:spPr>
          <a:xfrm>
            <a:off x="76200" y="1219201"/>
            <a:ext cx="8915400" cy="4840288"/>
          </a:xfrm>
        </p:spPr>
        <p:txBody>
          <a:bodyPr/>
          <a:lstStyle/>
          <a:p>
            <a:pPr marL="0" indent="-57150">
              <a:buNone/>
            </a:pPr>
            <a:r>
              <a:rPr lang="en-US" sz="2400" dirty="0" smtClean="0"/>
              <a:t>4. </a:t>
            </a:r>
            <a:r>
              <a:rPr lang="en-US" sz="2400" b="1" dirty="0" smtClean="0"/>
              <a:t>Consistent </a:t>
            </a:r>
            <a:r>
              <a:rPr lang="en-US" sz="2400" b="1" dirty="0"/>
              <a:t>policy interpretation and guidance; and </a:t>
            </a:r>
          </a:p>
          <a:p>
            <a:r>
              <a:rPr lang="en-US" sz="2400" dirty="0" smtClean="0"/>
              <a:t>HR </a:t>
            </a:r>
            <a:r>
              <a:rPr lang="en-US" sz="2400" dirty="0"/>
              <a:t>has developed a manual to ensure consistent interpretation of processes, procedures and policies</a:t>
            </a:r>
            <a:r>
              <a:rPr lang="en-US" sz="2400" dirty="0" smtClean="0"/>
              <a:t>.</a:t>
            </a:r>
          </a:p>
          <a:p>
            <a:pPr marL="0" indent="0">
              <a:buNone/>
            </a:pPr>
            <a:endParaRPr lang="en-US" sz="2400" b="1" dirty="0"/>
          </a:p>
          <a:p>
            <a:pPr marL="0" indent="-57150">
              <a:buNone/>
            </a:pPr>
            <a:r>
              <a:rPr lang="en-US" sz="2400" b="1" dirty="0" smtClean="0"/>
              <a:t>5. Completion </a:t>
            </a:r>
            <a:r>
              <a:rPr lang="en-US" sz="2400" b="1" dirty="0"/>
              <a:t>of the faculty evaluation instrument to include work on Student Learning Outcomes.</a:t>
            </a:r>
          </a:p>
          <a:p>
            <a:r>
              <a:rPr lang="en-US" sz="2400" dirty="0" smtClean="0"/>
              <a:t>Tools Committee has convened and had online discussions,  but has not met.</a:t>
            </a:r>
          </a:p>
          <a:p>
            <a:endParaRPr lang="en-US" sz="2400" dirty="0"/>
          </a:p>
          <a:p>
            <a:pPr marL="0" indent="0">
              <a:buNone/>
            </a:pPr>
            <a:r>
              <a:rPr lang="en-US" sz="2400" b="1" dirty="0" smtClean="0"/>
              <a:t>Analysis: </a:t>
            </a:r>
            <a:r>
              <a:rPr lang="en-US" sz="2400" dirty="0" smtClean="0"/>
              <a:t>Not Fully Resolved</a:t>
            </a:r>
          </a:p>
          <a:p>
            <a:endParaRPr lang="en-US" sz="2400" dirty="0" smtClean="0"/>
          </a:p>
          <a:p>
            <a:endParaRPr lang="en-US" sz="2400" dirty="0"/>
          </a:p>
        </p:txBody>
      </p:sp>
    </p:spTree>
    <p:extLst>
      <p:ext uri="{BB962C8B-B14F-4D97-AF65-F5344CB8AC3E}">
        <p14:creationId xmlns:p14="http://schemas.microsoft.com/office/powerpoint/2010/main" val="3090490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997" y="0"/>
            <a:ext cx="8229600" cy="1143000"/>
          </a:xfrm>
        </p:spPr>
        <p:txBody>
          <a:bodyPr>
            <a:normAutofit/>
          </a:bodyPr>
          <a:lstStyle/>
          <a:p>
            <a:r>
              <a:rPr lang="en-US" dirty="0" smtClean="0"/>
              <a:t>Follow-Up Report Components</a:t>
            </a:r>
            <a:endParaRPr lang="en-US" dirty="0"/>
          </a:p>
        </p:txBody>
      </p:sp>
      <p:sp>
        <p:nvSpPr>
          <p:cNvPr id="3" name="Content Placeholder 2"/>
          <p:cNvSpPr>
            <a:spLocks noGrp="1"/>
          </p:cNvSpPr>
          <p:nvPr>
            <p:ph idx="1"/>
          </p:nvPr>
        </p:nvSpPr>
        <p:spPr>
          <a:xfrm>
            <a:off x="381000" y="1219200"/>
            <a:ext cx="8229600" cy="4830763"/>
          </a:xfrm>
        </p:spPr>
        <p:txBody>
          <a:bodyPr>
            <a:normAutofit fontScale="92500" lnSpcReduction="20000"/>
          </a:bodyPr>
          <a:lstStyle/>
          <a:p>
            <a:r>
              <a:rPr lang="en-US" dirty="0" smtClean="0"/>
              <a:t>Describe the resolution of the deficiencies </a:t>
            </a:r>
          </a:p>
          <a:p>
            <a:pPr lvl="1"/>
            <a:r>
              <a:rPr lang="en-US" dirty="0"/>
              <a:t>I</a:t>
            </a:r>
            <a:r>
              <a:rPr lang="en-US" dirty="0" smtClean="0"/>
              <a:t>nstitution meets eligibility requirements and standards</a:t>
            </a:r>
          </a:p>
          <a:p>
            <a:r>
              <a:rPr lang="en-US" dirty="0" smtClean="0"/>
              <a:t>Analysis of the resolution of the deficiencies</a:t>
            </a:r>
          </a:p>
          <a:p>
            <a:pPr lvl="1"/>
            <a:r>
              <a:rPr lang="en-US" dirty="0" smtClean="0"/>
              <a:t>Feedback from all campus constituencies</a:t>
            </a:r>
          </a:p>
          <a:p>
            <a:r>
              <a:rPr lang="en-US" dirty="0" smtClean="0"/>
              <a:t>Future plans for completion and/or sustainability</a:t>
            </a:r>
          </a:p>
          <a:p>
            <a:r>
              <a:rPr lang="en-US" dirty="0" smtClean="0"/>
              <a:t>Evidence supporting that resolution of deficiencies and analysis were completed</a:t>
            </a:r>
          </a:p>
          <a:p>
            <a:r>
              <a:rPr lang="en-US" dirty="0" smtClean="0"/>
              <a:t>SBVC </a:t>
            </a:r>
            <a:r>
              <a:rPr lang="en-US" dirty="0"/>
              <a:t>and CHC Academic Senates Spring 2015 </a:t>
            </a:r>
            <a:r>
              <a:rPr lang="en-US" dirty="0" smtClean="0"/>
              <a:t>resolutions </a:t>
            </a:r>
            <a:r>
              <a:rPr lang="en-US" dirty="0"/>
              <a:t>will </a:t>
            </a:r>
            <a:r>
              <a:rPr lang="en-US" dirty="0" smtClean="0"/>
              <a:t>be included in </a:t>
            </a:r>
            <a:r>
              <a:rPr lang="en-US" dirty="0"/>
              <a:t>the Follow-Up report</a:t>
            </a:r>
            <a:r>
              <a:rPr lang="en-US" dirty="0" smtClean="0"/>
              <a:t>.</a:t>
            </a:r>
            <a:endParaRPr lang="en-US" dirty="0"/>
          </a:p>
        </p:txBody>
      </p:sp>
    </p:spTree>
    <p:extLst>
      <p:ext uri="{BB962C8B-B14F-4D97-AF65-F5344CB8AC3E}">
        <p14:creationId xmlns:p14="http://schemas.microsoft.com/office/powerpoint/2010/main" val="34575851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District Recommendation #3</a:t>
            </a:r>
            <a:endParaRPr lang="en-US" sz="3200" b="1" dirty="0"/>
          </a:p>
        </p:txBody>
      </p:sp>
      <p:sp>
        <p:nvSpPr>
          <p:cNvPr id="3" name="Content Placeholder 2"/>
          <p:cNvSpPr>
            <a:spLocks noGrp="1"/>
          </p:cNvSpPr>
          <p:nvPr>
            <p:ph idx="1"/>
          </p:nvPr>
        </p:nvSpPr>
        <p:spPr>
          <a:xfrm>
            <a:off x="838200" y="2057400"/>
            <a:ext cx="7262037" cy="3296363"/>
          </a:xfrm>
        </p:spPr>
        <p:txBody>
          <a:bodyPr>
            <a:normAutofit/>
          </a:bodyPr>
          <a:lstStyle/>
          <a:p>
            <a:r>
              <a:rPr lang="en-US" sz="2100" dirty="0"/>
              <a:t>In order to meet the standards, the team recommends that the District follow their Resource Allocation Model focusing on transparency and inclusiveness, supported by a comprehensive district-wide Enrollment Management Plan and a Human Resource/Staffing Plan integrated with other district-wide programs and financial plans, broadly communicated to the colleges.</a:t>
            </a:r>
          </a:p>
        </p:txBody>
      </p:sp>
    </p:spTree>
    <p:extLst>
      <p:ext uri="{BB962C8B-B14F-4D97-AF65-F5344CB8AC3E}">
        <p14:creationId xmlns:p14="http://schemas.microsoft.com/office/powerpoint/2010/main" val="6350992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8229600" cy="1143000"/>
          </a:xfrm>
        </p:spPr>
        <p:txBody>
          <a:bodyPr>
            <a:normAutofit/>
          </a:bodyPr>
          <a:lstStyle/>
          <a:p>
            <a:r>
              <a:rPr lang="en-US" sz="3200" b="1" dirty="0"/>
              <a:t>District Plans to Resolve Deficiencies</a:t>
            </a:r>
          </a:p>
        </p:txBody>
      </p:sp>
      <p:sp>
        <p:nvSpPr>
          <p:cNvPr id="3" name="Content Placeholder 2"/>
          <p:cNvSpPr>
            <a:spLocks noGrp="1"/>
          </p:cNvSpPr>
          <p:nvPr>
            <p:ph idx="1"/>
          </p:nvPr>
        </p:nvSpPr>
        <p:spPr>
          <a:xfrm>
            <a:off x="76200" y="914400"/>
            <a:ext cx="9067800" cy="5181601"/>
          </a:xfrm>
        </p:spPr>
        <p:txBody>
          <a:bodyPr>
            <a:noAutofit/>
          </a:bodyPr>
          <a:lstStyle/>
          <a:p>
            <a:pPr marL="0" lvl="0" indent="0">
              <a:buNone/>
            </a:pPr>
            <a:r>
              <a:rPr lang="en-US" sz="2400" b="1" dirty="0" smtClean="0"/>
              <a:t>Resource Allocation Model and District Enrollment Management Plan</a:t>
            </a:r>
          </a:p>
          <a:p>
            <a:pPr lvl="0"/>
            <a:r>
              <a:rPr lang="en-US" sz="2400" dirty="0" smtClean="0"/>
              <a:t>DBC and Enrollment Management Task Force developed new RAM Guideline based on CBT Enrollment Management Report</a:t>
            </a:r>
          </a:p>
          <a:p>
            <a:pPr lvl="0"/>
            <a:r>
              <a:rPr lang="en-US" sz="2400" dirty="0" smtClean="0"/>
              <a:t>Enrollment Management Plan Committee to be established</a:t>
            </a:r>
          </a:p>
          <a:p>
            <a:pPr marL="0" lvl="0" indent="0">
              <a:buNone/>
            </a:pPr>
            <a:r>
              <a:rPr lang="en-US" sz="2400" b="1" dirty="0" smtClean="0"/>
              <a:t>Transparency </a:t>
            </a:r>
            <a:r>
              <a:rPr lang="en-US" sz="2400" b="1" dirty="0"/>
              <a:t>and </a:t>
            </a:r>
            <a:r>
              <a:rPr lang="en-US" sz="2400" b="1" dirty="0" smtClean="0"/>
              <a:t>Communication</a:t>
            </a:r>
          </a:p>
          <a:p>
            <a:r>
              <a:rPr lang="en-US" sz="2400" dirty="0" smtClean="0"/>
              <a:t>2015/2016 Budget shared at various meetings</a:t>
            </a:r>
          </a:p>
          <a:p>
            <a:r>
              <a:rPr lang="en-US" sz="2400" dirty="0" smtClean="0"/>
              <a:t>DBC Annual Report and FAQs emailed September 2015</a:t>
            </a:r>
            <a:endParaRPr lang="en-US" sz="2400" dirty="0"/>
          </a:p>
          <a:p>
            <a:pPr marL="0" lvl="0" indent="0">
              <a:buNone/>
            </a:pPr>
            <a:r>
              <a:rPr lang="en-US" sz="2400" b="1" dirty="0" smtClean="0"/>
              <a:t>District Staffing </a:t>
            </a:r>
            <a:r>
              <a:rPr lang="en-US" sz="2400" b="1" dirty="0"/>
              <a:t>Plan</a:t>
            </a:r>
          </a:p>
          <a:p>
            <a:pPr lvl="0"/>
            <a:r>
              <a:rPr lang="en-US" sz="2400" dirty="0" smtClean="0"/>
              <a:t>Per the VC Human Resources the intent is to develop the Staffing Plan in Spring 2016, but as of today there has been progress.</a:t>
            </a:r>
          </a:p>
          <a:p>
            <a:pPr lvl="0"/>
            <a:r>
              <a:rPr lang="en-US" sz="2400" dirty="0" smtClean="0"/>
              <a:t>Campuses are relying on local processes for hiring priorities</a:t>
            </a:r>
          </a:p>
          <a:p>
            <a:pPr marL="0" lvl="0" indent="0">
              <a:buNone/>
            </a:pPr>
            <a:r>
              <a:rPr lang="en-US" sz="2400" b="1" dirty="0" smtClean="0"/>
              <a:t>Analysis: </a:t>
            </a:r>
            <a:r>
              <a:rPr lang="en-US" sz="2400" dirty="0" smtClean="0"/>
              <a:t>Not Fully Resolved</a:t>
            </a:r>
            <a:endParaRPr lang="en-US" sz="2400" dirty="0"/>
          </a:p>
          <a:p>
            <a:pPr marL="0" lvl="0" indent="0">
              <a:buNone/>
            </a:pPr>
            <a:r>
              <a:rPr lang="en-US" sz="1800" dirty="0" smtClean="0"/>
              <a:t/>
            </a:r>
            <a:br>
              <a:rPr lang="en-US" sz="1800" dirty="0" smtClean="0"/>
            </a:br>
            <a:endParaRPr lang="en-US" sz="1800" dirty="0"/>
          </a:p>
        </p:txBody>
      </p:sp>
    </p:spTree>
    <p:extLst>
      <p:ext uri="{BB962C8B-B14F-4D97-AF65-F5344CB8AC3E}">
        <p14:creationId xmlns:p14="http://schemas.microsoft.com/office/powerpoint/2010/main" val="41154502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Commission </a:t>
            </a:r>
            <a:r>
              <a:rPr lang="en-US" dirty="0"/>
              <a:t>R</a:t>
            </a:r>
            <a:r>
              <a:rPr lang="en-US" dirty="0" smtClean="0"/>
              <a:t>ecommendation 1 to address Third-Party </a:t>
            </a:r>
            <a:r>
              <a:rPr lang="en-US" dirty="0"/>
              <a:t>C</a:t>
            </a:r>
            <a:r>
              <a:rPr lang="en-US" dirty="0" smtClean="0"/>
              <a:t>omment</a:t>
            </a:r>
            <a:endParaRPr lang="en-US" dirty="0"/>
          </a:p>
        </p:txBody>
      </p:sp>
      <p:sp>
        <p:nvSpPr>
          <p:cNvPr id="3" name="Content Placeholder 2"/>
          <p:cNvSpPr>
            <a:spLocks noGrp="1"/>
          </p:cNvSpPr>
          <p:nvPr>
            <p:ph idx="1"/>
          </p:nvPr>
        </p:nvSpPr>
        <p:spPr/>
        <p:txBody>
          <a:bodyPr>
            <a:normAutofit/>
          </a:bodyPr>
          <a:lstStyle/>
          <a:p>
            <a:pPr marL="0" indent="0">
              <a:buNone/>
            </a:pPr>
            <a:r>
              <a:rPr lang="en-US" sz="2400" i="1" dirty="0" smtClean="0"/>
              <a:t>In order </a:t>
            </a:r>
            <a:r>
              <a:rPr lang="en-US" sz="2400" i="1" dirty="0"/>
              <a:t>the meet standards, the college must ensure that the President holds an appropriate degree from an institution accredited by a recognized U.S. accrediting agency at the time of the degree was awarded. Furthermore, the college should ensure that the college catalog contain precise, accurate, and current information with the names and degrees of all administrators and faculty. </a:t>
            </a:r>
          </a:p>
          <a:p>
            <a:pPr marL="0" indent="0">
              <a:buNone/>
            </a:pPr>
            <a:endParaRPr lang="en-US" sz="2400" dirty="0"/>
          </a:p>
        </p:txBody>
      </p:sp>
    </p:spTree>
    <p:extLst>
      <p:ext uri="{BB962C8B-B14F-4D97-AF65-F5344CB8AC3E}">
        <p14:creationId xmlns:p14="http://schemas.microsoft.com/office/powerpoint/2010/main" val="42777823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District Plan to Resolve Deficiency</a:t>
            </a:r>
            <a:endParaRPr lang="en-US" sz="2800"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sz="2600" b="1" dirty="0" smtClean="0"/>
              <a:t>President Holds an Appropriate Degree</a:t>
            </a:r>
          </a:p>
          <a:p>
            <a:r>
              <a:rPr lang="en-US" sz="2600" dirty="0" smtClean="0"/>
              <a:t>College President has enrolled at Pacific Oaks College to earn appropriate degree(s).</a:t>
            </a:r>
          </a:p>
          <a:p>
            <a:r>
              <a:rPr lang="en-US" sz="2400" dirty="0"/>
              <a:t>Academic Senate Resolution SP15.03 states concern that the current approach will not resolve the deficiency.</a:t>
            </a:r>
            <a:r>
              <a:rPr lang="en-US" sz="2600" dirty="0" smtClean="0"/>
              <a:t/>
            </a:r>
            <a:br>
              <a:rPr lang="en-US" sz="2600" dirty="0" smtClean="0"/>
            </a:br>
            <a:r>
              <a:rPr lang="en-US" sz="2400" dirty="0" smtClean="0"/>
              <a:t/>
            </a:r>
            <a:br>
              <a:rPr lang="en-US" sz="2400" dirty="0" smtClean="0"/>
            </a:br>
            <a:endParaRPr lang="en-US" sz="2400" dirty="0"/>
          </a:p>
          <a:p>
            <a:pPr marL="114300" indent="0">
              <a:buNone/>
            </a:pPr>
            <a:endParaRPr lang="en-US" sz="2400" b="1" dirty="0" smtClean="0"/>
          </a:p>
          <a:p>
            <a:pPr marL="114300" indent="0">
              <a:buNone/>
            </a:pPr>
            <a:r>
              <a:rPr lang="en-US" sz="2600" b="1" dirty="0" smtClean="0"/>
              <a:t>Accuracy of College Catalog</a:t>
            </a:r>
          </a:p>
          <a:p>
            <a:r>
              <a:rPr lang="en-US" sz="2600" dirty="0" smtClean="0"/>
              <a:t>College Catalog has been updated to include all degrees held by administrators and faculty</a:t>
            </a:r>
          </a:p>
          <a:p>
            <a:pPr marL="114300" indent="0">
              <a:buNone/>
            </a:pPr>
            <a:endParaRPr lang="en-US" sz="2600" dirty="0" smtClean="0"/>
          </a:p>
          <a:p>
            <a:pPr marL="114300" indent="0">
              <a:buNone/>
            </a:pPr>
            <a:r>
              <a:rPr lang="en-US" sz="2600" b="1" dirty="0" smtClean="0"/>
              <a:t>Analysis:</a:t>
            </a:r>
            <a:r>
              <a:rPr lang="en-US" sz="2600" dirty="0" smtClean="0"/>
              <a:t> Not Fully Resolved</a:t>
            </a:r>
            <a:endParaRPr lang="en-US" sz="2600" dirty="0"/>
          </a:p>
        </p:txBody>
      </p:sp>
      <p:sp>
        <p:nvSpPr>
          <p:cNvPr id="4" name="Title 1"/>
          <p:cNvSpPr txBox="1">
            <a:spLocks/>
          </p:cNvSpPr>
          <p:nvPr/>
        </p:nvSpPr>
        <p:spPr>
          <a:xfrm>
            <a:off x="472440" y="35052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2800" dirty="0" smtClean="0"/>
              <a:t>Campus Action to Resolve Deficiency</a:t>
            </a:r>
            <a:endParaRPr lang="en-US" sz="2800" dirty="0"/>
          </a:p>
        </p:txBody>
      </p:sp>
    </p:spTree>
    <p:extLst>
      <p:ext uri="{BB962C8B-B14F-4D97-AF65-F5344CB8AC3E}">
        <p14:creationId xmlns:p14="http://schemas.microsoft.com/office/powerpoint/2010/main" val="34250781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Timeline</a:t>
            </a:r>
            <a:endParaRPr lang="en-US" sz="3600" b="1" dirty="0"/>
          </a:p>
        </p:txBody>
      </p:sp>
      <p:sp>
        <p:nvSpPr>
          <p:cNvPr id="3" name="Content Placeholder 2"/>
          <p:cNvSpPr>
            <a:spLocks noGrp="1"/>
          </p:cNvSpPr>
          <p:nvPr>
            <p:ph idx="1"/>
          </p:nvPr>
        </p:nvSpPr>
        <p:spPr>
          <a:xfrm>
            <a:off x="381000" y="1295400"/>
            <a:ext cx="8763000" cy="5257800"/>
          </a:xfrm>
        </p:spPr>
        <p:txBody>
          <a:bodyPr>
            <a:normAutofit fontScale="70000" lnSpcReduction="20000"/>
          </a:bodyPr>
          <a:lstStyle/>
          <a:p>
            <a:r>
              <a:rPr lang="en-US" dirty="0" smtClean="0"/>
              <a:t>Mid-September 2015: preliminary draft to the campus Accreditation Committees </a:t>
            </a:r>
          </a:p>
          <a:p>
            <a:r>
              <a:rPr lang="en-US" dirty="0" smtClean="0"/>
              <a:t>Late September: feedback from committees</a:t>
            </a:r>
            <a:endParaRPr lang="en-US" dirty="0"/>
          </a:p>
          <a:p>
            <a:r>
              <a:rPr lang="en-US" dirty="0" smtClean="0"/>
              <a:t>Mid-October 2015: full draft of the resolution of the deficiencies section distributed to campuses for feedback and analysis component</a:t>
            </a:r>
            <a:endParaRPr lang="en-US" dirty="0"/>
          </a:p>
          <a:p>
            <a:r>
              <a:rPr lang="en-US" dirty="0" smtClean="0"/>
              <a:t>Mid-November 2015: second draft of follow-up report resolution distributed to campus constituencies for feedback and analysis</a:t>
            </a:r>
          </a:p>
          <a:p>
            <a:r>
              <a:rPr lang="en-US" dirty="0" smtClean="0"/>
              <a:t>December 2015: final draft presented to collegial consultation groups</a:t>
            </a:r>
          </a:p>
          <a:p>
            <a:r>
              <a:rPr lang="en-US" dirty="0" smtClean="0"/>
              <a:t>January 2016: follow up report ready for signature</a:t>
            </a:r>
          </a:p>
          <a:p>
            <a:r>
              <a:rPr lang="en-US" dirty="0" smtClean="0"/>
              <a:t>February 2016: follow up report ready for Board of Trustees.</a:t>
            </a:r>
          </a:p>
          <a:p>
            <a:r>
              <a:rPr lang="en-US" dirty="0" smtClean="0"/>
              <a:t>Follow-Up Report due March 15, 2016 followed by a ACCJC Team visit</a:t>
            </a:r>
          </a:p>
          <a:p>
            <a:r>
              <a:rPr lang="en-US" dirty="0" smtClean="0"/>
              <a:t>ACCJC commission actions </a:t>
            </a:r>
            <a:r>
              <a:rPr lang="en-US" dirty="0"/>
              <a:t>announced June 30, 2016 </a:t>
            </a:r>
          </a:p>
        </p:txBody>
      </p:sp>
    </p:spTree>
    <p:extLst>
      <p:ext uri="{BB962C8B-B14F-4D97-AF65-F5344CB8AC3E}">
        <p14:creationId xmlns:p14="http://schemas.microsoft.com/office/powerpoint/2010/main" val="1287857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SBVC College Recommendation 1</a:t>
            </a:r>
            <a:endParaRPr lang="en-US" sz="3600" b="1" dirty="0"/>
          </a:p>
        </p:txBody>
      </p:sp>
      <p:sp>
        <p:nvSpPr>
          <p:cNvPr id="3" name="Content Placeholder 2"/>
          <p:cNvSpPr>
            <a:spLocks noGrp="1"/>
          </p:cNvSpPr>
          <p:nvPr>
            <p:ph idx="1"/>
          </p:nvPr>
        </p:nvSpPr>
        <p:spPr/>
        <p:txBody>
          <a:bodyPr/>
          <a:lstStyle/>
          <a:p>
            <a:pPr marL="0" indent="0" algn="ctr">
              <a:buNone/>
            </a:pPr>
            <a:r>
              <a:rPr lang="en-US" i="1" dirty="0" smtClean="0"/>
              <a:t/>
            </a:r>
            <a:br>
              <a:rPr lang="en-US" i="1" dirty="0" smtClean="0"/>
            </a:br>
            <a:r>
              <a:rPr lang="en-US" i="1" dirty="0" smtClean="0"/>
              <a:t>In </a:t>
            </a:r>
            <a:r>
              <a:rPr lang="en-US" i="1" dirty="0"/>
              <a:t>order to meet the standards, the team recommends that all programs student learning outcomes be assessed on a regular basis as part of a sustainable cycle of continuous quality improvement. </a:t>
            </a:r>
            <a:endParaRPr lang="en-US" dirty="0"/>
          </a:p>
          <a:p>
            <a:pPr marL="0" indent="0">
              <a:buNone/>
            </a:pPr>
            <a:endParaRPr lang="en-US" dirty="0"/>
          </a:p>
        </p:txBody>
      </p:sp>
    </p:spTree>
    <p:extLst>
      <p:ext uri="{BB962C8B-B14F-4D97-AF65-F5344CB8AC3E}">
        <p14:creationId xmlns:p14="http://schemas.microsoft.com/office/powerpoint/2010/main" val="2574053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fontScale="90000"/>
          </a:bodyPr>
          <a:lstStyle/>
          <a:p>
            <a:r>
              <a:rPr lang="en-US" sz="3600" b="1" dirty="0" smtClean="0"/>
              <a:t>Campus Actions Taken to Resolve Deficiency</a:t>
            </a:r>
            <a:endParaRPr lang="en-US" sz="3600" b="1" dirty="0"/>
          </a:p>
        </p:txBody>
      </p:sp>
      <p:sp>
        <p:nvSpPr>
          <p:cNvPr id="3" name="Content Placeholder 2"/>
          <p:cNvSpPr>
            <a:spLocks noGrp="1"/>
          </p:cNvSpPr>
          <p:nvPr>
            <p:ph idx="1"/>
          </p:nvPr>
        </p:nvSpPr>
        <p:spPr/>
        <p:txBody>
          <a:bodyPr>
            <a:normAutofit/>
          </a:bodyPr>
          <a:lstStyle/>
          <a:p>
            <a:r>
              <a:rPr lang="en-US" sz="2400" dirty="0" smtClean="0"/>
              <a:t>Adopt and implement SLO Cloud</a:t>
            </a:r>
          </a:p>
          <a:p>
            <a:r>
              <a:rPr lang="en-US" sz="2400" dirty="0" smtClean="0"/>
              <a:t>Mapped discipline courses to degrees and certificates to achieve ongoing assessment.</a:t>
            </a:r>
          </a:p>
          <a:p>
            <a:r>
              <a:rPr lang="en-US" sz="2400" dirty="0" smtClean="0"/>
              <a:t>Currently 99% of degrees and certificates have ongoing assessment of PLOs.</a:t>
            </a:r>
          </a:p>
          <a:p>
            <a:endParaRPr lang="en-US" sz="2400" dirty="0"/>
          </a:p>
          <a:p>
            <a:pPr marL="114300" indent="0">
              <a:buNone/>
            </a:pPr>
            <a:r>
              <a:rPr lang="en-US" sz="2400" b="1" dirty="0" smtClean="0"/>
              <a:t>Analysis</a:t>
            </a:r>
            <a:r>
              <a:rPr lang="en-US" sz="2400" dirty="0" smtClean="0"/>
              <a:t>: SBVC has resolved the deficiency</a:t>
            </a:r>
          </a:p>
          <a:p>
            <a:pPr marL="114300" indent="0">
              <a:buNone/>
            </a:pPr>
            <a:endParaRPr lang="en-US" sz="2400" dirty="0"/>
          </a:p>
        </p:txBody>
      </p:sp>
    </p:spTree>
    <p:extLst>
      <p:ext uri="{BB962C8B-B14F-4D97-AF65-F5344CB8AC3E}">
        <p14:creationId xmlns:p14="http://schemas.microsoft.com/office/powerpoint/2010/main" val="2897287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harsh" dir="t"/>
            </a:scene3d>
            <a:sp3d extrusionH="57150" prstMaterial="matte">
              <a:bevelT w="63500" h="12700" prst="angle"/>
              <a:contourClr>
                <a:schemeClr val="bg1">
                  <a:lumMod val="65000"/>
                </a:schemeClr>
              </a:contourClr>
            </a:sp3d>
          </a:bodyPr>
          <a:lstStyle/>
          <a:p>
            <a:pPr algn="l"/>
            <a:r>
              <a:rPr lang="en-US" sz="3200" b="1" dirty="0" smtClean="0">
                <a:ln/>
                <a:solidFill>
                  <a:schemeClr val="accent3">
                    <a:lumMod val="50000"/>
                  </a:schemeClr>
                </a:solidFill>
              </a:rPr>
              <a:t>CHC College Recommendation </a:t>
            </a:r>
            <a:r>
              <a:rPr lang="en-US" sz="3200" b="1" i="1" dirty="0" smtClean="0">
                <a:ln/>
                <a:solidFill>
                  <a:schemeClr val="accent3">
                    <a:lumMod val="50000"/>
                  </a:schemeClr>
                </a:solidFill>
              </a:rPr>
              <a:t>1</a:t>
            </a:r>
            <a:endParaRPr lang="en-US" sz="3200" b="1" i="1" dirty="0">
              <a:ln/>
              <a:solidFill>
                <a:schemeClr val="accent3">
                  <a:lumMod val="50000"/>
                </a:schemeClr>
              </a:solidFill>
            </a:endParaRPr>
          </a:p>
        </p:txBody>
      </p:sp>
      <p:sp>
        <p:nvSpPr>
          <p:cNvPr id="3" name="Content Placeholder 2"/>
          <p:cNvSpPr>
            <a:spLocks noGrp="1"/>
          </p:cNvSpPr>
          <p:nvPr>
            <p:ph idx="1"/>
          </p:nvPr>
        </p:nvSpPr>
        <p:spPr>
          <a:xfrm>
            <a:off x="533400" y="1295400"/>
            <a:ext cx="8153400" cy="4830763"/>
          </a:xfrm>
        </p:spPr>
        <p:txBody>
          <a:bodyPr>
            <a:normAutofit lnSpcReduction="10000"/>
          </a:bodyPr>
          <a:lstStyle/>
          <a:p>
            <a:pPr marL="0" indent="0">
              <a:buNone/>
            </a:pPr>
            <a:r>
              <a:rPr lang="en-US" sz="2400" dirty="0"/>
              <a:t>In order to meet the standards, the team recommends that the college systematically complete the implementation and regularly assess and review student learning outcomes (and services area outcomes, where applicable) for all courses, programs, certificates, and </a:t>
            </a:r>
            <a:r>
              <a:rPr lang="en-US" sz="2400" dirty="0" smtClean="0"/>
              <a:t>degrees, and</a:t>
            </a:r>
          </a:p>
          <a:p>
            <a:pPr marL="914400" lvl="1" indent="-514350">
              <a:buFont typeface="+mj-lt"/>
              <a:buAutoNum type="arabicPeriod"/>
            </a:pPr>
            <a:r>
              <a:rPr lang="en-US" sz="2400" dirty="0"/>
              <a:t>Demonstrate the use of the assessment results to make improvements to courses and programs; </a:t>
            </a:r>
          </a:p>
          <a:p>
            <a:pPr marL="914400" lvl="1" indent="-514350">
              <a:buFont typeface="+mj-lt"/>
              <a:buAutoNum type="arabicPeriod"/>
            </a:pPr>
            <a:r>
              <a:rPr lang="en-US" sz="2400" dirty="0"/>
              <a:t>Demonstrate the use of student learning assessment results in college-wide planning;</a:t>
            </a:r>
          </a:p>
          <a:p>
            <a:pPr marL="914400" lvl="1" indent="-514350">
              <a:buFont typeface="+mj-lt"/>
              <a:buAutoNum type="arabicPeriod"/>
            </a:pPr>
            <a:r>
              <a:rPr lang="en-US" sz="2400" dirty="0"/>
              <a:t>Demonstrate that resource decisions are based on student learning assessment results;</a:t>
            </a:r>
          </a:p>
          <a:p>
            <a:pPr marL="914400" lvl="1" indent="-514350">
              <a:buFont typeface="+mj-lt"/>
              <a:buAutoNum type="arabicPeriod"/>
            </a:pPr>
            <a:r>
              <a:rPr lang="en-US" sz="2400" dirty="0"/>
              <a:t>Develop and implement a process to ensure that SLOs are included on all course syllabi.</a:t>
            </a:r>
          </a:p>
          <a:p>
            <a:pPr marL="0" indent="0">
              <a:buNone/>
            </a:pPr>
            <a:endParaRPr lang="en-US" sz="2400" dirty="0"/>
          </a:p>
        </p:txBody>
      </p:sp>
    </p:spTree>
    <p:extLst>
      <p:ext uri="{BB962C8B-B14F-4D97-AF65-F5344CB8AC3E}">
        <p14:creationId xmlns:p14="http://schemas.microsoft.com/office/powerpoint/2010/main" val="1165218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3200" b="1" dirty="0" smtClean="0">
                <a:ln/>
                <a:solidFill>
                  <a:schemeClr val="accent3">
                    <a:lumMod val="50000"/>
                  </a:schemeClr>
                </a:solidFill>
              </a:rPr>
              <a:t>Actions Taken to Resolve Deficiency</a:t>
            </a:r>
            <a:endParaRPr lang="en-US" sz="3200" b="1" dirty="0">
              <a:ln/>
              <a:solidFill>
                <a:schemeClr val="accent3">
                  <a:lumMod val="50000"/>
                </a:schemeClr>
              </a:solidFill>
            </a:endParaRPr>
          </a:p>
        </p:txBody>
      </p:sp>
      <p:sp>
        <p:nvSpPr>
          <p:cNvPr id="3" name="Content Placeholder 2"/>
          <p:cNvSpPr>
            <a:spLocks noGrp="1"/>
          </p:cNvSpPr>
          <p:nvPr>
            <p:ph idx="1"/>
          </p:nvPr>
        </p:nvSpPr>
        <p:spPr>
          <a:xfrm>
            <a:off x="495300" y="1219200"/>
            <a:ext cx="7505700" cy="2971800"/>
          </a:xfrm>
        </p:spPr>
        <p:txBody>
          <a:bodyPr>
            <a:noAutofit/>
          </a:bodyPr>
          <a:lstStyle/>
          <a:p>
            <a:pPr marL="0" indent="0">
              <a:buNone/>
            </a:pPr>
            <a:r>
              <a:rPr lang="en-US" sz="2400" b="1" dirty="0" smtClean="0"/>
              <a:t>Courses, Programs, Certificates, and Degrees</a:t>
            </a:r>
          </a:p>
          <a:p>
            <a:r>
              <a:rPr lang="en-US" sz="2400" dirty="0" smtClean="0"/>
              <a:t>97% of course and 98% of program outcomes </a:t>
            </a:r>
          </a:p>
          <a:p>
            <a:r>
              <a:rPr lang="en-US" sz="2400" dirty="0" smtClean="0"/>
              <a:t>At least one cycle completed</a:t>
            </a:r>
          </a:p>
          <a:p>
            <a:r>
              <a:rPr lang="en-US" sz="2400" dirty="0"/>
              <a:t>College-wide dialogue </a:t>
            </a:r>
            <a:endParaRPr lang="en-US" sz="2400" dirty="0" smtClean="0"/>
          </a:p>
          <a:p>
            <a:pPr marL="0" indent="0">
              <a:buNone/>
            </a:pPr>
            <a:r>
              <a:rPr lang="en-US" sz="2400" b="1" dirty="0" smtClean="0"/>
              <a:t>Improvements Documented</a:t>
            </a:r>
            <a:endParaRPr lang="en-US" sz="2400" b="1" dirty="0"/>
          </a:p>
          <a:p>
            <a:r>
              <a:rPr lang="en-US" sz="2400" dirty="0" smtClean="0"/>
              <a:t>Improvements documented in cloud tool</a:t>
            </a:r>
          </a:p>
          <a:p>
            <a:pPr marL="0" indent="0">
              <a:buNone/>
            </a:pPr>
            <a:r>
              <a:rPr lang="en-US" sz="2400" b="1" dirty="0" smtClean="0"/>
              <a:t>College-wide Planning</a:t>
            </a:r>
          </a:p>
          <a:p>
            <a:r>
              <a:rPr lang="en-US" sz="2400" dirty="0" smtClean="0"/>
              <a:t>Governance committees charges include consideration of assessment results in planning</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6390" y="2209800"/>
            <a:ext cx="2142309" cy="1421239"/>
          </a:xfrm>
          <a:prstGeom prst="rect">
            <a:avLst/>
          </a:prstGeom>
        </p:spPr>
      </p:pic>
    </p:spTree>
    <p:extLst>
      <p:ext uri="{BB962C8B-B14F-4D97-AF65-F5344CB8AC3E}">
        <p14:creationId xmlns:p14="http://schemas.microsoft.com/office/powerpoint/2010/main" val="3121518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3200" b="1" dirty="0" smtClean="0">
                <a:ln/>
                <a:solidFill>
                  <a:schemeClr val="accent3">
                    <a:lumMod val="50000"/>
                  </a:schemeClr>
                </a:solidFill>
              </a:rPr>
              <a:t>Actions Taken to Resolve Deficiency</a:t>
            </a:r>
            <a:endParaRPr lang="en-US" sz="3200" b="1" dirty="0">
              <a:ln/>
              <a:solidFill>
                <a:schemeClr val="accent3">
                  <a:lumMod val="50000"/>
                </a:schemeClr>
              </a:solidFill>
            </a:endParaRPr>
          </a:p>
        </p:txBody>
      </p:sp>
      <p:sp>
        <p:nvSpPr>
          <p:cNvPr id="3" name="Content Placeholder 2"/>
          <p:cNvSpPr>
            <a:spLocks noGrp="1"/>
          </p:cNvSpPr>
          <p:nvPr>
            <p:ph idx="1"/>
          </p:nvPr>
        </p:nvSpPr>
        <p:spPr/>
        <p:txBody>
          <a:bodyPr>
            <a:noAutofit/>
          </a:bodyPr>
          <a:lstStyle/>
          <a:p>
            <a:pPr marL="0" indent="0">
              <a:buNone/>
            </a:pPr>
            <a:r>
              <a:rPr lang="en-US" sz="2400" b="1" dirty="0"/>
              <a:t>Resource Decisions</a:t>
            </a:r>
          </a:p>
          <a:p>
            <a:r>
              <a:rPr lang="en-US" sz="2400" dirty="0"/>
              <a:t>PPR links ILOs with unit </a:t>
            </a:r>
            <a:r>
              <a:rPr lang="en-US" sz="2400" dirty="0" smtClean="0"/>
              <a:t>objectives/resources</a:t>
            </a:r>
            <a:endParaRPr lang="en-US" sz="2400" dirty="0"/>
          </a:p>
          <a:p>
            <a:r>
              <a:rPr lang="en-US" sz="2400" dirty="0"/>
              <a:t>Links to PPR priority list on the Budget, PPR, and Crafton Council </a:t>
            </a:r>
            <a:r>
              <a:rPr lang="en-US" sz="2400" dirty="0" smtClean="0"/>
              <a:t>webpages</a:t>
            </a:r>
            <a:endParaRPr lang="en-US" sz="2400" dirty="0"/>
          </a:p>
          <a:p>
            <a:pPr marL="0" indent="0">
              <a:buNone/>
            </a:pPr>
            <a:r>
              <a:rPr lang="en-US" sz="2400" b="1" dirty="0" smtClean="0"/>
              <a:t>Course Syllabi</a:t>
            </a:r>
          </a:p>
          <a:p>
            <a:r>
              <a:rPr lang="en-US" sz="2400" dirty="0" smtClean="0"/>
              <a:t>Academic Senate has approved a syllabus template that includes SLOs as a requirement</a:t>
            </a:r>
            <a:endParaRPr lang="en-US" sz="2400" b="1" dirty="0"/>
          </a:p>
          <a:p>
            <a:pPr marL="0" indent="0">
              <a:buNone/>
            </a:pPr>
            <a:endParaRPr lang="en-US" sz="2400" b="1" dirty="0"/>
          </a:p>
          <a:p>
            <a:pPr marL="0" indent="0">
              <a:buNone/>
            </a:pPr>
            <a:r>
              <a:rPr lang="en-US" sz="2400" b="1" dirty="0" smtClean="0"/>
              <a:t>Analysis</a:t>
            </a:r>
            <a:r>
              <a:rPr lang="en-US" sz="2400" dirty="0" smtClean="0"/>
              <a:t>:  CHC has resolved the deficiency.  </a:t>
            </a:r>
            <a:endParaRPr lang="en-US" sz="2400" dirty="0"/>
          </a:p>
        </p:txBody>
      </p:sp>
    </p:spTree>
    <p:extLst>
      <p:ext uri="{BB962C8B-B14F-4D97-AF65-F5344CB8AC3E}">
        <p14:creationId xmlns:p14="http://schemas.microsoft.com/office/powerpoint/2010/main" val="3585584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harsh" dir="t"/>
            </a:scene3d>
            <a:sp3d extrusionH="57150" prstMaterial="matte">
              <a:bevelT w="63500" h="12700" prst="angle"/>
              <a:contourClr>
                <a:schemeClr val="bg1">
                  <a:lumMod val="65000"/>
                </a:schemeClr>
              </a:contourClr>
            </a:sp3d>
          </a:bodyPr>
          <a:lstStyle/>
          <a:p>
            <a:pPr algn="l"/>
            <a:r>
              <a:rPr lang="en-US" sz="3200" b="1" dirty="0" smtClean="0">
                <a:ln/>
                <a:solidFill>
                  <a:schemeClr val="accent3">
                    <a:lumMod val="50000"/>
                  </a:schemeClr>
                </a:solidFill>
              </a:rPr>
              <a:t>CHC College </a:t>
            </a:r>
            <a:r>
              <a:rPr lang="en-US" sz="3200" b="1" dirty="0">
                <a:ln/>
                <a:solidFill>
                  <a:schemeClr val="accent3">
                    <a:lumMod val="50000"/>
                  </a:schemeClr>
                </a:solidFill>
              </a:rPr>
              <a:t>Recommendation </a:t>
            </a:r>
            <a:r>
              <a:rPr lang="en-US" sz="3200" b="1" i="1" dirty="0" smtClean="0">
                <a:ln/>
                <a:solidFill>
                  <a:schemeClr val="accent3">
                    <a:lumMod val="50000"/>
                  </a:schemeClr>
                </a:solidFill>
              </a:rPr>
              <a:t>2</a:t>
            </a:r>
            <a:endParaRPr lang="en-US" sz="3200" b="1" i="1" dirty="0">
              <a:ln/>
              <a:solidFill>
                <a:schemeClr val="accent3">
                  <a:lumMod val="50000"/>
                </a:schemeClr>
              </a:solidFill>
            </a:endParaRPr>
          </a:p>
        </p:txBody>
      </p:sp>
      <p:sp>
        <p:nvSpPr>
          <p:cNvPr id="3" name="Content Placeholder 2"/>
          <p:cNvSpPr>
            <a:spLocks noGrp="1"/>
          </p:cNvSpPr>
          <p:nvPr>
            <p:ph idx="1"/>
          </p:nvPr>
        </p:nvSpPr>
        <p:spPr/>
        <p:txBody>
          <a:bodyPr>
            <a:normAutofit/>
          </a:bodyPr>
          <a:lstStyle/>
          <a:p>
            <a:pPr marL="0" indent="0">
              <a:buNone/>
            </a:pPr>
            <a:r>
              <a:rPr lang="en-US" sz="2400" dirty="0"/>
              <a:t>In order to meet the standards, the team recommends that the college update its Distance Education plan to provide guidance in determining the long-term vision for distance education to support the current and future needs of its students including student support and library and learning support services.</a:t>
            </a:r>
          </a:p>
          <a:p>
            <a:endParaRPr lang="en-US" sz="2400" dirty="0"/>
          </a:p>
        </p:txBody>
      </p:sp>
    </p:spTree>
    <p:extLst>
      <p:ext uri="{BB962C8B-B14F-4D97-AF65-F5344CB8AC3E}">
        <p14:creationId xmlns:p14="http://schemas.microsoft.com/office/powerpoint/2010/main" val="606079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3200" b="1" dirty="0" smtClean="0">
                <a:ln/>
                <a:solidFill>
                  <a:schemeClr val="accent3">
                    <a:lumMod val="50000"/>
                  </a:schemeClr>
                </a:solidFill>
              </a:rPr>
              <a:t>Actions Taken to Resolve Deficiency</a:t>
            </a:r>
            <a:endParaRPr lang="en-US" sz="3200" b="1" dirty="0">
              <a:ln/>
              <a:solidFill>
                <a:schemeClr val="accent3">
                  <a:lumMod val="50000"/>
                </a:schemeClr>
              </a:solidFill>
            </a:endParaRPr>
          </a:p>
        </p:txBody>
      </p:sp>
      <p:sp>
        <p:nvSpPr>
          <p:cNvPr id="3" name="Content Placeholder 2"/>
          <p:cNvSpPr>
            <a:spLocks noGrp="1"/>
          </p:cNvSpPr>
          <p:nvPr>
            <p:ph idx="1"/>
          </p:nvPr>
        </p:nvSpPr>
        <p:spPr>
          <a:xfrm>
            <a:off x="457200" y="1524001"/>
            <a:ext cx="6400800" cy="4267200"/>
          </a:xfrm>
        </p:spPr>
        <p:txBody>
          <a:bodyPr>
            <a:normAutofit/>
          </a:bodyPr>
          <a:lstStyle/>
          <a:p>
            <a:r>
              <a:rPr lang="en-US" sz="2400" dirty="0" smtClean="0"/>
              <a:t>Senate Resolution</a:t>
            </a:r>
          </a:p>
          <a:p>
            <a:r>
              <a:rPr lang="en-US" sz="2400" dirty="0" smtClean="0"/>
              <a:t>DE Faculty Coordinator</a:t>
            </a:r>
          </a:p>
          <a:p>
            <a:r>
              <a:rPr lang="en-US" sz="2400" dirty="0" smtClean="0"/>
              <a:t>Draft Plan developed</a:t>
            </a:r>
          </a:p>
          <a:p>
            <a:r>
              <a:rPr lang="en-US" sz="2400" dirty="0" smtClean="0"/>
              <a:t>Plan to be vetted and completed by December</a:t>
            </a:r>
          </a:p>
          <a:p>
            <a:r>
              <a:rPr lang="en-US" sz="2400" dirty="0" smtClean="0"/>
              <a:t>New online counseling/tutoring tool acquired and piloted in fall 2015</a:t>
            </a:r>
          </a:p>
          <a:p>
            <a:endParaRPr lang="en-US" sz="2400" dirty="0" smtClean="0"/>
          </a:p>
          <a:p>
            <a:pPr marL="0" indent="0">
              <a:buNone/>
            </a:pPr>
            <a:r>
              <a:rPr lang="en-US" sz="2400" b="1" dirty="0" smtClean="0"/>
              <a:t>Analysis</a:t>
            </a:r>
            <a:r>
              <a:rPr lang="en-US" sz="2400" dirty="0" smtClean="0"/>
              <a:t>:  CHC will have resolved the deficiency by December, 2015.</a:t>
            </a: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9400" y="1066800"/>
            <a:ext cx="2165324" cy="2163762"/>
          </a:xfrm>
          <a:prstGeom prst="rect">
            <a:avLst/>
          </a:prstGeom>
        </p:spPr>
      </p:pic>
    </p:spTree>
    <p:extLst>
      <p:ext uri="{BB962C8B-B14F-4D97-AF65-F5344CB8AC3E}">
        <p14:creationId xmlns:p14="http://schemas.microsoft.com/office/powerpoint/2010/main" val="19118829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10089</TotalTime>
  <Words>1358</Words>
  <Application>Microsoft Office PowerPoint</Application>
  <PresentationFormat>On-screen Show (4:3)</PresentationFormat>
  <Paragraphs>150</Paragraphs>
  <Slides>24</Slides>
  <Notes>2</Notes>
  <HiddenSlides>0</HiddenSlides>
  <MMClips>0</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Adjacency</vt:lpstr>
      <vt:lpstr>Custom Design</vt:lpstr>
      <vt:lpstr>1_Custom Design</vt:lpstr>
      <vt:lpstr>SBVC and CHC Follow–Up Report Joint Presentation to the  SBCCD Board of Trustees  October 8, 2015 </vt:lpstr>
      <vt:lpstr>Follow-Up Report Components</vt:lpstr>
      <vt:lpstr>SBVC College Recommendation 1</vt:lpstr>
      <vt:lpstr>Campus Actions Taken to Resolve Deficiency</vt:lpstr>
      <vt:lpstr>CHC College Recommendation 1</vt:lpstr>
      <vt:lpstr>Actions Taken to Resolve Deficiency</vt:lpstr>
      <vt:lpstr>Actions Taken to Resolve Deficiency</vt:lpstr>
      <vt:lpstr>CHC College Recommendation 2</vt:lpstr>
      <vt:lpstr>Actions Taken to Resolve Deficiency</vt:lpstr>
      <vt:lpstr>CHC College Recommendation 3</vt:lpstr>
      <vt:lpstr>Actions Taken to Resolve the Deficiency</vt:lpstr>
      <vt:lpstr>CHC College Recommendation 4</vt:lpstr>
      <vt:lpstr>Actions Taken to Resolve the Deficiency</vt:lpstr>
      <vt:lpstr>SBCCD Follow-up Report Synopsis</vt:lpstr>
      <vt:lpstr>District Recommendation #1</vt:lpstr>
      <vt:lpstr>District Plans to Resolve Deficiency</vt:lpstr>
      <vt:lpstr>District Recommendation #2</vt:lpstr>
      <vt:lpstr>PowerPoint Presentation</vt:lpstr>
      <vt:lpstr>District Plans to Resolve Deficiencies</vt:lpstr>
      <vt:lpstr>District Recommendation #3</vt:lpstr>
      <vt:lpstr>District Plans to Resolve Deficiencies</vt:lpstr>
      <vt:lpstr>Commission Recommendation 1 to address Third-Party Comment</vt:lpstr>
      <vt:lpstr>District Plan to Resolve Deficiency</vt:lpstr>
      <vt:lpstr>Timeline</vt:lpstr>
    </vt:vector>
  </TitlesOfParts>
  <Company>SBCCD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Huston, Celia J.</dc:creator>
  <cp:lastModifiedBy>Chancellor</cp:lastModifiedBy>
  <cp:revision>301</cp:revision>
  <cp:lastPrinted>2015-10-05T21:33:42Z</cp:lastPrinted>
  <dcterms:created xsi:type="dcterms:W3CDTF">2014-04-03T17:43:17Z</dcterms:created>
  <dcterms:modified xsi:type="dcterms:W3CDTF">2015-10-05T21:34:11Z</dcterms:modified>
</cp:coreProperties>
</file>