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59" r:id="rId7"/>
    <p:sldId id="263" r:id="rId8"/>
    <p:sldId id="260" r:id="rId9"/>
    <p:sldId id="269" r:id="rId10"/>
    <p:sldId id="261" r:id="rId11"/>
    <p:sldId id="265" r:id="rId12"/>
    <p:sldId id="271" r:id="rId13"/>
    <p:sldId id="272" r:id="rId14"/>
    <p:sldId id="270" r:id="rId15"/>
    <p:sldId id="267" r:id="rId16"/>
    <p:sldId id="273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79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340" y="1807105"/>
            <a:ext cx="9448800" cy="1825096"/>
          </a:xfrm>
        </p:spPr>
        <p:txBody>
          <a:bodyPr/>
          <a:lstStyle/>
          <a:p>
            <a:r>
              <a:rPr lang="en-US" dirty="0" err="1" smtClean="0"/>
              <a:t>Hacu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767" y="3612978"/>
            <a:ext cx="9448800" cy="685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Miami, Florida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1752" r="18739" b="7277"/>
          <a:stretch/>
        </p:blipFill>
        <p:spPr>
          <a:xfrm>
            <a:off x="5008728" y="296562"/>
            <a:ext cx="6510516" cy="48850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5822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346" y="426622"/>
            <a:ext cx="8610600" cy="1293028"/>
          </a:xfrm>
        </p:spPr>
        <p:txBody>
          <a:bodyPr/>
          <a:lstStyle/>
          <a:p>
            <a:r>
              <a:rPr lang="en-US" dirty="0" smtClean="0"/>
              <a:t>Jesse Ramirez, valley bound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93" y="2009072"/>
            <a:ext cx="7216275" cy="4052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6" t="24504" r="3693"/>
          <a:stretch/>
        </p:blipFill>
        <p:spPr>
          <a:xfrm>
            <a:off x="551935" y="756135"/>
            <a:ext cx="3039763" cy="55862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8986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465" y="896179"/>
            <a:ext cx="11714205" cy="1293028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Championing Hispanic Higher Education </a:t>
            </a:r>
            <a:br>
              <a:rPr lang="en-US" sz="3200" dirty="0" smtClean="0"/>
            </a:br>
            <a:r>
              <a:rPr lang="en-US" sz="3200" dirty="0" smtClean="0"/>
              <a:t>Success, Empowering Students, </a:t>
            </a:r>
            <a:br>
              <a:rPr lang="en-US" sz="3200" dirty="0" smtClean="0"/>
            </a:br>
            <a:r>
              <a:rPr lang="en-US" sz="3200" dirty="0" smtClean="0"/>
              <a:t>Enhancing Collaboration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4"/>
          <a:stretch/>
        </p:blipFill>
        <p:spPr>
          <a:xfrm>
            <a:off x="2182053" y="2314832"/>
            <a:ext cx="7699724" cy="4282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895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1" y="927399"/>
            <a:ext cx="6794444" cy="4416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44498" y="291759"/>
            <a:ext cx="50932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HACU National Internship </a:t>
            </a:r>
            <a:r>
              <a:rPr lang="en-US" sz="2000" dirty="0" smtClean="0"/>
              <a:t>Program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Empowering </a:t>
            </a:r>
            <a:r>
              <a:rPr lang="en-US" sz="2000" dirty="0"/>
              <a:t>Hispanic Students through the Open-Access Teaching </a:t>
            </a:r>
            <a:r>
              <a:rPr lang="en-US" sz="2000" dirty="0" smtClean="0"/>
              <a:t>Method – STEMP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HACU </a:t>
            </a:r>
            <a:r>
              <a:rPr lang="en-US" sz="2000" dirty="0"/>
              <a:t>Government Relations </a:t>
            </a:r>
            <a:r>
              <a:rPr lang="en-US" sz="2000" dirty="0" smtClean="0"/>
              <a:t>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Success </a:t>
            </a:r>
            <a:r>
              <a:rPr lang="en-US" sz="2000" dirty="0"/>
              <a:t>Through </a:t>
            </a:r>
            <a:r>
              <a:rPr lang="en-US" sz="2000" dirty="0" smtClean="0"/>
              <a:t>K-12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Enhancing </a:t>
            </a:r>
            <a:r>
              <a:rPr lang="en-US" sz="2000" dirty="0"/>
              <a:t>Hispanic Student Learning by Growing the Hispanic </a:t>
            </a:r>
            <a:r>
              <a:rPr lang="en-US" sz="2000" dirty="0" smtClean="0"/>
              <a:t>Professoriate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Game </a:t>
            </a:r>
            <a:r>
              <a:rPr lang="en-US" sz="2000" dirty="0"/>
              <a:t>Changers: </a:t>
            </a:r>
            <a:r>
              <a:rPr lang="en-US" sz="2000" dirty="0" err="1"/>
              <a:t>Corequisite</a:t>
            </a:r>
            <a:r>
              <a:rPr lang="en-US" sz="2000" dirty="0"/>
              <a:t> Remediation Initiative for </a:t>
            </a:r>
            <a:r>
              <a:rPr lang="en-US" sz="2000" dirty="0" smtClean="0"/>
              <a:t>HSI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LIFE = Learning</a:t>
            </a:r>
            <a:r>
              <a:rPr lang="en-US" sz="2000" dirty="0"/>
              <a:t>. Improvement. Fun. Empowerment. Near-peer Mentoring </a:t>
            </a:r>
            <a:r>
              <a:rPr lang="en-US" sz="2000" dirty="0" smtClean="0"/>
              <a:t>Programs</a:t>
            </a:r>
            <a:r>
              <a:rPr lang="en-US" sz="2000" dirty="0"/>
              <a:t> 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Collaborative </a:t>
            </a:r>
            <a:r>
              <a:rPr lang="en-US" sz="2000" dirty="0"/>
              <a:t>Linking: Academic Advising and Career Center </a:t>
            </a:r>
            <a:r>
              <a:rPr lang="en-US" sz="2000" dirty="0" smtClean="0"/>
              <a:t>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Advocacy </a:t>
            </a:r>
            <a:r>
              <a:rPr lang="en-US" sz="2000" dirty="0"/>
              <a:t>and How </a:t>
            </a:r>
            <a:r>
              <a:rPr lang="en-US" sz="2000" dirty="0" smtClean="0"/>
              <a:t>it Benefits You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Sophomore Year Initiative: Removing Barriers to Empower </a:t>
            </a:r>
            <a:r>
              <a:rPr lang="en-US" sz="2000" dirty="0" smtClean="0"/>
              <a:t>Students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3509" y="5523960"/>
            <a:ext cx="6095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Growing the Pool of Diverse Faculty Candidates: Development of Students and Faculty </a:t>
            </a:r>
            <a:r>
              <a:rPr lang="en-US" sz="2000" dirty="0" smtClean="0"/>
              <a:t>Panel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337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5643" y="195962"/>
            <a:ext cx="4915930" cy="2695519"/>
          </a:xfrm>
        </p:spPr>
        <p:txBody>
          <a:bodyPr/>
          <a:lstStyle/>
          <a:p>
            <a:r>
              <a:rPr lang="en-US" dirty="0" smtClean="0"/>
              <a:t>Pre-K-12 &amp; higher education</a:t>
            </a:r>
            <a:br>
              <a:rPr lang="en-US" dirty="0" smtClean="0"/>
            </a:br>
            <a:r>
              <a:rPr lang="en-US" dirty="0" smtClean="0"/>
              <a:t>collaboration symposium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4" y="840260"/>
            <a:ext cx="6370593" cy="47779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t="15525" r="9370"/>
          <a:stretch/>
        </p:blipFill>
        <p:spPr>
          <a:xfrm>
            <a:off x="5222789" y="2751437"/>
            <a:ext cx="6631460" cy="3847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0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188" y="764374"/>
            <a:ext cx="8610600" cy="1293028"/>
          </a:xfrm>
        </p:spPr>
        <p:txBody>
          <a:bodyPr/>
          <a:lstStyle/>
          <a:p>
            <a:r>
              <a:rPr lang="en-US" dirty="0" smtClean="0"/>
              <a:t>Friends &amp; </a:t>
            </a:r>
            <a:br>
              <a:rPr lang="en-US" dirty="0" smtClean="0"/>
            </a:br>
            <a:r>
              <a:rPr lang="en-US" dirty="0" smtClean="0"/>
              <a:t>community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41" y="3048001"/>
            <a:ext cx="3782568" cy="3586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2" b="15934"/>
          <a:stretch/>
        </p:blipFill>
        <p:spPr>
          <a:xfrm>
            <a:off x="285517" y="2150076"/>
            <a:ext cx="3404021" cy="4484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7" r="6223" b="44504"/>
          <a:stretch/>
        </p:blipFill>
        <p:spPr>
          <a:xfrm>
            <a:off x="3239915" y="505550"/>
            <a:ext cx="5549306" cy="4094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4541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584" y="1531556"/>
            <a:ext cx="9448800" cy="1825096"/>
          </a:xfrm>
        </p:spPr>
        <p:txBody>
          <a:bodyPr/>
          <a:lstStyle/>
          <a:p>
            <a:r>
              <a:rPr lang="en-US" dirty="0" err="1" smtClean="0"/>
              <a:t>Hacu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84" y="3356652"/>
            <a:ext cx="94488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San Antonio, Texas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" t="20781" r="28289" b="20721"/>
          <a:stretch/>
        </p:blipFill>
        <p:spPr>
          <a:xfrm>
            <a:off x="4473147" y="592747"/>
            <a:ext cx="6639698" cy="4645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62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8" y="1963665"/>
            <a:ext cx="11758657" cy="2840168"/>
          </a:xfrm>
        </p:spPr>
      </p:pic>
    </p:spTree>
    <p:extLst>
      <p:ext uri="{BB962C8B-B14F-4D97-AF65-F5344CB8AC3E}">
        <p14:creationId xmlns:p14="http://schemas.microsoft.com/office/powerpoint/2010/main" val="208039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3265" y="121822"/>
            <a:ext cx="8610600" cy="1293028"/>
          </a:xfrm>
        </p:spPr>
        <p:txBody>
          <a:bodyPr/>
          <a:lstStyle/>
          <a:p>
            <a:r>
              <a:rPr lang="en-US" dirty="0" smtClean="0"/>
              <a:t>2017 </a:t>
            </a:r>
            <a:r>
              <a:rPr lang="en-US" dirty="0" err="1" smtClean="0"/>
              <a:t>Hacu</a:t>
            </a:r>
            <a:r>
              <a:rPr lang="en-US" dirty="0" smtClean="0"/>
              <a:t> costa </a:t>
            </a:r>
            <a:r>
              <a:rPr lang="en-US" dirty="0" err="1" smtClean="0"/>
              <a:t>rica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05" y="1258033"/>
            <a:ext cx="8022938" cy="52186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05">
            <a:off x="8948692" y="1665462"/>
            <a:ext cx="2765446" cy="276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305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453" y="377195"/>
            <a:ext cx="8610600" cy="1293028"/>
          </a:xfrm>
        </p:spPr>
        <p:txBody>
          <a:bodyPr/>
          <a:lstStyle/>
          <a:p>
            <a:r>
              <a:rPr lang="en-US" dirty="0" smtClean="0"/>
              <a:t>Thomas Robles, Student Trustee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4" y="1721189"/>
            <a:ext cx="3833111" cy="4791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t="3964" r="34264" b="17117"/>
          <a:stretch/>
        </p:blipFill>
        <p:spPr>
          <a:xfrm>
            <a:off x="8302683" y="1370292"/>
            <a:ext cx="3354988" cy="5273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35" y="1470550"/>
            <a:ext cx="4291785" cy="4242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98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3265" y="171248"/>
            <a:ext cx="8610600" cy="1293028"/>
          </a:xfrm>
        </p:spPr>
        <p:txBody>
          <a:bodyPr/>
          <a:lstStyle/>
          <a:p>
            <a:r>
              <a:rPr lang="en-US" dirty="0" smtClean="0"/>
              <a:t>The Fontainebleau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315">
            <a:off x="953643" y="1318054"/>
            <a:ext cx="9176302" cy="51616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7261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542" y="187724"/>
            <a:ext cx="8610600" cy="1293028"/>
          </a:xfrm>
        </p:spPr>
        <p:txBody>
          <a:bodyPr/>
          <a:lstStyle/>
          <a:p>
            <a:r>
              <a:rPr lang="en-US" dirty="0" smtClean="0"/>
              <a:t>Gracie Fuentes, </a:t>
            </a:r>
            <a:r>
              <a:rPr lang="en-US" dirty="0" err="1" smtClean="0"/>
              <a:t>asl</a:t>
            </a:r>
            <a:r>
              <a:rPr lang="en-US" dirty="0" smtClean="0"/>
              <a:t> &amp; mecha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3" t="18344" r="17610"/>
          <a:stretch/>
        </p:blipFill>
        <p:spPr>
          <a:xfrm>
            <a:off x="461394" y="1225814"/>
            <a:ext cx="7657789" cy="5422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2" t="21381"/>
          <a:stretch/>
        </p:blipFill>
        <p:spPr>
          <a:xfrm>
            <a:off x="8481508" y="1480752"/>
            <a:ext cx="2804330" cy="5067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105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902" y="0"/>
            <a:ext cx="8610600" cy="1293028"/>
          </a:xfrm>
        </p:spPr>
        <p:txBody>
          <a:bodyPr/>
          <a:lstStyle/>
          <a:p>
            <a:r>
              <a:rPr lang="en-US" dirty="0" smtClean="0"/>
              <a:t>Miami weather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39" y="938984"/>
            <a:ext cx="9416756" cy="5650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200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9" t="23854" r="36576" b="25055"/>
          <a:stretch/>
        </p:blipFill>
        <p:spPr>
          <a:xfrm>
            <a:off x="8054806" y="3318819"/>
            <a:ext cx="3827755" cy="31715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691" y="476048"/>
            <a:ext cx="8610600" cy="2143583"/>
          </a:xfrm>
        </p:spPr>
        <p:txBody>
          <a:bodyPr>
            <a:normAutofit/>
          </a:bodyPr>
          <a:lstStyle/>
          <a:p>
            <a:r>
              <a:rPr lang="en-US" dirty="0" smtClean="0"/>
              <a:t>Sergio Alvarez, </a:t>
            </a:r>
            <a:br>
              <a:rPr lang="en-US" dirty="0" smtClean="0"/>
            </a:br>
            <a:r>
              <a:rPr lang="en-US" dirty="0" smtClean="0"/>
              <a:t>Puente </a:t>
            </a:r>
            <a:br>
              <a:rPr lang="en-US" dirty="0" smtClean="0"/>
            </a:br>
            <a:r>
              <a:rPr lang="en-US" dirty="0" smtClean="0"/>
              <a:t>&amp; stem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2" y="1548712"/>
            <a:ext cx="5018903" cy="50189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3" b="27808"/>
          <a:stretch/>
        </p:blipFill>
        <p:spPr>
          <a:xfrm>
            <a:off x="5015684" y="1388537"/>
            <a:ext cx="3666997" cy="38605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78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33" y="0"/>
            <a:ext cx="8610600" cy="1293028"/>
          </a:xfrm>
        </p:spPr>
        <p:txBody>
          <a:bodyPr/>
          <a:lstStyle/>
          <a:p>
            <a:r>
              <a:rPr lang="en-US" dirty="0" smtClean="0"/>
              <a:t>sunsets in Miami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95" y="933535"/>
            <a:ext cx="10297295" cy="579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217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/>
          <a:stretch/>
        </p:blipFill>
        <p:spPr>
          <a:xfrm>
            <a:off x="7695170" y="3080950"/>
            <a:ext cx="4240965" cy="3478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9870" y="401907"/>
            <a:ext cx="8610600" cy="1970590"/>
          </a:xfrm>
        </p:spPr>
        <p:txBody>
          <a:bodyPr>
            <a:normAutofit/>
          </a:bodyPr>
          <a:lstStyle/>
          <a:p>
            <a:r>
              <a:rPr lang="en-US" dirty="0" smtClean="0"/>
              <a:t>Jason martinez, </a:t>
            </a:r>
            <a:br>
              <a:rPr lang="en-US" dirty="0" smtClean="0"/>
            </a:br>
            <a:r>
              <a:rPr lang="en-US" dirty="0" smtClean="0"/>
              <a:t>mecha </a:t>
            </a:r>
            <a:br>
              <a:rPr lang="en-US" dirty="0" smtClean="0"/>
            </a:br>
            <a:r>
              <a:rPr lang="en-US" dirty="0" smtClean="0"/>
              <a:t>&amp; aim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09" y="655934"/>
            <a:ext cx="6803085" cy="5102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1" t="16326" r="41261" b="36747"/>
          <a:stretch/>
        </p:blipFill>
        <p:spPr>
          <a:xfrm>
            <a:off x="6248914" y="1810265"/>
            <a:ext cx="2405337" cy="3541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300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442" y="716692"/>
            <a:ext cx="8610600" cy="1293028"/>
          </a:xfrm>
        </p:spPr>
        <p:txBody>
          <a:bodyPr/>
          <a:lstStyle/>
          <a:p>
            <a:r>
              <a:rPr lang="en-US" dirty="0" smtClean="0"/>
              <a:t>Miami</a:t>
            </a:r>
            <a:br>
              <a:rPr lang="en-US" dirty="0" smtClean="0"/>
            </a:br>
            <a:r>
              <a:rPr lang="en-US" dirty="0" smtClean="0"/>
              <a:t>nights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1" y="214184"/>
            <a:ext cx="7251422" cy="48342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8" b="17957"/>
          <a:stretch/>
        </p:blipFill>
        <p:spPr>
          <a:xfrm>
            <a:off x="4641513" y="2866767"/>
            <a:ext cx="7226156" cy="34763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635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227</TotalTime>
  <Words>120</Words>
  <Application>Microsoft Office PowerPoint</Application>
  <PresentationFormat>Widescreen</PresentationFormat>
  <Paragraphs>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Vapor Trail</vt:lpstr>
      <vt:lpstr>Hacu 2015</vt:lpstr>
      <vt:lpstr>Thomas Robles, Student Trustee</vt:lpstr>
      <vt:lpstr>The Fontainebleau</vt:lpstr>
      <vt:lpstr>Gracie Fuentes, asl &amp; mecha</vt:lpstr>
      <vt:lpstr>Miami weather </vt:lpstr>
      <vt:lpstr>Sergio Alvarez,  Puente  &amp; stem</vt:lpstr>
      <vt:lpstr>sunsets in Miami  </vt:lpstr>
      <vt:lpstr>Jason martinez,  mecha  &amp; aim</vt:lpstr>
      <vt:lpstr>Miami nights</vt:lpstr>
      <vt:lpstr>Jesse Ramirez, valley bound </vt:lpstr>
      <vt:lpstr>Championing Hispanic Higher Education  Success, Empowering Students,  Enhancing Collaboration</vt:lpstr>
      <vt:lpstr>PowerPoint Presentation</vt:lpstr>
      <vt:lpstr>Pre-K-12 &amp; higher education collaboration symposium</vt:lpstr>
      <vt:lpstr>Friends &amp;  community</vt:lpstr>
      <vt:lpstr>Hacu  2016</vt:lpstr>
      <vt:lpstr>PowerPoint Presentation</vt:lpstr>
      <vt:lpstr>2017 Hacu costa rica</vt:lpstr>
    </vt:vector>
  </TitlesOfParts>
  <Company>San Bernardino Community College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Hacu 2014</dc:title>
  <dc:creator>Valdemar, Mary E</dc:creator>
  <cp:lastModifiedBy>Stacey Nikac</cp:lastModifiedBy>
  <cp:revision>22</cp:revision>
  <dcterms:created xsi:type="dcterms:W3CDTF">2015-11-20T18:01:08Z</dcterms:created>
  <dcterms:modified xsi:type="dcterms:W3CDTF">2015-12-11T01:16:44Z</dcterms:modified>
</cp:coreProperties>
</file>