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256" r:id="rId2"/>
    <p:sldId id="257" r:id="rId3"/>
    <p:sldId id="258" r:id="rId4"/>
    <p:sldId id="288" r:id="rId5"/>
    <p:sldId id="259" r:id="rId6"/>
    <p:sldId id="300" r:id="rId7"/>
    <p:sldId id="301" r:id="rId8"/>
    <p:sldId id="302" r:id="rId9"/>
    <p:sldId id="303" r:id="rId10"/>
    <p:sldId id="304" r:id="rId11"/>
    <p:sldId id="305" r:id="rId12"/>
    <p:sldId id="306" r:id="rId13"/>
    <p:sldId id="307" r:id="rId14"/>
    <p:sldId id="308" r:id="rId15"/>
    <p:sldId id="309" r:id="rId16"/>
    <p:sldId id="264"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4" r:id="rId32"/>
    <p:sldId id="287" r:id="rId3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11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88750" autoAdjust="0"/>
  </p:normalViewPr>
  <p:slideViewPr>
    <p:cSldViewPr snapToGrid="0">
      <p:cViewPr varScale="1">
        <p:scale>
          <a:sx n="109" d="100"/>
          <a:sy n="109" d="100"/>
        </p:scale>
        <p:origin x="126" y="7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1F2C68-CB9F-44B3-A2F2-B9E501644AA6}"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BC4C5163-37FA-4992-9B48-C718EEBFCB6B}">
      <dgm:prSet phldrT="[Text]"/>
      <dgm:spPr/>
      <dgm:t>
        <a:bodyPr/>
        <a:lstStyle/>
        <a:p>
          <a:r>
            <a:rPr lang="en-US" dirty="0" smtClean="0"/>
            <a:t>Goal 1</a:t>
          </a:r>
          <a:endParaRPr lang="en-US" dirty="0"/>
        </a:p>
      </dgm:t>
    </dgm:pt>
    <dgm:pt modelId="{631F1640-D43C-4492-B3A7-7DE05D9683B9}" type="parTrans" cxnId="{A84D7EC2-2376-4077-87E3-FCA14BBEDA43}">
      <dgm:prSet/>
      <dgm:spPr/>
      <dgm:t>
        <a:bodyPr/>
        <a:lstStyle/>
        <a:p>
          <a:endParaRPr lang="en-US"/>
        </a:p>
      </dgm:t>
    </dgm:pt>
    <dgm:pt modelId="{6CF75883-CB7A-4AD9-80BA-A7ABBDE50AF4}" type="sibTrans" cxnId="{A84D7EC2-2376-4077-87E3-FCA14BBEDA43}">
      <dgm:prSet/>
      <dgm:spPr/>
      <dgm:t>
        <a:bodyPr/>
        <a:lstStyle/>
        <a:p>
          <a:endParaRPr lang="en-US"/>
        </a:p>
      </dgm:t>
    </dgm:pt>
    <dgm:pt modelId="{7FC382E0-0A59-47B6-A118-BCB91B73ED6D}">
      <dgm:prSet phldrT="[Text]"/>
      <dgm:spPr/>
      <dgm:t>
        <a:bodyPr/>
        <a:lstStyle/>
        <a:p>
          <a:r>
            <a:rPr lang="en-US" dirty="0" smtClean="0"/>
            <a:t>Objective 1.1</a:t>
          </a:r>
          <a:endParaRPr lang="en-US" dirty="0"/>
        </a:p>
      </dgm:t>
    </dgm:pt>
    <dgm:pt modelId="{7019322E-B4AE-43C3-B30E-F7BEAEAF425B}" type="parTrans" cxnId="{1699939C-856A-4EA8-BEC5-BD9F8F7CF37C}">
      <dgm:prSet/>
      <dgm:spPr/>
      <dgm:t>
        <a:bodyPr/>
        <a:lstStyle/>
        <a:p>
          <a:endParaRPr lang="en-US"/>
        </a:p>
      </dgm:t>
    </dgm:pt>
    <dgm:pt modelId="{00623287-773B-4F74-8E58-CC443B1EFD8C}" type="sibTrans" cxnId="{1699939C-856A-4EA8-BEC5-BD9F8F7CF37C}">
      <dgm:prSet/>
      <dgm:spPr/>
      <dgm:t>
        <a:bodyPr/>
        <a:lstStyle/>
        <a:p>
          <a:endParaRPr lang="en-US"/>
        </a:p>
      </dgm:t>
    </dgm:pt>
    <dgm:pt modelId="{768C5008-98CF-4072-9FDB-81655B3E9A97}">
      <dgm:prSet phldrT="[Text]"/>
      <dgm:spPr/>
      <dgm:t>
        <a:bodyPr/>
        <a:lstStyle/>
        <a:p>
          <a:r>
            <a:rPr lang="en-US" dirty="0" smtClean="0"/>
            <a:t>Objective 1.2</a:t>
          </a:r>
          <a:endParaRPr lang="en-US" dirty="0"/>
        </a:p>
      </dgm:t>
    </dgm:pt>
    <dgm:pt modelId="{1D22F37A-BA56-4A37-B65F-CE2C789A255E}" type="parTrans" cxnId="{EE0ADFBD-370D-404D-8423-144F3C16CC58}">
      <dgm:prSet/>
      <dgm:spPr/>
      <dgm:t>
        <a:bodyPr/>
        <a:lstStyle/>
        <a:p>
          <a:endParaRPr lang="en-US"/>
        </a:p>
      </dgm:t>
    </dgm:pt>
    <dgm:pt modelId="{5F747BF6-6813-4D47-B5DC-6B0E3DC694E4}" type="sibTrans" cxnId="{EE0ADFBD-370D-404D-8423-144F3C16CC58}">
      <dgm:prSet/>
      <dgm:spPr/>
      <dgm:t>
        <a:bodyPr/>
        <a:lstStyle/>
        <a:p>
          <a:endParaRPr lang="en-US"/>
        </a:p>
      </dgm:t>
    </dgm:pt>
    <dgm:pt modelId="{D10D72B8-B911-48C4-93BF-1CB62F06A7A1}">
      <dgm:prSet phldrT="[Text]"/>
      <dgm:spPr/>
      <dgm:t>
        <a:bodyPr/>
        <a:lstStyle/>
        <a:p>
          <a:r>
            <a:rPr lang="en-US" dirty="0" smtClean="0"/>
            <a:t>Objective 1.3</a:t>
          </a:r>
          <a:endParaRPr lang="en-US" dirty="0"/>
        </a:p>
      </dgm:t>
    </dgm:pt>
    <dgm:pt modelId="{2DF2471A-8D9F-48C8-A269-A07E148FEB66}" type="parTrans" cxnId="{59CB5D51-63A8-47A1-BDEC-F3D654B33F49}">
      <dgm:prSet/>
      <dgm:spPr/>
      <dgm:t>
        <a:bodyPr/>
        <a:lstStyle/>
        <a:p>
          <a:endParaRPr lang="en-US"/>
        </a:p>
      </dgm:t>
    </dgm:pt>
    <dgm:pt modelId="{412D75AA-0F60-4582-8769-AF27DE128819}" type="sibTrans" cxnId="{59CB5D51-63A8-47A1-BDEC-F3D654B33F49}">
      <dgm:prSet/>
      <dgm:spPr/>
      <dgm:t>
        <a:bodyPr/>
        <a:lstStyle/>
        <a:p>
          <a:endParaRPr lang="en-US"/>
        </a:p>
      </dgm:t>
    </dgm:pt>
    <dgm:pt modelId="{89BDC088-78C4-4E5D-A4E5-1208A713892D}" type="pres">
      <dgm:prSet presAssocID="{D31F2C68-CB9F-44B3-A2F2-B9E501644AA6}" presName="mainComposite" presStyleCnt="0">
        <dgm:presLayoutVars>
          <dgm:chPref val="1"/>
          <dgm:dir/>
          <dgm:animOne val="branch"/>
          <dgm:animLvl val="lvl"/>
          <dgm:resizeHandles val="exact"/>
        </dgm:presLayoutVars>
      </dgm:prSet>
      <dgm:spPr/>
      <dgm:t>
        <a:bodyPr/>
        <a:lstStyle/>
        <a:p>
          <a:endParaRPr lang="en-US"/>
        </a:p>
      </dgm:t>
    </dgm:pt>
    <dgm:pt modelId="{3F6EDB1D-421D-4D83-B708-8C70A25E547B}" type="pres">
      <dgm:prSet presAssocID="{D31F2C68-CB9F-44B3-A2F2-B9E501644AA6}" presName="hierFlow" presStyleCnt="0"/>
      <dgm:spPr/>
    </dgm:pt>
    <dgm:pt modelId="{C8D25785-B367-42F1-B543-867D2EE3AD79}" type="pres">
      <dgm:prSet presAssocID="{D31F2C68-CB9F-44B3-A2F2-B9E501644AA6}" presName="hierChild1" presStyleCnt="0">
        <dgm:presLayoutVars>
          <dgm:chPref val="1"/>
          <dgm:animOne val="branch"/>
          <dgm:animLvl val="lvl"/>
        </dgm:presLayoutVars>
      </dgm:prSet>
      <dgm:spPr/>
    </dgm:pt>
    <dgm:pt modelId="{A3C7A6EC-FF64-46B1-8ADA-2E1833F2C354}" type="pres">
      <dgm:prSet presAssocID="{BC4C5163-37FA-4992-9B48-C718EEBFCB6B}" presName="Name14" presStyleCnt="0"/>
      <dgm:spPr/>
    </dgm:pt>
    <dgm:pt modelId="{FD1C2D66-B5BB-482B-90D1-0046BDA7BD5D}" type="pres">
      <dgm:prSet presAssocID="{BC4C5163-37FA-4992-9B48-C718EEBFCB6B}" presName="level1Shape" presStyleLbl="node0" presStyleIdx="0" presStyleCnt="1">
        <dgm:presLayoutVars>
          <dgm:chPref val="3"/>
        </dgm:presLayoutVars>
      </dgm:prSet>
      <dgm:spPr/>
      <dgm:t>
        <a:bodyPr/>
        <a:lstStyle/>
        <a:p>
          <a:endParaRPr lang="en-US"/>
        </a:p>
      </dgm:t>
    </dgm:pt>
    <dgm:pt modelId="{B4CEA9BF-25B0-47A2-920F-9998F7758580}" type="pres">
      <dgm:prSet presAssocID="{BC4C5163-37FA-4992-9B48-C718EEBFCB6B}" presName="hierChild2" presStyleCnt="0"/>
      <dgm:spPr/>
    </dgm:pt>
    <dgm:pt modelId="{9C8B3B36-2EEA-4531-8EF3-A4C237F1CB66}" type="pres">
      <dgm:prSet presAssocID="{7019322E-B4AE-43C3-B30E-F7BEAEAF425B}" presName="Name19" presStyleLbl="parChTrans1D2" presStyleIdx="0" presStyleCnt="3"/>
      <dgm:spPr/>
      <dgm:t>
        <a:bodyPr/>
        <a:lstStyle/>
        <a:p>
          <a:endParaRPr lang="en-US"/>
        </a:p>
      </dgm:t>
    </dgm:pt>
    <dgm:pt modelId="{A9FD44FE-968F-4394-8B3E-6981EDC82004}" type="pres">
      <dgm:prSet presAssocID="{7FC382E0-0A59-47B6-A118-BCB91B73ED6D}" presName="Name21" presStyleCnt="0"/>
      <dgm:spPr/>
    </dgm:pt>
    <dgm:pt modelId="{1C4022D1-34EC-43D7-AD23-ACDC8DD9B71F}" type="pres">
      <dgm:prSet presAssocID="{7FC382E0-0A59-47B6-A118-BCB91B73ED6D}" presName="level2Shape" presStyleLbl="node2" presStyleIdx="0" presStyleCnt="3"/>
      <dgm:spPr/>
      <dgm:t>
        <a:bodyPr/>
        <a:lstStyle/>
        <a:p>
          <a:endParaRPr lang="en-US"/>
        </a:p>
      </dgm:t>
    </dgm:pt>
    <dgm:pt modelId="{1C2660E3-ED0A-4FEA-BD85-AB61905D9449}" type="pres">
      <dgm:prSet presAssocID="{7FC382E0-0A59-47B6-A118-BCB91B73ED6D}" presName="hierChild3" presStyleCnt="0"/>
      <dgm:spPr/>
    </dgm:pt>
    <dgm:pt modelId="{8A044D83-341C-4E90-A46D-D95BDF7CBD3D}" type="pres">
      <dgm:prSet presAssocID="{1D22F37A-BA56-4A37-B65F-CE2C789A255E}" presName="Name19" presStyleLbl="parChTrans1D2" presStyleIdx="1" presStyleCnt="3"/>
      <dgm:spPr/>
      <dgm:t>
        <a:bodyPr/>
        <a:lstStyle/>
        <a:p>
          <a:endParaRPr lang="en-US"/>
        </a:p>
      </dgm:t>
    </dgm:pt>
    <dgm:pt modelId="{351038FE-0244-4B9B-86C3-52646E21FF39}" type="pres">
      <dgm:prSet presAssocID="{768C5008-98CF-4072-9FDB-81655B3E9A97}" presName="Name21" presStyleCnt="0"/>
      <dgm:spPr/>
    </dgm:pt>
    <dgm:pt modelId="{8BA5DDB2-26D5-4F9D-B5AD-505C21B9D95C}" type="pres">
      <dgm:prSet presAssocID="{768C5008-98CF-4072-9FDB-81655B3E9A97}" presName="level2Shape" presStyleLbl="node2" presStyleIdx="1" presStyleCnt="3"/>
      <dgm:spPr/>
      <dgm:t>
        <a:bodyPr/>
        <a:lstStyle/>
        <a:p>
          <a:endParaRPr lang="en-US"/>
        </a:p>
      </dgm:t>
    </dgm:pt>
    <dgm:pt modelId="{54D9070F-8417-4976-9CAA-D829217CD734}" type="pres">
      <dgm:prSet presAssocID="{768C5008-98CF-4072-9FDB-81655B3E9A97}" presName="hierChild3" presStyleCnt="0"/>
      <dgm:spPr/>
    </dgm:pt>
    <dgm:pt modelId="{602E4816-D96C-4DC6-95D1-9F7EF240A844}" type="pres">
      <dgm:prSet presAssocID="{2DF2471A-8D9F-48C8-A269-A07E148FEB66}" presName="Name19" presStyleLbl="parChTrans1D2" presStyleIdx="2" presStyleCnt="3"/>
      <dgm:spPr/>
      <dgm:t>
        <a:bodyPr/>
        <a:lstStyle/>
        <a:p>
          <a:endParaRPr lang="en-US"/>
        </a:p>
      </dgm:t>
    </dgm:pt>
    <dgm:pt modelId="{67EF241C-9173-44B3-99F0-483C9B5945EB}" type="pres">
      <dgm:prSet presAssocID="{D10D72B8-B911-48C4-93BF-1CB62F06A7A1}" presName="Name21" presStyleCnt="0"/>
      <dgm:spPr/>
    </dgm:pt>
    <dgm:pt modelId="{A1E2ADB4-D8F5-44D1-86AB-67A67E045A95}" type="pres">
      <dgm:prSet presAssocID="{D10D72B8-B911-48C4-93BF-1CB62F06A7A1}" presName="level2Shape" presStyleLbl="node2" presStyleIdx="2" presStyleCnt="3"/>
      <dgm:spPr/>
      <dgm:t>
        <a:bodyPr/>
        <a:lstStyle/>
        <a:p>
          <a:endParaRPr lang="en-US"/>
        </a:p>
      </dgm:t>
    </dgm:pt>
    <dgm:pt modelId="{EFFBA0CD-D6FD-4AE6-9664-4F3D407B02DD}" type="pres">
      <dgm:prSet presAssocID="{D10D72B8-B911-48C4-93BF-1CB62F06A7A1}" presName="hierChild3" presStyleCnt="0"/>
      <dgm:spPr/>
    </dgm:pt>
    <dgm:pt modelId="{2E8DD0FC-A44B-4C6D-B9C2-057209186B75}" type="pres">
      <dgm:prSet presAssocID="{D31F2C68-CB9F-44B3-A2F2-B9E501644AA6}" presName="bgShapesFlow" presStyleCnt="0"/>
      <dgm:spPr/>
    </dgm:pt>
  </dgm:ptLst>
  <dgm:cxnLst>
    <dgm:cxn modelId="{A84D7EC2-2376-4077-87E3-FCA14BBEDA43}" srcId="{D31F2C68-CB9F-44B3-A2F2-B9E501644AA6}" destId="{BC4C5163-37FA-4992-9B48-C718EEBFCB6B}" srcOrd="0" destOrd="0" parTransId="{631F1640-D43C-4492-B3A7-7DE05D9683B9}" sibTransId="{6CF75883-CB7A-4AD9-80BA-A7ABBDE50AF4}"/>
    <dgm:cxn modelId="{74075F72-110B-4E6F-A6E7-19A64B720EF4}" type="presOf" srcId="{7FC382E0-0A59-47B6-A118-BCB91B73ED6D}" destId="{1C4022D1-34EC-43D7-AD23-ACDC8DD9B71F}" srcOrd="0" destOrd="0" presId="urn:microsoft.com/office/officeart/2005/8/layout/hierarchy6"/>
    <dgm:cxn modelId="{5D91F6F1-54C2-491A-BBCF-2A14450542D3}" type="presOf" srcId="{D31F2C68-CB9F-44B3-A2F2-B9E501644AA6}" destId="{89BDC088-78C4-4E5D-A4E5-1208A713892D}" srcOrd="0" destOrd="0" presId="urn:microsoft.com/office/officeart/2005/8/layout/hierarchy6"/>
    <dgm:cxn modelId="{28C9B6D9-9A2E-4722-A563-5D402CA79140}" type="presOf" srcId="{1D22F37A-BA56-4A37-B65F-CE2C789A255E}" destId="{8A044D83-341C-4E90-A46D-D95BDF7CBD3D}" srcOrd="0" destOrd="0" presId="urn:microsoft.com/office/officeart/2005/8/layout/hierarchy6"/>
    <dgm:cxn modelId="{1699939C-856A-4EA8-BEC5-BD9F8F7CF37C}" srcId="{BC4C5163-37FA-4992-9B48-C718EEBFCB6B}" destId="{7FC382E0-0A59-47B6-A118-BCB91B73ED6D}" srcOrd="0" destOrd="0" parTransId="{7019322E-B4AE-43C3-B30E-F7BEAEAF425B}" sibTransId="{00623287-773B-4F74-8E58-CC443B1EFD8C}"/>
    <dgm:cxn modelId="{EE0ADFBD-370D-404D-8423-144F3C16CC58}" srcId="{BC4C5163-37FA-4992-9B48-C718EEBFCB6B}" destId="{768C5008-98CF-4072-9FDB-81655B3E9A97}" srcOrd="1" destOrd="0" parTransId="{1D22F37A-BA56-4A37-B65F-CE2C789A255E}" sibTransId="{5F747BF6-6813-4D47-B5DC-6B0E3DC694E4}"/>
    <dgm:cxn modelId="{10F949B1-A8F9-4C5A-9191-F601299885AC}" type="presOf" srcId="{768C5008-98CF-4072-9FDB-81655B3E9A97}" destId="{8BA5DDB2-26D5-4F9D-B5AD-505C21B9D95C}" srcOrd="0" destOrd="0" presId="urn:microsoft.com/office/officeart/2005/8/layout/hierarchy6"/>
    <dgm:cxn modelId="{D62294A7-3DE8-4480-9FAB-4E2F23504759}" type="presOf" srcId="{7019322E-B4AE-43C3-B30E-F7BEAEAF425B}" destId="{9C8B3B36-2EEA-4531-8EF3-A4C237F1CB66}" srcOrd="0" destOrd="0" presId="urn:microsoft.com/office/officeart/2005/8/layout/hierarchy6"/>
    <dgm:cxn modelId="{69499100-3FC2-44AD-A127-B7FCB050736C}" type="presOf" srcId="{2DF2471A-8D9F-48C8-A269-A07E148FEB66}" destId="{602E4816-D96C-4DC6-95D1-9F7EF240A844}" srcOrd="0" destOrd="0" presId="urn:microsoft.com/office/officeart/2005/8/layout/hierarchy6"/>
    <dgm:cxn modelId="{EB70B450-F36F-40B6-95D4-0C508F1CF6D6}" type="presOf" srcId="{D10D72B8-B911-48C4-93BF-1CB62F06A7A1}" destId="{A1E2ADB4-D8F5-44D1-86AB-67A67E045A95}" srcOrd="0" destOrd="0" presId="urn:microsoft.com/office/officeart/2005/8/layout/hierarchy6"/>
    <dgm:cxn modelId="{59CB5D51-63A8-47A1-BDEC-F3D654B33F49}" srcId="{BC4C5163-37FA-4992-9B48-C718EEBFCB6B}" destId="{D10D72B8-B911-48C4-93BF-1CB62F06A7A1}" srcOrd="2" destOrd="0" parTransId="{2DF2471A-8D9F-48C8-A269-A07E148FEB66}" sibTransId="{412D75AA-0F60-4582-8769-AF27DE128819}"/>
    <dgm:cxn modelId="{FAEB11E8-560D-49C4-8CFE-015FBE852EE7}" type="presOf" srcId="{BC4C5163-37FA-4992-9B48-C718EEBFCB6B}" destId="{FD1C2D66-B5BB-482B-90D1-0046BDA7BD5D}" srcOrd="0" destOrd="0" presId="urn:microsoft.com/office/officeart/2005/8/layout/hierarchy6"/>
    <dgm:cxn modelId="{5127BBB4-6B91-4C1E-A7BF-B091B0D13650}" type="presParOf" srcId="{89BDC088-78C4-4E5D-A4E5-1208A713892D}" destId="{3F6EDB1D-421D-4D83-B708-8C70A25E547B}" srcOrd="0" destOrd="0" presId="urn:microsoft.com/office/officeart/2005/8/layout/hierarchy6"/>
    <dgm:cxn modelId="{F14CAFD9-CFB0-4CC4-ACA3-EF54F272ED6C}" type="presParOf" srcId="{3F6EDB1D-421D-4D83-B708-8C70A25E547B}" destId="{C8D25785-B367-42F1-B543-867D2EE3AD79}" srcOrd="0" destOrd="0" presId="urn:microsoft.com/office/officeart/2005/8/layout/hierarchy6"/>
    <dgm:cxn modelId="{65A76FE3-A595-4029-AB31-3A27D451F6BF}" type="presParOf" srcId="{C8D25785-B367-42F1-B543-867D2EE3AD79}" destId="{A3C7A6EC-FF64-46B1-8ADA-2E1833F2C354}" srcOrd="0" destOrd="0" presId="urn:microsoft.com/office/officeart/2005/8/layout/hierarchy6"/>
    <dgm:cxn modelId="{9E8EF76B-13C4-4B7D-B7A2-E9CE759B9B69}" type="presParOf" srcId="{A3C7A6EC-FF64-46B1-8ADA-2E1833F2C354}" destId="{FD1C2D66-B5BB-482B-90D1-0046BDA7BD5D}" srcOrd="0" destOrd="0" presId="urn:microsoft.com/office/officeart/2005/8/layout/hierarchy6"/>
    <dgm:cxn modelId="{7ECF56BF-DC29-4EB0-A54C-0AE3EC7E45CF}" type="presParOf" srcId="{A3C7A6EC-FF64-46B1-8ADA-2E1833F2C354}" destId="{B4CEA9BF-25B0-47A2-920F-9998F7758580}" srcOrd="1" destOrd="0" presId="urn:microsoft.com/office/officeart/2005/8/layout/hierarchy6"/>
    <dgm:cxn modelId="{ACF27996-8E8E-4339-9AB3-75C10624441F}" type="presParOf" srcId="{B4CEA9BF-25B0-47A2-920F-9998F7758580}" destId="{9C8B3B36-2EEA-4531-8EF3-A4C237F1CB66}" srcOrd="0" destOrd="0" presId="urn:microsoft.com/office/officeart/2005/8/layout/hierarchy6"/>
    <dgm:cxn modelId="{13AC1A4E-A5BD-4AE0-84B5-F40964B9F8F2}" type="presParOf" srcId="{B4CEA9BF-25B0-47A2-920F-9998F7758580}" destId="{A9FD44FE-968F-4394-8B3E-6981EDC82004}" srcOrd="1" destOrd="0" presId="urn:microsoft.com/office/officeart/2005/8/layout/hierarchy6"/>
    <dgm:cxn modelId="{7B04A93A-D70E-4FAA-AA3C-35C543D0AE7B}" type="presParOf" srcId="{A9FD44FE-968F-4394-8B3E-6981EDC82004}" destId="{1C4022D1-34EC-43D7-AD23-ACDC8DD9B71F}" srcOrd="0" destOrd="0" presId="urn:microsoft.com/office/officeart/2005/8/layout/hierarchy6"/>
    <dgm:cxn modelId="{596F8E3C-2B03-43C0-90BD-10E31E5B0D4E}" type="presParOf" srcId="{A9FD44FE-968F-4394-8B3E-6981EDC82004}" destId="{1C2660E3-ED0A-4FEA-BD85-AB61905D9449}" srcOrd="1" destOrd="0" presId="urn:microsoft.com/office/officeart/2005/8/layout/hierarchy6"/>
    <dgm:cxn modelId="{83B51422-657C-42C7-90BB-69808AC33FF8}" type="presParOf" srcId="{B4CEA9BF-25B0-47A2-920F-9998F7758580}" destId="{8A044D83-341C-4E90-A46D-D95BDF7CBD3D}" srcOrd="2" destOrd="0" presId="urn:microsoft.com/office/officeart/2005/8/layout/hierarchy6"/>
    <dgm:cxn modelId="{F62CD518-4929-4B4B-BC98-38AEB55B8A21}" type="presParOf" srcId="{B4CEA9BF-25B0-47A2-920F-9998F7758580}" destId="{351038FE-0244-4B9B-86C3-52646E21FF39}" srcOrd="3" destOrd="0" presId="urn:microsoft.com/office/officeart/2005/8/layout/hierarchy6"/>
    <dgm:cxn modelId="{463518E5-CE50-4355-A0CD-53398AFAF598}" type="presParOf" srcId="{351038FE-0244-4B9B-86C3-52646E21FF39}" destId="{8BA5DDB2-26D5-4F9D-B5AD-505C21B9D95C}" srcOrd="0" destOrd="0" presId="urn:microsoft.com/office/officeart/2005/8/layout/hierarchy6"/>
    <dgm:cxn modelId="{745CD73D-E18B-4E6B-81F4-2E63971DDFF3}" type="presParOf" srcId="{351038FE-0244-4B9B-86C3-52646E21FF39}" destId="{54D9070F-8417-4976-9CAA-D829217CD734}" srcOrd="1" destOrd="0" presId="urn:microsoft.com/office/officeart/2005/8/layout/hierarchy6"/>
    <dgm:cxn modelId="{2A9A8DE9-3847-433D-A81B-FACE27F0C9E2}" type="presParOf" srcId="{B4CEA9BF-25B0-47A2-920F-9998F7758580}" destId="{602E4816-D96C-4DC6-95D1-9F7EF240A844}" srcOrd="4" destOrd="0" presId="urn:microsoft.com/office/officeart/2005/8/layout/hierarchy6"/>
    <dgm:cxn modelId="{430A1B17-5F07-44B1-9C27-7EA44E2963A3}" type="presParOf" srcId="{B4CEA9BF-25B0-47A2-920F-9998F7758580}" destId="{67EF241C-9173-44B3-99F0-483C9B5945EB}" srcOrd="5" destOrd="0" presId="urn:microsoft.com/office/officeart/2005/8/layout/hierarchy6"/>
    <dgm:cxn modelId="{57135F23-BE51-4A54-A081-672A69DE85EB}" type="presParOf" srcId="{67EF241C-9173-44B3-99F0-483C9B5945EB}" destId="{A1E2ADB4-D8F5-44D1-86AB-67A67E045A95}" srcOrd="0" destOrd="0" presId="urn:microsoft.com/office/officeart/2005/8/layout/hierarchy6"/>
    <dgm:cxn modelId="{D17CC1B5-4772-44D1-966A-B4A9C0D542A4}" type="presParOf" srcId="{67EF241C-9173-44B3-99F0-483C9B5945EB}" destId="{EFFBA0CD-D6FD-4AE6-9664-4F3D407B02DD}" srcOrd="1" destOrd="0" presId="urn:microsoft.com/office/officeart/2005/8/layout/hierarchy6"/>
    <dgm:cxn modelId="{6A08D908-09E7-42AC-9EC2-A3B3038161EE}" type="presParOf" srcId="{89BDC088-78C4-4E5D-A4E5-1208A713892D}" destId="{2E8DD0FC-A44B-4C6D-B9C2-057209186B75}"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1F2C68-CB9F-44B3-A2F2-B9E501644AA6}"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BC4C5163-37FA-4992-9B48-C718EEBFCB6B}">
      <dgm:prSet phldrT="[Text]"/>
      <dgm:spPr/>
      <dgm:t>
        <a:bodyPr/>
        <a:lstStyle/>
        <a:p>
          <a:r>
            <a:rPr lang="en-US" dirty="0" smtClean="0"/>
            <a:t>Goal 1</a:t>
          </a:r>
          <a:endParaRPr lang="en-US" dirty="0"/>
        </a:p>
      </dgm:t>
    </dgm:pt>
    <dgm:pt modelId="{631F1640-D43C-4492-B3A7-7DE05D9683B9}" type="parTrans" cxnId="{A84D7EC2-2376-4077-87E3-FCA14BBEDA43}">
      <dgm:prSet/>
      <dgm:spPr/>
      <dgm:t>
        <a:bodyPr/>
        <a:lstStyle/>
        <a:p>
          <a:endParaRPr lang="en-US"/>
        </a:p>
      </dgm:t>
    </dgm:pt>
    <dgm:pt modelId="{6CF75883-CB7A-4AD9-80BA-A7ABBDE50AF4}" type="sibTrans" cxnId="{A84D7EC2-2376-4077-87E3-FCA14BBEDA43}">
      <dgm:prSet/>
      <dgm:spPr/>
      <dgm:t>
        <a:bodyPr/>
        <a:lstStyle/>
        <a:p>
          <a:endParaRPr lang="en-US"/>
        </a:p>
      </dgm:t>
    </dgm:pt>
    <dgm:pt modelId="{D10D72B8-B911-48C4-93BF-1CB62F06A7A1}">
      <dgm:prSet phldrT="[Text]"/>
      <dgm:spPr/>
      <dgm:t>
        <a:bodyPr/>
        <a:lstStyle/>
        <a:p>
          <a:r>
            <a:rPr lang="en-US" dirty="0" smtClean="0"/>
            <a:t>Objective 1.2</a:t>
          </a:r>
          <a:endParaRPr lang="en-US" dirty="0"/>
        </a:p>
      </dgm:t>
    </dgm:pt>
    <dgm:pt modelId="{2DF2471A-8D9F-48C8-A269-A07E148FEB66}" type="parTrans" cxnId="{59CB5D51-63A8-47A1-BDEC-F3D654B33F49}">
      <dgm:prSet/>
      <dgm:spPr/>
      <dgm:t>
        <a:bodyPr/>
        <a:lstStyle/>
        <a:p>
          <a:endParaRPr lang="en-US"/>
        </a:p>
      </dgm:t>
    </dgm:pt>
    <dgm:pt modelId="{412D75AA-0F60-4582-8769-AF27DE128819}" type="sibTrans" cxnId="{59CB5D51-63A8-47A1-BDEC-F3D654B33F49}">
      <dgm:prSet/>
      <dgm:spPr/>
      <dgm:t>
        <a:bodyPr/>
        <a:lstStyle/>
        <a:p>
          <a:endParaRPr lang="en-US"/>
        </a:p>
      </dgm:t>
    </dgm:pt>
    <dgm:pt modelId="{F8D2A6FD-7094-4AEC-BFA3-11B04F7BBB41}">
      <dgm:prSet phldrT="[Text]"/>
      <dgm:spPr/>
      <dgm:t>
        <a:bodyPr/>
        <a:lstStyle/>
        <a:p>
          <a:r>
            <a:rPr lang="en-US" dirty="0" smtClean="0"/>
            <a:t>Action 1.2.2</a:t>
          </a:r>
          <a:endParaRPr lang="en-US" dirty="0"/>
        </a:p>
      </dgm:t>
    </dgm:pt>
    <dgm:pt modelId="{7CC46C09-B817-4108-8614-36FD100E562E}" type="parTrans" cxnId="{B0ECB8B4-4B6A-48EC-874A-80E9300B4583}">
      <dgm:prSet/>
      <dgm:spPr/>
      <dgm:t>
        <a:bodyPr/>
        <a:lstStyle/>
        <a:p>
          <a:endParaRPr lang="en-US"/>
        </a:p>
      </dgm:t>
    </dgm:pt>
    <dgm:pt modelId="{A8D45E1F-94BC-4B7D-961A-799B4953615F}" type="sibTrans" cxnId="{B0ECB8B4-4B6A-48EC-874A-80E9300B4583}">
      <dgm:prSet/>
      <dgm:spPr/>
      <dgm:t>
        <a:bodyPr/>
        <a:lstStyle/>
        <a:p>
          <a:endParaRPr lang="en-US"/>
        </a:p>
      </dgm:t>
    </dgm:pt>
    <dgm:pt modelId="{C6AC58F9-C696-4267-A372-FB4D1D680925}">
      <dgm:prSet phldrT="[Text]"/>
      <dgm:spPr/>
      <dgm:t>
        <a:bodyPr/>
        <a:lstStyle/>
        <a:p>
          <a:r>
            <a:rPr lang="en-US" dirty="0" smtClean="0"/>
            <a:t>Action 1.2.1</a:t>
          </a:r>
          <a:endParaRPr lang="en-US" dirty="0"/>
        </a:p>
      </dgm:t>
    </dgm:pt>
    <dgm:pt modelId="{956AC9E4-0E5E-4EBE-9024-61D7624EC7F0}" type="parTrans" cxnId="{14C467DD-AE77-43EE-B6A6-7521B67B321A}">
      <dgm:prSet/>
      <dgm:spPr/>
      <dgm:t>
        <a:bodyPr/>
        <a:lstStyle/>
        <a:p>
          <a:endParaRPr lang="en-US"/>
        </a:p>
      </dgm:t>
    </dgm:pt>
    <dgm:pt modelId="{468469D6-EE48-4587-B8A5-5B8B85943D1E}" type="sibTrans" cxnId="{14C467DD-AE77-43EE-B6A6-7521B67B321A}">
      <dgm:prSet/>
      <dgm:spPr/>
      <dgm:t>
        <a:bodyPr/>
        <a:lstStyle/>
        <a:p>
          <a:endParaRPr lang="en-US"/>
        </a:p>
      </dgm:t>
    </dgm:pt>
    <dgm:pt modelId="{7FC382E0-0A59-47B6-A118-BCB91B73ED6D}">
      <dgm:prSet phldrT="[Text]"/>
      <dgm:spPr/>
      <dgm:t>
        <a:bodyPr/>
        <a:lstStyle/>
        <a:p>
          <a:r>
            <a:rPr lang="en-US" dirty="0" smtClean="0"/>
            <a:t>Objective 1.1</a:t>
          </a:r>
          <a:endParaRPr lang="en-US" dirty="0"/>
        </a:p>
      </dgm:t>
    </dgm:pt>
    <dgm:pt modelId="{00623287-773B-4F74-8E58-CC443B1EFD8C}" type="sibTrans" cxnId="{1699939C-856A-4EA8-BEC5-BD9F8F7CF37C}">
      <dgm:prSet/>
      <dgm:spPr/>
      <dgm:t>
        <a:bodyPr/>
        <a:lstStyle/>
        <a:p>
          <a:endParaRPr lang="en-US"/>
        </a:p>
      </dgm:t>
    </dgm:pt>
    <dgm:pt modelId="{7019322E-B4AE-43C3-B30E-F7BEAEAF425B}" type="parTrans" cxnId="{1699939C-856A-4EA8-BEC5-BD9F8F7CF37C}">
      <dgm:prSet/>
      <dgm:spPr/>
      <dgm:t>
        <a:bodyPr/>
        <a:lstStyle/>
        <a:p>
          <a:endParaRPr lang="en-US"/>
        </a:p>
      </dgm:t>
    </dgm:pt>
    <dgm:pt modelId="{943C4B0D-9AD6-495B-A78A-125807A2FD5D}">
      <dgm:prSet phldrT="[Text]"/>
      <dgm:spPr/>
      <dgm:t>
        <a:bodyPr/>
        <a:lstStyle/>
        <a:p>
          <a:r>
            <a:rPr lang="en-US" dirty="0" smtClean="0"/>
            <a:t>Action 1.2.3</a:t>
          </a:r>
          <a:endParaRPr lang="en-US" dirty="0"/>
        </a:p>
      </dgm:t>
    </dgm:pt>
    <dgm:pt modelId="{8ABDA1C7-CD8B-4666-828B-60D4589F844D}" type="parTrans" cxnId="{4EF2388E-DBD6-4CBC-9E00-78DEEDA54E78}">
      <dgm:prSet/>
      <dgm:spPr/>
      <dgm:t>
        <a:bodyPr/>
        <a:lstStyle/>
        <a:p>
          <a:endParaRPr lang="en-US"/>
        </a:p>
      </dgm:t>
    </dgm:pt>
    <dgm:pt modelId="{45B3BA71-9073-46F7-BC9D-470BEE6ED49E}" type="sibTrans" cxnId="{4EF2388E-DBD6-4CBC-9E00-78DEEDA54E78}">
      <dgm:prSet/>
      <dgm:spPr/>
      <dgm:t>
        <a:bodyPr/>
        <a:lstStyle/>
        <a:p>
          <a:endParaRPr lang="en-US"/>
        </a:p>
      </dgm:t>
    </dgm:pt>
    <dgm:pt modelId="{F5E3C249-E98E-428E-9A3A-8372627A0754}">
      <dgm:prSet phldrT="[Text]"/>
      <dgm:spPr/>
      <dgm:t>
        <a:bodyPr/>
        <a:lstStyle/>
        <a:p>
          <a:r>
            <a:rPr lang="en-US" dirty="0" smtClean="0"/>
            <a:t>Action 1.1.1</a:t>
          </a:r>
          <a:endParaRPr lang="en-US" dirty="0"/>
        </a:p>
      </dgm:t>
    </dgm:pt>
    <dgm:pt modelId="{FACEDB0C-A7F2-40FE-8E2C-0E244D8D6454}" type="parTrans" cxnId="{E98F1DB0-20AF-4D15-9DE9-762F44701BEE}">
      <dgm:prSet/>
      <dgm:spPr/>
      <dgm:t>
        <a:bodyPr/>
        <a:lstStyle/>
        <a:p>
          <a:endParaRPr lang="en-US"/>
        </a:p>
      </dgm:t>
    </dgm:pt>
    <dgm:pt modelId="{0F7E3F81-09E9-481A-B43E-A9536229DE16}" type="sibTrans" cxnId="{E98F1DB0-20AF-4D15-9DE9-762F44701BEE}">
      <dgm:prSet/>
      <dgm:spPr/>
      <dgm:t>
        <a:bodyPr/>
        <a:lstStyle/>
        <a:p>
          <a:endParaRPr lang="en-US"/>
        </a:p>
      </dgm:t>
    </dgm:pt>
    <dgm:pt modelId="{805F343D-A6AA-4D51-9EC2-917E04E6B6AA}">
      <dgm:prSet phldrT="[Text]"/>
      <dgm:spPr/>
      <dgm:t>
        <a:bodyPr/>
        <a:lstStyle/>
        <a:p>
          <a:r>
            <a:rPr lang="en-US" dirty="0" smtClean="0"/>
            <a:t>Action 1.1.2</a:t>
          </a:r>
          <a:endParaRPr lang="en-US" dirty="0"/>
        </a:p>
      </dgm:t>
    </dgm:pt>
    <dgm:pt modelId="{EDC0C204-B534-47F2-94AA-711DBBE27E08}" type="parTrans" cxnId="{B08D8DB6-13B0-42B5-A80D-82A4EAE97F59}">
      <dgm:prSet/>
      <dgm:spPr/>
      <dgm:t>
        <a:bodyPr/>
        <a:lstStyle/>
        <a:p>
          <a:endParaRPr lang="en-US"/>
        </a:p>
      </dgm:t>
    </dgm:pt>
    <dgm:pt modelId="{AF7634CF-F856-4C5C-A53C-808111FAAB69}" type="sibTrans" cxnId="{B08D8DB6-13B0-42B5-A80D-82A4EAE97F59}">
      <dgm:prSet/>
      <dgm:spPr/>
      <dgm:t>
        <a:bodyPr/>
        <a:lstStyle/>
        <a:p>
          <a:endParaRPr lang="en-US"/>
        </a:p>
      </dgm:t>
    </dgm:pt>
    <dgm:pt modelId="{E2391CEC-6C80-43D1-AD2D-FC14394EAFA7}">
      <dgm:prSet phldrT="[Text]"/>
      <dgm:spPr/>
      <dgm:t>
        <a:bodyPr/>
        <a:lstStyle/>
        <a:p>
          <a:r>
            <a:rPr lang="en-US" dirty="0" smtClean="0"/>
            <a:t>Action 1.1.3</a:t>
          </a:r>
          <a:endParaRPr lang="en-US" dirty="0"/>
        </a:p>
      </dgm:t>
    </dgm:pt>
    <dgm:pt modelId="{F12D9D75-B1DC-446B-B5AE-EAFE932AEE23}" type="parTrans" cxnId="{7F4376FB-9A09-4C43-8B18-B178512086BA}">
      <dgm:prSet/>
      <dgm:spPr/>
      <dgm:t>
        <a:bodyPr/>
        <a:lstStyle/>
        <a:p>
          <a:endParaRPr lang="en-US"/>
        </a:p>
      </dgm:t>
    </dgm:pt>
    <dgm:pt modelId="{74CFC503-11F7-4CF4-8D09-4469164D29BA}" type="sibTrans" cxnId="{7F4376FB-9A09-4C43-8B18-B178512086BA}">
      <dgm:prSet/>
      <dgm:spPr/>
      <dgm:t>
        <a:bodyPr/>
        <a:lstStyle/>
        <a:p>
          <a:endParaRPr lang="en-US"/>
        </a:p>
      </dgm:t>
    </dgm:pt>
    <dgm:pt modelId="{89BDC088-78C4-4E5D-A4E5-1208A713892D}" type="pres">
      <dgm:prSet presAssocID="{D31F2C68-CB9F-44B3-A2F2-B9E501644AA6}" presName="mainComposite" presStyleCnt="0">
        <dgm:presLayoutVars>
          <dgm:chPref val="1"/>
          <dgm:dir/>
          <dgm:animOne val="branch"/>
          <dgm:animLvl val="lvl"/>
          <dgm:resizeHandles val="exact"/>
        </dgm:presLayoutVars>
      </dgm:prSet>
      <dgm:spPr/>
      <dgm:t>
        <a:bodyPr/>
        <a:lstStyle/>
        <a:p>
          <a:endParaRPr lang="en-US"/>
        </a:p>
      </dgm:t>
    </dgm:pt>
    <dgm:pt modelId="{3F6EDB1D-421D-4D83-B708-8C70A25E547B}" type="pres">
      <dgm:prSet presAssocID="{D31F2C68-CB9F-44B3-A2F2-B9E501644AA6}" presName="hierFlow" presStyleCnt="0"/>
      <dgm:spPr/>
    </dgm:pt>
    <dgm:pt modelId="{C8D25785-B367-42F1-B543-867D2EE3AD79}" type="pres">
      <dgm:prSet presAssocID="{D31F2C68-CB9F-44B3-A2F2-B9E501644AA6}" presName="hierChild1" presStyleCnt="0">
        <dgm:presLayoutVars>
          <dgm:chPref val="1"/>
          <dgm:animOne val="branch"/>
          <dgm:animLvl val="lvl"/>
        </dgm:presLayoutVars>
      </dgm:prSet>
      <dgm:spPr/>
    </dgm:pt>
    <dgm:pt modelId="{A3C7A6EC-FF64-46B1-8ADA-2E1833F2C354}" type="pres">
      <dgm:prSet presAssocID="{BC4C5163-37FA-4992-9B48-C718EEBFCB6B}" presName="Name14" presStyleCnt="0"/>
      <dgm:spPr/>
    </dgm:pt>
    <dgm:pt modelId="{FD1C2D66-B5BB-482B-90D1-0046BDA7BD5D}" type="pres">
      <dgm:prSet presAssocID="{BC4C5163-37FA-4992-9B48-C718EEBFCB6B}" presName="level1Shape" presStyleLbl="node0" presStyleIdx="0" presStyleCnt="1">
        <dgm:presLayoutVars>
          <dgm:chPref val="3"/>
        </dgm:presLayoutVars>
      </dgm:prSet>
      <dgm:spPr/>
      <dgm:t>
        <a:bodyPr/>
        <a:lstStyle/>
        <a:p>
          <a:endParaRPr lang="en-US"/>
        </a:p>
      </dgm:t>
    </dgm:pt>
    <dgm:pt modelId="{B4CEA9BF-25B0-47A2-920F-9998F7758580}" type="pres">
      <dgm:prSet presAssocID="{BC4C5163-37FA-4992-9B48-C718EEBFCB6B}" presName="hierChild2" presStyleCnt="0"/>
      <dgm:spPr/>
    </dgm:pt>
    <dgm:pt modelId="{9C8B3B36-2EEA-4531-8EF3-A4C237F1CB66}" type="pres">
      <dgm:prSet presAssocID="{7019322E-B4AE-43C3-B30E-F7BEAEAF425B}" presName="Name19" presStyleLbl="parChTrans1D2" presStyleIdx="0" presStyleCnt="2"/>
      <dgm:spPr/>
      <dgm:t>
        <a:bodyPr/>
        <a:lstStyle/>
        <a:p>
          <a:endParaRPr lang="en-US"/>
        </a:p>
      </dgm:t>
    </dgm:pt>
    <dgm:pt modelId="{A9FD44FE-968F-4394-8B3E-6981EDC82004}" type="pres">
      <dgm:prSet presAssocID="{7FC382E0-0A59-47B6-A118-BCB91B73ED6D}" presName="Name21" presStyleCnt="0"/>
      <dgm:spPr/>
    </dgm:pt>
    <dgm:pt modelId="{1C4022D1-34EC-43D7-AD23-ACDC8DD9B71F}" type="pres">
      <dgm:prSet presAssocID="{7FC382E0-0A59-47B6-A118-BCB91B73ED6D}" presName="level2Shape" presStyleLbl="node2" presStyleIdx="0" presStyleCnt="2"/>
      <dgm:spPr/>
      <dgm:t>
        <a:bodyPr/>
        <a:lstStyle/>
        <a:p>
          <a:endParaRPr lang="en-US"/>
        </a:p>
      </dgm:t>
    </dgm:pt>
    <dgm:pt modelId="{1C2660E3-ED0A-4FEA-BD85-AB61905D9449}" type="pres">
      <dgm:prSet presAssocID="{7FC382E0-0A59-47B6-A118-BCB91B73ED6D}" presName="hierChild3" presStyleCnt="0"/>
      <dgm:spPr/>
    </dgm:pt>
    <dgm:pt modelId="{351A2F8B-C5BB-4A36-84E5-DAEEABC8CA0A}" type="pres">
      <dgm:prSet presAssocID="{FACEDB0C-A7F2-40FE-8E2C-0E244D8D6454}" presName="Name19" presStyleLbl="parChTrans1D3" presStyleIdx="0" presStyleCnt="6"/>
      <dgm:spPr/>
      <dgm:t>
        <a:bodyPr/>
        <a:lstStyle/>
        <a:p>
          <a:endParaRPr lang="en-US"/>
        </a:p>
      </dgm:t>
    </dgm:pt>
    <dgm:pt modelId="{3DE411B5-C540-49A0-B34E-F63DE006BE17}" type="pres">
      <dgm:prSet presAssocID="{F5E3C249-E98E-428E-9A3A-8372627A0754}" presName="Name21" presStyleCnt="0"/>
      <dgm:spPr/>
    </dgm:pt>
    <dgm:pt modelId="{8C6A2102-F276-4F5D-A4C6-70DC93EF949D}" type="pres">
      <dgm:prSet presAssocID="{F5E3C249-E98E-428E-9A3A-8372627A0754}" presName="level2Shape" presStyleLbl="node3" presStyleIdx="0" presStyleCnt="6"/>
      <dgm:spPr/>
      <dgm:t>
        <a:bodyPr/>
        <a:lstStyle/>
        <a:p>
          <a:endParaRPr lang="en-US"/>
        </a:p>
      </dgm:t>
    </dgm:pt>
    <dgm:pt modelId="{6F66E516-38EC-436C-AEC7-88A5D668DD05}" type="pres">
      <dgm:prSet presAssocID="{F5E3C249-E98E-428E-9A3A-8372627A0754}" presName="hierChild3" presStyleCnt="0"/>
      <dgm:spPr/>
    </dgm:pt>
    <dgm:pt modelId="{19B186FD-169A-4161-AF6C-E8B5774E4F96}" type="pres">
      <dgm:prSet presAssocID="{EDC0C204-B534-47F2-94AA-711DBBE27E08}" presName="Name19" presStyleLbl="parChTrans1D3" presStyleIdx="1" presStyleCnt="6"/>
      <dgm:spPr/>
      <dgm:t>
        <a:bodyPr/>
        <a:lstStyle/>
        <a:p>
          <a:endParaRPr lang="en-US"/>
        </a:p>
      </dgm:t>
    </dgm:pt>
    <dgm:pt modelId="{BC913350-F96F-43B2-88DE-C3A58CDE3167}" type="pres">
      <dgm:prSet presAssocID="{805F343D-A6AA-4D51-9EC2-917E04E6B6AA}" presName="Name21" presStyleCnt="0"/>
      <dgm:spPr/>
    </dgm:pt>
    <dgm:pt modelId="{E378C988-C8CF-4931-A1F1-AF545293B38D}" type="pres">
      <dgm:prSet presAssocID="{805F343D-A6AA-4D51-9EC2-917E04E6B6AA}" presName="level2Shape" presStyleLbl="node3" presStyleIdx="1" presStyleCnt="6"/>
      <dgm:spPr/>
      <dgm:t>
        <a:bodyPr/>
        <a:lstStyle/>
        <a:p>
          <a:endParaRPr lang="en-US"/>
        </a:p>
      </dgm:t>
    </dgm:pt>
    <dgm:pt modelId="{05DB712F-2B48-4FB0-A2D0-DA3BA5309AFC}" type="pres">
      <dgm:prSet presAssocID="{805F343D-A6AA-4D51-9EC2-917E04E6B6AA}" presName="hierChild3" presStyleCnt="0"/>
      <dgm:spPr/>
    </dgm:pt>
    <dgm:pt modelId="{ABB41BFB-8436-46EB-83C3-C8B7BDD41DE4}" type="pres">
      <dgm:prSet presAssocID="{F12D9D75-B1DC-446B-B5AE-EAFE932AEE23}" presName="Name19" presStyleLbl="parChTrans1D3" presStyleIdx="2" presStyleCnt="6"/>
      <dgm:spPr/>
      <dgm:t>
        <a:bodyPr/>
        <a:lstStyle/>
        <a:p>
          <a:endParaRPr lang="en-US"/>
        </a:p>
      </dgm:t>
    </dgm:pt>
    <dgm:pt modelId="{A46E817A-54EF-4C65-AE93-724C8804A088}" type="pres">
      <dgm:prSet presAssocID="{E2391CEC-6C80-43D1-AD2D-FC14394EAFA7}" presName="Name21" presStyleCnt="0"/>
      <dgm:spPr/>
    </dgm:pt>
    <dgm:pt modelId="{9F6D78B6-EE3E-4CC1-B344-9387C55D1D02}" type="pres">
      <dgm:prSet presAssocID="{E2391CEC-6C80-43D1-AD2D-FC14394EAFA7}" presName="level2Shape" presStyleLbl="node3" presStyleIdx="2" presStyleCnt="6"/>
      <dgm:spPr/>
      <dgm:t>
        <a:bodyPr/>
        <a:lstStyle/>
        <a:p>
          <a:endParaRPr lang="en-US"/>
        </a:p>
      </dgm:t>
    </dgm:pt>
    <dgm:pt modelId="{490D6BDE-6CC7-4284-87EE-7A30D9D7E77F}" type="pres">
      <dgm:prSet presAssocID="{E2391CEC-6C80-43D1-AD2D-FC14394EAFA7}" presName="hierChild3" presStyleCnt="0"/>
      <dgm:spPr/>
    </dgm:pt>
    <dgm:pt modelId="{602E4816-D96C-4DC6-95D1-9F7EF240A844}" type="pres">
      <dgm:prSet presAssocID="{2DF2471A-8D9F-48C8-A269-A07E148FEB66}" presName="Name19" presStyleLbl="parChTrans1D2" presStyleIdx="1" presStyleCnt="2"/>
      <dgm:spPr/>
      <dgm:t>
        <a:bodyPr/>
        <a:lstStyle/>
        <a:p>
          <a:endParaRPr lang="en-US"/>
        </a:p>
      </dgm:t>
    </dgm:pt>
    <dgm:pt modelId="{67EF241C-9173-44B3-99F0-483C9B5945EB}" type="pres">
      <dgm:prSet presAssocID="{D10D72B8-B911-48C4-93BF-1CB62F06A7A1}" presName="Name21" presStyleCnt="0"/>
      <dgm:spPr/>
    </dgm:pt>
    <dgm:pt modelId="{A1E2ADB4-D8F5-44D1-86AB-67A67E045A95}" type="pres">
      <dgm:prSet presAssocID="{D10D72B8-B911-48C4-93BF-1CB62F06A7A1}" presName="level2Shape" presStyleLbl="node2" presStyleIdx="1" presStyleCnt="2"/>
      <dgm:spPr/>
      <dgm:t>
        <a:bodyPr/>
        <a:lstStyle/>
        <a:p>
          <a:endParaRPr lang="en-US"/>
        </a:p>
      </dgm:t>
    </dgm:pt>
    <dgm:pt modelId="{EFFBA0CD-D6FD-4AE6-9664-4F3D407B02DD}" type="pres">
      <dgm:prSet presAssocID="{D10D72B8-B911-48C4-93BF-1CB62F06A7A1}" presName="hierChild3" presStyleCnt="0"/>
      <dgm:spPr/>
    </dgm:pt>
    <dgm:pt modelId="{6BBDE66D-CD32-46A0-9D7A-FFE4E2936EBA}" type="pres">
      <dgm:prSet presAssocID="{956AC9E4-0E5E-4EBE-9024-61D7624EC7F0}" presName="Name19" presStyleLbl="parChTrans1D3" presStyleIdx="3" presStyleCnt="6"/>
      <dgm:spPr/>
      <dgm:t>
        <a:bodyPr/>
        <a:lstStyle/>
        <a:p>
          <a:endParaRPr lang="en-US"/>
        </a:p>
      </dgm:t>
    </dgm:pt>
    <dgm:pt modelId="{E776C282-5B61-496E-AFC5-6725921C156D}" type="pres">
      <dgm:prSet presAssocID="{C6AC58F9-C696-4267-A372-FB4D1D680925}" presName="Name21" presStyleCnt="0"/>
      <dgm:spPr/>
    </dgm:pt>
    <dgm:pt modelId="{6E903488-8C2D-402C-89C4-1E98B6D15B70}" type="pres">
      <dgm:prSet presAssocID="{C6AC58F9-C696-4267-A372-FB4D1D680925}" presName="level2Shape" presStyleLbl="node3" presStyleIdx="3" presStyleCnt="6"/>
      <dgm:spPr/>
      <dgm:t>
        <a:bodyPr/>
        <a:lstStyle/>
        <a:p>
          <a:endParaRPr lang="en-US"/>
        </a:p>
      </dgm:t>
    </dgm:pt>
    <dgm:pt modelId="{0D643932-9918-4200-9AAA-E392F4584D5C}" type="pres">
      <dgm:prSet presAssocID="{C6AC58F9-C696-4267-A372-FB4D1D680925}" presName="hierChild3" presStyleCnt="0"/>
      <dgm:spPr/>
    </dgm:pt>
    <dgm:pt modelId="{D762DC6E-C407-4562-B1DF-E30A7FBF97AA}" type="pres">
      <dgm:prSet presAssocID="{7CC46C09-B817-4108-8614-36FD100E562E}" presName="Name19" presStyleLbl="parChTrans1D3" presStyleIdx="4" presStyleCnt="6"/>
      <dgm:spPr/>
      <dgm:t>
        <a:bodyPr/>
        <a:lstStyle/>
        <a:p>
          <a:endParaRPr lang="en-US"/>
        </a:p>
      </dgm:t>
    </dgm:pt>
    <dgm:pt modelId="{3B345DE4-3051-41F0-9572-1A3D8DE674F4}" type="pres">
      <dgm:prSet presAssocID="{F8D2A6FD-7094-4AEC-BFA3-11B04F7BBB41}" presName="Name21" presStyleCnt="0"/>
      <dgm:spPr/>
    </dgm:pt>
    <dgm:pt modelId="{0D1E51D0-A0CB-49FA-9CC3-5961EC5354B2}" type="pres">
      <dgm:prSet presAssocID="{F8D2A6FD-7094-4AEC-BFA3-11B04F7BBB41}" presName="level2Shape" presStyleLbl="node3" presStyleIdx="4" presStyleCnt="6"/>
      <dgm:spPr/>
      <dgm:t>
        <a:bodyPr/>
        <a:lstStyle/>
        <a:p>
          <a:endParaRPr lang="en-US"/>
        </a:p>
      </dgm:t>
    </dgm:pt>
    <dgm:pt modelId="{696642C3-0549-44F1-B427-2D0D1BAD5253}" type="pres">
      <dgm:prSet presAssocID="{F8D2A6FD-7094-4AEC-BFA3-11B04F7BBB41}" presName="hierChild3" presStyleCnt="0"/>
      <dgm:spPr/>
    </dgm:pt>
    <dgm:pt modelId="{06FCB60F-BFED-4ED5-A6D6-54CB93EE3091}" type="pres">
      <dgm:prSet presAssocID="{8ABDA1C7-CD8B-4666-828B-60D4589F844D}" presName="Name19" presStyleLbl="parChTrans1D3" presStyleIdx="5" presStyleCnt="6"/>
      <dgm:spPr/>
      <dgm:t>
        <a:bodyPr/>
        <a:lstStyle/>
        <a:p>
          <a:endParaRPr lang="en-US"/>
        </a:p>
      </dgm:t>
    </dgm:pt>
    <dgm:pt modelId="{1D687784-3078-4DB4-9D0A-D24760BDBF74}" type="pres">
      <dgm:prSet presAssocID="{943C4B0D-9AD6-495B-A78A-125807A2FD5D}" presName="Name21" presStyleCnt="0"/>
      <dgm:spPr/>
    </dgm:pt>
    <dgm:pt modelId="{D905BD07-EB30-40C2-B185-CD1F7F6CE55F}" type="pres">
      <dgm:prSet presAssocID="{943C4B0D-9AD6-495B-A78A-125807A2FD5D}" presName="level2Shape" presStyleLbl="node3" presStyleIdx="5" presStyleCnt="6"/>
      <dgm:spPr/>
      <dgm:t>
        <a:bodyPr/>
        <a:lstStyle/>
        <a:p>
          <a:endParaRPr lang="en-US"/>
        </a:p>
      </dgm:t>
    </dgm:pt>
    <dgm:pt modelId="{6DB6CE10-37C9-4B2E-BAFC-3E5D16D1BEF5}" type="pres">
      <dgm:prSet presAssocID="{943C4B0D-9AD6-495B-A78A-125807A2FD5D}" presName="hierChild3" presStyleCnt="0"/>
      <dgm:spPr/>
    </dgm:pt>
    <dgm:pt modelId="{2E8DD0FC-A44B-4C6D-B9C2-057209186B75}" type="pres">
      <dgm:prSet presAssocID="{D31F2C68-CB9F-44B3-A2F2-B9E501644AA6}" presName="bgShapesFlow" presStyleCnt="0"/>
      <dgm:spPr/>
    </dgm:pt>
  </dgm:ptLst>
  <dgm:cxnLst>
    <dgm:cxn modelId="{8E65A466-BE71-415B-92E9-D21A0D8BE79A}" type="presOf" srcId="{943C4B0D-9AD6-495B-A78A-125807A2FD5D}" destId="{D905BD07-EB30-40C2-B185-CD1F7F6CE55F}" srcOrd="0" destOrd="0" presId="urn:microsoft.com/office/officeart/2005/8/layout/hierarchy6"/>
    <dgm:cxn modelId="{0094B171-C56A-4C57-9195-E8BEFC1D155A}" type="presOf" srcId="{8ABDA1C7-CD8B-4666-828B-60D4589F844D}" destId="{06FCB60F-BFED-4ED5-A6D6-54CB93EE3091}" srcOrd="0" destOrd="0" presId="urn:microsoft.com/office/officeart/2005/8/layout/hierarchy6"/>
    <dgm:cxn modelId="{D1B6AA30-D08E-4299-BBE4-43067C685A72}" type="presOf" srcId="{F5E3C249-E98E-428E-9A3A-8372627A0754}" destId="{8C6A2102-F276-4F5D-A4C6-70DC93EF949D}" srcOrd="0" destOrd="0" presId="urn:microsoft.com/office/officeart/2005/8/layout/hierarchy6"/>
    <dgm:cxn modelId="{6829AB84-7C9D-4ED9-83C0-F188EE56D92B}" type="presOf" srcId="{F12D9D75-B1DC-446B-B5AE-EAFE932AEE23}" destId="{ABB41BFB-8436-46EB-83C3-C8B7BDD41DE4}" srcOrd="0" destOrd="0" presId="urn:microsoft.com/office/officeart/2005/8/layout/hierarchy6"/>
    <dgm:cxn modelId="{14C467DD-AE77-43EE-B6A6-7521B67B321A}" srcId="{D10D72B8-B911-48C4-93BF-1CB62F06A7A1}" destId="{C6AC58F9-C696-4267-A372-FB4D1D680925}" srcOrd="0" destOrd="0" parTransId="{956AC9E4-0E5E-4EBE-9024-61D7624EC7F0}" sibTransId="{468469D6-EE48-4587-B8A5-5B8B85943D1E}"/>
    <dgm:cxn modelId="{3E4B70F9-5315-48A2-B52D-A5419DFE563B}" type="presOf" srcId="{2DF2471A-8D9F-48C8-A269-A07E148FEB66}" destId="{602E4816-D96C-4DC6-95D1-9F7EF240A844}" srcOrd="0" destOrd="0" presId="urn:microsoft.com/office/officeart/2005/8/layout/hierarchy6"/>
    <dgm:cxn modelId="{89227668-AB61-4784-81F9-59545BC06FDC}" type="presOf" srcId="{FACEDB0C-A7F2-40FE-8E2C-0E244D8D6454}" destId="{351A2F8B-C5BB-4A36-84E5-DAEEABC8CA0A}" srcOrd="0" destOrd="0" presId="urn:microsoft.com/office/officeart/2005/8/layout/hierarchy6"/>
    <dgm:cxn modelId="{ED8A645D-73CE-413A-8C5A-9069A267504D}" type="presOf" srcId="{F8D2A6FD-7094-4AEC-BFA3-11B04F7BBB41}" destId="{0D1E51D0-A0CB-49FA-9CC3-5961EC5354B2}" srcOrd="0" destOrd="0" presId="urn:microsoft.com/office/officeart/2005/8/layout/hierarchy6"/>
    <dgm:cxn modelId="{4D205106-71C9-483B-9CE4-D2F59351A96F}" type="presOf" srcId="{956AC9E4-0E5E-4EBE-9024-61D7624EC7F0}" destId="{6BBDE66D-CD32-46A0-9D7A-FFE4E2936EBA}" srcOrd="0" destOrd="0" presId="urn:microsoft.com/office/officeart/2005/8/layout/hierarchy6"/>
    <dgm:cxn modelId="{6BA06668-2ED6-4351-9D3F-13BB3EF61760}" type="presOf" srcId="{BC4C5163-37FA-4992-9B48-C718EEBFCB6B}" destId="{FD1C2D66-B5BB-482B-90D1-0046BDA7BD5D}" srcOrd="0" destOrd="0" presId="urn:microsoft.com/office/officeart/2005/8/layout/hierarchy6"/>
    <dgm:cxn modelId="{2B10FAE4-696A-4CBD-AA04-CAF6B360A638}" type="presOf" srcId="{C6AC58F9-C696-4267-A372-FB4D1D680925}" destId="{6E903488-8C2D-402C-89C4-1E98B6D15B70}" srcOrd="0" destOrd="0" presId="urn:microsoft.com/office/officeart/2005/8/layout/hierarchy6"/>
    <dgm:cxn modelId="{E98F1DB0-20AF-4D15-9DE9-762F44701BEE}" srcId="{7FC382E0-0A59-47B6-A118-BCB91B73ED6D}" destId="{F5E3C249-E98E-428E-9A3A-8372627A0754}" srcOrd="0" destOrd="0" parTransId="{FACEDB0C-A7F2-40FE-8E2C-0E244D8D6454}" sibTransId="{0F7E3F81-09E9-481A-B43E-A9536229DE16}"/>
    <dgm:cxn modelId="{3DC627BF-352C-44DE-8E0D-F8FFD2A67394}" type="presOf" srcId="{EDC0C204-B534-47F2-94AA-711DBBE27E08}" destId="{19B186FD-169A-4161-AF6C-E8B5774E4F96}" srcOrd="0" destOrd="0" presId="urn:microsoft.com/office/officeart/2005/8/layout/hierarchy6"/>
    <dgm:cxn modelId="{2F7E5298-C095-4336-82DF-BDA6B8468063}" type="presOf" srcId="{7CC46C09-B817-4108-8614-36FD100E562E}" destId="{D762DC6E-C407-4562-B1DF-E30A7FBF97AA}" srcOrd="0" destOrd="0" presId="urn:microsoft.com/office/officeart/2005/8/layout/hierarchy6"/>
    <dgm:cxn modelId="{A84D7EC2-2376-4077-87E3-FCA14BBEDA43}" srcId="{D31F2C68-CB9F-44B3-A2F2-B9E501644AA6}" destId="{BC4C5163-37FA-4992-9B48-C718EEBFCB6B}" srcOrd="0" destOrd="0" parTransId="{631F1640-D43C-4492-B3A7-7DE05D9683B9}" sibTransId="{6CF75883-CB7A-4AD9-80BA-A7ABBDE50AF4}"/>
    <dgm:cxn modelId="{19CD9B2B-9397-43C6-AB38-60CF9FE46A6B}" type="presOf" srcId="{D10D72B8-B911-48C4-93BF-1CB62F06A7A1}" destId="{A1E2ADB4-D8F5-44D1-86AB-67A67E045A95}" srcOrd="0" destOrd="0" presId="urn:microsoft.com/office/officeart/2005/8/layout/hierarchy6"/>
    <dgm:cxn modelId="{7F4376FB-9A09-4C43-8B18-B178512086BA}" srcId="{7FC382E0-0A59-47B6-A118-BCB91B73ED6D}" destId="{E2391CEC-6C80-43D1-AD2D-FC14394EAFA7}" srcOrd="2" destOrd="0" parTransId="{F12D9D75-B1DC-446B-B5AE-EAFE932AEE23}" sibTransId="{74CFC503-11F7-4CF4-8D09-4469164D29BA}"/>
    <dgm:cxn modelId="{39CA4BDB-A254-4634-831E-EAF1E82421AB}" type="presOf" srcId="{7FC382E0-0A59-47B6-A118-BCB91B73ED6D}" destId="{1C4022D1-34EC-43D7-AD23-ACDC8DD9B71F}" srcOrd="0" destOrd="0" presId="urn:microsoft.com/office/officeart/2005/8/layout/hierarchy6"/>
    <dgm:cxn modelId="{9A1DD8C7-6B7A-40CC-97FC-99868066FDE2}" type="presOf" srcId="{7019322E-B4AE-43C3-B30E-F7BEAEAF425B}" destId="{9C8B3B36-2EEA-4531-8EF3-A4C237F1CB66}" srcOrd="0" destOrd="0" presId="urn:microsoft.com/office/officeart/2005/8/layout/hierarchy6"/>
    <dgm:cxn modelId="{1699939C-856A-4EA8-BEC5-BD9F8F7CF37C}" srcId="{BC4C5163-37FA-4992-9B48-C718EEBFCB6B}" destId="{7FC382E0-0A59-47B6-A118-BCB91B73ED6D}" srcOrd="0" destOrd="0" parTransId="{7019322E-B4AE-43C3-B30E-F7BEAEAF425B}" sibTransId="{00623287-773B-4F74-8E58-CC443B1EFD8C}"/>
    <dgm:cxn modelId="{09420333-820C-430D-8B4E-5A0D8A65CCBB}" type="presOf" srcId="{805F343D-A6AA-4D51-9EC2-917E04E6B6AA}" destId="{E378C988-C8CF-4931-A1F1-AF545293B38D}" srcOrd="0" destOrd="0" presId="urn:microsoft.com/office/officeart/2005/8/layout/hierarchy6"/>
    <dgm:cxn modelId="{B08D8DB6-13B0-42B5-A80D-82A4EAE97F59}" srcId="{7FC382E0-0A59-47B6-A118-BCB91B73ED6D}" destId="{805F343D-A6AA-4D51-9EC2-917E04E6B6AA}" srcOrd="1" destOrd="0" parTransId="{EDC0C204-B534-47F2-94AA-711DBBE27E08}" sibTransId="{AF7634CF-F856-4C5C-A53C-808111FAAB69}"/>
    <dgm:cxn modelId="{B0ECB8B4-4B6A-48EC-874A-80E9300B4583}" srcId="{D10D72B8-B911-48C4-93BF-1CB62F06A7A1}" destId="{F8D2A6FD-7094-4AEC-BFA3-11B04F7BBB41}" srcOrd="1" destOrd="0" parTransId="{7CC46C09-B817-4108-8614-36FD100E562E}" sibTransId="{A8D45E1F-94BC-4B7D-961A-799B4953615F}"/>
    <dgm:cxn modelId="{59CB5D51-63A8-47A1-BDEC-F3D654B33F49}" srcId="{BC4C5163-37FA-4992-9B48-C718EEBFCB6B}" destId="{D10D72B8-B911-48C4-93BF-1CB62F06A7A1}" srcOrd="1" destOrd="0" parTransId="{2DF2471A-8D9F-48C8-A269-A07E148FEB66}" sibTransId="{412D75AA-0F60-4582-8769-AF27DE128819}"/>
    <dgm:cxn modelId="{4EF2388E-DBD6-4CBC-9E00-78DEEDA54E78}" srcId="{D10D72B8-B911-48C4-93BF-1CB62F06A7A1}" destId="{943C4B0D-9AD6-495B-A78A-125807A2FD5D}" srcOrd="2" destOrd="0" parTransId="{8ABDA1C7-CD8B-4666-828B-60D4589F844D}" sibTransId="{45B3BA71-9073-46F7-BC9D-470BEE6ED49E}"/>
    <dgm:cxn modelId="{8B17794E-570C-42B3-84B5-0C88B482F98F}" type="presOf" srcId="{D31F2C68-CB9F-44B3-A2F2-B9E501644AA6}" destId="{89BDC088-78C4-4E5D-A4E5-1208A713892D}" srcOrd="0" destOrd="0" presId="urn:microsoft.com/office/officeart/2005/8/layout/hierarchy6"/>
    <dgm:cxn modelId="{92B93C26-D0D3-424B-9D12-A643E3B931CB}" type="presOf" srcId="{E2391CEC-6C80-43D1-AD2D-FC14394EAFA7}" destId="{9F6D78B6-EE3E-4CC1-B344-9387C55D1D02}" srcOrd="0" destOrd="0" presId="urn:microsoft.com/office/officeart/2005/8/layout/hierarchy6"/>
    <dgm:cxn modelId="{F7A5AE0D-234C-486C-A5BD-33EFD0DF8459}" type="presParOf" srcId="{89BDC088-78C4-4E5D-A4E5-1208A713892D}" destId="{3F6EDB1D-421D-4D83-B708-8C70A25E547B}" srcOrd="0" destOrd="0" presId="urn:microsoft.com/office/officeart/2005/8/layout/hierarchy6"/>
    <dgm:cxn modelId="{E051A8CF-F338-4523-8E85-D7A856B0A6A7}" type="presParOf" srcId="{3F6EDB1D-421D-4D83-B708-8C70A25E547B}" destId="{C8D25785-B367-42F1-B543-867D2EE3AD79}" srcOrd="0" destOrd="0" presId="urn:microsoft.com/office/officeart/2005/8/layout/hierarchy6"/>
    <dgm:cxn modelId="{B2783755-ACD8-435E-9100-373589E20222}" type="presParOf" srcId="{C8D25785-B367-42F1-B543-867D2EE3AD79}" destId="{A3C7A6EC-FF64-46B1-8ADA-2E1833F2C354}" srcOrd="0" destOrd="0" presId="urn:microsoft.com/office/officeart/2005/8/layout/hierarchy6"/>
    <dgm:cxn modelId="{1C7D12CA-96EF-46BE-90ED-99DE3C437C2A}" type="presParOf" srcId="{A3C7A6EC-FF64-46B1-8ADA-2E1833F2C354}" destId="{FD1C2D66-B5BB-482B-90D1-0046BDA7BD5D}" srcOrd="0" destOrd="0" presId="urn:microsoft.com/office/officeart/2005/8/layout/hierarchy6"/>
    <dgm:cxn modelId="{85528535-B225-464C-8C68-53121BC2EC05}" type="presParOf" srcId="{A3C7A6EC-FF64-46B1-8ADA-2E1833F2C354}" destId="{B4CEA9BF-25B0-47A2-920F-9998F7758580}" srcOrd="1" destOrd="0" presId="urn:microsoft.com/office/officeart/2005/8/layout/hierarchy6"/>
    <dgm:cxn modelId="{BBE463F0-8437-49FB-9071-EA94F47E5213}" type="presParOf" srcId="{B4CEA9BF-25B0-47A2-920F-9998F7758580}" destId="{9C8B3B36-2EEA-4531-8EF3-A4C237F1CB66}" srcOrd="0" destOrd="0" presId="urn:microsoft.com/office/officeart/2005/8/layout/hierarchy6"/>
    <dgm:cxn modelId="{6F1D2985-83CF-47A9-943E-06C6D11185A3}" type="presParOf" srcId="{B4CEA9BF-25B0-47A2-920F-9998F7758580}" destId="{A9FD44FE-968F-4394-8B3E-6981EDC82004}" srcOrd="1" destOrd="0" presId="urn:microsoft.com/office/officeart/2005/8/layout/hierarchy6"/>
    <dgm:cxn modelId="{67FAC2C4-1219-42F1-A796-DF97D0164F32}" type="presParOf" srcId="{A9FD44FE-968F-4394-8B3E-6981EDC82004}" destId="{1C4022D1-34EC-43D7-AD23-ACDC8DD9B71F}" srcOrd="0" destOrd="0" presId="urn:microsoft.com/office/officeart/2005/8/layout/hierarchy6"/>
    <dgm:cxn modelId="{CB5919DE-A680-46E7-9A30-E6BC28A1921E}" type="presParOf" srcId="{A9FD44FE-968F-4394-8B3E-6981EDC82004}" destId="{1C2660E3-ED0A-4FEA-BD85-AB61905D9449}" srcOrd="1" destOrd="0" presId="urn:microsoft.com/office/officeart/2005/8/layout/hierarchy6"/>
    <dgm:cxn modelId="{BE553B77-C375-48E6-A48E-8F186FA1CAD4}" type="presParOf" srcId="{1C2660E3-ED0A-4FEA-BD85-AB61905D9449}" destId="{351A2F8B-C5BB-4A36-84E5-DAEEABC8CA0A}" srcOrd="0" destOrd="0" presId="urn:microsoft.com/office/officeart/2005/8/layout/hierarchy6"/>
    <dgm:cxn modelId="{E06797AC-A0E5-4C4F-B4BF-5309091E0CED}" type="presParOf" srcId="{1C2660E3-ED0A-4FEA-BD85-AB61905D9449}" destId="{3DE411B5-C540-49A0-B34E-F63DE006BE17}" srcOrd="1" destOrd="0" presId="urn:microsoft.com/office/officeart/2005/8/layout/hierarchy6"/>
    <dgm:cxn modelId="{0557873B-8197-4E15-B62B-86508524C3DD}" type="presParOf" srcId="{3DE411B5-C540-49A0-B34E-F63DE006BE17}" destId="{8C6A2102-F276-4F5D-A4C6-70DC93EF949D}" srcOrd="0" destOrd="0" presId="urn:microsoft.com/office/officeart/2005/8/layout/hierarchy6"/>
    <dgm:cxn modelId="{EFFF60CE-E58A-4CCE-B3C4-C28A3FCB7969}" type="presParOf" srcId="{3DE411B5-C540-49A0-B34E-F63DE006BE17}" destId="{6F66E516-38EC-436C-AEC7-88A5D668DD05}" srcOrd="1" destOrd="0" presId="urn:microsoft.com/office/officeart/2005/8/layout/hierarchy6"/>
    <dgm:cxn modelId="{E2CECAE2-9BF9-48E2-B4C4-DBCDE689908E}" type="presParOf" srcId="{1C2660E3-ED0A-4FEA-BD85-AB61905D9449}" destId="{19B186FD-169A-4161-AF6C-E8B5774E4F96}" srcOrd="2" destOrd="0" presId="urn:microsoft.com/office/officeart/2005/8/layout/hierarchy6"/>
    <dgm:cxn modelId="{99AA7952-3629-42F3-B3AF-14490136CEE1}" type="presParOf" srcId="{1C2660E3-ED0A-4FEA-BD85-AB61905D9449}" destId="{BC913350-F96F-43B2-88DE-C3A58CDE3167}" srcOrd="3" destOrd="0" presId="urn:microsoft.com/office/officeart/2005/8/layout/hierarchy6"/>
    <dgm:cxn modelId="{D9846AAB-64FF-4B32-A20F-A6F14D5DB431}" type="presParOf" srcId="{BC913350-F96F-43B2-88DE-C3A58CDE3167}" destId="{E378C988-C8CF-4931-A1F1-AF545293B38D}" srcOrd="0" destOrd="0" presId="urn:microsoft.com/office/officeart/2005/8/layout/hierarchy6"/>
    <dgm:cxn modelId="{9933B9A0-1DF4-4F5A-87DA-2897023358A5}" type="presParOf" srcId="{BC913350-F96F-43B2-88DE-C3A58CDE3167}" destId="{05DB712F-2B48-4FB0-A2D0-DA3BA5309AFC}" srcOrd="1" destOrd="0" presId="urn:microsoft.com/office/officeart/2005/8/layout/hierarchy6"/>
    <dgm:cxn modelId="{BBA72315-4952-4CF7-8D19-7F68B31A45A3}" type="presParOf" srcId="{1C2660E3-ED0A-4FEA-BD85-AB61905D9449}" destId="{ABB41BFB-8436-46EB-83C3-C8B7BDD41DE4}" srcOrd="4" destOrd="0" presId="urn:microsoft.com/office/officeart/2005/8/layout/hierarchy6"/>
    <dgm:cxn modelId="{B2C82EE9-E050-4174-9841-31B7AB304032}" type="presParOf" srcId="{1C2660E3-ED0A-4FEA-BD85-AB61905D9449}" destId="{A46E817A-54EF-4C65-AE93-724C8804A088}" srcOrd="5" destOrd="0" presId="urn:microsoft.com/office/officeart/2005/8/layout/hierarchy6"/>
    <dgm:cxn modelId="{4E6F9ADB-892B-4831-A66A-21D10BBC355C}" type="presParOf" srcId="{A46E817A-54EF-4C65-AE93-724C8804A088}" destId="{9F6D78B6-EE3E-4CC1-B344-9387C55D1D02}" srcOrd="0" destOrd="0" presId="urn:microsoft.com/office/officeart/2005/8/layout/hierarchy6"/>
    <dgm:cxn modelId="{9482251B-799F-4EBB-B6A1-892AE05D2CD2}" type="presParOf" srcId="{A46E817A-54EF-4C65-AE93-724C8804A088}" destId="{490D6BDE-6CC7-4284-87EE-7A30D9D7E77F}" srcOrd="1" destOrd="0" presId="urn:microsoft.com/office/officeart/2005/8/layout/hierarchy6"/>
    <dgm:cxn modelId="{F0445999-D2D3-436C-A975-08140AA9C872}" type="presParOf" srcId="{B4CEA9BF-25B0-47A2-920F-9998F7758580}" destId="{602E4816-D96C-4DC6-95D1-9F7EF240A844}" srcOrd="2" destOrd="0" presId="urn:microsoft.com/office/officeart/2005/8/layout/hierarchy6"/>
    <dgm:cxn modelId="{00AC7686-93C4-4483-972A-2EDD5349B12A}" type="presParOf" srcId="{B4CEA9BF-25B0-47A2-920F-9998F7758580}" destId="{67EF241C-9173-44B3-99F0-483C9B5945EB}" srcOrd="3" destOrd="0" presId="urn:microsoft.com/office/officeart/2005/8/layout/hierarchy6"/>
    <dgm:cxn modelId="{84DB6271-5DE2-44CF-BE62-449013DF34CA}" type="presParOf" srcId="{67EF241C-9173-44B3-99F0-483C9B5945EB}" destId="{A1E2ADB4-D8F5-44D1-86AB-67A67E045A95}" srcOrd="0" destOrd="0" presId="urn:microsoft.com/office/officeart/2005/8/layout/hierarchy6"/>
    <dgm:cxn modelId="{D7AD9659-804B-4EC7-999D-5E3D815382A7}" type="presParOf" srcId="{67EF241C-9173-44B3-99F0-483C9B5945EB}" destId="{EFFBA0CD-D6FD-4AE6-9664-4F3D407B02DD}" srcOrd="1" destOrd="0" presId="urn:microsoft.com/office/officeart/2005/8/layout/hierarchy6"/>
    <dgm:cxn modelId="{4153F7EE-FCCE-460F-A3F5-A68CAA7A4DF1}" type="presParOf" srcId="{EFFBA0CD-D6FD-4AE6-9664-4F3D407B02DD}" destId="{6BBDE66D-CD32-46A0-9D7A-FFE4E2936EBA}" srcOrd="0" destOrd="0" presId="urn:microsoft.com/office/officeart/2005/8/layout/hierarchy6"/>
    <dgm:cxn modelId="{F70E92FB-753B-40FD-AA06-01E53D3E7AA7}" type="presParOf" srcId="{EFFBA0CD-D6FD-4AE6-9664-4F3D407B02DD}" destId="{E776C282-5B61-496E-AFC5-6725921C156D}" srcOrd="1" destOrd="0" presId="urn:microsoft.com/office/officeart/2005/8/layout/hierarchy6"/>
    <dgm:cxn modelId="{D5B37116-948C-4D1C-B295-DCA7D3D78F09}" type="presParOf" srcId="{E776C282-5B61-496E-AFC5-6725921C156D}" destId="{6E903488-8C2D-402C-89C4-1E98B6D15B70}" srcOrd="0" destOrd="0" presId="urn:microsoft.com/office/officeart/2005/8/layout/hierarchy6"/>
    <dgm:cxn modelId="{97753834-68D1-4FF8-9806-44985B356023}" type="presParOf" srcId="{E776C282-5B61-496E-AFC5-6725921C156D}" destId="{0D643932-9918-4200-9AAA-E392F4584D5C}" srcOrd="1" destOrd="0" presId="urn:microsoft.com/office/officeart/2005/8/layout/hierarchy6"/>
    <dgm:cxn modelId="{2AE6EB19-BFF2-4188-8C7A-8B5F38453ACF}" type="presParOf" srcId="{EFFBA0CD-D6FD-4AE6-9664-4F3D407B02DD}" destId="{D762DC6E-C407-4562-B1DF-E30A7FBF97AA}" srcOrd="2" destOrd="0" presId="urn:microsoft.com/office/officeart/2005/8/layout/hierarchy6"/>
    <dgm:cxn modelId="{732330B2-F837-42B9-B5DD-B8B5EC8EA625}" type="presParOf" srcId="{EFFBA0CD-D6FD-4AE6-9664-4F3D407B02DD}" destId="{3B345DE4-3051-41F0-9572-1A3D8DE674F4}" srcOrd="3" destOrd="0" presId="urn:microsoft.com/office/officeart/2005/8/layout/hierarchy6"/>
    <dgm:cxn modelId="{D3D49F85-2FFD-4055-8B07-FE855649C78D}" type="presParOf" srcId="{3B345DE4-3051-41F0-9572-1A3D8DE674F4}" destId="{0D1E51D0-A0CB-49FA-9CC3-5961EC5354B2}" srcOrd="0" destOrd="0" presId="urn:microsoft.com/office/officeart/2005/8/layout/hierarchy6"/>
    <dgm:cxn modelId="{B4EBEA43-39FC-4853-868E-D1BB9292B572}" type="presParOf" srcId="{3B345DE4-3051-41F0-9572-1A3D8DE674F4}" destId="{696642C3-0549-44F1-B427-2D0D1BAD5253}" srcOrd="1" destOrd="0" presId="urn:microsoft.com/office/officeart/2005/8/layout/hierarchy6"/>
    <dgm:cxn modelId="{A2CE3AEF-5E05-457C-8E1A-3A3CB2FEB21E}" type="presParOf" srcId="{EFFBA0CD-D6FD-4AE6-9664-4F3D407B02DD}" destId="{06FCB60F-BFED-4ED5-A6D6-54CB93EE3091}" srcOrd="4" destOrd="0" presId="urn:microsoft.com/office/officeart/2005/8/layout/hierarchy6"/>
    <dgm:cxn modelId="{7D5740FB-7398-4C37-BDB2-5483A57FA004}" type="presParOf" srcId="{EFFBA0CD-D6FD-4AE6-9664-4F3D407B02DD}" destId="{1D687784-3078-4DB4-9D0A-D24760BDBF74}" srcOrd="5" destOrd="0" presId="urn:microsoft.com/office/officeart/2005/8/layout/hierarchy6"/>
    <dgm:cxn modelId="{B23DA22C-A3BE-4400-A23A-A82A7F48AD0B}" type="presParOf" srcId="{1D687784-3078-4DB4-9D0A-D24760BDBF74}" destId="{D905BD07-EB30-40C2-B185-CD1F7F6CE55F}" srcOrd="0" destOrd="0" presId="urn:microsoft.com/office/officeart/2005/8/layout/hierarchy6"/>
    <dgm:cxn modelId="{8AEBE49A-87C8-40AF-A20A-00FF886A619B}" type="presParOf" srcId="{1D687784-3078-4DB4-9D0A-D24760BDBF74}" destId="{6DB6CE10-37C9-4B2E-BAFC-3E5D16D1BEF5}" srcOrd="1" destOrd="0" presId="urn:microsoft.com/office/officeart/2005/8/layout/hierarchy6"/>
    <dgm:cxn modelId="{822E6A8F-6B4A-49D9-86FE-AF0CFA26005D}" type="presParOf" srcId="{89BDC088-78C4-4E5D-A4E5-1208A713892D}" destId="{2E8DD0FC-A44B-4C6D-B9C2-057209186B75}"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8B0DCD5-1A85-4362-BBEF-B9F906FC22DA}" type="datetimeFigureOut">
              <a:rPr lang="en-US" smtClean="0"/>
              <a:t>1/21/2016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8C7119D-C75C-414F-83AB-57BB9D0633A7}" type="slidenum">
              <a:rPr lang="en-US" smtClean="0"/>
              <a:t>‹#›</a:t>
            </a:fld>
            <a:endParaRPr lang="en-US"/>
          </a:p>
        </p:txBody>
      </p:sp>
    </p:spTree>
    <p:extLst>
      <p:ext uri="{BB962C8B-B14F-4D97-AF65-F5344CB8AC3E}">
        <p14:creationId xmlns:p14="http://schemas.microsoft.com/office/powerpoint/2010/main" val="4008015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3474DD96-E115-4121-AEBA-AA1C07483185}" type="datetimeFigureOut">
              <a:rPr lang="en-US" smtClean="0"/>
              <a:t>1/21/2016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DCEA3D6-D3F8-4CF8-8C0B-D0DBE988D516}" type="slidenum">
              <a:rPr lang="en-US" smtClean="0"/>
              <a:t>‹#›</a:t>
            </a:fld>
            <a:endParaRPr lang="en-US"/>
          </a:p>
        </p:txBody>
      </p:sp>
    </p:spTree>
    <p:extLst>
      <p:ext uri="{BB962C8B-B14F-4D97-AF65-F5344CB8AC3E}">
        <p14:creationId xmlns:p14="http://schemas.microsoft.com/office/powerpoint/2010/main" val="2963851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CEA3D6-D3F8-4CF8-8C0B-D0DBE988D516}" type="slidenum">
              <a:rPr lang="en-US" smtClean="0"/>
              <a:t>1</a:t>
            </a:fld>
            <a:endParaRPr lang="en-US"/>
          </a:p>
        </p:txBody>
      </p:sp>
    </p:spTree>
    <p:extLst>
      <p:ext uri="{BB962C8B-B14F-4D97-AF65-F5344CB8AC3E}">
        <p14:creationId xmlns:p14="http://schemas.microsoft.com/office/powerpoint/2010/main" val="2741038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Developed a draft</a:t>
            </a:r>
            <a:r>
              <a:rPr lang="en-US" baseline="0" dirty="0" smtClean="0"/>
              <a:t> survey to examine how well Governing Board is meeting ACCJC standards.</a:t>
            </a:r>
            <a:endParaRPr lang="en-US" dirty="0" smtClean="0"/>
          </a:p>
          <a:p>
            <a:endParaRPr lang="en-US" dirty="0"/>
          </a:p>
        </p:txBody>
      </p:sp>
      <p:sp>
        <p:nvSpPr>
          <p:cNvPr id="4" name="Slide Number Placeholder 3"/>
          <p:cNvSpPr>
            <a:spLocks noGrp="1"/>
          </p:cNvSpPr>
          <p:nvPr>
            <p:ph type="sldNum" sz="quarter" idx="10"/>
          </p:nvPr>
        </p:nvSpPr>
        <p:spPr/>
        <p:txBody>
          <a:bodyPr/>
          <a:lstStyle/>
          <a:p>
            <a:fld id="{FDCEA3D6-D3F8-4CF8-8C0B-D0DBE988D516}" type="slidenum">
              <a:rPr lang="en-US" smtClean="0"/>
              <a:t>20</a:t>
            </a:fld>
            <a:endParaRPr lang="en-US"/>
          </a:p>
        </p:txBody>
      </p:sp>
    </p:spTree>
    <p:extLst>
      <p:ext uri="{BB962C8B-B14F-4D97-AF65-F5344CB8AC3E}">
        <p14:creationId xmlns:p14="http://schemas.microsoft.com/office/powerpoint/2010/main" val="739828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CEA3D6-D3F8-4CF8-8C0B-D0DBE988D516}" type="slidenum">
              <a:rPr lang="en-US" smtClean="0"/>
              <a:t>21</a:t>
            </a:fld>
            <a:endParaRPr lang="en-US"/>
          </a:p>
        </p:txBody>
      </p:sp>
    </p:spTree>
    <p:extLst>
      <p:ext uri="{BB962C8B-B14F-4D97-AF65-F5344CB8AC3E}">
        <p14:creationId xmlns:p14="http://schemas.microsoft.com/office/powerpoint/2010/main" val="3372913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CEA3D6-D3F8-4CF8-8C0B-D0DBE988D516}" type="slidenum">
              <a:rPr lang="en-US" smtClean="0"/>
              <a:t>22</a:t>
            </a:fld>
            <a:endParaRPr lang="en-US"/>
          </a:p>
        </p:txBody>
      </p:sp>
    </p:spTree>
    <p:extLst>
      <p:ext uri="{BB962C8B-B14F-4D97-AF65-F5344CB8AC3E}">
        <p14:creationId xmlns:p14="http://schemas.microsoft.com/office/powerpoint/2010/main" val="28253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also want to have an understanding</a:t>
            </a:r>
            <a:r>
              <a:rPr lang="en-US" baseline="0" dirty="0" smtClean="0"/>
              <a:t> of  and speak the same language in terms of goals, objectives, and actions.  The purpose of this section is to help with </a:t>
            </a:r>
            <a:r>
              <a:rPr lang="en-US" baseline="0" smtClean="0"/>
              <a:t>that process.</a:t>
            </a:r>
            <a:endParaRPr lang="en-US"/>
          </a:p>
        </p:txBody>
      </p:sp>
      <p:sp>
        <p:nvSpPr>
          <p:cNvPr id="4" name="Slide Number Placeholder 3"/>
          <p:cNvSpPr>
            <a:spLocks noGrp="1"/>
          </p:cNvSpPr>
          <p:nvPr>
            <p:ph type="sldNum" sz="quarter" idx="10"/>
          </p:nvPr>
        </p:nvSpPr>
        <p:spPr/>
        <p:txBody>
          <a:bodyPr/>
          <a:lstStyle/>
          <a:p>
            <a:fld id="{FDCEA3D6-D3F8-4CF8-8C0B-D0DBE988D516}" type="slidenum">
              <a:rPr lang="en-US" smtClean="0"/>
              <a:t>23</a:t>
            </a:fld>
            <a:endParaRPr lang="en-US"/>
          </a:p>
        </p:txBody>
      </p:sp>
    </p:spTree>
    <p:extLst>
      <p:ext uri="{BB962C8B-B14F-4D97-AF65-F5344CB8AC3E}">
        <p14:creationId xmlns:p14="http://schemas.microsoft.com/office/powerpoint/2010/main" val="41532998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Also make point that goal needs to connect</a:t>
            </a:r>
            <a:r>
              <a:rPr lang="en-US" baseline="0" dirty="0" smtClean="0"/>
              <a:t> mission and vision of program as well as the mission and vision and goals in the EMP.</a:t>
            </a:r>
          </a:p>
          <a:p>
            <a:pPr>
              <a:buFont typeface="Arial" pitchFamily="34" charset="0"/>
              <a:buChar char="•"/>
            </a:pPr>
            <a:r>
              <a:rPr lang="en-US" baseline="0" dirty="0" smtClean="0"/>
              <a:t>A goal does not state that someone will be hired.</a:t>
            </a:r>
            <a:endParaRPr lang="en-US" dirty="0"/>
          </a:p>
        </p:txBody>
      </p:sp>
      <p:sp>
        <p:nvSpPr>
          <p:cNvPr id="4" name="Slide Number Placeholder 3"/>
          <p:cNvSpPr>
            <a:spLocks noGrp="1"/>
          </p:cNvSpPr>
          <p:nvPr>
            <p:ph type="sldNum" sz="quarter" idx="10"/>
          </p:nvPr>
        </p:nvSpPr>
        <p:spPr/>
        <p:txBody>
          <a:bodyPr/>
          <a:lstStyle/>
          <a:p>
            <a:fld id="{85446BE3-54D7-4907-B96C-19DFF2A5A25B}" type="slidenum">
              <a:rPr lang="en-US" smtClean="0"/>
              <a:pPr/>
              <a:t>24</a:t>
            </a:fld>
            <a:endParaRPr lang="en-US"/>
          </a:p>
        </p:txBody>
      </p:sp>
    </p:spTree>
    <p:extLst>
      <p:ext uri="{BB962C8B-B14F-4D97-AF65-F5344CB8AC3E}">
        <p14:creationId xmlns:p14="http://schemas.microsoft.com/office/powerpoint/2010/main" val="41655551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Took BHAG</a:t>
            </a:r>
            <a:r>
              <a:rPr lang="en-US" baseline="0" dirty="0" smtClean="0"/>
              <a:t> information from Matthews handout on goals.  BHAGs are from Jim Collins who studied great visionary companies and found that these companies were more likely to have BHAGs</a:t>
            </a:r>
            <a:endParaRPr lang="en-US" dirty="0"/>
          </a:p>
        </p:txBody>
      </p:sp>
      <p:sp>
        <p:nvSpPr>
          <p:cNvPr id="4" name="Slide Number Placeholder 3"/>
          <p:cNvSpPr>
            <a:spLocks noGrp="1"/>
          </p:cNvSpPr>
          <p:nvPr>
            <p:ph type="sldNum" sz="quarter" idx="10"/>
          </p:nvPr>
        </p:nvSpPr>
        <p:spPr/>
        <p:txBody>
          <a:bodyPr/>
          <a:lstStyle/>
          <a:p>
            <a:fld id="{85446BE3-54D7-4907-B96C-19DFF2A5A25B}" type="slidenum">
              <a:rPr lang="en-US" smtClean="0"/>
              <a:pPr/>
              <a:t>25</a:t>
            </a:fld>
            <a:endParaRPr lang="en-US"/>
          </a:p>
        </p:txBody>
      </p:sp>
    </p:spTree>
    <p:extLst>
      <p:ext uri="{BB962C8B-B14F-4D97-AF65-F5344CB8AC3E}">
        <p14:creationId xmlns:p14="http://schemas.microsoft.com/office/powerpoint/2010/main" val="29982363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If you feel that hiring someone will</a:t>
            </a:r>
            <a:r>
              <a:rPr lang="en-US" baseline="0" dirty="0" smtClean="0"/>
              <a:t> help meet a goal then this is where it would be stated.</a:t>
            </a:r>
            <a:endParaRPr lang="en-US" dirty="0"/>
          </a:p>
        </p:txBody>
      </p:sp>
      <p:sp>
        <p:nvSpPr>
          <p:cNvPr id="4" name="Slide Number Placeholder 3"/>
          <p:cNvSpPr>
            <a:spLocks noGrp="1"/>
          </p:cNvSpPr>
          <p:nvPr>
            <p:ph type="sldNum" sz="quarter" idx="10"/>
          </p:nvPr>
        </p:nvSpPr>
        <p:spPr/>
        <p:txBody>
          <a:bodyPr/>
          <a:lstStyle/>
          <a:p>
            <a:fld id="{85446BE3-54D7-4907-B96C-19DFF2A5A25B}" type="slidenum">
              <a:rPr lang="en-US" smtClean="0"/>
              <a:pPr/>
              <a:t>26</a:t>
            </a:fld>
            <a:endParaRPr lang="en-US"/>
          </a:p>
        </p:txBody>
      </p:sp>
    </p:spTree>
    <p:extLst>
      <p:ext uri="{BB962C8B-B14F-4D97-AF65-F5344CB8AC3E}">
        <p14:creationId xmlns:p14="http://schemas.microsoft.com/office/powerpoint/2010/main" val="2616354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May only have 1-3</a:t>
            </a:r>
            <a:r>
              <a:rPr lang="en-US" baseline="0" dirty="0" smtClean="0"/>
              <a:t> goals and multiple objectives for each.</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5446BE3-54D7-4907-B96C-19DFF2A5A25B}" type="slidenum">
              <a:rPr lang="en-US" smtClean="0"/>
              <a:pPr/>
              <a:t>27</a:t>
            </a:fld>
            <a:endParaRPr lang="en-US"/>
          </a:p>
        </p:txBody>
      </p:sp>
    </p:spTree>
    <p:extLst>
      <p:ext uri="{BB962C8B-B14F-4D97-AF65-F5344CB8AC3E}">
        <p14:creationId xmlns:p14="http://schemas.microsoft.com/office/powerpoint/2010/main" val="18617706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CEA3D6-D3F8-4CF8-8C0B-D0DBE988D516}" type="slidenum">
              <a:rPr lang="en-US" smtClean="0"/>
              <a:t>28</a:t>
            </a:fld>
            <a:endParaRPr lang="en-US"/>
          </a:p>
        </p:txBody>
      </p:sp>
    </p:spTree>
    <p:extLst>
      <p:ext uri="{BB962C8B-B14F-4D97-AF65-F5344CB8AC3E}">
        <p14:creationId xmlns:p14="http://schemas.microsoft.com/office/powerpoint/2010/main" val="32865574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May only have 1-3</a:t>
            </a:r>
            <a:r>
              <a:rPr lang="en-US" baseline="0" dirty="0" smtClean="0"/>
              <a:t> goals and multiple objectives for each.</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5446BE3-54D7-4907-B96C-19DFF2A5A25B}" type="slidenum">
              <a:rPr lang="en-US" smtClean="0"/>
              <a:pPr/>
              <a:t>29</a:t>
            </a:fld>
            <a:endParaRPr lang="en-US"/>
          </a:p>
        </p:txBody>
      </p:sp>
    </p:spTree>
    <p:extLst>
      <p:ext uri="{BB962C8B-B14F-4D97-AF65-F5344CB8AC3E}">
        <p14:creationId xmlns:p14="http://schemas.microsoft.com/office/powerpoint/2010/main" val="292580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took out college specific goals</a:t>
            </a:r>
            <a:r>
              <a:rPr lang="en-US" baseline="0" dirty="0" smtClean="0"/>
              <a:t> because will not have time to do.  Need to include for next time.</a:t>
            </a:r>
            <a:endParaRPr lang="en-US" dirty="0"/>
          </a:p>
        </p:txBody>
      </p:sp>
      <p:sp>
        <p:nvSpPr>
          <p:cNvPr id="4" name="Slide Number Placeholder 3"/>
          <p:cNvSpPr>
            <a:spLocks noGrp="1"/>
          </p:cNvSpPr>
          <p:nvPr>
            <p:ph type="sldNum" sz="quarter" idx="10"/>
          </p:nvPr>
        </p:nvSpPr>
        <p:spPr/>
        <p:txBody>
          <a:bodyPr/>
          <a:lstStyle/>
          <a:p>
            <a:fld id="{FDCEA3D6-D3F8-4CF8-8C0B-D0DBE988D516}" type="slidenum">
              <a:rPr lang="en-US" smtClean="0"/>
              <a:t>2</a:t>
            </a:fld>
            <a:endParaRPr lang="en-US"/>
          </a:p>
        </p:txBody>
      </p:sp>
    </p:spTree>
    <p:extLst>
      <p:ext uri="{BB962C8B-B14F-4D97-AF65-F5344CB8AC3E}">
        <p14:creationId xmlns:p14="http://schemas.microsoft.com/office/powerpoint/2010/main" val="3019385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CEA3D6-D3F8-4CF8-8C0B-D0DBE988D516}" type="slidenum">
              <a:rPr lang="en-US" smtClean="0"/>
              <a:t>30</a:t>
            </a:fld>
            <a:endParaRPr lang="en-US"/>
          </a:p>
        </p:txBody>
      </p:sp>
    </p:spTree>
    <p:extLst>
      <p:ext uri="{BB962C8B-B14F-4D97-AF65-F5344CB8AC3E}">
        <p14:creationId xmlns:p14="http://schemas.microsoft.com/office/powerpoint/2010/main" val="30128938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Alignment documents have been completed for</a:t>
            </a:r>
            <a:r>
              <a:rPr lang="en-US" baseline="0" dirty="0" smtClean="0"/>
              <a:t> both colleges, EDCT, and TESS.  Are almost done with KVCR.  Still need to review fourth draft in DSPC.  The planning consultant meeting have delayed this process.</a:t>
            </a:r>
            <a:endParaRPr lang="en-US" dirty="0"/>
          </a:p>
        </p:txBody>
      </p:sp>
      <p:sp>
        <p:nvSpPr>
          <p:cNvPr id="4" name="Slide Number Placeholder 3"/>
          <p:cNvSpPr>
            <a:spLocks noGrp="1"/>
          </p:cNvSpPr>
          <p:nvPr>
            <p:ph type="sldNum" sz="quarter" idx="10"/>
          </p:nvPr>
        </p:nvSpPr>
        <p:spPr/>
        <p:txBody>
          <a:bodyPr/>
          <a:lstStyle/>
          <a:p>
            <a:fld id="{FDCEA3D6-D3F8-4CF8-8C0B-D0DBE988D516}" type="slidenum">
              <a:rPr lang="en-US" smtClean="0"/>
              <a:t>31</a:t>
            </a:fld>
            <a:endParaRPr lang="en-US"/>
          </a:p>
        </p:txBody>
      </p:sp>
    </p:spTree>
    <p:extLst>
      <p:ext uri="{BB962C8B-B14F-4D97-AF65-F5344CB8AC3E}">
        <p14:creationId xmlns:p14="http://schemas.microsoft.com/office/powerpoint/2010/main" val="37551356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CEA3D6-D3F8-4CF8-8C0B-D0DBE988D516}" type="slidenum">
              <a:rPr lang="en-US" smtClean="0"/>
              <a:t>32</a:t>
            </a:fld>
            <a:endParaRPr lang="en-US"/>
          </a:p>
        </p:txBody>
      </p:sp>
    </p:spTree>
    <p:extLst>
      <p:ext uri="{BB962C8B-B14F-4D97-AF65-F5344CB8AC3E}">
        <p14:creationId xmlns:p14="http://schemas.microsoft.com/office/powerpoint/2010/main" val="4248055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CEA3D6-D3F8-4CF8-8C0B-D0DBE988D516}" type="slidenum">
              <a:rPr lang="en-US" smtClean="0"/>
              <a:t>3</a:t>
            </a:fld>
            <a:endParaRPr lang="en-US"/>
          </a:p>
        </p:txBody>
      </p:sp>
    </p:spTree>
    <p:extLst>
      <p:ext uri="{BB962C8B-B14F-4D97-AF65-F5344CB8AC3E}">
        <p14:creationId xmlns:p14="http://schemas.microsoft.com/office/powerpoint/2010/main" val="3272808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CEA3D6-D3F8-4CF8-8C0B-D0DBE988D516}" type="slidenum">
              <a:rPr lang="en-US" smtClean="0"/>
              <a:t>4</a:t>
            </a:fld>
            <a:endParaRPr lang="en-US"/>
          </a:p>
        </p:txBody>
      </p:sp>
    </p:spTree>
    <p:extLst>
      <p:ext uri="{BB962C8B-B14F-4D97-AF65-F5344CB8AC3E}">
        <p14:creationId xmlns:p14="http://schemas.microsoft.com/office/powerpoint/2010/main" val="2961183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CEA3D6-D3F8-4CF8-8C0B-D0DBE988D516}" type="slidenum">
              <a:rPr lang="en-US" smtClean="0"/>
              <a:t>5</a:t>
            </a:fld>
            <a:endParaRPr lang="en-US"/>
          </a:p>
        </p:txBody>
      </p:sp>
    </p:spTree>
    <p:extLst>
      <p:ext uri="{BB962C8B-B14F-4D97-AF65-F5344CB8AC3E}">
        <p14:creationId xmlns:p14="http://schemas.microsoft.com/office/powerpoint/2010/main" val="38219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introduce</a:t>
            </a:r>
            <a:r>
              <a:rPr lang="en-US" baseline="0" dirty="0" smtClean="0"/>
              <a:t> this section want to connect the standards to planning.  Accordingly, one of the components that informs the planning processes are the ACCJC standards that are specific to the Governing Board.  As a result, want to continuously review these with the Governing Board.  These are not all of the related standards, but these are the ones most specific to institutional effectiveness and planning.</a:t>
            </a:r>
            <a:endParaRPr lang="en-US" dirty="0"/>
          </a:p>
        </p:txBody>
      </p:sp>
      <p:sp>
        <p:nvSpPr>
          <p:cNvPr id="4" name="Slide Number Placeholder 3"/>
          <p:cNvSpPr>
            <a:spLocks noGrp="1"/>
          </p:cNvSpPr>
          <p:nvPr>
            <p:ph type="sldNum" sz="quarter" idx="10"/>
          </p:nvPr>
        </p:nvSpPr>
        <p:spPr/>
        <p:txBody>
          <a:bodyPr/>
          <a:lstStyle/>
          <a:p>
            <a:fld id="{FDCEA3D6-D3F8-4CF8-8C0B-D0DBE988D516}" type="slidenum">
              <a:rPr lang="en-US" smtClean="0"/>
              <a:t>16</a:t>
            </a:fld>
            <a:endParaRPr lang="en-US"/>
          </a:p>
        </p:txBody>
      </p:sp>
    </p:spTree>
    <p:extLst>
      <p:ext uri="{BB962C8B-B14F-4D97-AF65-F5344CB8AC3E}">
        <p14:creationId xmlns:p14="http://schemas.microsoft.com/office/powerpoint/2010/main" val="1625500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CEA3D6-D3F8-4CF8-8C0B-D0DBE988D516}" type="slidenum">
              <a:rPr lang="en-US" smtClean="0"/>
              <a:t>17</a:t>
            </a:fld>
            <a:endParaRPr lang="en-US"/>
          </a:p>
        </p:txBody>
      </p:sp>
    </p:spTree>
    <p:extLst>
      <p:ext uri="{BB962C8B-B14F-4D97-AF65-F5344CB8AC3E}">
        <p14:creationId xmlns:p14="http://schemas.microsoft.com/office/powerpoint/2010/main" val="106261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CEA3D6-D3F8-4CF8-8C0B-D0DBE988D516}" type="slidenum">
              <a:rPr lang="en-US" smtClean="0"/>
              <a:t>18</a:t>
            </a:fld>
            <a:endParaRPr lang="en-US"/>
          </a:p>
        </p:txBody>
      </p:sp>
    </p:spTree>
    <p:extLst>
      <p:ext uri="{BB962C8B-B14F-4D97-AF65-F5344CB8AC3E}">
        <p14:creationId xmlns:p14="http://schemas.microsoft.com/office/powerpoint/2010/main" val="3985306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CEA3D6-D3F8-4CF8-8C0B-D0DBE988D516}" type="slidenum">
              <a:rPr lang="en-US" smtClean="0"/>
              <a:t>19</a:t>
            </a:fld>
            <a:endParaRPr lang="en-US"/>
          </a:p>
        </p:txBody>
      </p:sp>
    </p:spTree>
    <p:extLst>
      <p:ext uri="{BB962C8B-B14F-4D97-AF65-F5344CB8AC3E}">
        <p14:creationId xmlns:p14="http://schemas.microsoft.com/office/powerpoint/2010/main" val="40723596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r>
              <a:rPr lang="en-US" smtClean="0"/>
              <a:t>1/28/2016</a:t>
            </a:r>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587403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1/28/2016</a:t>
            </a:r>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2692070927"/>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925548965"/>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2168627235"/>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443348504"/>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r>
              <a:rPr lang="en-US" smtClean="0"/>
              <a:t>1/28/2016</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727291863"/>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r>
              <a:rPr lang="en-US" smtClean="0"/>
              <a:t>1/28/2016</a:t>
            </a:r>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2467249531"/>
      </p:ext>
    </p:extLst>
  </p:cSld>
  <p:clrMapOvr>
    <a:masterClrMapping/>
  </p:clrMapOvr>
  <p:hf hdr="0" ft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r>
              <a:rPr lang="en-US" smtClean="0"/>
              <a:t>1/28/2016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33963271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r>
              <a:rPr lang="en-US" smtClean="0"/>
              <a:t>1/28/2016</a:t>
            </a:r>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1249386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2974323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1290060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1/28/2016</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1735248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1/28/2016</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757273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1/28/2016</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2429958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1/28/2016</a:t>
            </a:r>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616151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1/28/2016</a:t>
            </a:r>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2451286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1/28/2016</a:t>
            </a:r>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323328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r>
              <a:rPr lang="en-US" smtClean="0"/>
              <a:t>1/28/2016</a:t>
            </a:r>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520F3902-2A5E-4DF1-AE85-93D7428F5AC8}" type="slidenum">
              <a:rPr lang="en-US" smtClean="0"/>
              <a:t>‹#›</a:t>
            </a:fld>
            <a:endParaRPr lang="en-US"/>
          </a:p>
        </p:txBody>
      </p:sp>
    </p:spTree>
    <p:extLst>
      <p:ext uri="{BB962C8B-B14F-4D97-AF65-F5344CB8AC3E}">
        <p14:creationId xmlns:p14="http://schemas.microsoft.com/office/powerpoint/2010/main" val="778584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SBCCD Governing Board Planning Session</a:t>
            </a:r>
            <a:endParaRPr lang="en-US" dirty="0"/>
          </a:p>
        </p:txBody>
      </p:sp>
      <p:sp>
        <p:nvSpPr>
          <p:cNvPr id="3" name="Subtitle 2"/>
          <p:cNvSpPr>
            <a:spLocks noGrp="1"/>
          </p:cNvSpPr>
          <p:nvPr>
            <p:ph type="subTitle" idx="1"/>
          </p:nvPr>
        </p:nvSpPr>
        <p:spPr>
          <a:xfrm>
            <a:off x="1154955" y="4777380"/>
            <a:ext cx="9880598" cy="861420"/>
          </a:xfrm>
        </p:spPr>
        <p:txBody>
          <a:bodyPr>
            <a:normAutofit fontScale="92500"/>
          </a:bodyPr>
          <a:lstStyle/>
          <a:p>
            <a:r>
              <a:rPr lang="en-US" dirty="0" smtClean="0"/>
              <a:t>Prepared and Presented by Dr. Keith Wurtz</a:t>
            </a:r>
          </a:p>
          <a:p>
            <a:r>
              <a:rPr lang="en-US" dirty="0" smtClean="0"/>
              <a:t>Interim Executive Director of Institutional Effectiveness, Research, and Planning</a:t>
            </a:r>
            <a:endParaRPr lang="en-US" dirty="0"/>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1</a:t>
            </a:fld>
            <a:endParaRPr lang="en-US"/>
          </a:p>
        </p:txBody>
      </p:sp>
    </p:spTree>
    <p:extLst>
      <p:ext uri="{BB962C8B-B14F-4D97-AF65-F5344CB8AC3E}">
        <p14:creationId xmlns:p14="http://schemas.microsoft.com/office/powerpoint/2010/main" val="19116418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SBCCD Strategic Planning Process</a:t>
            </a: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10</a:t>
            </a:fld>
            <a:endParaRPr lang="en-US"/>
          </a:p>
        </p:txBody>
      </p:sp>
      <p:sp>
        <p:nvSpPr>
          <p:cNvPr id="7" name="AutoShape 2"/>
          <p:cNvSpPr>
            <a:spLocks noChangeArrowheads="1"/>
          </p:cNvSpPr>
          <p:nvPr/>
        </p:nvSpPr>
        <p:spPr bwMode="auto">
          <a:xfrm rot="5400000">
            <a:off x="527714"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September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AutoShape 2"/>
          <p:cNvSpPr>
            <a:spLocks noChangeArrowheads="1"/>
          </p:cNvSpPr>
          <p:nvPr/>
        </p:nvSpPr>
        <p:spPr bwMode="auto">
          <a:xfrm rot="5400000">
            <a:off x="1712452"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October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AutoShape 2"/>
          <p:cNvSpPr>
            <a:spLocks noChangeArrowheads="1"/>
          </p:cNvSpPr>
          <p:nvPr/>
        </p:nvSpPr>
        <p:spPr bwMode="auto">
          <a:xfrm rot="5400000">
            <a:off x="2849483"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November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AutoShape 2"/>
          <p:cNvSpPr>
            <a:spLocks noChangeArrowheads="1"/>
          </p:cNvSpPr>
          <p:nvPr/>
        </p:nvSpPr>
        <p:spPr bwMode="auto">
          <a:xfrm rot="5400000">
            <a:off x="3946757"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December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AutoShape 2"/>
          <p:cNvSpPr>
            <a:spLocks noChangeArrowheads="1"/>
          </p:cNvSpPr>
          <p:nvPr/>
        </p:nvSpPr>
        <p:spPr bwMode="auto">
          <a:xfrm rot="5400000">
            <a:off x="5044031"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January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AutoShape 2"/>
          <p:cNvSpPr>
            <a:spLocks noChangeArrowheads="1"/>
          </p:cNvSpPr>
          <p:nvPr/>
        </p:nvSpPr>
        <p:spPr bwMode="auto">
          <a:xfrm rot="5400000">
            <a:off x="10395230"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July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AutoShape 2"/>
          <p:cNvSpPr>
            <a:spLocks noChangeArrowheads="1"/>
          </p:cNvSpPr>
          <p:nvPr/>
        </p:nvSpPr>
        <p:spPr bwMode="auto">
          <a:xfrm rot="5400000">
            <a:off x="9290004"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May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AutoShape 2"/>
          <p:cNvSpPr>
            <a:spLocks noChangeArrowheads="1"/>
          </p:cNvSpPr>
          <p:nvPr/>
        </p:nvSpPr>
        <p:spPr bwMode="auto">
          <a:xfrm rot="5400000">
            <a:off x="6093597"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February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AutoShape 2"/>
          <p:cNvSpPr>
            <a:spLocks noChangeArrowheads="1"/>
          </p:cNvSpPr>
          <p:nvPr/>
        </p:nvSpPr>
        <p:spPr bwMode="auto">
          <a:xfrm rot="5400000">
            <a:off x="8192730"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April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AutoShape 2"/>
          <p:cNvSpPr>
            <a:spLocks noChangeArrowheads="1"/>
          </p:cNvSpPr>
          <p:nvPr/>
        </p:nvSpPr>
        <p:spPr bwMode="auto">
          <a:xfrm rot="5400000">
            <a:off x="11480252" y="2038275"/>
            <a:ext cx="257652"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August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7" name="Group 16"/>
          <p:cNvGrpSpPr/>
          <p:nvPr/>
        </p:nvGrpSpPr>
        <p:grpSpPr>
          <a:xfrm>
            <a:off x="126683" y="2840818"/>
            <a:ext cx="1009010" cy="2052015"/>
            <a:chOff x="-84194" y="0"/>
            <a:chExt cx="3651642" cy="845450"/>
          </a:xfrm>
        </p:grpSpPr>
        <p:sp>
          <p:nvSpPr>
            <p:cNvPr id="55" name="Rectangle 54"/>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DSPC</a:t>
              </a:r>
              <a:endParaRPr lang="en-US" sz="800">
                <a:effectLst/>
                <a:ea typeface="Calibri" panose="020F0502020204030204" pitchFamily="34" charset="0"/>
                <a:cs typeface="Times New Roman" panose="02020603050405020304" pitchFamily="18" charset="0"/>
              </a:endParaRPr>
            </a:p>
          </p:txBody>
        </p:sp>
        <p:sp>
          <p:nvSpPr>
            <p:cNvPr id="56" name="Text Box 200"/>
            <p:cNvSpPr txBox="1"/>
            <p:nvPr/>
          </p:nvSpPr>
          <p:spPr>
            <a:xfrm>
              <a:off x="-84194" y="144557"/>
              <a:ext cx="3567448" cy="70089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Reviews progress on QEIs and discusses goals and objectives. Reviews GB goals for the year. Feedback generated by DSPC communicated to GB in October Study Session.</a:t>
              </a:r>
            </a:p>
          </p:txBody>
        </p:sp>
      </p:grpSp>
      <p:grpSp>
        <p:nvGrpSpPr>
          <p:cNvPr id="18" name="Group 17"/>
          <p:cNvGrpSpPr/>
          <p:nvPr/>
        </p:nvGrpSpPr>
        <p:grpSpPr>
          <a:xfrm>
            <a:off x="1153969" y="2840818"/>
            <a:ext cx="1368721" cy="3855817"/>
            <a:chOff x="-713410" y="0"/>
            <a:chExt cx="4951421" cy="896684"/>
          </a:xfrm>
        </p:grpSpPr>
        <p:sp>
          <p:nvSpPr>
            <p:cNvPr id="53" name="Rectangle 52"/>
            <p:cNvSpPr/>
            <p:nvPr/>
          </p:nvSpPr>
          <p:spPr>
            <a:xfrm>
              <a:off x="0" y="0"/>
              <a:ext cx="3567448" cy="81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Governing Board</a:t>
              </a:r>
              <a:endParaRPr lang="en-US" sz="800">
                <a:effectLst/>
                <a:ea typeface="Calibri" panose="020F0502020204030204" pitchFamily="34" charset="0"/>
                <a:cs typeface="Times New Roman" panose="02020603050405020304" pitchFamily="18" charset="0"/>
              </a:endParaRPr>
            </a:p>
          </p:txBody>
        </p:sp>
        <p:sp>
          <p:nvSpPr>
            <p:cNvPr id="54" name="Text Box 13"/>
            <p:cNvSpPr txBox="1"/>
            <p:nvPr/>
          </p:nvSpPr>
          <p:spPr>
            <a:xfrm>
              <a:off x="-713410" y="78526"/>
              <a:ext cx="4951421" cy="81815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Study Session: 1. Progress update on QEIs and accomplishments toward goals for DSP, both Colleges, TESS, EDCT, and KVCR; 2. Educate GB on meaning of measures and what they indicate; 3. Presidents review college specific goals; 4. Reviews progress on GB goals from prior year; 5. Ideas generated by GB taken to DSPC for discussion. Reviews progress on QEIs and discusses goals and objectives. Reviews GB goals for the year. Feedback generated by DSPC communicated to GB in October Study Session.</a:t>
              </a:r>
            </a:p>
          </p:txBody>
        </p:sp>
      </p:grpSp>
      <p:grpSp>
        <p:nvGrpSpPr>
          <p:cNvPr id="19" name="Group 18"/>
          <p:cNvGrpSpPr/>
          <p:nvPr/>
        </p:nvGrpSpPr>
        <p:grpSpPr>
          <a:xfrm>
            <a:off x="2464354" y="2840818"/>
            <a:ext cx="1009010" cy="1675574"/>
            <a:chOff x="-84194" y="0"/>
            <a:chExt cx="3651642" cy="690452"/>
          </a:xfrm>
        </p:grpSpPr>
        <p:sp>
          <p:nvSpPr>
            <p:cNvPr id="51" name="Rectangle 50"/>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DSPC</a:t>
              </a:r>
              <a:endParaRPr lang="en-US" sz="800">
                <a:effectLst/>
                <a:ea typeface="Calibri" panose="020F0502020204030204" pitchFamily="34" charset="0"/>
                <a:cs typeface="Times New Roman" panose="02020603050405020304" pitchFamily="18" charset="0"/>
              </a:endParaRPr>
            </a:p>
          </p:txBody>
        </p:sp>
        <p:sp>
          <p:nvSpPr>
            <p:cNvPr id="52" name="Text Box 16"/>
            <p:cNvSpPr txBox="1"/>
            <p:nvPr/>
          </p:nvSpPr>
          <p:spPr>
            <a:xfrm>
              <a:off x="-84194" y="144543"/>
              <a:ext cx="3567448" cy="54590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Reviews and discusses any ideas generated by GB at October Study Session. Generate items to present to GB for January Study Session.</a:t>
              </a:r>
            </a:p>
          </p:txBody>
        </p:sp>
      </p:grpSp>
      <p:grpSp>
        <p:nvGrpSpPr>
          <p:cNvPr id="20" name="Group 19"/>
          <p:cNvGrpSpPr/>
          <p:nvPr/>
        </p:nvGrpSpPr>
        <p:grpSpPr>
          <a:xfrm>
            <a:off x="3553677" y="4333482"/>
            <a:ext cx="1009010" cy="1136430"/>
            <a:chOff x="-84194" y="0"/>
            <a:chExt cx="3651642" cy="468396"/>
          </a:xfrm>
        </p:grpSpPr>
        <p:sp>
          <p:nvSpPr>
            <p:cNvPr id="49" name="Rectangle 48"/>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District PPR</a:t>
              </a:r>
              <a:endParaRPr lang="en-US" sz="800">
                <a:effectLst/>
                <a:ea typeface="Calibri" panose="020F0502020204030204" pitchFamily="34" charset="0"/>
                <a:cs typeface="Times New Roman" panose="02020603050405020304" pitchFamily="18" charset="0"/>
              </a:endParaRPr>
            </a:p>
          </p:txBody>
        </p:sp>
        <p:sp>
          <p:nvSpPr>
            <p:cNvPr id="50" name="Text Box 19"/>
            <p:cNvSpPr txBox="1"/>
            <p:nvPr/>
          </p:nvSpPr>
          <p:spPr>
            <a:xfrm>
              <a:off x="-84194" y="144543"/>
              <a:ext cx="3567449" cy="32385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Prioritization of Positions and resource requests completed by District Offices</a:t>
              </a:r>
            </a:p>
          </p:txBody>
        </p:sp>
      </p:grpSp>
      <p:grpSp>
        <p:nvGrpSpPr>
          <p:cNvPr id="22" name="Group 21"/>
          <p:cNvGrpSpPr/>
          <p:nvPr/>
        </p:nvGrpSpPr>
        <p:grpSpPr>
          <a:xfrm>
            <a:off x="4770220" y="2819867"/>
            <a:ext cx="1868546" cy="1309175"/>
            <a:chOff x="0" y="0"/>
            <a:chExt cx="3567448" cy="304499"/>
          </a:xfrm>
        </p:grpSpPr>
        <p:sp>
          <p:nvSpPr>
            <p:cNvPr id="45" name="Rectangle 44"/>
            <p:cNvSpPr/>
            <p:nvPr/>
          </p:nvSpPr>
          <p:spPr>
            <a:xfrm>
              <a:off x="0" y="0"/>
              <a:ext cx="3567448" cy="81601"/>
            </a:xfrm>
            <a:prstGeom prst="rect">
              <a:avLst/>
            </a:prstGeom>
            <a:solidFill>
              <a:srgbClr val="B31166"/>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Governing Board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6" name="Text Box 25"/>
            <p:cNvSpPr txBox="1"/>
            <p:nvPr/>
          </p:nvSpPr>
          <p:spPr>
            <a:xfrm>
              <a:off x="0" y="78526"/>
              <a:ext cx="3567448" cy="225973"/>
            </a:xfrm>
            <a:prstGeom prst="rect">
              <a:avLst/>
            </a:prstGeom>
            <a:noFill/>
            <a:ln w="6350">
              <a:noFill/>
            </a:ln>
            <a:effectLst/>
          </p:spPr>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Study Session: 1. Review GB imperatives and goals, 2. Review DSP goals, 3. Define goals, objectives, and actions, 4. Presidents review college specific goals, 5. Review GB goals from prior year and goals accomplished.</a:t>
              </a:r>
            </a:p>
          </p:txBody>
        </p:sp>
      </p:grpSp>
      <p:cxnSp>
        <p:nvCxnSpPr>
          <p:cNvPr id="26" name="Straight Arrow Connector 25"/>
          <p:cNvCxnSpPr/>
          <p:nvPr/>
        </p:nvCxnSpPr>
        <p:spPr>
          <a:xfrm>
            <a:off x="1136494" y="3013652"/>
            <a:ext cx="2152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289426" y="3013652"/>
            <a:ext cx="2152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307188" y="3013652"/>
            <a:ext cx="14630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AutoShape 2"/>
          <p:cNvSpPr>
            <a:spLocks noChangeArrowheads="1"/>
          </p:cNvSpPr>
          <p:nvPr/>
        </p:nvSpPr>
        <p:spPr bwMode="auto">
          <a:xfrm rot="5400000">
            <a:off x="7151115"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March</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16542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SBCCD Strategic Planning Process</a:t>
            </a:r>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11</a:t>
            </a:fld>
            <a:endParaRPr lang="en-US"/>
          </a:p>
        </p:txBody>
      </p:sp>
      <p:sp>
        <p:nvSpPr>
          <p:cNvPr id="7" name="AutoShape 2"/>
          <p:cNvSpPr>
            <a:spLocks noChangeArrowheads="1"/>
          </p:cNvSpPr>
          <p:nvPr/>
        </p:nvSpPr>
        <p:spPr bwMode="auto">
          <a:xfrm rot="5400000">
            <a:off x="527714"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September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AutoShape 2"/>
          <p:cNvSpPr>
            <a:spLocks noChangeArrowheads="1"/>
          </p:cNvSpPr>
          <p:nvPr/>
        </p:nvSpPr>
        <p:spPr bwMode="auto">
          <a:xfrm rot="5400000">
            <a:off x="1712452"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October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AutoShape 2"/>
          <p:cNvSpPr>
            <a:spLocks noChangeArrowheads="1"/>
          </p:cNvSpPr>
          <p:nvPr/>
        </p:nvSpPr>
        <p:spPr bwMode="auto">
          <a:xfrm rot="5400000">
            <a:off x="2849483"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November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AutoShape 2"/>
          <p:cNvSpPr>
            <a:spLocks noChangeArrowheads="1"/>
          </p:cNvSpPr>
          <p:nvPr/>
        </p:nvSpPr>
        <p:spPr bwMode="auto">
          <a:xfrm rot="5400000">
            <a:off x="3946757"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December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AutoShape 2"/>
          <p:cNvSpPr>
            <a:spLocks noChangeArrowheads="1"/>
          </p:cNvSpPr>
          <p:nvPr/>
        </p:nvSpPr>
        <p:spPr bwMode="auto">
          <a:xfrm rot="5400000">
            <a:off x="5044031"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January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AutoShape 2"/>
          <p:cNvSpPr>
            <a:spLocks noChangeArrowheads="1"/>
          </p:cNvSpPr>
          <p:nvPr/>
        </p:nvSpPr>
        <p:spPr bwMode="auto">
          <a:xfrm rot="5400000">
            <a:off x="10395230"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July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AutoShape 2"/>
          <p:cNvSpPr>
            <a:spLocks noChangeArrowheads="1"/>
          </p:cNvSpPr>
          <p:nvPr/>
        </p:nvSpPr>
        <p:spPr bwMode="auto">
          <a:xfrm rot="5400000">
            <a:off x="9290004"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May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AutoShape 2"/>
          <p:cNvSpPr>
            <a:spLocks noChangeArrowheads="1"/>
          </p:cNvSpPr>
          <p:nvPr/>
        </p:nvSpPr>
        <p:spPr bwMode="auto">
          <a:xfrm rot="5400000">
            <a:off x="6093597"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February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AutoShape 2"/>
          <p:cNvSpPr>
            <a:spLocks noChangeArrowheads="1"/>
          </p:cNvSpPr>
          <p:nvPr/>
        </p:nvSpPr>
        <p:spPr bwMode="auto">
          <a:xfrm rot="5400000">
            <a:off x="8192730"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April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AutoShape 2"/>
          <p:cNvSpPr>
            <a:spLocks noChangeArrowheads="1"/>
          </p:cNvSpPr>
          <p:nvPr/>
        </p:nvSpPr>
        <p:spPr bwMode="auto">
          <a:xfrm rot="5400000">
            <a:off x="11480252" y="2038275"/>
            <a:ext cx="257652"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August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7" name="Group 16"/>
          <p:cNvGrpSpPr/>
          <p:nvPr/>
        </p:nvGrpSpPr>
        <p:grpSpPr>
          <a:xfrm>
            <a:off x="126683" y="2840818"/>
            <a:ext cx="1009010" cy="2052015"/>
            <a:chOff x="-84194" y="0"/>
            <a:chExt cx="3651642" cy="845450"/>
          </a:xfrm>
        </p:grpSpPr>
        <p:sp>
          <p:nvSpPr>
            <p:cNvPr id="55" name="Rectangle 54"/>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DSPC</a:t>
              </a:r>
              <a:endParaRPr lang="en-US" sz="800">
                <a:effectLst/>
                <a:ea typeface="Calibri" panose="020F0502020204030204" pitchFamily="34" charset="0"/>
                <a:cs typeface="Times New Roman" panose="02020603050405020304" pitchFamily="18" charset="0"/>
              </a:endParaRPr>
            </a:p>
          </p:txBody>
        </p:sp>
        <p:sp>
          <p:nvSpPr>
            <p:cNvPr id="56" name="Text Box 200"/>
            <p:cNvSpPr txBox="1"/>
            <p:nvPr/>
          </p:nvSpPr>
          <p:spPr>
            <a:xfrm>
              <a:off x="-84194" y="144557"/>
              <a:ext cx="3567448" cy="70089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Reviews progress on QEIs and discusses goals and objectives. Reviews GB goals for the year. Feedback generated by DSPC communicated to GB in October Study Session.</a:t>
              </a:r>
            </a:p>
          </p:txBody>
        </p:sp>
      </p:grpSp>
      <p:grpSp>
        <p:nvGrpSpPr>
          <p:cNvPr id="18" name="Group 17"/>
          <p:cNvGrpSpPr/>
          <p:nvPr/>
        </p:nvGrpSpPr>
        <p:grpSpPr>
          <a:xfrm>
            <a:off x="1153969" y="2840818"/>
            <a:ext cx="1368721" cy="3855817"/>
            <a:chOff x="-713410" y="0"/>
            <a:chExt cx="4951421" cy="896684"/>
          </a:xfrm>
        </p:grpSpPr>
        <p:sp>
          <p:nvSpPr>
            <p:cNvPr id="53" name="Rectangle 52"/>
            <p:cNvSpPr/>
            <p:nvPr/>
          </p:nvSpPr>
          <p:spPr>
            <a:xfrm>
              <a:off x="0" y="0"/>
              <a:ext cx="3567448" cy="81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Governing Board</a:t>
              </a:r>
              <a:endParaRPr lang="en-US" sz="800">
                <a:effectLst/>
                <a:ea typeface="Calibri" panose="020F0502020204030204" pitchFamily="34" charset="0"/>
                <a:cs typeface="Times New Roman" panose="02020603050405020304" pitchFamily="18" charset="0"/>
              </a:endParaRPr>
            </a:p>
          </p:txBody>
        </p:sp>
        <p:sp>
          <p:nvSpPr>
            <p:cNvPr id="54" name="Text Box 13"/>
            <p:cNvSpPr txBox="1"/>
            <p:nvPr/>
          </p:nvSpPr>
          <p:spPr>
            <a:xfrm>
              <a:off x="-713410" y="78526"/>
              <a:ext cx="4951421" cy="81815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Study Session: 1. Progress update on QEIs and accomplishments toward goals for DSP, both Colleges, TESS, EDCT, and KVCR; 2. Educate GB on meaning of measures and what they indicate; 3. Presidents review college specific goals; 4. Reviews progress on GB goals from prior year; 5. Ideas generated by GB taken to DSPC for discussion. Reviews progress on QEIs and discusses goals and objectives. Reviews GB goals for the year. Feedback generated by DSPC communicated to GB in October Study Session.</a:t>
              </a:r>
            </a:p>
          </p:txBody>
        </p:sp>
      </p:grpSp>
      <p:grpSp>
        <p:nvGrpSpPr>
          <p:cNvPr id="19" name="Group 18"/>
          <p:cNvGrpSpPr/>
          <p:nvPr/>
        </p:nvGrpSpPr>
        <p:grpSpPr>
          <a:xfrm>
            <a:off x="2464354" y="2840818"/>
            <a:ext cx="1009010" cy="1675574"/>
            <a:chOff x="-84194" y="0"/>
            <a:chExt cx="3651642" cy="690452"/>
          </a:xfrm>
        </p:grpSpPr>
        <p:sp>
          <p:nvSpPr>
            <p:cNvPr id="51" name="Rectangle 50"/>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DSPC</a:t>
              </a:r>
              <a:endParaRPr lang="en-US" sz="800">
                <a:effectLst/>
                <a:ea typeface="Calibri" panose="020F0502020204030204" pitchFamily="34" charset="0"/>
                <a:cs typeface="Times New Roman" panose="02020603050405020304" pitchFamily="18" charset="0"/>
              </a:endParaRPr>
            </a:p>
          </p:txBody>
        </p:sp>
        <p:sp>
          <p:nvSpPr>
            <p:cNvPr id="52" name="Text Box 16"/>
            <p:cNvSpPr txBox="1"/>
            <p:nvPr/>
          </p:nvSpPr>
          <p:spPr>
            <a:xfrm>
              <a:off x="-84194" y="144543"/>
              <a:ext cx="3567448" cy="54590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Reviews and discusses any ideas generated by GB at October Study Session. Generate items to present to GB for January Study Session.</a:t>
              </a:r>
            </a:p>
          </p:txBody>
        </p:sp>
      </p:grpSp>
      <p:grpSp>
        <p:nvGrpSpPr>
          <p:cNvPr id="20" name="Group 19"/>
          <p:cNvGrpSpPr/>
          <p:nvPr/>
        </p:nvGrpSpPr>
        <p:grpSpPr>
          <a:xfrm>
            <a:off x="3553677" y="4333482"/>
            <a:ext cx="1009010" cy="1136430"/>
            <a:chOff x="-84194" y="0"/>
            <a:chExt cx="3651642" cy="468396"/>
          </a:xfrm>
        </p:grpSpPr>
        <p:sp>
          <p:nvSpPr>
            <p:cNvPr id="49" name="Rectangle 48"/>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District PPR</a:t>
              </a:r>
              <a:endParaRPr lang="en-US" sz="800">
                <a:effectLst/>
                <a:ea typeface="Calibri" panose="020F0502020204030204" pitchFamily="34" charset="0"/>
                <a:cs typeface="Times New Roman" panose="02020603050405020304" pitchFamily="18" charset="0"/>
              </a:endParaRPr>
            </a:p>
          </p:txBody>
        </p:sp>
        <p:sp>
          <p:nvSpPr>
            <p:cNvPr id="50" name="Text Box 19"/>
            <p:cNvSpPr txBox="1"/>
            <p:nvPr/>
          </p:nvSpPr>
          <p:spPr>
            <a:xfrm>
              <a:off x="-84194" y="144543"/>
              <a:ext cx="3567449" cy="32385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Prioritization of Positions and resource requests completed by District Offices</a:t>
              </a:r>
            </a:p>
          </p:txBody>
        </p:sp>
      </p:grpSp>
      <p:grpSp>
        <p:nvGrpSpPr>
          <p:cNvPr id="21" name="Group 20"/>
          <p:cNvGrpSpPr/>
          <p:nvPr/>
        </p:nvGrpSpPr>
        <p:grpSpPr>
          <a:xfrm>
            <a:off x="5716420" y="4715815"/>
            <a:ext cx="1009010" cy="1136430"/>
            <a:chOff x="-84194" y="0"/>
            <a:chExt cx="3651642" cy="468396"/>
          </a:xfrm>
        </p:grpSpPr>
        <p:sp>
          <p:nvSpPr>
            <p:cNvPr id="47" name="Rectangle 46"/>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District Assessment</a:t>
              </a:r>
              <a:endParaRPr lang="en-US" sz="800">
                <a:effectLst/>
                <a:ea typeface="Calibri" panose="020F0502020204030204" pitchFamily="34" charset="0"/>
                <a:cs typeface="Times New Roman" panose="02020603050405020304" pitchFamily="18" charset="0"/>
              </a:endParaRPr>
            </a:p>
          </p:txBody>
        </p:sp>
        <p:sp>
          <p:nvSpPr>
            <p:cNvPr id="48" name="Text Box 22"/>
            <p:cNvSpPr txBox="1"/>
            <p:nvPr/>
          </p:nvSpPr>
          <p:spPr>
            <a:xfrm>
              <a:off x="-84194" y="144543"/>
              <a:ext cx="3567449" cy="32385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District Assessment Completed based on District Offices PPR</a:t>
              </a:r>
            </a:p>
          </p:txBody>
        </p:sp>
      </p:grpSp>
      <p:grpSp>
        <p:nvGrpSpPr>
          <p:cNvPr id="22" name="Group 21"/>
          <p:cNvGrpSpPr/>
          <p:nvPr/>
        </p:nvGrpSpPr>
        <p:grpSpPr>
          <a:xfrm>
            <a:off x="4770220" y="2819867"/>
            <a:ext cx="1868546" cy="1309175"/>
            <a:chOff x="0" y="0"/>
            <a:chExt cx="3567448" cy="304499"/>
          </a:xfrm>
        </p:grpSpPr>
        <p:sp>
          <p:nvSpPr>
            <p:cNvPr id="45" name="Rectangle 44"/>
            <p:cNvSpPr/>
            <p:nvPr/>
          </p:nvSpPr>
          <p:spPr>
            <a:xfrm>
              <a:off x="0" y="0"/>
              <a:ext cx="3567448" cy="81601"/>
            </a:xfrm>
            <a:prstGeom prst="rect">
              <a:avLst/>
            </a:prstGeom>
            <a:solidFill>
              <a:srgbClr val="B31166"/>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Governing Board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6" name="Text Box 25"/>
            <p:cNvSpPr txBox="1"/>
            <p:nvPr/>
          </p:nvSpPr>
          <p:spPr>
            <a:xfrm>
              <a:off x="0" y="78526"/>
              <a:ext cx="3567448" cy="225973"/>
            </a:xfrm>
            <a:prstGeom prst="rect">
              <a:avLst/>
            </a:prstGeom>
            <a:noFill/>
            <a:ln w="6350">
              <a:noFill/>
            </a:ln>
            <a:effectLst/>
          </p:spPr>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Study Session: 1. Review GB imperatives and goals, 2. Review DSP goals, 3. Define goals, objectives, and actions, 4. Presidents review college specific goals, 5. Review GB goals from prior year and goals accomplished.</a:t>
              </a:r>
            </a:p>
          </p:txBody>
        </p:sp>
      </p:grpSp>
      <p:cxnSp>
        <p:nvCxnSpPr>
          <p:cNvPr id="26" name="Straight Arrow Connector 25"/>
          <p:cNvCxnSpPr/>
          <p:nvPr/>
        </p:nvCxnSpPr>
        <p:spPr>
          <a:xfrm>
            <a:off x="1136494" y="3013652"/>
            <a:ext cx="2152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289426" y="3013652"/>
            <a:ext cx="2152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307188" y="3013652"/>
            <a:ext cx="14630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AutoShape 2"/>
          <p:cNvSpPr>
            <a:spLocks noChangeArrowheads="1"/>
          </p:cNvSpPr>
          <p:nvPr/>
        </p:nvSpPr>
        <p:spPr bwMode="auto">
          <a:xfrm rot="5400000">
            <a:off x="7151115"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March</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08567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SBCCD Strategic Planning Process</a:t>
            </a:r>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12</a:t>
            </a:fld>
            <a:endParaRPr lang="en-US"/>
          </a:p>
        </p:txBody>
      </p:sp>
      <p:sp>
        <p:nvSpPr>
          <p:cNvPr id="7" name="AutoShape 2"/>
          <p:cNvSpPr>
            <a:spLocks noChangeArrowheads="1"/>
          </p:cNvSpPr>
          <p:nvPr/>
        </p:nvSpPr>
        <p:spPr bwMode="auto">
          <a:xfrm rot="5400000">
            <a:off x="527714"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September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AutoShape 2"/>
          <p:cNvSpPr>
            <a:spLocks noChangeArrowheads="1"/>
          </p:cNvSpPr>
          <p:nvPr/>
        </p:nvSpPr>
        <p:spPr bwMode="auto">
          <a:xfrm rot="5400000">
            <a:off x="1712452"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October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AutoShape 2"/>
          <p:cNvSpPr>
            <a:spLocks noChangeArrowheads="1"/>
          </p:cNvSpPr>
          <p:nvPr/>
        </p:nvSpPr>
        <p:spPr bwMode="auto">
          <a:xfrm rot="5400000">
            <a:off x="2849483"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November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AutoShape 2"/>
          <p:cNvSpPr>
            <a:spLocks noChangeArrowheads="1"/>
          </p:cNvSpPr>
          <p:nvPr/>
        </p:nvSpPr>
        <p:spPr bwMode="auto">
          <a:xfrm rot="5400000">
            <a:off x="3946757"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December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AutoShape 2"/>
          <p:cNvSpPr>
            <a:spLocks noChangeArrowheads="1"/>
          </p:cNvSpPr>
          <p:nvPr/>
        </p:nvSpPr>
        <p:spPr bwMode="auto">
          <a:xfrm rot="5400000">
            <a:off x="5044031"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January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AutoShape 2"/>
          <p:cNvSpPr>
            <a:spLocks noChangeArrowheads="1"/>
          </p:cNvSpPr>
          <p:nvPr/>
        </p:nvSpPr>
        <p:spPr bwMode="auto">
          <a:xfrm rot="5400000">
            <a:off x="10395230"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July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AutoShape 2"/>
          <p:cNvSpPr>
            <a:spLocks noChangeArrowheads="1"/>
          </p:cNvSpPr>
          <p:nvPr/>
        </p:nvSpPr>
        <p:spPr bwMode="auto">
          <a:xfrm rot="5400000">
            <a:off x="9290004"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May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AutoShape 2"/>
          <p:cNvSpPr>
            <a:spLocks noChangeArrowheads="1"/>
          </p:cNvSpPr>
          <p:nvPr/>
        </p:nvSpPr>
        <p:spPr bwMode="auto">
          <a:xfrm rot="5400000">
            <a:off x="6093597"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February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AutoShape 2"/>
          <p:cNvSpPr>
            <a:spLocks noChangeArrowheads="1"/>
          </p:cNvSpPr>
          <p:nvPr/>
        </p:nvSpPr>
        <p:spPr bwMode="auto">
          <a:xfrm rot="5400000">
            <a:off x="8192730"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April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AutoShape 2"/>
          <p:cNvSpPr>
            <a:spLocks noChangeArrowheads="1"/>
          </p:cNvSpPr>
          <p:nvPr/>
        </p:nvSpPr>
        <p:spPr bwMode="auto">
          <a:xfrm rot="5400000">
            <a:off x="11480252" y="2038275"/>
            <a:ext cx="257652"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August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7" name="Group 16"/>
          <p:cNvGrpSpPr/>
          <p:nvPr/>
        </p:nvGrpSpPr>
        <p:grpSpPr>
          <a:xfrm>
            <a:off x="126683" y="2840818"/>
            <a:ext cx="1009010" cy="2052015"/>
            <a:chOff x="-84194" y="0"/>
            <a:chExt cx="3651642" cy="845450"/>
          </a:xfrm>
        </p:grpSpPr>
        <p:sp>
          <p:nvSpPr>
            <p:cNvPr id="55" name="Rectangle 54"/>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DSPC</a:t>
              </a:r>
              <a:endParaRPr lang="en-US" sz="800">
                <a:effectLst/>
                <a:ea typeface="Calibri" panose="020F0502020204030204" pitchFamily="34" charset="0"/>
                <a:cs typeface="Times New Roman" panose="02020603050405020304" pitchFamily="18" charset="0"/>
              </a:endParaRPr>
            </a:p>
          </p:txBody>
        </p:sp>
        <p:sp>
          <p:nvSpPr>
            <p:cNvPr id="56" name="Text Box 200"/>
            <p:cNvSpPr txBox="1"/>
            <p:nvPr/>
          </p:nvSpPr>
          <p:spPr>
            <a:xfrm>
              <a:off x="-84194" y="144557"/>
              <a:ext cx="3567448" cy="70089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Reviews progress on QEIs and discusses goals and objectives. Reviews GB goals for the year. Feedback generated by DSPC communicated to GB in October Study Session.</a:t>
              </a:r>
            </a:p>
          </p:txBody>
        </p:sp>
      </p:grpSp>
      <p:grpSp>
        <p:nvGrpSpPr>
          <p:cNvPr id="18" name="Group 17"/>
          <p:cNvGrpSpPr/>
          <p:nvPr/>
        </p:nvGrpSpPr>
        <p:grpSpPr>
          <a:xfrm>
            <a:off x="1153969" y="2840818"/>
            <a:ext cx="1368721" cy="3855817"/>
            <a:chOff x="-713410" y="0"/>
            <a:chExt cx="4951421" cy="896684"/>
          </a:xfrm>
        </p:grpSpPr>
        <p:sp>
          <p:nvSpPr>
            <p:cNvPr id="53" name="Rectangle 52"/>
            <p:cNvSpPr/>
            <p:nvPr/>
          </p:nvSpPr>
          <p:spPr>
            <a:xfrm>
              <a:off x="0" y="0"/>
              <a:ext cx="3567448" cy="81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Governing Board</a:t>
              </a:r>
              <a:endParaRPr lang="en-US" sz="800">
                <a:effectLst/>
                <a:ea typeface="Calibri" panose="020F0502020204030204" pitchFamily="34" charset="0"/>
                <a:cs typeface="Times New Roman" panose="02020603050405020304" pitchFamily="18" charset="0"/>
              </a:endParaRPr>
            </a:p>
          </p:txBody>
        </p:sp>
        <p:sp>
          <p:nvSpPr>
            <p:cNvPr id="54" name="Text Box 13"/>
            <p:cNvSpPr txBox="1"/>
            <p:nvPr/>
          </p:nvSpPr>
          <p:spPr>
            <a:xfrm>
              <a:off x="-713410" y="78526"/>
              <a:ext cx="4951421" cy="81815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Study Session: 1. Progress update on QEIs and accomplishments toward goals for DSP, both Colleges, TESS, EDCT, and KVCR; 2. Educate GB on meaning of measures and what they indicate; 3. Presidents review college specific goals; 4. Reviews progress on GB goals from prior year; 5. Ideas generated by GB taken to DSPC for discussion. Reviews progress on QEIs and discusses goals and objectives. Reviews GB goals for the year. Feedback generated by DSPC communicated to GB in October Study Session.</a:t>
              </a:r>
            </a:p>
          </p:txBody>
        </p:sp>
      </p:grpSp>
      <p:grpSp>
        <p:nvGrpSpPr>
          <p:cNvPr id="19" name="Group 18"/>
          <p:cNvGrpSpPr/>
          <p:nvPr/>
        </p:nvGrpSpPr>
        <p:grpSpPr>
          <a:xfrm>
            <a:off x="2464354" y="2840818"/>
            <a:ext cx="1009010" cy="1675574"/>
            <a:chOff x="-84194" y="0"/>
            <a:chExt cx="3651642" cy="690452"/>
          </a:xfrm>
        </p:grpSpPr>
        <p:sp>
          <p:nvSpPr>
            <p:cNvPr id="51" name="Rectangle 50"/>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DSPC</a:t>
              </a:r>
              <a:endParaRPr lang="en-US" sz="800">
                <a:effectLst/>
                <a:ea typeface="Calibri" panose="020F0502020204030204" pitchFamily="34" charset="0"/>
                <a:cs typeface="Times New Roman" panose="02020603050405020304" pitchFamily="18" charset="0"/>
              </a:endParaRPr>
            </a:p>
          </p:txBody>
        </p:sp>
        <p:sp>
          <p:nvSpPr>
            <p:cNvPr id="52" name="Text Box 16"/>
            <p:cNvSpPr txBox="1"/>
            <p:nvPr/>
          </p:nvSpPr>
          <p:spPr>
            <a:xfrm>
              <a:off x="-84194" y="144543"/>
              <a:ext cx="3567448" cy="54590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Reviews and discusses any ideas generated by GB at October Study Session. Generate items to present to GB for January Study Session.</a:t>
              </a:r>
            </a:p>
          </p:txBody>
        </p:sp>
      </p:grpSp>
      <p:grpSp>
        <p:nvGrpSpPr>
          <p:cNvPr id="20" name="Group 19"/>
          <p:cNvGrpSpPr/>
          <p:nvPr/>
        </p:nvGrpSpPr>
        <p:grpSpPr>
          <a:xfrm>
            <a:off x="3553677" y="4333482"/>
            <a:ext cx="1009010" cy="1136430"/>
            <a:chOff x="-84194" y="0"/>
            <a:chExt cx="3651642" cy="468396"/>
          </a:xfrm>
        </p:grpSpPr>
        <p:sp>
          <p:nvSpPr>
            <p:cNvPr id="49" name="Rectangle 48"/>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District PPR</a:t>
              </a:r>
              <a:endParaRPr lang="en-US" sz="800">
                <a:effectLst/>
                <a:ea typeface="Calibri" panose="020F0502020204030204" pitchFamily="34" charset="0"/>
                <a:cs typeface="Times New Roman" panose="02020603050405020304" pitchFamily="18" charset="0"/>
              </a:endParaRPr>
            </a:p>
          </p:txBody>
        </p:sp>
        <p:sp>
          <p:nvSpPr>
            <p:cNvPr id="50" name="Text Box 19"/>
            <p:cNvSpPr txBox="1"/>
            <p:nvPr/>
          </p:nvSpPr>
          <p:spPr>
            <a:xfrm>
              <a:off x="-84194" y="144543"/>
              <a:ext cx="3567449" cy="32385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Prioritization of Positions and resource requests completed by District Offices</a:t>
              </a:r>
            </a:p>
          </p:txBody>
        </p:sp>
      </p:grpSp>
      <p:grpSp>
        <p:nvGrpSpPr>
          <p:cNvPr id="21" name="Group 20"/>
          <p:cNvGrpSpPr/>
          <p:nvPr/>
        </p:nvGrpSpPr>
        <p:grpSpPr>
          <a:xfrm>
            <a:off x="5716420" y="4715815"/>
            <a:ext cx="1009010" cy="1136430"/>
            <a:chOff x="-84194" y="0"/>
            <a:chExt cx="3651642" cy="468396"/>
          </a:xfrm>
        </p:grpSpPr>
        <p:sp>
          <p:nvSpPr>
            <p:cNvPr id="47" name="Rectangle 46"/>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District Assessment</a:t>
              </a:r>
              <a:endParaRPr lang="en-US" sz="800">
                <a:effectLst/>
                <a:ea typeface="Calibri" panose="020F0502020204030204" pitchFamily="34" charset="0"/>
                <a:cs typeface="Times New Roman" panose="02020603050405020304" pitchFamily="18" charset="0"/>
              </a:endParaRPr>
            </a:p>
          </p:txBody>
        </p:sp>
        <p:sp>
          <p:nvSpPr>
            <p:cNvPr id="48" name="Text Box 22"/>
            <p:cNvSpPr txBox="1"/>
            <p:nvPr/>
          </p:nvSpPr>
          <p:spPr>
            <a:xfrm>
              <a:off x="-84194" y="144543"/>
              <a:ext cx="3567449" cy="32385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District Assessment Completed based on District Offices PPR</a:t>
              </a:r>
            </a:p>
          </p:txBody>
        </p:sp>
      </p:grpSp>
      <p:grpSp>
        <p:nvGrpSpPr>
          <p:cNvPr id="22" name="Group 21"/>
          <p:cNvGrpSpPr/>
          <p:nvPr/>
        </p:nvGrpSpPr>
        <p:grpSpPr>
          <a:xfrm>
            <a:off x="4770220" y="2819867"/>
            <a:ext cx="1868546" cy="1309175"/>
            <a:chOff x="0" y="0"/>
            <a:chExt cx="3567448" cy="304499"/>
          </a:xfrm>
        </p:grpSpPr>
        <p:sp>
          <p:nvSpPr>
            <p:cNvPr id="45" name="Rectangle 44"/>
            <p:cNvSpPr/>
            <p:nvPr/>
          </p:nvSpPr>
          <p:spPr>
            <a:xfrm>
              <a:off x="0" y="0"/>
              <a:ext cx="3567448" cy="81601"/>
            </a:xfrm>
            <a:prstGeom prst="rect">
              <a:avLst/>
            </a:prstGeom>
            <a:solidFill>
              <a:srgbClr val="B31166"/>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Governing Board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6" name="Text Box 25"/>
            <p:cNvSpPr txBox="1"/>
            <p:nvPr/>
          </p:nvSpPr>
          <p:spPr>
            <a:xfrm>
              <a:off x="0" y="78526"/>
              <a:ext cx="3567448" cy="225973"/>
            </a:xfrm>
            <a:prstGeom prst="rect">
              <a:avLst/>
            </a:prstGeom>
            <a:noFill/>
            <a:ln w="6350">
              <a:noFill/>
            </a:ln>
            <a:effectLst/>
          </p:spPr>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Study Session: 1. Review GB imperatives and goals, 2. Review DSP goals, 3. Define goals, objectives, and actions, 4. Presidents review college specific goals, 5. Review GB goals from prior year and goals accomplished.</a:t>
              </a:r>
            </a:p>
          </p:txBody>
        </p:sp>
      </p:grpSp>
      <p:cxnSp>
        <p:nvCxnSpPr>
          <p:cNvPr id="26" name="Straight Arrow Connector 25"/>
          <p:cNvCxnSpPr/>
          <p:nvPr/>
        </p:nvCxnSpPr>
        <p:spPr>
          <a:xfrm>
            <a:off x="1136494" y="3013652"/>
            <a:ext cx="2152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289426" y="3013652"/>
            <a:ext cx="2152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307188" y="3013652"/>
            <a:ext cx="14630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AutoShape 2"/>
          <p:cNvSpPr>
            <a:spLocks noChangeArrowheads="1"/>
          </p:cNvSpPr>
          <p:nvPr/>
        </p:nvSpPr>
        <p:spPr bwMode="auto">
          <a:xfrm rot="5400000">
            <a:off x="7151115"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March</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35" name="Group 34"/>
          <p:cNvGrpSpPr/>
          <p:nvPr/>
        </p:nvGrpSpPr>
        <p:grpSpPr>
          <a:xfrm>
            <a:off x="6829597" y="5129571"/>
            <a:ext cx="1176787" cy="1136430"/>
            <a:chOff x="-84194" y="0"/>
            <a:chExt cx="3651642" cy="468396"/>
          </a:xfrm>
        </p:grpSpPr>
        <p:sp>
          <p:nvSpPr>
            <p:cNvPr id="37" name="Rectangle 36"/>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Developmental Budgets</a:t>
              </a:r>
              <a:endParaRPr lang="en-US" sz="800">
                <a:effectLst/>
                <a:ea typeface="Calibri" panose="020F0502020204030204" pitchFamily="34" charset="0"/>
                <a:cs typeface="Times New Roman" panose="02020603050405020304" pitchFamily="18" charset="0"/>
              </a:endParaRPr>
            </a:p>
          </p:txBody>
        </p:sp>
        <p:sp>
          <p:nvSpPr>
            <p:cNvPr id="38" name="Text Box 307"/>
            <p:cNvSpPr txBox="1"/>
            <p:nvPr/>
          </p:nvSpPr>
          <p:spPr>
            <a:xfrm>
              <a:off x="-84194" y="144543"/>
              <a:ext cx="3567449" cy="32385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5B9BD5"/>
                  </a:solidFill>
                  <a:effectLst/>
                  <a:ea typeface="Calibri" panose="020F0502020204030204" pitchFamily="34" charset="0"/>
                  <a:cs typeface="Times New Roman" panose="02020603050405020304" pitchFamily="18" charset="0"/>
                </a:rPr>
                <a:t> </a:t>
              </a:r>
              <a:endParaRPr lang="en-US" sz="800">
                <a:effectLst/>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3005182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SBCCD Strategic Planning Process</a:t>
            </a:r>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13</a:t>
            </a:fld>
            <a:endParaRPr lang="en-US"/>
          </a:p>
        </p:txBody>
      </p:sp>
      <p:sp>
        <p:nvSpPr>
          <p:cNvPr id="7" name="AutoShape 2"/>
          <p:cNvSpPr>
            <a:spLocks noChangeArrowheads="1"/>
          </p:cNvSpPr>
          <p:nvPr/>
        </p:nvSpPr>
        <p:spPr bwMode="auto">
          <a:xfrm rot="5400000">
            <a:off x="527714"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September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AutoShape 2"/>
          <p:cNvSpPr>
            <a:spLocks noChangeArrowheads="1"/>
          </p:cNvSpPr>
          <p:nvPr/>
        </p:nvSpPr>
        <p:spPr bwMode="auto">
          <a:xfrm rot="5400000">
            <a:off x="1712452"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October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AutoShape 2"/>
          <p:cNvSpPr>
            <a:spLocks noChangeArrowheads="1"/>
          </p:cNvSpPr>
          <p:nvPr/>
        </p:nvSpPr>
        <p:spPr bwMode="auto">
          <a:xfrm rot="5400000">
            <a:off x="2849483"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November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AutoShape 2"/>
          <p:cNvSpPr>
            <a:spLocks noChangeArrowheads="1"/>
          </p:cNvSpPr>
          <p:nvPr/>
        </p:nvSpPr>
        <p:spPr bwMode="auto">
          <a:xfrm rot="5400000">
            <a:off x="3946757"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December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AutoShape 2"/>
          <p:cNvSpPr>
            <a:spLocks noChangeArrowheads="1"/>
          </p:cNvSpPr>
          <p:nvPr/>
        </p:nvSpPr>
        <p:spPr bwMode="auto">
          <a:xfrm rot="5400000">
            <a:off x="5044031"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January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AutoShape 2"/>
          <p:cNvSpPr>
            <a:spLocks noChangeArrowheads="1"/>
          </p:cNvSpPr>
          <p:nvPr/>
        </p:nvSpPr>
        <p:spPr bwMode="auto">
          <a:xfrm rot="5400000">
            <a:off x="10395230"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July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AutoShape 2"/>
          <p:cNvSpPr>
            <a:spLocks noChangeArrowheads="1"/>
          </p:cNvSpPr>
          <p:nvPr/>
        </p:nvSpPr>
        <p:spPr bwMode="auto">
          <a:xfrm rot="5400000">
            <a:off x="9290004"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May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AutoShape 2"/>
          <p:cNvSpPr>
            <a:spLocks noChangeArrowheads="1"/>
          </p:cNvSpPr>
          <p:nvPr/>
        </p:nvSpPr>
        <p:spPr bwMode="auto">
          <a:xfrm rot="5400000">
            <a:off x="6093597"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February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AutoShape 2"/>
          <p:cNvSpPr>
            <a:spLocks noChangeArrowheads="1"/>
          </p:cNvSpPr>
          <p:nvPr/>
        </p:nvSpPr>
        <p:spPr bwMode="auto">
          <a:xfrm rot="5400000">
            <a:off x="8192730"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April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AutoShape 2"/>
          <p:cNvSpPr>
            <a:spLocks noChangeArrowheads="1"/>
          </p:cNvSpPr>
          <p:nvPr/>
        </p:nvSpPr>
        <p:spPr bwMode="auto">
          <a:xfrm rot="5400000">
            <a:off x="11480252" y="2038275"/>
            <a:ext cx="257652"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August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7" name="Group 16"/>
          <p:cNvGrpSpPr/>
          <p:nvPr/>
        </p:nvGrpSpPr>
        <p:grpSpPr>
          <a:xfrm>
            <a:off x="126683" y="2840818"/>
            <a:ext cx="1009010" cy="2052015"/>
            <a:chOff x="-84194" y="0"/>
            <a:chExt cx="3651642" cy="845450"/>
          </a:xfrm>
        </p:grpSpPr>
        <p:sp>
          <p:nvSpPr>
            <p:cNvPr id="55" name="Rectangle 54"/>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DSPC</a:t>
              </a:r>
              <a:endParaRPr lang="en-US" sz="800">
                <a:effectLst/>
                <a:ea typeface="Calibri" panose="020F0502020204030204" pitchFamily="34" charset="0"/>
                <a:cs typeface="Times New Roman" panose="02020603050405020304" pitchFamily="18" charset="0"/>
              </a:endParaRPr>
            </a:p>
          </p:txBody>
        </p:sp>
        <p:sp>
          <p:nvSpPr>
            <p:cNvPr id="56" name="Text Box 200"/>
            <p:cNvSpPr txBox="1"/>
            <p:nvPr/>
          </p:nvSpPr>
          <p:spPr>
            <a:xfrm>
              <a:off x="-84194" y="144557"/>
              <a:ext cx="3567448" cy="70089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Reviews progress on QEIs and discusses goals and objectives. Reviews GB goals for the year. Feedback generated by DSPC communicated to GB in October Study Session.</a:t>
              </a:r>
            </a:p>
          </p:txBody>
        </p:sp>
      </p:grpSp>
      <p:grpSp>
        <p:nvGrpSpPr>
          <p:cNvPr id="18" name="Group 17"/>
          <p:cNvGrpSpPr/>
          <p:nvPr/>
        </p:nvGrpSpPr>
        <p:grpSpPr>
          <a:xfrm>
            <a:off x="1153969" y="2840818"/>
            <a:ext cx="1368721" cy="3855817"/>
            <a:chOff x="-713410" y="0"/>
            <a:chExt cx="4951421" cy="896684"/>
          </a:xfrm>
        </p:grpSpPr>
        <p:sp>
          <p:nvSpPr>
            <p:cNvPr id="53" name="Rectangle 52"/>
            <p:cNvSpPr/>
            <p:nvPr/>
          </p:nvSpPr>
          <p:spPr>
            <a:xfrm>
              <a:off x="0" y="0"/>
              <a:ext cx="3567448" cy="81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Governing Board</a:t>
              </a:r>
              <a:endParaRPr lang="en-US" sz="800">
                <a:effectLst/>
                <a:ea typeface="Calibri" panose="020F0502020204030204" pitchFamily="34" charset="0"/>
                <a:cs typeface="Times New Roman" panose="02020603050405020304" pitchFamily="18" charset="0"/>
              </a:endParaRPr>
            </a:p>
          </p:txBody>
        </p:sp>
        <p:sp>
          <p:nvSpPr>
            <p:cNvPr id="54" name="Text Box 13"/>
            <p:cNvSpPr txBox="1"/>
            <p:nvPr/>
          </p:nvSpPr>
          <p:spPr>
            <a:xfrm>
              <a:off x="-713410" y="78526"/>
              <a:ext cx="4951421" cy="81815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Study Session: 1. Progress update on QEIs and accomplishments toward goals for DSP, both Colleges, TESS, EDCT, and KVCR; 2. Educate GB on meaning of measures and what they indicate; 3. Presidents review college specific goals; 4. Reviews progress on GB goals from prior year; 5. Ideas generated by GB taken to DSPC for discussion. Reviews progress on QEIs and discusses goals and objectives. Reviews GB goals for the year. Feedback generated by DSPC communicated to GB in October Study Session.</a:t>
              </a:r>
            </a:p>
          </p:txBody>
        </p:sp>
      </p:grpSp>
      <p:grpSp>
        <p:nvGrpSpPr>
          <p:cNvPr id="19" name="Group 18"/>
          <p:cNvGrpSpPr/>
          <p:nvPr/>
        </p:nvGrpSpPr>
        <p:grpSpPr>
          <a:xfrm>
            <a:off x="2464354" y="2840818"/>
            <a:ext cx="1009010" cy="1675574"/>
            <a:chOff x="-84194" y="0"/>
            <a:chExt cx="3651642" cy="690452"/>
          </a:xfrm>
        </p:grpSpPr>
        <p:sp>
          <p:nvSpPr>
            <p:cNvPr id="51" name="Rectangle 50"/>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DSPC</a:t>
              </a:r>
              <a:endParaRPr lang="en-US" sz="800">
                <a:effectLst/>
                <a:ea typeface="Calibri" panose="020F0502020204030204" pitchFamily="34" charset="0"/>
                <a:cs typeface="Times New Roman" panose="02020603050405020304" pitchFamily="18" charset="0"/>
              </a:endParaRPr>
            </a:p>
          </p:txBody>
        </p:sp>
        <p:sp>
          <p:nvSpPr>
            <p:cNvPr id="52" name="Text Box 16"/>
            <p:cNvSpPr txBox="1"/>
            <p:nvPr/>
          </p:nvSpPr>
          <p:spPr>
            <a:xfrm>
              <a:off x="-84194" y="144543"/>
              <a:ext cx="3567448" cy="54590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Reviews and discusses any ideas generated by GB at October Study Session. Generate items to present to GB for January Study Session.</a:t>
              </a:r>
            </a:p>
          </p:txBody>
        </p:sp>
      </p:grpSp>
      <p:grpSp>
        <p:nvGrpSpPr>
          <p:cNvPr id="20" name="Group 19"/>
          <p:cNvGrpSpPr/>
          <p:nvPr/>
        </p:nvGrpSpPr>
        <p:grpSpPr>
          <a:xfrm>
            <a:off x="3553677" y="4333482"/>
            <a:ext cx="1009010" cy="1136430"/>
            <a:chOff x="-84194" y="0"/>
            <a:chExt cx="3651642" cy="468396"/>
          </a:xfrm>
        </p:grpSpPr>
        <p:sp>
          <p:nvSpPr>
            <p:cNvPr id="49" name="Rectangle 48"/>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District PPR</a:t>
              </a:r>
              <a:endParaRPr lang="en-US" sz="800">
                <a:effectLst/>
                <a:ea typeface="Calibri" panose="020F0502020204030204" pitchFamily="34" charset="0"/>
                <a:cs typeface="Times New Roman" panose="02020603050405020304" pitchFamily="18" charset="0"/>
              </a:endParaRPr>
            </a:p>
          </p:txBody>
        </p:sp>
        <p:sp>
          <p:nvSpPr>
            <p:cNvPr id="50" name="Text Box 19"/>
            <p:cNvSpPr txBox="1"/>
            <p:nvPr/>
          </p:nvSpPr>
          <p:spPr>
            <a:xfrm>
              <a:off x="-84194" y="144543"/>
              <a:ext cx="3567449" cy="32385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Prioritization of Positions and resource requests completed by District Offices</a:t>
              </a:r>
            </a:p>
          </p:txBody>
        </p:sp>
      </p:grpSp>
      <p:grpSp>
        <p:nvGrpSpPr>
          <p:cNvPr id="21" name="Group 20"/>
          <p:cNvGrpSpPr/>
          <p:nvPr/>
        </p:nvGrpSpPr>
        <p:grpSpPr>
          <a:xfrm>
            <a:off x="5716420" y="4715815"/>
            <a:ext cx="1009010" cy="1136430"/>
            <a:chOff x="-84194" y="0"/>
            <a:chExt cx="3651642" cy="468396"/>
          </a:xfrm>
        </p:grpSpPr>
        <p:sp>
          <p:nvSpPr>
            <p:cNvPr id="47" name="Rectangle 46"/>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District Assessment</a:t>
              </a:r>
              <a:endParaRPr lang="en-US" sz="800">
                <a:effectLst/>
                <a:ea typeface="Calibri" panose="020F0502020204030204" pitchFamily="34" charset="0"/>
                <a:cs typeface="Times New Roman" panose="02020603050405020304" pitchFamily="18" charset="0"/>
              </a:endParaRPr>
            </a:p>
          </p:txBody>
        </p:sp>
        <p:sp>
          <p:nvSpPr>
            <p:cNvPr id="48" name="Text Box 22"/>
            <p:cNvSpPr txBox="1"/>
            <p:nvPr/>
          </p:nvSpPr>
          <p:spPr>
            <a:xfrm>
              <a:off x="-84194" y="144543"/>
              <a:ext cx="3567449" cy="32385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District Assessment Completed based on District Offices PPR</a:t>
              </a:r>
            </a:p>
          </p:txBody>
        </p:sp>
      </p:grpSp>
      <p:grpSp>
        <p:nvGrpSpPr>
          <p:cNvPr id="22" name="Group 21"/>
          <p:cNvGrpSpPr/>
          <p:nvPr/>
        </p:nvGrpSpPr>
        <p:grpSpPr>
          <a:xfrm>
            <a:off x="4770220" y="2819867"/>
            <a:ext cx="1868546" cy="1309175"/>
            <a:chOff x="0" y="0"/>
            <a:chExt cx="3567448" cy="304499"/>
          </a:xfrm>
        </p:grpSpPr>
        <p:sp>
          <p:nvSpPr>
            <p:cNvPr id="45" name="Rectangle 44"/>
            <p:cNvSpPr/>
            <p:nvPr/>
          </p:nvSpPr>
          <p:spPr>
            <a:xfrm>
              <a:off x="0" y="0"/>
              <a:ext cx="3567448" cy="81601"/>
            </a:xfrm>
            <a:prstGeom prst="rect">
              <a:avLst/>
            </a:prstGeom>
            <a:solidFill>
              <a:srgbClr val="B31166"/>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Governing Board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6" name="Text Box 25"/>
            <p:cNvSpPr txBox="1"/>
            <p:nvPr/>
          </p:nvSpPr>
          <p:spPr>
            <a:xfrm>
              <a:off x="0" y="78526"/>
              <a:ext cx="3567448" cy="225973"/>
            </a:xfrm>
            <a:prstGeom prst="rect">
              <a:avLst/>
            </a:prstGeom>
            <a:noFill/>
            <a:ln w="6350">
              <a:noFill/>
            </a:ln>
            <a:effectLst/>
          </p:spPr>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Study Session: 1. Review GB imperatives and goals, 2. Review DSP goals, 3. Define goals, objectives, and actions, 4. Presidents review college specific goals, 5. Review GB goals from prior year and goals accomplished.</a:t>
              </a:r>
            </a:p>
          </p:txBody>
        </p:sp>
      </p:grpSp>
      <p:grpSp>
        <p:nvGrpSpPr>
          <p:cNvPr id="24" name="Group 23"/>
          <p:cNvGrpSpPr/>
          <p:nvPr/>
        </p:nvGrpSpPr>
        <p:grpSpPr>
          <a:xfrm>
            <a:off x="7871212" y="2819867"/>
            <a:ext cx="1947535" cy="800981"/>
            <a:chOff x="0" y="0"/>
            <a:chExt cx="3567448" cy="186379"/>
          </a:xfrm>
        </p:grpSpPr>
        <p:sp>
          <p:nvSpPr>
            <p:cNvPr id="41" name="Rectangle 40"/>
            <p:cNvSpPr/>
            <p:nvPr/>
          </p:nvSpPr>
          <p:spPr>
            <a:xfrm>
              <a:off x="0" y="0"/>
              <a:ext cx="3567448" cy="81601"/>
            </a:xfrm>
            <a:prstGeom prst="rect">
              <a:avLst/>
            </a:prstGeom>
            <a:solidFill>
              <a:srgbClr val="B31166"/>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District Strategic Planning Committee (DSPC)</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2" name="Text Box 290"/>
            <p:cNvSpPr txBox="1"/>
            <p:nvPr/>
          </p:nvSpPr>
          <p:spPr>
            <a:xfrm>
              <a:off x="0" y="78526"/>
              <a:ext cx="3567448" cy="107853"/>
            </a:xfrm>
            <a:prstGeom prst="rect">
              <a:avLst/>
            </a:prstGeom>
            <a:noFill/>
            <a:ln w="6350">
              <a:noFill/>
            </a:ln>
            <a:effectLst/>
          </p:spPr>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Review ideas for new QEIs and generate items to present to GB for July/August study session.</a:t>
              </a:r>
            </a:p>
          </p:txBody>
        </p:sp>
      </p:grpSp>
      <p:cxnSp>
        <p:nvCxnSpPr>
          <p:cNvPr id="26" name="Straight Arrow Connector 25"/>
          <p:cNvCxnSpPr/>
          <p:nvPr/>
        </p:nvCxnSpPr>
        <p:spPr>
          <a:xfrm>
            <a:off x="1136494" y="3013652"/>
            <a:ext cx="2152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289426" y="3013652"/>
            <a:ext cx="2152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307188" y="3013652"/>
            <a:ext cx="14630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686474" y="3013652"/>
            <a:ext cx="11887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AutoShape 2"/>
          <p:cNvSpPr>
            <a:spLocks noChangeArrowheads="1"/>
          </p:cNvSpPr>
          <p:nvPr/>
        </p:nvSpPr>
        <p:spPr bwMode="auto">
          <a:xfrm rot="5400000">
            <a:off x="7151115"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March</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35" name="Group 34"/>
          <p:cNvGrpSpPr/>
          <p:nvPr/>
        </p:nvGrpSpPr>
        <p:grpSpPr>
          <a:xfrm>
            <a:off x="6829597" y="5129571"/>
            <a:ext cx="1176787" cy="1136430"/>
            <a:chOff x="-84194" y="0"/>
            <a:chExt cx="3651642" cy="468396"/>
          </a:xfrm>
        </p:grpSpPr>
        <p:sp>
          <p:nvSpPr>
            <p:cNvPr id="37" name="Rectangle 36"/>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Developmental Budgets</a:t>
              </a:r>
              <a:endParaRPr lang="en-US" sz="800">
                <a:effectLst/>
                <a:ea typeface="Calibri" panose="020F0502020204030204" pitchFamily="34" charset="0"/>
                <a:cs typeface="Times New Roman" panose="02020603050405020304" pitchFamily="18" charset="0"/>
              </a:endParaRPr>
            </a:p>
          </p:txBody>
        </p:sp>
        <p:sp>
          <p:nvSpPr>
            <p:cNvPr id="38" name="Text Box 307"/>
            <p:cNvSpPr txBox="1"/>
            <p:nvPr/>
          </p:nvSpPr>
          <p:spPr>
            <a:xfrm>
              <a:off x="-84194" y="144543"/>
              <a:ext cx="3567449" cy="32385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5B9BD5"/>
                  </a:solidFill>
                  <a:effectLst/>
                  <a:ea typeface="Calibri" panose="020F0502020204030204" pitchFamily="34" charset="0"/>
                  <a:cs typeface="Times New Roman" panose="02020603050405020304" pitchFamily="18" charset="0"/>
                </a:rPr>
                <a:t> </a:t>
              </a:r>
              <a:endParaRPr lang="en-US" sz="800">
                <a:effectLst/>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5410445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SBCCD Strategic Planning Process</a:t>
            </a:r>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14</a:t>
            </a:fld>
            <a:endParaRPr lang="en-US"/>
          </a:p>
        </p:txBody>
      </p:sp>
      <p:sp>
        <p:nvSpPr>
          <p:cNvPr id="7" name="AutoShape 2"/>
          <p:cNvSpPr>
            <a:spLocks noChangeArrowheads="1"/>
          </p:cNvSpPr>
          <p:nvPr/>
        </p:nvSpPr>
        <p:spPr bwMode="auto">
          <a:xfrm rot="5400000">
            <a:off x="527714"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September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AutoShape 2"/>
          <p:cNvSpPr>
            <a:spLocks noChangeArrowheads="1"/>
          </p:cNvSpPr>
          <p:nvPr/>
        </p:nvSpPr>
        <p:spPr bwMode="auto">
          <a:xfrm rot="5400000">
            <a:off x="1712452"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October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AutoShape 2"/>
          <p:cNvSpPr>
            <a:spLocks noChangeArrowheads="1"/>
          </p:cNvSpPr>
          <p:nvPr/>
        </p:nvSpPr>
        <p:spPr bwMode="auto">
          <a:xfrm rot="5400000">
            <a:off x="2849483"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November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AutoShape 2"/>
          <p:cNvSpPr>
            <a:spLocks noChangeArrowheads="1"/>
          </p:cNvSpPr>
          <p:nvPr/>
        </p:nvSpPr>
        <p:spPr bwMode="auto">
          <a:xfrm rot="5400000">
            <a:off x="3946757"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December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AutoShape 2"/>
          <p:cNvSpPr>
            <a:spLocks noChangeArrowheads="1"/>
          </p:cNvSpPr>
          <p:nvPr/>
        </p:nvSpPr>
        <p:spPr bwMode="auto">
          <a:xfrm rot="5400000">
            <a:off x="5044031"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January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AutoShape 2"/>
          <p:cNvSpPr>
            <a:spLocks noChangeArrowheads="1"/>
          </p:cNvSpPr>
          <p:nvPr/>
        </p:nvSpPr>
        <p:spPr bwMode="auto">
          <a:xfrm rot="5400000">
            <a:off x="10395230"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July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AutoShape 2"/>
          <p:cNvSpPr>
            <a:spLocks noChangeArrowheads="1"/>
          </p:cNvSpPr>
          <p:nvPr/>
        </p:nvSpPr>
        <p:spPr bwMode="auto">
          <a:xfrm rot="5400000">
            <a:off x="9290004"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May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AutoShape 2"/>
          <p:cNvSpPr>
            <a:spLocks noChangeArrowheads="1"/>
          </p:cNvSpPr>
          <p:nvPr/>
        </p:nvSpPr>
        <p:spPr bwMode="auto">
          <a:xfrm rot="5400000">
            <a:off x="6093597"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February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AutoShape 2"/>
          <p:cNvSpPr>
            <a:spLocks noChangeArrowheads="1"/>
          </p:cNvSpPr>
          <p:nvPr/>
        </p:nvSpPr>
        <p:spPr bwMode="auto">
          <a:xfrm rot="5400000">
            <a:off x="8192730"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April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AutoShape 2"/>
          <p:cNvSpPr>
            <a:spLocks noChangeArrowheads="1"/>
          </p:cNvSpPr>
          <p:nvPr/>
        </p:nvSpPr>
        <p:spPr bwMode="auto">
          <a:xfrm rot="5400000">
            <a:off x="11480252" y="2038275"/>
            <a:ext cx="257652"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August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7" name="Group 16"/>
          <p:cNvGrpSpPr/>
          <p:nvPr/>
        </p:nvGrpSpPr>
        <p:grpSpPr>
          <a:xfrm>
            <a:off x="126683" y="2840818"/>
            <a:ext cx="1009010" cy="2052015"/>
            <a:chOff x="-84194" y="0"/>
            <a:chExt cx="3651642" cy="845450"/>
          </a:xfrm>
        </p:grpSpPr>
        <p:sp>
          <p:nvSpPr>
            <p:cNvPr id="55" name="Rectangle 54"/>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DSPC</a:t>
              </a:r>
              <a:endParaRPr lang="en-US" sz="800">
                <a:effectLst/>
                <a:ea typeface="Calibri" panose="020F0502020204030204" pitchFamily="34" charset="0"/>
                <a:cs typeface="Times New Roman" panose="02020603050405020304" pitchFamily="18" charset="0"/>
              </a:endParaRPr>
            </a:p>
          </p:txBody>
        </p:sp>
        <p:sp>
          <p:nvSpPr>
            <p:cNvPr id="56" name="Text Box 200"/>
            <p:cNvSpPr txBox="1"/>
            <p:nvPr/>
          </p:nvSpPr>
          <p:spPr>
            <a:xfrm>
              <a:off x="-84194" y="144557"/>
              <a:ext cx="3567448" cy="70089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Reviews progress on QEIs and discusses goals and objectives. Reviews GB goals for the year. Feedback generated by DSPC communicated to GB in October Study Session.</a:t>
              </a:r>
            </a:p>
          </p:txBody>
        </p:sp>
      </p:grpSp>
      <p:grpSp>
        <p:nvGrpSpPr>
          <p:cNvPr id="18" name="Group 17"/>
          <p:cNvGrpSpPr/>
          <p:nvPr/>
        </p:nvGrpSpPr>
        <p:grpSpPr>
          <a:xfrm>
            <a:off x="1153969" y="2840818"/>
            <a:ext cx="1368721" cy="3855817"/>
            <a:chOff x="-713410" y="0"/>
            <a:chExt cx="4951421" cy="896684"/>
          </a:xfrm>
        </p:grpSpPr>
        <p:sp>
          <p:nvSpPr>
            <p:cNvPr id="53" name="Rectangle 52"/>
            <p:cNvSpPr/>
            <p:nvPr/>
          </p:nvSpPr>
          <p:spPr>
            <a:xfrm>
              <a:off x="0" y="0"/>
              <a:ext cx="3567448" cy="81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Governing Board</a:t>
              </a:r>
              <a:endParaRPr lang="en-US" sz="800">
                <a:effectLst/>
                <a:ea typeface="Calibri" panose="020F0502020204030204" pitchFamily="34" charset="0"/>
                <a:cs typeface="Times New Roman" panose="02020603050405020304" pitchFamily="18" charset="0"/>
              </a:endParaRPr>
            </a:p>
          </p:txBody>
        </p:sp>
        <p:sp>
          <p:nvSpPr>
            <p:cNvPr id="54" name="Text Box 13"/>
            <p:cNvSpPr txBox="1"/>
            <p:nvPr/>
          </p:nvSpPr>
          <p:spPr>
            <a:xfrm>
              <a:off x="-713410" y="78526"/>
              <a:ext cx="4951421" cy="81815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Study Session: 1. Progress update on QEIs and accomplishments toward goals for DSP, both Colleges, TESS, EDCT, and KVCR; 2. Educate GB on meaning of measures and what they indicate; 3. Presidents review college specific goals; 4. Reviews progress on GB goals from prior year; 5. Ideas generated by GB taken to DSPC for discussion. Reviews progress on QEIs and discusses goals and objectives. Reviews GB goals for the year. Feedback generated by DSPC communicated to GB in October Study Session.</a:t>
              </a:r>
            </a:p>
          </p:txBody>
        </p:sp>
      </p:grpSp>
      <p:grpSp>
        <p:nvGrpSpPr>
          <p:cNvPr id="19" name="Group 18"/>
          <p:cNvGrpSpPr/>
          <p:nvPr/>
        </p:nvGrpSpPr>
        <p:grpSpPr>
          <a:xfrm>
            <a:off x="2464354" y="2840818"/>
            <a:ext cx="1009010" cy="1675574"/>
            <a:chOff x="-84194" y="0"/>
            <a:chExt cx="3651642" cy="690452"/>
          </a:xfrm>
        </p:grpSpPr>
        <p:sp>
          <p:nvSpPr>
            <p:cNvPr id="51" name="Rectangle 50"/>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DSPC</a:t>
              </a:r>
              <a:endParaRPr lang="en-US" sz="800">
                <a:effectLst/>
                <a:ea typeface="Calibri" panose="020F0502020204030204" pitchFamily="34" charset="0"/>
                <a:cs typeface="Times New Roman" panose="02020603050405020304" pitchFamily="18" charset="0"/>
              </a:endParaRPr>
            </a:p>
          </p:txBody>
        </p:sp>
        <p:sp>
          <p:nvSpPr>
            <p:cNvPr id="52" name="Text Box 16"/>
            <p:cNvSpPr txBox="1"/>
            <p:nvPr/>
          </p:nvSpPr>
          <p:spPr>
            <a:xfrm>
              <a:off x="-84194" y="144543"/>
              <a:ext cx="3567448" cy="54590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Reviews and discusses any ideas generated by GB at October Study Session. Generate items to present to GB for January Study Session.</a:t>
              </a:r>
            </a:p>
          </p:txBody>
        </p:sp>
      </p:grpSp>
      <p:grpSp>
        <p:nvGrpSpPr>
          <p:cNvPr id="20" name="Group 19"/>
          <p:cNvGrpSpPr/>
          <p:nvPr/>
        </p:nvGrpSpPr>
        <p:grpSpPr>
          <a:xfrm>
            <a:off x="3553677" y="4333482"/>
            <a:ext cx="1009010" cy="1136430"/>
            <a:chOff x="-84194" y="0"/>
            <a:chExt cx="3651642" cy="468396"/>
          </a:xfrm>
        </p:grpSpPr>
        <p:sp>
          <p:nvSpPr>
            <p:cNvPr id="49" name="Rectangle 48"/>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District PPR</a:t>
              </a:r>
              <a:endParaRPr lang="en-US" sz="800">
                <a:effectLst/>
                <a:ea typeface="Calibri" panose="020F0502020204030204" pitchFamily="34" charset="0"/>
                <a:cs typeface="Times New Roman" panose="02020603050405020304" pitchFamily="18" charset="0"/>
              </a:endParaRPr>
            </a:p>
          </p:txBody>
        </p:sp>
        <p:sp>
          <p:nvSpPr>
            <p:cNvPr id="50" name="Text Box 19"/>
            <p:cNvSpPr txBox="1"/>
            <p:nvPr/>
          </p:nvSpPr>
          <p:spPr>
            <a:xfrm>
              <a:off x="-84194" y="144543"/>
              <a:ext cx="3567449" cy="32385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Prioritization of Positions and resource requests completed by District Offices</a:t>
              </a:r>
            </a:p>
          </p:txBody>
        </p:sp>
      </p:grpSp>
      <p:grpSp>
        <p:nvGrpSpPr>
          <p:cNvPr id="21" name="Group 20"/>
          <p:cNvGrpSpPr/>
          <p:nvPr/>
        </p:nvGrpSpPr>
        <p:grpSpPr>
          <a:xfrm>
            <a:off x="5716420" y="4715815"/>
            <a:ext cx="1009010" cy="1136430"/>
            <a:chOff x="-84194" y="0"/>
            <a:chExt cx="3651642" cy="468396"/>
          </a:xfrm>
        </p:grpSpPr>
        <p:sp>
          <p:nvSpPr>
            <p:cNvPr id="47" name="Rectangle 46"/>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District Assessment</a:t>
              </a:r>
              <a:endParaRPr lang="en-US" sz="800">
                <a:effectLst/>
                <a:ea typeface="Calibri" panose="020F0502020204030204" pitchFamily="34" charset="0"/>
                <a:cs typeface="Times New Roman" panose="02020603050405020304" pitchFamily="18" charset="0"/>
              </a:endParaRPr>
            </a:p>
          </p:txBody>
        </p:sp>
        <p:sp>
          <p:nvSpPr>
            <p:cNvPr id="48" name="Text Box 22"/>
            <p:cNvSpPr txBox="1"/>
            <p:nvPr/>
          </p:nvSpPr>
          <p:spPr>
            <a:xfrm>
              <a:off x="-84194" y="144543"/>
              <a:ext cx="3567449" cy="32385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District Assessment Completed based on District Offices PPR</a:t>
              </a:r>
            </a:p>
          </p:txBody>
        </p:sp>
      </p:grpSp>
      <p:grpSp>
        <p:nvGrpSpPr>
          <p:cNvPr id="22" name="Group 21"/>
          <p:cNvGrpSpPr/>
          <p:nvPr/>
        </p:nvGrpSpPr>
        <p:grpSpPr>
          <a:xfrm>
            <a:off x="4770220" y="2819867"/>
            <a:ext cx="1868546" cy="1309175"/>
            <a:chOff x="0" y="0"/>
            <a:chExt cx="3567448" cy="304499"/>
          </a:xfrm>
        </p:grpSpPr>
        <p:sp>
          <p:nvSpPr>
            <p:cNvPr id="45" name="Rectangle 44"/>
            <p:cNvSpPr/>
            <p:nvPr/>
          </p:nvSpPr>
          <p:spPr>
            <a:xfrm>
              <a:off x="0" y="0"/>
              <a:ext cx="3567448" cy="81601"/>
            </a:xfrm>
            <a:prstGeom prst="rect">
              <a:avLst/>
            </a:prstGeom>
            <a:solidFill>
              <a:srgbClr val="B31166"/>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Governing Board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6" name="Text Box 25"/>
            <p:cNvSpPr txBox="1"/>
            <p:nvPr/>
          </p:nvSpPr>
          <p:spPr>
            <a:xfrm>
              <a:off x="0" y="78526"/>
              <a:ext cx="3567448" cy="225973"/>
            </a:xfrm>
            <a:prstGeom prst="rect">
              <a:avLst/>
            </a:prstGeom>
            <a:noFill/>
            <a:ln w="6350">
              <a:noFill/>
            </a:ln>
            <a:effectLst/>
          </p:spPr>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Study Session: 1. Review GB imperatives and goals, 2. Review DSP goals, 3. Define goals, objectives, and actions, 4. Presidents review college specific goals, 5. Review GB goals from prior year and goals accomplished.</a:t>
              </a:r>
            </a:p>
          </p:txBody>
        </p:sp>
      </p:grpSp>
      <p:grpSp>
        <p:nvGrpSpPr>
          <p:cNvPr id="23" name="Group 22"/>
          <p:cNvGrpSpPr/>
          <p:nvPr/>
        </p:nvGrpSpPr>
        <p:grpSpPr>
          <a:xfrm>
            <a:off x="8849217" y="5642839"/>
            <a:ext cx="1009010" cy="1136430"/>
            <a:chOff x="-84194" y="0"/>
            <a:chExt cx="3651642" cy="468396"/>
          </a:xfrm>
        </p:grpSpPr>
        <p:sp>
          <p:nvSpPr>
            <p:cNvPr id="43" name="Rectangle 42"/>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College PPR</a:t>
              </a:r>
              <a:endParaRPr lang="en-US" sz="800">
                <a:effectLst/>
                <a:ea typeface="Calibri" panose="020F0502020204030204" pitchFamily="34" charset="0"/>
                <a:cs typeface="Times New Roman" panose="02020603050405020304" pitchFamily="18" charset="0"/>
              </a:endParaRPr>
            </a:p>
          </p:txBody>
        </p:sp>
        <p:sp>
          <p:nvSpPr>
            <p:cNvPr id="44" name="Text Box 28"/>
            <p:cNvSpPr txBox="1"/>
            <p:nvPr/>
          </p:nvSpPr>
          <p:spPr>
            <a:xfrm>
              <a:off x="-84194" y="144543"/>
              <a:ext cx="3567449" cy="32385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Prioritization of Positions and resources Completed by Colleges</a:t>
              </a:r>
            </a:p>
          </p:txBody>
        </p:sp>
      </p:grpSp>
      <p:grpSp>
        <p:nvGrpSpPr>
          <p:cNvPr id="24" name="Group 23"/>
          <p:cNvGrpSpPr/>
          <p:nvPr/>
        </p:nvGrpSpPr>
        <p:grpSpPr>
          <a:xfrm>
            <a:off x="7871212" y="2819867"/>
            <a:ext cx="1947535" cy="800981"/>
            <a:chOff x="0" y="0"/>
            <a:chExt cx="3567448" cy="186379"/>
          </a:xfrm>
        </p:grpSpPr>
        <p:sp>
          <p:nvSpPr>
            <p:cNvPr id="41" name="Rectangle 40"/>
            <p:cNvSpPr/>
            <p:nvPr/>
          </p:nvSpPr>
          <p:spPr>
            <a:xfrm>
              <a:off x="0" y="0"/>
              <a:ext cx="3567448" cy="81601"/>
            </a:xfrm>
            <a:prstGeom prst="rect">
              <a:avLst/>
            </a:prstGeom>
            <a:solidFill>
              <a:srgbClr val="B31166"/>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District Strategic Planning Committee (DSPC)</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2" name="Text Box 290"/>
            <p:cNvSpPr txBox="1"/>
            <p:nvPr/>
          </p:nvSpPr>
          <p:spPr>
            <a:xfrm>
              <a:off x="0" y="78526"/>
              <a:ext cx="3567448" cy="107853"/>
            </a:xfrm>
            <a:prstGeom prst="rect">
              <a:avLst/>
            </a:prstGeom>
            <a:noFill/>
            <a:ln w="6350">
              <a:noFill/>
            </a:ln>
            <a:effectLst/>
          </p:spPr>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Review ideas for new QEIs and generate items to present to GB for July/August study session.</a:t>
              </a:r>
            </a:p>
          </p:txBody>
        </p:sp>
      </p:grpSp>
      <p:cxnSp>
        <p:nvCxnSpPr>
          <p:cNvPr id="26" name="Straight Arrow Connector 25"/>
          <p:cNvCxnSpPr/>
          <p:nvPr/>
        </p:nvCxnSpPr>
        <p:spPr>
          <a:xfrm>
            <a:off x="1136494" y="3013652"/>
            <a:ext cx="2152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289426" y="3013652"/>
            <a:ext cx="2152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307188" y="3013652"/>
            <a:ext cx="14630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686474" y="3013652"/>
            <a:ext cx="11887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AutoShape 2"/>
          <p:cNvSpPr>
            <a:spLocks noChangeArrowheads="1"/>
          </p:cNvSpPr>
          <p:nvPr/>
        </p:nvSpPr>
        <p:spPr bwMode="auto">
          <a:xfrm rot="5400000">
            <a:off x="7151115"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March</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35" name="Group 34"/>
          <p:cNvGrpSpPr/>
          <p:nvPr/>
        </p:nvGrpSpPr>
        <p:grpSpPr>
          <a:xfrm>
            <a:off x="6829597" y="5129571"/>
            <a:ext cx="1176787" cy="1136430"/>
            <a:chOff x="-84194" y="0"/>
            <a:chExt cx="3651642" cy="468396"/>
          </a:xfrm>
        </p:grpSpPr>
        <p:sp>
          <p:nvSpPr>
            <p:cNvPr id="37" name="Rectangle 36"/>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Developmental Budgets</a:t>
              </a:r>
              <a:endParaRPr lang="en-US" sz="800">
                <a:effectLst/>
                <a:ea typeface="Calibri" panose="020F0502020204030204" pitchFamily="34" charset="0"/>
                <a:cs typeface="Times New Roman" panose="02020603050405020304" pitchFamily="18" charset="0"/>
              </a:endParaRPr>
            </a:p>
          </p:txBody>
        </p:sp>
        <p:sp>
          <p:nvSpPr>
            <p:cNvPr id="38" name="Text Box 307"/>
            <p:cNvSpPr txBox="1"/>
            <p:nvPr/>
          </p:nvSpPr>
          <p:spPr>
            <a:xfrm>
              <a:off x="-84194" y="144543"/>
              <a:ext cx="3567449" cy="32385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5B9BD5"/>
                  </a:solidFill>
                  <a:effectLst/>
                  <a:ea typeface="Calibri" panose="020F0502020204030204" pitchFamily="34" charset="0"/>
                  <a:cs typeface="Times New Roman" panose="02020603050405020304" pitchFamily="18" charset="0"/>
                </a:rPr>
                <a:t> </a:t>
              </a:r>
              <a:endParaRPr lang="en-US" sz="800">
                <a:effectLst/>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3024772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SBCCD Strategic Planning Process</a:t>
            </a:r>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15</a:t>
            </a:fld>
            <a:endParaRPr lang="en-US"/>
          </a:p>
        </p:txBody>
      </p:sp>
      <p:sp>
        <p:nvSpPr>
          <p:cNvPr id="7" name="AutoShape 2"/>
          <p:cNvSpPr>
            <a:spLocks noChangeArrowheads="1"/>
          </p:cNvSpPr>
          <p:nvPr/>
        </p:nvSpPr>
        <p:spPr bwMode="auto">
          <a:xfrm rot="5400000">
            <a:off x="527714"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September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AutoShape 2"/>
          <p:cNvSpPr>
            <a:spLocks noChangeArrowheads="1"/>
          </p:cNvSpPr>
          <p:nvPr/>
        </p:nvSpPr>
        <p:spPr bwMode="auto">
          <a:xfrm rot="5400000">
            <a:off x="1712452"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October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AutoShape 2"/>
          <p:cNvSpPr>
            <a:spLocks noChangeArrowheads="1"/>
          </p:cNvSpPr>
          <p:nvPr/>
        </p:nvSpPr>
        <p:spPr bwMode="auto">
          <a:xfrm rot="5400000">
            <a:off x="2849483"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November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AutoShape 2"/>
          <p:cNvSpPr>
            <a:spLocks noChangeArrowheads="1"/>
          </p:cNvSpPr>
          <p:nvPr/>
        </p:nvSpPr>
        <p:spPr bwMode="auto">
          <a:xfrm rot="5400000">
            <a:off x="3946757"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December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AutoShape 2"/>
          <p:cNvSpPr>
            <a:spLocks noChangeArrowheads="1"/>
          </p:cNvSpPr>
          <p:nvPr/>
        </p:nvSpPr>
        <p:spPr bwMode="auto">
          <a:xfrm rot="5400000">
            <a:off x="5044031"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January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AutoShape 2"/>
          <p:cNvSpPr>
            <a:spLocks noChangeArrowheads="1"/>
          </p:cNvSpPr>
          <p:nvPr/>
        </p:nvSpPr>
        <p:spPr bwMode="auto">
          <a:xfrm rot="5400000">
            <a:off x="10395230"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July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AutoShape 2"/>
          <p:cNvSpPr>
            <a:spLocks noChangeArrowheads="1"/>
          </p:cNvSpPr>
          <p:nvPr/>
        </p:nvSpPr>
        <p:spPr bwMode="auto">
          <a:xfrm rot="5400000">
            <a:off x="9290004"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May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AutoShape 2"/>
          <p:cNvSpPr>
            <a:spLocks noChangeArrowheads="1"/>
          </p:cNvSpPr>
          <p:nvPr/>
        </p:nvSpPr>
        <p:spPr bwMode="auto">
          <a:xfrm rot="5400000">
            <a:off x="6093597"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February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AutoShape 2"/>
          <p:cNvSpPr>
            <a:spLocks noChangeArrowheads="1"/>
          </p:cNvSpPr>
          <p:nvPr/>
        </p:nvSpPr>
        <p:spPr bwMode="auto">
          <a:xfrm rot="5400000">
            <a:off x="8192730"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April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AutoShape 2"/>
          <p:cNvSpPr>
            <a:spLocks noChangeArrowheads="1"/>
          </p:cNvSpPr>
          <p:nvPr/>
        </p:nvSpPr>
        <p:spPr bwMode="auto">
          <a:xfrm rot="5400000">
            <a:off x="11480252" y="2038275"/>
            <a:ext cx="257652"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August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7" name="Group 16"/>
          <p:cNvGrpSpPr/>
          <p:nvPr/>
        </p:nvGrpSpPr>
        <p:grpSpPr>
          <a:xfrm>
            <a:off x="126683" y="2840818"/>
            <a:ext cx="1009010" cy="2052015"/>
            <a:chOff x="-84194" y="0"/>
            <a:chExt cx="3651642" cy="845450"/>
          </a:xfrm>
        </p:grpSpPr>
        <p:sp>
          <p:nvSpPr>
            <p:cNvPr id="55" name="Rectangle 54"/>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DSPC</a:t>
              </a:r>
              <a:endParaRPr lang="en-US" sz="800">
                <a:effectLst/>
                <a:ea typeface="Calibri" panose="020F0502020204030204" pitchFamily="34" charset="0"/>
                <a:cs typeface="Times New Roman" panose="02020603050405020304" pitchFamily="18" charset="0"/>
              </a:endParaRPr>
            </a:p>
          </p:txBody>
        </p:sp>
        <p:sp>
          <p:nvSpPr>
            <p:cNvPr id="56" name="Text Box 200"/>
            <p:cNvSpPr txBox="1"/>
            <p:nvPr/>
          </p:nvSpPr>
          <p:spPr>
            <a:xfrm>
              <a:off x="-84194" y="144557"/>
              <a:ext cx="3567448" cy="70089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Reviews progress on QEIs and discusses goals and objectives. Reviews GB goals for the year. Feedback generated by DSPC communicated to GB in October Study Session.</a:t>
              </a:r>
            </a:p>
          </p:txBody>
        </p:sp>
      </p:grpSp>
      <p:grpSp>
        <p:nvGrpSpPr>
          <p:cNvPr id="18" name="Group 17"/>
          <p:cNvGrpSpPr/>
          <p:nvPr/>
        </p:nvGrpSpPr>
        <p:grpSpPr>
          <a:xfrm>
            <a:off x="1153969" y="2840818"/>
            <a:ext cx="1368721" cy="3855817"/>
            <a:chOff x="-713410" y="0"/>
            <a:chExt cx="4951421" cy="896684"/>
          </a:xfrm>
        </p:grpSpPr>
        <p:sp>
          <p:nvSpPr>
            <p:cNvPr id="53" name="Rectangle 52"/>
            <p:cNvSpPr/>
            <p:nvPr/>
          </p:nvSpPr>
          <p:spPr>
            <a:xfrm>
              <a:off x="0" y="0"/>
              <a:ext cx="3567448" cy="81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Governing Board</a:t>
              </a:r>
              <a:endParaRPr lang="en-US" sz="800">
                <a:effectLst/>
                <a:ea typeface="Calibri" panose="020F0502020204030204" pitchFamily="34" charset="0"/>
                <a:cs typeface="Times New Roman" panose="02020603050405020304" pitchFamily="18" charset="0"/>
              </a:endParaRPr>
            </a:p>
          </p:txBody>
        </p:sp>
        <p:sp>
          <p:nvSpPr>
            <p:cNvPr id="54" name="Text Box 13"/>
            <p:cNvSpPr txBox="1"/>
            <p:nvPr/>
          </p:nvSpPr>
          <p:spPr>
            <a:xfrm>
              <a:off x="-713410" y="78526"/>
              <a:ext cx="4951421" cy="81815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Study Session: 1. Progress update on QEIs and accomplishments toward goals for DSP, both Colleges, TESS, EDCT, and KVCR; 2. Educate GB on meaning of measures and what they indicate; 3. Presidents review college specific goals; 4. Reviews progress on GB goals from prior year; 5. Ideas generated by GB taken to DSPC for discussion. Reviews progress on QEIs and discusses goals and objectives. Reviews GB goals for the year. Feedback generated by DSPC communicated to GB in October Study Session.</a:t>
              </a:r>
            </a:p>
          </p:txBody>
        </p:sp>
      </p:grpSp>
      <p:grpSp>
        <p:nvGrpSpPr>
          <p:cNvPr id="19" name="Group 18"/>
          <p:cNvGrpSpPr/>
          <p:nvPr/>
        </p:nvGrpSpPr>
        <p:grpSpPr>
          <a:xfrm>
            <a:off x="2464354" y="2840818"/>
            <a:ext cx="1009010" cy="1675574"/>
            <a:chOff x="-84194" y="0"/>
            <a:chExt cx="3651642" cy="690452"/>
          </a:xfrm>
        </p:grpSpPr>
        <p:sp>
          <p:nvSpPr>
            <p:cNvPr id="51" name="Rectangle 50"/>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DSPC</a:t>
              </a:r>
              <a:endParaRPr lang="en-US" sz="800">
                <a:effectLst/>
                <a:ea typeface="Calibri" panose="020F0502020204030204" pitchFamily="34" charset="0"/>
                <a:cs typeface="Times New Roman" panose="02020603050405020304" pitchFamily="18" charset="0"/>
              </a:endParaRPr>
            </a:p>
          </p:txBody>
        </p:sp>
        <p:sp>
          <p:nvSpPr>
            <p:cNvPr id="52" name="Text Box 16"/>
            <p:cNvSpPr txBox="1"/>
            <p:nvPr/>
          </p:nvSpPr>
          <p:spPr>
            <a:xfrm>
              <a:off x="-84194" y="144543"/>
              <a:ext cx="3567448" cy="54590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Reviews and discusses any ideas generated by GB at October Study Session. Generate items to present to GB for January Study Session.</a:t>
              </a:r>
            </a:p>
          </p:txBody>
        </p:sp>
      </p:grpSp>
      <p:grpSp>
        <p:nvGrpSpPr>
          <p:cNvPr id="20" name="Group 19"/>
          <p:cNvGrpSpPr/>
          <p:nvPr/>
        </p:nvGrpSpPr>
        <p:grpSpPr>
          <a:xfrm>
            <a:off x="3553677" y="4333482"/>
            <a:ext cx="1009010" cy="1136430"/>
            <a:chOff x="-84194" y="0"/>
            <a:chExt cx="3651642" cy="468396"/>
          </a:xfrm>
        </p:grpSpPr>
        <p:sp>
          <p:nvSpPr>
            <p:cNvPr id="49" name="Rectangle 48"/>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District PPR</a:t>
              </a:r>
              <a:endParaRPr lang="en-US" sz="800">
                <a:effectLst/>
                <a:ea typeface="Calibri" panose="020F0502020204030204" pitchFamily="34" charset="0"/>
                <a:cs typeface="Times New Roman" panose="02020603050405020304" pitchFamily="18" charset="0"/>
              </a:endParaRPr>
            </a:p>
          </p:txBody>
        </p:sp>
        <p:sp>
          <p:nvSpPr>
            <p:cNvPr id="50" name="Text Box 19"/>
            <p:cNvSpPr txBox="1"/>
            <p:nvPr/>
          </p:nvSpPr>
          <p:spPr>
            <a:xfrm>
              <a:off x="-84194" y="144543"/>
              <a:ext cx="3567449" cy="32385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Prioritization of Positions and resource requests completed by District Offices</a:t>
              </a:r>
            </a:p>
          </p:txBody>
        </p:sp>
      </p:grpSp>
      <p:grpSp>
        <p:nvGrpSpPr>
          <p:cNvPr id="21" name="Group 20"/>
          <p:cNvGrpSpPr/>
          <p:nvPr/>
        </p:nvGrpSpPr>
        <p:grpSpPr>
          <a:xfrm>
            <a:off x="5716420" y="4715815"/>
            <a:ext cx="1009010" cy="1136430"/>
            <a:chOff x="-84194" y="0"/>
            <a:chExt cx="3651642" cy="468396"/>
          </a:xfrm>
        </p:grpSpPr>
        <p:sp>
          <p:nvSpPr>
            <p:cNvPr id="47" name="Rectangle 46"/>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District Assessment</a:t>
              </a:r>
              <a:endParaRPr lang="en-US" sz="800">
                <a:effectLst/>
                <a:ea typeface="Calibri" panose="020F0502020204030204" pitchFamily="34" charset="0"/>
                <a:cs typeface="Times New Roman" panose="02020603050405020304" pitchFamily="18" charset="0"/>
              </a:endParaRPr>
            </a:p>
          </p:txBody>
        </p:sp>
        <p:sp>
          <p:nvSpPr>
            <p:cNvPr id="48" name="Text Box 22"/>
            <p:cNvSpPr txBox="1"/>
            <p:nvPr/>
          </p:nvSpPr>
          <p:spPr>
            <a:xfrm>
              <a:off x="-84194" y="144543"/>
              <a:ext cx="3567449" cy="32385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District Assessment Completed based on District Offices PPR</a:t>
              </a:r>
            </a:p>
          </p:txBody>
        </p:sp>
      </p:grpSp>
      <p:grpSp>
        <p:nvGrpSpPr>
          <p:cNvPr id="22" name="Group 21"/>
          <p:cNvGrpSpPr/>
          <p:nvPr/>
        </p:nvGrpSpPr>
        <p:grpSpPr>
          <a:xfrm>
            <a:off x="4770220" y="2819867"/>
            <a:ext cx="1868546" cy="1309175"/>
            <a:chOff x="0" y="0"/>
            <a:chExt cx="3567448" cy="304499"/>
          </a:xfrm>
        </p:grpSpPr>
        <p:sp>
          <p:nvSpPr>
            <p:cNvPr id="45" name="Rectangle 44"/>
            <p:cNvSpPr/>
            <p:nvPr/>
          </p:nvSpPr>
          <p:spPr>
            <a:xfrm>
              <a:off x="0" y="0"/>
              <a:ext cx="3567448" cy="81601"/>
            </a:xfrm>
            <a:prstGeom prst="rect">
              <a:avLst/>
            </a:prstGeom>
            <a:solidFill>
              <a:srgbClr val="B31166"/>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Governing Board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6" name="Text Box 25"/>
            <p:cNvSpPr txBox="1"/>
            <p:nvPr/>
          </p:nvSpPr>
          <p:spPr>
            <a:xfrm>
              <a:off x="0" y="78526"/>
              <a:ext cx="3567448" cy="225973"/>
            </a:xfrm>
            <a:prstGeom prst="rect">
              <a:avLst/>
            </a:prstGeom>
            <a:noFill/>
            <a:ln w="6350">
              <a:noFill/>
            </a:ln>
            <a:effectLst/>
          </p:spPr>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Study Session: 1. Review GB imperatives and goals, 2. Review DSP goals, 3. Define goals, objectives, and actions, 4. Presidents review college specific goals, 5. Review GB goals from prior year and goals accomplished.</a:t>
              </a:r>
            </a:p>
          </p:txBody>
        </p:sp>
      </p:grpSp>
      <p:grpSp>
        <p:nvGrpSpPr>
          <p:cNvPr id="23" name="Group 22"/>
          <p:cNvGrpSpPr/>
          <p:nvPr/>
        </p:nvGrpSpPr>
        <p:grpSpPr>
          <a:xfrm>
            <a:off x="8849217" y="5642839"/>
            <a:ext cx="1009010" cy="1136430"/>
            <a:chOff x="-84194" y="0"/>
            <a:chExt cx="3651642" cy="468396"/>
          </a:xfrm>
        </p:grpSpPr>
        <p:sp>
          <p:nvSpPr>
            <p:cNvPr id="43" name="Rectangle 42"/>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College PPR</a:t>
              </a:r>
              <a:endParaRPr lang="en-US" sz="800">
                <a:effectLst/>
                <a:ea typeface="Calibri" panose="020F0502020204030204" pitchFamily="34" charset="0"/>
                <a:cs typeface="Times New Roman" panose="02020603050405020304" pitchFamily="18" charset="0"/>
              </a:endParaRPr>
            </a:p>
          </p:txBody>
        </p:sp>
        <p:sp>
          <p:nvSpPr>
            <p:cNvPr id="44" name="Text Box 28"/>
            <p:cNvSpPr txBox="1"/>
            <p:nvPr/>
          </p:nvSpPr>
          <p:spPr>
            <a:xfrm>
              <a:off x="-84194" y="144543"/>
              <a:ext cx="3567449" cy="32385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Prioritization of Positions and resources Completed by Colleges</a:t>
              </a:r>
            </a:p>
          </p:txBody>
        </p:sp>
      </p:grpSp>
      <p:grpSp>
        <p:nvGrpSpPr>
          <p:cNvPr id="24" name="Group 23"/>
          <p:cNvGrpSpPr/>
          <p:nvPr/>
        </p:nvGrpSpPr>
        <p:grpSpPr>
          <a:xfrm>
            <a:off x="7871212" y="2819867"/>
            <a:ext cx="1947535" cy="800981"/>
            <a:chOff x="0" y="0"/>
            <a:chExt cx="3567448" cy="186379"/>
          </a:xfrm>
        </p:grpSpPr>
        <p:sp>
          <p:nvSpPr>
            <p:cNvPr id="41" name="Rectangle 40"/>
            <p:cNvSpPr/>
            <p:nvPr/>
          </p:nvSpPr>
          <p:spPr>
            <a:xfrm>
              <a:off x="0" y="0"/>
              <a:ext cx="3567448" cy="81601"/>
            </a:xfrm>
            <a:prstGeom prst="rect">
              <a:avLst/>
            </a:prstGeom>
            <a:solidFill>
              <a:srgbClr val="B31166"/>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District Strategic Planning Committee (DSPC)</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2" name="Text Box 290"/>
            <p:cNvSpPr txBox="1"/>
            <p:nvPr/>
          </p:nvSpPr>
          <p:spPr>
            <a:xfrm>
              <a:off x="0" y="78526"/>
              <a:ext cx="3567448" cy="107853"/>
            </a:xfrm>
            <a:prstGeom prst="rect">
              <a:avLst/>
            </a:prstGeom>
            <a:noFill/>
            <a:ln w="6350">
              <a:noFill/>
            </a:ln>
            <a:effectLst/>
          </p:spPr>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Review ideas for new QEIs and generate items to present to GB for July/August study session.</a:t>
              </a:r>
            </a:p>
          </p:txBody>
        </p:sp>
      </p:grpSp>
      <p:grpSp>
        <p:nvGrpSpPr>
          <p:cNvPr id="25" name="Group 24"/>
          <p:cNvGrpSpPr/>
          <p:nvPr/>
        </p:nvGrpSpPr>
        <p:grpSpPr>
          <a:xfrm>
            <a:off x="10113467" y="2830342"/>
            <a:ext cx="1947535" cy="3666104"/>
            <a:chOff x="0" y="0"/>
            <a:chExt cx="3567448" cy="304499"/>
          </a:xfrm>
        </p:grpSpPr>
        <p:sp>
          <p:nvSpPr>
            <p:cNvPr id="39" name="Rectangle 38"/>
            <p:cNvSpPr/>
            <p:nvPr/>
          </p:nvSpPr>
          <p:spPr>
            <a:xfrm>
              <a:off x="0" y="0"/>
              <a:ext cx="3567448" cy="81601"/>
            </a:xfrm>
            <a:prstGeom prst="rect">
              <a:avLst/>
            </a:prstGeom>
            <a:solidFill>
              <a:srgbClr val="B31166"/>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Governing Board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0" name="Text Box 293"/>
            <p:cNvSpPr txBox="1"/>
            <p:nvPr/>
          </p:nvSpPr>
          <p:spPr>
            <a:xfrm>
              <a:off x="0" y="78526"/>
              <a:ext cx="3567448" cy="225973"/>
            </a:xfrm>
            <a:prstGeom prst="rect">
              <a:avLst/>
            </a:prstGeom>
            <a:noFill/>
            <a:ln w="6350">
              <a:noFill/>
            </a:ln>
            <a:effectLst/>
          </p:spPr>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Annual Retreat: 1. Progress update on QEIs and accomplishments toward goals for DSP, both Colleges, TESS, EDCT, and KVCR;  2. Facilitate discussions on importance of measures and/or additional DSPC ideas for new measures; 3. Review and develop GB goals for next year based on DSP goals, prior year's progress, budget, PPR prioritizations, and Chancellor's proposed GB imperatives</a:t>
              </a:r>
            </a:p>
          </p:txBody>
        </p:sp>
      </p:grpSp>
      <p:cxnSp>
        <p:nvCxnSpPr>
          <p:cNvPr id="26" name="Straight Arrow Connector 25"/>
          <p:cNvCxnSpPr/>
          <p:nvPr/>
        </p:nvCxnSpPr>
        <p:spPr>
          <a:xfrm>
            <a:off x="1136494" y="3013652"/>
            <a:ext cx="2152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289426" y="3013652"/>
            <a:ext cx="2152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307188" y="3013652"/>
            <a:ext cx="14630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686474" y="3013652"/>
            <a:ext cx="11887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9660246" y="3013652"/>
            <a:ext cx="45719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404462" y="4480131"/>
            <a:ext cx="576068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599010" y="4825800"/>
            <a:ext cx="356614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9707954" y="5826148"/>
            <a:ext cx="45719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AutoShape 2"/>
          <p:cNvSpPr>
            <a:spLocks noChangeArrowheads="1"/>
          </p:cNvSpPr>
          <p:nvPr/>
        </p:nvSpPr>
        <p:spPr bwMode="auto">
          <a:xfrm rot="5400000">
            <a:off x="7151115"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March</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35" name="Group 34"/>
          <p:cNvGrpSpPr/>
          <p:nvPr/>
        </p:nvGrpSpPr>
        <p:grpSpPr>
          <a:xfrm>
            <a:off x="6829597" y="5129571"/>
            <a:ext cx="1176787" cy="1136430"/>
            <a:chOff x="-84194" y="0"/>
            <a:chExt cx="3651642" cy="468396"/>
          </a:xfrm>
        </p:grpSpPr>
        <p:sp>
          <p:nvSpPr>
            <p:cNvPr id="37" name="Rectangle 36"/>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Developmental Budgets</a:t>
              </a:r>
              <a:endParaRPr lang="en-US" sz="800">
                <a:effectLst/>
                <a:ea typeface="Calibri" panose="020F0502020204030204" pitchFamily="34" charset="0"/>
                <a:cs typeface="Times New Roman" panose="02020603050405020304" pitchFamily="18" charset="0"/>
              </a:endParaRPr>
            </a:p>
          </p:txBody>
        </p:sp>
        <p:sp>
          <p:nvSpPr>
            <p:cNvPr id="38" name="Text Box 307"/>
            <p:cNvSpPr txBox="1"/>
            <p:nvPr/>
          </p:nvSpPr>
          <p:spPr>
            <a:xfrm>
              <a:off x="-84194" y="144543"/>
              <a:ext cx="3567449" cy="32385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5B9BD5"/>
                  </a:solidFill>
                  <a:effectLst/>
                  <a:ea typeface="Calibri" panose="020F0502020204030204" pitchFamily="34" charset="0"/>
                  <a:cs typeface="Times New Roman" panose="02020603050405020304" pitchFamily="18" charset="0"/>
                </a:rPr>
                <a:t> </a:t>
              </a:r>
              <a:endParaRPr lang="en-US" sz="800">
                <a:effectLst/>
                <a:ea typeface="Calibri" panose="020F0502020204030204" pitchFamily="34" charset="0"/>
                <a:cs typeface="Times New Roman" panose="02020603050405020304" pitchFamily="18" charset="0"/>
              </a:endParaRPr>
            </a:p>
          </p:txBody>
        </p:sp>
      </p:grpSp>
      <p:cxnSp>
        <p:nvCxnSpPr>
          <p:cNvPr id="36" name="Straight Arrow Connector 35"/>
          <p:cNvCxnSpPr/>
          <p:nvPr/>
        </p:nvCxnSpPr>
        <p:spPr>
          <a:xfrm>
            <a:off x="7783748" y="5307643"/>
            <a:ext cx="2377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4609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ACCJC Standards</a:t>
            </a:r>
            <a:endParaRPr lang="en-US" dirty="0"/>
          </a:p>
        </p:txBody>
      </p:sp>
      <p:sp>
        <p:nvSpPr>
          <p:cNvPr id="3" name="Content Placeholder 2"/>
          <p:cNvSpPr>
            <a:spLocks noGrp="1"/>
          </p:cNvSpPr>
          <p:nvPr>
            <p:ph idx="1"/>
          </p:nvPr>
        </p:nvSpPr>
        <p:spPr/>
        <p:txBody>
          <a:bodyPr/>
          <a:lstStyle/>
          <a:p>
            <a:r>
              <a:rPr lang="en-US" b="1" dirty="0" smtClean="0"/>
              <a:t>Standard </a:t>
            </a:r>
            <a:r>
              <a:rPr lang="en-US" b="1" dirty="0"/>
              <a:t>I</a:t>
            </a:r>
            <a:r>
              <a:rPr lang="en-US" dirty="0"/>
              <a:t>: Mission, Academic Quality and Institutional Effectiveness, and Integrity </a:t>
            </a:r>
            <a:endParaRPr lang="en-US" dirty="0" smtClean="0"/>
          </a:p>
          <a:p>
            <a:pPr lvl="1"/>
            <a:r>
              <a:rPr lang="en-US" b="1" dirty="0" smtClean="0"/>
              <a:t>Standard I.C.7</a:t>
            </a:r>
          </a:p>
          <a:p>
            <a:pPr lvl="2"/>
            <a:r>
              <a:rPr lang="en-US" dirty="0" smtClean="0"/>
              <a:t>In </a:t>
            </a:r>
            <a:r>
              <a:rPr lang="en-US" dirty="0"/>
              <a:t>order to assure institutional and academic integrity, the institution uses and publishes governing board policies on academic freedom and responsibility. </a:t>
            </a:r>
            <a:endParaRPr lang="en-US" dirty="0" smtClean="0"/>
          </a:p>
          <a:p>
            <a:pPr lvl="2"/>
            <a:r>
              <a:rPr lang="en-US" dirty="0" smtClean="0"/>
              <a:t>These </a:t>
            </a:r>
            <a:r>
              <a:rPr lang="en-US" dirty="0"/>
              <a:t>policies make clear the institution’s commitment to the free pursuit and dissemination of knowledge, and its support for an atmosphere in which intellectual freedom exists for all constituencies, including faculty and students. </a:t>
            </a:r>
            <a:endParaRPr lang="en-US" dirty="0" smtClean="0"/>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16</a:t>
            </a:fld>
            <a:endParaRPr lang="en-US"/>
          </a:p>
        </p:txBody>
      </p:sp>
    </p:spTree>
    <p:extLst>
      <p:ext uri="{BB962C8B-B14F-4D97-AF65-F5344CB8AC3E}">
        <p14:creationId xmlns:p14="http://schemas.microsoft.com/office/powerpoint/2010/main" val="30680730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ACCJC Standards</a:t>
            </a:r>
            <a:endParaRPr lang="en-US" dirty="0"/>
          </a:p>
        </p:txBody>
      </p:sp>
      <p:sp>
        <p:nvSpPr>
          <p:cNvPr id="3" name="Content Placeholder 2"/>
          <p:cNvSpPr>
            <a:spLocks noGrp="1"/>
          </p:cNvSpPr>
          <p:nvPr>
            <p:ph idx="1"/>
          </p:nvPr>
        </p:nvSpPr>
        <p:spPr/>
        <p:txBody>
          <a:bodyPr/>
          <a:lstStyle/>
          <a:p>
            <a:r>
              <a:rPr lang="en-US" b="1" dirty="0" smtClean="0"/>
              <a:t>Standard IV</a:t>
            </a:r>
            <a:r>
              <a:rPr lang="en-US" dirty="0" smtClean="0"/>
              <a:t>: Leadership and Governance</a:t>
            </a:r>
          </a:p>
          <a:p>
            <a:pPr lvl="1"/>
            <a:r>
              <a:rPr lang="en-US" b="1" dirty="0" smtClean="0"/>
              <a:t>Standard IV.A.5</a:t>
            </a:r>
          </a:p>
          <a:p>
            <a:pPr lvl="2"/>
            <a:r>
              <a:rPr lang="en-US" dirty="0"/>
              <a:t>Through its system of board and institutional governance, the institution ensures the appropriate consideration of relevant perspectives; decision-making aligned with expertise and responsibility; and timely action on institutional plans, policies, curricular change, and other key considerations. </a:t>
            </a:r>
            <a:endParaRPr lang="en-US" dirty="0" smtClean="0"/>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17</a:t>
            </a:fld>
            <a:endParaRPr lang="en-US"/>
          </a:p>
        </p:txBody>
      </p:sp>
    </p:spTree>
    <p:extLst>
      <p:ext uri="{BB962C8B-B14F-4D97-AF65-F5344CB8AC3E}">
        <p14:creationId xmlns:p14="http://schemas.microsoft.com/office/powerpoint/2010/main" val="13617651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ACCJC Standards</a:t>
            </a:r>
            <a:endParaRPr lang="en-US" dirty="0"/>
          </a:p>
        </p:txBody>
      </p:sp>
      <p:sp>
        <p:nvSpPr>
          <p:cNvPr id="3" name="Content Placeholder 2"/>
          <p:cNvSpPr>
            <a:spLocks noGrp="1"/>
          </p:cNvSpPr>
          <p:nvPr>
            <p:ph idx="1"/>
          </p:nvPr>
        </p:nvSpPr>
        <p:spPr/>
        <p:txBody>
          <a:bodyPr/>
          <a:lstStyle/>
          <a:p>
            <a:r>
              <a:rPr lang="en-US" b="1" dirty="0" smtClean="0"/>
              <a:t>Standard IV</a:t>
            </a:r>
            <a:r>
              <a:rPr lang="en-US" dirty="0" smtClean="0"/>
              <a:t>: Leadership and Governance</a:t>
            </a:r>
          </a:p>
          <a:p>
            <a:pPr lvl="1"/>
            <a:r>
              <a:rPr lang="en-US" b="1" dirty="0" smtClean="0"/>
              <a:t>Standard IV.C.2: </a:t>
            </a:r>
            <a:r>
              <a:rPr lang="en-US" dirty="0" smtClean="0"/>
              <a:t>The </a:t>
            </a:r>
            <a:r>
              <a:rPr lang="en-US" dirty="0"/>
              <a:t>governing board </a:t>
            </a:r>
            <a:r>
              <a:rPr lang="en-US" dirty="0">
                <a:solidFill>
                  <a:srgbClr val="FF0000"/>
                </a:solidFill>
              </a:rPr>
              <a:t>acts as a collective entity</a:t>
            </a:r>
            <a:r>
              <a:rPr lang="en-US" dirty="0"/>
              <a:t>. Once the board reaches a decision, all board members act in support of the decision. </a:t>
            </a:r>
            <a:endParaRPr lang="en-US" dirty="0" smtClean="0"/>
          </a:p>
          <a:p>
            <a:pPr lvl="1"/>
            <a:r>
              <a:rPr lang="en-US" b="1" dirty="0" smtClean="0"/>
              <a:t>Standard IV.C.3: </a:t>
            </a:r>
            <a:r>
              <a:rPr lang="en-US" dirty="0"/>
              <a:t>The governing board adheres to a clearly defined policy for selecting and evaluating the CEO of the college and/or the district/system. </a:t>
            </a:r>
            <a:endParaRPr lang="en-US" dirty="0" smtClean="0"/>
          </a:p>
          <a:p>
            <a:pPr lvl="1"/>
            <a:r>
              <a:rPr lang="en-US" b="1" dirty="0" smtClean="0"/>
              <a:t>Standard IV.C.4: </a:t>
            </a:r>
            <a:r>
              <a:rPr lang="en-US" dirty="0"/>
              <a:t>The governing board is an independent, policy-making body that reflects the public interest in the institution’s educational quality. It advocates for and defends the institution and protects it from undue influence or political pressure. </a:t>
            </a:r>
            <a:endParaRPr lang="en-US" dirty="0" smtClean="0"/>
          </a:p>
          <a:p>
            <a:pPr lvl="2"/>
            <a:endParaRPr lang="en-US" dirty="0" smtClean="0"/>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18</a:t>
            </a:fld>
            <a:endParaRPr lang="en-US"/>
          </a:p>
        </p:txBody>
      </p:sp>
    </p:spTree>
    <p:extLst>
      <p:ext uri="{BB962C8B-B14F-4D97-AF65-F5344CB8AC3E}">
        <p14:creationId xmlns:p14="http://schemas.microsoft.com/office/powerpoint/2010/main" val="23350039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ACCJC Standards</a:t>
            </a:r>
            <a:endParaRPr lang="en-US" dirty="0"/>
          </a:p>
        </p:txBody>
      </p:sp>
      <p:sp>
        <p:nvSpPr>
          <p:cNvPr id="3" name="Content Placeholder 2"/>
          <p:cNvSpPr>
            <a:spLocks noGrp="1"/>
          </p:cNvSpPr>
          <p:nvPr>
            <p:ph idx="1"/>
          </p:nvPr>
        </p:nvSpPr>
        <p:spPr/>
        <p:txBody>
          <a:bodyPr/>
          <a:lstStyle/>
          <a:p>
            <a:r>
              <a:rPr lang="en-US" b="1" dirty="0" smtClean="0"/>
              <a:t>Standard IV</a:t>
            </a:r>
            <a:r>
              <a:rPr lang="en-US" dirty="0" smtClean="0"/>
              <a:t>: Leadership and Governance</a:t>
            </a:r>
          </a:p>
          <a:p>
            <a:pPr lvl="1"/>
            <a:r>
              <a:rPr lang="en-US" b="1" dirty="0" smtClean="0"/>
              <a:t>Standard IV.C.5:</a:t>
            </a:r>
          </a:p>
          <a:p>
            <a:pPr lvl="2"/>
            <a:r>
              <a:rPr lang="en-US" dirty="0"/>
              <a:t>The governing board </a:t>
            </a:r>
            <a:r>
              <a:rPr lang="en-US" dirty="0">
                <a:solidFill>
                  <a:srgbClr val="FF0000"/>
                </a:solidFill>
              </a:rPr>
              <a:t>establishes policies </a:t>
            </a:r>
            <a:r>
              <a:rPr lang="en-US" dirty="0"/>
              <a:t>consistent with the </a:t>
            </a:r>
            <a:r>
              <a:rPr lang="en-US" dirty="0" smtClean="0"/>
              <a:t>college/district/system </a:t>
            </a:r>
            <a:r>
              <a:rPr lang="en-US" dirty="0"/>
              <a:t>mission to ensure the quality, integrity, and improvement of student learning programs and services and the resources necessary to support them. The governing board has ultimate responsibility for educational quality, legal matters, and financial integrity and stability.</a:t>
            </a:r>
            <a:endParaRPr lang="en-US" dirty="0" smtClean="0"/>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19</a:t>
            </a:fld>
            <a:endParaRPr lang="en-US"/>
          </a:p>
        </p:txBody>
      </p:sp>
    </p:spTree>
    <p:extLst>
      <p:ext uri="{BB962C8B-B14F-4D97-AF65-F5344CB8AC3E}">
        <p14:creationId xmlns:p14="http://schemas.microsoft.com/office/powerpoint/2010/main" val="27539671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Objectives</a:t>
            </a:r>
            <a:endParaRPr lang="en-US" dirty="0"/>
          </a:p>
        </p:txBody>
      </p:sp>
      <p:sp>
        <p:nvSpPr>
          <p:cNvPr id="3" name="Content Placeholder 2"/>
          <p:cNvSpPr>
            <a:spLocks noGrp="1"/>
          </p:cNvSpPr>
          <p:nvPr>
            <p:ph idx="1"/>
          </p:nvPr>
        </p:nvSpPr>
        <p:spPr/>
        <p:txBody>
          <a:bodyPr>
            <a:normAutofit/>
          </a:bodyPr>
          <a:lstStyle/>
          <a:p>
            <a:r>
              <a:rPr lang="en-US" dirty="0" smtClean="0"/>
              <a:t>Review the Suggestions from last year from both the Governing Board and the District Strategic Planning Committee</a:t>
            </a:r>
          </a:p>
          <a:p>
            <a:r>
              <a:rPr lang="en-US" dirty="0" smtClean="0"/>
              <a:t>Review Draft SBCCD Strategic Planning Process</a:t>
            </a:r>
          </a:p>
          <a:p>
            <a:r>
              <a:rPr lang="en-US" dirty="0" smtClean="0"/>
              <a:t>Review and Discuss ACCJC Standards Specific to Governing Board</a:t>
            </a:r>
          </a:p>
          <a:p>
            <a:r>
              <a:rPr lang="en-US" dirty="0" smtClean="0"/>
              <a:t>Define Goals, Objectives, and Actions</a:t>
            </a:r>
          </a:p>
          <a:p>
            <a:r>
              <a:rPr lang="en-US" dirty="0" smtClean="0"/>
              <a:t>Review Governing Board Imperatives</a:t>
            </a:r>
          </a:p>
          <a:p>
            <a:r>
              <a:rPr lang="en-US" dirty="0" smtClean="0"/>
              <a:t>Review District Strategic Planning Goals</a:t>
            </a:r>
          </a:p>
          <a:p>
            <a:endParaRPr lang="en-US" dirty="0" smtClean="0"/>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2</a:t>
            </a:fld>
            <a:endParaRPr lang="en-US"/>
          </a:p>
        </p:txBody>
      </p:sp>
    </p:spTree>
    <p:extLst>
      <p:ext uri="{BB962C8B-B14F-4D97-AF65-F5344CB8AC3E}">
        <p14:creationId xmlns:p14="http://schemas.microsoft.com/office/powerpoint/2010/main" val="33958584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ACCJC Standards</a:t>
            </a:r>
            <a:endParaRPr lang="en-US" dirty="0"/>
          </a:p>
        </p:txBody>
      </p:sp>
      <p:sp>
        <p:nvSpPr>
          <p:cNvPr id="3" name="Content Placeholder 2"/>
          <p:cNvSpPr>
            <a:spLocks noGrp="1"/>
          </p:cNvSpPr>
          <p:nvPr>
            <p:ph idx="1"/>
          </p:nvPr>
        </p:nvSpPr>
        <p:spPr/>
        <p:txBody>
          <a:bodyPr/>
          <a:lstStyle/>
          <a:p>
            <a:r>
              <a:rPr lang="en-US" b="1" dirty="0" smtClean="0"/>
              <a:t>Standard IV</a:t>
            </a:r>
            <a:r>
              <a:rPr lang="en-US" dirty="0" smtClean="0"/>
              <a:t>: Leadership and Governance</a:t>
            </a:r>
          </a:p>
          <a:p>
            <a:pPr lvl="1"/>
            <a:r>
              <a:rPr lang="en-US" b="1" dirty="0" smtClean="0"/>
              <a:t>Standard IV.C.7: </a:t>
            </a:r>
            <a:r>
              <a:rPr lang="en-US" dirty="0"/>
              <a:t>The governing board acts in a manner consistent with its policies and bylaws. The board regularly assesses its policies and bylaws for their effectiveness in fulfilling the college/district/system mission and revises them as necessary. </a:t>
            </a:r>
            <a:endParaRPr lang="en-US" dirty="0" smtClean="0"/>
          </a:p>
          <a:p>
            <a:pPr lvl="1"/>
            <a:r>
              <a:rPr lang="en-US" b="1" dirty="0" smtClean="0"/>
              <a:t>Standard IV.C.10: </a:t>
            </a:r>
            <a:r>
              <a:rPr lang="en-US" dirty="0"/>
              <a:t>Board policies and/or bylaws clearly establish a process for board evaluation. The evaluation assesses the board’s effectiveness in promoting and sustaining academic quality and institutional effectiveness. The governing board regularly evaluates its practices and performance, including full participation in board training, and makes public the results. The results are used to improve board performance, academic quality, and institutional effectiveness. </a:t>
            </a:r>
            <a:endParaRPr lang="en-US" b="1" dirty="0" smtClean="0"/>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20</a:t>
            </a:fld>
            <a:endParaRPr lang="en-US"/>
          </a:p>
        </p:txBody>
      </p:sp>
    </p:spTree>
    <p:extLst>
      <p:ext uri="{BB962C8B-B14F-4D97-AF65-F5344CB8AC3E}">
        <p14:creationId xmlns:p14="http://schemas.microsoft.com/office/powerpoint/2010/main" val="1064645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ACCJC Standards</a:t>
            </a:r>
            <a:endParaRPr lang="en-US" dirty="0"/>
          </a:p>
        </p:txBody>
      </p:sp>
      <p:sp>
        <p:nvSpPr>
          <p:cNvPr id="3" name="Content Placeholder 2"/>
          <p:cNvSpPr>
            <a:spLocks noGrp="1"/>
          </p:cNvSpPr>
          <p:nvPr>
            <p:ph idx="1"/>
          </p:nvPr>
        </p:nvSpPr>
        <p:spPr/>
        <p:txBody>
          <a:bodyPr/>
          <a:lstStyle/>
          <a:p>
            <a:r>
              <a:rPr lang="en-US" b="1" dirty="0" smtClean="0"/>
              <a:t>Standard IV</a:t>
            </a:r>
            <a:r>
              <a:rPr lang="en-US" dirty="0" smtClean="0"/>
              <a:t>: Leadership and Governance</a:t>
            </a:r>
          </a:p>
          <a:p>
            <a:pPr lvl="1"/>
            <a:r>
              <a:rPr lang="en-US" b="1" dirty="0" smtClean="0"/>
              <a:t>Standard IV.C.11: </a:t>
            </a:r>
            <a:endParaRPr lang="en-US" b="1" dirty="0"/>
          </a:p>
          <a:p>
            <a:pPr lvl="2"/>
            <a:r>
              <a:rPr lang="en-US" dirty="0"/>
              <a:t>The governing board upholds a code of ethics and conflict of interest policy, and individual board members adhere to the code. </a:t>
            </a:r>
            <a:endParaRPr lang="en-US" dirty="0" smtClean="0"/>
          </a:p>
          <a:p>
            <a:pPr lvl="2"/>
            <a:r>
              <a:rPr lang="en-US" dirty="0" smtClean="0"/>
              <a:t>The </a:t>
            </a:r>
            <a:r>
              <a:rPr lang="en-US" dirty="0"/>
              <a:t>board has a clearly defined policy for dealing with behavior that violates its code and implements it when necessary. </a:t>
            </a:r>
            <a:endParaRPr lang="en-US" dirty="0" smtClean="0"/>
          </a:p>
          <a:p>
            <a:pPr lvl="2"/>
            <a:r>
              <a:rPr lang="en-US" dirty="0" smtClean="0"/>
              <a:t>A </a:t>
            </a:r>
            <a:r>
              <a:rPr lang="en-US" dirty="0"/>
              <a:t>majority of the board members have no employment, family, ownership, or other personal financial interest in the institution. </a:t>
            </a:r>
            <a:endParaRPr lang="en-US" dirty="0" smtClean="0"/>
          </a:p>
          <a:p>
            <a:pPr lvl="2"/>
            <a:r>
              <a:rPr lang="en-US" dirty="0" smtClean="0"/>
              <a:t>Board </a:t>
            </a:r>
            <a:r>
              <a:rPr lang="en-US" dirty="0"/>
              <a:t>member interests are disclosed and do not interfere with the impartiality of governing body members or outweigh the greater duty to secure and ensure the academic and fiscal integrity of the institution.</a:t>
            </a:r>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21</a:t>
            </a:fld>
            <a:endParaRPr lang="en-US"/>
          </a:p>
        </p:txBody>
      </p:sp>
    </p:spTree>
    <p:extLst>
      <p:ext uri="{BB962C8B-B14F-4D97-AF65-F5344CB8AC3E}">
        <p14:creationId xmlns:p14="http://schemas.microsoft.com/office/powerpoint/2010/main" val="22245160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ACCJC Standards</a:t>
            </a:r>
            <a:endParaRPr lang="en-US" dirty="0"/>
          </a:p>
        </p:txBody>
      </p:sp>
      <p:sp>
        <p:nvSpPr>
          <p:cNvPr id="3" name="Content Placeholder 2"/>
          <p:cNvSpPr>
            <a:spLocks noGrp="1"/>
          </p:cNvSpPr>
          <p:nvPr>
            <p:ph idx="1"/>
          </p:nvPr>
        </p:nvSpPr>
        <p:spPr/>
        <p:txBody>
          <a:bodyPr>
            <a:normAutofit/>
          </a:bodyPr>
          <a:lstStyle/>
          <a:p>
            <a:r>
              <a:rPr lang="en-US" b="1" dirty="0" smtClean="0"/>
              <a:t>Standard IV</a:t>
            </a:r>
            <a:r>
              <a:rPr lang="en-US" dirty="0" smtClean="0"/>
              <a:t>: Leadership and Governance</a:t>
            </a:r>
          </a:p>
          <a:p>
            <a:pPr lvl="1"/>
            <a:r>
              <a:rPr lang="en-US" b="1" dirty="0" smtClean="0"/>
              <a:t>Standard IV.C.12: </a:t>
            </a:r>
            <a:r>
              <a:rPr lang="en-US" dirty="0"/>
              <a:t>The governing board delegates full responsibility and authority to the CEO to implement and administer board policies without board interference and holds the CEO accountable for the operation of the district/system or college, respectively. </a:t>
            </a:r>
            <a:endParaRPr lang="en-US" b="1" dirty="0"/>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22</a:t>
            </a:fld>
            <a:endParaRPr lang="en-US"/>
          </a:p>
        </p:txBody>
      </p:sp>
    </p:spTree>
    <p:extLst>
      <p:ext uri="{BB962C8B-B14F-4D97-AF65-F5344CB8AC3E}">
        <p14:creationId xmlns:p14="http://schemas.microsoft.com/office/powerpoint/2010/main" val="15971089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Objectives, and Actions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23</a:t>
            </a:fld>
            <a:endParaRPr lang="en-US"/>
          </a:p>
        </p:txBody>
      </p:sp>
    </p:spTree>
    <p:extLst>
      <p:ext uri="{BB962C8B-B14F-4D97-AF65-F5344CB8AC3E}">
        <p14:creationId xmlns:p14="http://schemas.microsoft.com/office/powerpoint/2010/main" val="2364054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rmAutofit/>
          </a:bodyPr>
          <a:lstStyle/>
          <a:p>
            <a:r>
              <a:rPr lang="en-US" dirty="0" smtClean="0"/>
              <a:t>Overarching  principle that guides decision making</a:t>
            </a:r>
          </a:p>
          <a:p>
            <a:r>
              <a:rPr lang="en-US" dirty="0" smtClean="0"/>
              <a:t>Characteristics of a Sound Goal</a:t>
            </a:r>
          </a:p>
          <a:p>
            <a:pPr lvl="1"/>
            <a:r>
              <a:rPr lang="en-US" dirty="0" smtClean="0"/>
              <a:t>Reflects the big picture</a:t>
            </a:r>
          </a:p>
          <a:p>
            <a:pPr lvl="1"/>
            <a:r>
              <a:rPr lang="en-US" dirty="0" smtClean="0"/>
              <a:t>Cleary serves the interests of the program</a:t>
            </a:r>
          </a:p>
          <a:p>
            <a:pPr lvl="1"/>
            <a:r>
              <a:rPr lang="en-US" dirty="0" smtClean="0"/>
              <a:t>Ambitious yet attainable in principle</a:t>
            </a:r>
          </a:p>
          <a:p>
            <a:pPr lvl="1"/>
            <a:r>
              <a:rPr lang="en-US" dirty="0" smtClean="0"/>
              <a:t>Relatively long-range and stable over time</a:t>
            </a:r>
          </a:p>
          <a:p>
            <a:r>
              <a:rPr lang="en-US" dirty="0" smtClean="0"/>
              <a:t>Example: Promote student success.</a:t>
            </a:r>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24</a:t>
            </a:fld>
            <a:endParaRPr lang="en-US"/>
          </a:p>
        </p:txBody>
      </p:sp>
    </p:spTree>
    <p:extLst>
      <p:ext uri="{BB962C8B-B14F-4D97-AF65-F5344CB8AC3E}">
        <p14:creationId xmlns:p14="http://schemas.microsoft.com/office/powerpoint/2010/main" val="22671874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BHAG Goals</a:t>
            </a:r>
            <a:endParaRPr lang="en-US" dirty="0"/>
          </a:p>
        </p:txBody>
      </p:sp>
      <p:sp>
        <p:nvSpPr>
          <p:cNvPr id="3" name="Content Placeholder 2"/>
          <p:cNvSpPr>
            <a:spLocks noGrp="1"/>
          </p:cNvSpPr>
          <p:nvPr>
            <p:ph idx="1"/>
          </p:nvPr>
        </p:nvSpPr>
        <p:spPr/>
        <p:txBody>
          <a:bodyPr>
            <a:normAutofit/>
          </a:bodyPr>
          <a:lstStyle/>
          <a:p>
            <a:r>
              <a:rPr lang="en-US" dirty="0" smtClean="0"/>
              <a:t>BHAG – Big Hairy Audacious Goals – a statement of bold ambition so clear that it requires little or no explanation</a:t>
            </a:r>
          </a:p>
          <a:p>
            <a:r>
              <a:rPr lang="en-US" dirty="0" smtClean="0"/>
              <a:t>Reaches out and grabs us and captures our imagination</a:t>
            </a:r>
          </a:p>
          <a:p>
            <a:r>
              <a:rPr lang="en-US" dirty="0" smtClean="0"/>
              <a:t>Short, strong, and easily remembered</a:t>
            </a:r>
          </a:p>
          <a:p>
            <a:r>
              <a:rPr lang="en-US" dirty="0" smtClean="0"/>
              <a:t>Examples</a:t>
            </a:r>
          </a:p>
          <a:p>
            <a:pPr lvl="1"/>
            <a:r>
              <a:rPr lang="en-US" dirty="0" smtClean="0"/>
              <a:t>“Become the Harvard of the West” (Stanford University, 1940s)</a:t>
            </a:r>
          </a:p>
          <a:p>
            <a:pPr lvl="1"/>
            <a:r>
              <a:rPr lang="en-US" dirty="0" smtClean="0"/>
              <a:t>MIS/IT – Be known in all department offices for excellent service</a:t>
            </a:r>
          </a:p>
          <a:p>
            <a:endParaRPr lang="en-US" dirty="0"/>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25</a:t>
            </a:fld>
            <a:endParaRPr lang="en-US"/>
          </a:p>
        </p:txBody>
      </p:sp>
    </p:spTree>
    <p:extLst>
      <p:ext uri="{BB962C8B-B14F-4D97-AF65-F5344CB8AC3E}">
        <p14:creationId xmlns:p14="http://schemas.microsoft.com/office/powerpoint/2010/main" val="6165218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dirty="0" smtClean="0"/>
              <a:t>A concrete, measurable outcome that represents a milestone on the way to achieving a goal</a:t>
            </a:r>
          </a:p>
          <a:p>
            <a:r>
              <a:rPr lang="en-US" dirty="0" smtClean="0"/>
              <a:t>Characteristics of a Sound Objective</a:t>
            </a:r>
          </a:p>
          <a:p>
            <a:pPr lvl="1"/>
            <a:r>
              <a:rPr lang="en-US" dirty="0" smtClean="0"/>
              <a:t>Relevant to the applicable goal</a:t>
            </a:r>
          </a:p>
          <a:p>
            <a:pPr lvl="1"/>
            <a:r>
              <a:rPr lang="en-US" dirty="0" smtClean="0"/>
              <a:t>Specific and measurable</a:t>
            </a:r>
          </a:p>
          <a:p>
            <a:pPr lvl="1"/>
            <a:r>
              <a:rPr lang="en-US" dirty="0" smtClean="0"/>
              <a:t>Reasonable with respect to scope and timeline</a:t>
            </a:r>
          </a:p>
          <a:p>
            <a:pPr lvl="1"/>
            <a:r>
              <a:rPr lang="en-US" dirty="0" smtClean="0"/>
              <a:t>Lends itself to formulation of a coherent set of actions</a:t>
            </a:r>
          </a:p>
          <a:p>
            <a:r>
              <a:rPr lang="en-US" dirty="0" smtClean="0"/>
              <a:t>Example: Increase access to data through the development of an Office of Research and Planning Web Page.</a:t>
            </a:r>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26</a:t>
            </a:fld>
            <a:endParaRPr lang="en-US"/>
          </a:p>
        </p:txBody>
      </p:sp>
    </p:spTree>
    <p:extLst>
      <p:ext uri="{BB962C8B-B14F-4D97-AF65-F5344CB8AC3E}">
        <p14:creationId xmlns:p14="http://schemas.microsoft.com/office/powerpoint/2010/main" val="34601177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and Objectives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9716108"/>
              </p:ext>
            </p:extLst>
          </p:nvPr>
        </p:nvGraphicFramePr>
        <p:xfrm>
          <a:off x="1927411" y="2337100"/>
          <a:ext cx="8229600" cy="1828800"/>
        </p:xfrm>
        <a:graphic>
          <a:graphicData uri="http://schemas.openxmlformats.org/drawingml/2006/table">
            <a:tbl>
              <a:tblPr firstRow="1" bandRow="1">
                <a:tableStyleId>{5C22544A-7EE6-4342-B048-85BDC9FD1C3A}</a:tableStyleId>
              </a:tblPr>
              <a:tblGrid>
                <a:gridCol w="4114800"/>
                <a:gridCol w="4114800"/>
              </a:tblGrid>
              <a:tr h="247954">
                <a:tc>
                  <a:txBody>
                    <a:bodyPr/>
                    <a:lstStyle/>
                    <a:p>
                      <a:r>
                        <a:rPr lang="en-US" sz="1400" dirty="0" smtClean="0"/>
                        <a:t>Goals</a:t>
                      </a:r>
                      <a:endParaRPr lang="en-US" sz="1400" dirty="0"/>
                    </a:p>
                  </a:txBody>
                  <a:tcPr/>
                </a:tc>
                <a:tc>
                  <a:txBody>
                    <a:bodyPr/>
                    <a:lstStyle/>
                    <a:p>
                      <a:r>
                        <a:rPr lang="en-US" sz="1400" dirty="0" smtClean="0"/>
                        <a:t>Objectives</a:t>
                      </a:r>
                      <a:endParaRPr lang="en-US" sz="1400" dirty="0"/>
                    </a:p>
                  </a:txBody>
                  <a:tcPr/>
                </a:tc>
              </a:tr>
              <a:tr h="247954">
                <a:tc>
                  <a:txBody>
                    <a:bodyPr/>
                    <a:lstStyle/>
                    <a:p>
                      <a:r>
                        <a:rPr lang="en-US" sz="1400" dirty="0" smtClean="0"/>
                        <a:t>Broad</a:t>
                      </a:r>
                      <a:endParaRPr lang="en-US" sz="1400" dirty="0"/>
                    </a:p>
                  </a:txBody>
                  <a:tcPr/>
                </a:tc>
                <a:tc>
                  <a:txBody>
                    <a:bodyPr/>
                    <a:lstStyle/>
                    <a:p>
                      <a:r>
                        <a:rPr lang="en-US" sz="1400" dirty="0" smtClean="0"/>
                        <a:t>Narrow</a:t>
                      </a:r>
                      <a:endParaRPr lang="en-US" sz="1400" dirty="0"/>
                    </a:p>
                  </a:txBody>
                  <a:tcPr/>
                </a:tc>
              </a:tr>
              <a:tr h="247954">
                <a:tc>
                  <a:txBody>
                    <a:bodyPr/>
                    <a:lstStyle/>
                    <a:p>
                      <a:r>
                        <a:rPr lang="en-US" sz="1400" dirty="0" smtClean="0"/>
                        <a:t>General Intentions</a:t>
                      </a:r>
                      <a:endParaRPr lang="en-US" sz="1400" dirty="0"/>
                    </a:p>
                  </a:txBody>
                  <a:tcPr/>
                </a:tc>
                <a:tc>
                  <a:txBody>
                    <a:bodyPr/>
                    <a:lstStyle/>
                    <a:p>
                      <a:r>
                        <a:rPr lang="en-US" sz="1400" dirty="0" smtClean="0"/>
                        <a:t>Precise</a:t>
                      </a:r>
                      <a:endParaRPr lang="en-US" sz="1400" dirty="0"/>
                    </a:p>
                  </a:txBody>
                  <a:tcPr/>
                </a:tc>
              </a:tr>
              <a:tr h="247954">
                <a:tc>
                  <a:txBody>
                    <a:bodyPr/>
                    <a:lstStyle/>
                    <a:p>
                      <a:r>
                        <a:rPr lang="en-US" sz="1400" dirty="0" smtClean="0"/>
                        <a:t>Intangible</a:t>
                      </a:r>
                      <a:endParaRPr lang="en-US" sz="1400" dirty="0"/>
                    </a:p>
                  </a:txBody>
                  <a:tcPr/>
                </a:tc>
                <a:tc>
                  <a:txBody>
                    <a:bodyPr/>
                    <a:lstStyle/>
                    <a:p>
                      <a:r>
                        <a:rPr lang="en-US" sz="1400" dirty="0" smtClean="0"/>
                        <a:t>Tangible</a:t>
                      </a:r>
                      <a:endParaRPr lang="en-US" sz="1400" dirty="0"/>
                    </a:p>
                  </a:txBody>
                  <a:tcPr/>
                </a:tc>
              </a:tr>
              <a:tr h="247954">
                <a:tc>
                  <a:txBody>
                    <a:bodyPr/>
                    <a:lstStyle/>
                    <a:p>
                      <a:r>
                        <a:rPr lang="en-US" sz="1400" dirty="0" smtClean="0"/>
                        <a:t>Abstract</a:t>
                      </a:r>
                      <a:endParaRPr lang="en-US" sz="1400" dirty="0"/>
                    </a:p>
                  </a:txBody>
                  <a:tcPr/>
                </a:tc>
                <a:tc>
                  <a:txBody>
                    <a:bodyPr/>
                    <a:lstStyle/>
                    <a:p>
                      <a:r>
                        <a:rPr lang="en-US" sz="1400" dirty="0" smtClean="0"/>
                        <a:t>Concrete</a:t>
                      </a:r>
                      <a:endParaRPr lang="en-US" sz="1400" dirty="0"/>
                    </a:p>
                  </a:txBody>
                  <a:tcPr/>
                </a:tc>
              </a:tr>
              <a:tr h="288713">
                <a:tc>
                  <a:txBody>
                    <a:bodyPr/>
                    <a:lstStyle/>
                    <a:p>
                      <a:r>
                        <a:rPr lang="en-US" sz="1400" dirty="0" smtClean="0"/>
                        <a:t>Generally</a:t>
                      </a:r>
                      <a:r>
                        <a:rPr lang="en-US" sz="1400" baseline="0" dirty="0" smtClean="0"/>
                        <a:t> difficult to measure</a:t>
                      </a:r>
                      <a:endParaRPr lang="en-US" sz="1400" dirty="0"/>
                    </a:p>
                  </a:txBody>
                  <a:tcPr/>
                </a:tc>
                <a:tc>
                  <a:txBody>
                    <a:bodyPr/>
                    <a:lstStyle/>
                    <a:p>
                      <a:r>
                        <a:rPr lang="en-US" sz="1400" dirty="0" smtClean="0"/>
                        <a:t>Measurable</a:t>
                      </a:r>
                      <a:endParaRPr lang="en-US" sz="1400" dirty="0"/>
                    </a:p>
                  </a:txBody>
                  <a:tcPr/>
                </a:tc>
              </a:tr>
            </a:tbl>
          </a:graphicData>
        </a:graphic>
      </p:graphicFrame>
      <p:sp>
        <p:nvSpPr>
          <p:cNvPr id="3" name="Date Placeholder 2"/>
          <p:cNvSpPr>
            <a:spLocks noGrp="1"/>
          </p:cNvSpPr>
          <p:nvPr>
            <p:ph type="dt" sz="half" idx="10"/>
          </p:nvPr>
        </p:nvSpPr>
        <p:spPr/>
        <p:txBody>
          <a:bodyPr/>
          <a:lstStyle/>
          <a:p>
            <a:r>
              <a:rPr lang="en-US" smtClean="0"/>
              <a:t>1/28/2016</a:t>
            </a:r>
            <a:endParaRPr lang="en-US"/>
          </a:p>
        </p:txBody>
      </p:sp>
      <p:sp>
        <p:nvSpPr>
          <p:cNvPr id="6" name="Slide Number Placeholder 5"/>
          <p:cNvSpPr>
            <a:spLocks noGrp="1"/>
          </p:cNvSpPr>
          <p:nvPr>
            <p:ph type="sldNum" sz="quarter" idx="12"/>
          </p:nvPr>
        </p:nvSpPr>
        <p:spPr/>
        <p:txBody>
          <a:bodyPr/>
          <a:lstStyle/>
          <a:p>
            <a:fld id="{520F3902-2A5E-4DF1-AE85-93D7428F5AC8}" type="slidenum">
              <a:rPr lang="en-US" smtClean="0"/>
              <a:t>27</a:t>
            </a:fld>
            <a:endParaRPr lang="en-US"/>
          </a:p>
        </p:txBody>
      </p:sp>
      <p:graphicFrame>
        <p:nvGraphicFramePr>
          <p:cNvPr id="5" name="Diagram 4"/>
          <p:cNvGraphicFramePr/>
          <p:nvPr>
            <p:extLst>
              <p:ext uri="{D42A27DB-BD31-4B8C-83A1-F6EECF244321}">
                <p14:modId xmlns:p14="http://schemas.microsoft.com/office/powerpoint/2010/main" val="353409865"/>
              </p:ext>
            </p:extLst>
          </p:nvPr>
        </p:nvGraphicFramePr>
        <p:xfrm>
          <a:off x="2994211" y="4249271"/>
          <a:ext cx="6096000" cy="2541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74238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Actions</a:t>
            </a:r>
            <a:endParaRPr lang="en-US" dirty="0"/>
          </a:p>
        </p:txBody>
      </p:sp>
      <p:sp>
        <p:nvSpPr>
          <p:cNvPr id="3" name="Content Placeholder 2"/>
          <p:cNvSpPr>
            <a:spLocks noGrp="1"/>
          </p:cNvSpPr>
          <p:nvPr>
            <p:ph idx="1"/>
          </p:nvPr>
        </p:nvSpPr>
        <p:spPr/>
        <p:txBody>
          <a:bodyPr/>
          <a:lstStyle/>
          <a:p>
            <a:r>
              <a:rPr lang="en-US" dirty="0" smtClean="0"/>
              <a:t>A coherent </a:t>
            </a:r>
            <a:r>
              <a:rPr lang="en-US" dirty="0"/>
              <a:t>set of specific steps that must be taken to achieve the </a:t>
            </a:r>
            <a:r>
              <a:rPr lang="en-US" dirty="0" smtClean="0"/>
              <a:t>objective</a:t>
            </a:r>
          </a:p>
          <a:p>
            <a:r>
              <a:rPr lang="en-US" dirty="0" smtClean="0"/>
              <a:t>Characteristics of Actions/Tasks</a:t>
            </a:r>
          </a:p>
          <a:p>
            <a:pPr lvl="1"/>
            <a:r>
              <a:rPr lang="en-US" dirty="0" smtClean="0"/>
              <a:t>Specific</a:t>
            </a:r>
          </a:p>
          <a:p>
            <a:pPr lvl="1"/>
            <a:r>
              <a:rPr lang="en-US" dirty="0" smtClean="0"/>
              <a:t>Reasonable with respect to scope, timeline, and workloads</a:t>
            </a:r>
          </a:p>
          <a:p>
            <a:pPr lvl="1"/>
            <a:r>
              <a:rPr lang="en-US" dirty="0"/>
              <a:t>Completion of all the actions under an objective means achievement of that </a:t>
            </a:r>
            <a:r>
              <a:rPr lang="en-US" dirty="0" smtClean="0"/>
              <a:t>objective</a:t>
            </a:r>
          </a:p>
          <a:p>
            <a:pPr lvl="1"/>
            <a:r>
              <a:rPr lang="en-US" dirty="0" smtClean="0"/>
              <a:t>List the actions in logical sequence</a:t>
            </a:r>
          </a:p>
          <a:p>
            <a:r>
              <a:rPr lang="en-US" dirty="0" smtClean="0"/>
              <a:t>Example: Work with web developer to design a research web site.</a:t>
            </a:r>
            <a:endParaRPr lang="en-US" dirty="0"/>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28</a:t>
            </a:fld>
            <a:endParaRPr lang="en-US"/>
          </a:p>
        </p:txBody>
      </p:sp>
    </p:spTree>
    <p:extLst>
      <p:ext uri="{BB962C8B-B14F-4D97-AF65-F5344CB8AC3E}">
        <p14:creationId xmlns:p14="http://schemas.microsoft.com/office/powerpoint/2010/main" val="42519405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Objectives, and Actions</a:t>
            </a:r>
            <a:endParaRPr lang="en-US" dirty="0"/>
          </a:p>
        </p:txBody>
      </p:sp>
      <p:sp>
        <p:nvSpPr>
          <p:cNvPr id="3" name="Date Placeholder 2"/>
          <p:cNvSpPr>
            <a:spLocks noGrp="1"/>
          </p:cNvSpPr>
          <p:nvPr>
            <p:ph type="dt" sz="half" idx="10"/>
          </p:nvPr>
        </p:nvSpPr>
        <p:spPr/>
        <p:txBody>
          <a:bodyPr/>
          <a:lstStyle/>
          <a:p>
            <a:r>
              <a:rPr lang="en-US" smtClean="0"/>
              <a:t>1/28/2016</a:t>
            </a:r>
            <a:endParaRPr lang="en-US"/>
          </a:p>
        </p:txBody>
      </p:sp>
      <p:sp>
        <p:nvSpPr>
          <p:cNvPr id="4" name="Slide Number Placeholder 3"/>
          <p:cNvSpPr>
            <a:spLocks noGrp="1"/>
          </p:cNvSpPr>
          <p:nvPr>
            <p:ph type="sldNum" sz="quarter" idx="12"/>
          </p:nvPr>
        </p:nvSpPr>
        <p:spPr/>
        <p:txBody>
          <a:bodyPr/>
          <a:lstStyle/>
          <a:p>
            <a:fld id="{520F3902-2A5E-4DF1-AE85-93D7428F5AC8}" type="slidenum">
              <a:rPr lang="en-US" smtClean="0"/>
              <a:t>29</a:t>
            </a:fld>
            <a:endParaRPr lang="en-US"/>
          </a:p>
        </p:txBody>
      </p:sp>
      <p:graphicFrame>
        <p:nvGraphicFramePr>
          <p:cNvPr id="5" name="Diagram 4"/>
          <p:cNvGraphicFramePr/>
          <p:nvPr>
            <p:extLst>
              <p:ext uri="{D42A27DB-BD31-4B8C-83A1-F6EECF244321}">
                <p14:modId xmlns:p14="http://schemas.microsoft.com/office/powerpoint/2010/main" val="2032386662"/>
              </p:ext>
            </p:extLst>
          </p:nvPr>
        </p:nvGraphicFramePr>
        <p:xfrm>
          <a:off x="838200" y="1905563"/>
          <a:ext cx="10603230" cy="4486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18338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Suggestions</a:t>
            </a:r>
            <a:endParaRPr lang="en-US" dirty="0"/>
          </a:p>
        </p:txBody>
      </p:sp>
      <p:sp>
        <p:nvSpPr>
          <p:cNvPr id="3" name="Content Placeholder 2"/>
          <p:cNvSpPr>
            <a:spLocks noGrp="1"/>
          </p:cNvSpPr>
          <p:nvPr>
            <p:ph idx="1"/>
          </p:nvPr>
        </p:nvSpPr>
        <p:spPr/>
        <p:txBody>
          <a:bodyPr/>
          <a:lstStyle/>
          <a:p>
            <a:r>
              <a:rPr lang="en-US" dirty="0" smtClean="0"/>
              <a:t>Governing Board felt that they were not well informed or engaged on the progress being made on the District Strategic Plan</a:t>
            </a:r>
          </a:p>
          <a:p>
            <a:r>
              <a:rPr lang="en-US" dirty="0" smtClean="0"/>
              <a:t>District Strategic Planning Committee felt that the communication between the Governing Board and the Committee needed to be improved</a:t>
            </a:r>
          </a:p>
          <a:p>
            <a:r>
              <a:rPr lang="en-US" dirty="0" smtClean="0"/>
              <a:t>As a result, drafted the Governing Board Planning Process</a:t>
            </a:r>
            <a:endParaRPr lang="en-US" dirty="0"/>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3</a:t>
            </a:fld>
            <a:endParaRPr lang="en-US"/>
          </a:p>
        </p:txBody>
      </p:sp>
    </p:spTree>
    <p:extLst>
      <p:ext uri="{BB962C8B-B14F-4D97-AF65-F5344CB8AC3E}">
        <p14:creationId xmlns:p14="http://schemas.microsoft.com/office/powerpoint/2010/main" val="19151810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Governing Board Imperatives</a:t>
            </a:r>
            <a:endParaRPr lang="en-US" dirty="0"/>
          </a:p>
        </p:txBody>
      </p:sp>
      <p:sp>
        <p:nvSpPr>
          <p:cNvPr id="3" name="Content Placeholder 2"/>
          <p:cNvSpPr>
            <a:spLocks noGrp="1"/>
          </p:cNvSpPr>
          <p:nvPr>
            <p:ph idx="1"/>
          </p:nvPr>
        </p:nvSpPr>
        <p:spPr/>
        <p:txBody>
          <a:bodyPr/>
          <a:lstStyle/>
          <a:p>
            <a:r>
              <a:rPr lang="en-US" dirty="0" smtClean="0"/>
              <a:t>Institutional Effectiveness</a:t>
            </a:r>
          </a:p>
          <a:p>
            <a:r>
              <a:rPr lang="en-US" dirty="0" smtClean="0"/>
              <a:t>Learning Centered Institution for Student Access, Retention, and Success</a:t>
            </a:r>
          </a:p>
          <a:p>
            <a:r>
              <a:rPr lang="en-US" dirty="0" smtClean="0"/>
              <a:t>Resource Management for Efficiency, Effectiveness and Excellence</a:t>
            </a:r>
          </a:p>
          <a:p>
            <a:r>
              <a:rPr lang="en-US" dirty="0" smtClean="0"/>
              <a:t>Enhanced and Informed Governance and Leadership</a:t>
            </a:r>
            <a:endParaRPr lang="en-US" dirty="0"/>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30</a:t>
            </a:fld>
            <a:endParaRPr lang="en-US"/>
          </a:p>
        </p:txBody>
      </p:sp>
    </p:spTree>
    <p:extLst>
      <p:ext uri="{BB962C8B-B14F-4D97-AF65-F5344CB8AC3E}">
        <p14:creationId xmlns:p14="http://schemas.microsoft.com/office/powerpoint/2010/main" val="1994103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Alignment of the Governing Board Imperatives with the District Strategic Planning Goals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64393933"/>
              </p:ext>
            </p:extLst>
          </p:nvPr>
        </p:nvGraphicFramePr>
        <p:xfrm>
          <a:off x="694563" y="2396541"/>
          <a:ext cx="10077076" cy="4147696"/>
        </p:xfrm>
        <a:graphic>
          <a:graphicData uri="http://schemas.openxmlformats.org/drawingml/2006/table">
            <a:tbl>
              <a:tblPr firstRow="1" bandRow="1">
                <a:tableStyleId>{5C22544A-7EE6-4342-B048-85BDC9FD1C3A}</a:tableStyleId>
              </a:tblPr>
              <a:tblGrid>
                <a:gridCol w="2223993"/>
                <a:gridCol w="1806837"/>
                <a:gridCol w="1663200"/>
                <a:gridCol w="2563845"/>
                <a:gridCol w="1819201"/>
              </a:tblGrid>
              <a:tr h="445064">
                <a:tc rowSpan="3">
                  <a:txBody>
                    <a:bodyPr/>
                    <a:lstStyle/>
                    <a:p>
                      <a:pPr algn="ctr"/>
                      <a:r>
                        <a:rPr lang="en-US" dirty="0" smtClean="0"/>
                        <a:t>Governing</a:t>
                      </a:r>
                      <a:r>
                        <a:rPr lang="en-US" baseline="0" dirty="0" smtClean="0"/>
                        <a:t> Board Imperatives</a:t>
                      </a:r>
                      <a:endParaRPr lang="en-US" dirty="0"/>
                    </a:p>
                  </a:txBody>
                  <a:tcPr marL="76738" marR="76738" anchor="ctr"/>
                </a:tc>
                <a:tc gridSpan="4">
                  <a:txBody>
                    <a:bodyPr/>
                    <a:lstStyle/>
                    <a:p>
                      <a:pPr algn="ctr"/>
                      <a:r>
                        <a:rPr lang="en-US" sz="1800" b="1" kern="1200" dirty="0" smtClean="0">
                          <a:solidFill>
                            <a:schemeClr val="lt1"/>
                          </a:solidFill>
                          <a:effectLst/>
                          <a:latin typeface="+mn-lt"/>
                          <a:ea typeface="+mn-ea"/>
                          <a:cs typeface="+mn-cs"/>
                        </a:rPr>
                        <a:t>SBCCD District Strategic Plan Goals</a:t>
                      </a:r>
                      <a:endParaRPr lang="en-US" dirty="0"/>
                    </a:p>
                  </a:txBody>
                  <a:tcPr marL="76738" marR="76738"/>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45064">
                <a:tc vMerge="1">
                  <a:txBody>
                    <a:bodyPr/>
                    <a:lstStyle/>
                    <a:p>
                      <a:endParaRPr lang="en-US" dirty="0"/>
                    </a:p>
                  </a:txBody>
                  <a:tcP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Goal 1: </a:t>
                      </a:r>
                      <a:r>
                        <a:rPr lang="en-US" sz="1000" b="1">
                          <a:effectLst/>
                          <a:latin typeface="NewBaskerville-Roman"/>
                          <a:ea typeface="Calibri" panose="020F0502020204030204" pitchFamily="34" charset="0"/>
                          <a:cs typeface="NewBaskerville-Roman"/>
                        </a:rPr>
                        <a:t>Student Success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7554" marR="57554" marT="0" marB="0" anchor="ct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Goal 2: </a:t>
                      </a:r>
                      <a:r>
                        <a:rPr lang="en-US" sz="1000" b="1">
                          <a:effectLst/>
                          <a:latin typeface="NewBaskerville-Roman"/>
                          <a:ea typeface="Calibri" panose="020F0502020204030204" pitchFamily="34" charset="0"/>
                          <a:cs typeface="NewBaskerville-Roman"/>
                        </a:rPr>
                        <a:t>Enrollment and Access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7554" marR="57554" marT="0" marB="0" anchor="ct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Goal 3: </a:t>
                      </a:r>
                      <a:r>
                        <a:rPr lang="en-US" sz="1000" b="1">
                          <a:effectLst/>
                          <a:latin typeface="NewBaskerville-Roman"/>
                          <a:ea typeface="Calibri" panose="020F0502020204030204" pitchFamily="34" charset="0"/>
                          <a:cs typeface="NewBaskerville-Roman"/>
                        </a:rPr>
                        <a:t>Partnerships of Strategic Importance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7554" marR="57554" marT="0" marB="0" anchor="ct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Goal 4:</a:t>
                      </a:r>
                      <a:r>
                        <a:rPr lang="en-US" sz="1000" b="1">
                          <a:effectLst/>
                          <a:latin typeface="NewBaskerville-Roman"/>
                          <a:ea typeface="Calibri" panose="020F0502020204030204" pitchFamily="34" charset="0"/>
                          <a:cs typeface="NewBaskerville-Roman"/>
                        </a:rPr>
                        <a:t> District Operational Systems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7554" marR="57554" marT="0" marB="0" anchor="ctr"/>
                </a:tc>
              </a:tr>
              <a:tr h="890113">
                <a:tc vMerge="1">
                  <a:txBody>
                    <a:bodyPr/>
                    <a:lstStyle/>
                    <a:p>
                      <a:endParaRPr lang="en-US" dirty="0"/>
                    </a:p>
                  </a:txBody>
                  <a:tcPr/>
                </a:tc>
                <a:tc>
                  <a:txBody>
                    <a:bodyPr/>
                    <a:lstStyle/>
                    <a:p>
                      <a:pPr marL="0" marR="0" algn="ctr">
                        <a:lnSpc>
                          <a:spcPct val="107000"/>
                        </a:lnSpc>
                        <a:spcBef>
                          <a:spcPts val="0"/>
                        </a:spcBef>
                        <a:spcAft>
                          <a:spcPts val="0"/>
                        </a:spcAft>
                      </a:pPr>
                      <a:r>
                        <a:rPr lang="en-US" sz="1000">
                          <a:effectLst/>
                          <a:latin typeface="NewBaskerville-Roman"/>
                          <a:ea typeface="Calibri" panose="020F0502020204030204" pitchFamily="34" charset="0"/>
                          <a:cs typeface="NewBaskerville-Roman"/>
                        </a:rPr>
                        <a:t>Provide the programs and services necessary to enable all students to achieve their educational and career goals.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7554" marR="57554" marT="0" marB="0" anchor="ctr"/>
                </a:tc>
                <a:tc>
                  <a:txBody>
                    <a:bodyPr/>
                    <a:lstStyle/>
                    <a:p>
                      <a:pPr marL="0" marR="0" algn="ctr">
                        <a:lnSpc>
                          <a:spcPct val="107000"/>
                        </a:lnSpc>
                        <a:spcBef>
                          <a:spcPts val="0"/>
                        </a:spcBef>
                        <a:spcAft>
                          <a:spcPts val="0"/>
                        </a:spcAft>
                      </a:pPr>
                      <a:r>
                        <a:rPr lang="en-US" sz="1000">
                          <a:effectLst/>
                          <a:latin typeface="NewBaskerville-Roman"/>
                          <a:ea typeface="Calibri" panose="020F0502020204030204" pitchFamily="34" charset="0"/>
                          <a:cs typeface="NewBaskerville-Roman"/>
                        </a:rPr>
                        <a:t>Increase access to higher education for populations in our region.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7554" marR="57554" marT="0" marB="0" anchor="ctr"/>
                </a:tc>
                <a:tc>
                  <a:txBody>
                    <a:bodyPr/>
                    <a:lstStyle/>
                    <a:p>
                      <a:pPr marL="0" marR="0" algn="ctr">
                        <a:lnSpc>
                          <a:spcPct val="107000"/>
                        </a:lnSpc>
                        <a:spcBef>
                          <a:spcPts val="0"/>
                        </a:spcBef>
                        <a:spcAft>
                          <a:spcPts val="0"/>
                        </a:spcAft>
                      </a:pPr>
                      <a:r>
                        <a:rPr lang="en-US" sz="1000">
                          <a:effectLst/>
                          <a:latin typeface="NewBaskerville-Roman"/>
                          <a:ea typeface="Calibri" panose="020F0502020204030204" pitchFamily="34" charset="0"/>
                          <a:cs typeface="NewBaskerville-Roman"/>
                        </a:rPr>
                        <a:t>Invest in strategic relationships and collaborate with partners in higher education, PK-12 education, business and workforce development, government, and other community organizations.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7554" marR="57554" marT="0" marB="0" anchor="ctr"/>
                </a:tc>
                <a:tc>
                  <a:txBody>
                    <a:bodyPr/>
                    <a:lstStyle/>
                    <a:p>
                      <a:pPr marL="0" marR="0" algn="ctr">
                        <a:lnSpc>
                          <a:spcPct val="107000"/>
                        </a:lnSpc>
                        <a:spcBef>
                          <a:spcPts val="0"/>
                        </a:spcBef>
                        <a:spcAft>
                          <a:spcPts val="0"/>
                        </a:spcAft>
                      </a:pPr>
                      <a:r>
                        <a:rPr lang="en-US" sz="1000" dirty="0">
                          <a:effectLst/>
                          <a:latin typeface="NewBaskerville-Roman"/>
                          <a:ea typeface="Calibri" panose="020F0502020204030204" pitchFamily="34" charset="0"/>
                          <a:cs typeface="NewBaskerville-Roman"/>
                        </a:rPr>
                        <a:t>Improve the District systems to increase administrative and operational efficiency and effectiveness.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7554" marR="57554" marT="0" marB="0" anchor="ctr"/>
                </a:tc>
              </a:tr>
              <a:tr h="462745">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 Institutional Effectiveness (Board Imperative I)</a:t>
                      </a:r>
                    </a:p>
                  </a:txBody>
                  <a:tcPr marL="57554" marR="57554" marT="0" marB="0"/>
                </a:tc>
                <a:tc>
                  <a:txBody>
                    <a:bodyPr/>
                    <a:lstStyle/>
                    <a:p>
                      <a:pPr algn="ctr"/>
                      <a:r>
                        <a:rPr lang="en-US" dirty="0" smtClean="0"/>
                        <a:t>X</a:t>
                      </a:r>
                      <a:endParaRPr lang="en-US" dirty="0"/>
                    </a:p>
                  </a:txBody>
                  <a:tcPr marL="76738" marR="76738" anchor="ctr"/>
                </a:tc>
                <a:tc>
                  <a:txBody>
                    <a:bodyPr/>
                    <a:lstStyle/>
                    <a:p>
                      <a:pPr algn="ctr"/>
                      <a:endParaRPr lang="en-US" dirty="0"/>
                    </a:p>
                  </a:txBody>
                  <a:tcPr marL="76738" marR="76738" anchor="ctr"/>
                </a:tc>
                <a:tc>
                  <a:txBody>
                    <a:bodyPr/>
                    <a:lstStyle/>
                    <a:p>
                      <a:pPr algn="ctr"/>
                      <a:endParaRPr lang="en-US" dirty="0"/>
                    </a:p>
                  </a:txBody>
                  <a:tcPr marL="76738" marR="76738" anchor="ctr"/>
                </a:tc>
                <a:tc>
                  <a:txBody>
                    <a:bodyPr/>
                    <a:lstStyle/>
                    <a:p>
                      <a:pPr algn="ctr"/>
                      <a:endParaRPr lang="en-US" dirty="0"/>
                    </a:p>
                  </a:txBody>
                  <a:tcPr marL="76738" marR="76738" anchor="ctr"/>
                </a:tc>
              </a:tr>
              <a:tr h="694118">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 </a:t>
                      </a:r>
                      <a:r>
                        <a:rPr lang="en-US" sz="1100">
                          <a:effectLst/>
                          <a:latin typeface="Calibri" panose="020F0502020204030204" pitchFamily="34" charset="0"/>
                          <a:ea typeface="Calibri" panose="020F0502020204030204" pitchFamily="34" charset="0"/>
                          <a:cs typeface="NewBaskerville-Roman"/>
                        </a:rPr>
                        <a:t>Learning-Centered Institution for Student Access, Retention and Success (Board Imperative II)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7554" marR="57554" marT="0" marB="0"/>
                </a:tc>
                <a:tc>
                  <a:txBody>
                    <a:bodyPr/>
                    <a:lstStyle/>
                    <a:p>
                      <a:pPr algn="ctr"/>
                      <a:endParaRPr lang="en-US"/>
                    </a:p>
                  </a:txBody>
                  <a:tcPr marL="76738" marR="76738" anchor="ctr"/>
                </a:tc>
                <a:tc>
                  <a:txBody>
                    <a:bodyPr/>
                    <a:lstStyle/>
                    <a:p>
                      <a:pPr algn="ctr"/>
                      <a:r>
                        <a:rPr lang="en-US" dirty="0" smtClean="0"/>
                        <a:t>X</a:t>
                      </a:r>
                      <a:endParaRPr lang="en-US" dirty="0"/>
                    </a:p>
                  </a:txBody>
                  <a:tcPr marL="76738" marR="76738" anchor="ctr"/>
                </a:tc>
                <a:tc>
                  <a:txBody>
                    <a:bodyPr/>
                    <a:lstStyle/>
                    <a:p>
                      <a:pPr algn="ctr"/>
                      <a:endParaRPr lang="en-US"/>
                    </a:p>
                  </a:txBody>
                  <a:tcPr marL="76738" marR="76738" anchor="ctr"/>
                </a:tc>
                <a:tc>
                  <a:txBody>
                    <a:bodyPr/>
                    <a:lstStyle/>
                    <a:p>
                      <a:pPr algn="ctr"/>
                      <a:endParaRPr lang="en-US" dirty="0"/>
                    </a:p>
                  </a:txBody>
                  <a:tcPr marL="76738" marR="76738" anchor="ctr"/>
                </a:tc>
              </a:tr>
              <a:tr h="609957">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 </a:t>
                      </a:r>
                      <a:r>
                        <a:rPr lang="en-US" sz="1100">
                          <a:effectLst/>
                          <a:latin typeface="Calibri" panose="020F0502020204030204" pitchFamily="34" charset="0"/>
                          <a:ea typeface="Calibri" panose="020F0502020204030204" pitchFamily="34" charset="0"/>
                          <a:cs typeface="NewBaskerville-Roman"/>
                        </a:rPr>
                        <a:t>Resource Management for Efficiency, Effectiveness and Excellence (Board Imperative III)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7554" marR="57554" marT="0" marB="0"/>
                </a:tc>
                <a:tc>
                  <a:txBody>
                    <a:bodyPr/>
                    <a:lstStyle/>
                    <a:p>
                      <a:pPr algn="ctr"/>
                      <a:endParaRPr lang="en-US"/>
                    </a:p>
                  </a:txBody>
                  <a:tcPr marL="76738" marR="76738" anchor="ctr"/>
                </a:tc>
                <a:tc>
                  <a:txBody>
                    <a:bodyPr/>
                    <a:lstStyle/>
                    <a:p>
                      <a:pPr algn="ctr"/>
                      <a:endParaRPr lang="en-US"/>
                    </a:p>
                  </a:txBody>
                  <a:tcPr marL="76738" marR="76738" anchor="ctr"/>
                </a:tc>
                <a:tc>
                  <a:txBody>
                    <a:bodyPr/>
                    <a:lstStyle/>
                    <a:p>
                      <a:pPr algn="ctr"/>
                      <a:r>
                        <a:rPr lang="en-US" dirty="0" smtClean="0"/>
                        <a:t>X</a:t>
                      </a:r>
                      <a:endParaRPr lang="en-US" dirty="0"/>
                    </a:p>
                  </a:txBody>
                  <a:tcPr marL="76738" marR="76738" anchor="ctr"/>
                </a:tc>
                <a:tc>
                  <a:txBody>
                    <a:bodyPr/>
                    <a:lstStyle/>
                    <a:p>
                      <a:pPr algn="ctr"/>
                      <a:endParaRPr lang="en-US" dirty="0"/>
                    </a:p>
                  </a:txBody>
                  <a:tcPr marL="76738" marR="76738" anchor="ctr"/>
                </a:tc>
              </a:tr>
              <a:tr h="600635">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4. </a:t>
                      </a:r>
                      <a:r>
                        <a:rPr lang="en-US" sz="1100" dirty="0">
                          <a:effectLst/>
                          <a:latin typeface="Calibri" panose="020F0502020204030204" pitchFamily="34" charset="0"/>
                          <a:ea typeface="Calibri" panose="020F0502020204030204" pitchFamily="34" charset="0"/>
                          <a:cs typeface="NewBaskerville-Roman"/>
                        </a:rPr>
                        <a:t>Enhanced and Informed Governance, and Leadership (Board Imperative IV)</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7554" marR="57554" marT="0" marB="0"/>
                </a:tc>
                <a:tc>
                  <a:txBody>
                    <a:bodyPr/>
                    <a:lstStyle/>
                    <a:p>
                      <a:pPr algn="ctr"/>
                      <a:endParaRPr lang="en-US"/>
                    </a:p>
                  </a:txBody>
                  <a:tcPr marL="76738" marR="76738" anchor="ctr"/>
                </a:tc>
                <a:tc>
                  <a:txBody>
                    <a:bodyPr/>
                    <a:lstStyle/>
                    <a:p>
                      <a:pPr algn="ctr"/>
                      <a:endParaRPr lang="en-US"/>
                    </a:p>
                  </a:txBody>
                  <a:tcPr marL="76738" marR="76738" anchor="ctr"/>
                </a:tc>
                <a:tc>
                  <a:txBody>
                    <a:bodyPr/>
                    <a:lstStyle/>
                    <a:p>
                      <a:pPr algn="ctr"/>
                      <a:endParaRPr lang="en-US"/>
                    </a:p>
                  </a:txBody>
                  <a:tcPr marL="76738" marR="76738" anchor="ctr"/>
                </a:tc>
                <a:tc>
                  <a:txBody>
                    <a:bodyPr/>
                    <a:lstStyle/>
                    <a:p>
                      <a:pPr algn="ctr"/>
                      <a:r>
                        <a:rPr lang="en-US" dirty="0" smtClean="0"/>
                        <a:t>X</a:t>
                      </a:r>
                      <a:endParaRPr lang="en-US" dirty="0"/>
                    </a:p>
                  </a:txBody>
                  <a:tcPr marL="76738" marR="76738" anchor="ctr"/>
                </a:tc>
              </a:tr>
            </a:tbl>
          </a:graphicData>
        </a:graphic>
      </p:graphicFrame>
      <p:sp>
        <p:nvSpPr>
          <p:cNvPr id="3" name="Date Placeholder 2"/>
          <p:cNvSpPr>
            <a:spLocks noGrp="1"/>
          </p:cNvSpPr>
          <p:nvPr>
            <p:ph type="dt" sz="half" idx="10"/>
          </p:nvPr>
        </p:nvSpPr>
        <p:spPr/>
        <p:txBody>
          <a:bodyPr/>
          <a:lstStyle/>
          <a:p>
            <a:r>
              <a:rPr lang="en-US" smtClean="0"/>
              <a:t>1/28/2016</a:t>
            </a:r>
            <a:endParaRPr lang="en-US"/>
          </a:p>
        </p:txBody>
      </p:sp>
      <p:sp>
        <p:nvSpPr>
          <p:cNvPr id="4" name="Slide Number Placeholder 3"/>
          <p:cNvSpPr>
            <a:spLocks noGrp="1"/>
          </p:cNvSpPr>
          <p:nvPr>
            <p:ph type="sldNum" sz="quarter" idx="12"/>
          </p:nvPr>
        </p:nvSpPr>
        <p:spPr/>
        <p:txBody>
          <a:bodyPr/>
          <a:lstStyle/>
          <a:p>
            <a:fld id="{520F3902-2A5E-4DF1-AE85-93D7428F5AC8}" type="slidenum">
              <a:rPr lang="en-US" smtClean="0"/>
              <a:t>31</a:t>
            </a:fld>
            <a:endParaRPr lang="en-US"/>
          </a:p>
        </p:txBody>
      </p:sp>
    </p:spTree>
    <p:extLst>
      <p:ext uri="{BB962C8B-B14F-4D97-AF65-F5344CB8AC3E}">
        <p14:creationId xmlns:p14="http://schemas.microsoft.com/office/powerpoint/2010/main" val="21094311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Study Sessions</a:t>
            </a:r>
            <a:endParaRPr lang="en-US" dirty="0"/>
          </a:p>
        </p:txBody>
      </p:sp>
      <p:sp>
        <p:nvSpPr>
          <p:cNvPr id="3" name="Content Placeholder 2"/>
          <p:cNvSpPr>
            <a:spLocks noGrp="1"/>
          </p:cNvSpPr>
          <p:nvPr>
            <p:ph idx="1"/>
          </p:nvPr>
        </p:nvSpPr>
        <p:spPr/>
        <p:txBody>
          <a:bodyPr/>
          <a:lstStyle/>
          <a:p>
            <a:r>
              <a:rPr lang="en-US" dirty="0" smtClean="0"/>
              <a:t>Review College and Area Goals</a:t>
            </a:r>
          </a:p>
          <a:p>
            <a:r>
              <a:rPr lang="en-US" dirty="0" smtClean="0"/>
              <a:t>Define </a:t>
            </a:r>
            <a:r>
              <a:rPr lang="en-US" dirty="0"/>
              <a:t>Governing Board Imperatives</a:t>
            </a:r>
          </a:p>
          <a:p>
            <a:r>
              <a:rPr lang="en-US" dirty="0"/>
              <a:t>Review Governing Board 2014-2015 Goals</a:t>
            </a:r>
          </a:p>
          <a:p>
            <a:r>
              <a:rPr lang="en-US" dirty="0"/>
              <a:t>Update Governing Board Goals for the 2015-2016 Year</a:t>
            </a:r>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32</a:t>
            </a:fld>
            <a:endParaRPr lang="en-US"/>
          </a:p>
        </p:txBody>
      </p:sp>
    </p:spTree>
    <p:extLst>
      <p:ext uri="{BB962C8B-B14F-4D97-AF65-F5344CB8AC3E}">
        <p14:creationId xmlns:p14="http://schemas.microsoft.com/office/powerpoint/2010/main" val="147378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Planning Suggestions</a:t>
            </a:r>
            <a:endParaRPr lang="en-US" dirty="0"/>
          </a:p>
        </p:txBody>
      </p:sp>
      <p:sp>
        <p:nvSpPr>
          <p:cNvPr id="3" name="Content Placeholder 2"/>
          <p:cNvSpPr>
            <a:spLocks noGrp="1"/>
          </p:cNvSpPr>
          <p:nvPr>
            <p:ph idx="1"/>
          </p:nvPr>
        </p:nvSpPr>
        <p:spPr/>
        <p:txBody>
          <a:bodyPr/>
          <a:lstStyle/>
          <a:p>
            <a:pPr lvl="0"/>
            <a:r>
              <a:rPr lang="en-US" dirty="0"/>
              <a:t>Gaps in the Strategic Plan, lack of integration in planning, and inconsistent data lead to the need to create the Executive Director of Institutional Effectiveness, Research, and Planning;</a:t>
            </a:r>
          </a:p>
          <a:p>
            <a:r>
              <a:rPr lang="en-US"/>
              <a:t>Chancellor directed the development of new planning process which would assure integration of planning and regular Governing Board participation throughout the planning process.</a:t>
            </a:r>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4</a:t>
            </a:fld>
            <a:endParaRPr lang="en-US"/>
          </a:p>
        </p:txBody>
      </p:sp>
    </p:spTree>
    <p:extLst>
      <p:ext uri="{BB962C8B-B14F-4D97-AF65-F5344CB8AC3E}">
        <p14:creationId xmlns:p14="http://schemas.microsoft.com/office/powerpoint/2010/main" val="2698377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for developing the Governing Board Planning Process</a:t>
            </a:r>
            <a:endParaRPr lang="en-US" dirty="0"/>
          </a:p>
        </p:txBody>
      </p:sp>
      <p:sp>
        <p:nvSpPr>
          <p:cNvPr id="3" name="Content Placeholder 2"/>
          <p:cNvSpPr>
            <a:spLocks noGrp="1"/>
          </p:cNvSpPr>
          <p:nvPr>
            <p:ph idx="1"/>
          </p:nvPr>
        </p:nvSpPr>
        <p:spPr/>
        <p:txBody>
          <a:bodyPr/>
          <a:lstStyle/>
          <a:p>
            <a:r>
              <a:rPr lang="en-US" dirty="0" smtClean="0"/>
              <a:t>Contacted three different colleges and planning consultant to get input on process</a:t>
            </a:r>
          </a:p>
          <a:p>
            <a:r>
              <a:rPr lang="en-US" dirty="0" smtClean="0"/>
              <a:t>Input from Chancellor’s Cabinet</a:t>
            </a:r>
          </a:p>
          <a:p>
            <a:r>
              <a:rPr lang="en-US" dirty="0" smtClean="0"/>
              <a:t>Need input from Governing Board</a:t>
            </a:r>
          </a:p>
          <a:p>
            <a:r>
              <a:rPr lang="en-US" dirty="0" smtClean="0"/>
              <a:t>Need input from DSPC</a:t>
            </a:r>
            <a:endParaRPr lang="en-US" dirty="0"/>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5</a:t>
            </a:fld>
            <a:endParaRPr lang="en-US"/>
          </a:p>
        </p:txBody>
      </p:sp>
    </p:spTree>
    <p:extLst>
      <p:ext uri="{BB962C8B-B14F-4D97-AF65-F5344CB8AC3E}">
        <p14:creationId xmlns:p14="http://schemas.microsoft.com/office/powerpoint/2010/main" val="697326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SBCCD Strategic Planning Process</a:t>
            </a: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6</a:t>
            </a:fld>
            <a:endParaRPr lang="en-US"/>
          </a:p>
        </p:txBody>
      </p:sp>
      <p:sp>
        <p:nvSpPr>
          <p:cNvPr id="7" name="AutoShape 2"/>
          <p:cNvSpPr>
            <a:spLocks noChangeArrowheads="1"/>
          </p:cNvSpPr>
          <p:nvPr/>
        </p:nvSpPr>
        <p:spPr bwMode="auto">
          <a:xfrm rot="5400000">
            <a:off x="527714"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September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AutoShape 2"/>
          <p:cNvSpPr>
            <a:spLocks noChangeArrowheads="1"/>
          </p:cNvSpPr>
          <p:nvPr/>
        </p:nvSpPr>
        <p:spPr bwMode="auto">
          <a:xfrm rot="5400000">
            <a:off x="1712452"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October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AutoShape 2"/>
          <p:cNvSpPr>
            <a:spLocks noChangeArrowheads="1"/>
          </p:cNvSpPr>
          <p:nvPr/>
        </p:nvSpPr>
        <p:spPr bwMode="auto">
          <a:xfrm rot="5400000">
            <a:off x="2849483"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November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AutoShape 2"/>
          <p:cNvSpPr>
            <a:spLocks noChangeArrowheads="1"/>
          </p:cNvSpPr>
          <p:nvPr/>
        </p:nvSpPr>
        <p:spPr bwMode="auto">
          <a:xfrm rot="5400000">
            <a:off x="3946757"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December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AutoShape 2"/>
          <p:cNvSpPr>
            <a:spLocks noChangeArrowheads="1"/>
          </p:cNvSpPr>
          <p:nvPr/>
        </p:nvSpPr>
        <p:spPr bwMode="auto">
          <a:xfrm rot="5400000">
            <a:off x="5044031"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January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AutoShape 2"/>
          <p:cNvSpPr>
            <a:spLocks noChangeArrowheads="1"/>
          </p:cNvSpPr>
          <p:nvPr/>
        </p:nvSpPr>
        <p:spPr bwMode="auto">
          <a:xfrm rot="5400000">
            <a:off x="10395230"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July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AutoShape 2"/>
          <p:cNvSpPr>
            <a:spLocks noChangeArrowheads="1"/>
          </p:cNvSpPr>
          <p:nvPr/>
        </p:nvSpPr>
        <p:spPr bwMode="auto">
          <a:xfrm rot="5400000">
            <a:off x="9290004"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May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AutoShape 2"/>
          <p:cNvSpPr>
            <a:spLocks noChangeArrowheads="1"/>
          </p:cNvSpPr>
          <p:nvPr/>
        </p:nvSpPr>
        <p:spPr bwMode="auto">
          <a:xfrm rot="5400000">
            <a:off x="6093597"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February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AutoShape 2"/>
          <p:cNvSpPr>
            <a:spLocks noChangeArrowheads="1"/>
          </p:cNvSpPr>
          <p:nvPr/>
        </p:nvSpPr>
        <p:spPr bwMode="auto">
          <a:xfrm rot="5400000">
            <a:off x="8192730"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April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AutoShape 2"/>
          <p:cNvSpPr>
            <a:spLocks noChangeArrowheads="1"/>
          </p:cNvSpPr>
          <p:nvPr/>
        </p:nvSpPr>
        <p:spPr bwMode="auto">
          <a:xfrm rot="5400000">
            <a:off x="11480252" y="2038275"/>
            <a:ext cx="257652"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August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7" name="Group 16"/>
          <p:cNvGrpSpPr/>
          <p:nvPr/>
        </p:nvGrpSpPr>
        <p:grpSpPr>
          <a:xfrm>
            <a:off x="126683" y="2840818"/>
            <a:ext cx="1009010" cy="2355436"/>
            <a:chOff x="-84194" y="0"/>
            <a:chExt cx="3651642" cy="845450"/>
          </a:xfrm>
        </p:grpSpPr>
        <p:sp>
          <p:nvSpPr>
            <p:cNvPr id="55" name="Rectangle 54"/>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DSPC</a:t>
              </a:r>
              <a:endParaRPr lang="en-US" sz="800">
                <a:effectLst/>
                <a:ea typeface="Calibri" panose="020F0502020204030204" pitchFamily="34" charset="0"/>
                <a:cs typeface="Times New Roman" panose="02020603050405020304" pitchFamily="18" charset="0"/>
              </a:endParaRPr>
            </a:p>
          </p:txBody>
        </p:sp>
        <p:sp>
          <p:nvSpPr>
            <p:cNvPr id="56" name="Text Box 200"/>
            <p:cNvSpPr txBox="1"/>
            <p:nvPr/>
          </p:nvSpPr>
          <p:spPr>
            <a:xfrm>
              <a:off x="-84194" y="144557"/>
              <a:ext cx="3567448" cy="70089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Reviews progress on QEIs and discusses goals and objectives. Reviews GB goals for the year. Feedback generated by DSPC communicated to GB in October Study Session.</a:t>
              </a:r>
            </a:p>
          </p:txBody>
        </p:sp>
      </p:grpSp>
      <p:sp>
        <p:nvSpPr>
          <p:cNvPr id="34" name="AutoShape 2"/>
          <p:cNvSpPr>
            <a:spLocks noChangeArrowheads="1"/>
          </p:cNvSpPr>
          <p:nvPr/>
        </p:nvSpPr>
        <p:spPr bwMode="auto">
          <a:xfrm rot="5400000">
            <a:off x="7151115"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March</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40552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SBCCD Strategic Planning Process</a:t>
            </a:r>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7</a:t>
            </a:fld>
            <a:endParaRPr lang="en-US"/>
          </a:p>
        </p:txBody>
      </p:sp>
      <p:sp>
        <p:nvSpPr>
          <p:cNvPr id="7" name="AutoShape 2"/>
          <p:cNvSpPr>
            <a:spLocks noChangeArrowheads="1"/>
          </p:cNvSpPr>
          <p:nvPr/>
        </p:nvSpPr>
        <p:spPr bwMode="auto">
          <a:xfrm rot="5400000">
            <a:off x="527714"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September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AutoShape 2"/>
          <p:cNvSpPr>
            <a:spLocks noChangeArrowheads="1"/>
          </p:cNvSpPr>
          <p:nvPr/>
        </p:nvSpPr>
        <p:spPr bwMode="auto">
          <a:xfrm rot="5400000">
            <a:off x="1712452"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October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AutoShape 2"/>
          <p:cNvSpPr>
            <a:spLocks noChangeArrowheads="1"/>
          </p:cNvSpPr>
          <p:nvPr/>
        </p:nvSpPr>
        <p:spPr bwMode="auto">
          <a:xfrm rot="5400000">
            <a:off x="2849483"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November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AutoShape 2"/>
          <p:cNvSpPr>
            <a:spLocks noChangeArrowheads="1"/>
          </p:cNvSpPr>
          <p:nvPr/>
        </p:nvSpPr>
        <p:spPr bwMode="auto">
          <a:xfrm rot="5400000">
            <a:off x="3946757"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December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AutoShape 2"/>
          <p:cNvSpPr>
            <a:spLocks noChangeArrowheads="1"/>
          </p:cNvSpPr>
          <p:nvPr/>
        </p:nvSpPr>
        <p:spPr bwMode="auto">
          <a:xfrm rot="5400000">
            <a:off x="5044031"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January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AutoShape 2"/>
          <p:cNvSpPr>
            <a:spLocks noChangeArrowheads="1"/>
          </p:cNvSpPr>
          <p:nvPr/>
        </p:nvSpPr>
        <p:spPr bwMode="auto">
          <a:xfrm rot="5400000">
            <a:off x="10395230"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July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AutoShape 2"/>
          <p:cNvSpPr>
            <a:spLocks noChangeArrowheads="1"/>
          </p:cNvSpPr>
          <p:nvPr/>
        </p:nvSpPr>
        <p:spPr bwMode="auto">
          <a:xfrm rot="5400000">
            <a:off x="9290004"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May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AutoShape 2"/>
          <p:cNvSpPr>
            <a:spLocks noChangeArrowheads="1"/>
          </p:cNvSpPr>
          <p:nvPr/>
        </p:nvSpPr>
        <p:spPr bwMode="auto">
          <a:xfrm rot="5400000">
            <a:off x="6093597"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February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AutoShape 2"/>
          <p:cNvSpPr>
            <a:spLocks noChangeArrowheads="1"/>
          </p:cNvSpPr>
          <p:nvPr/>
        </p:nvSpPr>
        <p:spPr bwMode="auto">
          <a:xfrm rot="5400000">
            <a:off x="8192730"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April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AutoShape 2"/>
          <p:cNvSpPr>
            <a:spLocks noChangeArrowheads="1"/>
          </p:cNvSpPr>
          <p:nvPr/>
        </p:nvSpPr>
        <p:spPr bwMode="auto">
          <a:xfrm rot="5400000">
            <a:off x="11480252" y="2038275"/>
            <a:ext cx="257652"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August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7" name="Group 16"/>
          <p:cNvGrpSpPr/>
          <p:nvPr/>
        </p:nvGrpSpPr>
        <p:grpSpPr>
          <a:xfrm>
            <a:off x="126683" y="2840818"/>
            <a:ext cx="1009010" cy="2390605"/>
            <a:chOff x="-84194" y="0"/>
            <a:chExt cx="3651642" cy="845450"/>
          </a:xfrm>
        </p:grpSpPr>
        <p:sp>
          <p:nvSpPr>
            <p:cNvPr id="55" name="Rectangle 54"/>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DSPC</a:t>
              </a:r>
              <a:endParaRPr lang="en-US" sz="800">
                <a:effectLst/>
                <a:ea typeface="Calibri" panose="020F0502020204030204" pitchFamily="34" charset="0"/>
                <a:cs typeface="Times New Roman" panose="02020603050405020304" pitchFamily="18" charset="0"/>
              </a:endParaRPr>
            </a:p>
          </p:txBody>
        </p:sp>
        <p:sp>
          <p:nvSpPr>
            <p:cNvPr id="56" name="Text Box 200"/>
            <p:cNvSpPr txBox="1"/>
            <p:nvPr/>
          </p:nvSpPr>
          <p:spPr>
            <a:xfrm>
              <a:off x="-84194" y="144557"/>
              <a:ext cx="3567448" cy="70089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Reviews progress on QEIs and discusses goals and objectives. Reviews GB goals for the year. Feedback generated by DSPC communicated to GB in October Study Session.</a:t>
              </a:r>
            </a:p>
          </p:txBody>
        </p:sp>
      </p:grpSp>
      <p:grpSp>
        <p:nvGrpSpPr>
          <p:cNvPr id="18" name="Group 17"/>
          <p:cNvGrpSpPr/>
          <p:nvPr/>
        </p:nvGrpSpPr>
        <p:grpSpPr>
          <a:xfrm>
            <a:off x="1153969" y="2840818"/>
            <a:ext cx="1368721" cy="3855817"/>
            <a:chOff x="-713410" y="0"/>
            <a:chExt cx="4951421" cy="896684"/>
          </a:xfrm>
        </p:grpSpPr>
        <p:sp>
          <p:nvSpPr>
            <p:cNvPr id="53" name="Rectangle 52"/>
            <p:cNvSpPr/>
            <p:nvPr/>
          </p:nvSpPr>
          <p:spPr>
            <a:xfrm>
              <a:off x="0" y="0"/>
              <a:ext cx="3567448" cy="81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Governing Board</a:t>
              </a:r>
              <a:endParaRPr lang="en-US" sz="800">
                <a:effectLst/>
                <a:ea typeface="Calibri" panose="020F0502020204030204" pitchFamily="34" charset="0"/>
                <a:cs typeface="Times New Roman" panose="02020603050405020304" pitchFamily="18" charset="0"/>
              </a:endParaRPr>
            </a:p>
          </p:txBody>
        </p:sp>
        <p:sp>
          <p:nvSpPr>
            <p:cNvPr id="54" name="Text Box 13"/>
            <p:cNvSpPr txBox="1"/>
            <p:nvPr/>
          </p:nvSpPr>
          <p:spPr>
            <a:xfrm>
              <a:off x="-713410" y="78526"/>
              <a:ext cx="4951421" cy="81815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Study Session: 1. Progress update on QEIs and accomplishments toward goals for DSP, both Colleges, TESS, EDCT, and KVCR; 2. Educate GB on meaning of measures and what they indicate; 3. Presidents review college specific goals; 4. Reviews progress on GB goals from prior year; 5. Ideas generated by GB taken to DSPC for discussion. Reviews progress on QEIs and discusses goals and objectives. Reviews GB goals for the year. Feedback generated by DSPC communicated to GB in October Study Session.</a:t>
              </a:r>
            </a:p>
          </p:txBody>
        </p:sp>
      </p:grpSp>
      <p:cxnSp>
        <p:nvCxnSpPr>
          <p:cNvPr id="26" name="Straight Arrow Connector 25"/>
          <p:cNvCxnSpPr/>
          <p:nvPr/>
        </p:nvCxnSpPr>
        <p:spPr>
          <a:xfrm>
            <a:off x="1136494" y="3013652"/>
            <a:ext cx="2152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AutoShape 2"/>
          <p:cNvSpPr>
            <a:spLocks noChangeArrowheads="1"/>
          </p:cNvSpPr>
          <p:nvPr/>
        </p:nvSpPr>
        <p:spPr bwMode="auto">
          <a:xfrm rot="5400000">
            <a:off x="7151115"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March</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5825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SBCCD Strategic Planning Process</a:t>
            </a:r>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8</a:t>
            </a:fld>
            <a:endParaRPr lang="en-US"/>
          </a:p>
        </p:txBody>
      </p:sp>
      <p:sp>
        <p:nvSpPr>
          <p:cNvPr id="7" name="AutoShape 2"/>
          <p:cNvSpPr>
            <a:spLocks noChangeArrowheads="1"/>
          </p:cNvSpPr>
          <p:nvPr/>
        </p:nvSpPr>
        <p:spPr bwMode="auto">
          <a:xfrm rot="5400000">
            <a:off x="527714"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September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AutoShape 2"/>
          <p:cNvSpPr>
            <a:spLocks noChangeArrowheads="1"/>
          </p:cNvSpPr>
          <p:nvPr/>
        </p:nvSpPr>
        <p:spPr bwMode="auto">
          <a:xfrm rot="5400000">
            <a:off x="1712452"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October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AutoShape 2"/>
          <p:cNvSpPr>
            <a:spLocks noChangeArrowheads="1"/>
          </p:cNvSpPr>
          <p:nvPr/>
        </p:nvSpPr>
        <p:spPr bwMode="auto">
          <a:xfrm rot="5400000">
            <a:off x="2849483"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November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AutoShape 2"/>
          <p:cNvSpPr>
            <a:spLocks noChangeArrowheads="1"/>
          </p:cNvSpPr>
          <p:nvPr/>
        </p:nvSpPr>
        <p:spPr bwMode="auto">
          <a:xfrm rot="5400000">
            <a:off x="3946757"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December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AutoShape 2"/>
          <p:cNvSpPr>
            <a:spLocks noChangeArrowheads="1"/>
          </p:cNvSpPr>
          <p:nvPr/>
        </p:nvSpPr>
        <p:spPr bwMode="auto">
          <a:xfrm rot="5400000">
            <a:off x="5044031"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January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AutoShape 2"/>
          <p:cNvSpPr>
            <a:spLocks noChangeArrowheads="1"/>
          </p:cNvSpPr>
          <p:nvPr/>
        </p:nvSpPr>
        <p:spPr bwMode="auto">
          <a:xfrm rot="5400000">
            <a:off x="10395230"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July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AutoShape 2"/>
          <p:cNvSpPr>
            <a:spLocks noChangeArrowheads="1"/>
          </p:cNvSpPr>
          <p:nvPr/>
        </p:nvSpPr>
        <p:spPr bwMode="auto">
          <a:xfrm rot="5400000">
            <a:off x="9290004"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May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AutoShape 2"/>
          <p:cNvSpPr>
            <a:spLocks noChangeArrowheads="1"/>
          </p:cNvSpPr>
          <p:nvPr/>
        </p:nvSpPr>
        <p:spPr bwMode="auto">
          <a:xfrm rot="5400000">
            <a:off x="6093597"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February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AutoShape 2"/>
          <p:cNvSpPr>
            <a:spLocks noChangeArrowheads="1"/>
          </p:cNvSpPr>
          <p:nvPr/>
        </p:nvSpPr>
        <p:spPr bwMode="auto">
          <a:xfrm rot="5400000">
            <a:off x="8192730"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April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AutoShape 2"/>
          <p:cNvSpPr>
            <a:spLocks noChangeArrowheads="1"/>
          </p:cNvSpPr>
          <p:nvPr/>
        </p:nvSpPr>
        <p:spPr bwMode="auto">
          <a:xfrm rot="5400000">
            <a:off x="11480252" y="2038275"/>
            <a:ext cx="257652"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August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7" name="Group 16"/>
          <p:cNvGrpSpPr/>
          <p:nvPr/>
        </p:nvGrpSpPr>
        <p:grpSpPr>
          <a:xfrm>
            <a:off x="126683" y="2840818"/>
            <a:ext cx="1009010" cy="2052015"/>
            <a:chOff x="-84194" y="0"/>
            <a:chExt cx="3651642" cy="845450"/>
          </a:xfrm>
        </p:grpSpPr>
        <p:sp>
          <p:nvSpPr>
            <p:cNvPr id="55" name="Rectangle 54"/>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DSPC</a:t>
              </a:r>
              <a:endParaRPr lang="en-US" sz="800">
                <a:effectLst/>
                <a:ea typeface="Calibri" panose="020F0502020204030204" pitchFamily="34" charset="0"/>
                <a:cs typeface="Times New Roman" panose="02020603050405020304" pitchFamily="18" charset="0"/>
              </a:endParaRPr>
            </a:p>
          </p:txBody>
        </p:sp>
        <p:sp>
          <p:nvSpPr>
            <p:cNvPr id="56" name="Text Box 200"/>
            <p:cNvSpPr txBox="1"/>
            <p:nvPr/>
          </p:nvSpPr>
          <p:spPr>
            <a:xfrm>
              <a:off x="-84194" y="144557"/>
              <a:ext cx="3567448" cy="70089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Reviews progress on QEIs and discusses goals and objectives. Reviews GB goals for the year. Feedback generated by DSPC communicated to GB in October Study Session.</a:t>
              </a:r>
            </a:p>
          </p:txBody>
        </p:sp>
      </p:grpSp>
      <p:grpSp>
        <p:nvGrpSpPr>
          <p:cNvPr id="18" name="Group 17"/>
          <p:cNvGrpSpPr/>
          <p:nvPr/>
        </p:nvGrpSpPr>
        <p:grpSpPr>
          <a:xfrm>
            <a:off x="1153969" y="2840818"/>
            <a:ext cx="1368721" cy="3855817"/>
            <a:chOff x="-713410" y="0"/>
            <a:chExt cx="4951421" cy="896684"/>
          </a:xfrm>
        </p:grpSpPr>
        <p:sp>
          <p:nvSpPr>
            <p:cNvPr id="53" name="Rectangle 52"/>
            <p:cNvSpPr/>
            <p:nvPr/>
          </p:nvSpPr>
          <p:spPr>
            <a:xfrm>
              <a:off x="0" y="0"/>
              <a:ext cx="3567448" cy="81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Governing Board</a:t>
              </a:r>
              <a:endParaRPr lang="en-US" sz="800">
                <a:effectLst/>
                <a:ea typeface="Calibri" panose="020F0502020204030204" pitchFamily="34" charset="0"/>
                <a:cs typeface="Times New Roman" panose="02020603050405020304" pitchFamily="18" charset="0"/>
              </a:endParaRPr>
            </a:p>
          </p:txBody>
        </p:sp>
        <p:sp>
          <p:nvSpPr>
            <p:cNvPr id="54" name="Text Box 13"/>
            <p:cNvSpPr txBox="1"/>
            <p:nvPr/>
          </p:nvSpPr>
          <p:spPr>
            <a:xfrm>
              <a:off x="-713410" y="78526"/>
              <a:ext cx="4951421" cy="81815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Study Session: 1. Progress update on QEIs and accomplishments toward goals for DSP, both Colleges, TESS, EDCT, and KVCR; 2. Educate GB on meaning of measures and what they indicate; 3. Presidents review college specific goals; 4. Reviews progress on GB goals from prior year; 5. Ideas generated by GB taken to DSPC for discussion. Reviews progress on QEIs and discusses goals and objectives. Reviews GB goals for the year. Feedback generated by DSPC communicated to GB in October Study Session.</a:t>
              </a:r>
            </a:p>
          </p:txBody>
        </p:sp>
      </p:grpSp>
      <p:grpSp>
        <p:nvGrpSpPr>
          <p:cNvPr id="19" name="Group 18"/>
          <p:cNvGrpSpPr/>
          <p:nvPr/>
        </p:nvGrpSpPr>
        <p:grpSpPr>
          <a:xfrm>
            <a:off x="2464354" y="2840818"/>
            <a:ext cx="1009010" cy="1675574"/>
            <a:chOff x="-84194" y="0"/>
            <a:chExt cx="3651642" cy="690452"/>
          </a:xfrm>
        </p:grpSpPr>
        <p:sp>
          <p:nvSpPr>
            <p:cNvPr id="51" name="Rectangle 50"/>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DSPC</a:t>
              </a:r>
              <a:endParaRPr lang="en-US" sz="800">
                <a:effectLst/>
                <a:ea typeface="Calibri" panose="020F0502020204030204" pitchFamily="34" charset="0"/>
                <a:cs typeface="Times New Roman" panose="02020603050405020304" pitchFamily="18" charset="0"/>
              </a:endParaRPr>
            </a:p>
          </p:txBody>
        </p:sp>
        <p:sp>
          <p:nvSpPr>
            <p:cNvPr id="52" name="Text Box 16"/>
            <p:cNvSpPr txBox="1"/>
            <p:nvPr/>
          </p:nvSpPr>
          <p:spPr>
            <a:xfrm>
              <a:off x="-84194" y="144543"/>
              <a:ext cx="3567448" cy="54590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Reviews and discusses any ideas generated by GB at October Study Session. Generate items to present to GB for January Study Session.</a:t>
              </a:r>
            </a:p>
          </p:txBody>
        </p:sp>
      </p:grpSp>
      <p:cxnSp>
        <p:nvCxnSpPr>
          <p:cNvPr id="26" name="Straight Arrow Connector 25"/>
          <p:cNvCxnSpPr/>
          <p:nvPr/>
        </p:nvCxnSpPr>
        <p:spPr>
          <a:xfrm>
            <a:off x="1136494" y="3013652"/>
            <a:ext cx="2152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289426" y="3013652"/>
            <a:ext cx="2152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AutoShape 2"/>
          <p:cNvSpPr>
            <a:spLocks noChangeArrowheads="1"/>
          </p:cNvSpPr>
          <p:nvPr/>
        </p:nvSpPr>
        <p:spPr bwMode="auto">
          <a:xfrm rot="5400000">
            <a:off x="7151115"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March</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0817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SBCCD Strategic Planning Process</a:t>
            </a:r>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1/28/2016</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9</a:t>
            </a:fld>
            <a:endParaRPr lang="en-US"/>
          </a:p>
        </p:txBody>
      </p:sp>
      <p:sp>
        <p:nvSpPr>
          <p:cNvPr id="7" name="AutoShape 2"/>
          <p:cNvSpPr>
            <a:spLocks noChangeArrowheads="1"/>
          </p:cNvSpPr>
          <p:nvPr/>
        </p:nvSpPr>
        <p:spPr bwMode="auto">
          <a:xfrm rot="5400000">
            <a:off x="527714"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September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AutoShape 2"/>
          <p:cNvSpPr>
            <a:spLocks noChangeArrowheads="1"/>
          </p:cNvSpPr>
          <p:nvPr/>
        </p:nvSpPr>
        <p:spPr bwMode="auto">
          <a:xfrm rot="5400000">
            <a:off x="1712452"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October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AutoShape 2"/>
          <p:cNvSpPr>
            <a:spLocks noChangeArrowheads="1"/>
          </p:cNvSpPr>
          <p:nvPr/>
        </p:nvSpPr>
        <p:spPr bwMode="auto">
          <a:xfrm rot="5400000">
            <a:off x="2849483"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November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AutoShape 2"/>
          <p:cNvSpPr>
            <a:spLocks noChangeArrowheads="1"/>
          </p:cNvSpPr>
          <p:nvPr/>
        </p:nvSpPr>
        <p:spPr bwMode="auto">
          <a:xfrm rot="5400000">
            <a:off x="3946757"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December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AutoShape 2"/>
          <p:cNvSpPr>
            <a:spLocks noChangeArrowheads="1"/>
          </p:cNvSpPr>
          <p:nvPr/>
        </p:nvSpPr>
        <p:spPr bwMode="auto">
          <a:xfrm rot="5400000">
            <a:off x="5044031"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January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AutoShape 2"/>
          <p:cNvSpPr>
            <a:spLocks noChangeArrowheads="1"/>
          </p:cNvSpPr>
          <p:nvPr/>
        </p:nvSpPr>
        <p:spPr bwMode="auto">
          <a:xfrm rot="5400000">
            <a:off x="10395230"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July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AutoShape 2"/>
          <p:cNvSpPr>
            <a:spLocks noChangeArrowheads="1"/>
          </p:cNvSpPr>
          <p:nvPr/>
        </p:nvSpPr>
        <p:spPr bwMode="auto">
          <a:xfrm rot="5400000">
            <a:off x="9290004"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May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AutoShape 2"/>
          <p:cNvSpPr>
            <a:spLocks noChangeArrowheads="1"/>
          </p:cNvSpPr>
          <p:nvPr/>
        </p:nvSpPr>
        <p:spPr bwMode="auto">
          <a:xfrm rot="5400000">
            <a:off x="6093597"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February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AutoShape 2"/>
          <p:cNvSpPr>
            <a:spLocks noChangeArrowheads="1"/>
          </p:cNvSpPr>
          <p:nvPr/>
        </p:nvSpPr>
        <p:spPr bwMode="auto">
          <a:xfrm rot="5400000">
            <a:off x="8192730"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April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AutoShape 2"/>
          <p:cNvSpPr>
            <a:spLocks noChangeArrowheads="1"/>
          </p:cNvSpPr>
          <p:nvPr/>
        </p:nvSpPr>
        <p:spPr bwMode="auto">
          <a:xfrm rot="5400000">
            <a:off x="11480252" y="2038275"/>
            <a:ext cx="257652"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August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7" name="Group 16"/>
          <p:cNvGrpSpPr/>
          <p:nvPr/>
        </p:nvGrpSpPr>
        <p:grpSpPr>
          <a:xfrm>
            <a:off x="126683" y="2840818"/>
            <a:ext cx="1009010" cy="2052015"/>
            <a:chOff x="-84194" y="0"/>
            <a:chExt cx="3651642" cy="845450"/>
          </a:xfrm>
        </p:grpSpPr>
        <p:sp>
          <p:nvSpPr>
            <p:cNvPr id="55" name="Rectangle 54"/>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DSPC</a:t>
              </a:r>
              <a:endParaRPr lang="en-US" sz="800">
                <a:effectLst/>
                <a:ea typeface="Calibri" panose="020F0502020204030204" pitchFamily="34" charset="0"/>
                <a:cs typeface="Times New Roman" panose="02020603050405020304" pitchFamily="18" charset="0"/>
              </a:endParaRPr>
            </a:p>
          </p:txBody>
        </p:sp>
        <p:sp>
          <p:nvSpPr>
            <p:cNvPr id="56" name="Text Box 200"/>
            <p:cNvSpPr txBox="1"/>
            <p:nvPr/>
          </p:nvSpPr>
          <p:spPr>
            <a:xfrm>
              <a:off x="-84194" y="144557"/>
              <a:ext cx="3567448" cy="70089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Reviews progress on QEIs and discusses goals and objectives. Reviews GB goals for the year. Feedback generated by DSPC communicated to GB in October Study Session.</a:t>
              </a:r>
            </a:p>
          </p:txBody>
        </p:sp>
      </p:grpSp>
      <p:grpSp>
        <p:nvGrpSpPr>
          <p:cNvPr id="18" name="Group 17"/>
          <p:cNvGrpSpPr/>
          <p:nvPr/>
        </p:nvGrpSpPr>
        <p:grpSpPr>
          <a:xfrm>
            <a:off x="1153969" y="2840818"/>
            <a:ext cx="1368721" cy="3855817"/>
            <a:chOff x="-713410" y="0"/>
            <a:chExt cx="4951421" cy="896684"/>
          </a:xfrm>
        </p:grpSpPr>
        <p:sp>
          <p:nvSpPr>
            <p:cNvPr id="53" name="Rectangle 52"/>
            <p:cNvSpPr/>
            <p:nvPr/>
          </p:nvSpPr>
          <p:spPr>
            <a:xfrm>
              <a:off x="0" y="0"/>
              <a:ext cx="3567448" cy="81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Governing Board</a:t>
              </a:r>
              <a:endParaRPr lang="en-US" sz="800">
                <a:effectLst/>
                <a:ea typeface="Calibri" panose="020F0502020204030204" pitchFamily="34" charset="0"/>
                <a:cs typeface="Times New Roman" panose="02020603050405020304" pitchFamily="18" charset="0"/>
              </a:endParaRPr>
            </a:p>
          </p:txBody>
        </p:sp>
        <p:sp>
          <p:nvSpPr>
            <p:cNvPr id="54" name="Text Box 13"/>
            <p:cNvSpPr txBox="1"/>
            <p:nvPr/>
          </p:nvSpPr>
          <p:spPr>
            <a:xfrm>
              <a:off x="-713410" y="78526"/>
              <a:ext cx="4951421" cy="81815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Study Session: 1. Progress update on QEIs and accomplishments toward goals for DSP, both Colleges, TESS, EDCT, and KVCR; 2. Educate GB on meaning of measures and what they indicate; 3. Presidents review college specific goals; 4. Reviews progress on GB goals from prior year; 5. Ideas generated by GB taken to DSPC for discussion. Reviews progress on QEIs and discusses goals and objectives. Reviews GB goals for the year. Feedback generated by DSPC communicated to GB in October Study Session.</a:t>
              </a:r>
            </a:p>
          </p:txBody>
        </p:sp>
      </p:grpSp>
      <p:grpSp>
        <p:nvGrpSpPr>
          <p:cNvPr id="19" name="Group 18"/>
          <p:cNvGrpSpPr/>
          <p:nvPr/>
        </p:nvGrpSpPr>
        <p:grpSpPr>
          <a:xfrm>
            <a:off x="2464354" y="2840818"/>
            <a:ext cx="1009010" cy="1675574"/>
            <a:chOff x="-84194" y="0"/>
            <a:chExt cx="3651642" cy="690452"/>
          </a:xfrm>
        </p:grpSpPr>
        <p:sp>
          <p:nvSpPr>
            <p:cNvPr id="51" name="Rectangle 50"/>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DSPC</a:t>
              </a:r>
              <a:endParaRPr lang="en-US" sz="800">
                <a:effectLst/>
                <a:ea typeface="Calibri" panose="020F0502020204030204" pitchFamily="34" charset="0"/>
                <a:cs typeface="Times New Roman" panose="02020603050405020304" pitchFamily="18" charset="0"/>
              </a:endParaRPr>
            </a:p>
          </p:txBody>
        </p:sp>
        <p:sp>
          <p:nvSpPr>
            <p:cNvPr id="52" name="Text Box 16"/>
            <p:cNvSpPr txBox="1"/>
            <p:nvPr/>
          </p:nvSpPr>
          <p:spPr>
            <a:xfrm>
              <a:off x="-84194" y="144543"/>
              <a:ext cx="3567448" cy="54590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Reviews and discusses any ideas generated by GB at October Study Session. Generate items to present to GB for January Study Session.</a:t>
              </a:r>
            </a:p>
          </p:txBody>
        </p:sp>
      </p:grpSp>
      <p:grpSp>
        <p:nvGrpSpPr>
          <p:cNvPr id="20" name="Group 19"/>
          <p:cNvGrpSpPr/>
          <p:nvPr/>
        </p:nvGrpSpPr>
        <p:grpSpPr>
          <a:xfrm>
            <a:off x="3553677" y="4333482"/>
            <a:ext cx="1009010" cy="1136430"/>
            <a:chOff x="-84194" y="0"/>
            <a:chExt cx="3651642" cy="468396"/>
          </a:xfrm>
        </p:grpSpPr>
        <p:sp>
          <p:nvSpPr>
            <p:cNvPr id="49" name="Rectangle 48"/>
            <p:cNvSpPr/>
            <p:nvPr/>
          </p:nvSpPr>
          <p:spPr>
            <a:xfrm>
              <a:off x="0" y="0"/>
              <a:ext cx="3567448" cy="146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800">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District PPR</a:t>
              </a:r>
              <a:endParaRPr lang="en-US" sz="800">
                <a:effectLst/>
                <a:ea typeface="Calibri" panose="020F0502020204030204" pitchFamily="34" charset="0"/>
                <a:cs typeface="Times New Roman" panose="02020603050405020304" pitchFamily="18" charset="0"/>
              </a:endParaRPr>
            </a:p>
          </p:txBody>
        </p:sp>
        <p:sp>
          <p:nvSpPr>
            <p:cNvPr id="50" name="Text Box 19"/>
            <p:cNvSpPr txBox="1"/>
            <p:nvPr/>
          </p:nvSpPr>
          <p:spPr>
            <a:xfrm>
              <a:off x="-84194" y="144543"/>
              <a:ext cx="3567449" cy="32385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tx1"/>
                  </a:solidFill>
                  <a:effectLst/>
                  <a:ea typeface="Calibri" panose="020F0502020204030204" pitchFamily="34" charset="0"/>
                  <a:cs typeface="Times New Roman" panose="02020603050405020304" pitchFamily="18" charset="0"/>
                </a:rPr>
                <a:t>Prioritization of Positions and resource requests completed by District Offices</a:t>
              </a:r>
            </a:p>
          </p:txBody>
        </p:sp>
      </p:grpSp>
      <p:cxnSp>
        <p:nvCxnSpPr>
          <p:cNvPr id="26" name="Straight Arrow Connector 25"/>
          <p:cNvCxnSpPr/>
          <p:nvPr/>
        </p:nvCxnSpPr>
        <p:spPr>
          <a:xfrm>
            <a:off x="1136494" y="3013652"/>
            <a:ext cx="2152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289426" y="3013652"/>
            <a:ext cx="2152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AutoShape 2"/>
          <p:cNvSpPr>
            <a:spLocks noChangeArrowheads="1"/>
          </p:cNvSpPr>
          <p:nvPr/>
        </p:nvSpPr>
        <p:spPr bwMode="auto">
          <a:xfrm rot="5400000">
            <a:off x="7151115" y="2046131"/>
            <a:ext cx="258907" cy="912490"/>
          </a:xfrm>
          <a:prstGeom prst="roundRect">
            <a:avLst>
              <a:gd name="adj" fmla="val 13032"/>
            </a:avLst>
          </a:prstGeom>
          <a:solidFill>
            <a:schemeClr val="accent1"/>
          </a:solidFill>
          <a:extLst/>
        </p:spPr>
        <p:txBody>
          <a:bodyPr rot="0" vert="horz" wrap="square" lIns="91440" tIns="45720" rIns="91440" bIns="45720" anchor="ctr" anchorCtr="0" upright="1">
            <a:noAutofit/>
          </a:bodyPr>
          <a:lstStyle/>
          <a:p>
            <a:pPr marL="0" marR="0" algn="ctr">
              <a:lnSpc>
                <a:spcPct val="107000"/>
              </a:lnSpc>
              <a:spcBef>
                <a:spcPts val="0"/>
              </a:spcBef>
              <a:spcAft>
                <a:spcPts val="800"/>
              </a:spcAft>
            </a:pPr>
            <a:r>
              <a:rPr lang="en-US" sz="800" i="1">
                <a:solidFill>
                  <a:srgbClr val="FFFFFF"/>
                </a:solidFill>
                <a:effectLst/>
                <a:latin typeface="Calibri Light" panose="020F0302020204030204" pitchFamily="34" charset="0"/>
                <a:ea typeface="Times New Roman" panose="02020603050405020304" pitchFamily="18" charset="0"/>
                <a:cs typeface="Times New Roman" panose="02020603050405020304" pitchFamily="18" charset="0"/>
              </a:rPr>
              <a:t>March</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24589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440</TotalTime>
  <Words>3849</Words>
  <Application>Microsoft Office PowerPoint</Application>
  <PresentationFormat>Widescreen</PresentationFormat>
  <Paragraphs>469</Paragraphs>
  <Slides>32</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Calibri</vt:lpstr>
      <vt:lpstr>Calibri Light</vt:lpstr>
      <vt:lpstr>Century Gothic</vt:lpstr>
      <vt:lpstr>NewBaskerville-Roman</vt:lpstr>
      <vt:lpstr>Times New Roman</vt:lpstr>
      <vt:lpstr>Wingdings 3</vt:lpstr>
      <vt:lpstr>Ion Boardroom</vt:lpstr>
      <vt:lpstr>SBCCD Governing Board Planning Session</vt:lpstr>
      <vt:lpstr>Session Objectives</vt:lpstr>
      <vt:lpstr>Planning Suggestions</vt:lpstr>
      <vt:lpstr>Addressing Planning Suggestions</vt:lpstr>
      <vt:lpstr>Background for developing the Governing Board Planning Process</vt:lpstr>
      <vt:lpstr>Draft SBCCD Strategic Planning Process</vt:lpstr>
      <vt:lpstr>Draft SBCCD Strategic Planning Process</vt:lpstr>
      <vt:lpstr>Draft SBCCD Strategic Planning Process</vt:lpstr>
      <vt:lpstr>Draft SBCCD Strategic Planning Process</vt:lpstr>
      <vt:lpstr>Draft SBCCD Strategic Planning Process</vt:lpstr>
      <vt:lpstr>Draft SBCCD Strategic Planning Process</vt:lpstr>
      <vt:lpstr>Draft SBCCD Strategic Planning Process</vt:lpstr>
      <vt:lpstr>Draft SBCCD Strategic Planning Process</vt:lpstr>
      <vt:lpstr>Draft SBCCD Strategic Planning Process</vt:lpstr>
      <vt:lpstr>Draft SBCCD Strategic Planning Process</vt:lpstr>
      <vt:lpstr>ACCJC Standards</vt:lpstr>
      <vt:lpstr>ACCJC Standards</vt:lpstr>
      <vt:lpstr>ACCJC Standards</vt:lpstr>
      <vt:lpstr>ACCJC Standards</vt:lpstr>
      <vt:lpstr>ACCJC Standards</vt:lpstr>
      <vt:lpstr>ACCJC Standards</vt:lpstr>
      <vt:lpstr>ACCJC Standards</vt:lpstr>
      <vt:lpstr>Goals, Objectives, and Actions</vt:lpstr>
      <vt:lpstr>Goals</vt:lpstr>
      <vt:lpstr>BHAG Goals</vt:lpstr>
      <vt:lpstr>Objectives</vt:lpstr>
      <vt:lpstr>Goals and Objectives</vt:lpstr>
      <vt:lpstr>Actions</vt:lpstr>
      <vt:lpstr>Goals, Objectives, and Actions</vt:lpstr>
      <vt:lpstr>Governing Board Imperatives</vt:lpstr>
      <vt:lpstr>Alignment of the Governing Board Imperatives with the District Strategic Planning Goals</vt:lpstr>
      <vt:lpstr>Future Study Sessions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Wurtz, Dr. Keith A</dc:creator>
  <cp:lastModifiedBy>Wurtz, Dr. Keith A</cp:lastModifiedBy>
  <cp:revision>42</cp:revision>
  <cp:lastPrinted>2016-01-20T16:23:59Z</cp:lastPrinted>
  <dcterms:created xsi:type="dcterms:W3CDTF">2016-01-15T16:46:26Z</dcterms:created>
  <dcterms:modified xsi:type="dcterms:W3CDTF">2016-01-21T22:23:13Z</dcterms:modified>
</cp:coreProperties>
</file>