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  <Override PartName="/ppt/charts/colors2.xml" ContentType="application/vnd.ms-office.chartcolorstyle+xml"/>
  <Override PartName="/ppt/charts/style2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45"/>
  </p:notesMasterIdLst>
  <p:handoutMasterIdLst>
    <p:handoutMasterId r:id="rId46"/>
  </p:handoutMasterIdLst>
  <p:sldIdLst>
    <p:sldId id="256" r:id="rId2"/>
    <p:sldId id="270" r:id="rId3"/>
    <p:sldId id="305" r:id="rId4"/>
    <p:sldId id="306" r:id="rId5"/>
    <p:sldId id="269" r:id="rId6"/>
    <p:sldId id="324" r:id="rId7"/>
    <p:sldId id="293" r:id="rId8"/>
    <p:sldId id="280" r:id="rId9"/>
    <p:sldId id="314" r:id="rId10"/>
    <p:sldId id="312" r:id="rId11"/>
    <p:sldId id="313" r:id="rId12"/>
    <p:sldId id="315" r:id="rId13"/>
    <p:sldId id="317" r:id="rId14"/>
    <p:sldId id="335" r:id="rId15"/>
    <p:sldId id="316" r:id="rId16"/>
    <p:sldId id="304" r:id="rId17"/>
    <p:sldId id="318" r:id="rId18"/>
    <p:sldId id="336" r:id="rId19"/>
    <p:sldId id="319" r:id="rId20"/>
    <p:sldId id="330" r:id="rId21"/>
    <p:sldId id="337" r:id="rId22"/>
    <p:sldId id="338" r:id="rId23"/>
    <p:sldId id="322" r:id="rId24"/>
    <p:sldId id="323" r:id="rId25"/>
    <p:sldId id="320" r:id="rId26"/>
    <p:sldId id="332" r:id="rId27"/>
    <p:sldId id="294" r:id="rId28"/>
    <p:sldId id="295" r:id="rId29"/>
    <p:sldId id="331" r:id="rId30"/>
    <p:sldId id="266" r:id="rId31"/>
    <p:sldId id="299" r:id="rId32"/>
    <p:sldId id="325" r:id="rId33"/>
    <p:sldId id="326" r:id="rId34"/>
    <p:sldId id="327" r:id="rId35"/>
    <p:sldId id="328" r:id="rId36"/>
    <p:sldId id="329" r:id="rId37"/>
    <p:sldId id="340" r:id="rId38"/>
    <p:sldId id="339" r:id="rId39"/>
    <p:sldId id="265" r:id="rId40"/>
    <p:sldId id="290" r:id="rId41"/>
    <p:sldId id="334" r:id="rId42"/>
    <p:sldId id="302" r:id="rId43"/>
    <p:sldId id="257" r:id="rId44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8FFBA9"/>
    <a:srgbClr val="FF7325"/>
    <a:srgbClr val="FE5B00"/>
    <a:srgbClr val="FB86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7090" autoAdjust="0"/>
    <p:restoredTop sz="85330" autoAdjust="0"/>
  </p:normalViewPr>
  <p:slideViewPr>
    <p:cSldViewPr>
      <p:cViewPr varScale="1">
        <p:scale>
          <a:sx n="57" d="100"/>
          <a:sy n="57" d="100"/>
        </p:scale>
        <p:origin x="-78" y="-9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704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Relationship Id="rId4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ColorStyle" Target="colors2.xml"/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2.xml"/><Relationship Id="rId4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cgoldbronn\Dropbox\KVCR\Operations\Development%20Plan\2015-2017%20KVCR%20Development%20Plan\Three%20Development%20Plan-Data%20and%20Materials\Development%20Plan%20-%20Future%20Giving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1.bin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cgoldbronn\Dropbox\KVCR\Operations\Development%20Plan\2015-2017%20KVCR%20Development%20Plan\Development%20Plan%20-%20Future%20Giving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KVCR FY 15/16 Revenue </a:t>
            </a:r>
          </a:p>
        </c:rich>
      </c:tx>
      <c:layout>
        <c:manualLayout>
          <c:xMode val="edge"/>
          <c:yMode val="edge"/>
          <c:x val="0.32941894924504844"/>
          <c:y val="1.7241379310344827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5.0519575678040239E-2"/>
          <c:y val="7.7731554389034702E-2"/>
          <c:w val="0.67642355643044616"/>
          <c:h val="0.90189807524059495"/>
        </c:manualLayout>
      </c:layout>
      <c:pieChart>
        <c:varyColors val="1"/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KVCR FY 15/16 Revenue </a:t>
            </a:r>
          </a:p>
        </c:rich>
      </c:tx>
      <c:layout>
        <c:manualLayout>
          <c:xMode val="edge"/>
          <c:yMode val="edge"/>
          <c:x val="0.32941894924504844"/>
          <c:y val="1.7241379310344827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Revenue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6EB7-40EE-BCA8-6EE02094C3B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6EB7-40EE-BCA8-6EE02094C3B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6EB7-40EE-BCA8-6EE02094C3B1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6EB7-40EE-BCA8-6EE02094C3B1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6EB7-40EE-BCA8-6EE02094C3B1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6EB7-40EE-BCA8-6EE02094C3B1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6EB7-40EE-BCA8-6EE02094C3B1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6EB7-40EE-BCA8-6EE02094C3B1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Sheet1!$A$2:$A$9</c:f>
              <c:strCache>
                <c:ptCount val="8"/>
                <c:pt idx="0">
                  <c:v>Corporate 9%</c:v>
                </c:pt>
                <c:pt idx="1">
                  <c:v>San Manuel 38%</c:v>
                </c:pt>
                <c:pt idx="2">
                  <c:v>Membership 17%</c:v>
                </c:pt>
                <c:pt idx="3">
                  <c:v>SBCCD 6%</c:v>
                </c:pt>
                <c:pt idx="4">
                  <c:v>Grants 4%</c:v>
                </c:pt>
                <c:pt idx="5">
                  <c:v>CPB 14%</c:v>
                </c:pt>
                <c:pt idx="6">
                  <c:v>Rentals &amp; Leases 10%</c:v>
                </c:pt>
                <c:pt idx="7">
                  <c:v>Other 2%</c:v>
                </c:pt>
              </c:strCache>
            </c:strRef>
          </c:cat>
          <c:val>
            <c:numRef>
              <c:f>Sheet1!$B$2:$B$9</c:f>
              <c:numCache>
                <c:formatCode>#,##0</c:formatCode>
                <c:ptCount val="8"/>
                <c:pt idx="0">
                  <c:v>495000</c:v>
                </c:pt>
                <c:pt idx="1">
                  <c:v>2000000</c:v>
                </c:pt>
                <c:pt idx="2">
                  <c:v>915126</c:v>
                </c:pt>
                <c:pt idx="3">
                  <c:v>300000</c:v>
                </c:pt>
                <c:pt idx="4">
                  <c:v>202500</c:v>
                </c:pt>
                <c:pt idx="5">
                  <c:v>740000</c:v>
                </c:pt>
                <c:pt idx="6">
                  <c:v>550000</c:v>
                </c:pt>
                <c:pt idx="7">
                  <c:v>86125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0-6EB7-40EE-BCA8-6EE02094C3B1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solidFill>
          <a:schemeClr val="accent2">
            <a:lumMod val="20000"/>
            <a:lumOff val="80000"/>
          </a:schemeClr>
        </a:solidFill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4547846478206614"/>
          <c:y val="0.17525002262648204"/>
          <c:w val="0.24260498687664042"/>
          <c:h val="0.68103719793646478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2200349956255451E-2"/>
          <c:y val="3.0357723194126916E-2"/>
          <c:w val="0.88249100806843594"/>
          <c:h val="0.8359173506279217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'Goals v3'!$H$4</c:f>
              <c:strCache>
                <c:ptCount val="1"/>
                <c:pt idx="0">
                  <c:v>Television</c:v>
                </c:pt>
              </c:strCache>
            </c:strRef>
          </c:tx>
          <c:invertIfNegative val="0"/>
          <c:cat>
            <c:strRef>
              <c:f>'Goals v3'!$I$3:$L$3</c:f>
              <c:strCache>
                <c:ptCount val="4"/>
                <c:pt idx="0">
                  <c:v> FY14/15</c:v>
                </c:pt>
                <c:pt idx="1">
                  <c:v>FY15/16</c:v>
                </c:pt>
                <c:pt idx="2">
                  <c:v>FY16/17</c:v>
                </c:pt>
                <c:pt idx="3">
                  <c:v>FY17/18</c:v>
                </c:pt>
              </c:strCache>
            </c:strRef>
          </c:cat>
          <c:val>
            <c:numRef>
              <c:f>'Goals v3'!$I$4:$L$4</c:f>
              <c:numCache>
                <c:formatCode>"$"#,##0_);[Red]\("$"#,##0\)</c:formatCode>
                <c:ptCount val="4"/>
                <c:pt idx="0" formatCode="&quot;$&quot;#,##0">
                  <c:v>1020000</c:v>
                </c:pt>
                <c:pt idx="1">
                  <c:v>1135000</c:v>
                </c:pt>
                <c:pt idx="2">
                  <c:v>1290000</c:v>
                </c:pt>
                <c:pt idx="3">
                  <c:v>1485000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9F1-428D-A8F5-1D14A960E9F2}"/>
            </c:ext>
          </c:extLst>
        </c:ser>
        <c:ser>
          <c:idx val="1"/>
          <c:order val="1"/>
          <c:tx>
            <c:strRef>
              <c:f>'Goals v3'!$H$5</c:f>
              <c:strCache>
                <c:ptCount val="1"/>
                <c:pt idx="0">
                  <c:v>Radio</c:v>
                </c:pt>
              </c:strCache>
            </c:strRef>
          </c:tx>
          <c:spPr>
            <a:solidFill>
              <a:schemeClr val="accent6"/>
            </a:solidFill>
          </c:spPr>
          <c:invertIfNegative val="0"/>
          <c:cat>
            <c:strRef>
              <c:f>'Goals v3'!$I$3:$L$3</c:f>
              <c:strCache>
                <c:ptCount val="4"/>
                <c:pt idx="0">
                  <c:v> FY14/15</c:v>
                </c:pt>
                <c:pt idx="1">
                  <c:v>FY15/16</c:v>
                </c:pt>
                <c:pt idx="2">
                  <c:v>FY16/17</c:v>
                </c:pt>
                <c:pt idx="3">
                  <c:v>FY17/18</c:v>
                </c:pt>
              </c:strCache>
            </c:strRef>
          </c:cat>
          <c:val>
            <c:numRef>
              <c:f>'Goals v3'!$I$5:$L$5</c:f>
              <c:numCache>
                <c:formatCode>"$"#,##0_);[Red]\("$"#,##0\)</c:formatCode>
                <c:ptCount val="4"/>
                <c:pt idx="0" formatCode="&quot;$&quot;#,##0">
                  <c:v>550000</c:v>
                </c:pt>
                <c:pt idx="1">
                  <c:v>790000</c:v>
                </c:pt>
                <c:pt idx="2">
                  <c:v>900000</c:v>
                </c:pt>
                <c:pt idx="3">
                  <c:v>1200000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59F1-428D-A8F5-1D14A960E9F2}"/>
            </c:ext>
          </c:extLst>
        </c:ser>
        <c:ser>
          <c:idx val="2"/>
          <c:order val="2"/>
          <c:tx>
            <c:strRef>
              <c:f>'Goals v3'!$H$6</c:f>
              <c:strCache>
                <c:ptCount val="1"/>
                <c:pt idx="0">
                  <c:v>Other</c:v>
                </c:pt>
              </c:strCache>
            </c:strRef>
          </c:tx>
          <c:spPr>
            <a:solidFill>
              <a:schemeClr val="accent4"/>
            </a:solidFill>
          </c:spPr>
          <c:invertIfNegative val="0"/>
          <c:cat>
            <c:strRef>
              <c:f>'Goals v3'!$I$3:$L$3</c:f>
              <c:strCache>
                <c:ptCount val="4"/>
                <c:pt idx="0">
                  <c:v> FY14/15</c:v>
                </c:pt>
                <c:pt idx="1">
                  <c:v>FY15/16</c:v>
                </c:pt>
                <c:pt idx="2">
                  <c:v>FY16/17</c:v>
                </c:pt>
                <c:pt idx="3">
                  <c:v>FY17/18</c:v>
                </c:pt>
              </c:strCache>
            </c:strRef>
          </c:cat>
          <c:val>
            <c:numRef>
              <c:f>'Goals v3'!$I$6:$L$6</c:f>
              <c:numCache>
                <c:formatCode>"$"#,##0_);[Red]\("$"#,##0\)</c:formatCode>
                <c:ptCount val="4"/>
                <c:pt idx="0" formatCode="&quot;$&quot;#,##0">
                  <c:v>130000</c:v>
                </c:pt>
                <c:pt idx="1">
                  <c:v>260000</c:v>
                </c:pt>
                <c:pt idx="2">
                  <c:v>375000</c:v>
                </c:pt>
                <c:pt idx="3">
                  <c:v>580000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59F1-428D-A8F5-1D14A960E9F2}"/>
            </c:ext>
          </c:extLst>
        </c:ser>
        <c:ser>
          <c:idx val="3"/>
          <c:order val="3"/>
          <c:tx>
            <c:strRef>
              <c:f>'Goals v3'!$H$7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3"/>
            </a:solidFill>
          </c:spPr>
          <c:invertIfNegative val="0"/>
          <c:cat>
            <c:strRef>
              <c:f>'Goals v3'!$I$3:$L$3</c:f>
              <c:strCache>
                <c:ptCount val="4"/>
                <c:pt idx="0">
                  <c:v> FY14/15</c:v>
                </c:pt>
                <c:pt idx="1">
                  <c:v>FY15/16</c:v>
                </c:pt>
                <c:pt idx="2">
                  <c:v>FY16/17</c:v>
                </c:pt>
                <c:pt idx="3">
                  <c:v>FY17/18</c:v>
                </c:pt>
              </c:strCache>
            </c:strRef>
          </c:cat>
          <c:val>
            <c:numRef>
              <c:f>'Goals v3'!$I$7:$L$7</c:f>
              <c:numCache>
                <c:formatCode>"$"#,##0_);[Red]\("$"#,##0\)</c:formatCode>
                <c:ptCount val="4"/>
                <c:pt idx="0" formatCode="&quot;$&quot;#,##0">
                  <c:v>1700000</c:v>
                </c:pt>
                <c:pt idx="1">
                  <c:v>2185000</c:v>
                </c:pt>
                <c:pt idx="2">
                  <c:v>2565000</c:v>
                </c:pt>
                <c:pt idx="3">
                  <c:v>3265000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59F1-428D-A8F5-1D14A960E9F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89524480"/>
        <c:axId val="89526272"/>
      </c:barChart>
      <c:catAx>
        <c:axId val="8952448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89526272"/>
        <c:crosses val="autoZero"/>
        <c:auto val="1"/>
        <c:lblAlgn val="ctr"/>
        <c:lblOffset val="100"/>
        <c:noMultiLvlLbl val="0"/>
      </c:catAx>
      <c:valAx>
        <c:axId val="89526272"/>
        <c:scaling>
          <c:orientation val="minMax"/>
        </c:scaling>
        <c:delete val="0"/>
        <c:axPos val="l"/>
        <c:majorGridlines/>
        <c:numFmt formatCode="&quot;$&quot;#,##0" sourceLinked="1"/>
        <c:majorTickMark val="none"/>
        <c:minorTickMark val="none"/>
        <c:tickLblPos val="nextTo"/>
        <c:spPr>
          <a:ln w="9525">
            <a:noFill/>
          </a:ln>
        </c:spPr>
        <c:crossAx val="89524480"/>
        <c:crosses val="autoZero"/>
        <c:crossBetween val="between"/>
      </c:valAx>
      <c:spPr>
        <a:solidFill>
          <a:schemeClr val="bg1"/>
        </a:solidFill>
      </c:spPr>
    </c:plotArea>
    <c:legend>
      <c:legendPos val="b"/>
      <c:layout>
        <c:manualLayout>
          <c:xMode val="edge"/>
          <c:yMode val="edge"/>
          <c:x val="0.3247778871391076"/>
          <c:y val="0.90587146920405803"/>
          <c:w val="0.30738867016622923"/>
          <c:h val="7.9290819721226286E-2"/>
        </c:manualLayout>
      </c:layout>
      <c:overlay val="0"/>
    </c:legend>
    <c:plotVisOnly val="1"/>
    <c:dispBlanksAs val="gap"/>
    <c:showDLblsOverMax val="0"/>
  </c:chart>
  <c:spPr>
    <a:solidFill>
      <a:schemeClr val="bg1"/>
    </a:solidFill>
  </c:sp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KVCR Members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'Number of Members 3-29-16'!$C$38</c:f>
              <c:strCache>
                <c:ptCount val="1"/>
                <c:pt idx="0">
                  <c:v>91.9 KVCR</c:v>
                </c:pt>
              </c:strCache>
            </c:strRef>
          </c:tx>
          <c:invertIfNegative val="0"/>
          <c:dPt>
            <c:idx val="3"/>
            <c:invertIfNegative val="0"/>
            <c:bubble3D val="0"/>
            <c:spPr>
              <a:solidFill>
                <a:schemeClr val="accent6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EA50-4D0C-8B99-58D207596B71}"/>
              </c:ext>
            </c:extLst>
          </c:dPt>
          <c:dLbls>
            <c:dLbl>
              <c:idx val="2"/>
              <c:layout>
                <c:manualLayout>
                  <c:x val="0"/>
                  <c:y val="6.033181070728121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A50-4D0C-8B99-58D207596B71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'Number of Members 3-29-16'!$A$39:$A$47</c:f>
              <c:strCache>
                <c:ptCount val="4"/>
                <c:pt idx="0">
                  <c:v>FY 2014</c:v>
                </c:pt>
                <c:pt idx="1">
                  <c:v>FY 2015</c:v>
                </c:pt>
                <c:pt idx="2">
                  <c:v>YTD 2016</c:v>
                </c:pt>
                <c:pt idx="3">
                  <c:v>FY 2016 Goal</c:v>
                </c:pt>
              </c:strCache>
            </c:strRef>
          </c:cat>
          <c:val>
            <c:numRef>
              <c:f>'Number of Members 3-29-16'!$C$39:$C$47</c:f>
              <c:numCache>
                <c:formatCode>General</c:formatCode>
                <c:ptCount val="4"/>
                <c:pt idx="0">
                  <c:v>3266</c:v>
                </c:pt>
                <c:pt idx="1">
                  <c:v>3822</c:v>
                </c:pt>
                <c:pt idx="2" formatCode="0">
                  <c:v>3698</c:v>
                </c:pt>
                <c:pt idx="3" formatCode="0">
                  <c:v>4013.1000000000004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EA50-4D0C-8B99-58D207596B71}"/>
            </c:ext>
          </c:extLst>
        </c:ser>
        <c:ser>
          <c:idx val="1"/>
          <c:order val="1"/>
          <c:tx>
            <c:strRef>
              <c:f>'Number of Members 3-29-16'!$B$38</c:f>
              <c:strCache>
                <c:ptCount val="1"/>
                <c:pt idx="0">
                  <c:v>KVCR TV</c:v>
                </c:pt>
              </c:strCache>
            </c:strRef>
          </c:tx>
          <c:invertIfNegative val="0"/>
          <c:dPt>
            <c:idx val="3"/>
            <c:invertIfNegative val="0"/>
            <c:bubble3D val="0"/>
            <c:spPr>
              <a:solidFill>
                <a:schemeClr val="accent3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EA50-4D0C-8B99-58D207596B71}"/>
              </c:ext>
            </c:extLst>
          </c:dPt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'Number of Members 3-29-16'!$A$39:$A$47</c:f>
              <c:strCache>
                <c:ptCount val="4"/>
                <c:pt idx="0">
                  <c:v>FY 2014</c:v>
                </c:pt>
                <c:pt idx="1">
                  <c:v>FY 2015</c:v>
                </c:pt>
                <c:pt idx="2">
                  <c:v>YTD 2016</c:v>
                </c:pt>
                <c:pt idx="3">
                  <c:v>FY 2016 Goal</c:v>
                </c:pt>
              </c:strCache>
            </c:strRef>
          </c:cat>
          <c:val>
            <c:numRef>
              <c:f>'Number of Members 3-29-16'!$B$39:$B$47</c:f>
              <c:numCache>
                <c:formatCode>General</c:formatCode>
                <c:ptCount val="4"/>
                <c:pt idx="0">
                  <c:v>7307</c:v>
                </c:pt>
                <c:pt idx="1">
                  <c:v>8066</c:v>
                </c:pt>
                <c:pt idx="2" formatCode="0">
                  <c:v>7388</c:v>
                </c:pt>
                <c:pt idx="3" formatCode="0">
                  <c:v>8469.3000000000011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EA50-4D0C-8B99-58D207596B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4205696"/>
        <c:axId val="34207232"/>
      </c:barChart>
      <c:catAx>
        <c:axId val="3420569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34207232"/>
        <c:crosses val="autoZero"/>
        <c:auto val="1"/>
        <c:lblAlgn val="ctr"/>
        <c:lblOffset val="100"/>
        <c:noMultiLvlLbl val="0"/>
      </c:catAx>
      <c:valAx>
        <c:axId val="34207232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3420569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991470919076292"/>
          <c:y val="0.36093191664294977"/>
          <c:w val="9.2449546747832997E-2"/>
          <c:h val="0.38671030579008947"/>
        </c:manualLayout>
      </c:layout>
      <c:overlay val="0"/>
      <c:txPr>
        <a:bodyPr/>
        <a:lstStyle/>
        <a:p>
          <a:pPr>
            <a:defRPr sz="1410" baseline="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4576893166132011E-2"/>
          <c:y val="6.7083333333333328E-2"/>
          <c:w val="0.89536137843880625"/>
          <c:h val="0.6651469816272965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'Goals v3'!$A$37</c:f>
              <c:strCache>
                <c:ptCount val="1"/>
                <c:pt idx="0">
                  <c:v>Annual Gifts from Board of Directors - personal gift</c:v>
                </c:pt>
              </c:strCache>
            </c:strRef>
          </c:tx>
          <c:invertIfNegative val="0"/>
          <c:cat>
            <c:strRef>
              <c:f>'Goals v3'!$B$36:$D$36</c:f>
              <c:strCache>
                <c:ptCount val="3"/>
                <c:pt idx="0">
                  <c:v>FY15/16</c:v>
                </c:pt>
                <c:pt idx="1">
                  <c:v>FY16/17</c:v>
                </c:pt>
                <c:pt idx="2">
                  <c:v>FY17/18</c:v>
                </c:pt>
              </c:strCache>
            </c:strRef>
          </c:cat>
          <c:val>
            <c:numRef>
              <c:f>'Goals v3'!$B$37:$D$37</c:f>
              <c:numCache>
                <c:formatCode>"$"#,##0</c:formatCode>
                <c:ptCount val="3"/>
                <c:pt idx="0">
                  <c:v>25000</c:v>
                </c:pt>
                <c:pt idx="1">
                  <c:v>25000</c:v>
                </c:pt>
                <c:pt idx="2">
                  <c:v>50000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41D-448A-ABB5-9958126C27A5}"/>
            </c:ext>
          </c:extLst>
        </c:ser>
        <c:ser>
          <c:idx val="1"/>
          <c:order val="1"/>
          <c:tx>
            <c:strRef>
              <c:f>'Goals v3'!$A$38</c:f>
              <c:strCache>
                <c:ptCount val="1"/>
                <c:pt idx="0">
                  <c:v>Annual Gifts from Board of Directors - connections</c:v>
                </c:pt>
              </c:strCache>
            </c:strRef>
          </c:tx>
          <c:spPr>
            <a:solidFill>
              <a:schemeClr val="accent3"/>
            </a:solidFill>
          </c:spPr>
          <c:invertIfNegative val="0"/>
          <c:cat>
            <c:strRef>
              <c:f>'Goals v3'!$B$36:$D$36</c:f>
              <c:strCache>
                <c:ptCount val="3"/>
                <c:pt idx="0">
                  <c:v>FY15/16</c:v>
                </c:pt>
                <c:pt idx="1">
                  <c:v>FY16/17</c:v>
                </c:pt>
                <c:pt idx="2">
                  <c:v>FY17/18</c:v>
                </c:pt>
              </c:strCache>
            </c:strRef>
          </c:cat>
          <c:val>
            <c:numRef>
              <c:f>'Goals v3'!$B$38:$D$38</c:f>
              <c:numCache>
                <c:formatCode>"$"#,##0</c:formatCode>
                <c:ptCount val="3"/>
                <c:pt idx="0">
                  <c:v>25000</c:v>
                </c:pt>
                <c:pt idx="1">
                  <c:v>50000</c:v>
                </c:pt>
                <c:pt idx="2">
                  <c:v>100000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641D-448A-ABB5-9958126C27A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34159616"/>
        <c:axId val="34185984"/>
      </c:barChart>
      <c:catAx>
        <c:axId val="3415961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34185984"/>
        <c:crosses val="autoZero"/>
        <c:auto val="1"/>
        <c:lblAlgn val="ctr"/>
        <c:lblOffset val="100"/>
        <c:noMultiLvlLbl val="0"/>
      </c:catAx>
      <c:valAx>
        <c:axId val="34185984"/>
        <c:scaling>
          <c:orientation val="minMax"/>
        </c:scaling>
        <c:delete val="0"/>
        <c:axPos val="l"/>
        <c:majorGridlines/>
        <c:numFmt formatCode="&quot;$&quot;#,##0" sourceLinked="1"/>
        <c:majorTickMark val="none"/>
        <c:minorTickMark val="none"/>
        <c:tickLblPos val="nextTo"/>
        <c:spPr>
          <a:ln w="9525">
            <a:noFill/>
          </a:ln>
        </c:spPr>
        <c:crossAx val="34159616"/>
        <c:crosses val="autoZero"/>
        <c:crossBetween val="between"/>
      </c:valAx>
      <c:spPr>
        <a:solidFill>
          <a:schemeClr val="bg1"/>
        </a:solidFill>
      </c:spPr>
    </c:plotArea>
    <c:legend>
      <c:legendPos val="b"/>
      <c:layout>
        <c:manualLayout>
          <c:xMode val="edge"/>
          <c:yMode val="edge"/>
          <c:x val="4.0045822397200358E-2"/>
          <c:y val="0.80237473156764494"/>
          <c:w val="0.89629713473315831"/>
          <c:h val="8.7524258331344945E-2"/>
        </c:manualLayout>
      </c:layout>
      <c:overlay val="0"/>
    </c:legend>
    <c:plotVisOnly val="1"/>
    <c:dispBlanksAs val="gap"/>
    <c:showDLblsOverMax val="0"/>
  </c:chart>
  <c:spPr>
    <a:solidFill>
      <a:schemeClr val="bg1"/>
    </a:solidFill>
  </c:spPr>
  <c:txPr>
    <a:bodyPr/>
    <a:lstStyle/>
    <a:p>
      <a:pPr>
        <a:defRPr sz="1200" baseline="0"/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/>
              <a:t>Foundation Board of Directors Endowment</a:t>
            </a:r>
          </a:p>
        </c:rich>
      </c:tx>
      <c:layout/>
      <c:overlay val="0"/>
      <c:spPr>
        <a:solidFill>
          <a:schemeClr val="bg1"/>
        </a:solidFill>
      </c:spPr>
    </c:title>
    <c:autoTitleDeleted val="0"/>
    <c:plotArea>
      <c:layout>
        <c:manualLayout>
          <c:layoutTarget val="inner"/>
          <c:xMode val="edge"/>
          <c:yMode val="edge"/>
          <c:x val="0.10870330271216098"/>
          <c:y val="7.6407644356955379E-2"/>
          <c:w val="0.59074934383202105"/>
          <c:h val="0.786178477690288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'Future Goals'!$A$38</c:f>
              <c:strCache>
                <c:ptCount val="1"/>
                <c:pt idx="0">
                  <c:v>Annual contribution (per member)</c:v>
                </c:pt>
              </c:strCache>
            </c:strRef>
          </c:tx>
          <c:spPr>
            <a:solidFill>
              <a:schemeClr val="accent6"/>
            </a:solidFill>
          </c:spPr>
          <c:invertIfNegative val="0"/>
          <c:cat>
            <c:strRef>
              <c:f>'Future Goals'!$B$37:$K$37</c:f>
              <c:strCache>
                <c:ptCount val="10"/>
                <c:pt idx="0">
                  <c:v>FY15/16</c:v>
                </c:pt>
                <c:pt idx="1">
                  <c:v>FY16/17</c:v>
                </c:pt>
                <c:pt idx="2">
                  <c:v>FY17/18</c:v>
                </c:pt>
                <c:pt idx="3">
                  <c:v>FY18/19</c:v>
                </c:pt>
                <c:pt idx="4">
                  <c:v>FY19/20</c:v>
                </c:pt>
                <c:pt idx="5">
                  <c:v>FY20/21</c:v>
                </c:pt>
                <c:pt idx="6">
                  <c:v>FY21/22</c:v>
                </c:pt>
                <c:pt idx="7">
                  <c:v>FY22/23</c:v>
                </c:pt>
                <c:pt idx="8">
                  <c:v>FY23/24</c:v>
                </c:pt>
                <c:pt idx="9">
                  <c:v>FY24/25</c:v>
                </c:pt>
              </c:strCache>
            </c:strRef>
          </c:cat>
          <c:val>
            <c:numRef>
              <c:f>'Future Goals'!$B$38:$K$38</c:f>
              <c:numCache>
                <c:formatCode>"$"#,##0</c:formatCode>
                <c:ptCount val="10"/>
                <c:pt idx="0">
                  <c:v>2500</c:v>
                </c:pt>
                <c:pt idx="1">
                  <c:v>2500</c:v>
                </c:pt>
                <c:pt idx="2">
                  <c:v>5000</c:v>
                </c:pt>
                <c:pt idx="3">
                  <c:v>5000</c:v>
                </c:pt>
                <c:pt idx="4">
                  <c:v>5000</c:v>
                </c:pt>
                <c:pt idx="5">
                  <c:v>5000</c:v>
                </c:pt>
                <c:pt idx="6">
                  <c:v>5000</c:v>
                </c:pt>
                <c:pt idx="7">
                  <c:v>5000</c:v>
                </c:pt>
                <c:pt idx="8">
                  <c:v>5000</c:v>
                </c:pt>
                <c:pt idx="9">
                  <c:v>5000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A8C-4163-A576-58D45D53DF20}"/>
            </c:ext>
          </c:extLst>
        </c:ser>
        <c:ser>
          <c:idx val="1"/>
          <c:order val="1"/>
          <c:tx>
            <c:strRef>
              <c:f>'Future Goals'!$A$39</c:f>
              <c:strCache>
                <c:ptCount val="1"/>
                <c:pt idx="0">
                  <c:v>Annual contribution by Board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cat>
            <c:strRef>
              <c:f>'Future Goals'!$B$37:$K$37</c:f>
              <c:strCache>
                <c:ptCount val="10"/>
                <c:pt idx="0">
                  <c:v>FY15/16</c:v>
                </c:pt>
                <c:pt idx="1">
                  <c:v>FY16/17</c:v>
                </c:pt>
                <c:pt idx="2">
                  <c:v>FY17/18</c:v>
                </c:pt>
                <c:pt idx="3">
                  <c:v>FY18/19</c:v>
                </c:pt>
                <c:pt idx="4">
                  <c:v>FY19/20</c:v>
                </c:pt>
                <c:pt idx="5">
                  <c:v>FY20/21</c:v>
                </c:pt>
                <c:pt idx="6">
                  <c:v>FY21/22</c:v>
                </c:pt>
                <c:pt idx="7">
                  <c:v>FY22/23</c:v>
                </c:pt>
                <c:pt idx="8">
                  <c:v>FY23/24</c:v>
                </c:pt>
                <c:pt idx="9">
                  <c:v>FY24/25</c:v>
                </c:pt>
              </c:strCache>
            </c:strRef>
          </c:cat>
          <c:val>
            <c:numRef>
              <c:f>'Future Goals'!$B$39:$K$39</c:f>
              <c:numCache>
                <c:formatCode>"$"#,##0</c:formatCode>
                <c:ptCount val="10"/>
                <c:pt idx="0">
                  <c:v>25000</c:v>
                </c:pt>
                <c:pt idx="1">
                  <c:v>25000</c:v>
                </c:pt>
                <c:pt idx="2">
                  <c:v>50000</c:v>
                </c:pt>
                <c:pt idx="3">
                  <c:v>50000</c:v>
                </c:pt>
                <c:pt idx="4">
                  <c:v>75000</c:v>
                </c:pt>
                <c:pt idx="5">
                  <c:v>75000</c:v>
                </c:pt>
                <c:pt idx="6">
                  <c:v>75000</c:v>
                </c:pt>
                <c:pt idx="7">
                  <c:v>100000</c:v>
                </c:pt>
                <c:pt idx="8">
                  <c:v>100000</c:v>
                </c:pt>
                <c:pt idx="9">
                  <c:v>100000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1A8C-4163-A576-58D45D53DF20}"/>
            </c:ext>
          </c:extLst>
        </c:ser>
        <c:ser>
          <c:idx val="2"/>
          <c:order val="2"/>
          <c:tx>
            <c:strRef>
              <c:f>'Future Goals'!$A$40</c:f>
              <c:strCache>
                <c:ptCount val="1"/>
                <c:pt idx="0">
                  <c:v>Cumulative endowment growth</c:v>
                </c:pt>
              </c:strCache>
            </c:strRef>
          </c:tx>
          <c:invertIfNegative val="0"/>
          <c:cat>
            <c:strRef>
              <c:f>'Future Goals'!$B$37:$K$37</c:f>
              <c:strCache>
                <c:ptCount val="10"/>
                <c:pt idx="0">
                  <c:v>FY15/16</c:v>
                </c:pt>
                <c:pt idx="1">
                  <c:v>FY16/17</c:v>
                </c:pt>
                <c:pt idx="2">
                  <c:v>FY17/18</c:v>
                </c:pt>
                <c:pt idx="3">
                  <c:v>FY18/19</c:v>
                </c:pt>
                <c:pt idx="4">
                  <c:v>FY19/20</c:v>
                </c:pt>
                <c:pt idx="5">
                  <c:v>FY20/21</c:v>
                </c:pt>
                <c:pt idx="6">
                  <c:v>FY21/22</c:v>
                </c:pt>
                <c:pt idx="7">
                  <c:v>FY22/23</c:v>
                </c:pt>
                <c:pt idx="8">
                  <c:v>FY23/24</c:v>
                </c:pt>
                <c:pt idx="9">
                  <c:v>FY24/25</c:v>
                </c:pt>
              </c:strCache>
            </c:strRef>
          </c:cat>
          <c:val>
            <c:numRef>
              <c:f>'Future Goals'!$B$40:$K$40</c:f>
              <c:numCache>
                <c:formatCode>"$"#,##0</c:formatCode>
                <c:ptCount val="10"/>
                <c:pt idx="0">
                  <c:v>50000</c:v>
                </c:pt>
                <c:pt idx="1">
                  <c:v>75000</c:v>
                </c:pt>
                <c:pt idx="2">
                  <c:v>125000</c:v>
                </c:pt>
                <c:pt idx="3">
                  <c:v>175000</c:v>
                </c:pt>
                <c:pt idx="4">
                  <c:v>250000</c:v>
                </c:pt>
                <c:pt idx="5">
                  <c:v>325000</c:v>
                </c:pt>
                <c:pt idx="6">
                  <c:v>400000</c:v>
                </c:pt>
                <c:pt idx="7">
                  <c:v>500000</c:v>
                </c:pt>
                <c:pt idx="8">
                  <c:v>600000</c:v>
                </c:pt>
                <c:pt idx="9">
                  <c:v>700000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1A8C-4163-A576-58D45D53DF20}"/>
            </c:ext>
          </c:extLst>
        </c:ser>
        <c:ser>
          <c:idx val="3"/>
          <c:order val="3"/>
          <c:tx>
            <c:strRef>
              <c:f>'Future Goals'!$A$41</c:f>
              <c:strCache>
                <c:ptCount val="1"/>
                <c:pt idx="0">
                  <c:v>Cumulative endowment growth (5% compound interest)</c:v>
                </c:pt>
              </c:strCache>
            </c:strRef>
          </c:tx>
          <c:invertIfNegative val="0"/>
          <c:cat>
            <c:strRef>
              <c:f>'Future Goals'!$B$37:$K$37</c:f>
              <c:strCache>
                <c:ptCount val="10"/>
                <c:pt idx="0">
                  <c:v>FY15/16</c:v>
                </c:pt>
                <c:pt idx="1">
                  <c:v>FY16/17</c:v>
                </c:pt>
                <c:pt idx="2">
                  <c:v>FY17/18</c:v>
                </c:pt>
                <c:pt idx="3">
                  <c:v>FY18/19</c:v>
                </c:pt>
                <c:pt idx="4">
                  <c:v>FY19/20</c:v>
                </c:pt>
                <c:pt idx="5">
                  <c:v>FY20/21</c:v>
                </c:pt>
                <c:pt idx="6">
                  <c:v>FY21/22</c:v>
                </c:pt>
                <c:pt idx="7">
                  <c:v>FY22/23</c:v>
                </c:pt>
                <c:pt idx="8">
                  <c:v>FY23/24</c:v>
                </c:pt>
                <c:pt idx="9">
                  <c:v>FY24/25</c:v>
                </c:pt>
              </c:strCache>
            </c:strRef>
          </c:cat>
          <c:val>
            <c:numRef>
              <c:f>'Future Goals'!$B$41:$K$41</c:f>
              <c:numCache>
                <c:formatCode>"$"#,##0</c:formatCode>
                <c:ptCount val="10"/>
                <c:pt idx="0">
                  <c:v>50000</c:v>
                </c:pt>
                <c:pt idx="1">
                  <c:v>78750</c:v>
                </c:pt>
                <c:pt idx="2">
                  <c:v>131250</c:v>
                </c:pt>
                <c:pt idx="3">
                  <c:v>183750</c:v>
                </c:pt>
                <c:pt idx="4">
                  <c:v>262500</c:v>
                </c:pt>
                <c:pt idx="5">
                  <c:v>341250</c:v>
                </c:pt>
                <c:pt idx="6">
                  <c:v>420000</c:v>
                </c:pt>
                <c:pt idx="7">
                  <c:v>525000</c:v>
                </c:pt>
                <c:pt idx="8">
                  <c:v>630000</c:v>
                </c:pt>
                <c:pt idx="9">
                  <c:v>735000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1A8C-4163-A576-58D45D53DF2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9568000"/>
        <c:axId val="89569536"/>
      </c:barChart>
      <c:catAx>
        <c:axId val="8956800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89569536"/>
        <c:crosses val="autoZero"/>
        <c:auto val="1"/>
        <c:lblAlgn val="ctr"/>
        <c:lblOffset val="100"/>
        <c:noMultiLvlLbl val="0"/>
      </c:catAx>
      <c:valAx>
        <c:axId val="89569536"/>
        <c:scaling>
          <c:orientation val="minMax"/>
        </c:scaling>
        <c:delete val="0"/>
        <c:axPos val="l"/>
        <c:majorGridlines/>
        <c:numFmt formatCode="&quot;$&quot;#,##0" sourceLinked="1"/>
        <c:majorTickMark val="out"/>
        <c:minorTickMark val="none"/>
        <c:tickLblPos val="nextTo"/>
        <c:spPr>
          <a:solidFill>
            <a:schemeClr val="bg1"/>
          </a:solidFill>
        </c:spPr>
        <c:crossAx val="89568000"/>
        <c:crosses val="autoZero"/>
        <c:crossBetween val="between"/>
      </c:valAx>
      <c:spPr>
        <a:solidFill>
          <a:schemeClr val="bg1"/>
        </a:solidFill>
      </c:spPr>
    </c:plotArea>
    <c:legend>
      <c:legendPos val="r"/>
      <c:layout>
        <c:manualLayout>
          <c:xMode val="edge"/>
          <c:yMode val="edge"/>
          <c:x val="0.71617016622922125"/>
          <c:y val="8.6660597112860879E-2"/>
          <c:w val="0.25049650043744531"/>
          <c:h val="0.65105380577427829"/>
        </c:manualLayout>
      </c:layout>
      <c:overlay val="0"/>
      <c:spPr>
        <a:solidFill>
          <a:schemeClr val="bg1"/>
        </a:solidFill>
      </c:spPr>
      <c:txPr>
        <a:bodyPr/>
        <a:lstStyle/>
        <a:p>
          <a:pPr>
            <a:defRPr sz="1400" baseline="0"/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</c:spPr>
  <c:txPr>
    <a:bodyPr/>
    <a:lstStyle/>
    <a:p>
      <a:pPr>
        <a:defRPr sz="1300" baseline="0"/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18BAB5-0DCA-4593-B710-7DE92209F6F0}" type="datetimeFigureOut">
              <a:rPr lang="en-US" smtClean="0"/>
              <a:t>4/14/2016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13AFC9-0013-4732-9462-D4C528AE6D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4618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785C6C-4C3D-48AC-B1C7-84C153A45AB4}" type="datetimeFigureOut">
              <a:rPr lang="en-US" smtClean="0"/>
              <a:t>4/14/2016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94FC34-B6D2-4FC4-AF93-75C314A533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7271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94FC34-B6D2-4FC4-AF93-75C314A533C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3231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94FC34-B6D2-4FC4-AF93-75C314A533C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7455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94FC34-B6D2-4FC4-AF93-75C314A533C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7549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94FC34-B6D2-4FC4-AF93-75C314A533C6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698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803405"/>
            <a:ext cx="73152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632201"/>
            <a:ext cx="73152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932170" y="4323845"/>
            <a:ext cx="2297429" cy="365125"/>
          </a:xfrm>
        </p:spPr>
        <p:txBody>
          <a:bodyPr/>
          <a:lstStyle/>
          <a:p>
            <a:fld id="{0E36E860-3F0A-4008-9D64-A78482DA7F73}" type="datetimeFigureOut">
              <a:rPr lang="en-US" smtClean="0"/>
              <a:pPr/>
              <a:t>4/14/2016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4323846"/>
            <a:ext cx="488061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57900" y="1430867"/>
            <a:ext cx="2171700" cy="365125"/>
          </a:xfrm>
        </p:spPr>
        <p:txBody>
          <a:bodyPr/>
          <a:lstStyle/>
          <a:p>
            <a:fld id="{A5655687-0DC1-44F6-8274-53EFD12D43C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1262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55" y="4697361"/>
            <a:ext cx="7956482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94355" y="977035"/>
            <a:ext cx="7950260" cy="3406972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" y="5516716"/>
            <a:ext cx="7955280" cy="746924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6E860-3F0A-4008-9D64-A78482DA7F73}" type="datetimeFigureOut">
              <a:rPr lang="en-US" smtClean="0"/>
              <a:pPr/>
              <a:t>4/14/2016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55687-0DC1-44F6-8274-53EFD12D43C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5043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753533"/>
            <a:ext cx="795528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649134"/>
            <a:ext cx="7772400" cy="1330852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0E36E860-3F0A-4008-9D64-A78482DA7F73}" type="datetimeFigureOut">
              <a:rPr lang="en-US" smtClean="0"/>
              <a:pPr/>
              <a:t>4/14/2016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4360" y="381001"/>
            <a:ext cx="4830656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fld id="{A5655687-0DC1-44F6-8274-53EFD12D43C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8022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351" y="753534"/>
            <a:ext cx="7613650" cy="2756234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977899" y="3509768"/>
            <a:ext cx="7194552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174597"/>
            <a:ext cx="7778752" cy="821265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0E36E860-3F0A-4008-9D64-A78482DA7F73}" type="datetimeFigureOut">
              <a:rPr lang="en-US" smtClean="0"/>
              <a:pPr/>
              <a:t>4/14/2016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4360" y="379438"/>
            <a:ext cx="4830656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fld id="{A5655687-0DC1-44F6-8274-53EFD12D43C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31458" y="807720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146733" y="3021330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233516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124702"/>
            <a:ext cx="7774782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92" y="3648316"/>
            <a:ext cx="7773608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562176" y="378884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0E36E860-3F0A-4008-9D64-A78482DA7F73}" type="datetimeFigureOut">
              <a:rPr lang="en-US" smtClean="0"/>
              <a:pPr/>
              <a:t>4/14/2016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4360" y="378884"/>
            <a:ext cx="4830656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fld id="{A5655687-0DC1-44F6-8274-53EFD12D43C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7806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171701" y="762000"/>
            <a:ext cx="6377939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594361" y="2202080"/>
            <a:ext cx="2560320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94360" y="2904564"/>
            <a:ext cx="2560320" cy="335907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02237" y="2201333"/>
            <a:ext cx="2560320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00781" y="2904068"/>
            <a:ext cx="2560320" cy="335957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89319" y="2192866"/>
            <a:ext cx="2560320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89320" y="2904564"/>
            <a:ext cx="2560320" cy="335907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6E860-3F0A-4008-9D64-A78482DA7F73}" type="datetimeFigureOut">
              <a:rPr lang="en-US" smtClean="0"/>
              <a:pPr/>
              <a:t>4/14/2016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55687-0DC1-44F6-8274-53EFD12D43C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5135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171702" y="762000"/>
            <a:ext cx="6381984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594360" y="4113340"/>
            <a:ext cx="2560320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94360" y="2331720"/>
            <a:ext cx="2560320" cy="15073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594360" y="4796103"/>
            <a:ext cx="2560320" cy="146753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291873" y="4113340"/>
            <a:ext cx="2560320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291872" y="2331720"/>
            <a:ext cx="2560320" cy="1509862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290858" y="4796102"/>
            <a:ext cx="2560320" cy="146753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93365" y="4113340"/>
            <a:ext cx="2560320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93364" y="2331721"/>
            <a:ext cx="2560320" cy="1508919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93272" y="4796100"/>
            <a:ext cx="2560320" cy="146753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6E860-3F0A-4008-9D64-A78482DA7F73}" type="datetimeFigureOut">
              <a:rPr lang="en-US" smtClean="0"/>
              <a:pPr/>
              <a:t>4/14/2016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55687-0DC1-44F6-8274-53EFD12D43C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2215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4360" y="2194560"/>
            <a:ext cx="7955280" cy="406908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6E860-3F0A-4008-9D64-A78482DA7F73}" type="datetimeFigureOut">
              <a:rPr lang="en-US" smtClean="0"/>
              <a:pPr/>
              <a:t>4/14/2016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55687-0DC1-44F6-8274-53EFD12D43C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7309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06590" y="747183"/>
            <a:ext cx="1543050" cy="424867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4360" y="746126"/>
            <a:ext cx="6278035" cy="4249732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0E36E860-3F0A-4008-9D64-A78482DA7F73}" type="datetimeFigureOut">
              <a:rPr lang="en-US" smtClean="0"/>
              <a:pPr/>
              <a:t>4/14/2016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4360" y="381001"/>
            <a:ext cx="4830656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fld id="{A5655687-0DC1-44F6-8274-53EFD12D43C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1010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6E860-3F0A-4008-9D64-A78482DA7F73}" type="datetimeFigureOut">
              <a:rPr lang="en-US" smtClean="0"/>
              <a:pPr/>
              <a:t>4/14/2016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55687-0DC1-44F6-8274-53EFD12D43C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0820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753534"/>
            <a:ext cx="7955280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360" y="3641726"/>
            <a:ext cx="7955281" cy="1354134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0E36E860-3F0A-4008-9D64-A78482DA7F73}" type="datetimeFigureOut">
              <a:rPr lang="en-US" smtClean="0"/>
              <a:pPr/>
              <a:t>4/14/2016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4360" y="381001"/>
            <a:ext cx="4830656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3" cy="365125"/>
          </a:xfrm>
        </p:spPr>
        <p:txBody>
          <a:bodyPr/>
          <a:lstStyle/>
          <a:p>
            <a:fld id="{A5655687-0DC1-44F6-8274-53EFD12D43C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9002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4360" y="2194560"/>
            <a:ext cx="3910579" cy="406908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2099" y="2194560"/>
            <a:ext cx="3907540" cy="406908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6E860-3F0A-4008-9D64-A78482DA7F73}" type="datetimeFigureOut">
              <a:rPr lang="en-US" smtClean="0"/>
              <a:pPr/>
              <a:t>4/14/2016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55687-0DC1-44F6-8274-53EFD12D43C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6365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1700" y="762000"/>
            <a:ext cx="6377940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1279" y="2183802"/>
            <a:ext cx="3683659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359" y="3132667"/>
            <a:ext cx="3910579" cy="31309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69018" y="2183802"/>
            <a:ext cx="368062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2098" y="3132667"/>
            <a:ext cx="3907541" cy="31309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6E860-3F0A-4008-9D64-A78482DA7F73}" type="datetimeFigureOut">
              <a:rPr lang="en-US" smtClean="0"/>
              <a:pPr/>
              <a:t>4/14/2016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55687-0DC1-44F6-8274-53EFD12D43C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4706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6E860-3F0A-4008-9D64-A78482DA7F73}" type="datetimeFigureOut">
              <a:rPr lang="en-US" smtClean="0"/>
              <a:pPr/>
              <a:t>4/14/2016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55687-0DC1-44F6-8274-53EFD12D43C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2062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6E860-3F0A-4008-9D64-A78482DA7F73}" type="datetimeFigureOut">
              <a:rPr lang="en-US" smtClean="0"/>
              <a:pPr/>
              <a:t>4/14/2016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55687-0DC1-44F6-8274-53EFD12D43C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9329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1524000"/>
            <a:ext cx="30861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746760"/>
            <a:ext cx="4663440" cy="5516880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" y="3124200"/>
            <a:ext cx="3086100" cy="31394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6E860-3F0A-4008-9D64-A78482DA7F73}" type="datetimeFigureOut">
              <a:rPr lang="en-US" smtClean="0"/>
              <a:pPr/>
              <a:t>4/14/2016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55687-0DC1-44F6-8274-53EFD12D43C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2654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1524000"/>
            <a:ext cx="407573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77524" y="751242"/>
            <a:ext cx="3674234" cy="5512398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" y="3124200"/>
            <a:ext cx="4075730" cy="31394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6E860-3F0A-4008-9D64-A78482DA7F73}" type="datetimeFigureOut">
              <a:rPr lang="en-US" smtClean="0"/>
              <a:pPr/>
              <a:t>4/14/2016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55687-0DC1-44F6-8274-53EFD12D43C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5271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810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71700" y="764373"/>
            <a:ext cx="637794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360" y="2194560"/>
            <a:ext cx="7955280" cy="4069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12230" y="6356351"/>
            <a:ext cx="21374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36E860-3F0A-4008-9D64-A78482DA7F73}" type="datetimeFigureOut">
              <a:rPr lang="en-US" smtClean="0"/>
              <a:pPr/>
              <a:t>4/14/2016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4360" y="6355846"/>
            <a:ext cx="56807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72250" y="381001"/>
            <a:ext cx="19773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655687-0DC1-44F6-8274-53EFD12D43C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07903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67000" y="838199"/>
            <a:ext cx="5410200" cy="914401"/>
          </a:xfrm>
        </p:spPr>
        <p:txBody>
          <a:bodyPr>
            <a:normAutofit/>
          </a:bodyPr>
          <a:lstStyle/>
          <a:p>
            <a:r>
              <a:rPr lang="en-US" sz="4800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50800" dist="63500" dir="8100000" algn="tr" rotWithShape="0">
                    <a:prstClr val="black">
                      <a:alpha val="40000"/>
                    </a:prstClr>
                  </a:outerShdw>
                </a:effectLst>
                <a:ea typeface="Adobe Gothic Std B" pitchFamily="34" charset="-128"/>
              </a:rPr>
              <a:t>KVCR FM/TV/FNX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133600"/>
            <a:ext cx="8229600" cy="3048000"/>
          </a:xfrm>
          <a:solidFill>
            <a:schemeClr val="bg1"/>
          </a:solidFill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tx1"/>
                </a:solidFill>
                <a:effectLst>
                  <a:outerShdw blurRad="50800" dist="63500" dir="8100000" algn="tr" rotWithShape="0">
                    <a:schemeClr val="bg1">
                      <a:alpha val="40000"/>
                    </a:schemeClr>
                  </a:outerShdw>
                </a:effectLst>
              </a:rPr>
              <a:t>District and Community</a:t>
            </a:r>
            <a:r>
              <a:rPr lang="en-US" sz="3200" dirty="0">
                <a:solidFill>
                  <a:srgbClr val="FFFF00"/>
                </a:solidFill>
                <a:effectLst>
                  <a:outerShdw blurRad="50800" dist="63500" dir="8100000" algn="tr" rotWithShape="0">
                    <a:schemeClr val="bg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>
                <a:solidFill>
                  <a:schemeClr val="tx1"/>
                </a:solidFill>
                <a:effectLst>
                  <a:outerShdw blurRad="50800" dist="63500" dir="8100000" algn="tr" rotWithShape="0">
                    <a:schemeClr val="bg1">
                      <a:alpha val="40000"/>
                    </a:schemeClr>
                  </a:outerShdw>
                </a:effectLst>
              </a:rPr>
              <a:t>Stakeholder</a:t>
            </a:r>
            <a:r>
              <a:rPr lang="en-US" sz="3200" dirty="0">
                <a:solidFill>
                  <a:srgbClr val="FFFF00"/>
                </a:solidFill>
                <a:effectLst>
                  <a:outerShdw blurRad="50800" dist="63500" dir="8100000" algn="tr" rotWithShape="0">
                    <a:schemeClr val="bg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>
                <a:solidFill>
                  <a:schemeClr val="tx1"/>
                </a:solidFill>
                <a:effectLst>
                  <a:outerShdw blurRad="50800" dist="63500" dir="8100000" algn="tr" rotWithShape="0">
                    <a:schemeClr val="bg1">
                      <a:alpha val="40000"/>
                    </a:schemeClr>
                  </a:outerShdw>
                </a:effectLst>
              </a:rPr>
              <a:t>Value: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  <a:effectLst>
                  <a:outerShdw blurRad="50800" dist="63500" dir="8100000" algn="tr" rotWithShape="0">
                    <a:schemeClr val="bg1">
                      <a:alpha val="40000"/>
                    </a:schemeClr>
                  </a:outerShdw>
                </a:effectLst>
              </a:rPr>
              <a:t>Customer Loyalty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  <a:effectLst>
                  <a:outerShdw blurRad="50800" dist="63500" dir="8100000" algn="tr" rotWithShape="0">
                    <a:schemeClr val="bg1">
                      <a:alpha val="40000"/>
                    </a:schemeClr>
                  </a:outerShdw>
                </a:effectLst>
              </a:rPr>
              <a:t>Economic Growth, and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  <a:effectLst>
                  <a:outerShdw blurRad="50800" dist="63500" dir="8100000" algn="tr" rotWithShape="0">
                    <a:schemeClr val="bg1">
                      <a:alpha val="40000"/>
                    </a:schemeClr>
                  </a:outerShdw>
                </a:effectLst>
              </a:rPr>
              <a:t>Societal Well-Being</a:t>
            </a:r>
          </a:p>
          <a:p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897364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48623876"/>
              </p:ext>
            </p:extLst>
          </p:nvPr>
        </p:nvGraphicFramePr>
        <p:xfrm>
          <a:off x="0" y="1447800"/>
          <a:ext cx="914400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38200" y="533400"/>
            <a:ext cx="8168640" cy="1293028"/>
          </a:xfrm>
        </p:spPr>
        <p:txBody>
          <a:bodyPr>
            <a:noAutofit/>
          </a:bodyPr>
          <a:lstStyle/>
          <a:p>
            <a:r>
              <a:rPr lang="en-US" sz="3600" dirty="0"/>
              <a:t>KVCR Foundation board of directors: annual giving</a:t>
            </a:r>
          </a:p>
        </p:txBody>
      </p:sp>
    </p:spTree>
    <p:extLst>
      <p:ext uri="{BB962C8B-B14F-4D97-AF65-F5344CB8AC3E}">
        <p14:creationId xmlns:p14="http://schemas.microsoft.com/office/powerpoint/2010/main" val="1245580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3499084413"/>
              </p:ext>
            </p:extLst>
          </p:nvPr>
        </p:nvGraphicFramePr>
        <p:xfrm>
          <a:off x="0" y="0"/>
          <a:ext cx="9144000" cy="609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653978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Cost Controls - </a:t>
            </a:r>
            <a:br>
              <a:rPr lang="en-US" dirty="0"/>
            </a:br>
            <a:r>
              <a:rPr lang="en-US" dirty="0"/>
              <a:t>Fiscal Accountability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209800"/>
            <a:ext cx="9144000" cy="3916363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dirty="0"/>
              <a:t>Restructure of Financial System </a:t>
            </a:r>
          </a:p>
          <a:p>
            <a:r>
              <a:rPr lang="en-US" dirty="0"/>
              <a:t>Accurate Budget and Accounting System </a:t>
            </a:r>
          </a:p>
          <a:p>
            <a:r>
              <a:rPr lang="en-US" dirty="0"/>
              <a:t>Robust Fiscal Controls in place – Daily Balance Report</a:t>
            </a:r>
          </a:p>
          <a:p>
            <a:r>
              <a:rPr lang="en-US" dirty="0"/>
              <a:t>Ethical and Judicious Expenditures</a:t>
            </a:r>
          </a:p>
          <a:p>
            <a:r>
              <a:rPr lang="en-US" dirty="0"/>
              <a:t>Elimination of Non-Essential Expenses; Cost Containment for Current FY of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/>
              <a:t>$388K (Personnel, Station Supplies, Outside Services, Operating Expenditures)</a:t>
            </a:r>
          </a:p>
        </p:txBody>
      </p:sp>
    </p:spTree>
    <p:extLst>
      <p:ext uri="{BB962C8B-B14F-4D97-AF65-F5344CB8AC3E}">
        <p14:creationId xmlns:p14="http://schemas.microsoft.com/office/powerpoint/2010/main" val="789515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229600" cy="838200"/>
          </a:xfrm>
        </p:spPr>
        <p:txBody>
          <a:bodyPr>
            <a:normAutofit/>
          </a:bodyPr>
          <a:lstStyle/>
          <a:p>
            <a:r>
              <a:rPr lang="en-US" sz="3600" dirty="0"/>
              <a:t>Grant Development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981200"/>
            <a:ext cx="7696200" cy="3763963"/>
          </a:xfrm>
          <a:solidFill>
            <a:schemeClr val="bg1"/>
          </a:solidFill>
        </p:spPr>
        <p:txBody>
          <a:bodyPr/>
          <a:lstStyle/>
          <a:p>
            <a:r>
              <a:rPr lang="en-US" dirty="0"/>
              <a:t> Goal: </a:t>
            </a:r>
            <a:r>
              <a:rPr lang="en-US" dirty="0" smtClean="0"/>
              <a:t> $</a:t>
            </a:r>
            <a:r>
              <a:rPr lang="en-US" dirty="0"/>
              <a:t>458K FY15/16</a:t>
            </a:r>
          </a:p>
          <a:p>
            <a:r>
              <a:rPr lang="en-US" dirty="0"/>
              <a:t>Total Requests Goal: $1M Annually </a:t>
            </a:r>
          </a:p>
          <a:p>
            <a:r>
              <a:rPr lang="en-US" dirty="0"/>
              <a:t>Requests Year to Date, FY 15/16 – $791K</a:t>
            </a:r>
          </a:p>
          <a:p>
            <a:pPr lvl="1"/>
            <a:r>
              <a:rPr lang="en-US" dirty="0"/>
              <a:t>Governmental = $150K</a:t>
            </a:r>
          </a:p>
          <a:p>
            <a:pPr lvl="1"/>
            <a:r>
              <a:rPr lang="en-US" dirty="0"/>
              <a:t>Foundations – $641K</a:t>
            </a:r>
          </a:p>
          <a:p>
            <a:r>
              <a:rPr lang="en-US" dirty="0"/>
              <a:t>Goal for Q4, FY 15/16: $250K</a:t>
            </a:r>
          </a:p>
          <a:p>
            <a:r>
              <a:rPr lang="en-US" dirty="0"/>
              <a:t>End of year projection: $1,000,041</a:t>
            </a:r>
          </a:p>
        </p:txBody>
      </p:sp>
    </p:spTree>
    <p:extLst>
      <p:ext uri="{BB962C8B-B14F-4D97-AF65-F5344CB8AC3E}">
        <p14:creationId xmlns:p14="http://schemas.microsoft.com/office/powerpoint/2010/main" val="352809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533400"/>
            <a:ext cx="7406640" cy="1445427"/>
          </a:xfrm>
        </p:spPr>
        <p:txBody>
          <a:bodyPr>
            <a:normAutofit/>
          </a:bodyPr>
          <a:lstStyle/>
          <a:p>
            <a:r>
              <a:rPr lang="en-US" sz="3600" dirty="0"/>
              <a:t>Director of development and foundation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057400"/>
            <a:ext cx="7955280" cy="397764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Overall management and administration of the KVCR Educational Foundation</a:t>
            </a:r>
          </a:p>
          <a:p>
            <a:r>
              <a:rPr lang="en-US" dirty="0"/>
              <a:t>Management of KVCR-FNX Development Department</a:t>
            </a:r>
          </a:p>
          <a:p>
            <a:r>
              <a:rPr lang="en-US" dirty="0"/>
              <a:t>Develop and implement comprehensive fundraising program </a:t>
            </a:r>
          </a:p>
          <a:p>
            <a:r>
              <a:rPr lang="en-US" dirty="0"/>
              <a:t>Support KVCR mission, member services, and external relations with underwriters, sponsors and community stakeholders/ partners</a:t>
            </a:r>
          </a:p>
          <a:p>
            <a:r>
              <a:rPr lang="en-US" dirty="0"/>
              <a:t>Oversee all philanthropic activities: major gifts, annual fund, events and development operations </a:t>
            </a:r>
          </a:p>
          <a:p>
            <a:r>
              <a:rPr lang="en-US" dirty="0"/>
              <a:t>Implement </a:t>
            </a:r>
            <a:r>
              <a:rPr lang="en-US" dirty="0" smtClean="0"/>
              <a:t>creative strategies </a:t>
            </a:r>
            <a:r>
              <a:rPr lang="en-US" dirty="0"/>
              <a:t>to promote long-term sustainable growth</a:t>
            </a:r>
          </a:p>
        </p:txBody>
      </p:sp>
    </p:spTree>
    <p:extLst>
      <p:ext uri="{BB962C8B-B14F-4D97-AF65-F5344CB8AC3E}">
        <p14:creationId xmlns:p14="http://schemas.microsoft.com/office/powerpoint/2010/main" val="1185999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572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/>
              <a:t>Immediate Need: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203" y="1981200"/>
            <a:ext cx="9144000" cy="3886200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sz="2400" dirty="0"/>
              <a:t>Necessity for $800K per year in district support for the current (FY16) and next two fiscal years (FY17 &amp; FY18)</a:t>
            </a:r>
          </a:p>
          <a:p>
            <a:r>
              <a:rPr lang="en-US" sz="2400" dirty="0"/>
              <a:t>Immediate need for additional $500K for current FY from the district (District support was $300k at start of FY16)</a:t>
            </a:r>
          </a:p>
          <a:p>
            <a:r>
              <a:rPr lang="en-US" sz="2400" dirty="0"/>
              <a:t>Currently operating at a $373K deficit for FY16</a:t>
            </a:r>
          </a:p>
          <a:p>
            <a:r>
              <a:rPr lang="en-US" sz="2400" dirty="0"/>
              <a:t>Down from a projected $1.1M deficit </a:t>
            </a:r>
            <a:r>
              <a:rPr lang="en-US" sz="2400" dirty="0" smtClean="0"/>
              <a:t>for FY16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34897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95" t="41586" r="17887" b="6024"/>
          <a:stretch/>
        </p:blipFill>
        <p:spPr>
          <a:xfrm>
            <a:off x="0" y="17060"/>
            <a:ext cx="9206848" cy="684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409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Fnx</a:t>
            </a:r>
            <a:r>
              <a:rPr lang="en-US" dirty="0"/>
              <a:t> update: san Manuel financial support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981200"/>
            <a:ext cx="8534400" cy="4144963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dirty="0"/>
              <a:t>Skillful stewardship and ethical management practices yielded expansion and renewed support of the San Manuel </a:t>
            </a:r>
            <a:r>
              <a:rPr lang="en-US" dirty="0" smtClean="0"/>
              <a:t>Gift</a:t>
            </a:r>
            <a:endParaRPr lang="en-US" dirty="0"/>
          </a:p>
          <a:p>
            <a:r>
              <a:rPr lang="en-US" dirty="0"/>
              <a:t>$2 Million annually, presently in the second of three year gift </a:t>
            </a:r>
          </a:p>
          <a:p>
            <a:r>
              <a:rPr lang="en-US" dirty="0"/>
              <a:t>Collaborative and supportive partnership and community engagement </a:t>
            </a:r>
          </a:p>
          <a:p>
            <a:r>
              <a:rPr lang="en-US" dirty="0"/>
              <a:t> Over 20 Million U.S. households now have access to FNX</a:t>
            </a:r>
          </a:p>
          <a:p>
            <a:r>
              <a:rPr lang="en-US" dirty="0"/>
              <a:t>100% Affiliate Growth - last year 10, currently 17 stations carrying FNX with 3 additional finalizing contracts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3967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8860" y="533400"/>
            <a:ext cx="6377940" cy="835827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FNX national presentations</a:t>
            </a:r>
          </a:p>
        </p:txBody>
      </p:sp>
      <p:pic>
        <p:nvPicPr>
          <p:cNvPr id="2050" name="Picture 2" descr="C:\Users\acruz\Desktop\AC and FB at NETA 201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634" y="1222375"/>
            <a:ext cx="6701366" cy="5026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4492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FNX affiliates graphic</a:t>
            </a:r>
          </a:p>
        </p:txBody>
      </p:sp>
      <p:pic>
        <p:nvPicPr>
          <p:cNvPr id="5" name="Picture 2" descr="C:\Users\acruz\AppData\Local\Microsoft\Windows\Temporary Internet Files\Content.Outlook\RO8MZEGE\3_2016 Affilliat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115"/>
            <a:ext cx="9144000" cy="6880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3480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2365" y="457200"/>
            <a:ext cx="8441635" cy="1981200"/>
          </a:xfrm>
          <a:ln>
            <a:noFill/>
          </a:ln>
        </p:spPr>
        <p:txBody>
          <a:bodyPr>
            <a:noAutofit/>
          </a:bodyPr>
          <a:lstStyle/>
          <a:p>
            <a:pPr algn="ctr"/>
            <a:r>
              <a:rPr lang="en-US" cap="none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50800" dist="63500" dir="8100000" algn="tr" rotWithShape="0">
                    <a:prstClr val="black">
                      <a:alpha val="40000"/>
                    </a:prstClr>
                  </a:outerShdw>
                </a:effectLst>
                <a:latin typeface="HelveticaNeue MediumExt"/>
                <a:ea typeface="Adobe Gothic Std B" pitchFamily="34" charset="-128"/>
              </a:rPr>
              <a:t>The Future: </a:t>
            </a:r>
            <a:br>
              <a:rPr lang="en-US" cap="none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50800" dist="63500" dir="8100000" algn="tr" rotWithShape="0">
                    <a:prstClr val="black">
                      <a:alpha val="40000"/>
                    </a:prstClr>
                  </a:outerShdw>
                </a:effectLst>
                <a:latin typeface="HelveticaNeue MediumExt"/>
                <a:ea typeface="Adobe Gothic Std B" pitchFamily="34" charset="-128"/>
              </a:rPr>
            </a:br>
            <a:r>
              <a:rPr lang="en-US" cap="none" dirty="0">
                <a:ln w="10160">
                  <a:noFill/>
                  <a:prstDash val="solid"/>
                </a:ln>
                <a:solidFill>
                  <a:prstClr val="white"/>
                </a:solidFill>
                <a:effectLst>
                  <a:outerShdw blurRad="50800" dist="63500" dir="8100000" algn="tr" rotWithShape="0">
                    <a:prstClr val="black">
                      <a:alpha val="40000"/>
                    </a:prstClr>
                  </a:outerShdw>
                </a:effectLst>
                <a:latin typeface="HelveticaNeue MediumExt"/>
                <a:ea typeface="Adobe Gothic Std B" pitchFamily="34" charset="-128"/>
              </a:rPr>
              <a:t>Cost Controls,</a:t>
            </a:r>
            <a:r>
              <a:rPr lang="en-US" dirty="0">
                <a:ln w="10160">
                  <a:noFill/>
                  <a:prstDash val="solid"/>
                </a:ln>
                <a:solidFill>
                  <a:schemeClr val="bg1"/>
                </a:solidFill>
                <a:effectLst>
                  <a:outerShdw blurRad="50800" dist="63500" dir="8100000" algn="tr" rotWithShape="0">
                    <a:prstClr val="black">
                      <a:alpha val="40000"/>
                    </a:prstClr>
                  </a:outerShdw>
                </a:effectLst>
                <a:ea typeface="Adobe Gothic Std B" pitchFamily="34" charset="-128"/>
              </a:rPr>
              <a:t> </a:t>
            </a:r>
            <a:r>
              <a:rPr lang="en-US" cap="none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50800" dist="63500" dir="8100000" algn="tr" rotWithShape="0">
                    <a:prstClr val="black">
                      <a:alpha val="40000"/>
                    </a:prstClr>
                  </a:outerShdw>
                </a:effectLst>
                <a:latin typeface="HelveticaNeue MediumExt"/>
                <a:ea typeface="Adobe Gothic Std B" pitchFamily="34" charset="-128"/>
              </a:rPr>
              <a:t>Increased Revenue and  Commitment to </a:t>
            </a:r>
            <a:r>
              <a:rPr lang="en-US" cap="none" dirty="0">
                <a:ln w="10160">
                  <a:noFill/>
                  <a:prstDash val="solid"/>
                </a:ln>
                <a:solidFill>
                  <a:prstClr val="white"/>
                </a:solidFill>
                <a:effectLst>
                  <a:outerShdw blurRad="50800" dist="63500" dir="8100000" algn="tr" rotWithShape="0">
                    <a:prstClr val="black">
                      <a:alpha val="40000"/>
                    </a:prstClr>
                  </a:outerShdw>
                </a:effectLst>
                <a:latin typeface="HelveticaNeue MediumExt"/>
                <a:ea typeface="Adobe Gothic Std B" pitchFamily="34" charset="-128"/>
              </a:rPr>
              <a:t>Quality </a:t>
            </a:r>
            <a:r>
              <a:rPr lang="en-US" sz="4000" dirty="0">
                <a:ln w="10160">
                  <a:noFill/>
                  <a:prstDash val="solid"/>
                </a:ln>
                <a:solidFill>
                  <a:schemeClr val="bg1"/>
                </a:solidFill>
                <a:effectLst>
                  <a:outerShdw blurRad="50800" dist="63500" dir="8100000" algn="tr" rotWithShape="0">
                    <a:prstClr val="black">
                      <a:alpha val="40000"/>
                    </a:prstClr>
                  </a:outerShdw>
                </a:effectLst>
                <a:ea typeface="Adobe Gothic Std B" pitchFamily="34" charset="-128"/>
              </a:rPr>
              <a:t>Cost Control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514600"/>
            <a:ext cx="8839200" cy="3733800"/>
          </a:xfrm>
          <a:solidFill>
            <a:schemeClr val="bg1"/>
          </a:solidFill>
        </p:spPr>
        <p:txBody>
          <a:bodyPr>
            <a:normAutofit fontScale="25000" lnSpcReduction="20000"/>
          </a:bodyPr>
          <a:lstStyle/>
          <a:p>
            <a:pPr>
              <a:lnSpc>
                <a:spcPct val="170000"/>
              </a:lnSpc>
            </a:pPr>
            <a:r>
              <a:rPr lang="en-US" sz="11200" dirty="0">
                <a:effectLst>
                  <a:outerShdw blurRad="50800" dist="63500" dir="8100000" algn="tr" rotWithShape="0">
                    <a:schemeClr val="bg1">
                      <a:alpha val="40000"/>
                    </a:schemeClr>
                  </a:outerShdw>
                </a:effectLst>
              </a:rPr>
              <a:t>Membership Growth</a:t>
            </a:r>
          </a:p>
          <a:p>
            <a:pPr>
              <a:lnSpc>
                <a:spcPct val="170000"/>
              </a:lnSpc>
            </a:pPr>
            <a:r>
              <a:rPr lang="en-US" sz="11200" dirty="0">
                <a:effectLst>
                  <a:outerShdw blurRad="50800" dist="63500" dir="8100000" algn="tr" rotWithShape="0">
                    <a:schemeClr val="bg1">
                      <a:alpha val="40000"/>
                    </a:schemeClr>
                  </a:outerShdw>
                </a:effectLst>
              </a:rPr>
              <a:t>Major Gifts and Planned Giving </a:t>
            </a:r>
            <a:endParaRPr lang="en-US" sz="5600" dirty="0">
              <a:effectLst>
                <a:outerShdw blurRad="50800" dist="63500" dir="8100000" algn="tr" rotWithShape="0">
                  <a:schemeClr val="bg1">
                    <a:alpha val="40000"/>
                  </a:schemeClr>
                </a:outerShdw>
              </a:effectLst>
            </a:endParaRPr>
          </a:p>
          <a:p>
            <a:pPr>
              <a:lnSpc>
                <a:spcPct val="170000"/>
              </a:lnSpc>
            </a:pPr>
            <a:r>
              <a:rPr lang="en-US" sz="11200" dirty="0">
                <a:effectLst>
                  <a:outerShdw blurRad="50800" dist="63500" dir="8100000" algn="tr" rotWithShape="0">
                    <a:schemeClr val="bg1">
                      <a:alpha val="40000"/>
                    </a:schemeClr>
                  </a:outerShdw>
                </a:effectLst>
              </a:rPr>
              <a:t>Stakeholder Value: SBCCD and Our Community</a:t>
            </a:r>
            <a:endParaRPr lang="en-US" sz="11200" dirty="0">
              <a:solidFill>
                <a:srgbClr val="FFFF00"/>
              </a:solidFill>
              <a:effectLst>
                <a:outerShdw blurRad="50800" dist="63500" dir="8100000" algn="tr" rotWithShape="0">
                  <a:schemeClr val="bg1">
                    <a:alpha val="40000"/>
                  </a:schemeClr>
                </a:outerShdw>
              </a:effectLst>
            </a:endParaRPr>
          </a:p>
          <a:p>
            <a:pPr>
              <a:lnSpc>
                <a:spcPct val="170000"/>
              </a:lnSpc>
            </a:pPr>
            <a:r>
              <a:rPr lang="en-US" sz="11200" dirty="0">
                <a:effectLst>
                  <a:outerShdw blurRad="50800" dist="63500" dir="8100000" algn="tr" rotWithShape="0">
                    <a:schemeClr val="bg1">
                      <a:alpha val="40000"/>
                    </a:schemeClr>
                  </a:outerShdw>
                </a:effectLst>
              </a:rPr>
              <a:t>KVCR Foundation and Development</a:t>
            </a:r>
          </a:p>
          <a:p>
            <a:pPr>
              <a:lnSpc>
                <a:spcPct val="170000"/>
              </a:lnSpc>
            </a:pPr>
            <a:r>
              <a:rPr lang="en-US" sz="11200" dirty="0">
                <a:effectLst>
                  <a:outerShdw blurRad="50800" dist="63500" dir="8100000" algn="tr" rotWithShape="0">
                    <a:schemeClr val="bg1">
                      <a:alpha val="40000"/>
                    </a:schemeClr>
                  </a:outerShdw>
                </a:effectLst>
              </a:rPr>
              <a:t>An engaged, invested Community and District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en-US" sz="11200" dirty="0">
                <a:effectLst>
                  <a:outerShdw blurRad="50800" dist="63500" dir="8100000" algn="tr" rotWithShape="0">
                    <a:schemeClr val="bg1">
                      <a:alpha val="40000"/>
                    </a:schemeClr>
                  </a:outerShdw>
                </a:effectLst>
              </a:rPr>
              <a:t>	</a:t>
            </a:r>
          </a:p>
          <a:p>
            <a:pPr>
              <a:lnSpc>
                <a:spcPct val="170000"/>
              </a:lnSpc>
            </a:pPr>
            <a:endParaRPr lang="en-US" sz="11200" dirty="0">
              <a:effectLst>
                <a:outerShdw blurRad="50800" dist="63500" dir="8100000" algn="tr" rotWithShape="0">
                  <a:schemeClr val="bg1">
                    <a:alpha val="40000"/>
                  </a:schemeClr>
                </a:outerShdw>
              </a:effectLst>
            </a:endParaRPr>
          </a:p>
          <a:p>
            <a:pPr>
              <a:lnSpc>
                <a:spcPct val="170000"/>
              </a:lnSpc>
            </a:pPr>
            <a:endParaRPr lang="en-US" sz="11200" dirty="0">
              <a:solidFill>
                <a:srgbClr val="FFFF00"/>
              </a:solidFill>
              <a:effectLst>
                <a:outerShdw blurRad="50800" dist="63500" dir="8100000" algn="tr" rotWithShape="0">
                  <a:schemeClr val="bg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38004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457200"/>
            <a:ext cx="6377940" cy="990600"/>
          </a:xfrm>
        </p:spPr>
        <p:txBody>
          <a:bodyPr>
            <a:normAutofit fontScale="90000"/>
          </a:bodyPr>
          <a:lstStyle/>
          <a:p>
            <a:r>
              <a:rPr lang="en-US" sz="2000" dirty="0" err="1"/>
              <a:t>fnx</a:t>
            </a:r>
            <a:r>
              <a:rPr lang="en-US" sz="2000" dirty="0"/>
              <a:t> Special invited guests at festival Internacionál de cine y video Indígena, Puebla, Mexico </a:t>
            </a:r>
            <a:br>
              <a:rPr lang="en-US" sz="2000" dirty="0"/>
            </a:br>
            <a:r>
              <a:rPr lang="en-US" sz="2000" dirty="0"/>
              <a:t>March, 2016  </a:t>
            </a:r>
          </a:p>
        </p:txBody>
      </p:sp>
      <p:pic>
        <p:nvPicPr>
          <p:cNvPr id="6" name="Picture 2" descr="C:\Users\acruz\Dropbox\KVCR Grants\Annual Report to BOT 2016\Alfredos folder\Images\Kurt, AC, Jose Luis and FB post press FICVI conf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516458" y="1973659"/>
            <a:ext cx="5638802" cy="3825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0552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152400"/>
            <a:ext cx="6377940" cy="990600"/>
          </a:xfrm>
        </p:spPr>
        <p:txBody>
          <a:bodyPr/>
          <a:lstStyle/>
          <a:p>
            <a:r>
              <a:rPr lang="en-US" dirty="0"/>
              <a:t>CPB  Partners</a:t>
            </a:r>
          </a:p>
        </p:txBody>
      </p:sp>
      <p:pic>
        <p:nvPicPr>
          <p:cNvPr id="3074" name="Picture 2" descr="C:\Users\acruz\Dropbox\KVCR Grants\Annual Report to BOT 2016\Alfredos folder\Images\Patnership booth with Vision Maker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1" y="1143000"/>
            <a:ext cx="5562599" cy="5545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2134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1700" y="764373"/>
            <a:ext cx="6377940" cy="835827"/>
          </a:xfrm>
        </p:spPr>
        <p:txBody>
          <a:bodyPr>
            <a:normAutofit/>
          </a:bodyPr>
          <a:lstStyle/>
          <a:p>
            <a:r>
              <a:rPr lang="en-US" dirty="0"/>
              <a:t>KVCR/FNX Recognition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600" dirty="0"/>
              <a:t>KVCR and FNX have been nominated for and won numerous awards for TV/radio productions, including: </a:t>
            </a:r>
          </a:p>
          <a:p>
            <a:pPr marL="0" indent="0">
              <a:buNone/>
            </a:pPr>
            <a:endParaRPr lang="en-US" sz="600" dirty="0"/>
          </a:p>
          <a:p>
            <a:r>
              <a:rPr lang="en-US" sz="2600" dirty="0"/>
              <a:t>National IMAGEN Award </a:t>
            </a:r>
          </a:p>
          <a:p>
            <a:r>
              <a:rPr lang="en-US" sz="2600" dirty="0"/>
              <a:t>Two NAJA Awards (1</a:t>
            </a:r>
            <a:r>
              <a:rPr lang="en-US" sz="2600" baseline="30000" dirty="0"/>
              <a:t>st</a:t>
            </a:r>
            <a:r>
              <a:rPr lang="en-US" sz="2600" dirty="0"/>
              <a:t> and 2</a:t>
            </a:r>
            <a:r>
              <a:rPr lang="en-US" sz="2600" baseline="30000" dirty="0"/>
              <a:t>nd</a:t>
            </a:r>
            <a:r>
              <a:rPr lang="en-US" sz="2600" dirty="0"/>
              <a:t> Place) for FNX </a:t>
            </a:r>
          </a:p>
          <a:p>
            <a:r>
              <a:rPr lang="en-US" sz="2600" dirty="0"/>
              <a:t>Indigenous Music Awards (International)</a:t>
            </a:r>
          </a:p>
          <a:p>
            <a:r>
              <a:rPr lang="en-US" sz="2600" dirty="0"/>
              <a:t>Inland Empire Media Awards (Radio &amp; TV)</a:t>
            </a:r>
          </a:p>
          <a:p>
            <a:r>
              <a:rPr lang="en-US" sz="2600" dirty="0"/>
              <a:t>IEEP Non-Profit of the Year Award</a:t>
            </a:r>
          </a:p>
        </p:txBody>
      </p:sp>
    </p:spTree>
    <p:extLst>
      <p:ext uri="{BB962C8B-B14F-4D97-AF65-F5344CB8AC3E}">
        <p14:creationId xmlns:p14="http://schemas.microsoft.com/office/powerpoint/2010/main" val="3458916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8860" y="457200"/>
            <a:ext cx="6377940" cy="1293028"/>
          </a:xfrm>
        </p:spPr>
        <p:txBody>
          <a:bodyPr>
            <a:normAutofit/>
          </a:bodyPr>
          <a:lstStyle/>
          <a:p>
            <a:r>
              <a:rPr lang="en-US" sz="3600" dirty="0"/>
              <a:t>Inland Empire Media Award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356" y="1828800"/>
            <a:ext cx="7778044" cy="4375150"/>
          </a:xfrm>
        </p:spPr>
      </p:pic>
    </p:spTree>
    <p:extLst>
      <p:ext uri="{BB962C8B-B14F-4D97-AF65-F5344CB8AC3E}">
        <p14:creationId xmlns:p14="http://schemas.microsoft.com/office/powerpoint/2010/main" val="2781292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/>
              <a:t>Inland Empire Media Award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981200"/>
            <a:ext cx="9144000" cy="3733801"/>
          </a:xfrm>
          <a:solidFill>
            <a:schemeClr val="bg1"/>
          </a:solidFill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dirty="0"/>
              <a:t>2014 – 2015</a:t>
            </a:r>
          </a:p>
          <a:p>
            <a:pPr marL="0" indent="0" algn="ctr">
              <a:buNone/>
            </a:pPr>
            <a:r>
              <a:rPr lang="en-US" dirty="0"/>
              <a:t>Locally Produced Radio or </a:t>
            </a:r>
          </a:p>
          <a:p>
            <a:pPr marL="0" indent="0" algn="ctr">
              <a:buNone/>
            </a:pPr>
            <a:r>
              <a:rPr lang="en-US" dirty="0"/>
              <a:t>Television Show of the Year</a:t>
            </a:r>
          </a:p>
          <a:p>
            <a:pPr marL="0" indent="0" algn="ctr">
              <a:buNone/>
            </a:pPr>
            <a:r>
              <a:rPr lang="en-US" dirty="0"/>
              <a:t>Presented to</a:t>
            </a:r>
          </a:p>
          <a:p>
            <a:pPr marL="0" indent="0" algn="ctr">
              <a:buNone/>
            </a:pPr>
            <a:r>
              <a:rPr lang="en-US" sz="3600" b="1" dirty="0"/>
              <a:t>KVCR Now</a:t>
            </a:r>
          </a:p>
          <a:p>
            <a:pPr marL="0" indent="0" algn="ctr">
              <a:buNone/>
            </a:pPr>
            <a:r>
              <a:rPr lang="en-US" sz="3600" b="1" dirty="0"/>
              <a:t>KVCR-TV</a:t>
            </a:r>
          </a:p>
          <a:p>
            <a:pPr marL="0" indent="0" algn="ctr">
              <a:buNone/>
            </a:pPr>
            <a:r>
              <a:rPr lang="en-US" dirty="0"/>
              <a:t>For Outstanding Service to the Industry </a:t>
            </a:r>
          </a:p>
          <a:p>
            <a:pPr marL="0" indent="0" algn="ctr">
              <a:buNone/>
            </a:pPr>
            <a:r>
              <a:rPr lang="en-US" dirty="0"/>
              <a:t>and the Community</a:t>
            </a:r>
          </a:p>
        </p:txBody>
      </p:sp>
    </p:spTree>
    <p:extLst>
      <p:ext uri="{BB962C8B-B14F-4D97-AF65-F5344CB8AC3E}">
        <p14:creationId xmlns:p14="http://schemas.microsoft.com/office/powerpoint/2010/main" val="2301178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5150" y="819150"/>
            <a:ext cx="8229600" cy="838200"/>
          </a:xfrm>
        </p:spPr>
        <p:txBody>
          <a:bodyPr>
            <a:normAutofit/>
          </a:bodyPr>
          <a:lstStyle/>
          <a:p>
            <a:r>
              <a:rPr lang="en-US" sz="3600" dirty="0" err="1"/>
              <a:t>Ieep</a:t>
            </a:r>
            <a:r>
              <a:rPr lang="en-US" sz="3600" dirty="0"/>
              <a:t> Non Profit of the Year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876800"/>
            <a:ext cx="9144000" cy="1447800"/>
          </a:xfrm>
          <a:solidFill>
            <a:schemeClr val="bg1"/>
          </a:solidFill>
        </p:spPr>
        <p:txBody>
          <a:bodyPr>
            <a:noAutofit/>
          </a:bodyPr>
          <a:lstStyle/>
          <a:p>
            <a:endParaRPr lang="en-US" sz="1600" dirty="0"/>
          </a:p>
          <a:p>
            <a:r>
              <a:rPr lang="en-US" sz="1600" dirty="0"/>
              <a:t>KVCR named </a:t>
            </a:r>
            <a:r>
              <a:rPr lang="en-US" sz="1600" b="1" dirty="0"/>
              <a:t>2015 Non-Profit of the Year</a:t>
            </a:r>
            <a:r>
              <a:rPr lang="en-US" sz="1600" dirty="0"/>
              <a:t> by the Inland Empire Economic Partnership</a:t>
            </a:r>
          </a:p>
          <a:p>
            <a:pPr marL="0" indent="0">
              <a:buNone/>
            </a:pPr>
            <a:endParaRPr lang="en-US" sz="500" dirty="0"/>
          </a:p>
          <a:p>
            <a:r>
              <a:rPr lang="en-US" sz="1600" dirty="0"/>
              <a:t>For “exemplary leadership in furthering the cause of economic development and a better quality of life for all of the Inland Empire.” </a:t>
            </a:r>
          </a:p>
        </p:txBody>
      </p:sp>
      <p:pic>
        <p:nvPicPr>
          <p:cNvPr id="5122" name="Picture 2" descr="C:\Users\acruz\Desktop\IEEP Award presentationLO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28800"/>
            <a:ext cx="8318500" cy="3022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7621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2200" y="533400"/>
            <a:ext cx="6377940" cy="685800"/>
          </a:xfrm>
        </p:spPr>
        <p:txBody>
          <a:bodyPr>
            <a:noAutofit/>
          </a:bodyPr>
          <a:lstStyle/>
          <a:p>
            <a:r>
              <a:rPr lang="en-US" sz="3200" dirty="0" err="1"/>
              <a:t>Pbs</a:t>
            </a:r>
            <a:r>
              <a:rPr lang="en-US" sz="3200" dirty="0"/>
              <a:t> executive leadership </a:t>
            </a:r>
            <a:r>
              <a:rPr lang="en-US" sz="3200" dirty="0" smtClean="0"/>
              <a:t>program</a:t>
            </a:r>
            <a:endParaRPr lang="en-US" sz="32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7800" y="1333500"/>
            <a:ext cx="6553200" cy="491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628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8200"/>
            <a:ext cx="8229600" cy="838200"/>
          </a:xfrm>
        </p:spPr>
        <p:txBody>
          <a:bodyPr/>
          <a:lstStyle/>
          <a:p>
            <a:r>
              <a:rPr lang="en-US" dirty="0"/>
              <a:t> programming: </a:t>
            </a:r>
            <a:r>
              <a:rPr lang="en-US" dirty="0" err="1"/>
              <a:t>Kvcr</a:t>
            </a:r>
            <a:r>
              <a:rPr lang="en-US" dirty="0"/>
              <a:t>-TV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4360" y="2194560"/>
            <a:ext cx="7955280" cy="3139440"/>
          </a:xfrm>
        </p:spPr>
        <p:txBody>
          <a:bodyPr>
            <a:normAutofit/>
          </a:bodyPr>
          <a:lstStyle/>
          <a:p>
            <a:r>
              <a:rPr lang="en-US" sz="2400" dirty="0"/>
              <a:t>PBS shows ………	………………………  = 54.98%</a:t>
            </a:r>
          </a:p>
          <a:p>
            <a:r>
              <a:rPr lang="en-US" sz="2400" dirty="0"/>
              <a:t>APT Shows ……....................................  =   5.44%</a:t>
            </a:r>
          </a:p>
          <a:p>
            <a:r>
              <a:rPr lang="en-US" sz="2400" dirty="0"/>
              <a:t>NETA Shows …………………………….. = 11.55%</a:t>
            </a:r>
          </a:p>
          <a:p>
            <a:r>
              <a:rPr lang="en-US" sz="2400" dirty="0"/>
              <a:t>Other Shows </a:t>
            </a:r>
          </a:p>
          <a:p>
            <a:pPr lvl="1"/>
            <a:r>
              <a:rPr lang="en-US" sz="2400" dirty="0"/>
              <a:t>(Huell Howser, Cargo Live, etc.)…= 12.45% </a:t>
            </a:r>
          </a:p>
          <a:p>
            <a:r>
              <a:rPr lang="en-US" sz="2400" dirty="0"/>
              <a:t>KVCR Now, fillers &amp; local interstitials…= 10.0 %</a:t>
            </a:r>
          </a:p>
          <a:p>
            <a:r>
              <a:rPr lang="en-US" sz="2400" dirty="0"/>
              <a:t>Local shows (KVCR, Raven, FNX) …..  =   5.58%</a:t>
            </a:r>
          </a:p>
          <a:p>
            <a:pPr marL="457200" lvl="1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86170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68362"/>
          </a:xfrm>
        </p:spPr>
        <p:txBody>
          <a:bodyPr/>
          <a:lstStyle/>
          <a:p>
            <a:r>
              <a:rPr lang="en-US" dirty="0"/>
              <a:t>KVCR-91.9 FM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62000" y="1524000"/>
            <a:ext cx="78486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dirty="0"/>
              <a:t>KVCR News Department grew in quantity and quality of local coverage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dirty="0"/>
              <a:t>Aired more than 2,920 daily local news casts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dirty="0"/>
              <a:t>Added another reporter to news team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dirty="0"/>
              <a:t>KVCR was the biggest local source for keeping community informed of the Dec. 2</a:t>
            </a:r>
            <a:r>
              <a:rPr lang="en-US" sz="2500" baseline="30000" dirty="0"/>
              <a:t>nd</a:t>
            </a:r>
            <a:r>
              <a:rPr lang="en-US" sz="2500" dirty="0"/>
              <a:t> tragedy in San Bernardino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dirty="0"/>
              <a:t>KVCR was the voice of the IE on dozens of NPR stories and reports, post 12/02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dirty="0"/>
              <a:t>SBCCD IDs mentioned over 13,000 times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dirty="0"/>
              <a:t>More than 900 SBVC &amp; CHC support spots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dirty="0"/>
              <a:t>104 </a:t>
            </a:r>
            <a:r>
              <a:rPr lang="en-US" sz="2500" dirty="0" err="1"/>
              <a:t>KVC_aRts</a:t>
            </a:r>
            <a:r>
              <a:rPr lang="en-US" sz="2500" dirty="0"/>
              <a:t> episodes </a:t>
            </a:r>
          </a:p>
        </p:txBody>
      </p:sp>
    </p:spTree>
    <p:extLst>
      <p:ext uri="{BB962C8B-B14F-4D97-AF65-F5344CB8AC3E}">
        <p14:creationId xmlns:p14="http://schemas.microsoft.com/office/powerpoint/2010/main" val="2548217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4600" y="457200"/>
            <a:ext cx="6377940" cy="838199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Kvcr</a:t>
            </a:r>
            <a:r>
              <a:rPr lang="en-US" dirty="0"/>
              <a:t> radio pledge: the PM pitching team</a:t>
            </a:r>
          </a:p>
        </p:txBody>
      </p:sp>
      <p:pic>
        <p:nvPicPr>
          <p:cNvPr id="6146" name="Picture 2" descr="C:\Users\acruz\Desktop\Matt, Lillian and David - pled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524000"/>
            <a:ext cx="6477000" cy="485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8762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Development Strategies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90800"/>
            <a:ext cx="8229600" cy="3124200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dirty="0"/>
              <a:t>Established Development Plan and Accountability Procedures</a:t>
            </a:r>
          </a:p>
          <a:p>
            <a:r>
              <a:rPr lang="en-US" dirty="0"/>
              <a:t>Comprehensive Multi-Year Fundraising Plan</a:t>
            </a:r>
          </a:p>
          <a:p>
            <a:r>
              <a:rPr lang="en-US" dirty="0"/>
              <a:t>Staffing &amp; Organizational Cost Efficiencies</a:t>
            </a:r>
          </a:p>
          <a:p>
            <a:r>
              <a:rPr lang="en-US" dirty="0"/>
              <a:t>Revised KVCR Foundation Board Policies and Procedures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9647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0668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3600" dirty="0">
                <a:ln w="10160">
                  <a:noFill/>
                  <a:prstDash val="solid"/>
                </a:ln>
                <a:effectLst>
                  <a:outerShdw blurRad="50800" dist="63500" dir="8100000" algn="tr" rotWithShape="0">
                    <a:prstClr val="black">
                      <a:alpha val="40000"/>
                    </a:prstClr>
                  </a:outerShdw>
                </a:effectLst>
                <a:ea typeface="Adobe Gothic Std B" pitchFamily="34" charset="-128"/>
              </a:rPr>
              <a:t>Student Programs, Interns &amp; Volunteers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389120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90000"/>
              </a:lnSpc>
              <a:buClr>
                <a:srgbClr val="00B0F0"/>
              </a:buClr>
              <a:buSzPct val="95000"/>
              <a:defRPr/>
            </a:pPr>
            <a:r>
              <a:rPr lang="en-US" sz="3100" dirty="0">
                <a:effectLst>
                  <a:outerShdw blurRad="50800" dist="38100" dir="8100000" algn="tr" rotWithShape="0">
                    <a:schemeClr val="bg1">
                      <a:alpha val="40000"/>
                    </a:schemeClr>
                  </a:outerShdw>
                </a:effectLst>
              </a:rPr>
              <a:t>Working closer with SBVC, CHC and other regional colleges and schools to provide internships and develop content</a:t>
            </a:r>
          </a:p>
          <a:p>
            <a:pPr>
              <a:lnSpc>
                <a:spcPct val="190000"/>
              </a:lnSpc>
              <a:buClr>
                <a:srgbClr val="00B0F0"/>
              </a:buClr>
              <a:buSzPct val="95000"/>
              <a:defRPr/>
            </a:pPr>
            <a:r>
              <a:rPr lang="en-US" sz="3100" dirty="0">
                <a:effectLst>
                  <a:outerShdw blurRad="50800" dist="38100" dir="8100000" algn="tr" rotWithShape="0">
                    <a:schemeClr val="bg1">
                      <a:alpha val="40000"/>
                    </a:schemeClr>
                  </a:outerShdw>
                </a:effectLst>
              </a:rPr>
              <a:t>Interns and volunteers = $10,000-$20,000+ annual value</a:t>
            </a:r>
          </a:p>
          <a:p>
            <a:pPr>
              <a:lnSpc>
                <a:spcPct val="190000"/>
              </a:lnSpc>
              <a:buClr>
                <a:srgbClr val="00B0F0"/>
              </a:buClr>
              <a:buSzPct val="95000"/>
              <a:defRPr/>
            </a:pPr>
            <a:r>
              <a:rPr lang="en-US" sz="3100" dirty="0">
                <a:effectLst>
                  <a:outerShdw blurRad="50800" dist="38100" dir="8100000" algn="tr" rotWithShape="0">
                    <a:schemeClr val="bg1">
                      <a:alpha val="40000"/>
                    </a:schemeClr>
                  </a:outerShdw>
                </a:effectLst>
              </a:rPr>
              <a:t>KVCR Offers Hands-on Professional Experience</a:t>
            </a:r>
          </a:p>
          <a:p>
            <a:pPr marL="742950" lvl="2" indent="-342900">
              <a:lnSpc>
                <a:spcPct val="190000"/>
              </a:lnSpc>
              <a:buClr>
                <a:srgbClr val="00B0F0"/>
              </a:buClr>
              <a:buSzPct val="95000"/>
              <a:defRPr/>
            </a:pPr>
            <a:r>
              <a:rPr lang="en-US" sz="2700" dirty="0">
                <a:effectLst>
                  <a:outerShdw blurRad="50800" dist="38100" dir="8100000" algn="tr" rotWithShape="0">
                    <a:schemeClr val="bg1">
                      <a:alpha val="40000"/>
                    </a:schemeClr>
                  </a:outerShdw>
                </a:effectLst>
              </a:rPr>
              <a:t>Journalism/news reporting, audio/TV production, marketing, et al. </a:t>
            </a:r>
          </a:p>
          <a:p>
            <a:pPr marL="742950" lvl="2" indent="-342900">
              <a:lnSpc>
                <a:spcPct val="190000"/>
              </a:lnSpc>
              <a:buClr>
                <a:srgbClr val="00B0F0"/>
              </a:buClr>
              <a:buSzPct val="95000"/>
              <a:defRPr/>
            </a:pPr>
            <a:r>
              <a:rPr lang="en-US" sz="2700" dirty="0">
                <a:effectLst>
                  <a:outerShdw blurRad="50800" dist="38100" dir="8100000" algn="tr" rotWithShape="0">
                    <a:schemeClr val="bg1">
                      <a:alpha val="40000"/>
                    </a:schemeClr>
                  </a:outerShdw>
                </a:effectLst>
              </a:rPr>
              <a:t>Closed Captioning and Web Development, Engineering</a:t>
            </a:r>
          </a:p>
          <a:p>
            <a:pPr marL="742950" lvl="2" indent="-342900">
              <a:lnSpc>
                <a:spcPct val="190000"/>
              </a:lnSpc>
              <a:buClr>
                <a:srgbClr val="00B0F0"/>
              </a:buClr>
              <a:buSzPct val="95000"/>
              <a:defRPr/>
            </a:pPr>
            <a:r>
              <a:rPr lang="en-US" sz="2700" dirty="0">
                <a:effectLst>
                  <a:outerShdw blurRad="50800" dist="38100" dir="8100000" algn="tr" rotWithShape="0">
                    <a:schemeClr val="bg1">
                      <a:alpha val="40000"/>
                    </a:schemeClr>
                  </a:outerShdw>
                </a:effectLst>
              </a:rPr>
              <a:t>Motion and 3-D Animation</a:t>
            </a:r>
          </a:p>
          <a:p>
            <a:pPr marL="742950" lvl="2" indent="-342900">
              <a:lnSpc>
                <a:spcPct val="190000"/>
              </a:lnSpc>
              <a:buClr>
                <a:srgbClr val="00B0F0"/>
              </a:buClr>
              <a:buSzPct val="95000"/>
              <a:defRPr/>
            </a:pPr>
            <a:endParaRPr lang="en-US" sz="2700" dirty="0">
              <a:effectLst>
                <a:outerShdw blurRad="50800" dist="38100" dir="8100000" algn="tr" rotWithShape="0">
                  <a:schemeClr val="bg1">
                    <a:alpha val="40000"/>
                  </a:schemeClr>
                </a:outerShdw>
              </a:effectLst>
            </a:endParaRPr>
          </a:p>
          <a:p>
            <a:pPr>
              <a:lnSpc>
                <a:spcPct val="190000"/>
              </a:lnSpc>
              <a:buClr>
                <a:srgbClr val="00B0F0"/>
              </a:buClr>
              <a:buSzPct val="95000"/>
              <a:defRPr/>
            </a:pPr>
            <a:endParaRPr lang="en-US" sz="3100" dirty="0">
              <a:effectLst>
                <a:outerShdw blurRad="50800" dist="38100" dir="8100000" algn="tr" rotWithShape="0">
                  <a:schemeClr val="bg1">
                    <a:alpha val="40000"/>
                  </a:schemeClr>
                </a:outerShdw>
              </a:effectLst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3981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200"/>
            <a:ext cx="9144000" cy="47951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152400"/>
            <a:ext cx="7086600" cy="1143000"/>
          </a:xfrm>
          <a:noFill/>
        </p:spPr>
        <p:txBody>
          <a:bodyPr>
            <a:normAutofit fontScale="90000"/>
          </a:bodyPr>
          <a:lstStyle/>
          <a:p>
            <a:r>
              <a:rPr lang="en-US" dirty="0"/>
              <a:t>KVCR  </a:t>
            </a:r>
            <a:br>
              <a:rPr lang="en-US" dirty="0"/>
            </a:br>
            <a:r>
              <a:rPr lang="en-US" dirty="0"/>
              <a:t>Community Engagement</a:t>
            </a:r>
          </a:p>
        </p:txBody>
      </p:sp>
    </p:spTree>
    <p:extLst>
      <p:ext uri="{BB962C8B-B14F-4D97-AF65-F5344CB8AC3E}">
        <p14:creationId xmlns:p14="http://schemas.microsoft.com/office/powerpoint/2010/main" val="1678087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1700" y="381001"/>
            <a:ext cx="6377940" cy="990600"/>
          </a:xfrm>
        </p:spPr>
        <p:txBody>
          <a:bodyPr>
            <a:normAutofit fontScale="90000"/>
          </a:bodyPr>
          <a:lstStyle/>
          <a:p>
            <a:r>
              <a:rPr lang="en-US" dirty="0"/>
              <a:t>KVCR: Community Matters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0600" y="1601316"/>
            <a:ext cx="7315200" cy="4799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584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1700" y="381001"/>
            <a:ext cx="6377940" cy="990600"/>
          </a:xfrm>
        </p:spPr>
        <p:txBody>
          <a:bodyPr>
            <a:normAutofit/>
          </a:bodyPr>
          <a:lstStyle/>
          <a:p>
            <a:r>
              <a:rPr lang="en-US" sz="3600" dirty="0"/>
              <a:t>Sb strong: </a:t>
            </a:r>
            <a:r>
              <a:rPr lang="en-US" sz="3600" dirty="0" err="1"/>
              <a:t>Kvcr</a:t>
            </a: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4400" y="1600200"/>
            <a:ext cx="7335948" cy="4686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593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066800"/>
            <a:ext cx="4343400" cy="5638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304800"/>
            <a:ext cx="6339840" cy="1371601"/>
          </a:xfrm>
        </p:spPr>
        <p:txBody>
          <a:bodyPr>
            <a:normAutofit fontScale="90000"/>
          </a:bodyPr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sz="3600" dirty="0" err="1"/>
              <a:t>Kvcr</a:t>
            </a:r>
            <a:r>
              <a:rPr lang="en-US" sz="3600" dirty="0"/>
              <a:t> community champions event: café </a:t>
            </a:r>
            <a:r>
              <a:rPr lang="en-US" sz="3600" dirty="0" err="1"/>
              <a:t>sevilla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951574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8860" y="609600"/>
            <a:ext cx="6377940" cy="990600"/>
          </a:xfrm>
        </p:spPr>
        <p:txBody>
          <a:bodyPr>
            <a:normAutofit fontScale="90000"/>
          </a:bodyPr>
          <a:lstStyle/>
          <a:p>
            <a:r>
              <a:rPr lang="en-US" dirty="0"/>
              <a:t>SB Chamber, station tour  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2000" y="1828800"/>
            <a:ext cx="7857066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932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5960" y="609600"/>
            <a:ext cx="6873240" cy="838199"/>
          </a:xfrm>
        </p:spPr>
        <p:txBody>
          <a:bodyPr>
            <a:normAutofit/>
          </a:bodyPr>
          <a:lstStyle/>
          <a:p>
            <a:r>
              <a:rPr lang="en-US" sz="3600" dirty="0" err="1"/>
              <a:t>Kvcr</a:t>
            </a:r>
            <a:r>
              <a:rPr lang="en-US" sz="3600" dirty="0"/>
              <a:t>-TV: in her boots, 2015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9200" y="1295400"/>
            <a:ext cx="6934200" cy="520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166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8860" y="609600"/>
            <a:ext cx="6377940" cy="1293028"/>
          </a:xfrm>
        </p:spPr>
        <p:txBody>
          <a:bodyPr>
            <a:normAutofit fontScale="90000"/>
          </a:bodyPr>
          <a:lstStyle/>
          <a:p>
            <a:r>
              <a:rPr lang="en-US" dirty="0"/>
              <a:t>Palm springs outreach</a:t>
            </a:r>
            <a:br>
              <a:rPr lang="en-US" dirty="0"/>
            </a:br>
            <a:endParaRPr lang="en-US" dirty="0"/>
          </a:p>
        </p:txBody>
      </p:sp>
      <p:pic>
        <p:nvPicPr>
          <p:cNvPr id="7170" name="Picture 2" descr="C:\Users\acruz\Desktop\Ethan with members in PS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600200"/>
            <a:ext cx="6883436" cy="4587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543144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457200"/>
            <a:ext cx="6377940" cy="1143000"/>
          </a:xfrm>
        </p:spPr>
        <p:txBody>
          <a:bodyPr/>
          <a:lstStyle/>
          <a:p>
            <a:r>
              <a:rPr lang="en-US" dirty="0"/>
              <a:t>Chancellor’s Chat</a:t>
            </a:r>
          </a:p>
        </p:txBody>
      </p:sp>
      <p:pic>
        <p:nvPicPr>
          <p:cNvPr id="4098" name="Picture 2" descr="C:\Users\acruz\Dropbox\KVCR Grants\Annual Report to BOT 2016\Alfredos folder\Images\Chancellor's Chat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287" y="1736725"/>
            <a:ext cx="6996113" cy="466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975466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8229600" cy="8382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600" dirty="0">
                <a:ln w="10160">
                  <a:noFill/>
                  <a:prstDash val="solid"/>
                </a:ln>
                <a:effectLst>
                  <a:outerShdw blurRad="50800" dist="63500" dir="8100000" algn="tr" rotWithShape="0">
                    <a:prstClr val="black">
                      <a:alpha val="40000"/>
                    </a:prstClr>
                  </a:outerShdw>
                </a:effectLst>
                <a:ea typeface="Adobe Gothic Std B" pitchFamily="34" charset="-128"/>
              </a:rPr>
              <a:t>Community Partners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066800"/>
            <a:ext cx="8458200" cy="5638800"/>
          </a:xfrm>
        </p:spPr>
        <p:txBody>
          <a:bodyPr>
            <a:noAutofit/>
          </a:bodyPr>
          <a:lstStyle/>
          <a:p>
            <a:pPr>
              <a:lnSpc>
                <a:spcPct val="170000"/>
              </a:lnSpc>
              <a:buClr>
                <a:srgbClr val="00B0F0"/>
              </a:buClr>
              <a:buSzPct val="95000"/>
              <a:defRPr/>
            </a:pPr>
            <a:r>
              <a:rPr lang="en-US" sz="2200" dirty="0">
                <a:effectLst>
                  <a:outerShdw blurRad="50800" dist="38100" dir="8100000" algn="tr" rotWithShape="0">
                    <a:schemeClr val="bg1">
                      <a:alpha val="40000"/>
                    </a:schemeClr>
                  </a:outerShdw>
                </a:effectLst>
              </a:rPr>
              <a:t>SBVC and CHC – President’s Cabinets</a:t>
            </a:r>
          </a:p>
          <a:p>
            <a:pPr>
              <a:lnSpc>
                <a:spcPct val="170000"/>
              </a:lnSpc>
              <a:buClr>
                <a:srgbClr val="00B0F0"/>
              </a:buClr>
              <a:buSzPct val="95000"/>
              <a:defRPr/>
            </a:pPr>
            <a:r>
              <a:rPr lang="en-US" dirty="0">
                <a:effectLst>
                  <a:outerShdw blurRad="50800" dist="38100" dir="8100000" algn="tr" rotWithShape="0">
                    <a:schemeClr val="bg1">
                      <a:alpha val="40000"/>
                    </a:schemeClr>
                  </a:outerShdw>
                </a:effectLst>
              </a:rPr>
              <a:t>District </a:t>
            </a:r>
            <a:r>
              <a:rPr lang="en-US" sz="2200" dirty="0">
                <a:effectLst>
                  <a:outerShdw blurRad="50800" dist="38100" dir="8100000" algn="tr" rotWithShape="0">
                    <a:schemeClr val="bg1">
                      <a:alpha val="40000"/>
                    </a:schemeClr>
                  </a:outerShdw>
                </a:effectLst>
              </a:rPr>
              <a:t>academic/faculty &amp; staff groups, and units</a:t>
            </a:r>
          </a:p>
          <a:p>
            <a:pPr>
              <a:lnSpc>
                <a:spcPct val="170000"/>
              </a:lnSpc>
              <a:buClr>
                <a:srgbClr val="00B0F0"/>
              </a:buClr>
              <a:buSzPct val="95000"/>
              <a:defRPr/>
            </a:pPr>
            <a:r>
              <a:rPr lang="en-US" sz="2200" dirty="0">
                <a:effectLst>
                  <a:outerShdw blurRad="50800" dist="38100" dir="8100000" algn="tr" rotWithShape="0">
                    <a:schemeClr val="bg1">
                      <a:alpha val="40000"/>
                    </a:schemeClr>
                  </a:outerShdw>
                </a:effectLst>
              </a:rPr>
              <a:t>CSUSB, UCR, Redlands Univ., UCR Extension, and more</a:t>
            </a:r>
          </a:p>
          <a:p>
            <a:pPr>
              <a:lnSpc>
                <a:spcPct val="170000"/>
              </a:lnSpc>
              <a:buClr>
                <a:srgbClr val="00B0F0"/>
              </a:buClr>
              <a:buSzPct val="95000"/>
              <a:defRPr/>
            </a:pPr>
            <a:r>
              <a:rPr lang="en-US" sz="2200" dirty="0">
                <a:effectLst>
                  <a:outerShdw blurRad="50800" dist="63500" dir="8100000" algn="tr" rotWithShape="0">
                    <a:schemeClr val="bg1">
                      <a:alpha val="40000"/>
                    </a:schemeClr>
                  </a:outerShdw>
                </a:effectLst>
              </a:rPr>
              <a:t>IEEP, Smithsonian National Museum of the American Indian, PBS, NPR, Agua Caliente Cultural Center, The VA Hospital, The Community Foundation, The Autism Society, </a:t>
            </a:r>
            <a:r>
              <a:rPr lang="en-US" dirty="0">
                <a:effectLst>
                  <a:outerShdw blurRad="50800" dist="63500" dir="8100000" algn="tr" rotWithShape="0">
                    <a:schemeClr val="bg1">
                      <a:alpha val="40000"/>
                    </a:schemeClr>
                  </a:outerShdw>
                </a:effectLst>
              </a:rPr>
              <a:t>L</a:t>
            </a:r>
            <a:r>
              <a:rPr lang="en-US" sz="2200" dirty="0">
                <a:effectLst>
                  <a:outerShdw blurRad="50800" dist="63500" dir="8100000" algn="tr" rotWithShape="0">
                    <a:schemeClr val="bg1">
                      <a:alpha val="40000"/>
                    </a:schemeClr>
                  </a:outerShdw>
                </a:effectLst>
              </a:rPr>
              <a:t>ocal Law Enforcement Agencies, The Autry Museum, FICVI, Vision Maker Media, </a:t>
            </a:r>
            <a:r>
              <a:rPr lang="en-US" dirty="0">
                <a:effectLst>
                  <a:outerShdw blurRad="50800" dist="38100" dir="8100000" algn="tr" rotWithShape="0">
                    <a:schemeClr val="bg1">
                      <a:alpha val="40000"/>
                    </a:schemeClr>
                  </a:outerShdw>
                </a:effectLst>
              </a:rPr>
              <a:t>Loma Linda Medical Ctr., Ballard Rehab, A&amp;R Tarpaulins, </a:t>
            </a:r>
            <a:r>
              <a:rPr lang="en-US" dirty="0" err="1">
                <a:effectLst>
                  <a:outerShdw blurRad="50800" dist="38100" dir="8100000" algn="tr" rotWithShape="0">
                    <a:schemeClr val="bg1">
                      <a:alpha val="40000"/>
                    </a:schemeClr>
                  </a:outerShdw>
                </a:effectLst>
              </a:rPr>
              <a:t>Brickley</a:t>
            </a:r>
            <a:r>
              <a:rPr lang="en-US" dirty="0">
                <a:effectLst>
                  <a:outerShdw blurRad="50800" dist="38100" dir="8100000" algn="tr" rotWithShape="0">
                    <a:schemeClr val="bg1">
                      <a:alpha val="40000"/>
                    </a:schemeClr>
                  </a:outerShdw>
                </a:effectLst>
              </a:rPr>
              <a:t> Environmental, and others</a:t>
            </a:r>
            <a:r>
              <a:rPr lang="en-US" sz="2200" dirty="0">
                <a:effectLst>
                  <a:outerShdw blurRad="50800" dist="63500" dir="8100000" algn="tr" rotWithShape="0">
                    <a:schemeClr val="bg1">
                      <a:alpha val="40000"/>
                    </a:schemeClr>
                  </a:outerShdw>
                </a:effectLst>
              </a:rPr>
              <a:t> </a:t>
            </a:r>
            <a:endParaRPr lang="en-US" sz="1400" dirty="0">
              <a:effectLst>
                <a:outerShdw blurRad="50800" dist="63500" dir="8100000" algn="tr" rotWithShape="0">
                  <a:schemeClr val="bg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814668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609600"/>
            <a:ext cx="6377940" cy="1112838"/>
          </a:xfrm>
        </p:spPr>
        <p:txBody>
          <a:bodyPr/>
          <a:lstStyle/>
          <a:p>
            <a:pPr algn="l"/>
            <a:r>
              <a:rPr lang="en-US" dirty="0"/>
              <a:t>Focusing on Success: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590800"/>
            <a:ext cx="8229600" cy="3352801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dirty="0"/>
              <a:t>Established Operating Plan for next 3 FYs with measures for accountability</a:t>
            </a:r>
          </a:p>
          <a:p>
            <a:r>
              <a:rPr lang="en-US" dirty="0"/>
              <a:t>Expanded Community Engagement and Investment, Programming, Value and Loyalty Building</a:t>
            </a:r>
          </a:p>
          <a:p>
            <a:pPr marL="0" indent="0">
              <a:buNone/>
            </a:pPr>
            <a:r>
              <a:rPr lang="en-US" dirty="0"/>
              <a:t>A Commitment to Quality and Continuity of Operations</a:t>
            </a:r>
          </a:p>
          <a:p>
            <a:r>
              <a:rPr lang="en-US" dirty="0"/>
              <a:t> Visionary Leadership</a:t>
            </a:r>
          </a:p>
          <a:p>
            <a:r>
              <a:rPr lang="en-US" dirty="0"/>
              <a:t>Ethical, Transparent Operations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7357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2200" y="381000"/>
            <a:ext cx="6377940" cy="13716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2400" dirty="0">
                <a:ln w="10160">
                  <a:noFill/>
                  <a:prstDash val="solid"/>
                </a:ln>
                <a:solidFill>
                  <a:schemeClr val="bg1"/>
                </a:solidFill>
                <a:effectLst>
                  <a:outerShdw blurRad="50800" dist="63500" dir="8100000" algn="tr" rotWithShape="0">
                    <a:prstClr val="black">
                      <a:alpha val="40000"/>
                    </a:prstClr>
                  </a:outerShdw>
                </a:effectLst>
                <a:ea typeface="Adobe Gothic Std B" pitchFamily="34" charset="-128"/>
              </a:rPr>
              <a:t> </a:t>
            </a:r>
            <a:br>
              <a:rPr lang="en-US" sz="2400" dirty="0">
                <a:ln w="10160">
                  <a:noFill/>
                  <a:prstDash val="solid"/>
                </a:ln>
                <a:solidFill>
                  <a:schemeClr val="bg1"/>
                </a:solidFill>
                <a:effectLst>
                  <a:outerShdw blurRad="50800" dist="63500" dir="8100000" algn="tr" rotWithShape="0">
                    <a:prstClr val="black">
                      <a:alpha val="40000"/>
                    </a:prstClr>
                  </a:outerShdw>
                </a:effectLst>
                <a:ea typeface="Adobe Gothic Std B" pitchFamily="34" charset="-128"/>
              </a:rPr>
            </a:br>
            <a:r>
              <a:rPr lang="en-US" sz="2400" u="sng" dirty="0"/>
              <a:t>KVCR Strategic Context: Constituent Relationships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>
                <a:ln w="10160">
                  <a:noFill/>
                  <a:prstDash val="solid"/>
                </a:ln>
                <a:solidFill>
                  <a:schemeClr val="bg1"/>
                </a:solidFill>
                <a:effectLst>
                  <a:outerShdw blurRad="50800" dist="63500" dir="8100000" algn="tr" rotWithShape="0">
                    <a:prstClr val="black">
                      <a:alpha val="40000"/>
                    </a:prstClr>
                  </a:outerShdw>
                </a:effectLst>
                <a:ea typeface="Adobe Gothic Std B" pitchFamily="34" charset="-128"/>
              </a:rPr>
              <a:t>&amp;</a:t>
            </a:r>
            <a:br>
              <a:rPr lang="en-US" sz="2400" dirty="0">
                <a:ln w="10160">
                  <a:noFill/>
                  <a:prstDash val="solid"/>
                </a:ln>
                <a:solidFill>
                  <a:schemeClr val="bg1"/>
                </a:solidFill>
                <a:effectLst>
                  <a:outerShdw blurRad="50800" dist="63500" dir="8100000" algn="tr" rotWithShape="0">
                    <a:prstClr val="black">
                      <a:alpha val="40000"/>
                    </a:prstClr>
                  </a:outerShdw>
                </a:effectLst>
                <a:ea typeface="Adobe Gothic Std B" pitchFamily="34" charset="-128"/>
              </a:rPr>
            </a:br>
            <a:r>
              <a:rPr lang="en-US" sz="2400" dirty="0">
                <a:ln w="10160">
                  <a:noFill/>
                  <a:prstDash val="solid"/>
                </a:ln>
                <a:solidFill>
                  <a:schemeClr val="bg1"/>
                </a:solidFill>
                <a:effectLst>
                  <a:outerShdw blurRad="50800" dist="63500" dir="8100000" algn="tr" rotWithShape="0">
                    <a:prstClr val="black">
                      <a:alpha val="40000"/>
                    </a:prstClr>
                  </a:outerShdw>
                </a:effectLst>
                <a:ea typeface="Adobe Gothic Std B" pitchFamily="34" charset="-128"/>
              </a:rPr>
              <a:t>Audience</a:t>
            </a:r>
            <a:br>
              <a:rPr lang="en-US" sz="2400" dirty="0">
                <a:ln w="10160">
                  <a:noFill/>
                  <a:prstDash val="solid"/>
                </a:ln>
                <a:solidFill>
                  <a:schemeClr val="bg1"/>
                </a:solidFill>
                <a:effectLst>
                  <a:outerShdw blurRad="50800" dist="63500" dir="8100000" algn="tr" rotWithShape="0">
                    <a:prstClr val="black">
                      <a:alpha val="40000"/>
                    </a:prstClr>
                  </a:outerShdw>
                </a:effectLst>
                <a:ea typeface="Adobe Gothic Std B" pitchFamily="34" charset="-128"/>
              </a:rPr>
            </a:br>
            <a:endParaRPr lang="en-US" sz="2400" dirty="0">
              <a:ln w="10160">
                <a:noFill/>
                <a:prstDash val="solid"/>
              </a:ln>
              <a:solidFill>
                <a:schemeClr val="bg1"/>
              </a:solidFill>
              <a:effectLst>
                <a:outerShdw blurRad="50800" dist="63500" dir="8100000" algn="tr" rotWithShape="0">
                  <a:prstClr val="black">
                    <a:alpha val="40000"/>
                  </a:prstClr>
                </a:outerShdw>
              </a:effectLst>
              <a:ea typeface="Adobe Gothic Std B" pitchFamily="34" charset="-128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143000"/>
            <a:ext cx="9144000" cy="5715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cruz\AppData\Local\Microsoft\Windows\Temporary Internet Files\Content.Outlook\RO8MZEGE\Funding Graph rv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468" y="1328444"/>
            <a:ext cx="7621064" cy="4201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255779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Community Events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57200" y="704088"/>
            <a:ext cx="8229600" cy="7437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600" dirty="0">
                <a:ln w="10160">
                  <a:noFill/>
                  <a:prstDash val="solid"/>
                </a:ln>
                <a:effectLst>
                  <a:outerShdw blurRad="50800" dist="63500" dir="8100000" algn="tr" rotWithShape="0">
                    <a:prstClr val="black">
                      <a:alpha val="40000"/>
                    </a:prstClr>
                  </a:outerShdw>
                </a:effectLst>
                <a:ea typeface="Adobe Gothic Std B" pitchFamily="34" charset="-128"/>
              </a:rPr>
              <a:t>Immediate needs: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95300" y="1752600"/>
            <a:ext cx="8229600" cy="441960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buClr>
                <a:srgbClr val="00B0F0"/>
              </a:buClr>
              <a:buSzPct val="95000"/>
              <a:defRPr/>
            </a:pPr>
            <a:r>
              <a:rPr lang="en-US" sz="3200" dirty="0">
                <a:effectLst>
                  <a:outerShdw blurRad="50800" dist="38100" dir="8100000" algn="tr" rotWithShape="0">
                    <a:schemeClr val="bg1">
                      <a:alpha val="40000"/>
                    </a:schemeClr>
                  </a:outerShdw>
                </a:effectLst>
              </a:rPr>
              <a:t>$500K Additional Funding for FY16</a:t>
            </a:r>
          </a:p>
          <a:p>
            <a:pPr>
              <a:lnSpc>
                <a:spcPct val="150000"/>
              </a:lnSpc>
              <a:buClr>
                <a:srgbClr val="00B0F0"/>
              </a:buClr>
              <a:buSzPct val="95000"/>
              <a:defRPr/>
            </a:pPr>
            <a:r>
              <a:rPr lang="en-US" sz="3200" dirty="0">
                <a:effectLst>
                  <a:outerShdw blurRad="50800" dist="38100" dir="8100000" algn="tr" rotWithShape="0">
                    <a:schemeClr val="bg1">
                      <a:alpha val="40000"/>
                    </a:schemeClr>
                  </a:outerShdw>
                </a:effectLst>
              </a:rPr>
              <a:t>$800K Continued District Funding Commitment for FY17 and FY18</a:t>
            </a:r>
          </a:p>
          <a:p>
            <a:pPr>
              <a:lnSpc>
                <a:spcPct val="150000"/>
              </a:lnSpc>
              <a:buClr>
                <a:srgbClr val="00B0F0"/>
              </a:buClr>
              <a:buSzPct val="95000"/>
              <a:defRPr/>
            </a:pPr>
            <a:r>
              <a:rPr lang="en-US" sz="3200" dirty="0">
                <a:effectLst>
                  <a:outerShdw blurRad="50800" dist="38100" dir="8100000" algn="tr" rotWithShape="0">
                    <a:schemeClr val="bg1">
                      <a:alpha val="40000"/>
                    </a:schemeClr>
                  </a:outerShdw>
                </a:effectLst>
              </a:rPr>
              <a:t>Reassessment in FY19 </a:t>
            </a:r>
          </a:p>
        </p:txBody>
      </p:sp>
    </p:spTree>
    <p:extLst>
      <p:ext uri="{BB962C8B-B14F-4D97-AF65-F5344CB8AC3E}">
        <p14:creationId xmlns:p14="http://schemas.microsoft.com/office/powerpoint/2010/main" val="146282485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533400"/>
            <a:ext cx="8229600" cy="743712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3600" dirty="0">
                <a:ln w="10160">
                  <a:noFill/>
                  <a:prstDash val="solid"/>
                </a:ln>
                <a:effectLst>
                  <a:outerShdw blurRad="50800" dist="63500" dir="8100000" algn="tr" rotWithShape="0">
                    <a:prstClr val="black">
                      <a:alpha val="40000"/>
                    </a:prstClr>
                  </a:outerShdw>
                </a:effectLst>
                <a:ea typeface="Adobe Gothic Std B" pitchFamily="34" charset="-128"/>
              </a:rPr>
              <a:t>In Review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87680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buClr>
                <a:srgbClr val="00B0F0"/>
              </a:buClr>
              <a:buSzPct val="95000"/>
              <a:defRPr/>
            </a:pPr>
            <a:r>
              <a:rPr lang="en-US" dirty="0">
                <a:effectLst>
                  <a:outerShdw blurRad="50800" dist="38100" dir="8100000" algn="tr" rotWithShape="0">
                    <a:schemeClr val="bg1">
                      <a:alpha val="40000"/>
                    </a:schemeClr>
                  </a:outerShdw>
                </a:effectLst>
              </a:rPr>
              <a:t>Ethical and transparent management &amp; fiscal practices </a:t>
            </a:r>
          </a:p>
          <a:p>
            <a:pPr>
              <a:lnSpc>
                <a:spcPct val="150000"/>
              </a:lnSpc>
              <a:buClr>
                <a:srgbClr val="00B0F0"/>
              </a:buClr>
              <a:buSzPct val="95000"/>
              <a:defRPr/>
            </a:pPr>
            <a:r>
              <a:rPr lang="en-US" dirty="0">
                <a:effectLst>
                  <a:outerShdw blurRad="50800" dist="38100" dir="8100000" algn="tr" rotWithShape="0">
                    <a:schemeClr val="bg1">
                      <a:alpha val="40000"/>
                    </a:schemeClr>
                  </a:outerShdw>
                </a:effectLst>
              </a:rPr>
              <a:t>Development stability and revenue growth </a:t>
            </a:r>
          </a:p>
          <a:p>
            <a:pPr>
              <a:lnSpc>
                <a:spcPct val="150000"/>
              </a:lnSpc>
              <a:buClr>
                <a:srgbClr val="00B0F0"/>
              </a:buClr>
              <a:buSzPct val="95000"/>
              <a:defRPr/>
            </a:pPr>
            <a:r>
              <a:rPr lang="en-US" dirty="0">
                <a:effectLst>
                  <a:outerShdw blurRad="50800" dist="38100" dir="8100000" algn="tr" rotWithShape="0">
                    <a:schemeClr val="bg1">
                      <a:alpha val="40000"/>
                    </a:schemeClr>
                  </a:outerShdw>
                </a:effectLst>
              </a:rPr>
              <a:t>Continue reduction of non-essential expenses </a:t>
            </a:r>
          </a:p>
          <a:p>
            <a:pPr>
              <a:lnSpc>
                <a:spcPct val="150000"/>
              </a:lnSpc>
              <a:buClr>
                <a:srgbClr val="00B0F0"/>
              </a:buClr>
              <a:buSzPct val="95000"/>
              <a:defRPr/>
            </a:pPr>
            <a:r>
              <a:rPr lang="en-US" dirty="0">
                <a:effectLst>
                  <a:outerShdw blurRad="50800" dist="38100" dir="8100000" algn="tr" rotWithShape="0">
                    <a:schemeClr val="bg1">
                      <a:alpha val="40000"/>
                    </a:schemeClr>
                  </a:outerShdw>
                </a:effectLst>
              </a:rPr>
              <a:t>Financial and staff optimization for sustainability &amp; growth</a:t>
            </a:r>
          </a:p>
          <a:p>
            <a:pPr>
              <a:lnSpc>
                <a:spcPct val="150000"/>
              </a:lnSpc>
              <a:buClr>
                <a:srgbClr val="00B0F0"/>
              </a:buClr>
              <a:buSzPct val="95000"/>
              <a:defRPr/>
            </a:pPr>
            <a:r>
              <a:rPr lang="en-US" dirty="0">
                <a:effectLst>
                  <a:outerShdw blurRad="50800" dist="38100" dir="8100000" algn="tr" rotWithShape="0">
                    <a:schemeClr val="bg1">
                      <a:alpha val="40000"/>
                    </a:schemeClr>
                  </a:outerShdw>
                </a:effectLst>
              </a:rPr>
              <a:t>Trust and continued community engagement and building the KVCR Radio/TV &amp; FNX brands</a:t>
            </a:r>
          </a:p>
          <a:p>
            <a:pPr>
              <a:lnSpc>
                <a:spcPct val="150000"/>
              </a:lnSpc>
              <a:buClr>
                <a:srgbClr val="00B0F0"/>
              </a:buClr>
              <a:buSzPct val="95000"/>
              <a:defRPr/>
            </a:pPr>
            <a:r>
              <a:rPr lang="en-US" dirty="0">
                <a:effectLst>
                  <a:outerShdw blurRad="50800" dist="38100" dir="8100000" algn="tr" rotWithShape="0">
                    <a:schemeClr val="bg1">
                      <a:alpha val="40000"/>
                    </a:schemeClr>
                  </a:outerShdw>
                </a:effectLst>
              </a:rPr>
              <a:t>Innovative programming strategy, cross-promotion and multi-platform delivery </a:t>
            </a:r>
          </a:p>
        </p:txBody>
      </p:sp>
    </p:spTree>
    <p:extLst>
      <p:ext uri="{BB962C8B-B14F-4D97-AF65-F5344CB8AC3E}">
        <p14:creationId xmlns:p14="http://schemas.microsoft.com/office/powerpoint/2010/main" val="22490236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8287555" cy="762000"/>
          </a:xfrm>
        </p:spPr>
        <p:txBody>
          <a:bodyPr>
            <a:noAutofit/>
          </a:bodyPr>
          <a:lstStyle/>
          <a:p>
            <a:r>
              <a:rPr lang="en-US" sz="3600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50800" dist="63500" dir="8100000" algn="tr" rotWithShape="0">
                    <a:prstClr val="black">
                      <a:alpha val="40000"/>
                    </a:prstClr>
                  </a:outerShdw>
                </a:effectLst>
                <a:ea typeface="Adobe Gothic Std B" pitchFamily="34" charset="-128"/>
              </a:rPr>
              <a:t>Fundraising and Revenue </a:t>
            </a:r>
            <a:endParaRPr lang="en-US" sz="3600" dirty="0">
              <a:ln w="10160">
                <a:noFill/>
                <a:prstDash val="solid"/>
              </a:ln>
              <a:solidFill>
                <a:srgbClr val="FFFF00"/>
              </a:solidFill>
              <a:effectLst>
                <a:outerShdw blurRad="50800" dist="63500" dir="8100000" algn="tr" rotWithShape="0">
                  <a:prstClr val="black">
                    <a:alpha val="40000"/>
                  </a:prstClr>
                </a:outerShdw>
              </a:effectLst>
              <a:ea typeface="Adobe Gothic Std B" pitchFamily="34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4419600"/>
          </a:xfrm>
          <a:solidFill>
            <a:schemeClr val="bg1"/>
          </a:solidFill>
        </p:spPr>
        <p:txBody>
          <a:bodyPr>
            <a:normAutofit/>
          </a:bodyPr>
          <a:lstStyle/>
          <a:p>
            <a:pPr lvl="1">
              <a:lnSpc>
                <a:spcPct val="150000"/>
              </a:lnSpc>
            </a:pPr>
            <a:r>
              <a:rPr lang="en-US" dirty="0">
                <a:effectLst>
                  <a:outerShdw blurRad="50800" dist="63500" dir="8100000" algn="tr" rotWithShape="0">
                    <a:schemeClr val="bg1">
                      <a:alpha val="40000"/>
                    </a:schemeClr>
                  </a:outerShdw>
                </a:effectLst>
              </a:rPr>
              <a:t>Major gifts ($150K value for FY 15/16) </a:t>
            </a:r>
          </a:p>
          <a:p>
            <a:pPr lvl="1">
              <a:lnSpc>
                <a:spcPct val="150000"/>
              </a:lnSpc>
            </a:pPr>
            <a:r>
              <a:rPr lang="en-US" dirty="0">
                <a:effectLst>
                  <a:outerShdw blurRad="50800" dist="63500" dir="8100000" algn="tr" rotWithShape="0">
                    <a:schemeClr val="bg1">
                      <a:alpha val="40000"/>
                    </a:schemeClr>
                  </a:outerShdw>
                </a:effectLst>
              </a:rPr>
              <a:t>Donor Cultivation and Stewardship: Membership Growth </a:t>
            </a:r>
            <a:endParaRPr lang="en-US" sz="2800" dirty="0">
              <a:effectLst>
                <a:outerShdw blurRad="50800" dist="63500" dir="8100000" algn="tr" rotWithShape="0">
                  <a:schemeClr val="bg1">
                    <a:alpha val="40000"/>
                  </a:schemeClr>
                </a:outerShdw>
              </a:effectLst>
            </a:endParaRPr>
          </a:p>
          <a:p>
            <a:pPr lvl="1">
              <a:lnSpc>
                <a:spcPct val="150000"/>
              </a:lnSpc>
            </a:pPr>
            <a:r>
              <a:rPr lang="en-US" dirty="0">
                <a:effectLst>
                  <a:outerShdw blurRad="50800" dist="63500" dir="8100000" algn="tr" rotWithShape="0">
                    <a:schemeClr val="bg1">
                      <a:alpha val="40000"/>
                    </a:schemeClr>
                  </a:outerShdw>
                </a:effectLst>
              </a:rPr>
              <a:t>Grant Development: Governmental &amp; Foundations</a:t>
            </a:r>
            <a:endParaRPr lang="en-US" dirty="0"/>
          </a:p>
          <a:p>
            <a:pPr lvl="1">
              <a:lnSpc>
                <a:spcPct val="150000"/>
              </a:lnSpc>
            </a:pPr>
            <a:r>
              <a:rPr lang="en-US" dirty="0"/>
              <a:t>Planned Giving 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Corporate Sponsorship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Board Commitments 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Station Production and Studio Rental Income 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Continued Institutional Support</a:t>
            </a:r>
            <a:endParaRPr lang="en-US" sz="3400" dirty="0">
              <a:effectLst>
                <a:outerShdw blurRad="50800" dist="63500" dir="8100000" algn="tr" rotWithShape="0">
                  <a:schemeClr val="bg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95124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2041155203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Chart 2"/>
          <p:cNvGraphicFramePr/>
          <p:nvPr>
            <p:extLst>
              <p:ext uri="{D42A27DB-BD31-4B8C-83A1-F6EECF244321}">
                <p14:modId xmlns:p14="http://schemas.microsoft.com/office/powerpoint/2010/main" val="1525247584"/>
              </p:ext>
            </p:extLst>
          </p:nvPr>
        </p:nvGraphicFramePr>
        <p:xfrm>
          <a:off x="0" y="0"/>
          <a:ext cx="9296400" cy="6934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605983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"/>
            <a:ext cx="8229600" cy="1066800"/>
          </a:xfrm>
        </p:spPr>
        <p:txBody>
          <a:bodyPr>
            <a:normAutofit/>
          </a:bodyPr>
          <a:lstStyle/>
          <a:p>
            <a:r>
              <a:rPr lang="en-US" sz="3500" dirty="0"/>
              <a:t>KVCR </a:t>
            </a:r>
            <a:r>
              <a:rPr lang="en-US" sz="3600" dirty="0"/>
              <a:t>Revenue</a:t>
            </a:r>
            <a:r>
              <a:rPr lang="en-US" sz="3500" dirty="0"/>
              <a:t> (non-SBCCD) support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33449963"/>
              </p:ext>
            </p:extLst>
          </p:nvPr>
        </p:nvGraphicFramePr>
        <p:xfrm>
          <a:off x="0" y="1371600"/>
          <a:ext cx="9144000" cy="47545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22074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88291949"/>
              </p:ext>
            </p:extLst>
          </p:nvPr>
        </p:nvGraphicFramePr>
        <p:xfrm>
          <a:off x="0" y="533400"/>
          <a:ext cx="9067800" cy="6324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685800"/>
            <a:ext cx="8229600" cy="792162"/>
          </a:xfrm>
        </p:spPr>
        <p:txBody>
          <a:bodyPr>
            <a:normAutofit/>
          </a:bodyPr>
          <a:lstStyle/>
          <a:p>
            <a:r>
              <a:rPr lang="en-US" sz="3600" dirty="0"/>
              <a:t>KVCR Foundation Board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1905001"/>
            <a:ext cx="9144000" cy="3276600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dirty="0"/>
              <a:t>Revised Bylaws approved- October, 2015</a:t>
            </a:r>
          </a:p>
          <a:p>
            <a:r>
              <a:rPr lang="en-US" dirty="0"/>
              <a:t>Strategic Plan approved- October, 2015</a:t>
            </a:r>
          </a:p>
          <a:p>
            <a:r>
              <a:rPr lang="en-US" dirty="0"/>
              <a:t>Master Agreement with District approved- January, 2016</a:t>
            </a:r>
            <a:endParaRPr lang="en-US" dirty="0">
              <a:solidFill>
                <a:srgbClr val="FFFF00"/>
              </a:solidFill>
            </a:endParaRPr>
          </a:p>
          <a:p>
            <a:r>
              <a:rPr lang="en-US" dirty="0"/>
              <a:t>Board Financial Commitment - formalized giving agreement </a:t>
            </a:r>
          </a:p>
          <a:p>
            <a:r>
              <a:rPr lang="en-US" dirty="0"/>
              <a:t>Articulation of Director Duties, Responsibilities and Expectations </a:t>
            </a:r>
          </a:p>
          <a:p>
            <a:r>
              <a:rPr lang="en-US" dirty="0"/>
              <a:t>Succession Plan for Recruitment of New Directors</a:t>
            </a:r>
          </a:p>
          <a:p>
            <a:r>
              <a:rPr lang="en-US" dirty="0"/>
              <a:t>Nominating Committee established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626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Vapor Trail" id="{4FDF2955-7D9C-493C-B9F9-C205151B46CD}" vid="{8F31A783-2159-4870-BC29-2BA7D038EA4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Marquee">
    <a:dk1>
      <a:srgbClr val="000000"/>
    </a:dk1>
    <a:lt1>
      <a:sysClr val="window" lastClr="FFFFFF"/>
    </a:lt1>
    <a:dk2>
      <a:srgbClr val="5E5E5E"/>
    </a:dk2>
    <a:lt2>
      <a:srgbClr val="DDDDDD"/>
    </a:lt2>
    <a:accent1>
      <a:srgbClr val="418AB3"/>
    </a:accent1>
    <a:accent2>
      <a:srgbClr val="A6B727"/>
    </a:accent2>
    <a:accent3>
      <a:srgbClr val="F69200"/>
    </a:accent3>
    <a:accent4>
      <a:srgbClr val="838383"/>
    </a:accent4>
    <a:accent5>
      <a:srgbClr val="FEC306"/>
    </a:accent5>
    <a:accent6>
      <a:srgbClr val="DF5327"/>
    </a:accent6>
    <a:hlink>
      <a:srgbClr val="F59E00"/>
    </a:hlink>
    <a:folHlink>
      <a:srgbClr val="B2B2B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Glossy">
    <a:fillStyleLst>
      <a:solidFill>
        <a:schemeClr val="phClr"/>
      </a:solidFill>
      <a:gradFill rotWithShape="1">
        <a:gsLst>
          <a:gs pos="0">
            <a:schemeClr val="phClr">
              <a:tint val="62000"/>
              <a:satMod val="180000"/>
            </a:schemeClr>
          </a:gs>
          <a:gs pos="65000">
            <a:schemeClr val="phClr">
              <a:tint val="32000"/>
              <a:satMod val="250000"/>
            </a:schemeClr>
          </a:gs>
          <a:gs pos="100000">
            <a:schemeClr val="phClr">
              <a:tint val="23000"/>
              <a:satMod val="300000"/>
            </a:schemeClr>
          </a:gs>
        </a:gsLst>
        <a:lin ang="16200000" scaled="0"/>
      </a:gradFill>
      <a:gradFill rotWithShape="1">
        <a:gsLst>
          <a:gs pos="0">
            <a:schemeClr val="phClr">
              <a:shade val="15000"/>
              <a:satMod val="180000"/>
            </a:schemeClr>
          </a:gs>
          <a:gs pos="50000">
            <a:schemeClr val="phClr">
              <a:shade val="45000"/>
              <a:satMod val="170000"/>
            </a:schemeClr>
          </a:gs>
          <a:gs pos="70000">
            <a:schemeClr val="phClr">
              <a:tint val="99000"/>
              <a:shade val="65000"/>
              <a:satMod val="155000"/>
            </a:schemeClr>
          </a:gs>
          <a:gs pos="100000">
            <a:schemeClr val="phClr">
              <a:tint val="95500"/>
              <a:shade val="100000"/>
              <a:satMod val="155000"/>
            </a:schemeClr>
          </a:gs>
        </a:gsLst>
        <a:lin ang="16200000" scaled="0"/>
      </a:gradFill>
    </a:fillStyleLst>
    <a:lnStyleLst>
      <a:ln w="12700" cap="flat" cmpd="sng" algn="ctr">
        <a:solidFill>
          <a:schemeClr val="phClr">
            <a:tint val="95000"/>
            <a:shade val="95000"/>
            <a:satMod val="120000"/>
          </a:schemeClr>
        </a:solidFill>
        <a:prstDash val="solid"/>
      </a:ln>
      <a:ln w="55000" cap="flat" cmpd="thickThin" algn="ctr">
        <a:solidFill>
          <a:schemeClr val="phClr">
            <a:tint val="90000"/>
            <a:satMod val="130000"/>
          </a:schemeClr>
        </a:solidFill>
        <a:prstDash val="solid"/>
      </a:ln>
      <a:ln w="508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50800" dist="381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50800" dist="381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63500" dist="381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6360000"/>
          </a:lightRig>
        </a:scene3d>
        <a:sp3d contourW="1000" prstMaterial="flat">
          <a:bevelT w="95250" h="101600"/>
          <a:contourClr>
            <a:schemeClr val="phClr">
              <a:satMod val="300000"/>
            </a:schemeClr>
          </a:contourClr>
        </a:sp3d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Marquee">
    <a:dk1>
      <a:srgbClr val="000000"/>
    </a:dk1>
    <a:lt1>
      <a:sysClr val="window" lastClr="FFFFFF"/>
    </a:lt1>
    <a:dk2>
      <a:srgbClr val="5E5E5E"/>
    </a:dk2>
    <a:lt2>
      <a:srgbClr val="DDDDDD"/>
    </a:lt2>
    <a:accent1>
      <a:srgbClr val="418AB3"/>
    </a:accent1>
    <a:accent2>
      <a:srgbClr val="A6B727"/>
    </a:accent2>
    <a:accent3>
      <a:srgbClr val="F69200"/>
    </a:accent3>
    <a:accent4>
      <a:srgbClr val="838383"/>
    </a:accent4>
    <a:accent5>
      <a:srgbClr val="FEC306"/>
    </a:accent5>
    <a:accent6>
      <a:srgbClr val="DF5327"/>
    </a:accent6>
    <a:hlink>
      <a:srgbClr val="F59E00"/>
    </a:hlink>
    <a:folHlink>
      <a:srgbClr val="B2B2B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Glossy">
    <a:fillStyleLst>
      <a:solidFill>
        <a:schemeClr val="phClr"/>
      </a:solidFill>
      <a:gradFill rotWithShape="1">
        <a:gsLst>
          <a:gs pos="0">
            <a:schemeClr val="phClr">
              <a:tint val="62000"/>
              <a:satMod val="180000"/>
            </a:schemeClr>
          </a:gs>
          <a:gs pos="65000">
            <a:schemeClr val="phClr">
              <a:tint val="32000"/>
              <a:satMod val="250000"/>
            </a:schemeClr>
          </a:gs>
          <a:gs pos="100000">
            <a:schemeClr val="phClr">
              <a:tint val="23000"/>
              <a:satMod val="300000"/>
            </a:schemeClr>
          </a:gs>
        </a:gsLst>
        <a:lin ang="16200000" scaled="0"/>
      </a:gradFill>
      <a:gradFill rotWithShape="1">
        <a:gsLst>
          <a:gs pos="0">
            <a:schemeClr val="phClr">
              <a:shade val="15000"/>
              <a:satMod val="180000"/>
            </a:schemeClr>
          </a:gs>
          <a:gs pos="50000">
            <a:schemeClr val="phClr">
              <a:shade val="45000"/>
              <a:satMod val="170000"/>
            </a:schemeClr>
          </a:gs>
          <a:gs pos="70000">
            <a:schemeClr val="phClr">
              <a:tint val="99000"/>
              <a:shade val="65000"/>
              <a:satMod val="155000"/>
            </a:schemeClr>
          </a:gs>
          <a:gs pos="100000">
            <a:schemeClr val="phClr">
              <a:tint val="95500"/>
              <a:shade val="100000"/>
              <a:satMod val="155000"/>
            </a:schemeClr>
          </a:gs>
        </a:gsLst>
        <a:lin ang="16200000" scaled="0"/>
      </a:gradFill>
    </a:fillStyleLst>
    <a:lnStyleLst>
      <a:ln w="12700" cap="flat" cmpd="sng" algn="ctr">
        <a:solidFill>
          <a:schemeClr val="phClr">
            <a:tint val="95000"/>
            <a:shade val="95000"/>
            <a:satMod val="120000"/>
          </a:schemeClr>
        </a:solidFill>
        <a:prstDash val="solid"/>
      </a:ln>
      <a:ln w="55000" cap="flat" cmpd="thickThin" algn="ctr">
        <a:solidFill>
          <a:schemeClr val="phClr">
            <a:tint val="90000"/>
            <a:satMod val="130000"/>
          </a:schemeClr>
        </a:solidFill>
        <a:prstDash val="solid"/>
      </a:ln>
      <a:ln w="508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50800" dist="381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50800" dist="381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63500" dist="381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6360000"/>
          </a:lightRig>
        </a:scene3d>
        <a:sp3d contourW="1000" prstMaterial="flat">
          <a:bevelT w="95250" h="101600"/>
          <a:contourClr>
            <a:schemeClr val="phClr">
              <a:satMod val="300000"/>
            </a:schemeClr>
          </a:contourClr>
        </a:sp3d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TM04033937[[fn=Vapor Trail]]</Template>
  <TotalTime>10003</TotalTime>
  <Words>1046</Words>
  <Application>Microsoft Office PowerPoint</Application>
  <PresentationFormat>On-screen Show (4:3)</PresentationFormat>
  <Paragraphs>167</Paragraphs>
  <Slides>43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4" baseType="lpstr">
      <vt:lpstr>Vapor Trail</vt:lpstr>
      <vt:lpstr>KVCR FM/TV/FNX</vt:lpstr>
      <vt:lpstr>The Future:  Cost Controls, Increased Revenue and  Commitment to Quality Cost Control</vt:lpstr>
      <vt:lpstr>Development Strategies</vt:lpstr>
      <vt:lpstr>Focusing on Success:</vt:lpstr>
      <vt:lpstr>Fundraising and Revenue </vt:lpstr>
      <vt:lpstr>PowerPoint Presentation</vt:lpstr>
      <vt:lpstr>KVCR Revenue (non-SBCCD) support</vt:lpstr>
      <vt:lpstr>PowerPoint Presentation</vt:lpstr>
      <vt:lpstr>KVCR Foundation Board</vt:lpstr>
      <vt:lpstr>KVCR Foundation board of directors: annual giving</vt:lpstr>
      <vt:lpstr>PowerPoint Presentation</vt:lpstr>
      <vt:lpstr>Cost Controls -  Fiscal Accountability </vt:lpstr>
      <vt:lpstr>Grant Development</vt:lpstr>
      <vt:lpstr>Director of development and foundation </vt:lpstr>
      <vt:lpstr>Immediate Need: </vt:lpstr>
      <vt:lpstr>PowerPoint Presentation</vt:lpstr>
      <vt:lpstr>Fnx update: san Manuel financial support</vt:lpstr>
      <vt:lpstr>FNX national presentations</vt:lpstr>
      <vt:lpstr>FNX affiliates graphic</vt:lpstr>
      <vt:lpstr>fnx Special invited guests at festival Internacionál de cine y video Indígena, Puebla, Mexico  March, 2016  </vt:lpstr>
      <vt:lpstr>CPB  Partners</vt:lpstr>
      <vt:lpstr>KVCR/FNX Recognition</vt:lpstr>
      <vt:lpstr>Inland Empire Media Award</vt:lpstr>
      <vt:lpstr>Inland Empire Media Award</vt:lpstr>
      <vt:lpstr>Ieep Non Profit of the Year</vt:lpstr>
      <vt:lpstr>Pbs executive leadership program</vt:lpstr>
      <vt:lpstr> programming: Kvcr-TV</vt:lpstr>
      <vt:lpstr>KVCR-91.9 FM</vt:lpstr>
      <vt:lpstr>Kvcr radio pledge: the PM pitching team</vt:lpstr>
      <vt:lpstr>Student Programs, Interns &amp; Volunteers</vt:lpstr>
      <vt:lpstr>KVCR   Community Engagement</vt:lpstr>
      <vt:lpstr>KVCR: Community Matters</vt:lpstr>
      <vt:lpstr>Sb strong: Kvcr</vt:lpstr>
      <vt:lpstr> Kvcr community champions event: café sevilla</vt:lpstr>
      <vt:lpstr>SB Chamber, station tour   </vt:lpstr>
      <vt:lpstr>Kvcr-TV: in her boots, 2015</vt:lpstr>
      <vt:lpstr>Palm springs outreach </vt:lpstr>
      <vt:lpstr>Chancellor’s Chat</vt:lpstr>
      <vt:lpstr>Community Partners</vt:lpstr>
      <vt:lpstr>  KVCR Strategic Context: Constituent Relationships &amp; Audience </vt:lpstr>
      <vt:lpstr>PowerPoint Presentation</vt:lpstr>
      <vt:lpstr>Community Events</vt:lpstr>
      <vt:lpstr>In Review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KVCR</dc:title>
  <dc:creator>FNX-Graphics-1</dc:creator>
  <cp:lastModifiedBy>Cruz, Alfredo</cp:lastModifiedBy>
  <cp:revision>607</cp:revision>
  <cp:lastPrinted>2015-04-06T17:35:35Z</cp:lastPrinted>
  <dcterms:created xsi:type="dcterms:W3CDTF">2014-01-22T16:48:11Z</dcterms:created>
  <dcterms:modified xsi:type="dcterms:W3CDTF">2016-04-14T20:53:24Z</dcterms:modified>
</cp:coreProperties>
</file>