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7"/>
  </p:notesMasterIdLst>
  <p:sldIdLst>
    <p:sldId id="261" r:id="rId3"/>
    <p:sldId id="256" r:id="rId4"/>
    <p:sldId id="258" r:id="rId5"/>
    <p:sldId id="373" r:id="rId6"/>
    <p:sldId id="374" r:id="rId7"/>
    <p:sldId id="375" r:id="rId8"/>
    <p:sldId id="376" r:id="rId9"/>
    <p:sldId id="377" r:id="rId10"/>
    <p:sldId id="379" r:id="rId11"/>
    <p:sldId id="384" r:id="rId12"/>
    <p:sldId id="385" r:id="rId13"/>
    <p:sldId id="314" r:id="rId14"/>
    <p:sldId id="388" r:id="rId15"/>
    <p:sldId id="389" r:id="rId16"/>
    <p:sldId id="422" r:id="rId17"/>
    <p:sldId id="397" r:id="rId18"/>
    <p:sldId id="398" r:id="rId19"/>
    <p:sldId id="399" r:id="rId20"/>
    <p:sldId id="400" r:id="rId21"/>
    <p:sldId id="394" r:id="rId22"/>
    <p:sldId id="395" r:id="rId23"/>
    <p:sldId id="396" r:id="rId24"/>
    <p:sldId id="401" r:id="rId25"/>
    <p:sldId id="402" r:id="rId26"/>
    <p:sldId id="403" r:id="rId27"/>
    <p:sldId id="404" r:id="rId28"/>
    <p:sldId id="405" r:id="rId29"/>
    <p:sldId id="387" r:id="rId30"/>
    <p:sldId id="365" r:id="rId31"/>
    <p:sldId id="363" r:id="rId32"/>
    <p:sldId id="423" r:id="rId33"/>
    <p:sldId id="424" r:id="rId34"/>
    <p:sldId id="425" r:id="rId35"/>
    <p:sldId id="421" r:id="rId36"/>
    <p:sldId id="361" r:id="rId37"/>
    <p:sldId id="366" r:id="rId38"/>
    <p:sldId id="322" r:id="rId39"/>
    <p:sldId id="410" r:id="rId40"/>
    <p:sldId id="427" r:id="rId41"/>
    <p:sldId id="411" r:id="rId42"/>
    <p:sldId id="412" r:id="rId43"/>
    <p:sldId id="413" r:id="rId44"/>
    <p:sldId id="407" r:id="rId45"/>
    <p:sldId id="408" r:id="rId46"/>
    <p:sldId id="414" r:id="rId47"/>
    <p:sldId id="415" r:id="rId48"/>
    <p:sldId id="428" r:id="rId49"/>
    <p:sldId id="416" r:id="rId50"/>
    <p:sldId id="417" r:id="rId51"/>
    <p:sldId id="418" r:id="rId52"/>
    <p:sldId id="370" r:id="rId53"/>
    <p:sldId id="371" r:id="rId54"/>
    <p:sldId id="429" r:id="rId55"/>
    <p:sldId id="430" r:id="rId56"/>
    <p:sldId id="372" r:id="rId57"/>
    <p:sldId id="431" r:id="rId58"/>
    <p:sldId id="432" r:id="rId59"/>
    <p:sldId id="426" r:id="rId60"/>
    <p:sldId id="409" r:id="rId61"/>
    <p:sldId id="419" r:id="rId62"/>
    <p:sldId id="367" r:id="rId63"/>
    <p:sldId id="368" r:id="rId64"/>
    <p:sldId id="369" r:id="rId65"/>
    <p:sldId id="420" r:id="rId66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>
      <p:cViewPr>
        <p:scale>
          <a:sx n="100" d="100"/>
          <a:sy n="100" d="100"/>
        </p:scale>
        <p:origin x="-786" y="36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Shared\USERS\Kevin%20F\ALMA\San%20Bernardino%20CCD\External%20Scan%20Data\Demographics\San%20Bernardino%20CCD_Ed%20Master%20Plan_Demographics%20Tables%20&amp;%20Graph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Internal%20Scan%20Data\Internal%20Scan%20Analysis\Employees_By_Yea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Internal%20Scan%20Data\Internal%20Scan%20Analysis\Employees_By_Year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Internal%20Scan%20Data\Internal%20Scan%20Analysis\20151211_WSCH-FTEF-Load-Revised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FC-SBS01\ALMA%20Strategies\CLIENTS\San%20Bernardino%20CCD\Internal%20Scan%20Data\Internal%20Scan%20Analysis\Employees_By_Year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Internal%20Scan%20Data\Internal%20Scan%20Analysis\Employees_By_Year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Internal%20Scan%20Data\Internal%20Scan%20Analysis\Employees_By_Year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DC\ALMA%20Strategies\CLIENTS\San%20Bernardino%20CCD\Internal%20Scan%20Data\Employees_By_Year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FCDC\ALMA%20Strategies\CLIENTS\San%20Bernardino%20CCD\Internal%20Scan%20Data\Employees_By_Ye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Shared\USERS\Kevin%20F\ALMA\San%20Bernardino%20CCD\External%20Scan%20Data\Demographics\San%20Bernardino%20CCD_Ed%20Master%20Plan_Demographics%20Tables%20&amp;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External%20Scan%20Data\Demographics\San%20Bernardino%20CCD_Ed%20Master%20Plan_Demographics%20Tables%20&amp;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External%20Scan%20Data\Demographics\San%20Bernardino%20CCD_Ed%20Master%20Plan_Demographics%20Tables%20&amp;%20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External%20Scan%20Data\Demographics\San%20Bernardino%20CCD_Ed%20Master%20Plan_Demographics%20Tables%20&amp;%20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External%20Scan%20Data\Demographics\San%20Bernardino%20CCD_Ed%20Master%20Plan_Demographics%20Tables%20&amp;%20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Shared\USERS\Kevin%20F\ALMA\San%20Bernardino%20CCD\External%20Scan%20Data\Demographics\San%20Bernardino%20CCD_Ed%20Master%20Plan_Demographics%20Tables%20&amp;%20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Internal%20Scan%20Data\Internal%20Scan%20Analysis\20151211_WSCH-FTEF-Load-Revised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FC-SBS01\ALMA%20Strategies\CLIENTS\San%20Bernardino%20CCD\Internal%20Scan%20Data\Internal%20Scan%20Analysis\Employees_By_Ye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55989024099269"/>
          <c:y val="0.12835710482808865"/>
          <c:w val="0.8168683886105147"/>
          <c:h val="0.70962613684917575"/>
        </c:manualLayout>
      </c:layout>
      <c:lineChart>
        <c:grouping val="standard"/>
        <c:varyColors val="0"/>
        <c:ser>
          <c:idx val="0"/>
          <c:order val="0"/>
          <c:tx>
            <c:v>Service Area</c:v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'District Pop Tables &amp; Graphs'!$B$1:$L$1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'District Pop Tables &amp; Graphs'!$B$2:$L$2</c:f>
              <c:numCache>
                <c:formatCode>_(* #,##0_);_(* \(#,##0\);_(* "-"??_);_(@_)</c:formatCode>
                <c:ptCount val="11"/>
                <c:pt idx="0">
                  <c:v>1277259</c:v>
                </c:pt>
                <c:pt idx="1">
                  <c:v>1306469</c:v>
                </c:pt>
                <c:pt idx="2">
                  <c:v>1327952</c:v>
                </c:pt>
                <c:pt idx="3">
                  <c:v>1338859</c:v>
                </c:pt>
                <c:pt idx="4">
                  <c:v>1349665</c:v>
                </c:pt>
                <c:pt idx="5">
                  <c:v>1372810</c:v>
                </c:pt>
                <c:pt idx="6">
                  <c:v>1391891</c:v>
                </c:pt>
                <c:pt idx="7">
                  <c:v>1406266</c:v>
                </c:pt>
                <c:pt idx="8">
                  <c:v>1425438</c:v>
                </c:pt>
                <c:pt idx="9">
                  <c:v>1444476</c:v>
                </c:pt>
                <c:pt idx="10">
                  <c:v>1463530</c:v>
                </c:pt>
              </c:numCache>
            </c:numRef>
          </c:val>
          <c:smooth val="0"/>
        </c:ser>
        <c:ser>
          <c:idx val="1"/>
          <c:order val="1"/>
          <c:tx>
            <c:v>Regional Area</c:v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'District Pop Tables &amp; Graphs'!$B$1:$L$1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'District Pop Tables &amp; Graphs'!$B$3:$L$3</c:f>
              <c:numCache>
                <c:formatCode>_(* #,##0_);_(* \(#,##0\);_(* "-"??_);_(@_)</c:formatCode>
                <c:ptCount val="11"/>
                <c:pt idx="0">
                  <c:v>3875627</c:v>
                </c:pt>
                <c:pt idx="1">
                  <c:v>3986424</c:v>
                </c:pt>
                <c:pt idx="2">
                  <c:v>4067241</c:v>
                </c:pt>
                <c:pt idx="3">
                  <c:v>4113339</c:v>
                </c:pt>
                <c:pt idx="4">
                  <c:v>4160575</c:v>
                </c:pt>
                <c:pt idx="5">
                  <c:v>4243556</c:v>
                </c:pt>
                <c:pt idx="6">
                  <c:v>4302146</c:v>
                </c:pt>
                <c:pt idx="7">
                  <c:v>4350609</c:v>
                </c:pt>
                <c:pt idx="8">
                  <c:v>4416590</c:v>
                </c:pt>
                <c:pt idx="9">
                  <c:v>4481004</c:v>
                </c:pt>
                <c:pt idx="10">
                  <c:v>4545323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350080"/>
        <c:axId val="39927808"/>
      </c:lineChart>
      <c:catAx>
        <c:axId val="423500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927808"/>
        <c:crosses val="autoZero"/>
        <c:auto val="1"/>
        <c:lblAlgn val="ctr"/>
        <c:lblOffset val="100"/>
        <c:noMultiLvlLbl val="0"/>
      </c:catAx>
      <c:valAx>
        <c:axId val="399278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Population</a:t>
                </a:r>
              </a:p>
            </c:rich>
          </c:tx>
          <c:layout>
            <c:manualLayout>
              <c:xMode val="edge"/>
              <c:yMode val="edge"/>
              <c:x val="1.3860454943132122E-2"/>
              <c:y val="0.35033237890718216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2350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849667939234896"/>
          <c:y val="1.7227392030541625E-3"/>
          <c:w val="0.45375228664598743"/>
          <c:h val="8.5802673242357158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v>18-34</c:v>
          </c:tx>
          <c:invertIfNegative val="0"/>
          <c:cat>
            <c:strRef>
              <c:f>'Crafton Employees by Demographi'!$D$3:$H$3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Demographi'!$D$4:$H$4</c:f>
              <c:numCache>
                <c:formatCode>###0</c:formatCode>
                <c:ptCount val="5"/>
                <c:pt idx="0">
                  <c:v>66</c:v>
                </c:pt>
                <c:pt idx="1">
                  <c:v>70</c:v>
                </c:pt>
                <c:pt idx="2">
                  <c:v>54</c:v>
                </c:pt>
                <c:pt idx="3">
                  <c:v>70</c:v>
                </c:pt>
                <c:pt idx="4">
                  <c:v>91</c:v>
                </c:pt>
              </c:numCache>
            </c:numRef>
          </c:val>
        </c:ser>
        <c:ser>
          <c:idx val="1"/>
          <c:order val="1"/>
          <c:tx>
            <c:v>35-39</c:v>
          </c:tx>
          <c:invertIfNegative val="0"/>
          <c:val>
            <c:numRef>
              <c:f>'Crafton Employees by Demographi'!$D$6:$H$6</c:f>
              <c:numCache>
                <c:formatCode>###0</c:formatCode>
                <c:ptCount val="5"/>
                <c:pt idx="0">
                  <c:v>35</c:v>
                </c:pt>
                <c:pt idx="1">
                  <c:v>37</c:v>
                </c:pt>
                <c:pt idx="2">
                  <c:v>40</c:v>
                </c:pt>
                <c:pt idx="3">
                  <c:v>34</c:v>
                </c:pt>
                <c:pt idx="4">
                  <c:v>37</c:v>
                </c:pt>
              </c:numCache>
            </c:numRef>
          </c:val>
        </c:ser>
        <c:ser>
          <c:idx val="2"/>
          <c:order val="2"/>
          <c:tx>
            <c:v>40-44</c:v>
          </c:tx>
          <c:invertIfNegative val="0"/>
          <c:val>
            <c:numRef>
              <c:f>'Crafton Employees by Demographi'!$D$8:$H$8</c:f>
              <c:numCache>
                <c:formatCode>###0</c:formatCode>
                <c:ptCount val="5"/>
                <c:pt idx="0">
                  <c:v>42</c:v>
                </c:pt>
                <c:pt idx="1">
                  <c:v>37</c:v>
                </c:pt>
                <c:pt idx="2">
                  <c:v>36</c:v>
                </c:pt>
                <c:pt idx="3">
                  <c:v>42</c:v>
                </c:pt>
                <c:pt idx="4">
                  <c:v>51</c:v>
                </c:pt>
              </c:numCache>
            </c:numRef>
          </c:val>
        </c:ser>
        <c:ser>
          <c:idx val="3"/>
          <c:order val="3"/>
          <c:tx>
            <c:v>45-49</c:v>
          </c:tx>
          <c:invertIfNegative val="0"/>
          <c:val>
            <c:numRef>
              <c:f>'Crafton Employees by Demographi'!$D$10:$H$10</c:f>
              <c:numCache>
                <c:formatCode>###0</c:formatCode>
                <c:ptCount val="5"/>
                <c:pt idx="0">
                  <c:v>35</c:v>
                </c:pt>
                <c:pt idx="1">
                  <c:v>43</c:v>
                </c:pt>
                <c:pt idx="2">
                  <c:v>50</c:v>
                </c:pt>
                <c:pt idx="3">
                  <c:v>40</c:v>
                </c:pt>
                <c:pt idx="4">
                  <c:v>41</c:v>
                </c:pt>
              </c:numCache>
            </c:numRef>
          </c:val>
        </c:ser>
        <c:ser>
          <c:idx val="4"/>
          <c:order val="4"/>
          <c:tx>
            <c:v>50-54</c:v>
          </c:tx>
          <c:invertIfNegative val="0"/>
          <c:val>
            <c:numRef>
              <c:f>'Crafton Employees by Demographi'!$D$12:$H$12</c:f>
              <c:numCache>
                <c:formatCode>###0</c:formatCode>
                <c:ptCount val="5"/>
                <c:pt idx="0">
                  <c:v>53</c:v>
                </c:pt>
                <c:pt idx="1">
                  <c:v>50</c:v>
                </c:pt>
                <c:pt idx="2">
                  <c:v>45</c:v>
                </c:pt>
                <c:pt idx="3">
                  <c:v>47</c:v>
                </c:pt>
                <c:pt idx="4">
                  <c:v>46</c:v>
                </c:pt>
              </c:numCache>
            </c:numRef>
          </c:val>
        </c:ser>
        <c:ser>
          <c:idx val="5"/>
          <c:order val="5"/>
          <c:tx>
            <c:v>55-59</c:v>
          </c:tx>
          <c:invertIfNegative val="0"/>
          <c:val>
            <c:numRef>
              <c:f>'Crafton Employees by Demographi'!$D$14:$H$14</c:f>
              <c:numCache>
                <c:formatCode>###0</c:formatCode>
                <c:ptCount val="5"/>
                <c:pt idx="0">
                  <c:v>50</c:v>
                </c:pt>
                <c:pt idx="1">
                  <c:v>49</c:v>
                </c:pt>
                <c:pt idx="2">
                  <c:v>45</c:v>
                </c:pt>
                <c:pt idx="3">
                  <c:v>48</c:v>
                </c:pt>
                <c:pt idx="4">
                  <c:v>59</c:v>
                </c:pt>
              </c:numCache>
            </c:numRef>
          </c:val>
        </c:ser>
        <c:ser>
          <c:idx val="6"/>
          <c:order val="6"/>
          <c:tx>
            <c:v>60-64</c:v>
          </c:tx>
          <c:invertIfNegative val="0"/>
          <c:val>
            <c:numRef>
              <c:f>'Crafton Employees by Demographi'!$D$16:$H$16</c:f>
              <c:numCache>
                <c:formatCode>###0</c:formatCode>
                <c:ptCount val="5"/>
                <c:pt idx="0">
                  <c:v>24</c:v>
                </c:pt>
                <c:pt idx="1">
                  <c:v>24</c:v>
                </c:pt>
                <c:pt idx="2">
                  <c:v>29</c:v>
                </c:pt>
                <c:pt idx="3">
                  <c:v>31</c:v>
                </c:pt>
                <c:pt idx="4">
                  <c:v>35</c:v>
                </c:pt>
              </c:numCache>
            </c:numRef>
          </c:val>
        </c:ser>
        <c:ser>
          <c:idx val="7"/>
          <c:order val="7"/>
          <c:tx>
            <c:v>65-69</c:v>
          </c:tx>
          <c:invertIfNegative val="0"/>
          <c:val>
            <c:numRef>
              <c:f>'Crafton Employees by Demographi'!$D$18:$H$18</c:f>
              <c:numCache>
                <c:formatCode>###0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</c:ser>
        <c:ser>
          <c:idx val="8"/>
          <c:order val="8"/>
          <c:tx>
            <c:v>70+</c:v>
          </c:tx>
          <c:invertIfNegative val="0"/>
          <c:val>
            <c:numRef>
              <c:f>'Crafton Employees by Demographi'!$D$20:$H$20</c:f>
              <c:numCache>
                <c:formatCode>###0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00426240"/>
        <c:axId val="98937088"/>
      </c:barChart>
      <c:catAx>
        <c:axId val="100426240"/>
        <c:scaling>
          <c:orientation val="minMax"/>
        </c:scaling>
        <c:delete val="0"/>
        <c:axPos val="l"/>
        <c:majorTickMark val="none"/>
        <c:minorTickMark val="none"/>
        <c:tickLblPos val="nextTo"/>
        <c:crossAx val="98937088"/>
        <c:crosses val="autoZero"/>
        <c:auto val="1"/>
        <c:lblAlgn val="ctr"/>
        <c:lblOffset val="100"/>
        <c:noMultiLvlLbl val="0"/>
      </c:catAx>
      <c:valAx>
        <c:axId val="98937088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100426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Crafton College Employees by Ethnicity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Asian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Demographi'!$D$38:$H$38</c:f>
              <c:numCache>
                <c:formatCode>###0</c:formatCode>
                <c:ptCount val="5"/>
                <c:pt idx="0">
                  <c:v>22</c:v>
                </c:pt>
                <c:pt idx="1">
                  <c:v>23</c:v>
                </c:pt>
                <c:pt idx="2">
                  <c:v>19</c:v>
                </c:pt>
                <c:pt idx="3">
                  <c:v>26</c:v>
                </c:pt>
                <c:pt idx="4">
                  <c:v>32</c:v>
                </c:pt>
              </c:numCache>
            </c:numRef>
          </c:val>
        </c:ser>
        <c:ser>
          <c:idx val="1"/>
          <c:order val="1"/>
          <c:tx>
            <c:v>Black or African American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Demographi'!$D$40:$H$40</c:f>
              <c:numCache>
                <c:formatCode>###0</c:formatCode>
                <c:ptCount val="5"/>
                <c:pt idx="0">
                  <c:v>21</c:v>
                </c:pt>
                <c:pt idx="1">
                  <c:v>16</c:v>
                </c:pt>
                <c:pt idx="2">
                  <c:v>17</c:v>
                </c:pt>
                <c:pt idx="3">
                  <c:v>17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v>Hispanic/Latino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Demographi'!$D$42:$H$42</c:f>
              <c:numCache>
                <c:formatCode>###0</c:formatCode>
                <c:ptCount val="5"/>
                <c:pt idx="0">
                  <c:v>60</c:v>
                </c:pt>
                <c:pt idx="1">
                  <c:v>59</c:v>
                </c:pt>
                <c:pt idx="2">
                  <c:v>61</c:v>
                </c:pt>
                <c:pt idx="3">
                  <c:v>59</c:v>
                </c:pt>
                <c:pt idx="4">
                  <c:v>76</c:v>
                </c:pt>
              </c:numCache>
            </c:numRef>
          </c:val>
        </c:ser>
        <c:ser>
          <c:idx val="3"/>
          <c:order val="3"/>
          <c:tx>
            <c:v>American Indian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Demographi'!$D$44:$H$44</c:f>
              <c:numCache>
                <c:formatCode>###0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ser>
          <c:idx val="4"/>
          <c:order val="4"/>
          <c:tx>
            <c:v>Pacific Islander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Demographi'!$D$46:$H$46</c:f>
              <c:numCache>
                <c:formatCode>###0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v>White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Demographi'!$D$48:$H$48</c:f>
              <c:numCache>
                <c:formatCode>###0</c:formatCode>
                <c:ptCount val="5"/>
                <c:pt idx="0">
                  <c:v>213</c:v>
                </c:pt>
                <c:pt idx="1">
                  <c:v>228</c:v>
                </c:pt>
                <c:pt idx="2">
                  <c:v>216</c:v>
                </c:pt>
                <c:pt idx="3">
                  <c:v>224</c:v>
                </c:pt>
                <c:pt idx="4">
                  <c:v>238</c:v>
                </c:pt>
              </c:numCache>
            </c:numRef>
          </c:val>
        </c:ser>
        <c:ser>
          <c:idx val="6"/>
          <c:order val="6"/>
          <c:tx>
            <c:v>Two or More Races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Demographi'!$D$50:$H$50</c:f>
              <c:numCache>
                <c:formatCode>###0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ser>
          <c:idx val="7"/>
          <c:order val="7"/>
          <c:tx>
            <c:v>Unknown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Demographi'!$D$52:$H$52</c:f>
              <c:numCache>
                <c:formatCode>###0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59040"/>
        <c:axId val="98939968"/>
      </c:barChart>
      <c:catAx>
        <c:axId val="100759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98939968"/>
        <c:crosses val="autoZero"/>
        <c:auto val="1"/>
        <c:lblAlgn val="ctr"/>
        <c:lblOffset val="100"/>
        <c:noMultiLvlLbl val="0"/>
      </c:catAx>
      <c:valAx>
        <c:axId val="9893996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Employees</a:t>
                </a:r>
                <a:endParaRPr lang="en-US" dirty="0"/>
              </a:p>
            </c:rich>
          </c:tx>
          <c:overlay val="0"/>
        </c:title>
        <c:numFmt formatCode="###0" sourceLinked="1"/>
        <c:majorTickMark val="none"/>
        <c:minorTickMark val="none"/>
        <c:tickLblPos val="nextTo"/>
        <c:crossAx val="1007590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'Valley WSCH and FTEF'!$A$31</c:f>
              <c:strCache>
                <c:ptCount val="1"/>
                <c:pt idx="0">
                  <c:v>FTEF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'Valley WSCH and FTEF'!$B$29:$F$29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'Valley WSCH and FTEF'!$B$31:$F$31</c:f>
              <c:numCache>
                <c:formatCode>#,##0.00</c:formatCode>
                <c:ptCount val="5"/>
                <c:pt idx="0">
                  <c:v>613.55001077614759</c:v>
                </c:pt>
                <c:pt idx="1">
                  <c:v>566.4200104307381</c:v>
                </c:pt>
                <c:pt idx="2">
                  <c:v>573.28201021626614</c:v>
                </c:pt>
                <c:pt idx="3">
                  <c:v>624.25399794615839</c:v>
                </c:pt>
                <c:pt idx="4">
                  <c:v>680.98399663146142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'Valley WSCH and FTEF'!$A$32</c:f>
              <c:strCache>
                <c:ptCount val="1"/>
                <c:pt idx="0">
                  <c:v>WSCH/FTEF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'Valley WSCH and FTEF'!$B$29:$F$29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'Valley WSCH and FTEF'!$B$32:$F$32</c:f>
              <c:numCache>
                <c:formatCode>0.00</c:formatCode>
                <c:ptCount val="5"/>
                <c:pt idx="0">
                  <c:v>516.23654286884801</c:v>
                </c:pt>
                <c:pt idx="1">
                  <c:v>508.22405340790613</c:v>
                </c:pt>
                <c:pt idx="2">
                  <c:v>493.54802938776402</c:v>
                </c:pt>
                <c:pt idx="3">
                  <c:v>475.59902955249459</c:v>
                </c:pt>
                <c:pt idx="4">
                  <c:v>455.23769242725297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40960"/>
        <c:axId val="98787328"/>
      </c:lineChart>
      <c:catAx>
        <c:axId val="10084096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8787328"/>
        <c:crosses val="autoZero"/>
        <c:auto val="1"/>
        <c:lblAlgn val="ctr"/>
        <c:lblOffset val="100"/>
        <c:noMultiLvlLbl val="0"/>
      </c:catAx>
      <c:valAx>
        <c:axId val="98787328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84096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00359550955021E-2"/>
          <c:y val="7.9102557834284271E-2"/>
          <c:w val="0.9131872958119972"/>
          <c:h val="0.771395102472069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'Employees by Location'!$A$19</c:f>
              <c:strCache>
                <c:ptCount val="1"/>
                <c:pt idx="0">
                  <c:v>Full-Time Faculty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'Employees by Location'!$B$18:$F$18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Location'!$B$19:$F$19</c:f>
              <c:numCache>
                <c:formatCode>###0</c:formatCode>
                <c:ptCount val="5"/>
                <c:pt idx="0">
                  <c:v>154</c:v>
                </c:pt>
                <c:pt idx="1">
                  <c:v>151</c:v>
                </c:pt>
                <c:pt idx="2">
                  <c:v>149</c:v>
                </c:pt>
                <c:pt idx="3">
                  <c:v>150</c:v>
                </c:pt>
                <c:pt idx="4">
                  <c:v>147</c:v>
                </c:pt>
              </c:numCache>
            </c:numRef>
          </c:val>
        </c:ser>
        <c:ser>
          <c:idx val="1"/>
          <c:order val="1"/>
          <c:tx>
            <c:strRef>
              <c:f>'Employees by Location'!$A$20</c:f>
              <c:strCache>
                <c:ptCount val="1"/>
                <c:pt idx="0">
                  <c:v>Adjunct Faculty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'Employees by Location'!$B$18:$F$18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Location'!$B$20:$F$20</c:f>
              <c:numCache>
                <c:formatCode>###0</c:formatCode>
                <c:ptCount val="5"/>
                <c:pt idx="0">
                  <c:v>373</c:v>
                </c:pt>
                <c:pt idx="1">
                  <c:v>309</c:v>
                </c:pt>
                <c:pt idx="2">
                  <c:v>339</c:v>
                </c:pt>
                <c:pt idx="3">
                  <c:v>346</c:v>
                </c:pt>
                <c:pt idx="4">
                  <c:v>390</c:v>
                </c:pt>
              </c:numCache>
            </c:numRef>
          </c:val>
        </c:ser>
        <c:ser>
          <c:idx val="2"/>
          <c:order val="2"/>
          <c:tx>
            <c:strRef>
              <c:f>'Employees by Location'!$A$21</c:f>
              <c:strCache>
                <c:ptCount val="1"/>
                <c:pt idx="0">
                  <c:v>Manager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'Employees by Location'!$B$18:$F$18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Location'!$B$21:$F$21</c:f>
              <c:numCache>
                <c:formatCode>###0</c:formatCode>
                <c:ptCount val="5"/>
                <c:pt idx="0">
                  <c:v>21</c:v>
                </c:pt>
                <c:pt idx="1">
                  <c:v>35</c:v>
                </c:pt>
                <c:pt idx="2">
                  <c:v>32</c:v>
                </c:pt>
                <c:pt idx="3">
                  <c:v>26</c:v>
                </c:pt>
                <c:pt idx="4">
                  <c:v>29</c:v>
                </c:pt>
              </c:numCache>
            </c:numRef>
          </c:val>
        </c:ser>
        <c:ser>
          <c:idx val="3"/>
          <c:order val="3"/>
          <c:tx>
            <c:strRef>
              <c:f>'Employees by Location'!$A$22</c:f>
              <c:strCache>
                <c:ptCount val="1"/>
                <c:pt idx="0">
                  <c:v>Classified/Confidential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'Employees by Location'!$B$18:$F$18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Location'!$B$22:$F$22</c:f>
              <c:numCache>
                <c:formatCode>###0</c:formatCode>
                <c:ptCount val="5"/>
                <c:pt idx="0">
                  <c:v>216</c:v>
                </c:pt>
                <c:pt idx="1">
                  <c:v>202</c:v>
                </c:pt>
                <c:pt idx="2">
                  <c:v>204</c:v>
                </c:pt>
                <c:pt idx="3">
                  <c:v>188</c:v>
                </c:pt>
                <c:pt idx="4">
                  <c:v>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505088"/>
        <c:axId val="98789632"/>
      </c:barChart>
      <c:catAx>
        <c:axId val="10050508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8789632"/>
        <c:crosses val="autoZero"/>
        <c:auto val="1"/>
        <c:lblAlgn val="ctr"/>
        <c:lblOffset val="100"/>
        <c:noMultiLvlLbl val="0"/>
      </c:catAx>
      <c:valAx>
        <c:axId val="987896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Employees</a:t>
                </a:r>
              </a:p>
            </c:rich>
          </c:tx>
          <c:layout>
            <c:manualLayout>
              <c:xMode val="edge"/>
              <c:yMode val="edge"/>
              <c:x val="2.5840626612813737E-3"/>
              <c:y val="0.35984858458406438"/>
            </c:manualLayout>
          </c:layout>
          <c:overlay val="0"/>
        </c:title>
        <c:numFmt formatCode="#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505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3.4117351870248756E-3"/>
          <c:w val="0.9914547896364434"/>
          <c:h val="6.169411188234835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90493286220579E-2"/>
          <c:y val="3.9186909496472057E-2"/>
          <c:w val="0.90693091124153358"/>
          <c:h val="0.46758255922255154"/>
        </c:manualLayout>
      </c:layout>
      <c:barChart>
        <c:barDir val="bar"/>
        <c:grouping val="percentStacked"/>
        <c:varyColors val="0"/>
        <c:ser>
          <c:idx val="0"/>
          <c:order val="0"/>
          <c:tx>
            <c:v>18-34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Demographic'!$D$4:$H$4</c:f>
              <c:numCache>
                <c:formatCode>###0</c:formatCode>
                <c:ptCount val="5"/>
                <c:pt idx="0">
                  <c:v>112</c:v>
                </c:pt>
                <c:pt idx="1">
                  <c:v>95</c:v>
                </c:pt>
                <c:pt idx="2">
                  <c:v>89</c:v>
                </c:pt>
                <c:pt idx="3">
                  <c:v>84</c:v>
                </c:pt>
                <c:pt idx="4">
                  <c:v>85</c:v>
                </c:pt>
              </c:numCache>
            </c:numRef>
          </c:val>
        </c:ser>
        <c:ser>
          <c:idx val="1"/>
          <c:order val="1"/>
          <c:tx>
            <c:v>35-39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Demographic'!$D$6:$H$6</c:f>
              <c:numCache>
                <c:formatCode>###0</c:formatCode>
                <c:ptCount val="5"/>
                <c:pt idx="0">
                  <c:v>71</c:v>
                </c:pt>
                <c:pt idx="1">
                  <c:v>66</c:v>
                </c:pt>
                <c:pt idx="2">
                  <c:v>69</c:v>
                </c:pt>
                <c:pt idx="3">
                  <c:v>64</c:v>
                </c:pt>
                <c:pt idx="4">
                  <c:v>77</c:v>
                </c:pt>
              </c:numCache>
            </c:numRef>
          </c:val>
        </c:ser>
        <c:ser>
          <c:idx val="2"/>
          <c:order val="2"/>
          <c:tx>
            <c:v>40-44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Demographic'!$D$8:$H$8</c:f>
              <c:numCache>
                <c:formatCode>###0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91</c:v>
                </c:pt>
                <c:pt idx="3">
                  <c:v>96</c:v>
                </c:pt>
                <c:pt idx="4">
                  <c:v>96</c:v>
                </c:pt>
              </c:numCache>
            </c:numRef>
          </c:val>
        </c:ser>
        <c:ser>
          <c:idx val="3"/>
          <c:order val="3"/>
          <c:tx>
            <c:v>45-49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Demographic'!$D$10:$H$10</c:f>
              <c:numCache>
                <c:formatCode>###0</c:formatCode>
                <c:ptCount val="5"/>
                <c:pt idx="0">
                  <c:v>103</c:v>
                </c:pt>
                <c:pt idx="1">
                  <c:v>77</c:v>
                </c:pt>
                <c:pt idx="2">
                  <c:v>89</c:v>
                </c:pt>
                <c:pt idx="3">
                  <c:v>94</c:v>
                </c:pt>
                <c:pt idx="4">
                  <c:v>97</c:v>
                </c:pt>
              </c:numCache>
            </c:numRef>
          </c:val>
        </c:ser>
        <c:ser>
          <c:idx val="4"/>
          <c:order val="4"/>
          <c:tx>
            <c:v>50-54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Demographic'!$D$12:$H$12</c:f>
              <c:numCache>
                <c:formatCode>###0</c:formatCode>
                <c:ptCount val="5"/>
                <c:pt idx="0">
                  <c:v>121</c:v>
                </c:pt>
                <c:pt idx="1">
                  <c:v>111</c:v>
                </c:pt>
                <c:pt idx="2">
                  <c:v>113</c:v>
                </c:pt>
                <c:pt idx="3">
                  <c:v>98</c:v>
                </c:pt>
                <c:pt idx="4">
                  <c:v>98</c:v>
                </c:pt>
              </c:numCache>
            </c:numRef>
          </c:val>
        </c:ser>
        <c:ser>
          <c:idx val="5"/>
          <c:order val="5"/>
          <c:tx>
            <c:v>55-59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Demographic'!$D$14:$H$14</c:f>
              <c:numCache>
                <c:formatCode>###0</c:formatCode>
                <c:ptCount val="5"/>
                <c:pt idx="0">
                  <c:v>117</c:v>
                </c:pt>
                <c:pt idx="1">
                  <c:v>125</c:v>
                </c:pt>
                <c:pt idx="2">
                  <c:v>123</c:v>
                </c:pt>
                <c:pt idx="3">
                  <c:v>128</c:v>
                </c:pt>
                <c:pt idx="4">
                  <c:v>118</c:v>
                </c:pt>
              </c:numCache>
            </c:numRef>
          </c:val>
        </c:ser>
        <c:ser>
          <c:idx val="6"/>
          <c:order val="6"/>
          <c:tx>
            <c:v>60-64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Demographic'!$D$16:$H$16</c:f>
              <c:numCache>
                <c:formatCode>###0</c:formatCode>
                <c:ptCount val="5"/>
                <c:pt idx="0">
                  <c:v>86</c:v>
                </c:pt>
                <c:pt idx="1">
                  <c:v>70</c:v>
                </c:pt>
                <c:pt idx="2">
                  <c:v>76</c:v>
                </c:pt>
                <c:pt idx="3">
                  <c:v>77</c:v>
                </c:pt>
                <c:pt idx="4">
                  <c:v>89</c:v>
                </c:pt>
              </c:numCache>
            </c:numRef>
          </c:val>
        </c:ser>
        <c:ser>
          <c:idx val="7"/>
          <c:order val="7"/>
          <c:tx>
            <c:v>65-69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Demographic'!$D$18:$H$18</c:f>
              <c:numCache>
                <c:formatCode>###0</c:formatCode>
                <c:ptCount val="5"/>
                <c:pt idx="0">
                  <c:v>44</c:v>
                </c:pt>
                <c:pt idx="1">
                  <c:v>44</c:v>
                </c:pt>
                <c:pt idx="2">
                  <c:v>48</c:v>
                </c:pt>
                <c:pt idx="3">
                  <c:v>43</c:v>
                </c:pt>
                <c:pt idx="4">
                  <c:v>51</c:v>
                </c:pt>
              </c:numCache>
            </c:numRef>
          </c:val>
        </c:ser>
        <c:ser>
          <c:idx val="8"/>
          <c:order val="8"/>
          <c:tx>
            <c:v>70+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Demographic'!$D$20:$H$20</c:f>
              <c:numCache>
                <c:formatCode>###0</c:formatCode>
                <c:ptCount val="5"/>
                <c:pt idx="0">
                  <c:v>20</c:v>
                </c:pt>
                <c:pt idx="1">
                  <c:v>24</c:v>
                </c:pt>
                <c:pt idx="2">
                  <c:v>26</c:v>
                </c:pt>
                <c:pt idx="3">
                  <c:v>26</c:v>
                </c:pt>
                <c:pt idx="4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00652032"/>
        <c:axId val="98791936"/>
      </c:barChart>
      <c:catAx>
        <c:axId val="100652032"/>
        <c:scaling>
          <c:orientation val="minMax"/>
        </c:scaling>
        <c:delete val="0"/>
        <c:axPos val="l"/>
        <c:majorTickMark val="none"/>
        <c:minorTickMark val="none"/>
        <c:tickLblPos val="nextTo"/>
        <c:crossAx val="98791936"/>
        <c:crosses val="autoZero"/>
        <c:auto val="1"/>
        <c:lblAlgn val="ctr"/>
        <c:lblOffset val="100"/>
        <c:noMultiLvlLbl val="0"/>
      </c:catAx>
      <c:valAx>
        <c:axId val="98791936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1006520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Asian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Demographic'!$D$38:$H$38</c:f>
              <c:numCache>
                <c:formatCode>###0</c:formatCode>
                <c:ptCount val="5"/>
                <c:pt idx="0">
                  <c:v>61</c:v>
                </c:pt>
                <c:pt idx="1">
                  <c:v>67</c:v>
                </c:pt>
                <c:pt idx="2">
                  <c:v>71</c:v>
                </c:pt>
                <c:pt idx="3">
                  <c:v>71</c:v>
                </c:pt>
                <c:pt idx="4">
                  <c:v>84</c:v>
                </c:pt>
              </c:numCache>
            </c:numRef>
          </c:val>
        </c:ser>
        <c:ser>
          <c:idx val="1"/>
          <c:order val="1"/>
          <c:tx>
            <c:v>Black or African American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Demographic'!$D$40:$H$40</c:f>
              <c:numCache>
                <c:formatCode>###0</c:formatCode>
                <c:ptCount val="5"/>
                <c:pt idx="0">
                  <c:v>105</c:v>
                </c:pt>
                <c:pt idx="1">
                  <c:v>96</c:v>
                </c:pt>
                <c:pt idx="2">
                  <c:v>94</c:v>
                </c:pt>
                <c:pt idx="3">
                  <c:v>89</c:v>
                </c:pt>
                <c:pt idx="4">
                  <c:v>101</c:v>
                </c:pt>
              </c:numCache>
            </c:numRef>
          </c:val>
        </c:ser>
        <c:ser>
          <c:idx val="2"/>
          <c:order val="2"/>
          <c:tx>
            <c:v>Hispanic/Latino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Demographic'!$D$42:$H$42</c:f>
              <c:numCache>
                <c:formatCode>###0</c:formatCode>
                <c:ptCount val="5"/>
                <c:pt idx="0">
                  <c:v>177</c:v>
                </c:pt>
                <c:pt idx="1">
                  <c:v>167</c:v>
                </c:pt>
                <c:pt idx="2">
                  <c:v>179</c:v>
                </c:pt>
                <c:pt idx="3">
                  <c:v>170</c:v>
                </c:pt>
                <c:pt idx="4">
                  <c:v>179</c:v>
                </c:pt>
              </c:numCache>
            </c:numRef>
          </c:val>
        </c:ser>
        <c:ser>
          <c:idx val="3"/>
          <c:order val="3"/>
          <c:tx>
            <c:v>American Indian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Demographic'!$D$44:$H$44</c:f>
              <c:numCache>
                <c:formatCode>###0</c:formatCode>
                <c:ptCount val="5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4"/>
          <c:order val="4"/>
          <c:tx>
            <c:v>Pacific Islander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Demographic'!$D$46:$H$46</c:f>
              <c:numCache>
                <c:formatCode>###0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5"/>
          <c:order val="5"/>
          <c:tx>
            <c:v>White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Demographic'!$D$48:$H$48</c:f>
              <c:numCache>
                <c:formatCode>###0</c:formatCode>
                <c:ptCount val="5"/>
                <c:pt idx="0">
                  <c:v>402</c:v>
                </c:pt>
                <c:pt idx="1">
                  <c:v>352</c:v>
                </c:pt>
                <c:pt idx="2">
                  <c:v>363</c:v>
                </c:pt>
                <c:pt idx="3">
                  <c:v>362</c:v>
                </c:pt>
                <c:pt idx="4">
                  <c:v>368</c:v>
                </c:pt>
              </c:numCache>
            </c:numRef>
          </c:val>
        </c:ser>
        <c:ser>
          <c:idx val="6"/>
          <c:order val="6"/>
          <c:tx>
            <c:v>Two or More Races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Demographic'!$D$50:$H$50</c:f>
              <c:numCache>
                <c:formatCode>###0</c:formatCode>
                <c:ptCount val="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7"/>
          <c:order val="7"/>
          <c:tx>
            <c:v>Unknown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Demographic'!$D$52:$H$52</c:f>
              <c:numCache>
                <c:formatCode>###0</c:formatCode>
                <c:ptCount val="5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194240"/>
        <c:axId val="98794240"/>
      </c:barChart>
      <c:catAx>
        <c:axId val="101194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98794240"/>
        <c:crosses val="autoZero"/>
        <c:auto val="1"/>
        <c:lblAlgn val="ctr"/>
        <c:lblOffset val="100"/>
        <c:noMultiLvlLbl val="0"/>
      </c:catAx>
      <c:valAx>
        <c:axId val="987942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Employees</a:t>
                </a:r>
              </a:p>
            </c:rich>
          </c:tx>
          <c:overlay val="0"/>
        </c:title>
        <c:numFmt formatCode="###0" sourceLinked="1"/>
        <c:majorTickMark val="none"/>
        <c:minorTickMark val="none"/>
        <c:tickLblPos val="nextTo"/>
        <c:crossAx val="101194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District Employees by Age (Start of Fall Term)</a:t>
            </a: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v>18-34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'Crafton Employees by Demographi'!$D$3:$H$3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'District Employees by Demograph'!$D$4:$H$4</c:f>
              <c:numCache>
                <c:formatCode>###0</c:formatCode>
                <c:ptCount val="5"/>
                <c:pt idx="0">
                  <c:v>198</c:v>
                </c:pt>
                <c:pt idx="1">
                  <c:v>182</c:v>
                </c:pt>
                <c:pt idx="2">
                  <c:v>158</c:v>
                </c:pt>
                <c:pt idx="3">
                  <c:v>168</c:v>
                </c:pt>
                <c:pt idx="4">
                  <c:v>192</c:v>
                </c:pt>
              </c:numCache>
            </c:numRef>
          </c:val>
        </c:ser>
        <c:ser>
          <c:idx val="1"/>
          <c:order val="1"/>
          <c:tx>
            <c:v>35-39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'District Employees by Demograph'!$D$6:$H$6</c:f>
              <c:numCache>
                <c:formatCode>###0</c:formatCode>
                <c:ptCount val="5"/>
                <c:pt idx="0">
                  <c:v>118</c:v>
                </c:pt>
                <c:pt idx="1">
                  <c:v>122</c:v>
                </c:pt>
                <c:pt idx="2">
                  <c:v>123</c:v>
                </c:pt>
                <c:pt idx="3">
                  <c:v>113</c:v>
                </c:pt>
                <c:pt idx="4">
                  <c:v>131</c:v>
                </c:pt>
              </c:numCache>
            </c:numRef>
          </c:val>
        </c:ser>
        <c:ser>
          <c:idx val="2"/>
          <c:order val="2"/>
          <c:tx>
            <c:v>40-44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'District Employees by Demograph'!$D$8:$H$8</c:f>
              <c:numCache>
                <c:formatCode>###0</c:formatCode>
                <c:ptCount val="5"/>
                <c:pt idx="0">
                  <c:v>146</c:v>
                </c:pt>
                <c:pt idx="1">
                  <c:v>135</c:v>
                </c:pt>
                <c:pt idx="2">
                  <c:v>135</c:v>
                </c:pt>
                <c:pt idx="3">
                  <c:v>149</c:v>
                </c:pt>
                <c:pt idx="4">
                  <c:v>161</c:v>
                </c:pt>
              </c:numCache>
            </c:numRef>
          </c:val>
        </c:ser>
        <c:ser>
          <c:idx val="3"/>
          <c:order val="3"/>
          <c:tx>
            <c:v>45-49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'District Employees by Demograph'!$D$10:$H$10</c:f>
              <c:numCache>
                <c:formatCode>###0</c:formatCode>
                <c:ptCount val="5"/>
                <c:pt idx="0">
                  <c:v>153</c:v>
                </c:pt>
                <c:pt idx="1">
                  <c:v>134</c:v>
                </c:pt>
                <c:pt idx="2">
                  <c:v>152</c:v>
                </c:pt>
                <c:pt idx="3">
                  <c:v>145</c:v>
                </c:pt>
                <c:pt idx="4">
                  <c:v>144</c:v>
                </c:pt>
              </c:numCache>
            </c:numRef>
          </c:val>
        </c:ser>
        <c:ser>
          <c:idx val="4"/>
          <c:order val="4"/>
          <c:tx>
            <c:v>50-54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'District Employees by Demograph'!$D$12:$H$12</c:f>
              <c:numCache>
                <c:formatCode>###0</c:formatCode>
                <c:ptCount val="5"/>
                <c:pt idx="0">
                  <c:v>196</c:v>
                </c:pt>
                <c:pt idx="1">
                  <c:v>179</c:v>
                </c:pt>
                <c:pt idx="2">
                  <c:v>168</c:v>
                </c:pt>
                <c:pt idx="3">
                  <c:v>156</c:v>
                </c:pt>
                <c:pt idx="4">
                  <c:v>156</c:v>
                </c:pt>
              </c:numCache>
            </c:numRef>
          </c:val>
        </c:ser>
        <c:ser>
          <c:idx val="5"/>
          <c:order val="5"/>
          <c:tx>
            <c:v>55-59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'District Employees by Demograph'!$D$14:$H$14</c:f>
              <c:numCache>
                <c:formatCode>###0</c:formatCode>
                <c:ptCount val="5"/>
                <c:pt idx="0">
                  <c:v>174</c:v>
                </c:pt>
                <c:pt idx="1">
                  <c:v>185</c:v>
                </c:pt>
                <c:pt idx="2">
                  <c:v>186</c:v>
                </c:pt>
                <c:pt idx="3">
                  <c:v>192</c:v>
                </c:pt>
                <c:pt idx="4">
                  <c:v>196</c:v>
                </c:pt>
              </c:numCache>
            </c:numRef>
          </c:val>
        </c:ser>
        <c:ser>
          <c:idx val="6"/>
          <c:order val="6"/>
          <c:tx>
            <c:v>60-64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'District Employees by Demograph'!$D$16:$H$16</c:f>
              <c:numCache>
                <c:formatCode>###0</c:formatCode>
                <c:ptCount val="5"/>
                <c:pt idx="0">
                  <c:v>115</c:v>
                </c:pt>
                <c:pt idx="1">
                  <c:v>104</c:v>
                </c:pt>
                <c:pt idx="2">
                  <c:v>117</c:v>
                </c:pt>
                <c:pt idx="3">
                  <c:v>120</c:v>
                </c:pt>
                <c:pt idx="4">
                  <c:v>132</c:v>
                </c:pt>
              </c:numCache>
            </c:numRef>
          </c:val>
        </c:ser>
        <c:ser>
          <c:idx val="7"/>
          <c:order val="7"/>
          <c:tx>
            <c:v>65-69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'Crafton Employees by Demographi'!$D$18:$H$18</c:f>
              <c:numCache>
                <c:formatCode>###0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</c:ser>
        <c:ser>
          <c:idx val="8"/>
          <c:order val="8"/>
          <c:tx>
            <c:v>70+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'District Employees by Demograph'!$D$20:$H$20</c:f>
              <c:numCache>
                <c:formatCode>###0</c:formatCode>
                <c:ptCount val="5"/>
                <c:pt idx="0">
                  <c:v>29</c:v>
                </c:pt>
                <c:pt idx="1">
                  <c:v>36</c:v>
                </c:pt>
                <c:pt idx="2">
                  <c:v>37</c:v>
                </c:pt>
                <c:pt idx="3">
                  <c:v>40</c:v>
                </c:pt>
                <c:pt idx="4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7490432"/>
        <c:axId val="100696640"/>
      </c:barChart>
      <c:catAx>
        <c:axId val="137490432"/>
        <c:scaling>
          <c:orientation val="minMax"/>
        </c:scaling>
        <c:delete val="0"/>
        <c:axPos val="l"/>
        <c:majorTickMark val="none"/>
        <c:minorTickMark val="none"/>
        <c:tickLblPos val="nextTo"/>
        <c:crossAx val="100696640"/>
        <c:crosses val="autoZero"/>
        <c:auto val="1"/>
        <c:lblAlgn val="ctr"/>
        <c:lblOffset val="100"/>
        <c:noMultiLvlLbl val="0"/>
      </c:catAx>
      <c:valAx>
        <c:axId val="100696640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1374904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317357968049353E-2"/>
          <c:y val="0.25199256834468764"/>
          <c:w val="0.92945491557649784"/>
          <c:h val="0.64598000530832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'Employees by Location'!$A$3</c:f>
              <c:strCache>
                <c:ptCount val="1"/>
                <c:pt idx="0">
                  <c:v>1 Full-Time Faculty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'Employees by Location'!$B$2:$F$2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Location'!$B$3:$F$3</c:f>
              <c:numCache>
                <c:formatCode>###0</c:formatCode>
                <c:ptCount val="5"/>
                <c:pt idx="0">
                  <c:v>222</c:v>
                </c:pt>
                <c:pt idx="1">
                  <c:v>217</c:v>
                </c:pt>
                <c:pt idx="2">
                  <c:v>217</c:v>
                </c:pt>
                <c:pt idx="3">
                  <c:v>220</c:v>
                </c:pt>
                <c:pt idx="4">
                  <c:v>215</c:v>
                </c:pt>
              </c:numCache>
            </c:numRef>
          </c:val>
        </c:ser>
        <c:ser>
          <c:idx val="1"/>
          <c:order val="1"/>
          <c:tx>
            <c:strRef>
              <c:f>'Employees by Location'!$A$4</c:f>
              <c:strCache>
                <c:ptCount val="1"/>
                <c:pt idx="0">
                  <c:v>2 Adjunct Faculty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'Employees by Location'!$B$2:$F$2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Location'!$B$4:$F$4</c:f>
              <c:numCache>
                <c:formatCode>###0</c:formatCode>
                <c:ptCount val="5"/>
                <c:pt idx="0">
                  <c:v>504</c:v>
                </c:pt>
                <c:pt idx="1">
                  <c:v>452</c:v>
                </c:pt>
                <c:pt idx="2">
                  <c:v>466</c:v>
                </c:pt>
                <c:pt idx="3">
                  <c:v>501</c:v>
                </c:pt>
                <c:pt idx="4">
                  <c:v>587</c:v>
                </c:pt>
              </c:numCache>
            </c:numRef>
          </c:val>
        </c:ser>
        <c:ser>
          <c:idx val="2"/>
          <c:order val="2"/>
          <c:tx>
            <c:strRef>
              <c:f>'Employees by Location'!$A$5</c:f>
              <c:strCache>
                <c:ptCount val="1"/>
                <c:pt idx="0">
                  <c:v>3 Manager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'Employees by Location'!$B$2:$F$2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Location'!$B$5:$F$5</c:f>
              <c:numCache>
                <c:formatCode>###0</c:formatCode>
                <c:ptCount val="5"/>
                <c:pt idx="0">
                  <c:v>52</c:v>
                </c:pt>
                <c:pt idx="1">
                  <c:v>86</c:v>
                </c:pt>
                <c:pt idx="2">
                  <c:v>82</c:v>
                </c:pt>
                <c:pt idx="3">
                  <c:v>77</c:v>
                </c:pt>
                <c:pt idx="4">
                  <c:v>83</c:v>
                </c:pt>
              </c:numCache>
            </c:numRef>
          </c:val>
        </c:ser>
        <c:ser>
          <c:idx val="3"/>
          <c:order val="3"/>
          <c:tx>
            <c:strRef>
              <c:f>'Employees by Location'!$A$6</c:f>
              <c:strCache>
                <c:ptCount val="1"/>
                <c:pt idx="0">
                  <c:v>4 Classified/Confidential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'Employees by Location'!$B$2:$F$2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Location'!$B$6:$F$6</c:f>
              <c:numCache>
                <c:formatCode>###0</c:formatCode>
                <c:ptCount val="5"/>
                <c:pt idx="0">
                  <c:v>407</c:v>
                </c:pt>
                <c:pt idx="1">
                  <c:v>381</c:v>
                </c:pt>
                <c:pt idx="2">
                  <c:v>372</c:v>
                </c:pt>
                <c:pt idx="3">
                  <c:v>340</c:v>
                </c:pt>
                <c:pt idx="4">
                  <c:v>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962304"/>
        <c:axId val="100699520"/>
      </c:barChart>
      <c:catAx>
        <c:axId val="10096230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 Narrow" pitchFamily="34" charset="0"/>
              </a:defRPr>
            </a:pPr>
            <a:endParaRPr lang="en-US"/>
          </a:p>
        </c:txPr>
        <c:crossAx val="100699520"/>
        <c:crosses val="autoZero"/>
        <c:auto val="1"/>
        <c:lblAlgn val="ctr"/>
        <c:lblOffset val="100"/>
        <c:noMultiLvlLbl val="0"/>
      </c:catAx>
      <c:valAx>
        <c:axId val="100699520"/>
        <c:scaling>
          <c:orientation val="minMax"/>
        </c:scaling>
        <c:delete val="0"/>
        <c:axPos val="l"/>
        <c:numFmt formatCode="###0" sourceLinked="1"/>
        <c:majorTickMark val="out"/>
        <c:minorTickMark val="none"/>
        <c:tickLblPos val="nextTo"/>
        <c:crossAx val="100962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5512431024862127E-2"/>
          <c:y val="0.12796744227196344"/>
          <c:w val="0.91167917002500731"/>
          <c:h val="8.7885104249609214E-2"/>
        </c:manualLayout>
      </c:layout>
      <c:overlay val="0"/>
      <c:txPr>
        <a:bodyPr/>
        <a:lstStyle/>
        <a:p>
          <a:pPr>
            <a:defRPr sz="1400"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26044821320416"/>
          <c:y val="0.13426347703070921"/>
          <c:w val="0.82837381385019215"/>
          <c:h val="0.73852299658383491"/>
        </c:manualLayout>
      </c:layout>
      <c:lineChart>
        <c:grouping val="standard"/>
        <c:varyColors val="0"/>
        <c:ser>
          <c:idx val="0"/>
          <c:order val="0"/>
          <c:tx>
            <c:v>Service Area</c:v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'District Pop Tables &amp; Graphs'!$M$1:$V$1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'District Pop Tables &amp; Graphs'!$M$2:$V$2</c:f>
              <c:numCache>
                <c:formatCode>_(* #,##0_);_(* \(#,##0\);_(* "-"??_);_(@_)</c:formatCode>
                <c:ptCount val="10"/>
                <c:pt idx="0">
                  <c:v>1479690</c:v>
                </c:pt>
                <c:pt idx="1">
                  <c:v>1493102</c:v>
                </c:pt>
                <c:pt idx="2">
                  <c:v>1504657</c:v>
                </c:pt>
                <c:pt idx="3">
                  <c:v>1515994</c:v>
                </c:pt>
                <c:pt idx="4">
                  <c:v>1524723</c:v>
                </c:pt>
                <c:pt idx="5">
                  <c:v>1531309</c:v>
                </c:pt>
                <c:pt idx="6">
                  <c:v>1535906</c:v>
                </c:pt>
                <c:pt idx="7">
                  <c:v>1538991</c:v>
                </c:pt>
                <c:pt idx="8">
                  <c:v>1545954.1993343681</c:v>
                </c:pt>
                <c:pt idx="9">
                  <c:v>1552948.9038204665</c:v>
                </c:pt>
              </c:numCache>
            </c:numRef>
          </c:val>
          <c:smooth val="0"/>
        </c:ser>
        <c:ser>
          <c:idx val="1"/>
          <c:order val="1"/>
          <c:tx>
            <c:v>Regional Area</c:v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'District Pop Tables &amp; Graphs'!$M$1:$V$1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'District Pop Tables &amp; Graphs'!$M$3:$V$3</c:f>
              <c:numCache>
                <c:formatCode>_(* #,##0_);_(* \(#,##0\);_(* "-"??_);_(@_)</c:formatCode>
                <c:ptCount val="10"/>
                <c:pt idx="0">
                  <c:v>4600071</c:v>
                </c:pt>
                <c:pt idx="1">
                  <c:v>4645931</c:v>
                </c:pt>
                <c:pt idx="2">
                  <c:v>4686665</c:v>
                </c:pt>
                <c:pt idx="3">
                  <c:v>4725453</c:v>
                </c:pt>
                <c:pt idx="4">
                  <c:v>4755883</c:v>
                </c:pt>
                <c:pt idx="5">
                  <c:v>4779217</c:v>
                </c:pt>
                <c:pt idx="6">
                  <c:v>4796289</c:v>
                </c:pt>
                <c:pt idx="7">
                  <c:v>4808452</c:v>
                </c:pt>
                <c:pt idx="8">
                  <c:v>4836132.159092471</c:v>
                </c:pt>
                <c:pt idx="9">
                  <c:v>4863980.8474795669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688896"/>
        <c:axId val="39929536"/>
      </c:lineChart>
      <c:catAx>
        <c:axId val="446888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929536"/>
        <c:crosses val="autoZero"/>
        <c:auto val="1"/>
        <c:lblAlgn val="ctr"/>
        <c:lblOffset val="100"/>
        <c:noMultiLvlLbl val="0"/>
      </c:catAx>
      <c:valAx>
        <c:axId val="39929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Population</a:t>
                </a:r>
              </a:p>
            </c:rich>
          </c:tx>
          <c:layout>
            <c:manualLayout>
              <c:xMode val="edge"/>
              <c:yMode val="edge"/>
              <c:x val="1.3814859681001417E-3"/>
              <c:y val="0.36396208807232439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468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887341005451248"/>
          <c:y val="1.4064741907261591E-2"/>
          <c:w val="0.45132273369674958"/>
          <c:h val="9.8386993292505123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'Counties &amp; CA - Age Group'!$P$45</c:f>
              <c:strCache>
                <c:ptCount val="1"/>
                <c:pt idx="0">
                  <c:v>19 and Under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'Counties &amp; CA - Age Group'!$A$46:$A$53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2023</c:v>
                </c:pt>
              </c:numCache>
            </c:numRef>
          </c:cat>
          <c:val>
            <c:numRef>
              <c:f>'Counties &amp; CA - Age Group'!$P$46:$P$53</c:f>
              <c:numCache>
                <c:formatCode>_(* #,##0_);_(* \(#,##0\);_(* "-"??_);_(@_)</c:formatCode>
                <c:ptCount val="8"/>
                <c:pt idx="0">
                  <c:v>1361383</c:v>
                </c:pt>
                <c:pt idx="1">
                  <c:v>1353619</c:v>
                </c:pt>
                <c:pt idx="2">
                  <c:v>1346063</c:v>
                </c:pt>
                <c:pt idx="3">
                  <c:v>1348107</c:v>
                </c:pt>
                <c:pt idx="4">
                  <c:v>1356049</c:v>
                </c:pt>
                <c:pt idx="5">
                  <c:v>1353226</c:v>
                </c:pt>
                <c:pt idx="6">
                  <c:v>1420472</c:v>
                </c:pt>
                <c:pt idx="7">
                  <c:v>1428872</c:v>
                </c:pt>
              </c:numCache>
            </c:numRef>
          </c:val>
        </c:ser>
        <c:ser>
          <c:idx val="1"/>
          <c:order val="1"/>
          <c:tx>
            <c:strRef>
              <c:f>'Counties &amp; CA - Age Group'!$Q$45</c:f>
              <c:strCache>
                <c:ptCount val="1"/>
                <c:pt idx="0">
                  <c:v>20-24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'Counties &amp; CA - Age Group'!$A$46:$A$53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2023</c:v>
                </c:pt>
              </c:numCache>
            </c:numRef>
          </c:cat>
          <c:val>
            <c:numRef>
              <c:f>'Counties &amp; CA - Age Group'!$Q$46:$Q$53</c:f>
              <c:numCache>
                <c:formatCode>_(* #,##0_);_(* \(#,##0\);_(* "-"??_);_(@_)</c:formatCode>
                <c:ptCount val="8"/>
                <c:pt idx="0">
                  <c:v>316595</c:v>
                </c:pt>
                <c:pt idx="1">
                  <c:v>333119</c:v>
                </c:pt>
                <c:pt idx="2">
                  <c:v>344452</c:v>
                </c:pt>
                <c:pt idx="3">
                  <c:v>353178</c:v>
                </c:pt>
                <c:pt idx="4">
                  <c:v>358227</c:v>
                </c:pt>
                <c:pt idx="5">
                  <c:v>376421</c:v>
                </c:pt>
                <c:pt idx="6">
                  <c:v>308507</c:v>
                </c:pt>
                <c:pt idx="7">
                  <c:v>320413</c:v>
                </c:pt>
              </c:numCache>
            </c:numRef>
          </c:val>
        </c:ser>
        <c:ser>
          <c:idx val="2"/>
          <c:order val="2"/>
          <c:tx>
            <c:strRef>
              <c:f>'Counties &amp; CA - Age Group'!$R$45</c:f>
              <c:strCache>
                <c:ptCount val="1"/>
                <c:pt idx="0">
                  <c:v>25-29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1.0416666666666619E-2"/>
                  <c:y val="3.3333333333333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'Counties &amp; CA - Age Group'!$A$46:$A$53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2023</c:v>
                </c:pt>
              </c:numCache>
            </c:numRef>
          </c:cat>
          <c:val>
            <c:numRef>
              <c:f>'Counties &amp; CA - Age Group'!$R$46:$R$53</c:f>
              <c:numCache>
                <c:formatCode>_(* #,##0_);_(* \(#,##0\);_(* "-"??_);_(@_)</c:formatCode>
                <c:ptCount val="8"/>
                <c:pt idx="0">
                  <c:v>291308</c:v>
                </c:pt>
                <c:pt idx="1">
                  <c:v>296762</c:v>
                </c:pt>
                <c:pt idx="2">
                  <c:v>300642</c:v>
                </c:pt>
                <c:pt idx="3">
                  <c:v>311589</c:v>
                </c:pt>
                <c:pt idx="4">
                  <c:v>322936</c:v>
                </c:pt>
                <c:pt idx="5">
                  <c:v>334567</c:v>
                </c:pt>
                <c:pt idx="6">
                  <c:v>377768</c:v>
                </c:pt>
                <c:pt idx="7">
                  <c:v>332531</c:v>
                </c:pt>
              </c:numCache>
            </c:numRef>
          </c:val>
        </c:ser>
        <c:ser>
          <c:idx val="3"/>
          <c:order val="3"/>
          <c:tx>
            <c:strRef>
              <c:f>'Counties &amp; CA - Age Group'!$S$45</c:f>
              <c:strCache>
                <c:ptCount val="1"/>
                <c:pt idx="0">
                  <c:v>30-49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'Counties &amp; CA - Age Group'!$A$46:$A$53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2023</c:v>
                </c:pt>
              </c:numCache>
            </c:numRef>
          </c:cat>
          <c:val>
            <c:numRef>
              <c:f>'Counties &amp; CA - Age Group'!$S$46:$S$53</c:f>
              <c:numCache>
                <c:formatCode>_(* #,##0_);_(* \(#,##0\);_(* "-"??_);_(@_)</c:formatCode>
                <c:ptCount val="8"/>
                <c:pt idx="0">
                  <c:v>1139174</c:v>
                </c:pt>
                <c:pt idx="1">
                  <c:v>1143657</c:v>
                </c:pt>
                <c:pt idx="2">
                  <c:v>1146601</c:v>
                </c:pt>
                <c:pt idx="3">
                  <c:v>1155586</c:v>
                </c:pt>
                <c:pt idx="4">
                  <c:v>1163265</c:v>
                </c:pt>
                <c:pt idx="5">
                  <c:v>1170721</c:v>
                </c:pt>
                <c:pt idx="6">
                  <c:v>1218673</c:v>
                </c:pt>
                <c:pt idx="7">
                  <c:v>1252281</c:v>
                </c:pt>
              </c:numCache>
            </c:numRef>
          </c:val>
        </c:ser>
        <c:ser>
          <c:idx val="4"/>
          <c:order val="4"/>
          <c:tx>
            <c:strRef>
              <c:f>'Counties &amp; CA - Age Group'!$T$45</c:f>
              <c:strCache>
                <c:ptCount val="1"/>
                <c:pt idx="0">
                  <c:v>50 and Over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'Counties &amp; CA - Age Group'!$A$46:$A$53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2023</c:v>
                </c:pt>
              </c:numCache>
            </c:numRef>
          </c:cat>
          <c:val>
            <c:numRef>
              <c:f>'Counties &amp; CA - Age Group'!$T$46:$T$53</c:f>
              <c:numCache>
                <c:formatCode>_(* #,##0_);_(* \(#,##0\);_(* "-"??_);_(@_)</c:formatCode>
                <c:ptCount val="8"/>
                <c:pt idx="0">
                  <c:v>1135093</c:v>
                </c:pt>
                <c:pt idx="1">
                  <c:v>1174989</c:v>
                </c:pt>
                <c:pt idx="2">
                  <c:v>1212849</c:v>
                </c:pt>
                <c:pt idx="3">
                  <c:v>1248128</c:v>
                </c:pt>
                <c:pt idx="4">
                  <c:v>1280527</c:v>
                </c:pt>
                <c:pt idx="5">
                  <c:v>1310388</c:v>
                </c:pt>
                <c:pt idx="6">
                  <c:v>1430464</c:v>
                </c:pt>
                <c:pt idx="7">
                  <c:v>1474357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6453632"/>
        <c:axId val="39931840"/>
      </c:barChart>
      <c:catAx>
        <c:axId val="96453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931840"/>
        <c:crosses val="autoZero"/>
        <c:auto val="1"/>
        <c:lblAlgn val="ctr"/>
        <c:lblOffset val="100"/>
        <c:noMultiLvlLbl val="0"/>
      </c:catAx>
      <c:valAx>
        <c:axId val="399318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6453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073131971784774"/>
          <c:y val="2.0000000000000007E-2"/>
          <c:w val="0.78812069389763773"/>
          <c:h val="8.4448818897637792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353182414698193E-2"/>
          <c:y val="0.11709081416870647"/>
          <c:w val="0.88440647555774066"/>
          <c:h val="0.82116766192405011"/>
        </c:manualLayout>
      </c:layout>
      <c:barChart>
        <c:barDir val="bar"/>
        <c:grouping val="percentStacked"/>
        <c:varyColors val="0"/>
        <c:ser>
          <c:idx val="0"/>
          <c:order val="0"/>
          <c:tx>
            <c:v>White</c:v>
          </c:tx>
          <c:invertIfNegative val="0"/>
          <c:dLbls>
            <c:dLbl>
              <c:idx val="0"/>
              <c:layout>
                <c:manualLayout>
                  <c:x val="-4.2820228866740521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343669250646274E-2"/>
                  <c:y val="-3.4504004929143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343669250646274E-2"/>
                  <c:y val="-3.9433148490450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913990402362616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867109634551492E-2"/>
                  <c:y val="-3.943314849045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913990402362616E-2"/>
                  <c:y val="-4.1897720271102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007751937984489E-2"/>
                  <c:y val="-3.943314849045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578073089701115E-2"/>
                  <c:y val="-3.696857670979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'Regional Pop. by Race'!$B$14:$I$14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numCache>
            </c:numRef>
          </c:cat>
          <c:val>
            <c:numRef>
              <c:f>'Regional Pop. by Race'!$B$15:$I$15</c:f>
              <c:numCache>
                <c:formatCode>_(* #,##0_);_(* \(#,##0\);_(* "-"??_);_(@_)</c:formatCode>
                <c:ptCount val="8"/>
                <c:pt idx="0">
                  <c:v>1555750</c:v>
                </c:pt>
                <c:pt idx="1">
                  <c:v>1549465</c:v>
                </c:pt>
                <c:pt idx="2">
                  <c:v>1541297</c:v>
                </c:pt>
                <c:pt idx="3">
                  <c:v>1532396</c:v>
                </c:pt>
                <c:pt idx="4">
                  <c:v>1525363</c:v>
                </c:pt>
                <c:pt idx="5">
                  <c:v>1521020</c:v>
                </c:pt>
                <c:pt idx="6">
                  <c:v>1499778</c:v>
                </c:pt>
                <c:pt idx="7">
                  <c:v>1488253.576503701</c:v>
                </c:pt>
              </c:numCache>
            </c:numRef>
          </c:val>
        </c:ser>
        <c:ser>
          <c:idx val="1"/>
          <c:order val="1"/>
          <c:tx>
            <c:v>Black/African American</c:v>
          </c:tx>
          <c:invertIfNegative val="0"/>
          <c:dLbls>
            <c:dLbl>
              <c:idx val="0"/>
              <c:layout>
                <c:manualLayout>
                  <c:x val="-4.4296788482834998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390550018456995E-2"/>
                  <c:y val="-3.943314849045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296788482834998E-2"/>
                  <c:y val="-3.696857670979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867109634551492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726467331118836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343669250646274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2820228866740521E-2"/>
                  <c:y val="-3.943314849045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7249907715023985E-2"/>
                  <c:y val="-3.9433148490450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'Regional Pop. by Race'!$B$14:$I$14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numCache>
            </c:numRef>
          </c:cat>
          <c:val>
            <c:numRef>
              <c:f>'Regional Pop. by Race'!$B$16:$I$16</c:f>
              <c:numCache>
                <c:formatCode>_(* #,##0_);_(* \(#,##0\);_(* "-"??_);_(@_)</c:formatCode>
                <c:ptCount val="8"/>
                <c:pt idx="0">
                  <c:v>305278</c:v>
                </c:pt>
                <c:pt idx="1">
                  <c:v>308583</c:v>
                </c:pt>
                <c:pt idx="2">
                  <c:v>311176</c:v>
                </c:pt>
                <c:pt idx="3">
                  <c:v>314671</c:v>
                </c:pt>
                <c:pt idx="4">
                  <c:v>318175</c:v>
                </c:pt>
                <c:pt idx="5">
                  <c:v>321815</c:v>
                </c:pt>
                <c:pt idx="6">
                  <c:v>333029</c:v>
                </c:pt>
                <c:pt idx="7">
                  <c:v>337832.98505178286</c:v>
                </c:pt>
              </c:numCache>
            </c:numRef>
          </c:val>
        </c:ser>
        <c:ser>
          <c:idx val="2"/>
          <c:order val="2"/>
          <c:tx>
            <c:v>Asian</c:v>
          </c:tx>
          <c:invertIfNegative val="0"/>
          <c:dLbls>
            <c:dLbl>
              <c:idx val="0"/>
              <c:layout>
                <c:manualLayout>
                  <c:x val="-2.0671834625323258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671834625323258E-2"/>
                  <c:y val="-3.943314849045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101513473606573E-2"/>
                  <c:y val="-3.696857670979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148394241417478E-2"/>
                  <c:y val="-3.943314849045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101513473606642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578073089701115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195275009228626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195275009228501E-2"/>
                  <c:y val="-3.696857670979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'Regional Pop. by Race'!$B$14:$I$14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numCache>
            </c:numRef>
          </c:cat>
          <c:val>
            <c:numRef>
              <c:f>'Regional Pop. by Race'!$B$17:$I$17</c:f>
              <c:numCache>
                <c:formatCode>_(* #,##0_);_(* \(#,##0\);_(* "-"??_);_(@_)</c:formatCode>
                <c:ptCount val="8"/>
                <c:pt idx="0">
                  <c:v>254886</c:v>
                </c:pt>
                <c:pt idx="1">
                  <c:v>262464</c:v>
                </c:pt>
                <c:pt idx="2">
                  <c:v>268137</c:v>
                </c:pt>
                <c:pt idx="3">
                  <c:v>276576</c:v>
                </c:pt>
                <c:pt idx="4">
                  <c:v>284969</c:v>
                </c:pt>
                <c:pt idx="5">
                  <c:v>292858</c:v>
                </c:pt>
                <c:pt idx="6">
                  <c:v>319529</c:v>
                </c:pt>
                <c:pt idx="7">
                  <c:v>332704.90664211527</c:v>
                </c:pt>
              </c:numCache>
            </c:numRef>
          </c:val>
        </c:ser>
        <c:ser>
          <c:idx val="3"/>
          <c:order val="3"/>
          <c:tx>
            <c:v>Native Hawaiian/Pacific Islander</c:v>
          </c:tx>
          <c:invertIfNegative val="0"/>
          <c:dLbls>
            <c:dLbl>
              <c:idx val="0"/>
              <c:layout>
                <c:manualLayout>
                  <c:x val="5.9062384643779782E-3"/>
                  <c:y val="-3.943314849045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593576965670766E-3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62384643780415E-3"/>
                  <c:y val="-3.696857670979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593576965670766E-3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3827980804725942E-3"/>
                  <c:y val="-3.4504004929143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8593576965670766E-3"/>
                  <c:y val="-3.4504004929143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2890365448505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812476928756001E-2"/>
                  <c:y val="-3.696857670979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'Regional Pop. by Race'!$B$14:$I$14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numCache>
            </c:numRef>
          </c:cat>
          <c:val>
            <c:numRef>
              <c:f>'Regional Pop. by Race'!$B$20:$I$20</c:f>
              <c:numCache>
                <c:formatCode>_(* #,##0_);_(* \(#,##0\);_(* "-"??_);_(@_)</c:formatCode>
                <c:ptCount val="8"/>
                <c:pt idx="0">
                  <c:v>12055</c:v>
                </c:pt>
                <c:pt idx="1">
                  <c:v>12173</c:v>
                </c:pt>
                <c:pt idx="2">
                  <c:v>12334</c:v>
                </c:pt>
                <c:pt idx="3">
                  <c:v>12593</c:v>
                </c:pt>
                <c:pt idx="4">
                  <c:v>12845</c:v>
                </c:pt>
                <c:pt idx="5">
                  <c:v>13084</c:v>
                </c:pt>
                <c:pt idx="6">
                  <c:v>13879</c:v>
                </c:pt>
                <c:pt idx="7">
                  <c:v>14264.718718639178</c:v>
                </c:pt>
              </c:numCache>
            </c:numRef>
          </c:val>
        </c:ser>
        <c:ser>
          <c:idx val="4"/>
          <c:order val="4"/>
          <c:tx>
            <c:v>Hispanic/Latino</c:v>
          </c:tx>
          <c:invertIfNegative val="0"/>
          <c:dLbls>
            <c:dLbl>
              <c:idx val="0"/>
              <c:layout>
                <c:manualLayout>
                  <c:x val="-5.9062384643780415E-3"/>
                  <c:y val="-3.943314849045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062384643780415E-3"/>
                  <c:y val="-4.1897720271102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335917312661499E-2"/>
                  <c:y val="-4.189772027110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2890365448505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671834625323258E-2"/>
                  <c:y val="-3.2039433148490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624953857511993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101513473606642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671834625323258E-2"/>
                  <c:y val="-3.696857670979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'Regional Pop. by Race'!$B$14:$I$14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numCache>
            </c:numRef>
          </c:cat>
          <c:val>
            <c:numRef>
              <c:f>'Regional Pop. by Race'!$B$21:$I$21</c:f>
              <c:numCache>
                <c:formatCode>_(* #,##0_);_(* \(#,##0\);_(* "-"??_);_(@_)</c:formatCode>
                <c:ptCount val="8"/>
                <c:pt idx="0">
                  <c:v>2008976</c:v>
                </c:pt>
                <c:pt idx="1">
                  <c:v>2060240</c:v>
                </c:pt>
                <c:pt idx="2">
                  <c:v>2105956</c:v>
                </c:pt>
                <c:pt idx="3">
                  <c:v>2165866</c:v>
                </c:pt>
                <c:pt idx="4">
                  <c:v>2222458</c:v>
                </c:pt>
                <c:pt idx="5">
                  <c:v>2276693</c:v>
                </c:pt>
                <c:pt idx="6">
                  <c:v>2460850</c:v>
                </c:pt>
                <c:pt idx="7">
                  <c:v>2552583.4973372687</c:v>
                </c:pt>
              </c:numCache>
            </c:numRef>
          </c:val>
        </c:ser>
        <c:ser>
          <c:idx val="5"/>
          <c:order val="5"/>
          <c:tx>
            <c:v>American Indian/Alaskan Native</c:v>
          </c:tx>
          <c:invertIfNegative val="0"/>
          <c:dLbls>
            <c:dLbl>
              <c:idx val="0"/>
              <c:layout>
                <c:manualLayout>
                  <c:x val="-2.9531192321890012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484311554079263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484311554079388E-2"/>
                  <c:y val="-3.696857670979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007751937984603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05463270579539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007751937984489E-2"/>
                  <c:y val="-3.943314849045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484311554079263E-2"/>
                  <c:y val="-3.4504004929143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9867109634551395E-2"/>
                  <c:y val="-3.696857670979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'Regional Pop. by Race'!$B$14:$I$14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numCache>
            </c:numRef>
          </c:cat>
          <c:val>
            <c:numRef>
              <c:f>'Regional Pop. by Race'!$B$19:$I$19</c:f>
              <c:numCache>
                <c:formatCode>_(* #,##0_);_(* \(#,##0\);_(* "-"??_);_(@_)</c:formatCode>
                <c:ptCount val="8"/>
                <c:pt idx="0">
                  <c:v>19737</c:v>
                </c:pt>
                <c:pt idx="1">
                  <c:v>19766</c:v>
                </c:pt>
                <c:pt idx="2">
                  <c:v>19770</c:v>
                </c:pt>
                <c:pt idx="3">
                  <c:v>19622</c:v>
                </c:pt>
                <c:pt idx="4">
                  <c:v>19533</c:v>
                </c:pt>
                <c:pt idx="5">
                  <c:v>19477</c:v>
                </c:pt>
                <c:pt idx="6">
                  <c:v>19200</c:v>
                </c:pt>
                <c:pt idx="7">
                  <c:v>19037.562927640116</c:v>
                </c:pt>
              </c:numCache>
            </c:numRef>
          </c:val>
        </c:ser>
        <c:ser>
          <c:idx val="6"/>
          <c:order val="6"/>
          <c:tx>
            <c:v>Other/2 or More</c:v>
          </c:tx>
          <c:invertIfNegative val="0"/>
          <c:dLbls>
            <c:dLbl>
              <c:idx val="0"/>
              <c:layout>
                <c:manualLayout>
                  <c:x val="1.4765596160944998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18715393134001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42155777039691E-2"/>
                  <c:y val="-3.696857670979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765596160944998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242155777039691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148394241417603E-2"/>
                  <c:y val="-3.943314849045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9195275009228501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242155777039691E-2"/>
                  <c:y val="-3.696857670979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'Regional Pop. by Race'!$B$14:$I$14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numCache>
            </c:numRef>
          </c:cat>
          <c:val>
            <c:numRef>
              <c:f>'Regional Pop. by Race'!$B$18:$I$18</c:f>
              <c:numCache>
                <c:formatCode>_(* #,##0_);_(* \(#,##0\);_(* "-"??_);_(@_)</c:formatCode>
                <c:ptCount val="8"/>
                <c:pt idx="0">
                  <c:v>86874</c:v>
                </c:pt>
                <c:pt idx="1">
                  <c:v>89455</c:v>
                </c:pt>
                <c:pt idx="2">
                  <c:v>91938</c:v>
                </c:pt>
                <c:pt idx="3">
                  <c:v>94866</c:v>
                </c:pt>
                <c:pt idx="4">
                  <c:v>97663</c:v>
                </c:pt>
                <c:pt idx="5">
                  <c:v>100375</c:v>
                </c:pt>
                <c:pt idx="6">
                  <c:v>109620</c:v>
                </c:pt>
                <c:pt idx="7">
                  <c:v>114323.95282432839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552448"/>
        <c:axId val="39934720"/>
      </c:barChart>
      <c:catAx>
        <c:axId val="96552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9934720"/>
        <c:crosses val="autoZero"/>
        <c:auto val="1"/>
        <c:lblAlgn val="ctr"/>
        <c:lblOffset val="100"/>
        <c:noMultiLvlLbl val="0"/>
      </c:catAx>
      <c:valAx>
        <c:axId val="39934720"/>
        <c:scaling>
          <c:orientation val="minMax"/>
        </c:scaling>
        <c:delete val="0"/>
        <c:axPos val="b"/>
        <c:majorGridlines>
          <c:spPr>
            <a:ln>
              <a:solidFill>
                <a:srgbClr val="4F81BD">
                  <a:alpha val="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96552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9.8796045008444199E-3"/>
          <c:w val="0.99058197449728236"/>
          <c:h val="8.8185977218785933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13605442176887E-3"/>
          <c:y val="0.30413385826771655"/>
          <c:w val="0.64036035674112168"/>
          <c:h val="0.67796652467621876"/>
        </c:manualLayout>
      </c:layout>
      <c:pie3DChart>
        <c:varyColors val="1"/>
        <c:ser>
          <c:idx val="0"/>
          <c:order val="0"/>
          <c:dLbls>
            <c:dLbl>
              <c:idx val="3"/>
              <c:layout>
                <c:manualLayout>
                  <c:x val="9.9299027762015643E-2"/>
                  <c:y val="1.045962750503766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spPr/>
              <c:txPr>
                <a:bodyPr/>
                <a:lstStyle/>
                <a:p>
                  <a:pPr>
                    <a:defRPr sz="180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80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'Regional Pop. by Edu.'!$A$12:$A$17</c:f>
              <c:strCache>
                <c:ptCount val="6"/>
                <c:pt idx="0">
                  <c:v>No HS</c:v>
                </c:pt>
                <c:pt idx="1">
                  <c:v>HS Diploma or Equivalent</c:v>
                </c:pt>
                <c:pt idx="2">
                  <c:v>Some College</c:v>
                </c:pt>
                <c:pt idx="3">
                  <c:v>AA/AS</c:v>
                </c:pt>
                <c:pt idx="4">
                  <c:v>BA/BS</c:v>
                </c:pt>
                <c:pt idx="5">
                  <c:v>Graduate or Professor</c:v>
                </c:pt>
              </c:strCache>
            </c:strRef>
          </c:cat>
          <c:val>
            <c:numRef>
              <c:f>'Regional Pop. by Edu.'!$B$12:$B$17</c:f>
              <c:numCache>
                <c:formatCode>_(* #,##0_);_(* \(#,##0\);_(* "-"??_);_(@_)</c:formatCode>
                <c:ptCount val="6"/>
                <c:pt idx="0">
                  <c:v>588769.16666666733</c:v>
                </c:pt>
                <c:pt idx="1">
                  <c:v>696892.5</c:v>
                </c:pt>
                <c:pt idx="2">
                  <c:v>680773.33333333407</c:v>
                </c:pt>
                <c:pt idx="3">
                  <c:v>208313</c:v>
                </c:pt>
                <c:pt idx="4">
                  <c:v>335765.33333333372</c:v>
                </c:pt>
                <c:pt idx="5">
                  <c:v>179284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0397584230542614E-2"/>
          <c:y val="1.5782453422830346E-3"/>
          <c:w val="0.98960243649012514"/>
          <c:h val="0.22806936018243629"/>
        </c:manualLayout>
      </c:layout>
      <c:overlay val="0"/>
      <c:txPr>
        <a:bodyPr/>
        <a:lstStyle/>
        <a:p>
          <a:pPr>
            <a:defRPr sz="1800" b="0" i="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524701817336239E-4"/>
          <c:y val="6.5972222222222224E-2"/>
          <c:w val="0.80698893650951886"/>
          <c:h val="0.87758994969378878"/>
        </c:manualLayout>
      </c:layout>
      <c:pie3DChart>
        <c:varyColors val="1"/>
        <c:ser>
          <c:idx val="0"/>
          <c:order val="0"/>
          <c:dLbls>
            <c:dLbl>
              <c:idx val="3"/>
              <c:spPr/>
              <c:txPr>
                <a:bodyPr/>
                <a:lstStyle/>
                <a:p>
                  <a:pPr>
                    <a:defRPr sz="180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80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'CA - Pop. by Edu. Attainment'!$A$12:$A$17</c:f>
              <c:strCache>
                <c:ptCount val="6"/>
                <c:pt idx="0">
                  <c:v>No HS</c:v>
                </c:pt>
                <c:pt idx="1">
                  <c:v>HS Diploma or Equivalent</c:v>
                </c:pt>
                <c:pt idx="2">
                  <c:v>Some College</c:v>
                </c:pt>
                <c:pt idx="3">
                  <c:v>AA/AS</c:v>
                </c:pt>
                <c:pt idx="4">
                  <c:v>BA/BS</c:v>
                </c:pt>
                <c:pt idx="5">
                  <c:v>Graduate or Professor</c:v>
                </c:pt>
              </c:strCache>
            </c:strRef>
          </c:cat>
          <c:val>
            <c:numRef>
              <c:f>'CA - Pop. by Edu. Attainment'!$B$12:$B$17</c:f>
              <c:numCache>
                <c:formatCode>_(* #,##0_);_(* \(#,##0\);_(* "-"??_);_(@_)</c:formatCode>
                <c:ptCount val="6"/>
                <c:pt idx="0">
                  <c:v>4809888.6666666595</c:v>
                </c:pt>
                <c:pt idx="1">
                  <c:v>5215990.8333333284</c:v>
                </c:pt>
                <c:pt idx="2">
                  <c:v>5459779.5</c:v>
                </c:pt>
                <c:pt idx="3">
                  <c:v>1923096.3333333333</c:v>
                </c:pt>
                <c:pt idx="4">
                  <c:v>4792812.1666666595</c:v>
                </c:pt>
                <c:pt idx="5">
                  <c:v>2728739.8333333293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02118934940499"/>
          <c:y val="0.16750980451767858"/>
          <c:w val="0.7620948506804972"/>
          <c:h val="0.7113791181507737"/>
        </c:manualLayout>
      </c:layout>
      <c:barChart>
        <c:barDir val="col"/>
        <c:grouping val="clustered"/>
        <c:varyColors val="0"/>
        <c:ser>
          <c:idx val="0"/>
          <c:order val="0"/>
          <c:tx>
            <c:v>District</c:v>
          </c:tx>
          <c:invertIfNegative val="0"/>
          <c:dLbls>
            <c:txPr>
              <a:bodyPr rot="5400000" vert="horz"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 Median Income by Edu'!$A$47:$A$52</c:f>
              <c:strCache>
                <c:ptCount val="6"/>
                <c:pt idx="0">
                  <c:v>Population Age 25+</c:v>
                </c:pt>
                <c:pt idx="1">
                  <c:v>Less than HS Graduate</c:v>
                </c:pt>
                <c:pt idx="2">
                  <c:v>HS Diploma or Equivalent</c:v>
                </c:pt>
                <c:pt idx="3">
                  <c:v>Some College or AA/AS</c:v>
                </c:pt>
                <c:pt idx="4">
                  <c:v>BA/BS</c:v>
                </c:pt>
                <c:pt idx="5">
                  <c:v>Graduate or Professor</c:v>
                </c:pt>
              </c:strCache>
            </c:strRef>
          </c:cat>
          <c:val>
            <c:numRef>
              <c:f>'CA Median Income by Edu'!$B$56:$B$61</c:f>
              <c:numCache>
                <c:formatCode>"$"#,##0.00</c:formatCode>
                <c:ptCount val="6"/>
                <c:pt idx="0">
                  <c:v>34739.49</c:v>
                </c:pt>
                <c:pt idx="1">
                  <c:v>24865.79</c:v>
                </c:pt>
                <c:pt idx="2">
                  <c:v>29643.629999999943</c:v>
                </c:pt>
                <c:pt idx="3">
                  <c:v>36011.599999999999</c:v>
                </c:pt>
                <c:pt idx="4">
                  <c:v>48450.74</c:v>
                </c:pt>
                <c:pt idx="5">
                  <c:v>61186.18</c:v>
                </c:pt>
              </c:numCache>
            </c:numRef>
          </c:val>
        </c:ser>
        <c:ser>
          <c:idx val="1"/>
          <c:order val="1"/>
          <c:tx>
            <c:v>Regional</c:v>
          </c:tx>
          <c:invertIfNegative val="0"/>
          <c:dLbls>
            <c:txPr>
              <a:bodyPr rot="5400000" vert="horz"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'CA Median Income by Edu'!$B$29:$B$34</c:f>
              <c:numCache>
                <c:formatCode>"$"#,##0.00</c:formatCode>
                <c:ptCount val="6"/>
                <c:pt idx="0">
                  <c:v>33680</c:v>
                </c:pt>
                <c:pt idx="1">
                  <c:v>20912.5</c:v>
                </c:pt>
                <c:pt idx="2">
                  <c:v>29162.5</c:v>
                </c:pt>
                <c:pt idx="3">
                  <c:v>36928.5</c:v>
                </c:pt>
                <c:pt idx="4">
                  <c:v>52174.5</c:v>
                </c:pt>
                <c:pt idx="5">
                  <c:v>70762</c:v>
                </c:pt>
              </c:numCache>
            </c:numRef>
          </c:val>
        </c:ser>
        <c:ser>
          <c:idx val="2"/>
          <c:order val="2"/>
          <c:tx>
            <c:v>California</c:v>
          </c:tx>
          <c:invertIfNegative val="0"/>
          <c:dLbls>
            <c:txPr>
              <a:bodyPr rot="5400000" vert="horz"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'CA Median Income by Edu'!$B$2:$B$7</c:f>
              <c:numCache>
                <c:formatCode>"$"#,##0.00</c:formatCode>
                <c:ptCount val="6"/>
                <c:pt idx="0">
                  <c:v>37194</c:v>
                </c:pt>
                <c:pt idx="1">
                  <c:v>19122</c:v>
                </c:pt>
                <c:pt idx="2">
                  <c:v>27952</c:v>
                </c:pt>
                <c:pt idx="3">
                  <c:v>36901</c:v>
                </c:pt>
                <c:pt idx="4">
                  <c:v>55262</c:v>
                </c:pt>
                <c:pt idx="5">
                  <c:v>78746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295872"/>
        <c:axId val="97144768"/>
      </c:barChart>
      <c:catAx>
        <c:axId val="97295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7144768"/>
        <c:crosses val="autoZero"/>
        <c:auto val="1"/>
        <c:lblAlgn val="ctr"/>
        <c:lblOffset val="100"/>
        <c:noMultiLvlLbl val="0"/>
      </c:catAx>
      <c:valAx>
        <c:axId val="97144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Median</a:t>
                </a:r>
                <a:r>
                  <a:rPr lang="en-US" sz="1800" baseline="0"/>
                  <a:t> Income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1.1543101517482914E-3"/>
              <c:y val="0.32382350854791814"/>
            </c:manualLayout>
          </c:layout>
          <c:overlay val="0"/>
        </c:title>
        <c:numFmt formatCode="&quot;$&quot;#,##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7295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632100929920039"/>
          <c:y val="1.7022264108878284E-2"/>
          <c:w val="0.510850733580963"/>
          <c:h val="9.0730347895702265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'Crafton WSHC and FTEF'!$A$30</c:f>
              <c:strCache>
                <c:ptCount val="1"/>
                <c:pt idx="0">
                  <c:v>FTEF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'Crafton WSHC and FTEF'!$B$28:$F$28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'Crafton WSHC and FTEF'!$B$30:$F$30</c:f>
              <c:numCache>
                <c:formatCode>#,##0.00</c:formatCode>
                <c:ptCount val="5"/>
                <c:pt idx="0">
                  <c:v>261.34000415354978</c:v>
                </c:pt>
                <c:pt idx="1">
                  <c:v>233.01000364497298</c:v>
                </c:pt>
                <c:pt idx="2">
                  <c:v>225.98700361326343</c:v>
                </c:pt>
                <c:pt idx="3">
                  <c:v>275.02099827677</c:v>
                </c:pt>
                <c:pt idx="4">
                  <c:v>310.04599798098195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'Crafton WSHC and FTEF'!$A$31</c:f>
              <c:strCache>
                <c:ptCount val="1"/>
                <c:pt idx="0">
                  <c:v>WSCH/FTEF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'Crafton WSHC and FTEF'!$B$28:$F$28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'Crafton WSHC and FTEF'!$B$31:$F$31</c:f>
              <c:numCache>
                <c:formatCode>0.00</c:formatCode>
                <c:ptCount val="5"/>
                <c:pt idx="0">
                  <c:v>553.72037406790992</c:v>
                </c:pt>
                <c:pt idx="1">
                  <c:v>544.34678899595644</c:v>
                </c:pt>
                <c:pt idx="2">
                  <c:v>526.61611517928486</c:v>
                </c:pt>
                <c:pt idx="3">
                  <c:v>475.34193680147627</c:v>
                </c:pt>
                <c:pt idx="4">
                  <c:v>456.97064269021433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14144"/>
        <c:axId val="97147072"/>
      </c:lineChart>
      <c:catAx>
        <c:axId val="9901414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7147072"/>
        <c:crosses val="autoZero"/>
        <c:auto val="1"/>
        <c:lblAlgn val="ctr"/>
        <c:lblOffset val="100"/>
        <c:noMultiLvlLbl val="0"/>
      </c:catAx>
      <c:valAx>
        <c:axId val="97147072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90141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592130252011185"/>
          <c:y val="0"/>
          <c:w val="0.2735773424663378"/>
          <c:h val="0.1039376417200129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8522888216113E-2"/>
          <c:y val="8.6285510668511589E-2"/>
          <c:w val="0.89666452375486827"/>
          <c:h val="0.801876066279743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'Employees by Location'!$A$11</c:f>
              <c:strCache>
                <c:ptCount val="1"/>
                <c:pt idx="0">
                  <c:v>1 Full-Time Faculty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'Employees by Location'!$B$10:$F$10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Location'!$B$11:$F$11</c:f>
              <c:numCache>
                <c:formatCode>###0</c:formatCode>
                <c:ptCount val="5"/>
                <c:pt idx="0">
                  <c:v>69</c:v>
                </c:pt>
                <c:pt idx="1">
                  <c:v>69</c:v>
                </c:pt>
                <c:pt idx="2">
                  <c:v>70</c:v>
                </c:pt>
                <c:pt idx="3">
                  <c:v>71</c:v>
                </c:pt>
                <c:pt idx="4">
                  <c:v>70</c:v>
                </c:pt>
              </c:numCache>
            </c:numRef>
          </c:val>
        </c:ser>
        <c:ser>
          <c:idx val="1"/>
          <c:order val="1"/>
          <c:tx>
            <c:strRef>
              <c:f>'Employees by Location'!$A$12</c:f>
              <c:strCache>
                <c:ptCount val="1"/>
                <c:pt idx="0">
                  <c:v>2 Adjunct Faculty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'Employees by Location'!$B$10:$F$10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Location'!$B$12:$F$12</c:f>
              <c:numCache>
                <c:formatCode>###0</c:formatCode>
                <c:ptCount val="5"/>
                <c:pt idx="0">
                  <c:v>147</c:v>
                </c:pt>
                <c:pt idx="1">
                  <c:v>145</c:v>
                </c:pt>
                <c:pt idx="2">
                  <c:v>141</c:v>
                </c:pt>
                <c:pt idx="3">
                  <c:v>158</c:v>
                </c:pt>
                <c:pt idx="4">
                  <c:v>205</c:v>
                </c:pt>
              </c:numCache>
            </c:numRef>
          </c:val>
        </c:ser>
        <c:ser>
          <c:idx val="2"/>
          <c:order val="2"/>
          <c:tx>
            <c:strRef>
              <c:f>'Employees by Location'!$A$13</c:f>
              <c:strCache>
                <c:ptCount val="1"/>
                <c:pt idx="0">
                  <c:v>3 Manager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'Employees by Location'!$B$10:$F$10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Location'!$B$13:$F$13</c:f>
              <c:numCache>
                <c:formatCode>###0</c:formatCode>
                <c:ptCount val="5"/>
                <c:pt idx="0">
                  <c:v>15</c:v>
                </c:pt>
                <c:pt idx="1">
                  <c:v>19</c:v>
                </c:pt>
                <c:pt idx="2">
                  <c:v>17</c:v>
                </c:pt>
                <c:pt idx="3">
                  <c:v>18</c:v>
                </c:pt>
                <c:pt idx="4">
                  <c:v>20</c:v>
                </c:pt>
              </c:numCache>
            </c:numRef>
          </c:val>
        </c:ser>
        <c:ser>
          <c:idx val="3"/>
          <c:order val="3"/>
          <c:tx>
            <c:strRef>
              <c:f>'Employees by Location'!$A$14</c:f>
              <c:strCache>
                <c:ptCount val="1"/>
                <c:pt idx="0">
                  <c:v>4 Classified/Confidential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'Employees by Location'!$B$10:$F$10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Location'!$B$14:$F$14</c:f>
              <c:numCache>
                <c:formatCode>###0</c:formatCode>
                <c:ptCount val="5"/>
                <c:pt idx="0">
                  <c:v>92</c:v>
                </c:pt>
                <c:pt idx="1">
                  <c:v>99</c:v>
                </c:pt>
                <c:pt idx="2">
                  <c:v>92</c:v>
                </c:pt>
                <c:pt idx="3">
                  <c:v>85</c:v>
                </c:pt>
                <c:pt idx="4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082752"/>
        <c:axId val="98935360"/>
      </c:barChart>
      <c:catAx>
        <c:axId val="9908275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8935360"/>
        <c:crosses val="autoZero"/>
        <c:auto val="1"/>
        <c:lblAlgn val="ctr"/>
        <c:lblOffset val="100"/>
        <c:noMultiLvlLbl val="0"/>
      </c:catAx>
      <c:valAx>
        <c:axId val="989353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Employees</a:t>
                </a:r>
              </a:p>
            </c:rich>
          </c:tx>
          <c:layout>
            <c:manualLayout>
              <c:xMode val="edge"/>
              <c:yMode val="edge"/>
              <c:x val="3.9290153763718051E-5"/>
              <c:y val="0.36440320861193587"/>
            </c:manualLayout>
          </c:layout>
          <c:overlay val="0"/>
        </c:title>
        <c:numFmt formatCode="#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9082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738185471388001E-2"/>
          <c:y val="0"/>
          <c:w val="0.92663930174487474"/>
          <c:h val="6.7296280863139393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0.14347</cdr:x>
      <cdr:y>0.25206</cdr:y>
    </cdr:from>
    <cdr:to>
      <cdr:x>0.21419</cdr:x>
      <cdr:y>0.3637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1286" y="821766"/>
          <a:ext cx="685778" cy="363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i="1" dirty="0" smtClean="0"/>
            <a:t>323</a:t>
          </a:r>
          <a:endParaRPr lang="en-US" sz="1100" b="1" i="1" dirty="0"/>
        </a:p>
      </cdr:txBody>
    </cdr:sp>
  </cdr:relSizeAnchor>
  <cdr:relSizeAnchor xmlns:cdr="http://schemas.openxmlformats.org/drawingml/2006/chartDrawing">
    <cdr:from>
      <cdr:x>0.33207</cdr:x>
      <cdr:y>0.22869</cdr:y>
    </cdr:from>
    <cdr:to>
      <cdr:x>0.39556</cdr:x>
      <cdr:y>0.34033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20086" y="745566"/>
          <a:ext cx="615668" cy="363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332</a:t>
          </a:r>
          <a:endParaRPr lang="en-US" sz="1100" b="1" i="1" dirty="0"/>
        </a:p>
      </cdr:txBody>
    </cdr:sp>
  </cdr:relSizeAnchor>
  <cdr:relSizeAnchor xmlns:cdr="http://schemas.openxmlformats.org/drawingml/2006/chartDrawing">
    <cdr:from>
      <cdr:x>0.50494</cdr:x>
      <cdr:y>0.27544</cdr:y>
    </cdr:from>
    <cdr:to>
      <cdr:x>0.56843</cdr:x>
      <cdr:y>0.36475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896486" y="897966"/>
          <a:ext cx="615668" cy="291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320</a:t>
          </a:r>
          <a:endParaRPr lang="en-US" sz="1100" b="1" i="1" dirty="0"/>
        </a:p>
      </cdr:txBody>
    </cdr:sp>
  </cdr:relSizeAnchor>
  <cdr:relSizeAnchor xmlns:cdr="http://schemas.openxmlformats.org/drawingml/2006/chartDrawing">
    <cdr:from>
      <cdr:x>0.68568</cdr:x>
      <cdr:y>0.25206</cdr:y>
    </cdr:from>
    <cdr:to>
      <cdr:x>0.74917</cdr:x>
      <cdr:y>0.34137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649086" y="821766"/>
          <a:ext cx="615668" cy="291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332</a:t>
          </a:r>
          <a:endParaRPr lang="en-US" sz="1100" b="1" i="1" dirty="0"/>
        </a:p>
      </cdr:txBody>
    </cdr:sp>
  </cdr:relSizeAnchor>
  <cdr:relSizeAnchor xmlns:cdr="http://schemas.openxmlformats.org/drawingml/2006/chartDrawing">
    <cdr:from>
      <cdr:x>0.86641</cdr:x>
      <cdr:y>0.15857</cdr:y>
    </cdr:from>
    <cdr:to>
      <cdr:x>0.9299</cdr:x>
      <cdr:y>0.24789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401686" y="516966"/>
          <a:ext cx="615668" cy="291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381</a:t>
          </a:r>
          <a:endParaRPr lang="en-US" sz="1100" b="1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0.13431</cdr:x>
      <cdr:y>0.10354</cdr:y>
    </cdr:from>
    <cdr:to>
      <cdr:x>0.18857</cdr:x>
      <cdr:y>0.19403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0167" y="369646"/>
          <a:ext cx="533369" cy="323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i="1" dirty="0" smtClean="0"/>
            <a:t>764</a:t>
          </a:r>
          <a:endParaRPr lang="en-US" sz="1800" b="1" i="1" dirty="0"/>
        </a:p>
      </cdr:txBody>
    </cdr:sp>
  </cdr:relSizeAnchor>
  <cdr:relSizeAnchor xmlns:cdr="http://schemas.openxmlformats.org/drawingml/2006/chartDrawing">
    <cdr:from>
      <cdr:x>0.32036</cdr:x>
      <cdr:y>0.16757</cdr:y>
    </cdr:from>
    <cdr:to>
      <cdr:x>0.36687</cdr:x>
      <cdr:y>0.26069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48967" y="598246"/>
          <a:ext cx="457194" cy="33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697</a:t>
          </a:r>
          <a:endParaRPr lang="en-US" sz="1800" b="1" i="1" dirty="0"/>
        </a:p>
      </cdr:txBody>
    </cdr:sp>
  </cdr:relSizeAnchor>
  <cdr:relSizeAnchor xmlns:cdr="http://schemas.openxmlformats.org/drawingml/2006/chartDrawing">
    <cdr:from>
      <cdr:x>0.50641</cdr:x>
      <cdr:y>0.14623</cdr:y>
    </cdr:from>
    <cdr:to>
      <cdr:x>0.56068</cdr:x>
      <cdr:y>0.23847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77767" y="522046"/>
          <a:ext cx="533419" cy="329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724</a:t>
          </a:r>
          <a:endParaRPr lang="en-US" sz="1800" b="1" i="1" dirty="0"/>
        </a:p>
      </cdr:txBody>
    </cdr:sp>
  </cdr:relSizeAnchor>
  <cdr:relSizeAnchor xmlns:cdr="http://schemas.openxmlformats.org/drawingml/2006/chartDrawing">
    <cdr:from>
      <cdr:x>0.68471</cdr:x>
      <cdr:y>0.16757</cdr:y>
    </cdr:from>
    <cdr:to>
      <cdr:x>0.74673</cdr:x>
      <cdr:y>0.25981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730367" y="598246"/>
          <a:ext cx="609643" cy="329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710</a:t>
          </a:r>
          <a:endParaRPr lang="en-US" sz="1800" b="1" i="1" dirty="0"/>
        </a:p>
      </cdr:txBody>
    </cdr:sp>
  </cdr:relSizeAnchor>
  <cdr:relSizeAnchor xmlns:cdr="http://schemas.openxmlformats.org/drawingml/2006/chartDrawing">
    <cdr:from>
      <cdr:x>0.87076</cdr:x>
      <cdr:y>0.12489</cdr:y>
    </cdr:from>
    <cdr:to>
      <cdr:x>0.92503</cdr:x>
      <cdr:y>0.21538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559167" y="445846"/>
          <a:ext cx="533370" cy="323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747</a:t>
          </a:r>
          <a:endParaRPr lang="en-US" sz="1800" b="1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0.26772</cdr:x>
      <cdr:y>2.35926E-7</cdr:y>
    </cdr:from>
    <cdr:to>
      <cdr:x>0.74016</cdr:x>
      <cdr:y>0.12584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0800" y="1"/>
          <a:ext cx="4572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>
              <a:latin typeface="Arial Narrow" pitchFamily="34" charset="0"/>
            </a:rPr>
            <a:t>District Employees by Type (Fall Term)</a:t>
          </a:r>
          <a:endParaRPr lang="en-US" sz="24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0.28346</cdr:x>
      <cdr:y>0.28764</cdr:y>
    </cdr:from>
    <cdr:to>
      <cdr:x>0.36301</cdr:x>
      <cdr:y>0.38204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2743200" y="1219200"/>
          <a:ext cx="76976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1pPr>
          <a:lvl2pPr marL="509412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2pPr>
          <a:lvl3pPr marL="1018824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3pPr>
          <a:lvl4pPr marL="1528237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4pPr>
          <a:lvl5pPr marL="2037649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5pPr>
          <a:lvl6pPr marL="2547061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6pPr>
          <a:lvl7pPr marL="3056473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7pPr>
          <a:lvl8pPr marL="3565886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8pPr>
          <a:lvl9pPr marL="4075298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b="1" i="1" dirty="0" smtClean="0"/>
            <a:t>1,136</a:t>
          </a:r>
          <a:endParaRPr lang="en-US" b="1" i="1" dirty="0"/>
        </a:p>
      </cdr:txBody>
    </cdr:sp>
  </cdr:relSizeAnchor>
  <cdr:relSizeAnchor xmlns:cdr="http://schemas.openxmlformats.org/drawingml/2006/chartDrawing">
    <cdr:from>
      <cdr:x>0.47244</cdr:x>
      <cdr:y>0.26966</cdr:y>
    </cdr:from>
    <cdr:to>
      <cdr:x>0.55198</cdr:x>
      <cdr:y>0.36406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2000" y="1143000"/>
          <a:ext cx="76976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000" b="1" i="1" dirty="0" smtClean="0"/>
            <a:t>1,137</a:t>
          </a:r>
          <a:endParaRPr lang="en-US" b="1" i="1" dirty="0"/>
        </a:p>
      </cdr:txBody>
    </cdr:sp>
  </cdr:relSizeAnchor>
  <cdr:relSizeAnchor xmlns:cdr="http://schemas.openxmlformats.org/drawingml/2006/chartDrawing">
    <cdr:from>
      <cdr:x>0.65354</cdr:x>
      <cdr:y>0.26966</cdr:y>
    </cdr:from>
    <cdr:to>
      <cdr:x>0.73309</cdr:x>
      <cdr:y>0.36406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24600" y="1143000"/>
          <a:ext cx="76976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000" b="1" i="1" dirty="0" smtClean="0"/>
            <a:t>1,138</a:t>
          </a:r>
          <a:endParaRPr lang="en-US" b="1" i="1" dirty="0"/>
        </a:p>
      </cdr:txBody>
    </cdr:sp>
  </cdr:relSizeAnchor>
  <cdr:relSizeAnchor xmlns:cdr="http://schemas.openxmlformats.org/drawingml/2006/chartDrawing">
    <cdr:from>
      <cdr:x>0.84252</cdr:x>
      <cdr:y>0.23371</cdr:y>
    </cdr:from>
    <cdr:to>
      <cdr:x>0.92206</cdr:x>
      <cdr:y>0.3281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153400" y="990600"/>
          <a:ext cx="76976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000" b="1" i="1" dirty="0" smtClean="0"/>
            <a:t>1,227</a:t>
          </a:r>
          <a:endParaRPr lang="en-US" b="1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1D790-80D5-44E6-B7B7-1150968C40EB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15B3E-C7C8-4309-8DB8-84F616C6C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15B3E-C7C8-4309-8DB8-84F616C6C85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2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731" y="96429"/>
            <a:ext cx="7324725" cy="7277100"/>
          </a:xfrm>
          <a:prstGeom prst="rect">
            <a:avLst/>
          </a:prstGeom>
        </p:spPr>
      </p:pic>
      <p:pic>
        <p:nvPicPr>
          <p:cNvPr id="13" name="Picture 2" descr="C:\Documents and Settings\spotter\Desktop\Vignette_1280x720.jpg"/>
          <p:cNvPicPr>
            <a:picLocks noChangeAspect="1" noChangeArrowheads="1"/>
          </p:cNvPicPr>
          <p:nvPr userDrawn="1"/>
        </p:nvPicPr>
        <p:blipFill>
          <a:blip r:embed="rId3" cstate="print">
            <a:alphaModFix amt="70000"/>
          </a:blip>
          <a:srcRect/>
          <a:stretch>
            <a:fillRect/>
          </a:stretch>
        </p:blipFill>
        <p:spPr bwMode="auto">
          <a:xfrm>
            <a:off x="0" y="1"/>
            <a:ext cx="10058400" cy="7772399"/>
          </a:xfrm>
          <a:prstGeom prst="rect">
            <a:avLst/>
          </a:prstGeom>
          <a:noFill/>
        </p:spPr>
      </p:pic>
      <p:pic>
        <p:nvPicPr>
          <p:cNvPr id="14" name="Picture 13" descr="HMC_Architects_Black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35" y="7437120"/>
            <a:ext cx="1047404" cy="1828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148858" y="6652092"/>
            <a:ext cx="1481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0" spc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April 14</a:t>
            </a:r>
            <a:r>
              <a:rPr lang="en-US" sz="2000" b="0" spc="0" baseline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, 2016</a:t>
            </a:r>
            <a:endParaRPr lang="en-US" sz="2000" b="0" spc="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626757" y="5771467"/>
            <a:ext cx="4003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BOARD WORKSHOP ONE</a:t>
            </a:r>
            <a:endParaRPr lang="en-US" sz="3200" b="1" spc="-150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803392" y="6074245"/>
            <a:ext cx="4826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spc="-150" baseline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&gt;  </a:t>
            </a:r>
            <a:r>
              <a:rPr lang="en-US" sz="32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ORGANIZE, SHARE, + LEARN</a:t>
            </a:r>
            <a:endParaRPr lang="en-US" sz="3200" b="1" spc="-150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272168" y="3830471"/>
            <a:ext cx="8358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5400" b="1" spc="-300" baseline="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COMMUNITY COLLEGE DISTRICT</a:t>
            </a:r>
            <a:endParaRPr lang="en-US" sz="5400" b="1" spc="-300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44790" y="4339622"/>
            <a:ext cx="9085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5400" b="1" spc="-3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2016</a:t>
            </a:r>
            <a:r>
              <a:rPr lang="en-US" sz="5400" b="1" spc="-300" baseline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EDUCATIONAL AND </a:t>
            </a:r>
            <a:r>
              <a:rPr lang="en-US" sz="5400" b="1" spc="-3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FACILITIES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5428562" y="4839661"/>
            <a:ext cx="42017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5400" b="1" spc="-3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MASTER PLANS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774538" y="3330432"/>
            <a:ext cx="4855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5400" b="1" spc="-3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SAN</a:t>
            </a:r>
            <a:r>
              <a:rPr lang="en-US" sz="5400" b="1" spc="-300" baseline="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BERNARDINO</a:t>
            </a:r>
            <a:endParaRPr lang="en-US" sz="5400" b="1" spc="-300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82" y="7373529"/>
            <a:ext cx="898522" cy="366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86" y="7340418"/>
            <a:ext cx="885335" cy="3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6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spotter\Desktop\Vignette_1280x720.jpg"/>
          <p:cNvPicPr>
            <a:picLocks noChangeAspect="1" noChangeArrowheads="1"/>
          </p:cNvPicPr>
          <p:nvPr userDrawn="1"/>
        </p:nvPicPr>
        <p:blipFill>
          <a:blip r:embed="rId2" cstate="print">
            <a:alphaModFix amt="70000"/>
          </a:blip>
          <a:srcRect/>
          <a:stretch>
            <a:fillRect/>
          </a:stretch>
        </p:blipFill>
        <p:spPr bwMode="auto">
          <a:xfrm>
            <a:off x="0" y="1"/>
            <a:ext cx="10058400" cy="77723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152400" y="7414978"/>
            <a:ext cx="8305800" cy="23697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Arial Narrow" pitchFamily="34" charset="0"/>
                <a:cs typeface="Helvetica" pitchFamily="34" charset="0"/>
              </a:rPr>
              <a:t>2016 EDUCATIONAL AND FACILITIES MASTER PLANS</a:t>
            </a:r>
            <a:endParaRPr lang="en-US" sz="1100" dirty="0">
              <a:solidFill>
                <a:schemeClr val="tx1"/>
              </a:solidFill>
              <a:latin typeface="Arial Narrow" pitchFamily="34" charset="0"/>
              <a:cs typeface="Helvetica" pitchFamily="34" charset="0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4118264" y="-914400"/>
            <a:ext cx="1828800" cy="1828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322472" y="-76200"/>
            <a:ext cx="144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BOARD</a:t>
            </a:r>
            <a:endParaRPr lang="en-US" sz="2000" b="1" baseline="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en-US" sz="2000" b="1" baseline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WORKSHOP</a:t>
            </a:r>
            <a:endParaRPr lang="en-US" sz="2000" b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" name="Picture 9" descr="HMC_Architects_Blac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35" y="7437120"/>
            <a:ext cx="1047404" cy="182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82" y="7373529"/>
            <a:ext cx="898522" cy="36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86" y="7340418"/>
            <a:ext cx="885335" cy="3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7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D3F24-9F5C-4ECD-BBFC-7F8125DE8855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54012-44EE-4C6E-A15A-B1B3E3FD88DA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3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8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8866909" cy="484934"/>
          </a:xfrm>
          <a:prstGeom prst="rect">
            <a:avLst/>
          </a:prstGeom>
          <a:noFill/>
        </p:spPr>
        <p:txBody>
          <a:bodyPr wrap="square" lIns="73844" tIns="36922" rIns="73844" bIns="36922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Educational Attainment 2010-2015 (5-Yr. Average)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459569"/>
              </p:ext>
            </p:extLst>
          </p:nvPr>
        </p:nvGraphicFramePr>
        <p:xfrm>
          <a:off x="0" y="1437434"/>
          <a:ext cx="7467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220880"/>
              </p:ext>
            </p:extLst>
          </p:nvPr>
        </p:nvGraphicFramePr>
        <p:xfrm>
          <a:off x="4953000" y="2486055"/>
          <a:ext cx="6019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3200" y="5791200"/>
            <a:ext cx="1568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California</a:t>
            </a:r>
            <a:endParaRPr lang="en-US" dirty="0"/>
          </a:p>
        </p:txBody>
      </p:sp>
      <p:sp>
        <p:nvSpPr>
          <p:cNvPr id="8" name="TextBox 1"/>
          <p:cNvSpPr txBox="1"/>
          <p:nvPr/>
        </p:nvSpPr>
        <p:spPr>
          <a:xfrm>
            <a:off x="1828800" y="5762625"/>
            <a:ext cx="1524000" cy="51374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Regional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866909" cy="895303"/>
          </a:xfrm>
          <a:prstGeom prst="rect">
            <a:avLst/>
          </a:prstGeom>
          <a:noFill/>
        </p:spPr>
        <p:txBody>
          <a:bodyPr wrap="square" lIns="73844" tIns="36922" rIns="73844" bIns="36922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Median Income by Educational Attainment</a:t>
            </a:r>
          </a:p>
          <a:p>
            <a:pPr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2010-2015 (5-Yr Average)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63792928"/>
              </p:ext>
            </p:extLst>
          </p:nvPr>
        </p:nvGraphicFramePr>
        <p:xfrm>
          <a:off x="0" y="1600200"/>
          <a:ext cx="11001376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61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0"/>
            <a:ext cx="9906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CHC </a:t>
            </a:r>
            <a:r>
              <a:rPr lang="en-US" sz="2800" spc="-135" dirty="0">
                <a:latin typeface="Arial Narrow" pitchFamily="34" charset="0"/>
                <a:cs typeface="Arial" pitchFamily="34" charset="0"/>
              </a:rPr>
              <a:t>accounts for </a:t>
            </a: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31.67% </a:t>
            </a:r>
            <a:r>
              <a:rPr lang="en-US" sz="2800" spc="-135" dirty="0">
                <a:latin typeface="Arial Narrow" pitchFamily="34" charset="0"/>
                <a:cs typeface="Arial" pitchFamily="34" charset="0"/>
              </a:rPr>
              <a:t>of District-wide </a:t>
            </a: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unduplicated enrollment (UE) </a:t>
            </a:r>
            <a:r>
              <a:rPr lang="en-US" sz="2800" spc="-135" dirty="0">
                <a:latin typeface="Arial Narrow" pitchFamily="34" charset="0"/>
                <a:cs typeface="Arial" pitchFamily="34" charset="0"/>
              </a:rPr>
              <a:t>(10-year Avg.)</a:t>
            </a:r>
          </a:p>
          <a:p>
            <a:endParaRPr lang="en-US" dirty="0" smtClean="0">
              <a:latin typeface="Arial Narrow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From 2010-11 to 2014-15, 19 year olds or younger accounted for 32.43% of UE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From 2010-11 to 2014-15, 20-24 year olds accounted for 37.4% of UE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Only age group to increase was 20-24 years old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Group with most decline was 19 or younger</a:t>
            </a:r>
            <a:endParaRPr lang="en-US" sz="2800" spc="-135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INTERNAL 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67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Crafton Hills College – Internal Scan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499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0"/>
            <a:ext cx="990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In 2014-15, Hispanics accounted for 44% of students. The proportion of Hispanic students is increasing, while the proportion of Caucasian students is decreasing.</a:t>
            </a: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Total WSCH declined from 2010-11 to 2012-13, and has been increasing since.</a:t>
            </a:r>
            <a:endParaRPr lang="en-US" spc="-135" dirty="0" smtClean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pc="-135" dirty="0" smtClean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Section offerings have been increasing since 2011-12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AA/AS Degrees increased by 197 from 2010-11 to 2014-15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Certificates awarded increased by 68 from 2010-11 to 2014-15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INTERNAL 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67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Crafton Hills College – Internal Scan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57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883062"/>
            <a:ext cx="9906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50" dirty="0" smtClean="0">
                <a:latin typeface="Arial Narrow" pitchFamily="34" charset="0"/>
                <a:cs typeface="Arial" pitchFamily="34" charset="0"/>
              </a:rPr>
              <a:t>Number of students transferred increased by 60 students from 2010-11 to 2014-15. Peak transfer volume was in 2011-12.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47% of the WSCH generated in English comes from remedial courses.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64% of the WSCH generated in Math comes from remedial courses.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50" dirty="0" smtClean="0">
                <a:latin typeface="Arial Narrow" pitchFamily="34" charset="0"/>
                <a:cs typeface="Arial" pitchFamily="34" charset="0"/>
              </a:rPr>
              <a:t>Nearly half of students in the top 10 feeder high schools did not meet the California Assessment of Student Progress &amp; Performance (CAASPP) standards for English in 2014-15</a:t>
            </a:r>
            <a:endParaRPr lang="en-US" spc="-150" dirty="0" smtClean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pc="-150" dirty="0" smtClean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</a:pPr>
            <a:endParaRPr lang="en-US" sz="2800" spc="-150" dirty="0">
              <a:latin typeface="Arial Narrow" pitchFamily="34" charset="0"/>
              <a:cs typeface="Arial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INTERNAL 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79237"/>
            <a:ext cx="67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Crafton Hills College – Internal Scan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17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883062"/>
            <a:ext cx="990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50" dirty="0" smtClean="0">
                <a:latin typeface="Arial Narrow" pitchFamily="34" charset="0"/>
                <a:cs typeface="Arial" pitchFamily="34" charset="0"/>
              </a:rPr>
              <a:t>The majority of students in the top 10 feeder high schools did not meet the CAASPP standards for Math in 2014-15</a:t>
            </a:r>
            <a:endParaRPr lang="en-US" sz="2800" spc="-150" dirty="0">
              <a:latin typeface="Arial Narrow" pitchFamily="34" charset="0"/>
              <a:cs typeface="Arial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INTERNAL 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79237"/>
            <a:ext cx="67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Crafton Hills College – Internal Scan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17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91440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Full-Time Equivalent Faculty (FTEF) and WSCH/FTEF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" y="4876800"/>
            <a:ext cx="9915525" cy="239141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u="sng" spc="-135" dirty="0" smtClean="0">
                <a:latin typeface="Arial Narrow" pitchFamily="34" charset="0"/>
                <a:cs typeface="Arial" pitchFamily="34" charset="0"/>
              </a:rPr>
              <a:t>2011-12 </a:t>
            </a:r>
            <a:r>
              <a:rPr lang="en-US" sz="3200" u="sng" spc="-135" dirty="0">
                <a:latin typeface="Arial Narrow" pitchFamily="34" charset="0"/>
                <a:cs typeface="Arial" pitchFamily="34" charset="0"/>
              </a:rPr>
              <a:t>to 2014-15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3200" spc="-135" dirty="0" smtClean="0">
                <a:latin typeface="Arial Narrow" pitchFamily="34" charset="0"/>
                <a:cs typeface="Arial" pitchFamily="34" charset="0"/>
              </a:rPr>
              <a:t>FTEF increased by 48.71 FTEF (18.6%)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3200" spc="-135" dirty="0" smtClean="0">
                <a:latin typeface="Arial Narrow" pitchFamily="34" charset="0"/>
                <a:cs typeface="Arial" pitchFamily="34" charset="0"/>
              </a:rPr>
              <a:t>WSCH/FTEF decreased by 96.75 WSCH/FTEF (-17.5%)</a:t>
            </a:r>
          </a:p>
          <a:p>
            <a:pPr>
              <a:lnSpc>
                <a:spcPts val="3600"/>
              </a:lnSpc>
            </a:pPr>
            <a:endParaRPr lang="en-US" sz="3200" spc="-135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3600"/>
              </a:lnSpc>
            </a:pPr>
            <a:r>
              <a:rPr lang="en-US" sz="3200" spc="-135" dirty="0" smtClean="0">
                <a:latin typeface="Arial Narrow" pitchFamily="34" charset="0"/>
                <a:cs typeface="Arial" pitchFamily="34" charset="0"/>
              </a:rPr>
              <a:t>(State recommended standard for productivity is 500-525 WSCH/FTEF)</a:t>
            </a:r>
            <a:endParaRPr lang="en-US" sz="3200" spc="-135" dirty="0"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80144"/>
              </p:ext>
            </p:extLst>
          </p:nvPr>
        </p:nvGraphicFramePr>
        <p:xfrm>
          <a:off x="304800" y="1485430"/>
          <a:ext cx="9372600" cy="339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04800"/>
            <a:ext cx="3605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Crafton Hills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14" y="91948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Unduplicated Employees by Type (Fall Term)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51" y="4724401"/>
            <a:ext cx="9915525" cy="2853079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2010 to Fall 2014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5-Year Avg</a:t>
            </a:r>
            <a:r>
              <a:rPr lang="en-US" sz="2400" spc="-135" dirty="0">
                <a:latin typeface="Arial Narrow" pitchFamily="34" charset="0"/>
                <a:cs typeface="Arial" pitchFamily="34" charset="0"/>
              </a:rPr>
              <a:t>. </a:t>
            </a: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proportion </a:t>
            </a:r>
            <a:r>
              <a:rPr lang="en-US" sz="2400" spc="-135" dirty="0">
                <a:latin typeface="Arial Narrow" pitchFamily="34" charset="0"/>
                <a:cs typeface="Arial" pitchFamily="34" charset="0"/>
              </a:rPr>
              <a:t>of </a:t>
            </a: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Adjunct Faculty </a:t>
            </a:r>
            <a:r>
              <a:rPr lang="en-US" sz="2400" spc="-135" dirty="0">
                <a:latin typeface="Arial Narrow" pitchFamily="34" charset="0"/>
                <a:cs typeface="Arial" pitchFamily="34" charset="0"/>
              </a:rPr>
              <a:t>was </a:t>
            </a: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46.9%, </a:t>
            </a:r>
            <a:r>
              <a:rPr lang="en-US" sz="2400" spc="-135" dirty="0">
                <a:latin typeface="Arial Narrow" pitchFamily="34" charset="0"/>
                <a:cs typeface="Arial" pitchFamily="34" charset="0"/>
              </a:rPr>
              <a:t>Classified/Confidential was </a:t>
            </a: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27%, </a:t>
            </a:r>
            <a:r>
              <a:rPr lang="en-US" sz="2400" spc="-135" dirty="0">
                <a:latin typeface="Arial Narrow" pitchFamily="34" charset="0"/>
                <a:cs typeface="Arial" pitchFamily="34" charset="0"/>
              </a:rPr>
              <a:t>and Full-Time Faculty was </a:t>
            </a: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20.8%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Adjunct Faculty increased by 39.5% (58 employees) while FT Faculty increased by 1 person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Managers increased by 33.3% (5 employees) while Classified/Confidential employees decreased by 6 persons.</a:t>
            </a:r>
            <a:endParaRPr lang="en-US" sz="3200" spc="-135" dirty="0"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193302"/>
              </p:ext>
            </p:extLst>
          </p:nvPr>
        </p:nvGraphicFramePr>
        <p:xfrm>
          <a:off x="132714" y="1464234"/>
          <a:ext cx="9697086" cy="326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04800"/>
            <a:ext cx="3605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Crafton Hills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7162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SBCCD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14" y="91948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Employees By Age (Start of Fall Term)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356035"/>
              </p:ext>
            </p:extLst>
          </p:nvPr>
        </p:nvGraphicFramePr>
        <p:xfrm>
          <a:off x="170814" y="1464234"/>
          <a:ext cx="9658986" cy="409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2714" y="5486400"/>
            <a:ext cx="9915525" cy="1929749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2014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56 employees were 60+ years old (14.7%) and may be anticipated to retire within 0-5 years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105 employees were 50-59 years old (27.6%) and may be anticipated to retire within 5-15 years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Fall 2010 to Fall 2014: 25 employees added age 18-34 (37.9% increase)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3605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Crafton Hills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7372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SBCCD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14" y="91948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Employees By Race/Ethnicity (Fall Term)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235793"/>
              </p:ext>
            </p:extLst>
          </p:nvPr>
        </p:nvGraphicFramePr>
        <p:xfrm>
          <a:off x="228600" y="1309688"/>
          <a:ext cx="9657714" cy="3841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551" y="5105400"/>
            <a:ext cx="9915525" cy="239141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2010 to Fall 2014 (5-Year Avg. Proportions)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Caucasians accounted for 66.3% of employees, Hispanics 18.7%, and  Asians 7.2%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Caucasian employees increased by 25 persons (11.7%)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Hispanic employees increased by 16 persons (26.7%)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Asian employees increased by 10 persons (45.5%)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3605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Crafton Hills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6934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SBCCD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88" y="2000671"/>
            <a:ext cx="9590011" cy="562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87" tIns="41143" rIns="82287" bIns="41143">
            <a:spAutoFit/>
          </a:bodyPr>
          <a:lstStyle/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01 &gt; WELCOME</a:t>
            </a:r>
          </a:p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EXTERNAL &amp; INTERNAL SCANS</a:t>
            </a:r>
          </a:p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03 &gt; PLANNING PROCESS</a:t>
            </a:r>
          </a:p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04 &gt; COLLEGE DIRECTIONS</a:t>
            </a:r>
          </a:p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05 &gt; DISTRICT DIRECTIONS</a:t>
            </a:r>
          </a:p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ALIGNMENT</a:t>
            </a:r>
          </a:p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07 &gt; NEXT STEPS</a:t>
            </a:r>
          </a:p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08 &gt; CAPITAL OUTLAY PLAN</a:t>
            </a:r>
          </a:p>
          <a:p>
            <a:endParaRPr lang="en-US" sz="3600" b="1" dirty="0" smtClean="0">
              <a:solidFill>
                <a:srgbClr val="00B0F0"/>
              </a:solidFill>
              <a:latin typeface="Arial Narrow" pitchFamily="34" charset="0"/>
              <a:cs typeface="Arial" pitchFamily="34" charset="0"/>
            </a:endParaRPr>
          </a:p>
          <a:p>
            <a:endParaRPr lang="en-US" sz="3600" b="1" dirty="0">
              <a:solidFill>
                <a:srgbClr val="00B0F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369" y="1295400"/>
            <a:ext cx="9230032" cy="570980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5000" b="1" spc="-135" dirty="0" smtClean="0">
                <a:latin typeface="Arial Narrow" pitchFamily="34" charset="0"/>
                <a:cs typeface="Arial" pitchFamily="34" charset="0"/>
              </a:rPr>
              <a:t>AGENDA</a:t>
            </a:r>
            <a:endParaRPr lang="en-US" sz="5000" b="1" spc="-135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883062"/>
            <a:ext cx="990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SBVC accounts for 68.33% of District-wide unduplicated enrollment (UE) (10-year average)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From 2010-11 to 2014-15, 20-24 year olds accounted for 34.64% of UE.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From 2010-11 to 2014-15, 19 year olds or younger accounted for 23.52% of UE.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Only age group to increase from 2010-11 to 2014-15 was 20-24 years old.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Age group with the most decline from 2010-11 to 2014-15 was 40-49 years old.</a:t>
            </a: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INTERNAL 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79237"/>
            <a:ext cx="8075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San Bernardino Valley College – Internal Scan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53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883062"/>
            <a:ext cx="9906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In 2014-15, Hispanics accounted for 63.1% of students. The proportion of Hispanics has been increasing, and the proportions of Caucasians and African-Americans have been decreasing.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Total WSCH declined from 2010-11 to 2012-13, and has been increasing since.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The number of sections offered has been increasing since 2011-12.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>
                <a:latin typeface="Arial Narrow" pitchFamily="34" charset="0"/>
              </a:rPr>
              <a:t>The number and proportion of degrees awarded has been increasing</a:t>
            </a:r>
          </a:p>
          <a:p>
            <a:pPr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>
                <a:latin typeface="Arial Narrow" pitchFamily="34" charset="0"/>
              </a:rPr>
              <a:t>The number and proportion of certificates has been decreasing</a:t>
            </a:r>
          </a:p>
          <a:p>
            <a:pPr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INTERNAL 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79237"/>
            <a:ext cx="8075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San Bernardino Valley College – Internal Scan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43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883062"/>
            <a:ext cx="9906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spc="-126" dirty="0">
                <a:latin typeface="Arial Narrow" pitchFamily="34" charset="0"/>
              </a:rPr>
              <a:t>The number of students </a:t>
            </a:r>
            <a:r>
              <a:rPr lang="en-US" sz="2800" spc="-126" dirty="0" smtClean="0">
                <a:latin typeface="Arial Narrow" pitchFamily="34" charset="0"/>
              </a:rPr>
              <a:t>who transferred </a:t>
            </a:r>
            <a:r>
              <a:rPr lang="en-US" sz="2800" spc="-126" dirty="0">
                <a:latin typeface="Arial Narrow" pitchFamily="34" charset="0"/>
              </a:rPr>
              <a:t>in 2013-14 has increased 14.31% since </a:t>
            </a:r>
            <a:r>
              <a:rPr lang="en-US" sz="2800" spc="-126" dirty="0" smtClean="0">
                <a:latin typeface="Arial Narrow" pitchFamily="34" charset="0"/>
              </a:rPr>
              <a:t>2010-11.</a:t>
            </a:r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Over 50% of </a:t>
            </a:r>
            <a:r>
              <a:rPr lang="en-US" sz="2800" spc="-126" dirty="0">
                <a:latin typeface="Arial Narrow" pitchFamily="34" charset="0"/>
              </a:rPr>
              <a:t>WSCH generated in English &amp; Math comes from non-college level courses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>
                <a:latin typeface="Arial Narrow" pitchFamily="34" charset="0"/>
              </a:rPr>
              <a:t>The </a:t>
            </a:r>
            <a:r>
              <a:rPr lang="en-US" sz="2800" spc="-126" dirty="0" smtClean="0">
                <a:latin typeface="Arial Narrow" pitchFamily="34" charset="0"/>
              </a:rPr>
              <a:t>majority </a:t>
            </a:r>
            <a:r>
              <a:rPr lang="en-US" sz="2800" spc="-126" dirty="0">
                <a:latin typeface="Arial Narrow" pitchFamily="34" charset="0"/>
              </a:rPr>
              <a:t>of students </a:t>
            </a:r>
            <a:r>
              <a:rPr lang="en-US" sz="2800" spc="-126" dirty="0" smtClean="0">
                <a:latin typeface="Arial Narrow" pitchFamily="34" charset="0"/>
              </a:rPr>
              <a:t>enrolled in 9 </a:t>
            </a:r>
            <a:r>
              <a:rPr lang="en-US" sz="2800" spc="-126" dirty="0">
                <a:latin typeface="Arial Narrow" pitchFamily="34" charset="0"/>
              </a:rPr>
              <a:t>of the top 10 feeder HS did not meet the CAASP standards for Math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>
                <a:latin typeface="Arial Narrow" pitchFamily="34" charset="0"/>
              </a:rPr>
              <a:t>Half of the students </a:t>
            </a:r>
            <a:r>
              <a:rPr lang="en-US" sz="2800" spc="-126" dirty="0" smtClean="0">
                <a:latin typeface="Arial Narrow" pitchFamily="34" charset="0"/>
              </a:rPr>
              <a:t>enrolled in 9 </a:t>
            </a:r>
            <a:r>
              <a:rPr lang="en-US" sz="2800" spc="-126" dirty="0">
                <a:latin typeface="Arial Narrow" pitchFamily="34" charset="0"/>
              </a:rPr>
              <a:t>of the top 10 feeder HS did not meet the CAASP standards for </a:t>
            </a:r>
            <a:r>
              <a:rPr lang="en-US" sz="2800" spc="-126" dirty="0" smtClean="0">
                <a:latin typeface="Arial Narrow" pitchFamily="34" charset="0"/>
              </a:rPr>
              <a:t>English</a:t>
            </a:r>
            <a:endParaRPr lang="en-US" sz="2800" spc="-126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INTERNAL 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79237"/>
            <a:ext cx="8075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San Bernardino Valley College – Internal Scan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12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91440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Full-Time Equivalent Faculty (FTEF) and WSCH/FTEF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" y="4937760"/>
            <a:ext cx="9915525" cy="239141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u="sng" spc="-135" dirty="0" smtClean="0">
                <a:latin typeface="Arial Narrow" pitchFamily="34" charset="0"/>
                <a:cs typeface="Arial" pitchFamily="34" charset="0"/>
              </a:rPr>
              <a:t>2012-13 </a:t>
            </a:r>
            <a:r>
              <a:rPr lang="en-US" sz="3200" u="sng" spc="-135" dirty="0">
                <a:latin typeface="Arial Narrow" pitchFamily="34" charset="0"/>
                <a:cs typeface="Arial" pitchFamily="34" charset="0"/>
              </a:rPr>
              <a:t>to 2014-15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3200" spc="-135" dirty="0" smtClean="0">
                <a:latin typeface="Arial Narrow" pitchFamily="34" charset="0"/>
                <a:cs typeface="Arial" pitchFamily="34" charset="0"/>
              </a:rPr>
              <a:t>FTEF increased by 67.43 FTEF (11%)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3200" spc="-135" dirty="0" smtClean="0">
                <a:latin typeface="Arial Narrow" pitchFamily="34" charset="0"/>
                <a:cs typeface="Arial" pitchFamily="34" charset="0"/>
              </a:rPr>
              <a:t>WSCH/FTEF decreased by 61 WSCH/FTEF (-11.8%)</a:t>
            </a:r>
          </a:p>
          <a:p>
            <a:pPr>
              <a:lnSpc>
                <a:spcPts val="3600"/>
              </a:lnSpc>
            </a:pPr>
            <a:endParaRPr lang="en-US" sz="3200" spc="-135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3600"/>
              </a:lnSpc>
            </a:pPr>
            <a:r>
              <a:rPr lang="en-US" sz="3200" spc="-135" dirty="0" smtClean="0">
                <a:latin typeface="Arial Narrow" pitchFamily="34" charset="0"/>
                <a:cs typeface="Arial" pitchFamily="34" charset="0"/>
              </a:rPr>
              <a:t>(State recommended standard for productivity is 500-525 WSCH/FTEF)</a:t>
            </a:r>
            <a:endParaRPr lang="en-US" sz="3200" spc="-135" dirty="0"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74274"/>
              </p:ext>
            </p:extLst>
          </p:nvPr>
        </p:nvGraphicFramePr>
        <p:xfrm>
          <a:off x="228599" y="1459154"/>
          <a:ext cx="9667875" cy="347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04800"/>
            <a:ext cx="2542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Valley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14" y="91948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Unduplicated Employees by Type (Fall Term)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92" y="5029200"/>
            <a:ext cx="9915525" cy="2853079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2010 to Fall 2014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Avg. Proportion of Adjunct Faculty was 48.2%, Classified/Confidential was 27.2%, and Full-Time Faculty was 20.6%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FT Faculty decreased by 4.5% (7 employees) while Adjuncts increased by 4.6% (17 employees)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Classified/Confidential employees decreased by 16.2% (-35 persons)</a:t>
            </a:r>
          </a:p>
          <a:p>
            <a:pPr>
              <a:lnSpc>
                <a:spcPts val="3600"/>
              </a:lnSpc>
            </a:pPr>
            <a:endParaRPr lang="en-US" sz="3200" spc="-135" dirty="0" smtClean="0"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600127"/>
              </p:ext>
            </p:extLst>
          </p:nvPr>
        </p:nvGraphicFramePr>
        <p:xfrm>
          <a:off x="127633" y="1459154"/>
          <a:ext cx="9829483" cy="3570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04800"/>
            <a:ext cx="2542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Valley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7372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SBCCD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14" y="91948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Employees By Age (Start of Fall Term)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11" y="5638800"/>
            <a:ext cx="9915525" cy="146808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2014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176 employees were 60+ years old (23.6%) and may be anticipated to retire within 0-5 years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216 employees were 50-59 years old (28.9%) and may be anticipated to retire within 5-15 years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383964"/>
              </p:ext>
            </p:extLst>
          </p:nvPr>
        </p:nvGraphicFramePr>
        <p:xfrm>
          <a:off x="132714" y="1459154"/>
          <a:ext cx="9620885" cy="410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04800"/>
            <a:ext cx="2542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Valley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7162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SBCCD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14" y="91948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Employees By Race/Ethnicity (Fall Term)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551" y="5151013"/>
            <a:ext cx="9915525" cy="1929749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2010 to Fall 2014 (5-Year Avg. Proportions)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Caucasians accounted for 50.7% of employees, Hispanics 23.9%, and African Americans 13.3%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Asian employees increased by 37.7% (23 persons)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Caucasian employees decreased by 8.5% (-34 persons)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477243"/>
              </p:ext>
            </p:extLst>
          </p:nvPr>
        </p:nvGraphicFramePr>
        <p:xfrm>
          <a:off x="128267" y="1371601"/>
          <a:ext cx="9753600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04800"/>
            <a:ext cx="2542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Valley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7162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SBCCD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entagon 105"/>
          <p:cNvSpPr/>
          <p:nvPr/>
        </p:nvSpPr>
        <p:spPr>
          <a:xfrm>
            <a:off x="7315201" y="3730572"/>
            <a:ext cx="2750128" cy="1006454"/>
          </a:xfrm>
          <a:prstGeom prst="homePlate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7889424" y="3982722"/>
            <a:ext cx="2052008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15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5 </a:t>
            </a:r>
            <a:r>
              <a:rPr lang="en-US" sz="2400" b="1" spc="-150" dirty="0">
                <a:latin typeface="Arial Narrow" pitchFamily="34" charset="0"/>
                <a:cs typeface="Arial" pitchFamily="34" charset="0"/>
              </a:rPr>
              <a:t>/</a:t>
            </a:r>
            <a:r>
              <a:rPr lang="en-US" sz="2400" b="1" spc="-15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spc="-15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RECOMMEND</a:t>
            </a:r>
          </a:p>
        </p:txBody>
      </p:sp>
      <p:sp>
        <p:nvSpPr>
          <p:cNvPr id="100" name="Pentagon 99"/>
          <p:cNvSpPr/>
          <p:nvPr/>
        </p:nvSpPr>
        <p:spPr>
          <a:xfrm>
            <a:off x="5439543" y="3733800"/>
            <a:ext cx="2460272" cy="1006453"/>
          </a:xfrm>
          <a:prstGeom prst="homePlate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6103319" y="3975346"/>
            <a:ext cx="15240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135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4 </a:t>
            </a:r>
            <a:r>
              <a:rPr lang="en-US" sz="2400" b="1" spc="-135" dirty="0">
                <a:latin typeface="Arial Narrow" pitchFamily="34" charset="0"/>
                <a:cs typeface="Arial" pitchFamily="34" charset="0"/>
              </a:rPr>
              <a:t>/</a:t>
            </a:r>
            <a:r>
              <a:rPr lang="en-US" sz="2400" b="1" spc="-135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EXPLORE</a:t>
            </a:r>
            <a:endParaRPr lang="en-US" sz="2400" b="1" spc="-135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2" name="Pentagon 81"/>
          <p:cNvSpPr/>
          <p:nvPr/>
        </p:nvSpPr>
        <p:spPr>
          <a:xfrm>
            <a:off x="3550094" y="3732186"/>
            <a:ext cx="2493739" cy="1006454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339936" y="3981053"/>
            <a:ext cx="127378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135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3 </a:t>
            </a:r>
            <a:r>
              <a:rPr lang="en-US" sz="2400" b="1" spc="-135" dirty="0">
                <a:latin typeface="Arial Narrow" pitchFamily="34" charset="0"/>
                <a:cs typeface="Arial" pitchFamily="34" charset="0"/>
              </a:rPr>
              <a:t>/</a:t>
            </a:r>
            <a:r>
              <a:rPr lang="en-US" sz="2400" b="1" spc="-135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spc="-135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FRAME</a:t>
            </a:r>
          </a:p>
        </p:txBody>
      </p:sp>
      <p:sp>
        <p:nvSpPr>
          <p:cNvPr id="94" name="Pentagon 93"/>
          <p:cNvSpPr/>
          <p:nvPr/>
        </p:nvSpPr>
        <p:spPr>
          <a:xfrm>
            <a:off x="1699811" y="3733800"/>
            <a:ext cx="2454574" cy="1006454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376525" y="3982667"/>
            <a:ext cx="1530456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135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 </a:t>
            </a:r>
            <a:r>
              <a:rPr lang="en-US" sz="2400" b="1" spc="-135" dirty="0">
                <a:latin typeface="Arial Narrow" pitchFamily="34" charset="0"/>
                <a:cs typeface="Arial" pitchFamily="34" charset="0"/>
              </a:rPr>
              <a:t>/</a:t>
            </a:r>
            <a:r>
              <a:rPr lang="en-US" sz="2400" b="1" spc="-135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ANALYZE</a:t>
            </a:r>
            <a:endParaRPr lang="en-US" sz="2400" b="1" spc="-135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344392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0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03 &gt; PLANNING PROCESS</a:t>
            </a:r>
          </a:p>
        </p:txBody>
      </p:sp>
      <p:sp>
        <p:nvSpPr>
          <p:cNvPr id="88" name="Pentagon 87"/>
          <p:cNvSpPr/>
          <p:nvPr/>
        </p:nvSpPr>
        <p:spPr>
          <a:xfrm>
            <a:off x="-155864" y="3733800"/>
            <a:ext cx="2459966" cy="1006454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296953" y="3982667"/>
            <a:ext cx="1597657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135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 </a:t>
            </a:r>
            <a:r>
              <a:rPr lang="en-US" sz="2400" b="1" spc="-135" dirty="0" smtClean="0">
                <a:latin typeface="Arial Narrow" pitchFamily="34" charset="0"/>
                <a:cs typeface="Arial" pitchFamily="34" charset="0"/>
              </a:rPr>
              <a:t>/</a:t>
            </a:r>
            <a:r>
              <a:rPr lang="en-US" sz="2400" b="1" spc="-135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PREPARE</a:t>
            </a:r>
          </a:p>
        </p:txBody>
      </p:sp>
    </p:spTree>
    <p:extLst>
      <p:ext uri="{BB962C8B-B14F-4D97-AF65-F5344CB8AC3E}">
        <p14:creationId xmlns:p14="http://schemas.microsoft.com/office/powerpoint/2010/main" val="9941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0"/>
            <a:ext cx="9906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Expansion of Existing Programs and Development of New Programs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Flexible Learning Environments &amp; Alternative Instructional Delivery Systems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Building Interdisciplinary Partnerships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Improving Pathways from High School to College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Student Readiness &amp; Preparedness: Addressing Needs of Unprepared/Underprepared Students 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04 &gt; COLLEGE DIRECTIONS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5851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Crafton Hills College Program Themes: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16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71601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Arial Narrow" pitchFamily="34" charset="0"/>
              </a:rPr>
              <a:t>Crafton Hills College Strategic Directions</a:t>
            </a:r>
            <a:endParaRPr lang="en-US" b="1" dirty="0" smtClean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057400"/>
            <a:ext cx="449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 Narrow" pitchFamily="34" charset="0"/>
              </a:rPr>
              <a:t>Promote Student Success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 Narrow" pitchFamily="34" charset="0"/>
              </a:rPr>
              <a:t>Build Campus Community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 Narrow" pitchFamily="34" charset="0"/>
              </a:rPr>
              <a:t>Develop Teaching &amp; Learning Practices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 Narrow" pitchFamily="34" charset="0"/>
              </a:rPr>
              <a:t>Expand Access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 Narrow" pitchFamily="34" charset="0"/>
              </a:rPr>
              <a:t>Enhance Value to the Surrounding Community</a:t>
            </a:r>
          </a:p>
          <a:p>
            <a:pPr marL="514350" indent="-514350">
              <a:buAutoNum type="arabicPeriod"/>
            </a:pPr>
            <a:endParaRPr lang="en-US" sz="28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2133600"/>
            <a:ext cx="464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 smtClean="0">
                <a:latin typeface="Arial Narrow" pitchFamily="34" charset="0"/>
              </a:rPr>
              <a:t>Promote Effective Decision-Making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>
                <a:latin typeface="Arial Narrow" pitchFamily="34" charset="0"/>
              </a:rPr>
              <a:t>Develop Programs and Services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>
                <a:latin typeface="Arial Narrow" pitchFamily="34" charset="0"/>
              </a:rPr>
              <a:t>Support Employee Growth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>
                <a:latin typeface="Arial Narrow" pitchFamily="34" charset="0"/>
              </a:rPr>
              <a:t>Optimize Resources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8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04 &gt; COLLEGE DIRECTIONS</a:t>
            </a:r>
          </a:p>
        </p:txBody>
      </p:sp>
    </p:spTree>
    <p:extLst>
      <p:ext uri="{BB962C8B-B14F-4D97-AF65-F5344CB8AC3E}">
        <p14:creationId xmlns:p14="http://schemas.microsoft.com/office/powerpoint/2010/main" val="18878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990600"/>
            <a:ext cx="9753600" cy="504231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01 &gt; WELCOME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95250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spc="-126" dirty="0" smtClean="0">
                <a:solidFill>
                  <a:srgbClr val="7030A0"/>
                </a:solidFill>
                <a:latin typeface="Arial Narrow" pitchFamily="34" charset="0"/>
              </a:rPr>
              <a:t>MEETING GOALS:</a:t>
            </a:r>
          </a:p>
          <a:p>
            <a:endParaRPr lang="en-US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To explore and discuss internal &amp; external scan data for the SBCCD</a:t>
            </a:r>
          </a:p>
          <a:p>
            <a:pPr marL="514350" indent="-514350">
              <a:buFont typeface="+mj-lt"/>
              <a:buAutoNum type="arabicPeriod"/>
            </a:pPr>
            <a:endParaRPr lang="en-US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To review the process &amp; directions that have occurred within the District &amp; Colleges</a:t>
            </a:r>
          </a:p>
          <a:p>
            <a:pPr marL="514350" indent="-514350">
              <a:buFont typeface="+mj-lt"/>
              <a:buAutoNum type="arabicPeriod"/>
            </a:pPr>
            <a:endParaRPr lang="en-US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Gather Board of Trustees/Governance input, thoughts, and directions</a:t>
            </a:r>
          </a:p>
          <a:p>
            <a:pPr marL="514350" indent="-514350">
              <a:buFont typeface="+mj-lt"/>
              <a:buAutoNum type="arabicPeriod"/>
            </a:pPr>
            <a:endParaRPr lang="en-US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Review current status of EMP production and FMP analysis</a:t>
            </a:r>
          </a:p>
          <a:p>
            <a:pPr marL="514350" indent="-514350">
              <a:buFont typeface="+mj-lt"/>
              <a:buAutoNum type="arabicPeriod"/>
            </a:pPr>
            <a:endParaRPr lang="en-US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Update integrated EMP/FMP as it relates to Capital Outlay</a:t>
            </a:r>
          </a:p>
          <a:p>
            <a:pPr marL="514350" indent="-514350">
              <a:buFont typeface="+mj-lt"/>
              <a:buAutoNum type="arabicPeriod"/>
            </a:pPr>
            <a:endParaRPr lang="en-US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Next steps for May 22</a:t>
            </a:r>
            <a:r>
              <a:rPr lang="en-US" sz="2800" b="1" spc="-126" baseline="30000" dirty="0" smtClean="0">
                <a:solidFill>
                  <a:srgbClr val="7030A0"/>
                </a:solidFill>
                <a:latin typeface="Arial Narrow" pitchFamily="34" charset="0"/>
              </a:rPr>
              <a:t>nd</a:t>
            </a: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 Board Meeting/Workshop</a:t>
            </a:r>
          </a:p>
          <a:p>
            <a:pPr marL="514350" indent="-514350">
              <a:buFont typeface="+mj-lt"/>
              <a:buAutoNum type="arabicPeriod"/>
            </a:pPr>
            <a:endParaRPr lang="en-US" sz="2800" b="1" spc="-126" dirty="0" smtClean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47427"/>
            <a:ext cx="93726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Arial Narrow" pitchFamily="34" charset="0"/>
              </a:rPr>
              <a:t>Program Themes in Relation to Strategic Directions</a:t>
            </a:r>
            <a:endParaRPr lang="en-US" sz="28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endParaRPr lang="en-US" b="1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Expansion of Existing Programs &amp; Development of New Programs (Relates to Strategic Direction 7)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Flexible Learning Environments and Alternative Delivery Systems (Relates to Strategic Directions 1, 2, and 3)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Building Interdisciplinary Partnerships (Relates to Strategic Directions 1, 2, 3, 4, 5, and 7)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Improved Pathways from High School to College (Relates to Strategic Directions 1, 2, 3, 4, 5, and 6)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Student Readiness &amp; Preparedness (Relates to Strategic Directions 1, 2, 3, 4, 5, and 7)</a:t>
            </a:r>
          </a:p>
          <a:p>
            <a:pPr lvl="1">
              <a:buFont typeface="Wingdings" pitchFamily="2" charset="2"/>
              <a:buChar char="Ø"/>
            </a:pP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10058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3762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Curriculum </a:t>
            </a:r>
            <a:r>
              <a:rPr lang="en-US" sz="2800" dirty="0">
                <a:solidFill>
                  <a:srgbClr val="7030A0"/>
                </a:solidFill>
                <a:latin typeface="Arial Narrow" panose="020B0606020202030204" pitchFamily="34" charset="0"/>
              </a:rPr>
              <a:t>and resource utilization </a:t>
            </a:r>
            <a:r>
              <a:rPr lang="en-US" sz="2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needs </a:t>
            </a:r>
            <a:r>
              <a:rPr lang="en-US" sz="2800" dirty="0">
                <a:solidFill>
                  <a:srgbClr val="7030A0"/>
                </a:solidFill>
                <a:latin typeface="Arial Narrow" panose="020B0606020202030204" pitchFamily="34" charset="0"/>
              </a:rPr>
              <a:t>to be more balanced between Transfer, CTE, </a:t>
            </a:r>
            <a:r>
              <a:rPr lang="en-US" sz="2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and Basic Skills</a:t>
            </a:r>
          </a:p>
          <a:p>
            <a:pPr lvl="1"/>
            <a:endParaRPr lang="en-US" sz="1600" dirty="0" smtClean="0">
              <a:solidFill>
                <a:srgbClr val="005BAA"/>
              </a:solidFill>
              <a:latin typeface="Arial Narrow" panose="020B0606020202030204" pitchFamily="34" charset="0"/>
            </a:endParaRP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600" dirty="0">
                <a:latin typeface="Arial Narrow" panose="020B0606020202030204" pitchFamily="34" charset="0"/>
              </a:rPr>
              <a:t>Data says vast majority of students entering SBVC require basic skills </a:t>
            </a:r>
            <a:r>
              <a:rPr lang="en-US" sz="2600" dirty="0" smtClean="0">
                <a:latin typeface="Arial Narrow" panose="020B0606020202030204" pitchFamily="34" charset="0"/>
              </a:rPr>
              <a:t>remediation.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600" dirty="0">
                <a:latin typeface="Arial Narrow" panose="020B0606020202030204" pitchFamily="34" charset="0"/>
              </a:rPr>
              <a:t>Less than 16% of HS grads in the area complete a BA/BS within 10 </a:t>
            </a:r>
            <a:r>
              <a:rPr lang="en-US" sz="2600" dirty="0" smtClean="0">
                <a:latin typeface="Arial Narrow" panose="020B0606020202030204" pitchFamily="34" charset="0"/>
              </a:rPr>
              <a:t>years.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600" dirty="0">
                <a:latin typeface="Arial Narrow" panose="020B0606020202030204" pitchFamily="34" charset="0"/>
              </a:rPr>
              <a:t>Currently SBVC WSCH generation is 74% transfer, 18% basic skills and 8% </a:t>
            </a:r>
            <a:r>
              <a:rPr lang="en-US" sz="2600" dirty="0" smtClean="0">
                <a:latin typeface="Arial Narrow" panose="020B0606020202030204" pitchFamily="34" charset="0"/>
              </a:rPr>
              <a:t>CTE.</a:t>
            </a: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600" dirty="0" smtClean="0">
                <a:latin typeface="Arial Narrow" panose="020B0606020202030204" pitchFamily="34" charset="0"/>
              </a:rPr>
              <a:t>Wages at AA/AS or Cert. level are comparable to BA/BS jobs in the region.</a:t>
            </a: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600" dirty="0" smtClean="0">
                <a:latin typeface="Arial Narrow" panose="020B0606020202030204" pitchFamily="34" charset="0"/>
              </a:rPr>
              <a:t>More job growth at entry level AA/AS or Cert. level than at BA/BS in the region.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04 &gt; COLLEGE DIRECTIONS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San Bernardino Valley College Directions</a:t>
            </a:r>
            <a:endParaRPr lang="en-US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10058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Arial Narrow" panose="020B0606020202030204" pitchFamily="34" charset="0"/>
            </a:endParaRPr>
          </a:p>
          <a:p>
            <a:pPr marL="1023762" lvl="1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CTE needs to reflect a broader disciplinary scope and administrative support should reflect this expansion.</a:t>
            </a: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Currently CTE at SBVC includes 12 subjects.</a:t>
            </a: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Possible additions suggested are Accounting, Admin. Of Justice, and Computer Information Technology.</a:t>
            </a:r>
          </a:p>
          <a:p>
            <a:pPr marL="1023762" lvl="1" indent="-514350">
              <a:buFont typeface="+mj-lt"/>
              <a:buAutoNum type="arabicPeriod" startAt="2"/>
            </a:pPr>
            <a:endParaRPr lang="en-US" sz="2800" dirty="0">
              <a:solidFill>
                <a:srgbClr val="005BAA"/>
              </a:solidFill>
              <a:latin typeface="Arial Narrow" panose="020B0606020202030204" pitchFamily="34" charset="0"/>
            </a:endParaRPr>
          </a:p>
          <a:p>
            <a:pPr marL="1033463" lvl="2" indent="-514350">
              <a:buFont typeface="+mj-lt"/>
              <a:buAutoNum type="arabicPeriod" startAt="3"/>
            </a:pPr>
            <a:r>
              <a:rPr lang="en-US" sz="2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Delivery of basic skills curricula must align with student goals and create a streamlined path to completion. </a:t>
            </a:r>
          </a:p>
          <a:p>
            <a:pPr marL="1485726" lvl="3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Only 38% of students in basic skills English subsequently moved on to a college level English course.</a:t>
            </a:r>
          </a:p>
          <a:p>
            <a:pPr marL="1485726" lvl="3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Assess basic skills pathways for optimal student success.  </a:t>
            </a:r>
          </a:p>
          <a:p>
            <a:pPr marL="1485726" lvl="3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Basic Skills instruction that facilitates a clear and direct pathway towards career and higher education goals.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04 &gt; COLLEGE DIRECTIONS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San Bernardino Valley College Directions</a:t>
            </a:r>
            <a:endParaRPr lang="en-US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10058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3463" lvl="2" indent="-514350">
              <a:buFont typeface="+mj-lt"/>
              <a:buAutoNum type="arabicPeriod" startAt="4"/>
            </a:pPr>
            <a:r>
              <a:rPr lang="en-US" sz="2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Occupational paths should reflect industry needs with the highest likelihood of long-term job growth and livable wages. </a:t>
            </a:r>
          </a:p>
          <a:p>
            <a:pPr marL="1995138" lvl="4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Work with local and regional industry leaders to assess current and long-term employment needs across various sectors. </a:t>
            </a:r>
          </a:p>
          <a:p>
            <a:pPr marL="1537938" lvl="4"/>
            <a:endParaRPr lang="en-US" sz="2800" dirty="0" smtClean="0">
              <a:latin typeface="Arial Narrow" panose="020B0606020202030204" pitchFamily="34" charset="0"/>
            </a:endParaRPr>
          </a:p>
          <a:p>
            <a:pPr marL="1025525" indent="-515938">
              <a:buFont typeface="+mj-lt"/>
              <a:buAutoNum type="arabicPeriod" startAt="5"/>
            </a:pPr>
            <a:r>
              <a:rPr lang="en-US" sz="2800" dirty="0">
                <a:solidFill>
                  <a:srgbClr val="7030A0"/>
                </a:solidFill>
                <a:latin typeface="Arial Narrow" panose="020B0606020202030204" pitchFamily="34" charset="0"/>
              </a:rPr>
              <a:t>San Bernardino Valley College assumes a leadership role in the restructuring of adult and non-credit education in the region, offering more basic skills and ESL curriculum.</a:t>
            </a: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Curriculum between high schools, adult education centers, and SBVC will be articulated with an emphasis on clear career </a:t>
            </a:r>
            <a:r>
              <a:rPr lang="en-US" sz="2800" dirty="0" smtClean="0">
                <a:latin typeface="Arial Narrow" panose="020B0606020202030204" pitchFamily="34" charset="0"/>
              </a:rPr>
              <a:t>paths.</a:t>
            </a:r>
            <a:endParaRPr lang="en-US" sz="28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04 &gt; COLLEGE DIRECTIONS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San Bernardino Valley College Directions</a:t>
            </a:r>
            <a:endParaRPr lang="en-US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spc="-126" dirty="0" smtClean="0">
                <a:solidFill>
                  <a:srgbClr val="7030A0"/>
                </a:solidFill>
                <a:latin typeface="Arial Narrow" pitchFamily="34" charset="0"/>
              </a:rPr>
              <a:t>Considerations for Evaluating Program Viability:</a:t>
            </a:r>
          </a:p>
          <a:p>
            <a:endParaRPr lang="en-US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Space Utilization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WSCH/Utilization Analysis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WSCH/FTEF (Productivity)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Demand – (Student and Market)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Cost of Resources (Faculty, Facilities, etc.)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 lvl="1"/>
            <a:endParaRPr lang="en-US" spc="-126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04 &gt; COLLEGE DIRECTIONS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9906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05 &gt; DISTRICT DIRECTIONS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9829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District Directions:</a:t>
            </a:r>
          </a:p>
          <a:p>
            <a:endParaRPr lang="en-US" sz="14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Align expenditures with the Colleges’ and District’s EMP’s and FMP’s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Take into account stability of personnel in place, i.e. interims, etc.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As of Fall 2014, 22.45% of the District’s staff is expected to retire within 0-5 years, and 21.01% is expected to retire within 5-15 years.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KVCR as an instruction-supporting institution with specific integrative pathways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Increase the co-ordination between the EDCT &amp; Colleges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Align EDCT Goals &amp; Objectives with the Colleges’ Educational Goals and Objectives</a:t>
            </a:r>
            <a:endParaRPr 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9906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05 &gt; DISTRICT DIRECTIONS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9829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District Directions:</a:t>
            </a:r>
          </a:p>
          <a:p>
            <a:endParaRPr lang="en-US" sz="2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Refine site safety/emergency plans for Colleges and District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Evaluate Total Cost of Ownership when doing Capital Outlay Planning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Fully developed facility department with full-time positions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Greater integration of maintenance and operations departments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Develop a District-level position to coordinate and direct better collaboration between Instructional &amp; Student Services at the College and District levels.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133600"/>
            <a:ext cx="9525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-126" dirty="0" smtClean="0">
                <a:solidFill>
                  <a:srgbClr val="7030A0"/>
                </a:solidFill>
                <a:latin typeface="Arial Narrow" pitchFamily="34" charset="0"/>
              </a:rPr>
              <a:t>Goal 1: Student Success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latin typeface="Arial Narrow" pitchFamily="34" charset="0"/>
              </a:rPr>
              <a:t>Provide the programs and services necessary to enable all students to achieve their educational and career goals.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1.1 – Increase student success while preserving access, enhancing quality, and reducing attainment gaps associated with income, race, ethnicity, age and gender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1.2 – Increase the number of students who complete developmental education programs and progress to successful completion of freshman-level courses.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ALIGNMENT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447800"/>
            <a:ext cx="9525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Findings and Directions in Support of Goal 1: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The need for expanded tutoring and support from student services came up in a vast majority of program interviews.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Several faculty came out in support for increased alternative instructional delivery methods.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The need for more basic skills instruction became apparent from the program interviews and the internal scan data.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ALMA Strategies recommends that a District-level position be created to coordinate Student Services and Instruction at the District &amp; College level.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371600"/>
            <a:ext cx="952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Findings and Directions in Support of Goal 1 (cont.):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ALMA </a:t>
            </a:r>
            <a:r>
              <a:rPr lang="en-US" sz="2800" spc="-126" dirty="0">
                <a:latin typeface="Arial Narrow" pitchFamily="34" charset="0"/>
              </a:rPr>
              <a:t>Strategies recommends that the District consider exploring and prioritizing articulation between K-12 and the Colleges.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0975" y="914400"/>
            <a:ext cx="9753600" cy="504231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EXTERNAL ENVIRONMENTAL SCAN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18631"/>
            <a:ext cx="95250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GOAL</a:t>
            </a:r>
            <a:r>
              <a:rPr lang="en-US" sz="2800" b="1" spc="-126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n-US" sz="2800" b="1" spc="-126" dirty="0" smtClean="0">
                <a:latin typeface="Arial Narrow" pitchFamily="34" charset="0"/>
              </a:rPr>
              <a:t>&gt;</a:t>
            </a:r>
            <a:r>
              <a:rPr lang="en-US" sz="2800" b="1" spc="-126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Provide Regional and Community Context for Planning</a:t>
            </a:r>
          </a:p>
          <a:p>
            <a:endParaRPr lang="en-US" b="1" spc="-135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spc="-126" dirty="0" smtClean="0">
                <a:latin typeface="Arial Narrow" pitchFamily="34" charset="0"/>
              </a:rPr>
              <a:t>REGION: San Bernardino County &amp; Riverside County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spc="-126" dirty="0" smtClean="0">
                <a:latin typeface="Arial Narrow" pitchFamily="34" charset="0"/>
              </a:rPr>
              <a:t>Community: Colleges Service Area Cities/Zip Codes</a:t>
            </a:r>
          </a:p>
          <a:p>
            <a:endParaRPr lang="en-US" b="1" spc="-135" dirty="0" smtClean="0">
              <a:solidFill>
                <a:srgbClr val="00B050"/>
              </a:solidFill>
              <a:latin typeface="Arial Narrow" pitchFamily="34" charset="0"/>
            </a:endParaRPr>
          </a:p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EMSI Analyst Platform </a:t>
            </a:r>
            <a:r>
              <a:rPr lang="en-US" sz="2800" b="1" spc="-126" dirty="0" smtClean="0">
                <a:latin typeface="Arial Narrow" pitchFamily="34" charset="0"/>
              </a:rPr>
              <a:t>&gt; </a:t>
            </a: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Primary Data Source</a:t>
            </a:r>
          </a:p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Others Include:</a:t>
            </a:r>
          </a:p>
          <a:p>
            <a:pPr marL="966612" lvl="1" indent="-457200">
              <a:buFont typeface="Wingdings" pitchFamily="2" charset="2"/>
              <a:buChar char="Ø"/>
            </a:pPr>
            <a:r>
              <a:rPr lang="en-US" sz="2800" b="1" spc="-126" dirty="0" smtClean="0">
                <a:latin typeface="Arial Narrow" pitchFamily="34" charset="0"/>
              </a:rPr>
              <a:t>State of California Department of Labor</a:t>
            </a:r>
          </a:p>
          <a:p>
            <a:pPr marL="966612" lvl="1" indent="-457200">
              <a:buFont typeface="Wingdings" pitchFamily="2" charset="2"/>
              <a:buChar char="Ø"/>
            </a:pPr>
            <a:r>
              <a:rPr lang="en-US" sz="2800" b="1" spc="-126" dirty="0" smtClean="0">
                <a:latin typeface="Arial Narrow" pitchFamily="34" charset="0"/>
              </a:rPr>
              <a:t>California State Department of Finance</a:t>
            </a:r>
          </a:p>
          <a:p>
            <a:pPr marL="966612" lvl="1" indent="-457200">
              <a:buFont typeface="Wingdings" pitchFamily="2" charset="2"/>
              <a:buChar char="Ø"/>
            </a:pPr>
            <a:r>
              <a:rPr lang="en-US" sz="2800" b="1" spc="-126" dirty="0" smtClean="0">
                <a:latin typeface="Arial Narrow" pitchFamily="34" charset="0"/>
              </a:rPr>
              <a:t>Census 2010, ACS 5-Year Estimates</a:t>
            </a:r>
          </a:p>
          <a:p>
            <a:pPr marL="966612" lvl="1" indent="-457200">
              <a:buFont typeface="Wingdings" pitchFamily="2" charset="2"/>
              <a:buChar char="Ø"/>
            </a:pPr>
            <a:r>
              <a:rPr lang="en-US" sz="2800" b="1" spc="-126" dirty="0" smtClean="0">
                <a:latin typeface="Arial Narrow" pitchFamily="34" charset="0"/>
              </a:rPr>
              <a:t>Community Report: Doing What Matters Initiative In Action, Inland Empire, 2013-2015</a:t>
            </a:r>
          </a:p>
          <a:p>
            <a:endParaRPr lang="en-US" sz="2900" b="1" spc="-126" dirty="0" smtClean="0">
              <a:solidFill>
                <a:srgbClr val="00B05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828800"/>
            <a:ext cx="9525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-126" dirty="0" smtClean="0">
                <a:solidFill>
                  <a:srgbClr val="7030A0"/>
                </a:solidFill>
                <a:latin typeface="Arial Narrow" pitchFamily="34" charset="0"/>
              </a:rPr>
              <a:t>Goal 2: Enrollment and Access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latin typeface="Arial Narrow" pitchFamily="34" charset="0"/>
              </a:rPr>
              <a:t>Increase access to higher education for populations in our region.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2.1 – Increase our student population to improve the higher education participation rate and supply a well-equipped, educated workforce for our communities.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2.2 – Provide transfer, career and technical, and developmental education access to meet student needs.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2.3 – Enhance the public image of the San Bernardino Community College District.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ALIGNMENT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2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09800"/>
            <a:ext cx="9525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-126" dirty="0" smtClean="0">
                <a:solidFill>
                  <a:srgbClr val="7030A0"/>
                </a:solidFill>
                <a:latin typeface="Arial Narrow" pitchFamily="34" charset="0"/>
              </a:rPr>
              <a:t>Goal 2: Enrollment and Access (cont.)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latin typeface="Arial Narrow" pitchFamily="34" charset="0"/>
              </a:rPr>
              <a:t>Increase access to higher education for populations in our region.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2.4 – Increase awareness of San Bernardino Valley College and Crafton Hills College as viable higher education options.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2.5 – Continue to diversify our student and employee populations to be reflective of our communities.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</a:t>
            </a: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ALIGNMENT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676400"/>
            <a:ext cx="9525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Findings and Directions in Support of Goal 2: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50" dirty="0" smtClean="0">
                <a:latin typeface="Arial Narrow" pitchFamily="34" charset="0"/>
              </a:rPr>
              <a:t>Increase </a:t>
            </a:r>
            <a:r>
              <a:rPr lang="en-US" sz="2800" spc="-150" dirty="0">
                <a:latin typeface="Arial Narrow" pitchFamily="34" charset="0"/>
              </a:rPr>
              <a:t>the co-ordination between the EDCT &amp; </a:t>
            </a:r>
            <a:r>
              <a:rPr lang="en-US" sz="2800" spc="-150" dirty="0" smtClean="0">
                <a:latin typeface="Arial Narrow" pitchFamily="34" charset="0"/>
              </a:rPr>
              <a:t>Colleges and align EDCT Goals &amp; Objectives with the Colleges’ Educational Goals and Objectives.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The District, and the Colleges, assume a leadership role in the region to coordinate and offer basic skills instruction as well as not-for-credit and non-credit instruction.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Utilize the presented considerations for evaluating program viability.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Develop a staffing plan and hiring process for replacing retired staff.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44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Human Resources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371601"/>
          <a:ext cx="9448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75" y="5791200"/>
            <a:ext cx="9915525" cy="146808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2014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132 employees were 60+ years old (22.45%) and may be anticipated to retire within 0-5 years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196 employees were 50-59 years old (21.01%) and may be anticipated to retire within 5-15 years</a:t>
            </a:r>
          </a:p>
        </p:txBody>
      </p:sp>
    </p:spTree>
    <p:extLst>
      <p:ext uri="{BB962C8B-B14F-4D97-AF65-F5344CB8AC3E}">
        <p14:creationId xmlns:p14="http://schemas.microsoft.com/office/powerpoint/2010/main" val="66459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44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Human Resources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5791200"/>
            <a:ext cx="9915525" cy="146808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2010 – Fall 2014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Full-time Faculty decreased by 7 employees (3.15%)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Adjunct Faculty increased by 83 employees (16.47%)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52400" y="1371600"/>
          <a:ext cx="967740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2438400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1,185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349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905000"/>
            <a:ext cx="9525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-126" dirty="0" smtClean="0">
                <a:solidFill>
                  <a:srgbClr val="7030A0"/>
                </a:solidFill>
                <a:latin typeface="Arial Narrow" pitchFamily="34" charset="0"/>
              </a:rPr>
              <a:t>Goal 3: Partnerships of Strategic Importance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latin typeface="Arial Narrow" pitchFamily="34" charset="0"/>
              </a:rPr>
              <a:t>Invest in strategic relationships and collaborate with partners in higher education, PK-12 education, business and workforce development, government, and other community organizations.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3.1 – Enhance existing and secure new higher education partnerships to improve student transfer rates.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3.2 – Enhance existing and secure new PK-12 partnerships to improve student pathways, increase awareness of SBVC and CHC as viable options for higher education, and enhance the image of the San Bernardino Community College District.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</a:t>
            </a: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ALIGNMENT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981200"/>
            <a:ext cx="9525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-126" dirty="0" smtClean="0">
                <a:solidFill>
                  <a:srgbClr val="7030A0"/>
                </a:solidFill>
                <a:latin typeface="Arial Narrow" pitchFamily="34" charset="0"/>
              </a:rPr>
              <a:t>Goal 3: Partnerships of Strategic Importance (cont.)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latin typeface="Arial Narrow" pitchFamily="34" charset="0"/>
              </a:rPr>
              <a:t>Invest in strategic relationships and collaborate with partners in higher education, PK-12 education, business and workforce development, government, and other community organizations.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3.3 – Enhance existing and secure new business and workforce development partnerships for student internship opportunities, student pathways, incumbent worker training, and to enhance career and technical education course curriculum.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</a:t>
            </a: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ALIGNMENT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09800"/>
            <a:ext cx="9525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-126" dirty="0" smtClean="0">
                <a:solidFill>
                  <a:srgbClr val="7030A0"/>
                </a:solidFill>
                <a:latin typeface="Arial Narrow" pitchFamily="34" charset="0"/>
              </a:rPr>
              <a:t>Goal 3: Partnerships of Strategic Importance (cont.)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latin typeface="Arial Narrow" pitchFamily="34" charset="0"/>
              </a:rPr>
              <a:t>Invest in strategic relationships and collaborate with partners in higher education, PK-12 education, business and workforce development, government, and other community organizations.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3.4 – Enhance existing and secure new government and community partnerships to increase funding for improving student success and increasing student access.</a:t>
            </a:r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</a:t>
            </a: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ALIGNMENT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905000"/>
            <a:ext cx="9525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Findings and Directions in Support of Goal 3: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Increase resource sharing between </a:t>
            </a:r>
            <a:r>
              <a:rPr lang="en-US" sz="2800" dirty="0">
                <a:latin typeface="Arial Narrow" pitchFamily="34" charset="0"/>
              </a:rPr>
              <a:t>the EDCT &amp; </a:t>
            </a:r>
            <a:r>
              <a:rPr lang="en-US" sz="2800" dirty="0" smtClean="0">
                <a:latin typeface="Arial Narrow" pitchFamily="34" charset="0"/>
              </a:rPr>
              <a:t>Colleges to build partnerships and increase student success.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Partner with K-12 to create career pathways and increase transfer rates.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Articulate courses and curriculum with higher education institutions.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09800"/>
            <a:ext cx="9525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-126" dirty="0" smtClean="0">
                <a:solidFill>
                  <a:srgbClr val="7030A0"/>
                </a:solidFill>
                <a:latin typeface="Arial Narrow" pitchFamily="34" charset="0"/>
              </a:rPr>
              <a:t>Goal 4: District Operational Systems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latin typeface="Arial Narrow" pitchFamily="34" charset="0"/>
              </a:rPr>
              <a:t>Improve the district systems to increase administrative and operational efficiency and effectiveness.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4.1 – Improve the district systems to increase administrative and operational efficiency and effectiveness with an emphasis on student records, human resources, facilities, technology, financial systems, and other workflow operational systems.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</a:t>
            </a: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ALIGNMENT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4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1344392"/>
            <a:ext cx="9753600" cy="1314196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29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District Service Area</a:t>
            </a:r>
          </a:p>
          <a:p>
            <a:pPr>
              <a:lnSpc>
                <a:spcPts val="3231"/>
              </a:lnSpc>
            </a:pPr>
            <a:r>
              <a:rPr lang="en-US" sz="2900" b="1" spc="-121" dirty="0" smtClean="0">
                <a:solidFill>
                  <a:srgbClr val="00B050"/>
                </a:solidFill>
                <a:latin typeface="Arial Narrow" pitchFamily="34" charset="0"/>
                <a:cs typeface="Arial" pitchFamily="34" charset="0"/>
              </a:rPr>
              <a:t>     </a:t>
            </a:r>
            <a:r>
              <a:rPr lang="en-US" sz="3200" b="1" spc="-121" dirty="0" smtClean="0">
                <a:latin typeface="Arial Narrow" pitchFamily="34" charset="0"/>
                <a:cs typeface="Arial" pitchFamily="34" charset="0"/>
              </a:rPr>
              <a:t>Primary Cities:</a:t>
            </a:r>
            <a:r>
              <a:rPr lang="en-US" sz="3200" dirty="0" smtClean="0"/>
              <a:t> </a:t>
            </a:r>
            <a:r>
              <a:rPr lang="en-US" sz="3200" spc="-300" dirty="0" smtClean="0"/>
              <a:t>Highland, Rialto, San Bernardino, Colton, Fontana, Beaumont, Calimesa, Mentone, Redlands, Yucaipa </a:t>
            </a:r>
            <a:endParaRPr lang="en-US" sz="3200" b="1" spc="-300" dirty="0"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28217"/>
              </p:ext>
            </p:extLst>
          </p:nvPr>
        </p:nvGraphicFramePr>
        <p:xfrm>
          <a:off x="228600" y="2667000"/>
          <a:ext cx="2355273" cy="466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464"/>
                <a:gridCol w="1589809"/>
              </a:tblGrid>
              <a:tr h="216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Zip Code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City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91730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Rancho Cucamonga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92220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Banning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92223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Beaumont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92313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Grand Terrace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92314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Big Bear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92320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Calimesa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92324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Colton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92325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Crestline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92335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Fontana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92336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Fontana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92337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Fontana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92346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Highland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92352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Lake Arrowhead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92354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Loma Linda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92358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Lytle Creek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92359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Mentone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92373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Redlands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92374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Redlands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8200"/>
              </p:ext>
            </p:extLst>
          </p:nvPr>
        </p:nvGraphicFramePr>
        <p:xfrm>
          <a:off x="2667000" y="2667000"/>
          <a:ext cx="2286000" cy="441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72"/>
                <a:gridCol w="1502228"/>
              </a:tblGrid>
              <a:tr h="216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</a:rPr>
                        <a:t>Zip Code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</a:rPr>
                        <a:t>City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92376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Rialto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92377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Rialto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92382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Running Springs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92399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Yucaipa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92404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San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Bernardino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92404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San Bernardino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92405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San Bernardino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92407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San Bernardino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92408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San Bernardino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92410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San Bernardino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92411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San Bernardino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92503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Riverside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92508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Riverside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92509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Riverside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92553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Moreno Valley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92555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Moreno Valley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92557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Moreno Valley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</a:tbl>
          </a:graphicData>
        </a:graphic>
      </p:graphicFrame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67000"/>
            <a:ext cx="48479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4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905000"/>
            <a:ext cx="9525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Findings and Directions in Support of Goal 4: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Develop and maintain a robust facilities department with full-time staff.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Align District expenditures with the goals and objectives in the Colleges’ EMP’s and District Alignment Plan.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Develop a District-level position to coordinate, integrate, and develop systems of support between instruction and student services at the District and College level.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Schedule Moving Forward – Crafton Hills College</a:t>
            </a:r>
          </a:p>
          <a:p>
            <a:endParaRPr lang="en-US" sz="16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EMP Draft Review (to be issued in MS Word)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u="sng" spc="-126" dirty="0" smtClean="0">
                <a:latin typeface="Arial Narrow" pitchFamily="34" charset="0"/>
              </a:rPr>
              <a:t>Chapter 1: Introduction and Process </a:t>
            </a:r>
            <a:r>
              <a:rPr lang="en-US" sz="2800" spc="-126" dirty="0" smtClean="0">
                <a:latin typeface="Arial Narrow" pitchFamily="34" charset="0"/>
              </a:rPr>
              <a:t>and </a:t>
            </a:r>
            <a:r>
              <a:rPr lang="en-US" sz="2800" u="sng" spc="-126" dirty="0" smtClean="0">
                <a:latin typeface="Arial Narrow" pitchFamily="34" charset="0"/>
              </a:rPr>
              <a:t>Chapter 2: Internal Profile of the College (Internal Scan) </a:t>
            </a:r>
            <a:r>
              <a:rPr lang="en-US" sz="2800" spc="-126" dirty="0" smtClean="0">
                <a:latin typeface="Arial Narrow" pitchFamily="34" charset="0"/>
              </a:rPr>
              <a:t>by April 15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Comments due May 6</a:t>
            </a:r>
          </a:p>
          <a:p>
            <a:pPr lvl="2"/>
            <a:endParaRPr lang="en-US" sz="2800" spc="-126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u="sng" spc="-126" dirty="0" smtClean="0">
                <a:latin typeface="Arial Narrow" pitchFamily="34" charset="0"/>
              </a:rPr>
              <a:t>Chapter 3: Community &amp; Regional Context (External Scan)</a:t>
            </a:r>
            <a:r>
              <a:rPr lang="en-US" sz="2800" spc="-126" dirty="0" smtClean="0">
                <a:latin typeface="Arial Narrow" pitchFamily="34" charset="0"/>
              </a:rPr>
              <a:t> and </a:t>
            </a:r>
            <a:r>
              <a:rPr lang="en-US" sz="2800" u="sng" spc="-126" dirty="0" smtClean="0">
                <a:latin typeface="Arial Narrow" pitchFamily="34" charset="0"/>
              </a:rPr>
              <a:t>Chapter 4: Labor Market Information</a:t>
            </a:r>
            <a:r>
              <a:rPr lang="en-US" sz="2800" spc="-126" dirty="0" smtClean="0">
                <a:latin typeface="Arial Narrow" pitchFamily="34" charset="0"/>
              </a:rPr>
              <a:t> by May 10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Comments due September 9</a:t>
            </a:r>
          </a:p>
          <a:p>
            <a:pPr lvl="1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07 &gt; NEXT STEPS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Schedule Moving Forward – Crafton Hills College</a:t>
            </a:r>
          </a:p>
          <a:p>
            <a:endParaRPr lang="en-US" sz="16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u="sng" spc="-126" dirty="0">
                <a:latin typeface="Arial Narrow" pitchFamily="34" charset="0"/>
              </a:rPr>
              <a:t>Chapter 5: Strategic Directions and Goals </a:t>
            </a:r>
            <a:r>
              <a:rPr lang="en-US" sz="2800" spc="-126" dirty="0">
                <a:latin typeface="Arial Narrow" pitchFamily="34" charset="0"/>
              </a:rPr>
              <a:t>and </a:t>
            </a:r>
            <a:r>
              <a:rPr lang="en-US" sz="2800" u="sng" spc="-126" dirty="0">
                <a:latin typeface="Arial Narrow" pitchFamily="34" charset="0"/>
              </a:rPr>
              <a:t>Chapter 6: </a:t>
            </a:r>
            <a:r>
              <a:rPr lang="en-US" sz="2800" u="sng" spc="-126" dirty="0" smtClean="0">
                <a:latin typeface="Arial Narrow" pitchFamily="34" charset="0"/>
              </a:rPr>
              <a:t>Considerations/Opportunities for the Future </a:t>
            </a:r>
            <a:r>
              <a:rPr lang="en-US" sz="2800" spc="-126" dirty="0" smtClean="0">
                <a:latin typeface="Arial Narrow" pitchFamily="34" charset="0"/>
              </a:rPr>
              <a:t>and </a:t>
            </a:r>
            <a:r>
              <a:rPr lang="en-US" sz="2800" u="sng" spc="-126" dirty="0">
                <a:latin typeface="Arial Narrow" pitchFamily="34" charset="0"/>
              </a:rPr>
              <a:t>Chapter 7: </a:t>
            </a:r>
            <a:r>
              <a:rPr lang="en-US" sz="2800" u="sng" spc="-126" dirty="0" smtClean="0">
                <a:latin typeface="Arial Narrow" pitchFamily="34" charset="0"/>
              </a:rPr>
              <a:t>Programs of Instruction and Space Needs </a:t>
            </a:r>
            <a:r>
              <a:rPr lang="en-US" sz="2800" spc="-126" dirty="0" smtClean="0">
                <a:latin typeface="Arial Narrow" pitchFamily="34" charset="0"/>
              </a:rPr>
              <a:t>due </a:t>
            </a:r>
            <a:r>
              <a:rPr lang="en-US" sz="2800" spc="-126" dirty="0">
                <a:latin typeface="Arial Narrow" pitchFamily="34" charset="0"/>
              </a:rPr>
              <a:t>by May 10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>
                <a:latin typeface="Arial Narrow" pitchFamily="34" charset="0"/>
              </a:rPr>
              <a:t>Comments due September 9</a:t>
            </a:r>
          </a:p>
          <a:p>
            <a:pPr lvl="2">
              <a:buFont typeface="Wingdings" pitchFamily="2" charset="2"/>
              <a:buChar char="Ø"/>
            </a:pPr>
            <a:endParaRPr lang="en-US" spc="-126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InDesign documents published by September 16</a:t>
            </a:r>
          </a:p>
          <a:p>
            <a:pPr lvl="1">
              <a:buFont typeface="Wingdings" pitchFamily="2" charset="2"/>
              <a:buChar char="Ø"/>
            </a:pPr>
            <a:endParaRPr lang="en-US" spc="-126" dirty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Final documents published by September 30</a:t>
            </a:r>
          </a:p>
          <a:p>
            <a:pPr lvl="1">
              <a:buFont typeface="Wingdings" pitchFamily="2" charset="2"/>
              <a:buChar char="Ø"/>
            </a:pPr>
            <a:endParaRPr lang="en-US" spc="-126" dirty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Submitted as Board Item October 6</a:t>
            </a:r>
          </a:p>
          <a:p>
            <a:pPr lvl="1">
              <a:buFont typeface="Wingdings" pitchFamily="2" charset="2"/>
              <a:buChar char="Ø"/>
            </a:pPr>
            <a:endParaRPr lang="en-US" spc="-126" dirty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Submitted to Board October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07 &gt; NEXT STEPS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Schedule Moving Forward – San Bernardino Valley College</a:t>
            </a:r>
          </a:p>
          <a:p>
            <a:endParaRPr lang="en-US" sz="16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EMP Draft Review (to be issued in MS Word)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u="sng" spc="-126" dirty="0" smtClean="0">
                <a:latin typeface="Arial Narrow" pitchFamily="34" charset="0"/>
              </a:rPr>
              <a:t>Chapter 1: Introduction and Process </a:t>
            </a:r>
            <a:r>
              <a:rPr lang="en-US" sz="2800" spc="-126" dirty="0" smtClean="0">
                <a:latin typeface="Arial Narrow" pitchFamily="34" charset="0"/>
              </a:rPr>
              <a:t>and </a:t>
            </a:r>
            <a:r>
              <a:rPr lang="en-US" sz="2800" u="sng" spc="-126" dirty="0" smtClean="0">
                <a:latin typeface="Arial Narrow" pitchFamily="34" charset="0"/>
              </a:rPr>
              <a:t>Chapter 2: Internal Profile of the College (Internal Scan) </a:t>
            </a:r>
            <a:r>
              <a:rPr lang="en-US" sz="2800" spc="-126" dirty="0" smtClean="0">
                <a:latin typeface="Arial Narrow" pitchFamily="34" charset="0"/>
              </a:rPr>
              <a:t>by April 15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Comments due May 6</a:t>
            </a:r>
          </a:p>
          <a:p>
            <a:pPr lvl="2"/>
            <a:endParaRPr lang="en-US" sz="2800" spc="-126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u="sng" spc="-126" dirty="0" smtClean="0">
                <a:latin typeface="Arial Narrow" pitchFamily="34" charset="0"/>
              </a:rPr>
              <a:t>Chapter 3: Community &amp; Regional Context (External Scan)</a:t>
            </a:r>
            <a:r>
              <a:rPr lang="en-US" sz="2800" spc="-126" dirty="0" smtClean="0">
                <a:latin typeface="Arial Narrow" pitchFamily="34" charset="0"/>
              </a:rPr>
              <a:t> and </a:t>
            </a:r>
            <a:r>
              <a:rPr lang="en-US" sz="2800" u="sng" spc="-126" dirty="0" smtClean="0">
                <a:latin typeface="Arial Narrow" pitchFamily="34" charset="0"/>
              </a:rPr>
              <a:t>Chapter 4: Labor Market Information</a:t>
            </a:r>
            <a:r>
              <a:rPr lang="en-US" sz="2800" spc="-126" dirty="0" smtClean="0">
                <a:latin typeface="Arial Narrow" pitchFamily="34" charset="0"/>
              </a:rPr>
              <a:t> by May 19 or May 23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Comments due September 9</a:t>
            </a:r>
          </a:p>
          <a:p>
            <a:pPr lvl="1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07 &gt; NEXT STEPS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Schedule Moving Forward – San Bernardino Valley College</a:t>
            </a:r>
          </a:p>
          <a:p>
            <a:endParaRPr lang="en-US" sz="16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u="sng" spc="-126" dirty="0">
                <a:latin typeface="Arial Narrow" pitchFamily="34" charset="0"/>
              </a:rPr>
              <a:t>Chapter 5: Strategic Directions and Goals </a:t>
            </a:r>
            <a:r>
              <a:rPr lang="en-US" sz="2800" spc="-126" dirty="0">
                <a:latin typeface="Arial Narrow" pitchFamily="34" charset="0"/>
              </a:rPr>
              <a:t>and </a:t>
            </a:r>
            <a:r>
              <a:rPr lang="en-US" sz="2800" u="sng" spc="-126" dirty="0">
                <a:latin typeface="Arial Narrow" pitchFamily="34" charset="0"/>
              </a:rPr>
              <a:t>Chapter 6: </a:t>
            </a:r>
            <a:r>
              <a:rPr lang="en-US" sz="2800" u="sng" spc="-126" dirty="0" smtClean="0">
                <a:latin typeface="Arial Narrow" pitchFamily="34" charset="0"/>
              </a:rPr>
              <a:t>Considerations/Opportunities for the Future </a:t>
            </a:r>
            <a:r>
              <a:rPr lang="en-US" sz="2800" spc="-126" dirty="0" smtClean="0">
                <a:latin typeface="Arial Narrow" pitchFamily="34" charset="0"/>
              </a:rPr>
              <a:t>and </a:t>
            </a:r>
            <a:r>
              <a:rPr lang="en-US" sz="2800" u="sng" spc="-126" dirty="0">
                <a:latin typeface="Arial Narrow" pitchFamily="34" charset="0"/>
              </a:rPr>
              <a:t>Chapter 7: </a:t>
            </a:r>
            <a:r>
              <a:rPr lang="en-US" sz="2800" u="sng" spc="-126" dirty="0" smtClean="0">
                <a:latin typeface="Arial Narrow" pitchFamily="34" charset="0"/>
              </a:rPr>
              <a:t>Programs of Instruction and Space Needs </a:t>
            </a:r>
            <a:r>
              <a:rPr lang="en-US" sz="2800" spc="-126" dirty="0" smtClean="0">
                <a:latin typeface="Arial Narrow" pitchFamily="34" charset="0"/>
              </a:rPr>
              <a:t>due </a:t>
            </a:r>
            <a:r>
              <a:rPr lang="en-US" sz="2800" spc="-126" dirty="0">
                <a:latin typeface="Arial Narrow" pitchFamily="34" charset="0"/>
              </a:rPr>
              <a:t>by May </a:t>
            </a:r>
            <a:r>
              <a:rPr lang="en-US" sz="2800" spc="-126" dirty="0" smtClean="0">
                <a:latin typeface="Arial Narrow" pitchFamily="34" charset="0"/>
              </a:rPr>
              <a:t>19 or May 23</a:t>
            </a:r>
            <a:endParaRPr lang="en-US" sz="2800" spc="-126" dirty="0">
              <a:latin typeface="Arial Narrow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800" spc="-126" dirty="0">
                <a:latin typeface="Arial Narrow" pitchFamily="34" charset="0"/>
              </a:rPr>
              <a:t>Comments due September 9</a:t>
            </a:r>
          </a:p>
          <a:p>
            <a:pPr lvl="2">
              <a:buFont typeface="Wingdings" pitchFamily="2" charset="2"/>
              <a:buChar char="Ø"/>
            </a:pPr>
            <a:endParaRPr lang="en-US" spc="-126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InDesign documents published by September 16</a:t>
            </a:r>
          </a:p>
          <a:p>
            <a:pPr lvl="1">
              <a:buFont typeface="Wingdings" pitchFamily="2" charset="2"/>
              <a:buChar char="Ø"/>
            </a:pPr>
            <a:endParaRPr lang="en-US" spc="-126" dirty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Final documents published by September 30</a:t>
            </a:r>
          </a:p>
          <a:p>
            <a:pPr lvl="1">
              <a:buFont typeface="Wingdings" pitchFamily="2" charset="2"/>
              <a:buChar char="Ø"/>
            </a:pPr>
            <a:endParaRPr lang="en-US" spc="-126" dirty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Submitted as Board Item October 6</a:t>
            </a:r>
          </a:p>
          <a:p>
            <a:pPr lvl="1">
              <a:buFont typeface="Wingdings" pitchFamily="2" charset="2"/>
              <a:buChar char="Ø"/>
            </a:pPr>
            <a:endParaRPr lang="en-US" spc="-126" dirty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Submitted to Board October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07 &gt; NEXT STEPS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447800"/>
            <a:ext cx="9525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Schedule Moving Forward – District Alignment Plan</a:t>
            </a:r>
          </a:p>
          <a:p>
            <a:endParaRPr lang="en-US" sz="16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District Alignment Plan Draft Review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MS Word draft to be issued by May 30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Introduction, Process, and Organizational Charts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Planning Process and Cycles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Alignment Plan for SBCCD Services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Alignment Plan for EDCT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Alignment Plan for KVCR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Comments due on September 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07 &gt; NEXT STEPS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447800"/>
            <a:ext cx="9525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Schedule Moving Forward – District Alignment Plan</a:t>
            </a:r>
          </a:p>
          <a:p>
            <a:endParaRPr lang="en-US" sz="16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InDesign published document by September 16</a:t>
            </a:r>
          </a:p>
          <a:p>
            <a:pPr lvl="1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Final Document published by September 30</a:t>
            </a:r>
          </a:p>
          <a:p>
            <a:pPr lvl="1"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Submitted as Board Item by October 6</a:t>
            </a:r>
          </a:p>
          <a:p>
            <a:pPr lvl="1"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Submitted to Board by October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07 &gt; NEXT STEPS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447800"/>
            <a:ext cx="9525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Schedule Moving Forward – Facilities Master Plans</a:t>
            </a:r>
          </a:p>
          <a:p>
            <a:endParaRPr lang="en-US" sz="16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Draft FMPs including analysis of existing conditions and recommendations by July 1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Comments due September 9</a:t>
            </a:r>
          </a:p>
          <a:p>
            <a:pPr lvl="2"/>
            <a:endParaRPr lang="en-US" sz="2800" spc="-126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 InDesign Documents published by July 1</a:t>
            </a:r>
          </a:p>
          <a:p>
            <a:pPr lvl="1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Final Documents published by September 30</a:t>
            </a:r>
          </a:p>
          <a:p>
            <a:pPr lvl="1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Submitted as Board Item by October 6</a:t>
            </a:r>
          </a:p>
          <a:p>
            <a:pPr lvl="1"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Submitted to Board by October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07 &gt; NEXT STEPS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9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0"/>
            <a:ext cx="952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-126" dirty="0" smtClean="0">
                <a:solidFill>
                  <a:srgbClr val="7030A0"/>
                </a:solidFill>
                <a:latin typeface="Arial Narrow" pitchFamily="34" charset="0"/>
              </a:rPr>
              <a:t>We have planned, but..</a:t>
            </a:r>
          </a:p>
          <a:p>
            <a:endParaRPr lang="en-US" sz="4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4800" b="1" spc="-126" dirty="0" smtClean="0">
                <a:solidFill>
                  <a:srgbClr val="7030A0"/>
                </a:solidFill>
                <a:latin typeface="Arial Narrow" pitchFamily="34" charset="0"/>
              </a:rPr>
              <a:t>How to implement?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07 &gt; NEXT STEPS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Capital Outlay Overview: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5 Year Construction Plan</a:t>
            </a:r>
          </a:p>
          <a:p>
            <a:pPr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Initial Project Proposals</a:t>
            </a:r>
          </a:p>
          <a:p>
            <a:pPr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Final Project Proposals</a:t>
            </a:r>
          </a:p>
          <a:p>
            <a:pPr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EMP &amp; FMP Alignment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08 &gt; CAPITAL OUTLAY PLAN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1925" y="914400"/>
            <a:ext cx="9753600" cy="504231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36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Historical Population (2005-2015)</a:t>
            </a:r>
            <a:endParaRPr lang="en-US" sz="3600" b="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029164695"/>
              </p:ext>
            </p:extLst>
          </p:nvPr>
        </p:nvGraphicFramePr>
        <p:xfrm>
          <a:off x="-152400" y="1371600"/>
          <a:ext cx="10058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23"/>
          <p:cNvSpPr/>
          <p:nvPr/>
        </p:nvSpPr>
        <p:spPr>
          <a:xfrm>
            <a:off x="228600" y="5410200"/>
            <a:ext cx="9005455" cy="1724334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r>
              <a:rPr lang="en-US" sz="2900" spc="-121" dirty="0">
                <a:latin typeface="Arial Narrow" pitchFamily="34" charset="0"/>
                <a:cs typeface="Arial" pitchFamily="34" charset="0"/>
              </a:rPr>
              <a:t>Regional Growth 2005-2015 = 17.3% (669,696 persons)</a:t>
            </a:r>
          </a:p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r>
              <a:rPr lang="en-US" sz="2900" spc="-121" dirty="0">
                <a:latin typeface="Arial Narrow" pitchFamily="34" charset="0"/>
                <a:cs typeface="Arial" pitchFamily="34" charset="0"/>
              </a:rPr>
              <a:t>Service Area Growth 2005-2015 = </a:t>
            </a:r>
            <a:r>
              <a:rPr lang="en-US" sz="2900" spc="-121" dirty="0" smtClean="0">
                <a:latin typeface="Arial Narrow" pitchFamily="34" charset="0"/>
                <a:cs typeface="Arial" pitchFamily="34" charset="0"/>
              </a:rPr>
              <a:t>14.58% </a:t>
            </a:r>
            <a:r>
              <a:rPr lang="en-US" sz="2900" spc="-121" dirty="0">
                <a:latin typeface="Arial Narrow" pitchFamily="34" charset="0"/>
                <a:cs typeface="Arial" pitchFamily="34" charset="0"/>
              </a:rPr>
              <a:t>(</a:t>
            </a:r>
            <a:r>
              <a:rPr lang="en-US" sz="2900" spc="-121" dirty="0" smtClean="0">
                <a:latin typeface="Arial Narrow" pitchFamily="34" charset="0"/>
                <a:cs typeface="Arial" pitchFamily="34" charset="0"/>
              </a:rPr>
              <a:t>186,271 </a:t>
            </a:r>
            <a:r>
              <a:rPr lang="en-US" sz="2900" spc="-121" dirty="0">
                <a:latin typeface="Arial Narrow" pitchFamily="34" charset="0"/>
                <a:cs typeface="Arial" pitchFamily="34" charset="0"/>
              </a:rPr>
              <a:t>persons)</a:t>
            </a:r>
          </a:p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r>
              <a:rPr lang="en-US" sz="2900" spc="-121" dirty="0">
                <a:latin typeface="Arial Narrow" pitchFamily="34" charset="0"/>
                <a:cs typeface="Arial" pitchFamily="34" charset="0"/>
              </a:rPr>
              <a:t>State-wide Growth 2005-2015 = 9.1% (3,262,423 persons)</a:t>
            </a:r>
          </a:p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r>
              <a:rPr lang="en-US" sz="2900" spc="-121" dirty="0">
                <a:latin typeface="Arial Narrow" pitchFamily="34" charset="0"/>
                <a:cs typeface="Arial" pitchFamily="34" charset="0"/>
              </a:rPr>
              <a:t>Service Area was </a:t>
            </a:r>
            <a:r>
              <a:rPr lang="en-US" sz="2900" spc="-121" dirty="0" smtClean="0">
                <a:latin typeface="Arial Narrow" pitchFamily="34" charset="0"/>
                <a:cs typeface="Arial" pitchFamily="34" charset="0"/>
              </a:rPr>
              <a:t>32.2% </a:t>
            </a:r>
            <a:r>
              <a:rPr lang="en-US" sz="2900" spc="-121" dirty="0">
                <a:latin typeface="Arial Narrow" pitchFamily="34" charset="0"/>
                <a:cs typeface="Arial" pitchFamily="34" charset="0"/>
              </a:rPr>
              <a:t>of Regional population in 2015 </a:t>
            </a:r>
          </a:p>
        </p:txBody>
      </p:sp>
    </p:spTree>
    <p:extLst>
      <p:ext uri="{BB962C8B-B14F-4D97-AF65-F5344CB8AC3E}">
        <p14:creationId xmlns:p14="http://schemas.microsoft.com/office/powerpoint/2010/main" val="22409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Project Categories: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Category A: To provide for safe facilities and activate existing space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A1 – Imminent danger to the life or safety of the building occupants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A2 – Equipment to complete previously state-funded construction projects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A3 – Seismic Deficiencies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A4 – Immediate infrastructure failure</a:t>
            </a:r>
          </a:p>
          <a:p>
            <a:pPr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Category B: To increase instructional capacity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Reconstruction of existing space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Construction of new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08 &gt; CAPITAL OUTLAY PLAN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Project Categories: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Category C: To modernize instructional space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Reconstruction of existing space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Replacement of existing space</a:t>
            </a:r>
          </a:p>
          <a:p>
            <a:pPr lvl="1"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Category D: To promote a complete campus concept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D1 – Phys. ed., performing arts, child development facilities, etc.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Cafeterias, maintenance shops, warehouses and capital energy projects</a:t>
            </a:r>
          </a:p>
          <a:p>
            <a:pPr lvl="1"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Category E: To increase institutional support services capacity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Reconstruction of existing space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Construction of new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08 &gt; CAPITAL OUTLAY PLAN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Project Categories: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Category F: To modernize institutional support services space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Reconstruction of existing space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Replacement of existing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08 &gt; CAPITAL OUTLAY PLAN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Capital Outlay Update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San Bernardino Valley College: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Applied Technology (CTE) Building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Liberal Arts Building</a:t>
            </a:r>
          </a:p>
          <a:p>
            <a:pPr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Crafton Hills College: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Projects TBD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IPP’s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5 year construction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08 &gt; CAPITAL OUTLAY PLAN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Facilities Master Plan Update - HMC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08 &gt; CAPITAL OUTLAY PLAN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2875" y="914400"/>
            <a:ext cx="9753600" cy="504231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Population Projection (2016-2025)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862714241"/>
              </p:ext>
            </p:extLst>
          </p:nvPr>
        </p:nvGraphicFramePr>
        <p:xfrm>
          <a:off x="0" y="1447800"/>
          <a:ext cx="9906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09600" y="5181600"/>
            <a:ext cx="8866909" cy="2126409"/>
          </a:xfrm>
          <a:prstGeom prst="rect">
            <a:avLst/>
          </a:prstGeom>
          <a:noFill/>
        </p:spPr>
        <p:txBody>
          <a:bodyPr wrap="square" lIns="73844" tIns="36922" rIns="73844" bIns="36922" rtlCol="0">
            <a:spAutoFit/>
          </a:bodyPr>
          <a:lstStyle/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r>
              <a:rPr lang="en-US" sz="2900" spc="-121" dirty="0">
                <a:latin typeface="Arial Narrow" pitchFamily="34" charset="0"/>
                <a:cs typeface="Arial" pitchFamily="34" charset="0"/>
              </a:rPr>
              <a:t>Regional Growth 2016-2025 = 5.7% (263,910 persons</a:t>
            </a:r>
            <a:r>
              <a:rPr lang="en-US" sz="2900" spc="-121" dirty="0" smtClean="0">
                <a:latin typeface="Arial Narrow" pitchFamily="34" charset="0"/>
                <a:cs typeface="Arial" pitchFamily="34" charset="0"/>
              </a:rPr>
              <a:t>)</a:t>
            </a:r>
          </a:p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endParaRPr lang="en-US" sz="2900" spc="-121" dirty="0">
              <a:latin typeface="Arial Narrow" pitchFamily="34" charset="0"/>
              <a:cs typeface="Arial" pitchFamily="34" charset="0"/>
            </a:endParaRPr>
          </a:p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r>
              <a:rPr lang="en-US" sz="2900" spc="-121" dirty="0" smtClean="0">
                <a:latin typeface="Arial Narrow" pitchFamily="34" charset="0"/>
                <a:cs typeface="Arial" pitchFamily="34" charset="0"/>
              </a:rPr>
              <a:t>Service </a:t>
            </a:r>
            <a:r>
              <a:rPr lang="en-US" sz="2900" spc="-121" dirty="0">
                <a:latin typeface="Arial Narrow" pitchFamily="34" charset="0"/>
                <a:cs typeface="Arial" pitchFamily="34" charset="0"/>
              </a:rPr>
              <a:t>Area Growth 2016-2025 = </a:t>
            </a:r>
            <a:r>
              <a:rPr lang="en-US" sz="2900" spc="-121" dirty="0" smtClean="0">
                <a:latin typeface="Arial Narrow" pitchFamily="34" charset="0"/>
                <a:cs typeface="Arial" pitchFamily="34" charset="0"/>
              </a:rPr>
              <a:t>4.95% (73,259 persons)</a:t>
            </a:r>
          </a:p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endParaRPr lang="en-US" sz="2900" spc="-121" dirty="0">
              <a:latin typeface="Arial Narrow" pitchFamily="34" charset="0"/>
              <a:cs typeface="Arial" pitchFamily="34" charset="0"/>
            </a:endParaRPr>
          </a:p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r>
              <a:rPr lang="en-US" sz="2900" spc="-121" dirty="0" smtClean="0">
                <a:latin typeface="Arial Narrow" pitchFamily="34" charset="0"/>
                <a:cs typeface="Arial" pitchFamily="34" charset="0"/>
              </a:rPr>
              <a:t>State-wide </a:t>
            </a:r>
            <a:r>
              <a:rPr lang="en-US" sz="2900" spc="-121" dirty="0">
                <a:latin typeface="Arial Narrow" pitchFamily="34" charset="0"/>
                <a:cs typeface="Arial" pitchFamily="34" charset="0"/>
              </a:rPr>
              <a:t>Growth 2016-2025 = 3.7% (1,472,522 persons)</a:t>
            </a:r>
          </a:p>
        </p:txBody>
      </p:sp>
    </p:spTree>
    <p:extLst>
      <p:ext uri="{BB962C8B-B14F-4D97-AF65-F5344CB8AC3E}">
        <p14:creationId xmlns:p14="http://schemas.microsoft.com/office/powerpoint/2010/main" val="14763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990600"/>
            <a:ext cx="9753600" cy="504231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Regional Population by Age Group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898157"/>
              </p:ext>
            </p:extLst>
          </p:nvPr>
        </p:nvGraphicFramePr>
        <p:xfrm>
          <a:off x="152400" y="1524000"/>
          <a:ext cx="9753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52400" y="5334000"/>
            <a:ext cx="4419600" cy="1716040"/>
          </a:xfrm>
          <a:prstGeom prst="rect">
            <a:avLst/>
          </a:prstGeom>
          <a:noFill/>
        </p:spPr>
        <p:txBody>
          <a:bodyPr wrap="square" lIns="73844" tIns="36922" rIns="73844" bIns="36922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2800" b="1" spc="-121" dirty="0">
                <a:solidFill>
                  <a:srgbClr val="005BAA"/>
                </a:solidFill>
                <a:latin typeface="Arial Narrow" pitchFamily="34" charset="0"/>
                <a:cs typeface="Arial" pitchFamily="34" charset="0"/>
              </a:rPr>
              <a:t>2010-2015</a:t>
            </a:r>
            <a:r>
              <a:rPr lang="en-US" sz="2800" b="1" spc="-121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spc="-121" dirty="0">
                <a:latin typeface="Arial Narrow" pitchFamily="34" charset="0"/>
                <a:cs typeface="Arial" pitchFamily="34" charset="0"/>
              </a:rPr>
              <a:t>   </a:t>
            </a:r>
          </a:p>
          <a:p>
            <a:pPr>
              <a:lnSpc>
                <a:spcPts val="3231"/>
              </a:lnSpc>
            </a:pPr>
            <a:r>
              <a:rPr lang="en-US" sz="2800" spc="-121" dirty="0">
                <a:latin typeface="Arial Narrow" pitchFamily="34" charset="0"/>
                <a:cs typeface="Arial" pitchFamily="34" charset="0"/>
              </a:rPr>
              <a:t>20-24 Age Group grew by 18.9% </a:t>
            </a:r>
          </a:p>
          <a:p>
            <a:pPr>
              <a:lnSpc>
                <a:spcPts val="3231"/>
              </a:lnSpc>
            </a:pPr>
            <a:r>
              <a:rPr lang="en-US" sz="2800" spc="-121" dirty="0">
                <a:latin typeface="Arial Narrow" pitchFamily="34" charset="0"/>
                <a:cs typeface="Arial" pitchFamily="34" charset="0"/>
              </a:rPr>
              <a:t>50 + Age Group grew by 15.4% </a:t>
            </a:r>
          </a:p>
          <a:p>
            <a:pPr>
              <a:lnSpc>
                <a:spcPts val="3231"/>
              </a:lnSpc>
            </a:pPr>
            <a:r>
              <a:rPr lang="en-US" sz="2800" spc="-121" dirty="0">
                <a:latin typeface="Arial Narrow" pitchFamily="34" charset="0"/>
                <a:cs typeface="Arial" pitchFamily="34" charset="0"/>
              </a:rPr>
              <a:t>20-29 Age Group grew by 17% </a:t>
            </a:r>
            <a:r>
              <a:rPr lang="en-US" sz="2800" spc="-121" dirty="0" smtClean="0">
                <a:latin typeface="Arial Narrow" pitchFamily="34" charset="0"/>
                <a:cs typeface="Arial" pitchFamily="34" charset="0"/>
              </a:rPr>
              <a:t>  </a:t>
            </a:r>
            <a:endParaRPr lang="en-US" sz="2800" spc="-12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0" y="5334000"/>
            <a:ext cx="5105400" cy="1716040"/>
          </a:xfrm>
          <a:prstGeom prst="rect">
            <a:avLst/>
          </a:prstGeom>
          <a:noFill/>
        </p:spPr>
        <p:txBody>
          <a:bodyPr wrap="square" lIns="73844" tIns="36922" rIns="73844" bIns="36922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2800" b="1" spc="-121" dirty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2015-2023  </a:t>
            </a:r>
            <a:r>
              <a:rPr lang="en-US" sz="2800" spc="-121" dirty="0">
                <a:latin typeface="Arial Narrow" pitchFamily="34" charset="0"/>
                <a:cs typeface="Arial" pitchFamily="34" charset="0"/>
              </a:rPr>
              <a:t>  </a:t>
            </a:r>
          </a:p>
          <a:p>
            <a:pPr>
              <a:lnSpc>
                <a:spcPts val="3231"/>
              </a:lnSpc>
            </a:pPr>
            <a:r>
              <a:rPr lang="en-US" sz="2800" spc="-121" dirty="0">
                <a:latin typeface="Arial Narrow" pitchFamily="34" charset="0"/>
                <a:cs typeface="Arial" pitchFamily="34" charset="0"/>
              </a:rPr>
              <a:t>20-24 Age Group declines by 14.9% </a:t>
            </a:r>
          </a:p>
          <a:p>
            <a:pPr>
              <a:lnSpc>
                <a:spcPts val="3231"/>
              </a:lnSpc>
            </a:pPr>
            <a:r>
              <a:rPr lang="en-US" sz="2800" spc="-121" dirty="0" smtClean="0">
                <a:latin typeface="Arial Narrow" pitchFamily="34" charset="0"/>
                <a:cs typeface="Arial" pitchFamily="34" charset="0"/>
              </a:rPr>
              <a:t>50 </a:t>
            </a:r>
            <a:r>
              <a:rPr lang="en-US" sz="2800" spc="-121" dirty="0">
                <a:latin typeface="Arial Narrow" pitchFamily="34" charset="0"/>
                <a:cs typeface="Arial" pitchFamily="34" charset="0"/>
              </a:rPr>
              <a:t>+ Age Group grows by </a:t>
            </a:r>
            <a:r>
              <a:rPr lang="en-US" sz="2800" spc="-121" dirty="0" smtClean="0">
                <a:latin typeface="Arial Narrow" pitchFamily="34" charset="0"/>
                <a:cs typeface="Arial" pitchFamily="34" charset="0"/>
              </a:rPr>
              <a:t>12.5%</a:t>
            </a:r>
            <a:endParaRPr lang="en-US" sz="2800" spc="-121" dirty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3231"/>
              </a:lnSpc>
            </a:pPr>
            <a:r>
              <a:rPr lang="en-US" sz="2800" spc="-121" dirty="0">
                <a:latin typeface="Arial Narrow" pitchFamily="34" charset="0"/>
                <a:cs typeface="Arial" pitchFamily="34" charset="0"/>
              </a:rPr>
              <a:t>20-29 Age Group declines by 8.2</a:t>
            </a:r>
            <a:r>
              <a:rPr lang="en-US" sz="2800" spc="-121" dirty="0" smtClean="0">
                <a:latin typeface="Arial Narrow" pitchFamily="34" charset="0"/>
                <a:cs typeface="Arial" pitchFamily="34" charset="0"/>
              </a:rPr>
              <a:t>%</a:t>
            </a:r>
            <a:endParaRPr lang="en-US" sz="2800" spc="-12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9753600" cy="504231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Regional Population by Age Group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914400"/>
            <a:ext cx="9753600" cy="1006419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Regional Population by Race/Ethnicity</a:t>
            </a:r>
          </a:p>
          <a:p>
            <a:pPr algn="ctr">
              <a:lnSpc>
                <a:spcPts val="3600"/>
              </a:lnSpc>
            </a:pPr>
            <a:endParaRPr lang="en-US" sz="36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72486"/>
              </p:ext>
            </p:extLst>
          </p:nvPr>
        </p:nvGraphicFramePr>
        <p:xfrm>
          <a:off x="152400" y="1447800"/>
          <a:ext cx="9677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0" y="5486400"/>
            <a:ext cx="4779818" cy="1716040"/>
          </a:xfrm>
          <a:prstGeom prst="rect">
            <a:avLst/>
          </a:prstGeom>
          <a:noFill/>
        </p:spPr>
        <p:txBody>
          <a:bodyPr wrap="square" lIns="73844" tIns="36922" rIns="73844" bIns="36922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2400" b="1" spc="-121" dirty="0">
                <a:solidFill>
                  <a:srgbClr val="005BAA"/>
                </a:solidFill>
                <a:latin typeface="Arial Narrow" pitchFamily="34" charset="0"/>
                <a:cs typeface="Arial" pitchFamily="34" charset="0"/>
              </a:rPr>
              <a:t>2010-2015</a:t>
            </a:r>
            <a:r>
              <a:rPr lang="en-US" sz="2400" b="1" spc="-121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spc="-121" dirty="0">
                <a:latin typeface="Arial Narrow" pitchFamily="34" charset="0"/>
                <a:cs typeface="Arial" pitchFamily="34" charset="0"/>
              </a:rPr>
              <a:t>   </a:t>
            </a:r>
          </a:p>
          <a:p>
            <a:pPr>
              <a:lnSpc>
                <a:spcPts val="3231"/>
              </a:lnSpc>
            </a:pPr>
            <a:r>
              <a:rPr lang="en-US" sz="2400" spc="-121" dirty="0">
                <a:latin typeface="Arial Narrow" pitchFamily="34" charset="0"/>
                <a:cs typeface="Arial" pitchFamily="34" charset="0"/>
              </a:rPr>
              <a:t>Hispanics increased to 50.1% of  population </a:t>
            </a:r>
            <a:endParaRPr lang="en-US" sz="2400" spc="-121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3231"/>
              </a:lnSpc>
            </a:pPr>
            <a:r>
              <a:rPr lang="en-US" sz="2400" spc="-121" dirty="0" smtClean="0">
                <a:latin typeface="Arial Narrow" pitchFamily="34" charset="0"/>
                <a:cs typeface="Arial" pitchFamily="34" charset="0"/>
              </a:rPr>
              <a:t>Whites </a:t>
            </a:r>
            <a:r>
              <a:rPr lang="en-US" sz="2400" spc="-121" dirty="0">
                <a:latin typeface="Arial Narrow" pitchFamily="34" charset="0"/>
                <a:cs typeface="Arial" pitchFamily="34" charset="0"/>
              </a:rPr>
              <a:t>decreased to 33.5% of population </a:t>
            </a:r>
            <a:endParaRPr lang="en-US" sz="2400" spc="-121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3231"/>
              </a:lnSpc>
            </a:pPr>
            <a:r>
              <a:rPr lang="en-US" sz="2400" spc="-121" dirty="0" smtClean="0">
                <a:latin typeface="Arial Narrow" pitchFamily="34" charset="0"/>
                <a:cs typeface="Arial" pitchFamily="34" charset="0"/>
              </a:rPr>
              <a:t>African </a:t>
            </a:r>
            <a:r>
              <a:rPr lang="en-US" sz="2400" spc="-121" dirty="0">
                <a:latin typeface="Arial Narrow" pitchFamily="34" charset="0"/>
                <a:cs typeface="Arial" pitchFamily="34" charset="0"/>
              </a:rPr>
              <a:t>Americans steady at 7.1% of </a:t>
            </a:r>
            <a:r>
              <a:rPr lang="en-US" sz="2400" spc="-121" dirty="0" smtClean="0">
                <a:latin typeface="Arial Narrow" pitchFamily="34" charset="0"/>
                <a:cs typeface="Arial" pitchFamily="34" charset="0"/>
              </a:rPr>
              <a:t>population</a:t>
            </a:r>
            <a:endParaRPr lang="en-US" sz="2400" spc="-12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3000" y="5486400"/>
            <a:ext cx="5105400" cy="1716040"/>
          </a:xfrm>
          <a:prstGeom prst="rect">
            <a:avLst/>
          </a:prstGeom>
          <a:noFill/>
        </p:spPr>
        <p:txBody>
          <a:bodyPr wrap="square" lIns="73844" tIns="36922" rIns="73844" bIns="36922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2400" b="1" spc="-121" dirty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2015-2025  </a:t>
            </a:r>
            <a:r>
              <a:rPr lang="en-US" sz="2400" spc="-121" dirty="0">
                <a:latin typeface="Arial Narrow" pitchFamily="34" charset="0"/>
                <a:cs typeface="Arial" pitchFamily="34" charset="0"/>
              </a:rPr>
              <a:t>  </a:t>
            </a:r>
          </a:p>
          <a:p>
            <a:pPr>
              <a:lnSpc>
                <a:spcPts val="3231"/>
              </a:lnSpc>
            </a:pPr>
            <a:r>
              <a:rPr lang="en-US" sz="2400" spc="-121" dirty="0">
                <a:latin typeface="Arial Narrow" pitchFamily="34" charset="0"/>
                <a:cs typeface="Arial" pitchFamily="34" charset="0"/>
              </a:rPr>
              <a:t>Hispanics increase by 275,890 persons (</a:t>
            </a:r>
            <a:r>
              <a:rPr lang="en-US" sz="2400" spc="-121" dirty="0" smtClean="0">
                <a:latin typeface="Arial Narrow" pitchFamily="34" charset="0"/>
                <a:cs typeface="Arial" pitchFamily="34" charset="0"/>
              </a:rPr>
              <a:t>52.5%)</a:t>
            </a:r>
            <a:endParaRPr lang="en-US" sz="2400" spc="-121" dirty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3231"/>
              </a:lnSpc>
            </a:pPr>
            <a:r>
              <a:rPr lang="en-US" sz="2400" spc="-121" dirty="0">
                <a:latin typeface="Arial Narrow" pitchFamily="34" charset="0"/>
                <a:cs typeface="Arial" pitchFamily="34" charset="0"/>
              </a:rPr>
              <a:t>Whites decrease by 32,766 persons (30.6</a:t>
            </a:r>
            <a:r>
              <a:rPr lang="en-US" sz="2400" spc="-121" dirty="0" smtClean="0">
                <a:latin typeface="Arial Narrow" pitchFamily="34" charset="0"/>
                <a:cs typeface="Arial" pitchFamily="34" charset="0"/>
              </a:rPr>
              <a:t>%)</a:t>
            </a:r>
            <a:endParaRPr lang="en-US" sz="2400" spc="-121" dirty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3231"/>
              </a:lnSpc>
            </a:pPr>
            <a:r>
              <a:rPr lang="en-US" sz="2400" spc="-121" dirty="0">
                <a:latin typeface="Arial Narrow" pitchFamily="34" charset="0"/>
                <a:cs typeface="Arial" pitchFamily="34" charset="0"/>
              </a:rPr>
              <a:t>Asians increase by 39,847 persons (6.8</a:t>
            </a:r>
            <a:r>
              <a:rPr lang="en-US" sz="2400" spc="-121" dirty="0" smtClean="0">
                <a:latin typeface="Arial Narrow" pitchFamily="34" charset="0"/>
                <a:cs typeface="Arial" pitchFamily="34" charset="0"/>
              </a:rPr>
              <a:t>%)</a:t>
            </a:r>
            <a:endParaRPr lang="en-US" sz="2400" spc="-12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3888</Words>
  <Application>Microsoft Office PowerPoint</Application>
  <PresentationFormat>Custom</PresentationFormat>
  <Paragraphs>642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 Architects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Bascos</dc:creator>
  <cp:lastModifiedBy>Kevin Fok</cp:lastModifiedBy>
  <cp:revision>222</cp:revision>
  <dcterms:created xsi:type="dcterms:W3CDTF">2013-12-06T16:59:58Z</dcterms:created>
  <dcterms:modified xsi:type="dcterms:W3CDTF">2016-05-11T22:32:59Z</dcterms:modified>
</cp:coreProperties>
</file>