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57" r:id="rId3"/>
    <p:sldId id="258" r:id="rId4"/>
    <p:sldId id="259" r:id="rId5"/>
    <p:sldId id="262" r:id="rId6"/>
    <p:sldId id="261" r:id="rId7"/>
    <p:sldId id="293" r:id="rId8"/>
    <p:sldId id="260" r:id="rId9"/>
    <p:sldId id="291" r:id="rId10"/>
    <p:sldId id="263" r:id="rId11"/>
    <p:sldId id="264" r:id="rId12"/>
    <p:sldId id="266" r:id="rId13"/>
    <p:sldId id="267" r:id="rId14"/>
    <p:sldId id="268" r:id="rId15"/>
    <p:sldId id="269" r:id="rId16"/>
    <p:sldId id="270" r:id="rId17"/>
    <p:sldId id="271" r:id="rId18"/>
    <p:sldId id="273" r:id="rId19"/>
    <p:sldId id="274" r:id="rId20"/>
    <p:sldId id="292" r:id="rId21"/>
    <p:sldId id="275" r:id="rId22"/>
    <p:sldId id="277" r:id="rId23"/>
    <p:sldId id="279" r:id="rId24"/>
    <p:sldId id="289"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04" autoAdjust="0"/>
    <p:restoredTop sz="75763" autoAdjust="0"/>
  </p:normalViewPr>
  <p:slideViewPr>
    <p:cSldViewPr>
      <p:cViewPr varScale="1">
        <p:scale>
          <a:sx n="67" d="100"/>
          <a:sy n="67" d="100"/>
        </p:scale>
        <p:origin x="2194"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2" tIns="46587" rIns="93172" bIns="46587"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2" tIns="46587" rIns="93172" bIns="46587" rtlCol="0"/>
          <a:lstStyle>
            <a:lvl1pPr algn="r">
              <a:defRPr sz="1200"/>
            </a:lvl1pPr>
          </a:lstStyle>
          <a:p>
            <a:fld id="{CA662EED-F89F-4AFF-B4F8-0C0087FE3DB2}" type="datetimeFigureOut">
              <a:rPr lang="en-US" smtClean="0"/>
              <a:t>1/11/2017</a:t>
            </a:fld>
            <a:endParaRPr lang="en-US"/>
          </a:p>
        </p:txBody>
      </p:sp>
      <p:sp>
        <p:nvSpPr>
          <p:cNvPr id="4" name="Footer Placeholder 3"/>
          <p:cNvSpPr>
            <a:spLocks noGrp="1"/>
          </p:cNvSpPr>
          <p:nvPr>
            <p:ph type="ftr" sz="quarter" idx="2"/>
          </p:nvPr>
        </p:nvSpPr>
        <p:spPr>
          <a:xfrm>
            <a:off x="0" y="8829968"/>
            <a:ext cx="3037840" cy="466433"/>
          </a:xfrm>
          <a:prstGeom prst="rect">
            <a:avLst/>
          </a:prstGeom>
        </p:spPr>
        <p:txBody>
          <a:bodyPr vert="horz" lIns="93172" tIns="46587" rIns="93172" bIns="46587"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3172" tIns="46587" rIns="93172" bIns="46587" rtlCol="0" anchor="b"/>
          <a:lstStyle>
            <a:lvl1pPr algn="r">
              <a:defRPr sz="1200"/>
            </a:lvl1pPr>
          </a:lstStyle>
          <a:p>
            <a:fld id="{D5156265-79FC-478A-B0C0-8A42D97F6D5B}" type="slidenum">
              <a:rPr lang="en-US" smtClean="0"/>
              <a:t>‹#›</a:t>
            </a:fld>
            <a:endParaRPr lang="en-US"/>
          </a:p>
        </p:txBody>
      </p:sp>
    </p:spTree>
    <p:extLst>
      <p:ext uri="{BB962C8B-B14F-4D97-AF65-F5344CB8AC3E}">
        <p14:creationId xmlns:p14="http://schemas.microsoft.com/office/powerpoint/2010/main" val="6743276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2" tIns="46587" rIns="93172" bIns="46587"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2" tIns="46587" rIns="93172" bIns="46587" rtlCol="0"/>
          <a:lstStyle>
            <a:lvl1pPr algn="r">
              <a:defRPr sz="1200"/>
            </a:lvl1pPr>
          </a:lstStyle>
          <a:p>
            <a:fld id="{D2088B2F-313F-4CF1-BF89-CD54904C9ED2}" type="datetimeFigureOut">
              <a:rPr lang="en-US" smtClean="0"/>
              <a:t>1/11/2017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2" tIns="46587" rIns="93172" bIns="46587"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7" rIns="93172" bIns="465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6433"/>
          </a:xfrm>
          <a:prstGeom prst="rect">
            <a:avLst/>
          </a:prstGeom>
        </p:spPr>
        <p:txBody>
          <a:bodyPr vert="horz" lIns="93172" tIns="46587" rIns="93172"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72" tIns="46587" rIns="93172" bIns="46587" rtlCol="0" anchor="b"/>
          <a:lstStyle>
            <a:lvl1pPr algn="r">
              <a:defRPr sz="1200"/>
            </a:lvl1pPr>
          </a:lstStyle>
          <a:p>
            <a:fld id="{ADE36AF0-A710-4AA8-8FD9-66134F97F8D4}" type="slidenum">
              <a:rPr lang="en-US" smtClean="0"/>
              <a:t>‹#›</a:t>
            </a:fld>
            <a:endParaRPr lang="en-US"/>
          </a:p>
        </p:txBody>
      </p:sp>
    </p:spTree>
    <p:extLst>
      <p:ext uri="{BB962C8B-B14F-4D97-AF65-F5344CB8AC3E}">
        <p14:creationId xmlns:p14="http://schemas.microsoft.com/office/powerpoint/2010/main" val="123478305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Housekeeping:</a:t>
            </a:r>
            <a:r>
              <a:rPr lang="en-US" baseline="0" dirty="0" smtClean="0"/>
              <a:t> Bathroom, time frame, snacks, </a:t>
            </a:r>
            <a:r>
              <a:rPr lang="en-US" baseline="0" dirty="0" err="1" smtClean="0"/>
              <a:t>evals</a:t>
            </a:r>
            <a:r>
              <a:rPr lang="en-US" baseline="0" dirty="0" smtClean="0"/>
              <a:t>, mind breaks</a:t>
            </a:r>
          </a:p>
          <a:p>
            <a:r>
              <a:rPr lang="en-US" dirty="0" smtClean="0"/>
              <a:t>Before we even began I want to get the elephant out of the room. Why do we have to do this? And we are</a:t>
            </a:r>
            <a:r>
              <a:rPr lang="en-US" baseline="0" dirty="0" smtClean="0"/>
              <a:t> going to clear this all up today. </a:t>
            </a:r>
            <a:endParaRPr lang="en-US" dirty="0" smtClean="0"/>
          </a:p>
          <a:p>
            <a:endParaRPr lang="en-US" dirty="0"/>
          </a:p>
        </p:txBody>
      </p:sp>
      <p:sp>
        <p:nvSpPr>
          <p:cNvPr id="4" name="Slide Number Placeholder 3"/>
          <p:cNvSpPr>
            <a:spLocks noGrp="1"/>
          </p:cNvSpPr>
          <p:nvPr>
            <p:ph type="sldNum" sz="quarter" idx="10"/>
          </p:nvPr>
        </p:nvSpPr>
        <p:spPr/>
        <p:txBody>
          <a:bodyPr/>
          <a:lstStyle/>
          <a:p>
            <a:fld id="{ADE36AF0-A710-4AA8-8FD9-66134F97F8D4}" type="slidenum">
              <a:rPr lang="en-US" smtClean="0"/>
              <a:t>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52726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E36AF0-A710-4AA8-8FD9-66134F97F8D4}" type="slidenum">
              <a:rPr lang="en-US" smtClean="0"/>
              <a:t>24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15372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want to take you through the information that</a:t>
            </a:r>
            <a:r>
              <a:rPr lang="en-US" baseline="0" dirty="0" smtClean="0"/>
              <a:t> you are going to be able to take away with you today. And looking at our agenda these things includes…</a:t>
            </a:r>
            <a:endParaRPr lang="en-US" dirty="0"/>
          </a:p>
        </p:txBody>
      </p:sp>
      <p:sp>
        <p:nvSpPr>
          <p:cNvPr id="4" name="Slide Number Placeholder 3"/>
          <p:cNvSpPr>
            <a:spLocks noGrp="1"/>
          </p:cNvSpPr>
          <p:nvPr>
            <p:ph type="sldNum" sz="quarter" idx="10"/>
          </p:nvPr>
        </p:nvSpPr>
        <p:spPr/>
        <p:txBody>
          <a:bodyPr/>
          <a:lstStyle/>
          <a:p>
            <a:fld id="{ADE36AF0-A710-4AA8-8FD9-66134F97F8D4}" type="slidenum">
              <a:rPr lang="en-US" smtClean="0"/>
              <a:t>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54005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of all what is EEO? EEO is Equal Employment Opportunity.</a:t>
            </a:r>
            <a:r>
              <a:rPr lang="en-US" baseline="0" dirty="0" smtClean="0"/>
              <a:t> I want to clear up demystify EEO. EEO is not based on the protected class.(race, color, gender, national </a:t>
            </a:r>
            <a:r>
              <a:rPr lang="en-US" baseline="0" dirty="0" err="1" smtClean="0"/>
              <a:t>orgin</a:t>
            </a:r>
            <a:r>
              <a:rPr lang="en-US" baseline="0" dirty="0" smtClean="0"/>
              <a:t>, religion). EEO </a:t>
            </a:r>
            <a:r>
              <a:rPr lang="en-US" dirty="0" smtClean="0"/>
              <a:t>is not</a:t>
            </a:r>
            <a:r>
              <a:rPr lang="en-US" baseline="0" dirty="0" smtClean="0"/>
              <a:t> meant to higher people in a particular nationality or community, EEO is global. It is not meant to lower your standards of candidates. It is to eliminate barriers for those that historically have not given opportunity to gain that. You as part of SBCCD committee are not here to represent your special interest or specific groups you are here to select the best candidates on behalf  of SBCCD.</a:t>
            </a:r>
          </a:p>
          <a:p>
            <a:endParaRPr lang="en-US" baseline="0" dirty="0" smtClean="0"/>
          </a:p>
          <a:p>
            <a:r>
              <a:rPr lang="en-US" baseline="0" dirty="0" smtClean="0"/>
              <a:t>There in lies is why we are here….</a:t>
            </a:r>
            <a:endParaRPr lang="en-US" dirty="0"/>
          </a:p>
        </p:txBody>
      </p:sp>
      <p:sp>
        <p:nvSpPr>
          <p:cNvPr id="4" name="Slide Number Placeholder 3"/>
          <p:cNvSpPr>
            <a:spLocks noGrp="1"/>
          </p:cNvSpPr>
          <p:nvPr>
            <p:ph type="sldNum" sz="quarter" idx="10"/>
          </p:nvPr>
        </p:nvSpPr>
        <p:spPr/>
        <p:txBody>
          <a:bodyPr/>
          <a:lstStyle/>
          <a:p>
            <a:fld id="{ADE36AF0-A710-4AA8-8FD9-66134F97F8D4}" type="slidenum">
              <a:rPr lang="en-US" smtClean="0"/>
              <a:t>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71311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*Secret</a:t>
            </a:r>
            <a:r>
              <a:rPr lang="en-US" baseline="0" dirty="0" smtClean="0"/>
              <a:t> will be covering that with you (law &amp; regulations)</a:t>
            </a:r>
          </a:p>
          <a:p>
            <a:r>
              <a:rPr lang="en-US" baseline="0" dirty="0" smtClean="0"/>
              <a:t>*We all benefit from a diverse workforce. We have a more creative, dynamic and versatile when we have a diverse workforce. </a:t>
            </a:r>
          </a:p>
          <a:p>
            <a:r>
              <a:rPr lang="en-US" baseline="0" dirty="0" smtClean="0"/>
              <a:t>*This is important because we all have different upbringing and backgrounds….</a:t>
            </a:r>
          </a:p>
          <a:p>
            <a:r>
              <a:rPr lang="en-US" baseline="0" dirty="0" smtClean="0"/>
              <a:t>*We are creating best practices so that everyone is on the same page and not reverting back to your biases…</a:t>
            </a:r>
            <a:endParaRPr lang="en-US" dirty="0"/>
          </a:p>
        </p:txBody>
      </p:sp>
      <p:sp>
        <p:nvSpPr>
          <p:cNvPr id="4" name="Slide Number Placeholder 3"/>
          <p:cNvSpPr>
            <a:spLocks noGrp="1"/>
          </p:cNvSpPr>
          <p:nvPr>
            <p:ph type="sldNum" sz="quarter" idx="10"/>
          </p:nvPr>
        </p:nvSpPr>
        <p:spPr/>
        <p:txBody>
          <a:bodyPr/>
          <a:lstStyle/>
          <a:p>
            <a:fld id="{ADE36AF0-A710-4AA8-8FD9-66134F97F8D4}" type="slidenum">
              <a:rPr lang="en-US" smtClean="0"/>
              <a:t>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37110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will make everyone unhappy and unhappy people sue. Even at the hint of something questionable Scrutinize the process. HR is here to help. </a:t>
            </a:r>
            <a:endParaRPr lang="en-US" dirty="0"/>
          </a:p>
        </p:txBody>
      </p:sp>
      <p:sp>
        <p:nvSpPr>
          <p:cNvPr id="4" name="Slide Number Placeholder 3"/>
          <p:cNvSpPr>
            <a:spLocks noGrp="1"/>
          </p:cNvSpPr>
          <p:nvPr>
            <p:ph type="sldNum" sz="quarter" idx="10"/>
          </p:nvPr>
        </p:nvSpPr>
        <p:spPr/>
        <p:txBody>
          <a:bodyPr/>
          <a:lstStyle/>
          <a:p>
            <a:fld id="{ADE36AF0-A710-4AA8-8FD9-66134F97F8D4}" type="slidenum">
              <a:rPr lang="en-US" smtClean="0"/>
              <a:t>10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75051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Prop 209 is California</a:t>
            </a:r>
            <a:r>
              <a:rPr lang="en-US" baseline="0" dirty="0" smtClean="0"/>
              <a:t> specific. In my recruitment to ensure a diverse arena For </a:t>
            </a:r>
            <a:r>
              <a:rPr lang="en-US" sz="1600" dirty="0"/>
              <a:t>SBBCD</a:t>
            </a:r>
            <a:r>
              <a:rPr lang="en-US" baseline="0" dirty="0" smtClean="0"/>
              <a:t> I have to look at cluster group. I am going to look at HBCU’S Hispanic Serving. Institutions,  There are 210 HSI’S, 105 HBC there are 566 TCU (Tribal College Universities but on 32 are accredited. FL international University is the holy grail of Hispanic graduates of Masters and PHD’s. </a:t>
            </a:r>
          </a:p>
          <a:p>
            <a:r>
              <a:rPr lang="en-US" baseline="0" dirty="0" smtClean="0"/>
              <a:t>*There is 3 things when I am looking at recruiting: diversity= inclusiveness = equity</a:t>
            </a:r>
            <a:endParaRPr lang="en-US" dirty="0"/>
          </a:p>
        </p:txBody>
      </p:sp>
      <p:sp>
        <p:nvSpPr>
          <p:cNvPr id="4" name="Slide Number Placeholder 3"/>
          <p:cNvSpPr>
            <a:spLocks noGrp="1"/>
          </p:cNvSpPr>
          <p:nvPr>
            <p:ph type="sldNum" sz="quarter" idx="10"/>
          </p:nvPr>
        </p:nvSpPr>
        <p:spPr/>
        <p:txBody>
          <a:bodyPr/>
          <a:lstStyle/>
          <a:p>
            <a:fld id="{ADE36AF0-A710-4AA8-8FD9-66134F97F8D4}" type="slidenum">
              <a:rPr lang="en-US" smtClean="0"/>
              <a:t>13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37360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Speaks</a:t>
            </a:r>
            <a:r>
              <a:rPr lang="en-US" baseline="0" dirty="0" smtClean="0"/>
              <a:t> EEO question during the interview process</a:t>
            </a:r>
            <a:endParaRPr lang="en-US" dirty="0"/>
          </a:p>
        </p:txBody>
      </p:sp>
      <p:sp>
        <p:nvSpPr>
          <p:cNvPr id="4" name="Slide Number Placeholder 3"/>
          <p:cNvSpPr>
            <a:spLocks noGrp="1"/>
          </p:cNvSpPr>
          <p:nvPr>
            <p:ph type="sldNum" sz="quarter" idx="10"/>
          </p:nvPr>
        </p:nvSpPr>
        <p:spPr/>
        <p:txBody>
          <a:bodyPr/>
          <a:lstStyle/>
          <a:p>
            <a:fld id="{ADE36AF0-A710-4AA8-8FD9-66134F97F8D4}" type="slidenum">
              <a:rPr lang="en-US" smtClean="0"/>
              <a:t>14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79441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may not like the word mandated but think about what  a hiring committee holds in their hands. They hold the direction of the college. They hold a legacy of the college. Even if you don’t think about when you are gone, think about when you are gone. What print do you want to leave for the university that you that was important enough for you to play a role in finding the best person for a position. </a:t>
            </a:r>
          </a:p>
          <a:p>
            <a:endParaRPr lang="en-US" baseline="0" dirty="0" smtClean="0"/>
          </a:p>
          <a:p>
            <a:r>
              <a:rPr lang="en-US" baseline="0" dirty="0" smtClean="0"/>
              <a:t>In order to do that you have to be on the same page as every person in the room…</a:t>
            </a:r>
            <a:endParaRPr lang="en-US" dirty="0"/>
          </a:p>
        </p:txBody>
      </p:sp>
      <p:sp>
        <p:nvSpPr>
          <p:cNvPr id="4" name="Slide Number Placeholder 3"/>
          <p:cNvSpPr>
            <a:spLocks noGrp="1"/>
          </p:cNvSpPr>
          <p:nvPr>
            <p:ph type="sldNum" sz="quarter" idx="10"/>
          </p:nvPr>
        </p:nvSpPr>
        <p:spPr/>
        <p:txBody>
          <a:bodyPr/>
          <a:lstStyle/>
          <a:p>
            <a:fld id="{ADE36AF0-A710-4AA8-8FD9-66134F97F8D4}" type="slidenum">
              <a:rPr lang="en-US" smtClean="0"/>
              <a:t>15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5940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all the</a:t>
            </a:r>
            <a:r>
              <a:rPr lang="en-US" baseline="0" dirty="0" smtClean="0"/>
              <a:t> HR has done before this point</a:t>
            </a:r>
            <a:endParaRPr lang="en-US" dirty="0"/>
          </a:p>
        </p:txBody>
      </p:sp>
      <p:sp>
        <p:nvSpPr>
          <p:cNvPr id="4" name="Slide Number Placeholder 3"/>
          <p:cNvSpPr>
            <a:spLocks noGrp="1"/>
          </p:cNvSpPr>
          <p:nvPr>
            <p:ph type="sldNum" sz="quarter" idx="10"/>
          </p:nvPr>
        </p:nvSpPr>
        <p:spPr/>
        <p:txBody>
          <a:bodyPr/>
          <a:lstStyle/>
          <a:p>
            <a:fld id="{ADE36AF0-A710-4AA8-8FD9-66134F97F8D4}" type="slidenum">
              <a:rPr lang="en-US" smtClean="0"/>
              <a:t>18</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52948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F4408D6-B076-4C09-BFE4-78672A37295F}"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795FE59E-A71F-4C9D-8473-885D3846E0C3}"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4408D6-B076-4C09-BFE4-78672A37295F}"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FE59E-A71F-4C9D-8473-885D3846E0C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4408D6-B076-4C09-BFE4-78672A37295F}"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FE59E-A71F-4C9D-8473-885D3846E0C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4408D6-B076-4C09-BFE4-78672A37295F}"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FE59E-A71F-4C9D-8473-885D3846E0C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F4408D6-B076-4C09-BFE4-78672A37295F}" type="datetimeFigureOut">
              <a:rPr lang="en-US" smtClean="0"/>
              <a:t>1/11/2017</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FE59E-A71F-4C9D-8473-885D3846E0C3}"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4408D6-B076-4C09-BFE4-78672A37295F}"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5FE59E-A71F-4C9D-8473-885D3846E0C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4408D6-B076-4C09-BFE4-78672A37295F}" type="datetimeFigureOut">
              <a:rPr lang="en-US" smtClean="0"/>
              <a:t>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5FE59E-A71F-4C9D-8473-885D3846E0C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4408D6-B076-4C09-BFE4-78672A37295F}" type="datetimeFigureOut">
              <a:rPr lang="en-US" smtClean="0"/>
              <a:t>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5FE59E-A71F-4C9D-8473-885D3846E0C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F4408D6-B076-4C09-BFE4-78672A37295F}" type="datetimeFigureOut">
              <a:rPr lang="en-US" smtClean="0"/>
              <a:t>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5FE59E-A71F-4C9D-8473-885D3846E0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4408D6-B076-4C09-BFE4-78672A37295F}"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5FE59E-A71F-4C9D-8473-885D3846E0C3}"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F4408D6-B076-4C09-BFE4-78672A37295F}" type="datetimeFigureOut">
              <a:rPr lang="en-US" smtClean="0"/>
              <a:t>1/11/2017</a:t>
            </a:fld>
            <a:endParaRPr lang="en-US"/>
          </a:p>
        </p:txBody>
      </p:sp>
      <p:sp>
        <p:nvSpPr>
          <p:cNvPr id="7" name="Slide Number Placeholder 6"/>
          <p:cNvSpPr>
            <a:spLocks noGrp="1"/>
          </p:cNvSpPr>
          <p:nvPr>
            <p:ph type="sldNum" sz="quarter" idx="12"/>
          </p:nvPr>
        </p:nvSpPr>
        <p:spPr/>
        <p:txBody>
          <a:bodyPr/>
          <a:lstStyle/>
          <a:p>
            <a:fld id="{795FE59E-A71F-4C9D-8473-885D3846E0C3}"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F4408D6-B076-4C09-BFE4-78672A37295F}" type="datetimeFigureOut">
              <a:rPr lang="en-US" smtClean="0"/>
              <a:t>1/11/2017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95FE59E-A71F-4C9D-8473-885D3846E0C3}"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4648200"/>
            <a:ext cx="6586405" cy="685800"/>
          </a:xfrm>
        </p:spPr>
        <p:txBody>
          <a:bodyPr>
            <a:normAutofit/>
          </a:bodyPr>
          <a:lstStyle/>
          <a:p>
            <a:r>
              <a:rPr lang="en-US" dirty="0" smtClean="0"/>
              <a:t>EQUAL EMPLOYMENT OPPORTUNITY TRAINING</a:t>
            </a:r>
            <a:endParaRPr lang="en-US" dirty="0"/>
          </a:p>
        </p:txBody>
      </p:sp>
      <p:sp>
        <p:nvSpPr>
          <p:cNvPr id="2" name="Title 1"/>
          <p:cNvSpPr>
            <a:spLocks noGrp="1"/>
          </p:cNvSpPr>
          <p:nvPr>
            <p:ph type="ctrTitle"/>
          </p:nvPr>
        </p:nvSpPr>
        <p:spPr/>
        <p:txBody>
          <a:bodyPr/>
          <a:lstStyle/>
          <a:p>
            <a:r>
              <a:rPr lang="en-US" dirty="0" smtClean="0"/>
              <a:t>Hiring Diversity in the workplace</a:t>
            </a:r>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228600"/>
            <a:ext cx="2895600" cy="926672"/>
          </a:xfrm>
          <a:prstGeom prst="rect">
            <a:avLst/>
          </a:prstGeom>
          <a:noFill/>
          <a:ln>
            <a:noFill/>
          </a:ln>
          <a:effectLst/>
          <a:extLst>
            <a:ext uri="{909E8E84-426E-40DD-AFC4-6F175D3DCCD1}">
              <a14:hiddenFill xmlns:a14="http://schemas.microsoft.com/office/drawing/2010/main">
                <a:solidFill>
                  <a:srgbClr val="646B8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Box 3"/>
          <p:cNvSpPr txBox="1"/>
          <p:nvPr/>
        </p:nvSpPr>
        <p:spPr>
          <a:xfrm>
            <a:off x="228600" y="5594665"/>
            <a:ext cx="8382000" cy="646331"/>
          </a:xfrm>
          <a:prstGeom prst="rect">
            <a:avLst/>
          </a:prstGeom>
          <a:noFill/>
        </p:spPr>
        <p:txBody>
          <a:bodyPr wrap="square" rtlCol="0">
            <a:spAutoFit/>
          </a:bodyPr>
          <a:lstStyle/>
          <a:p>
            <a:pPr algn="ctr"/>
            <a:r>
              <a:rPr lang="en-US" dirty="0" smtClean="0"/>
              <a:t>Secret Brown: Coordinator, Professional Development &amp; Organizational Effectiveness</a:t>
            </a:r>
            <a:endParaRPr lang="en-US" dirty="0"/>
          </a:p>
        </p:txBody>
      </p:sp>
    </p:spTree>
    <p:extLst>
      <p:ext uri="{BB962C8B-B14F-4D97-AF65-F5344CB8AC3E}">
        <p14:creationId xmlns:p14="http://schemas.microsoft.com/office/powerpoint/2010/main" val="40863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08372"/>
            <a:ext cx="8534400" cy="1039428"/>
          </a:xfrm>
        </p:spPr>
        <p:txBody>
          <a:bodyPr>
            <a:normAutofit fontScale="90000"/>
          </a:bodyPr>
          <a:lstStyle/>
          <a:p>
            <a:r>
              <a:rPr lang="en-US" dirty="0"/>
              <a:t>FEDERAL/ STATE </a:t>
            </a:r>
            <a:r>
              <a:rPr lang="en-US" dirty="0" smtClean="0"/>
              <a:t>ANTI DISCRIMINATION </a:t>
            </a:r>
            <a:r>
              <a:rPr lang="en-US" dirty="0"/>
              <a:t>LAWS</a:t>
            </a:r>
          </a:p>
        </p:txBody>
      </p:sp>
      <p:sp>
        <p:nvSpPr>
          <p:cNvPr id="3" name="Content Placeholder 2"/>
          <p:cNvSpPr>
            <a:spLocks noGrp="1"/>
          </p:cNvSpPr>
          <p:nvPr>
            <p:ph idx="1"/>
          </p:nvPr>
        </p:nvSpPr>
        <p:spPr/>
        <p:txBody>
          <a:bodyPr/>
          <a:lstStyle/>
          <a:p>
            <a:r>
              <a:rPr lang="en-US" dirty="0" smtClean="0"/>
              <a:t>Employment Discrimination includes: </a:t>
            </a:r>
          </a:p>
          <a:p>
            <a:pPr lvl="1"/>
            <a:r>
              <a:rPr lang="en-US" b="1" dirty="0" smtClean="0">
                <a:solidFill>
                  <a:srgbClr val="FF0000"/>
                </a:solidFill>
              </a:rPr>
              <a:t>Refusal to hire</a:t>
            </a:r>
          </a:p>
          <a:p>
            <a:pPr lvl="1"/>
            <a:r>
              <a:rPr lang="en-US" dirty="0" smtClean="0"/>
              <a:t>Rejection from training program</a:t>
            </a:r>
          </a:p>
          <a:p>
            <a:pPr lvl="1"/>
            <a:r>
              <a:rPr lang="en-US" dirty="0" smtClean="0"/>
              <a:t>Discharge from employment/training program</a:t>
            </a:r>
          </a:p>
          <a:p>
            <a:pPr lvl="1"/>
            <a:r>
              <a:rPr lang="en-US" dirty="0" smtClean="0"/>
              <a:t>Any decision affecting compensation, terms, conditions, privileges</a:t>
            </a:r>
          </a:p>
          <a:p>
            <a:pPr lvl="1"/>
            <a:endParaRPr lang="en-US" dirty="0"/>
          </a:p>
          <a:p>
            <a:pPr marL="411480" lvl="1" indent="0" algn="ctr">
              <a:buNone/>
            </a:pPr>
            <a:r>
              <a:rPr lang="en-US" b="1" dirty="0" smtClean="0">
                <a:solidFill>
                  <a:srgbClr val="FF0000"/>
                </a:solidFill>
              </a:rPr>
              <a:t>…IF BASED ON PROTECTED STATUS</a:t>
            </a:r>
            <a:endParaRPr lang="en-US" b="1" dirty="0">
              <a:solidFill>
                <a:srgbClr val="FF0000"/>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1583" y="6126163"/>
            <a:ext cx="1447800" cy="463336"/>
          </a:xfrm>
          <a:prstGeom prst="rect">
            <a:avLst/>
          </a:prstGeom>
          <a:noFill/>
          <a:ln>
            <a:noFill/>
          </a:ln>
          <a:effectLst/>
          <a:extLst>
            <a:ext uri="{909E8E84-426E-40DD-AFC4-6F175D3DCCD1}">
              <a14:hiddenFill xmlns:a14="http://schemas.microsoft.com/office/drawing/2010/main">
                <a:solidFill>
                  <a:srgbClr val="646B8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215987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565472" cy="1039428"/>
          </a:xfrm>
        </p:spPr>
        <p:txBody>
          <a:bodyPr>
            <a:normAutofit fontScale="90000"/>
          </a:bodyPr>
          <a:lstStyle/>
          <a:p>
            <a:r>
              <a:rPr lang="en-US" dirty="0"/>
              <a:t>FEDERAL/ STATE </a:t>
            </a:r>
            <a:r>
              <a:rPr lang="en-US" dirty="0" smtClean="0"/>
              <a:t>ANTI DISCRIMINATION </a:t>
            </a:r>
            <a:r>
              <a:rPr lang="en-US" dirty="0"/>
              <a:t>LAWS</a:t>
            </a:r>
          </a:p>
        </p:txBody>
      </p:sp>
      <p:sp>
        <p:nvSpPr>
          <p:cNvPr id="3" name="Content Placeholder 2"/>
          <p:cNvSpPr>
            <a:spLocks noGrp="1"/>
          </p:cNvSpPr>
          <p:nvPr>
            <p:ph idx="1"/>
          </p:nvPr>
        </p:nvSpPr>
        <p:spPr>
          <a:xfrm>
            <a:off x="533400" y="1676400"/>
            <a:ext cx="8229600" cy="4876800"/>
          </a:xfrm>
        </p:spPr>
        <p:txBody>
          <a:bodyPr>
            <a:normAutofit/>
          </a:bodyPr>
          <a:lstStyle/>
          <a:p>
            <a:r>
              <a:rPr lang="en-US" dirty="0" smtClean="0"/>
              <a:t>No discrimination on basis of : </a:t>
            </a:r>
          </a:p>
          <a:p>
            <a:pPr lvl="1"/>
            <a:r>
              <a:rPr lang="en-US" dirty="0" smtClean="0"/>
              <a:t>Sex/Gender (gender identity/gender expression)</a:t>
            </a:r>
          </a:p>
          <a:p>
            <a:pPr lvl="1"/>
            <a:r>
              <a:rPr lang="en-US" dirty="0" smtClean="0"/>
              <a:t>Genetic Information</a:t>
            </a:r>
          </a:p>
          <a:p>
            <a:pPr lvl="1"/>
            <a:r>
              <a:rPr lang="en-US" dirty="0" smtClean="0"/>
              <a:t>Race</a:t>
            </a:r>
          </a:p>
          <a:p>
            <a:pPr lvl="1"/>
            <a:r>
              <a:rPr lang="en-US" dirty="0" smtClean="0"/>
              <a:t>Religious Creed</a:t>
            </a:r>
          </a:p>
          <a:p>
            <a:pPr lvl="1"/>
            <a:r>
              <a:rPr lang="en-US" dirty="0" smtClean="0"/>
              <a:t>Color</a:t>
            </a:r>
          </a:p>
          <a:p>
            <a:pPr lvl="1"/>
            <a:r>
              <a:rPr lang="en-US" dirty="0" smtClean="0"/>
              <a:t>National Origin</a:t>
            </a:r>
          </a:p>
          <a:p>
            <a:pPr lvl="1"/>
            <a:r>
              <a:rPr lang="en-US" dirty="0" smtClean="0"/>
              <a:t>Ancestry</a:t>
            </a:r>
          </a:p>
          <a:p>
            <a:pPr lvl="1"/>
            <a:r>
              <a:rPr lang="en-US" dirty="0" smtClean="0"/>
              <a:t>Physical/Mental Disability, Medical Condition</a:t>
            </a:r>
          </a:p>
          <a:p>
            <a:pPr lvl="1"/>
            <a:r>
              <a:rPr lang="en-US" dirty="0" smtClean="0"/>
              <a:t>Age</a:t>
            </a:r>
          </a:p>
          <a:p>
            <a:pPr lvl="1"/>
            <a:r>
              <a:rPr lang="en-US" dirty="0" smtClean="0"/>
              <a:t>Sexual Orientation</a:t>
            </a:r>
          </a:p>
          <a:p>
            <a:pPr lvl="1"/>
            <a:r>
              <a:rPr lang="en-US" dirty="0" smtClean="0"/>
              <a:t>Military and Veteran Status</a:t>
            </a:r>
          </a:p>
          <a:p>
            <a:pPr marL="411480" lvl="1" indent="0">
              <a:buNone/>
            </a:pP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21583" y="6126163"/>
            <a:ext cx="1447800" cy="463336"/>
          </a:xfrm>
          <a:prstGeom prst="rect">
            <a:avLst/>
          </a:prstGeom>
          <a:noFill/>
          <a:ln>
            <a:noFill/>
          </a:ln>
          <a:effectLst/>
          <a:extLst>
            <a:ext uri="{909E8E84-426E-40DD-AFC4-6F175D3DCCD1}">
              <a14:hiddenFill xmlns:a14="http://schemas.microsoft.com/office/drawing/2010/main">
                <a:solidFill>
                  <a:srgbClr val="646B8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708556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EEO IN CALIFORNIA</a:t>
            </a:r>
          </a:p>
        </p:txBody>
      </p:sp>
      <p:sp>
        <p:nvSpPr>
          <p:cNvPr id="3" name="Content Placeholder 2"/>
          <p:cNvSpPr>
            <a:spLocks noGrp="1"/>
          </p:cNvSpPr>
          <p:nvPr>
            <p:ph idx="1"/>
          </p:nvPr>
        </p:nvSpPr>
        <p:spPr/>
        <p:txBody>
          <a:bodyPr/>
          <a:lstStyle/>
          <a:p>
            <a:pPr marL="114300" indent="0" algn="ctr">
              <a:buNone/>
            </a:pPr>
            <a:endParaRPr lang="en-US" dirty="0" smtClean="0"/>
          </a:p>
          <a:p>
            <a:pPr marL="114300" indent="0" algn="ctr">
              <a:buNone/>
            </a:pPr>
            <a:endParaRPr lang="en-US" dirty="0" smtClean="0"/>
          </a:p>
          <a:p>
            <a:pPr marL="114300" indent="0" algn="ctr">
              <a:buNone/>
            </a:pPr>
            <a:r>
              <a:rPr lang="en-US" dirty="0" smtClean="0"/>
              <a:t>“Each district employer </a:t>
            </a:r>
            <a:r>
              <a:rPr lang="en-US" i="1" dirty="0" smtClean="0">
                <a:solidFill>
                  <a:srgbClr val="FF0000"/>
                </a:solidFill>
              </a:rPr>
              <a:t>shall</a:t>
            </a:r>
            <a:r>
              <a:rPr lang="en-US" dirty="0" smtClean="0"/>
              <a:t> commit to sustained action to devise recruiting, training and advancement opportunities that will result in equal employment opportunities” </a:t>
            </a:r>
          </a:p>
          <a:p>
            <a:pPr marL="114300" indent="0" algn="ctr">
              <a:buNone/>
            </a:pPr>
            <a:endParaRPr lang="en-US" dirty="0"/>
          </a:p>
          <a:p>
            <a:pPr marL="114300" indent="0" algn="ctr">
              <a:buNone/>
            </a:pPr>
            <a:endParaRPr lang="en-US" dirty="0" smtClean="0"/>
          </a:p>
          <a:p>
            <a:pPr marL="114300" indent="0" algn="r">
              <a:buNone/>
            </a:pPr>
            <a:r>
              <a:rPr lang="en-US" dirty="0" smtClean="0"/>
              <a:t>*EC 87101 (c)</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21583" y="6126163"/>
            <a:ext cx="1447800" cy="463336"/>
          </a:xfrm>
          <a:prstGeom prst="rect">
            <a:avLst/>
          </a:prstGeom>
          <a:noFill/>
          <a:ln>
            <a:noFill/>
          </a:ln>
          <a:effectLst/>
          <a:extLst>
            <a:ext uri="{909E8E84-426E-40DD-AFC4-6F175D3DCCD1}">
              <a14:hiddenFill xmlns:a14="http://schemas.microsoft.com/office/drawing/2010/main">
                <a:solidFill>
                  <a:srgbClr val="646B8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5793676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EEO </a:t>
            </a:r>
            <a:r>
              <a:rPr lang="en-US" dirty="0" smtClean="0"/>
              <a:t>hiring IN </a:t>
            </a:r>
            <a:r>
              <a:rPr lang="en-US" dirty="0"/>
              <a:t>CALIFORNIA</a:t>
            </a:r>
          </a:p>
        </p:txBody>
      </p:sp>
      <p:sp>
        <p:nvSpPr>
          <p:cNvPr id="3" name="Content Placeholder 2"/>
          <p:cNvSpPr>
            <a:spLocks noGrp="1"/>
          </p:cNvSpPr>
          <p:nvPr>
            <p:ph idx="1"/>
          </p:nvPr>
        </p:nvSpPr>
        <p:spPr/>
        <p:txBody>
          <a:bodyPr/>
          <a:lstStyle/>
          <a:p>
            <a:r>
              <a:rPr lang="en-US" dirty="0" smtClean="0"/>
              <a:t>Recruitment may include: </a:t>
            </a:r>
          </a:p>
          <a:p>
            <a:pPr lvl="1"/>
            <a:r>
              <a:rPr lang="en-US" dirty="0" smtClean="0"/>
              <a:t>“Focused outreach and recruitment of women and minorities (Gov. Code 11139.6 (a) (1)</a:t>
            </a:r>
          </a:p>
          <a:p>
            <a:pPr lvl="1"/>
            <a:r>
              <a:rPr lang="en-US" dirty="0" smtClean="0"/>
              <a:t>Outreach that “should result” in diversification (Gov. Code 11139.6(d)</a:t>
            </a:r>
          </a:p>
          <a:p>
            <a:pPr lvl="1"/>
            <a:r>
              <a:rPr lang="en-US" sz="2400" dirty="0"/>
              <a:t>Recruitment</a:t>
            </a:r>
            <a:r>
              <a:rPr lang="en-US" dirty="0" smtClean="0"/>
              <a:t> </a:t>
            </a:r>
            <a:r>
              <a:rPr lang="en-US" sz="2400" b="1" dirty="0">
                <a:solidFill>
                  <a:srgbClr val="FF0000"/>
                </a:solidFill>
              </a:rPr>
              <a:t>must</a:t>
            </a:r>
            <a:r>
              <a:rPr lang="en-US" dirty="0" smtClean="0"/>
              <a:t> </a:t>
            </a:r>
            <a:r>
              <a:rPr lang="en-US" sz="2400" dirty="0" smtClean="0"/>
              <a:t>include</a:t>
            </a:r>
          </a:p>
          <a:p>
            <a:pPr lvl="2"/>
            <a:r>
              <a:rPr lang="en-US" sz="2200" dirty="0" smtClean="0"/>
              <a:t>Outreach to economically disadvantaged (Gov. Code 11139.6 (a) (3)</a:t>
            </a:r>
          </a:p>
          <a:p>
            <a:pPr marL="411480" lvl="1" indent="0">
              <a:buNone/>
            </a:pPr>
            <a:endParaRPr lang="en-US" sz="2200" dirty="0" smtClean="0"/>
          </a:p>
          <a:p>
            <a:pPr marL="411480" lvl="1" indent="0">
              <a:buNone/>
            </a:pPr>
            <a:r>
              <a:rPr lang="en-US" dirty="0"/>
              <a:t>	</a:t>
            </a:r>
            <a:endParaRPr lang="en-US" dirty="0" smtClean="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1583" y="6126163"/>
            <a:ext cx="1447800" cy="463336"/>
          </a:xfrm>
          <a:prstGeom prst="rect">
            <a:avLst/>
          </a:prstGeom>
          <a:noFill/>
          <a:ln>
            <a:noFill/>
          </a:ln>
          <a:effectLst/>
          <a:extLst>
            <a:ext uri="{909E8E84-426E-40DD-AFC4-6F175D3DCCD1}">
              <a14:hiddenFill xmlns:a14="http://schemas.microsoft.com/office/drawing/2010/main">
                <a:solidFill>
                  <a:srgbClr val="646B8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0048099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EEO IN CALIFORNIA</a:t>
            </a:r>
          </a:p>
        </p:txBody>
      </p:sp>
      <p:sp>
        <p:nvSpPr>
          <p:cNvPr id="3" name="Content Placeholder 2"/>
          <p:cNvSpPr>
            <a:spLocks noGrp="1"/>
          </p:cNvSpPr>
          <p:nvPr>
            <p:ph idx="1"/>
          </p:nvPr>
        </p:nvSpPr>
        <p:spPr/>
        <p:txBody>
          <a:bodyPr/>
          <a:lstStyle/>
          <a:p>
            <a:r>
              <a:rPr lang="en-US" dirty="0" smtClean="0"/>
              <a:t>Academic &amp; Administrative Applicants Must Demonstrate: </a:t>
            </a:r>
          </a:p>
          <a:p>
            <a:pPr marL="411480" lvl="1" indent="0">
              <a:buNone/>
            </a:pPr>
            <a:r>
              <a:rPr lang="en-US" dirty="0" smtClean="0"/>
              <a:t>	“…sensitivity to and understanding of the diverse academic, socioeconomic, cultural, and ethnic backgrounds of community college students.” </a:t>
            </a:r>
          </a:p>
          <a:p>
            <a:pPr marL="411480" lvl="1" indent="0">
              <a:buNone/>
            </a:pPr>
            <a:endParaRPr lang="en-US" dirty="0"/>
          </a:p>
          <a:p>
            <a:pPr marL="411480" lvl="1" indent="0">
              <a:buNone/>
            </a:pPr>
            <a:endParaRPr lang="en-US" dirty="0" smtClean="0"/>
          </a:p>
          <a:p>
            <a:pPr marL="411480" lvl="1" indent="0" algn="r">
              <a:buNone/>
            </a:pPr>
            <a:r>
              <a:rPr lang="en-US" dirty="0" smtClean="0"/>
              <a:t>EC 87360</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1583" y="6126163"/>
            <a:ext cx="1447800" cy="463336"/>
          </a:xfrm>
          <a:prstGeom prst="rect">
            <a:avLst/>
          </a:prstGeom>
          <a:noFill/>
          <a:ln>
            <a:noFill/>
          </a:ln>
          <a:effectLst/>
          <a:extLst>
            <a:ext uri="{909E8E84-426E-40DD-AFC4-6F175D3DCCD1}">
              <a14:hiddenFill xmlns:a14="http://schemas.microsoft.com/office/drawing/2010/main">
                <a:solidFill>
                  <a:srgbClr val="646B8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683353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EEO IN CALIFORNIA</a:t>
            </a:r>
          </a:p>
        </p:txBody>
      </p:sp>
      <p:sp>
        <p:nvSpPr>
          <p:cNvPr id="3" name="Content Placeholder 2"/>
          <p:cNvSpPr>
            <a:spLocks noGrp="1"/>
          </p:cNvSpPr>
          <p:nvPr>
            <p:ph idx="1"/>
          </p:nvPr>
        </p:nvSpPr>
        <p:spPr/>
        <p:txBody>
          <a:bodyPr/>
          <a:lstStyle/>
          <a:p>
            <a:r>
              <a:rPr lang="en-US" dirty="0" smtClean="0"/>
              <a:t>State Regulations: </a:t>
            </a:r>
          </a:p>
          <a:p>
            <a:pPr lvl="1"/>
            <a:r>
              <a:rPr lang="en-US" dirty="0" smtClean="0"/>
              <a:t>Multi-step process to promote diversity</a:t>
            </a:r>
          </a:p>
          <a:p>
            <a:pPr lvl="1"/>
            <a:r>
              <a:rPr lang="en-US" dirty="0" smtClean="0"/>
              <a:t>Includes mandated training for hiring committees</a:t>
            </a:r>
          </a:p>
          <a:p>
            <a:pPr lvl="1"/>
            <a:endParaRPr lang="en-US" dirty="0"/>
          </a:p>
          <a:p>
            <a:pPr lvl="1"/>
            <a:endParaRPr lang="en-US" dirty="0" smtClean="0"/>
          </a:p>
          <a:p>
            <a:pPr lvl="1"/>
            <a:endParaRPr lang="en-US" dirty="0"/>
          </a:p>
          <a:p>
            <a:pPr marL="411480" lvl="1" indent="0">
              <a:buNone/>
            </a:pPr>
            <a:endParaRPr lang="en-US" dirty="0" smtClean="0"/>
          </a:p>
          <a:p>
            <a:pPr marL="411480" lvl="1" indent="0" algn="r">
              <a:buNone/>
            </a:pPr>
            <a:r>
              <a:rPr lang="en-US" dirty="0" smtClean="0"/>
              <a:t>Title 5, Section 51010, et seq. </a:t>
            </a:r>
            <a:endParaRPr lang="en-US"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1583" y="6126163"/>
            <a:ext cx="1447800" cy="463336"/>
          </a:xfrm>
          <a:prstGeom prst="rect">
            <a:avLst/>
          </a:prstGeom>
          <a:noFill/>
          <a:ln>
            <a:noFill/>
          </a:ln>
          <a:effectLst/>
          <a:extLst>
            <a:ext uri="{909E8E84-426E-40DD-AFC4-6F175D3DCCD1}">
              <a14:hiddenFill xmlns:a14="http://schemas.microsoft.com/office/drawing/2010/main">
                <a:solidFill>
                  <a:srgbClr val="646B8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7328953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not just the law…</a:t>
            </a:r>
            <a:endParaRPr lang="en-US" dirty="0"/>
          </a:p>
        </p:txBody>
      </p:sp>
      <p:sp>
        <p:nvSpPr>
          <p:cNvPr id="3" name="Content Placeholder 2"/>
          <p:cNvSpPr>
            <a:spLocks noGrp="1"/>
          </p:cNvSpPr>
          <p:nvPr>
            <p:ph idx="1"/>
          </p:nvPr>
        </p:nvSpPr>
        <p:spPr>
          <a:xfrm>
            <a:off x="304800" y="1676401"/>
            <a:ext cx="8229600" cy="1981200"/>
          </a:xfrm>
        </p:spPr>
        <p:txBody>
          <a:bodyPr/>
          <a:lstStyle/>
          <a:p>
            <a:r>
              <a:rPr lang="en-US" dirty="0" smtClean="0"/>
              <a:t>Why does Diversity Matter to CCDs? </a:t>
            </a:r>
          </a:p>
          <a:p>
            <a:pPr lvl="1"/>
            <a:r>
              <a:rPr lang="en-US" dirty="0" smtClean="0"/>
              <a:t>Core Mission: </a:t>
            </a:r>
          </a:p>
          <a:p>
            <a:pPr lvl="2"/>
            <a:r>
              <a:rPr lang="en-US" dirty="0" smtClean="0"/>
              <a:t>Serve California’s diverse community of learners</a:t>
            </a:r>
          </a:p>
          <a:p>
            <a:pPr lvl="2"/>
            <a:r>
              <a:rPr lang="en-US" dirty="0" smtClean="0"/>
              <a:t>Provide opportunity for all </a:t>
            </a:r>
          </a:p>
          <a:p>
            <a:pPr marL="685800" lvl="2" indent="0">
              <a:buNone/>
            </a:pPr>
            <a:endParaRPr lang="en-US" dirty="0"/>
          </a:p>
        </p:txBody>
      </p:sp>
      <p:sp>
        <p:nvSpPr>
          <p:cNvPr id="4" name="Content Placeholder 2"/>
          <p:cNvSpPr txBox="1">
            <a:spLocks/>
          </p:cNvSpPr>
          <p:nvPr/>
        </p:nvSpPr>
        <p:spPr>
          <a:xfrm>
            <a:off x="441664" y="3581400"/>
            <a:ext cx="8229600" cy="19812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lvl="1"/>
            <a:r>
              <a:rPr lang="en-US" dirty="0" smtClean="0"/>
              <a:t>Core belief that a diverse staff creates: </a:t>
            </a:r>
          </a:p>
          <a:p>
            <a:pPr lvl="2"/>
            <a:r>
              <a:rPr lang="en-US" dirty="0" smtClean="0"/>
              <a:t>Better service</a:t>
            </a:r>
          </a:p>
          <a:p>
            <a:pPr lvl="2"/>
            <a:r>
              <a:rPr lang="en-US" dirty="0" smtClean="0"/>
              <a:t>Better educational environment</a:t>
            </a:r>
          </a:p>
          <a:p>
            <a:pPr lvl="2"/>
            <a:r>
              <a:rPr lang="en-US" dirty="0" smtClean="0"/>
              <a:t>Stronger community</a:t>
            </a:r>
          </a:p>
          <a:p>
            <a:pPr marL="685800" lvl="2" indent="0">
              <a:buFont typeface="Arial" pitchFamily="34" charset="0"/>
              <a:buNone/>
            </a:pPr>
            <a:endParaRPr lang="en-US"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21583" y="6126163"/>
            <a:ext cx="1447800" cy="463336"/>
          </a:xfrm>
          <a:prstGeom prst="rect">
            <a:avLst/>
          </a:prstGeom>
          <a:noFill/>
          <a:ln>
            <a:noFill/>
          </a:ln>
          <a:effectLst/>
          <a:extLst>
            <a:ext uri="{909E8E84-426E-40DD-AFC4-6F175D3DCCD1}">
              <a14:hiddenFill xmlns:a14="http://schemas.microsoft.com/office/drawing/2010/main">
                <a:solidFill>
                  <a:srgbClr val="646B8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4450589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hiring committees </a:t>
            </a:r>
            <a:endParaRPr lang="en-US" dirty="0"/>
          </a:p>
        </p:txBody>
      </p:sp>
      <p:sp>
        <p:nvSpPr>
          <p:cNvPr id="3" name="Text Placeholder 2"/>
          <p:cNvSpPr>
            <a:spLocks noGrp="1"/>
          </p:cNvSpPr>
          <p:nvPr>
            <p:ph type="body" idx="1"/>
          </p:nvPr>
        </p:nvSpPr>
        <p:spPr/>
        <p:txBody>
          <a:bodyPr/>
          <a:lstStyle/>
          <a:p>
            <a:r>
              <a:rPr lang="en-US" dirty="0" smtClean="0"/>
              <a:t>Promoting diversity</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96260" y="304800"/>
            <a:ext cx="2142940" cy="685800"/>
          </a:xfrm>
          <a:prstGeom prst="rect">
            <a:avLst/>
          </a:prstGeom>
          <a:noFill/>
          <a:ln>
            <a:noFill/>
          </a:ln>
          <a:effectLst/>
          <a:extLst>
            <a:ext uri="{909E8E84-426E-40DD-AFC4-6F175D3DCCD1}">
              <a14:hiddenFill xmlns:a14="http://schemas.microsoft.com/office/drawing/2010/main">
                <a:solidFill>
                  <a:srgbClr val="646B8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214702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Diversity in the hiring process</a:t>
            </a:r>
          </a:p>
        </p:txBody>
      </p:sp>
      <p:sp>
        <p:nvSpPr>
          <p:cNvPr id="3" name="Content Placeholder 2"/>
          <p:cNvSpPr>
            <a:spLocks noGrp="1"/>
          </p:cNvSpPr>
          <p:nvPr>
            <p:ph idx="1"/>
          </p:nvPr>
        </p:nvSpPr>
        <p:spPr/>
        <p:txBody>
          <a:bodyPr/>
          <a:lstStyle/>
          <a:p>
            <a:r>
              <a:rPr lang="en-US" b="1" dirty="0" smtClean="0">
                <a:solidFill>
                  <a:srgbClr val="FF0000"/>
                </a:solidFill>
              </a:rPr>
              <a:t>The Big Picture: Key Steps Precedes Application Review</a:t>
            </a:r>
          </a:p>
          <a:p>
            <a:pPr lvl="1"/>
            <a:r>
              <a:rPr lang="en-US" dirty="0" smtClean="0">
                <a:solidFill>
                  <a:schemeClr val="tx1"/>
                </a:solidFill>
              </a:rPr>
              <a:t>Remove access barriers from job descriptions/qualifications</a:t>
            </a:r>
          </a:p>
          <a:p>
            <a:pPr lvl="1"/>
            <a:r>
              <a:rPr lang="en-US" dirty="0" smtClean="0">
                <a:solidFill>
                  <a:schemeClr val="tx1"/>
                </a:solidFill>
              </a:rPr>
              <a:t>Include job-related criteria that enhance diversity</a:t>
            </a:r>
          </a:p>
          <a:p>
            <a:pPr lvl="1"/>
            <a:r>
              <a:rPr lang="en-US" dirty="0" smtClean="0">
                <a:solidFill>
                  <a:schemeClr val="tx1"/>
                </a:solidFill>
              </a:rPr>
              <a:t>Recruitment strategy to create diverse, qualified applicant pool  </a:t>
            </a:r>
            <a:endParaRPr lang="en-US" dirty="0">
              <a:solidFill>
                <a:schemeClr val="tx1"/>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1583" y="6126163"/>
            <a:ext cx="1447800" cy="463336"/>
          </a:xfrm>
          <a:prstGeom prst="rect">
            <a:avLst/>
          </a:prstGeom>
          <a:noFill/>
          <a:ln>
            <a:noFill/>
          </a:ln>
          <a:effectLst/>
          <a:extLst>
            <a:ext uri="{909E8E84-426E-40DD-AFC4-6F175D3DCCD1}">
              <a14:hiddenFill xmlns:a14="http://schemas.microsoft.com/office/drawing/2010/main">
                <a:solidFill>
                  <a:srgbClr val="646B8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8859320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selection committees</a:t>
            </a:r>
            <a:endParaRPr lang="en-US" dirty="0"/>
          </a:p>
        </p:txBody>
      </p:sp>
      <p:sp>
        <p:nvSpPr>
          <p:cNvPr id="3" name="Content Placeholder 2"/>
          <p:cNvSpPr>
            <a:spLocks noGrp="1"/>
          </p:cNvSpPr>
          <p:nvPr>
            <p:ph idx="1"/>
          </p:nvPr>
        </p:nvSpPr>
        <p:spPr/>
        <p:txBody>
          <a:bodyPr/>
          <a:lstStyle/>
          <a:p>
            <a:r>
              <a:rPr lang="en-US" dirty="0" smtClean="0"/>
              <a:t>Identify most qualified candidates to recommend forward to next level </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21583" y="6126163"/>
            <a:ext cx="1447800" cy="463336"/>
          </a:xfrm>
          <a:prstGeom prst="rect">
            <a:avLst/>
          </a:prstGeom>
          <a:noFill/>
          <a:ln>
            <a:noFill/>
          </a:ln>
          <a:effectLst/>
          <a:extLst>
            <a:ext uri="{909E8E84-426E-40DD-AFC4-6F175D3DCCD1}">
              <a14:hiddenFill xmlns:a14="http://schemas.microsoft.com/office/drawing/2010/main">
                <a:solidFill>
                  <a:srgbClr val="646B8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37079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457200" y="1752601"/>
            <a:ext cx="8229600" cy="2971800"/>
          </a:xfrm>
        </p:spPr>
        <p:txBody>
          <a:bodyPr/>
          <a:lstStyle/>
          <a:p>
            <a:r>
              <a:rPr lang="en-US" dirty="0" smtClean="0"/>
              <a:t>Training Requirements</a:t>
            </a:r>
          </a:p>
          <a:p>
            <a:r>
              <a:rPr lang="en-US" dirty="0" smtClean="0"/>
              <a:t>The Letter and Spirit of the Law</a:t>
            </a:r>
          </a:p>
          <a:p>
            <a:r>
              <a:rPr lang="en-US" dirty="0" smtClean="0"/>
              <a:t>The Role of Hiring Committees</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5943600"/>
            <a:ext cx="2857252" cy="914400"/>
          </a:xfrm>
          <a:prstGeom prst="rect">
            <a:avLst/>
          </a:prstGeom>
          <a:noFill/>
          <a:ln>
            <a:noFill/>
          </a:ln>
          <a:effectLst/>
          <a:extLst>
            <a:ext uri="{909E8E84-426E-40DD-AFC4-6F175D3DCCD1}">
              <a14:hiddenFill xmlns:a14="http://schemas.microsoft.com/office/drawing/2010/main">
                <a:solidFill>
                  <a:srgbClr val="646B8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8904093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SBCCD ADMINISTRATIVE POLICY</a:t>
            </a:r>
            <a:endParaRPr lang="en-US" dirty="0"/>
          </a:p>
        </p:txBody>
      </p:sp>
      <p:sp>
        <p:nvSpPr>
          <p:cNvPr id="3" name="Content Placeholder 2"/>
          <p:cNvSpPr>
            <a:spLocks noGrp="1"/>
          </p:cNvSpPr>
          <p:nvPr>
            <p:ph idx="1"/>
          </p:nvPr>
        </p:nvSpPr>
        <p:spPr/>
        <p:txBody>
          <a:bodyPr/>
          <a:lstStyle/>
          <a:p>
            <a:r>
              <a:rPr lang="en-US" dirty="0" smtClean="0"/>
              <a:t>If a Screening Committee member is absent from any part of the interview process, that member is disqualified from any future participation, unless otherwise determined by the Vice Chancellor of HR and Employee Relations.</a:t>
            </a:r>
            <a:endParaRPr lang="en-US" dirty="0"/>
          </a:p>
        </p:txBody>
      </p:sp>
    </p:spTree>
    <p:extLst>
      <p:ext uri="{BB962C8B-B14F-4D97-AF65-F5344CB8AC3E}">
        <p14:creationId xmlns:p14="http://schemas.microsoft.com/office/powerpoint/2010/main" val="1059063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Committee process best practices</a:t>
            </a:r>
            <a:endParaRPr lang="en-US" dirty="0"/>
          </a:p>
        </p:txBody>
      </p:sp>
      <p:sp>
        <p:nvSpPr>
          <p:cNvPr id="3" name="Content Placeholder 2"/>
          <p:cNvSpPr>
            <a:spLocks noGrp="1"/>
          </p:cNvSpPr>
          <p:nvPr>
            <p:ph idx="1"/>
          </p:nvPr>
        </p:nvSpPr>
        <p:spPr/>
        <p:txBody>
          <a:bodyPr>
            <a:normAutofit/>
          </a:bodyPr>
          <a:lstStyle/>
          <a:p>
            <a:r>
              <a:rPr lang="en-US" dirty="0" smtClean="0"/>
              <a:t>Review announcements/job description</a:t>
            </a:r>
          </a:p>
          <a:p>
            <a:r>
              <a:rPr lang="en-US" dirty="0" smtClean="0"/>
              <a:t>Review member roles and responsibilities</a:t>
            </a:r>
          </a:p>
          <a:p>
            <a:pPr lvl="1"/>
            <a:r>
              <a:rPr lang="en-US" dirty="0"/>
              <a:t>Attend all meetings</a:t>
            </a:r>
          </a:p>
          <a:p>
            <a:pPr lvl="1"/>
            <a:r>
              <a:rPr lang="en-US" dirty="0"/>
              <a:t>Participate in all interviews </a:t>
            </a:r>
          </a:p>
          <a:p>
            <a:pPr lvl="1"/>
            <a:r>
              <a:rPr lang="en-US" dirty="0" smtClean="0"/>
              <a:t>Protect integrity and credibility of process</a:t>
            </a:r>
          </a:p>
          <a:p>
            <a:pPr lvl="1"/>
            <a:r>
              <a:rPr lang="en-US" dirty="0" smtClean="0"/>
              <a:t>All members have “EEO” responsibilities </a:t>
            </a:r>
          </a:p>
          <a:p>
            <a:pPr lvl="1"/>
            <a:r>
              <a:rPr lang="en-US" dirty="0" smtClean="0"/>
              <a:t>Develop interview questions</a:t>
            </a:r>
          </a:p>
          <a:p>
            <a:pPr lvl="1"/>
            <a:r>
              <a:rPr lang="en-US" dirty="0" smtClean="0"/>
              <a:t>Be an active and respectful participant</a:t>
            </a:r>
          </a:p>
          <a:p>
            <a:pPr lvl="1"/>
            <a:r>
              <a:rPr lang="en-US" dirty="0" smtClean="0"/>
              <a:t>Maintain confidentiality of process</a:t>
            </a:r>
          </a:p>
          <a:p>
            <a:pPr marL="411480" lvl="1" indent="0">
              <a:buNone/>
            </a:pPr>
            <a:r>
              <a:rPr lang="en-US" b="1" dirty="0" smtClean="0"/>
              <a:t>Collaborate with HR throughout process</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21583" y="6126163"/>
            <a:ext cx="1447800" cy="463336"/>
          </a:xfrm>
          <a:prstGeom prst="rect">
            <a:avLst/>
          </a:prstGeom>
          <a:noFill/>
          <a:ln>
            <a:noFill/>
          </a:ln>
          <a:effectLst/>
          <a:extLst>
            <a:ext uri="{909E8E84-426E-40DD-AFC4-6F175D3DCCD1}">
              <a14:hiddenFill xmlns:a14="http://schemas.microsoft.com/office/drawing/2010/main">
                <a:solidFill>
                  <a:srgbClr val="646B8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963301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Committee process best practices</a:t>
            </a:r>
          </a:p>
        </p:txBody>
      </p:sp>
      <p:sp>
        <p:nvSpPr>
          <p:cNvPr id="3" name="Content Placeholder 2"/>
          <p:cNvSpPr>
            <a:spLocks noGrp="1"/>
          </p:cNvSpPr>
          <p:nvPr>
            <p:ph idx="1"/>
          </p:nvPr>
        </p:nvSpPr>
        <p:spPr>
          <a:xfrm>
            <a:off x="228600" y="1752600"/>
            <a:ext cx="8915400" cy="4373563"/>
          </a:xfrm>
        </p:spPr>
        <p:txBody>
          <a:bodyPr/>
          <a:lstStyle/>
          <a:p>
            <a:r>
              <a:rPr lang="en-US" dirty="0" smtClean="0"/>
              <a:t>Establish ground rules: Introductions, notes, discussion</a:t>
            </a:r>
          </a:p>
          <a:p>
            <a:r>
              <a:rPr lang="en-US" dirty="0" smtClean="0"/>
              <a:t>Neutral</a:t>
            </a:r>
          </a:p>
          <a:p>
            <a:r>
              <a:rPr lang="en-US" dirty="0" smtClean="0"/>
              <a:t>Objective</a:t>
            </a:r>
          </a:p>
          <a:p>
            <a:r>
              <a:rPr lang="en-US" dirty="0" smtClean="0"/>
              <a:t>Job-related criteria only</a:t>
            </a:r>
          </a:p>
          <a:p>
            <a:r>
              <a:rPr lang="en-US" dirty="0" smtClean="0">
                <a:solidFill>
                  <a:srgbClr val="FF0000"/>
                </a:solidFill>
              </a:rPr>
              <a:t>Do it right the first time! </a:t>
            </a:r>
          </a:p>
          <a:p>
            <a:pPr marL="114300" indent="0">
              <a:buNone/>
            </a:pP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21583" y="6126163"/>
            <a:ext cx="1447800" cy="463336"/>
          </a:xfrm>
          <a:prstGeom prst="rect">
            <a:avLst/>
          </a:prstGeom>
          <a:noFill/>
          <a:ln>
            <a:noFill/>
          </a:ln>
          <a:effectLst/>
          <a:extLst>
            <a:ext uri="{909E8E84-426E-40DD-AFC4-6F175D3DCCD1}">
              <a14:hiddenFill xmlns:a14="http://schemas.microsoft.com/office/drawing/2010/main">
                <a:solidFill>
                  <a:srgbClr val="646B8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458584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Interview best </a:t>
            </a:r>
            <a:r>
              <a:rPr lang="en-US" dirty="0"/>
              <a:t>practices</a:t>
            </a:r>
          </a:p>
        </p:txBody>
      </p:sp>
      <p:sp>
        <p:nvSpPr>
          <p:cNvPr id="3" name="Content Placeholder 2"/>
          <p:cNvSpPr>
            <a:spLocks noGrp="1"/>
          </p:cNvSpPr>
          <p:nvPr>
            <p:ph idx="1"/>
          </p:nvPr>
        </p:nvSpPr>
        <p:spPr/>
        <p:txBody>
          <a:bodyPr/>
          <a:lstStyle/>
          <a:p>
            <a:r>
              <a:rPr lang="en-US" dirty="0" smtClean="0"/>
              <a:t>Remember you are being interviewed as well</a:t>
            </a:r>
            <a:endParaRPr lang="en-US" dirty="0"/>
          </a:p>
          <a:p>
            <a:pPr lvl="1"/>
            <a:r>
              <a:rPr lang="en-US" dirty="0"/>
              <a:t>Create proper environment</a:t>
            </a:r>
          </a:p>
          <a:p>
            <a:pPr lvl="1"/>
            <a:r>
              <a:rPr lang="en-US" dirty="0" smtClean="0"/>
              <a:t>Listen </a:t>
            </a:r>
            <a:r>
              <a:rPr lang="en-US" dirty="0"/>
              <a:t>and take notes</a:t>
            </a:r>
          </a:p>
          <a:p>
            <a:pPr lvl="1"/>
            <a:r>
              <a:rPr lang="en-US" dirty="0" smtClean="0"/>
              <a:t>Comfortable</a:t>
            </a:r>
          </a:p>
          <a:p>
            <a:pPr lvl="1"/>
            <a:r>
              <a:rPr lang="en-US" dirty="0" smtClean="0"/>
              <a:t>Quiet</a:t>
            </a:r>
          </a:p>
          <a:p>
            <a:pPr lvl="1"/>
            <a:r>
              <a:rPr lang="en-US" dirty="0" smtClean="0"/>
              <a:t>Private</a:t>
            </a:r>
          </a:p>
          <a:p>
            <a:pPr lvl="1"/>
            <a:r>
              <a:rPr lang="en-US" dirty="0" smtClean="0"/>
              <a:t>Welcoming</a:t>
            </a:r>
          </a:p>
          <a:p>
            <a:pPr lvl="1"/>
            <a:r>
              <a:rPr lang="en-US" dirty="0" smtClean="0"/>
              <a:t>Informative</a:t>
            </a:r>
          </a:p>
          <a:p>
            <a:endParaRPr lang="en-US" dirty="0"/>
          </a:p>
          <a:p>
            <a:pPr marL="685800" lvl="2" indent="0">
              <a:buNone/>
            </a:pPr>
            <a:r>
              <a:rPr lang="en-US" dirty="0" smtClean="0"/>
              <a:t>	</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21583" y="6019800"/>
            <a:ext cx="1447800" cy="463336"/>
          </a:xfrm>
          <a:prstGeom prst="rect">
            <a:avLst/>
          </a:prstGeom>
          <a:noFill/>
          <a:ln>
            <a:noFill/>
          </a:ln>
          <a:effectLst/>
          <a:extLst>
            <a:ext uri="{909E8E84-426E-40DD-AFC4-6F175D3DCCD1}">
              <a14:hiddenFill xmlns:a14="http://schemas.microsoft.com/office/drawing/2010/main">
                <a:solidFill>
                  <a:srgbClr val="646B8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31314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sp>
        <p:nvSpPr>
          <p:cNvPr id="3" name="Text Placeholder 2"/>
          <p:cNvSpPr>
            <a:spLocks noGrp="1"/>
          </p:cNvSpPr>
          <p:nvPr>
            <p:ph type="body" idx="1"/>
          </p:nvPr>
        </p:nvSpPr>
        <p:spPr/>
        <p:txBody>
          <a:bodyPr/>
          <a:lstStyle/>
          <a:p>
            <a:r>
              <a:rPr lang="en-US" dirty="0" smtClean="0"/>
              <a:t>Go forth and hire great people! </a:t>
            </a:r>
            <a:endParaRPr lang="en-US"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304800"/>
            <a:ext cx="3048000" cy="1359787"/>
          </a:xfrm>
          <a:prstGeom prst="rect">
            <a:avLst/>
          </a:prstGeom>
          <a:noFill/>
          <a:ln>
            <a:noFill/>
          </a:ln>
          <a:effectLst/>
          <a:extLst>
            <a:ext uri="{909E8E84-426E-40DD-AFC4-6F175D3DCCD1}">
              <a14:hiddenFill xmlns:a14="http://schemas.microsoft.com/office/drawing/2010/main">
                <a:solidFill>
                  <a:srgbClr val="646B8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501684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Eeo</a:t>
            </a:r>
            <a:r>
              <a:rPr lang="en-US" dirty="0" smtClean="0"/>
              <a:t> plan requirements</a:t>
            </a:r>
            <a:r>
              <a:rPr lang="en-US" dirty="0"/>
              <a:t>	</a:t>
            </a:r>
          </a:p>
        </p:txBody>
      </p:sp>
      <p:sp>
        <p:nvSpPr>
          <p:cNvPr id="3" name="Content Placeholder 2"/>
          <p:cNvSpPr>
            <a:spLocks noGrp="1"/>
          </p:cNvSpPr>
          <p:nvPr>
            <p:ph idx="1"/>
          </p:nvPr>
        </p:nvSpPr>
        <p:spPr/>
        <p:txBody>
          <a:bodyPr/>
          <a:lstStyle/>
          <a:p>
            <a:r>
              <a:rPr lang="en-US" dirty="0" smtClean="0"/>
              <a:t>Training is for: </a:t>
            </a:r>
          </a:p>
          <a:p>
            <a:pPr lvl="1"/>
            <a:r>
              <a:rPr lang="en-US" b="1" dirty="0" smtClean="0"/>
              <a:t>ALL</a:t>
            </a:r>
            <a:r>
              <a:rPr lang="en-US" dirty="0" smtClean="0"/>
              <a:t> screening or selection committee members</a:t>
            </a:r>
          </a:p>
          <a:p>
            <a:pPr lvl="1"/>
            <a:r>
              <a:rPr lang="en-US" dirty="0" smtClean="0"/>
              <a:t>Anyone involved in recruitment efforts</a:t>
            </a:r>
          </a:p>
          <a:p>
            <a:pPr marL="411480" lvl="1" indent="0">
              <a:buNone/>
            </a:pPr>
            <a:endParaRPr lang="en-US"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1583" y="6126163"/>
            <a:ext cx="1447800" cy="463336"/>
          </a:xfrm>
          <a:prstGeom prst="rect">
            <a:avLst/>
          </a:prstGeom>
          <a:noFill/>
          <a:ln>
            <a:noFill/>
          </a:ln>
          <a:effectLst/>
          <a:extLst>
            <a:ext uri="{909E8E84-426E-40DD-AFC4-6F175D3DCCD1}">
              <a14:hiddenFill xmlns:a14="http://schemas.microsoft.com/office/drawing/2010/main">
                <a:solidFill>
                  <a:srgbClr val="646B8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897698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Eeo</a:t>
            </a:r>
            <a:r>
              <a:rPr lang="en-US" dirty="0" smtClean="0"/>
              <a:t> plan requirements</a:t>
            </a:r>
            <a:endParaRPr lang="en-US" dirty="0"/>
          </a:p>
        </p:txBody>
      </p:sp>
      <p:sp>
        <p:nvSpPr>
          <p:cNvPr id="3" name="Content Placeholder 2"/>
          <p:cNvSpPr>
            <a:spLocks noGrp="1"/>
          </p:cNvSpPr>
          <p:nvPr>
            <p:ph idx="1"/>
          </p:nvPr>
        </p:nvSpPr>
        <p:spPr/>
        <p:txBody>
          <a:bodyPr/>
          <a:lstStyle/>
          <a:p>
            <a:r>
              <a:rPr lang="en-US" dirty="0" smtClean="0"/>
              <a:t>All screening committee members will be trained on</a:t>
            </a:r>
          </a:p>
          <a:p>
            <a:pPr lvl="1"/>
            <a:r>
              <a:rPr lang="en-US" dirty="0" smtClean="0"/>
              <a:t>Law &amp; regulations regarding nondiscrimination</a:t>
            </a:r>
          </a:p>
          <a:p>
            <a:pPr lvl="1"/>
            <a:r>
              <a:rPr lang="en-US" dirty="0" smtClean="0"/>
              <a:t>The benefits of workforce diversity</a:t>
            </a:r>
          </a:p>
          <a:p>
            <a:pPr lvl="1"/>
            <a:r>
              <a:rPr lang="en-US" dirty="0" smtClean="0"/>
              <a:t>The mitigation of bias in hiring decisions</a:t>
            </a:r>
          </a:p>
          <a:p>
            <a:pPr lvl="1"/>
            <a:r>
              <a:rPr lang="en-US" dirty="0" smtClean="0"/>
              <a:t>Best practices for selection/screening committees</a:t>
            </a:r>
          </a:p>
          <a:p>
            <a:pPr lvl="1"/>
            <a:endParaRPr lang="en-US" dirty="0"/>
          </a:p>
          <a:p>
            <a:r>
              <a:rPr lang="en-US" dirty="0" smtClean="0"/>
              <a:t>Training will be conducted once a year on a progressive scale</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21583" y="6126163"/>
            <a:ext cx="1447800" cy="463336"/>
          </a:xfrm>
          <a:prstGeom prst="rect">
            <a:avLst/>
          </a:prstGeom>
          <a:noFill/>
          <a:ln>
            <a:noFill/>
          </a:ln>
          <a:effectLst/>
          <a:extLst>
            <a:ext uri="{909E8E84-426E-40DD-AFC4-6F175D3DCCD1}">
              <a14:hiddenFill xmlns:a14="http://schemas.microsoft.com/office/drawing/2010/main">
                <a:solidFill>
                  <a:srgbClr val="646B8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503716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Promoting diversity</a:t>
            </a:r>
            <a:endParaRPr lang="en-US" dirty="0"/>
          </a:p>
        </p:txBody>
      </p:sp>
      <p:sp>
        <p:nvSpPr>
          <p:cNvPr id="3" name="Text Placeholder 2"/>
          <p:cNvSpPr>
            <a:spLocks noGrp="1"/>
          </p:cNvSpPr>
          <p:nvPr>
            <p:ph type="body" idx="1"/>
          </p:nvPr>
        </p:nvSpPr>
        <p:spPr/>
        <p:txBody>
          <a:bodyPr/>
          <a:lstStyle/>
          <a:p>
            <a:r>
              <a:rPr lang="en-US" dirty="0" smtClean="0"/>
              <a:t>The letter and the spirit</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304799"/>
            <a:ext cx="2057400" cy="658425"/>
          </a:xfrm>
          <a:prstGeom prst="rect">
            <a:avLst/>
          </a:prstGeom>
          <a:noFill/>
          <a:ln>
            <a:noFill/>
          </a:ln>
          <a:effectLst/>
          <a:extLst>
            <a:ext uri="{909E8E84-426E-40DD-AFC4-6F175D3DCCD1}">
              <a14:hiddenFill xmlns:a14="http://schemas.microsoft.com/office/drawing/2010/main">
                <a:solidFill>
                  <a:srgbClr val="646B8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311433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641672" cy="1115628"/>
          </a:xfrm>
        </p:spPr>
        <p:txBody>
          <a:bodyPr>
            <a:normAutofit fontScale="90000"/>
          </a:bodyPr>
          <a:lstStyle/>
          <a:p>
            <a:r>
              <a:rPr lang="en-US" dirty="0" smtClean="0"/>
              <a:t>Federal/state anti discrimination laws</a:t>
            </a:r>
            <a:endParaRPr lang="en-US" dirty="0"/>
          </a:p>
        </p:txBody>
      </p:sp>
      <p:sp>
        <p:nvSpPr>
          <p:cNvPr id="3" name="Content Placeholder 2"/>
          <p:cNvSpPr>
            <a:spLocks noGrp="1"/>
          </p:cNvSpPr>
          <p:nvPr>
            <p:ph idx="1"/>
          </p:nvPr>
        </p:nvSpPr>
        <p:spPr/>
        <p:txBody>
          <a:bodyPr/>
          <a:lstStyle/>
          <a:p>
            <a:r>
              <a:rPr lang="en-US" dirty="0" smtClean="0"/>
              <a:t>Prohibition against employment discrimination isn’t new</a:t>
            </a:r>
          </a:p>
          <a:p>
            <a:r>
              <a:rPr lang="en-US" dirty="0" smtClean="0"/>
              <a:t>What constitutes unlawful discrimination has changed…</a:t>
            </a:r>
            <a:r>
              <a:rPr lang="en-US" b="1" i="1" dirty="0" smtClean="0">
                <a:solidFill>
                  <a:srgbClr val="FF0000"/>
                </a:solidFill>
              </a:rPr>
              <a:t>but</a:t>
            </a:r>
          </a:p>
          <a:p>
            <a:endParaRPr lang="en-US" b="1" i="1" dirty="0">
              <a:solidFill>
                <a:srgbClr val="FF0000"/>
              </a:solidFill>
            </a:endParaRPr>
          </a:p>
          <a:p>
            <a:pPr marL="114300" indent="0">
              <a:buNone/>
            </a:pPr>
            <a:r>
              <a:rPr lang="en-US" b="1" i="1" dirty="0" smtClean="0">
                <a:solidFill>
                  <a:srgbClr val="FF0000"/>
                </a:solidFill>
              </a:rPr>
              <a:t>	EXPECTATIONS HAVE NOT CHANGED</a:t>
            </a:r>
            <a:endParaRPr lang="en-US" b="1" i="1" dirty="0">
              <a:solidFill>
                <a:srgbClr val="FF0000"/>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21583" y="6126163"/>
            <a:ext cx="1447800" cy="463336"/>
          </a:xfrm>
          <a:prstGeom prst="rect">
            <a:avLst/>
          </a:prstGeom>
          <a:noFill/>
          <a:ln>
            <a:noFill/>
          </a:ln>
          <a:effectLst/>
          <a:extLst>
            <a:ext uri="{909E8E84-426E-40DD-AFC4-6F175D3DCCD1}">
              <a14:hiddenFill xmlns:a14="http://schemas.microsoft.com/office/drawing/2010/main">
                <a:solidFill>
                  <a:srgbClr val="646B8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654932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EEO IN CALIFORNIA</a:t>
            </a:r>
            <a:endParaRPr lang="en-US" dirty="0"/>
          </a:p>
        </p:txBody>
      </p:sp>
      <p:sp>
        <p:nvSpPr>
          <p:cNvPr id="3" name="Content Placeholder 2"/>
          <p:cNvSpPr>
            <a:spLocks noGrp="1"/>
          </p:cNvSpPr>
          <p:nvPr>
            <p:ph idx="1"/>
          </p:nvPr>
        </p:nvSpPr>
        <p:spPr/>
        <p:txBody>
          <a:bodyPr/>
          <a:lstStyle/>
          <a:p>
            <a:r>
              <a:rPr lang="en-US" dirty="0" smtClean="0"/>
              <a:t>Proposition 209</a:t>
            </a:r>
          </a:p>
          <a:p>
            <a:pPr lvl="1"/>
            <a:r>
              <a:rPr lang="en-US" dirty="0" smtClean="0"/>
              <a:t>Prohibits “preferential treatment” in Public employment, education and contracting on the basis of:</a:t>
            </a:r>
          </a:p>
          <a:p>
            <a:pPr lvl="2"/>
            <a:r>
              <a:rPr lang="en-US" dirty="0" smtClean="0"/>
              <a:t>Race</a:t>
            </a:r>
          </a:p>
          <a:p>
            <a:pPr lvl="2"/>
            <a:r>
              <a:rPr lang="en-US" dirty="0" smtClean="0"/>
              <a:t>Sex</a:t>
            </a:r>
          </a:p>
          <a:p>
            <a:pPr lvl="2"/>
            <a:r>
              <a:rPr lang="en-US" dirty="0" smtClean="0"/>
              <a:t>Color</a:t>
            </a:r>
          </a:p>
          <a:p>
            <a:pPr lvl="2"/>
            <a:r>
              <a:rPr lang="en-US" dirty="0" smtClean="0"/>
              <a:t>Ethnicity</a:t>
            </a:r>
          </a:p>
          <a:p>
            <a:pPr lvl="2"/>
            <a:r>
              <a:rPr lang="en-US" dirty="0" smtClean="0"/>
              <a:t>National Origin</a:t>
            </a:r>
            <a:endParaRPr lang="en-US" dirty="0"/>
          </a:p>
          <a:p>
            <a:pPr marL="685800" lvl="2" indent="0">
              <a:buNone/>
            </a:pPr>
            <a:endParaRPr lang="en-US" sz="24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21583" y="6126163"/>
            <a:ext cx="1447800" cy="463336"/>
          </a:xfrm>
          <a:prstGeom prst="rect">
            <a:avLst/>
          </a:prstGeom>
          <a:noFill/>
          <a:ln>
            <a:noFill/>
          </a:ln>
          <a:effectLst/>
          <a:extLst>
            <a:ext uri="{909E8E84-426E-40DD-AFC4-6F175D3DCCD1}">
              <a14:hiddenFill xmlns:a14="http://schemas.microsoft.com/office/drawing/2010/main">
                <a:solidFill>
                  <a:srgbClr val="646B8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649538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08372"/>
            <a:ext cx="8686800" cy="1039428"/>
          </a:xfrm>
        </p:spPr>
        <p:txBody>
          <a:bodyPr>
            <a:normAutofit fontScale="90000"/>
          </a:bodyPr>
          <a:lstStyle/>
          <a:p>
            <a:r>
              <a:rPr lang="en-US" dirty="0" smtClean="0"/>
              <a:t>FEDERAL/ STATE ANTI DISCRIMINATION LAWS</a:t>
            </a:r>
            <a:endParaRPr lang="en-US" dirty="0"/>
          </a:p>
        </p:txBody>
      </p:sp>
      <p:sp>
        <p:nvSpPr>
          <p:cNvPr id="3" name="Content Placeholder 2"/>
          <p:cNvSpPr>
            <a:spLocks noGrp="1"/>
          </p:cNvSpPr>
          <p:nvPr>
            <p:ph idx="1"/>
          </p:nvPr>
        </p:nvSpPr>
        <p:spPr/>
        <p:txBody>
          <a:bodyPr>
            <a:normAutofit/>
          </a:bodyPr>
          <a:lstStyle/>
          <a:p>
            <a:r>
              <a:rPr lang="en-US" b="1" dirty="0" smtClean="0"/>
              <a:t>Title </a:t>
            </a:r>
            <a:r>
              <a:rPr lang="en-US" b="1" dirty="0"/>
              <a:t>VII </a:t>
            </a:r>
            <a:r>
              <a:rPr lang="en-US" dirty="0" smtClean="0"/>
              <a:t>(Civil </a:t>
            </a:r>
            <a:r>
              <a:rPr lang="en-US" dirty="0"/>
              <a:t>Rights Act of 1964 protects individuals against employment discrimination on the bases of race and color, as well as national origin, sex, and religion</a:t>
            </a:r>
            <a:r>
              <a:rPr lang="en-US" dirty="0" smtClean="0"/>
              <a:t>.)</a:t>
            </a:r>
          </a:p>
          <a:p>
            <a:r>
              <a:rPr lang="en-US" b="1" dirty="0" smtClean="0"/>
              <a:t>Title IX  </a:t>
            </a:r>
            <a:r>
              <a:rPr lang="en-US" dirty="0" smtClean="0"/>
              <a:t>(</a:t>
            </a:r>
            <a:r>
              <a:rPr lang="en-US" dirty="0"/>
              <a:t>No person in the United States shall, on the basis of sex, be excluded from participation in, be denied the benefits of, or be subjected to discrimination under any education program or activity receiving Federal financial assistance.</a:t>
            </a:r>
            <a:endParaRPr lang="en-US" dirty="0" smtClean="0"/>
          </a:p>
          <a:p>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21583" y="6126163"/>
            <a:ext cx="1447800" cy="463336"/>
          </a:xfrm>
          <a:prstGeom prst="rect">
            <a:avLst/>
          </a:prstGeom>
          <a:noFill/>
          <a:ln>
            <a:noFill/>
          </a:ln>
          <a:effectLst/>
          <a:extLst>
            <a:ext uri="{909E8E84-426E-40DD-AFC4-6F175D3DCCD1}">
              <a14:hiddenFill xmlns:a14="http://schemas.microsoft.com/office/drawing/2010/main">
                <a:solidFill>
                  <a:srgbClr val="646B8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976156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FEDERAL/ STATE ANTI DISCRIMINATION </a:t>
            </a:r>
            <a:r>
              <a:rPr lang="en-US" dirty="0" smtClean="0"/>
              <a:t>LAWS CONT.</a:t>
            </a:r>
            <a:endParaRPr lang="en-US" dirty="0"/>
          </a:p>
        </p:txBody>
      </p:sp>
      <p:sp>
        <p:nvSpPr>
          <p:cNvPr id="3" name="Content Placeholder 2"/>
          <p:cNvSpPr>
            <a:spLocks noGrp="1"/>
          </p:cNvSpPr>
          <p:nvPr>
            <p:ph idx="1"/>
          </p:nvPr>
        </p:nvSpPr>
        <p:spPr/>
        <p:txBody>
          <a:bodyPr/>
          <a:lstStyle/>
          <a:p>
            <a:r>
              <a:rPr lang="en-US" b="1" dirty="0" smtClean="0"/>
              <a:t>FEHA</a:t>
            </a:r>
            <a:r>
              <a:rPr lang="en-US" dirty="0" smtClean="0"/>
              <a:t> (Fair </a:t>
            </a:r>
            <a:r>
              <a:rPr lang="en-US" dirty="0"/>
              <a:t>Employment and Housing </a:t>
            </a:r>
            <a:r>
              <a:rPr lang="en-US" dirty="0" smtClean="0"/>
              <a:t>Act) </a:t>
            </a:r>
          </a:p>
          <a:p>
            <a:r>
              <a:rPr lang="en-US" b="1" dirty="0" smtClean="0"/>
              <a:t>ADA</a:t>
            </a:r>
            <a:r>
              <a:rPr lang="en-US" dirty="0" smtClean="0"/>
              <a:t> </a:t>
            </a:r>
            <a:r>
              <a:rPr lang="en-US" dirty="0"/>
              <a:t>(American with Disability Act)</a:t>
            </a:r>
          </a:p>
          <a:p>
            <a:r>
              <a:rPr lang="en-US" b="1" dirty="0"/>
              <a:t>ADEA</a:t>
            </a:r>
            <a:r>
              <a:rPr lang="en-US" dirty="0"/>
              <a:t> (Age Discrimination Employment Act)</a:t>
            </a:r>
          </a:p>
        </p:txBody>
      </p:sp>
    </p:spTree>
    <p:extLst>
      <p:ext uri="{BB962C8B-B14F-4D97-AF65-F5344CB8AC3E}">
        <p14:creationId xmlns:p14="http://schemas.microsoft.com/office/powerpoint/2010/main" val="17076280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436</TotalTime>
  <Words>1234</Words>
  <Application>Microsoft Office PowerPoint</Application>
  <PresentationFormat>On-screen Show (4:3)</PresentationFormat>
  <Paragraphs>170</Paragraphs>
  <Slides>24</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Book Antiqua</vt:lpstr>
      <vt:lpstr>Calibri</vt:lpstr>
      <vt:lpstr>Century Gothic</vt:lpstr>
      <vt:lpstr>Apothecary</vt:lpstr>
      <vt:lpstr>Hiring Diversity in the workplace</vt:lpstr>
      <vt:lpstr>agenda</vt:lpstr>
      <vt:lpstr>Eeo plan requirements </vt:lpstr>
      <vt:lpstr>Eeo plan requirements</vt:lpstr>
      <vt:lpstr>Promoting diversity</vt:lpstr>
      <vt:lpstr>Federal/state anti discrimination laws</vt:lpstr>
      <vt:lpstr>EEO IN CALIFORNIA</vt:lpstr>
      <vt:lpstr>FEDERAL/ STATE ANTI DISCRIMINATION LAWS</vt:lpstr>
      <vt:lpstr>FEDERAL/ STATE ANTI DISCRIMINATION LAWS CONT.</vt:lpstr>
      <vt:lpstr>FEDERAL/ STATE ANTI DISCRIMINATION LAWS</vt:lpstr>
      <vt:lpstr>FEDERAL/ STATE ANTI DISCRIMINATION LAWS</vt:lpstr>
      <vt:lpstr>EEO IN CALIFORNIA</vt:lpstr>
      <vt:lpstr>EEO hiring IN CALIFORNIA</vt:lpstr>
      <vt:lpstr>EEO IN CALIFORNIA</vt:lpstr>
      <vt:lpstr>EEO IN CALIFORNIA</vt:lpstr>
      <vt:lpstr>It’s not just the law…</vt:lpstr>
      <vt:lpstr>The role of hiring committees </vt:lpstr>
      <vt:lpstr>Diversity in the hiring process</vt:lpstr>
      <vt:lpstr>Role of selection committees</vt:lpstr>
      <vt:lpstr>SBCCD ADMINISTRATIVE POLICY</vt:lpstr>
      <vt:lpstr>Committee process best practices</vt:lpstr>
      <vt:lpstr>Committee process best practices</vt:lpstr>
      <vt:lpstr>Interview best practices</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in the workplace</dc:title>
  <dc:creator>Secret</dc:creator>
  <cp:lastModifiedBy>Brown, Secret L</cp:lastModifiedBy>
  <cp:revision>44</cp:revision>
  <cp:lastPrinted>2016-12-15T15:24:22Z</cp:lastPrinted>
  <dcterms:created xsi:type="dcterms:W3CDTF">2016-04-29T01:55:35Z</dcterms:created>
  <dcterms:modified xsi:type="dcterms:W3CDTF">2017-01-11T22:18:07Z</dcterms:modified>
</cp:coreProperties>
</file>