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 id="2147483895" r:id="rId2"/>
  </p:sldMasterIdLst>
  <p:notesMasterIdLst>
    <p:notesMasterId r:id="rId19"/>
  </p:notesMasterIdLst>
  <p:handoutMasterIdLst>
    <p:handoutMasterId r:id="rId20"/>
  </p:handoutMasterIdLst>
  <p:sldIdLst>
    <p:sldId id="406" r:id="rId3"/>
    <p:sldId id="428" r:id="rId4"/>
    <p:sldId id="429" r:id="rId5"/>
    <p:sldId id="430" r:id="rId6"/>
    <p:sldId id="431" r:id="rId7"/>
    <p:sldId id="432" r:id="rId8"/>
    <p:sldId id="376" r:id="rId9"/>
    <p:sldId id="384" r:id="rId10"/>
    <p:sldId id="425" r:id="rId11"/>
    <p:sldId id="385" r:id="rId12"/>
    <p:sldId id="424" r:id="rId13"/>
    <p:sldId id="387" r:id="rId14"/>
    <p:sldId id="423" r:id="rId15"/>
    <p:sldId id="421" r:id="rId16"/>
    <p:sldId id="426" r:id="rId17"/>
    <p:sldId id="42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62" autoAdjust="0"/>
    <p:restoredTop sz="94605" autoAdjust="0"/>
  </p:normalViewPr>
  <p:slideViewPr>
    <p:cSldViewPr>
      <p:cViewPr varScale="1">
        <p:scale>
          <a:sx n="109" d="100"/>
          <a:sy n="109" d="100"/>
        </p:scale>
        <p:origin x="918" y="108"/>
      </p:cViewPr>
      <p:guideLst>
        <p:guide orient="horz" pos="2160"/>
        <p:guide pos="2880"/>
      </p:guideLst>
    </p:cSldViewPr>
  </p:slideViewPr>
  <p:outlineViewPr>
    <p:cViewPr>
      <p:scale>
        <a:sx n="33" d="100"/>
        <a:sy n="33" d="100"/>
      </p:scale>
      <p:origin x="0" y="150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0DA035B-6FA7-480F-B12E-67DCA88F5E24}" type="datetimeFigureOut">
              <a:rPr lang="en-US" smtClean="0"/>
              <a:t>1/4/2017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598C39B-1045-4AC8-A66C-1C4840751DBD}" type="slidenum">
              <a:rPr lang="en-US" smtClean="0"/>
              <a:t>‹#›</a:t>
            </a:fld>
            <a:endParaRPr lang="en-US" dirty="0"/>
          </a:p>
        </p:txBody>
      </p:sp>
    </p:spTree>
    <p:extLst>
      <p:ext uri="{BB962C8B-B14F-4D97-AF65-F5344CB8AC3E}">
        <p14:creationId xmlns:p14="http://schemas.microsoft.com/office/powerpoint/2010/main" val="2450135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422694-A479-4714-8703-D2DD9BA7E828}" type="datetimeFigureOut">
              <a:rPr lang="en-US" smtClean="0"/>
              <a:t>1/4/2017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1D1DDF4-DF69-42C5-9E6B-AF9024AB9FF9}" type="slidenum">
              <a:rPr lang="en-US" smtClean="0"/>
              <a:t>‹#›</a:t>
            </a:fld>
            <a:endParaRPr lang="en-US" dirty="0"/>
          </a:p>
        </p:txBody>
      </p:sp>
    </p:spTree>
    <p:extLst>
      <p:ext uri="{BB962C8B-B14F-4D97-AF65-F5344CB8AC3E}">
        <p14:creationId xmlns:p14="http://schemas.microsoft.com/office/powerpoint/2010/main" val="3936907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1D1DDF4-DF69-42C5-9E6B-AF9024AB9FF9}" type="slidenum">
              <a:rPr lang="en-US" smtClean="0"/>
              <a:t>1</a:t>
            </a:fld>
            <a:endParaRPr lang="en-US" dirty="0"/>
          </a:p>
        </p:txBody>
      </p:sp>
    </p:spTree>
    <p:extLst>
      <p:ext uri="{BB962C8B-B14F-4D97-AF65-F5344CB8AC3E}">
        <p14:creationId xmlns:p14="http://schemas.microsoft.com/office/powerpoint/2010/main" val="3599610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1D1DDF4-DF69-42C5-9E6B-AF9024AB9FF9}" type="slidenum">
              <a:rPr lang="en-US" smtClean="0"/>
              <a:t>2</a:t>
            </a:fld>
            <a:endParaRPr lang="en-US" dirty="0"/>
          </a:p>
        </p:txBody>
      </p:sp>
    </p:spTree>
    <p:extLst>
      <p:ext uri="{BB962C8B-B14F-4D97-AF65-F5344CB8AC3E}">
        <p14:creationId xmlns:p14="http://schemas.microsoft.com/office/powerpoint/2010/main" val="1465651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3</a:t>
            </a:fld>
            <a:endParaRPr lang="en-US" dirty="0"/>
          </a:p>
        </p:txBody>
      </p:sp>
    </p:spTree>
    <p:extLst>
      <p:ext uri="{BB962C8B-B14F-4D97-AF65-F5344CB8AC3E}">
        <p14:creationId xmlns:p14="http://schemas.microsoft.com/office/powerpoint/2010/main" val="967140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4</a:t>
            </a:fld>
            <a:endParaRPr lang="en-US" dirty="0"/>
          </a:p>
        </p:txBody>
      </p:sp>
    </p:spTree>
    <p:extLst>
      <p:ext uri="{BB962C8B-B14F-4D97-AF65-F5344CB8AC3E}">
        <p14:creationId xmlns:p14="http://schemas.microsoft.com/office/powerpoint/2010/main" val="1916336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5</a:t>
            </a:fld>
            <a:endParaRPr lang="en-US" dirty="0"/>
          </a:p>
        </p:txBody>
      </p:sp>
    </p:spTree>
    <p:extLst>
      <p:ext uri="{BB962C8B-B14F-4D97-AF65-F5344CB8AC3E}">
        <p14:creationId xmlns:p14="http://schemas.microsoft.com/office/powerpoint/2010/main" val="3617296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7</a:t>
            </a:fld>
            <a:endParaRPr lang="en-US" dirty="0"/>
          </a:p>
        </p:txBody>
      </p:sp>
    </p:spTree>
    <p:extLst>
      <p:ext uri="{BB962C8B-B14F-4D97-AF65-F5344CB8AC3E}">
        <p14:creationId xmlns:p14="http://schemas.microsoft.com/office/powerpoint/2010/main" val="3473272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8</a:t>
            </a:fld>
            <a:endParaRPr lang="en-US" dirty="0"/>
          </a:p>
        </p:txBody>
      </p:sp>
    </p:spTree>
    <p:extLst>
      <p:ext uri="{BB962C8B-B14F-4D97-AF65-F5344CB8AC3E}">
        <p14:creationId xmlns:p14="http://schemas.microsoft.com/office/powerpoint/2010/main" val="1103996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10</a:t>
            </a:fld>
            <a:endParaRPr lang="en-US" dirty="0"/>
          </a:p>
        </p:txBody>
      </p:sp>
    </p:spTree>
    <p:extLst>
      <p:ext uri="{BB962C8B-B14F-4D97-AF65-F5344CB8AC3E}">
        <p14:creationId xmlns:p14="http://schemas.microsoft.com/office/powerpoint/2010/main" val="355986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sum, we meet Standard A.  While we do have the opportunity to improve our assessment infrastructure to increase those course and program assessment rates, we believe we meet this standard.</a:t>
            </a:r>
            <a:endParaRPr lang="en-US" dirty="0"/>
          </a:p>
        </p:txBody>
      </p:sp>
      <p:sp>
        <p:nvSpPr>
          <p:cNvPr id="4" name="Slide Number Placeholder 3"/>
          <p:cNvSpPr>
            <a:spLocks noGrp="1"/>
          </p:cNvSpPr>
          <p:nvPr>
            <p:ph type="sldNum" sz="quarter" idx="10"/>
          </p:nvPr>
        </p:nvSpPr>
        <p:spPr/>
        <p:txBody>
          <a:bodyPr/>
          <a:lstStyle/>
          <a:p>
            <a:fld id="{F1D1DDF4-DF69-42C5-9E6B-AF9024AB9FF9}" type="slidenum">
              <a:rPr lang="en-US" smtClean="0"/>
              <a:t>12</a:t>
            </a:fld>
            <a:endParaRPr lang="en-US" dirty="0"/>
          </a:p>
        </p:txBody>
      </p:sp>
    </p:spTree>
    <p:extLst>
      <p:ext uri="{BB962C8B-B14F-4D97-AF65-F5344CB8AC3E}">
        <p14:creationId xmlns:p14="http://schemas.microsoft.com/office/powerpoint/2010/main" val="1271956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4009221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7877193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21015084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32759752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5240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66800" y="6324600"/>
            <a:ext cx="2133600" cy="365125"/>
          </a:xfrm>
        </p:spPr>
        <p:txBody>
          <a:bodyPr/>
          <a:lstStyle/>
          <a:p>
            <a:fld id="{3264F0D5-8A9A-4EF9-A06C-E5F8A23984B7}"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5626830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2746060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9160682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5610776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0638161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17188135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28601220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8606757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35758471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28167902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64F0D5-8A9A-4EF9-A06C-E5F8A23984B7}"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C158-6763-4A02-8234-4B322465A07C}" type="slidenum">
              <a:rPr lang="en-US" smtClean="0"/>
              <a:t>‹#›</a:t>
            </a:fld>
            <a:endParaRPr lang="en-US" dirty="0"/>
          </a:p>
        </p:txBody>
      </p:sp>
    </p:spTree>
    <p:extLst>
      <p:ext uri="{BB962C8B-B14F-4D97-AF65-F5344CB8AC3E}">
        <p14:creationId xmlns:p14="http://schemas.microsoft.com/office/powerpoint/2010/main" val="34256064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20649718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6126030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5672968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1648668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0473952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17290498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A04AB4-A936-4E30-B27C-27E8DF81E02E}"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0F4C6-2ABC-48D4-8827-BA55AE24DAEB}" type="slidenum">
              <a:rPr lang="en-US" smtClean="0"/>
              <a:t>‹#›</a:t>
            </a:fld>
            <a:endParaRPr lang="en-US" dirty="0"/>
          </a:p>
        </p:txBody>
      </p:sp>
    </p:spTree>
    <p:extLst>
      <p:ext uri="{BB962C8B-B14F-4D97-AF65-F5344CB8AC3E}">
        <p14:creationId xmlns:p14="http://schemas.microsoft.com/office/powerpoint/2010/main" val="39826149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www.sbccd.org/" TargetMode="Externa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04AB4-A936-4E30-B27C-27E8DF81E02E}" type="datetimeFigureOut">
              <a:rPr lang="en-US" smtClean="0"/>
              <a:t>1/4/2017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0F4C6-2ABC-48D4-8827-BA55AE24DAEB}" type="slidenum">
              <a:rPr lang="en-US" smtClean="0"/>
              <a:t>‹#›</a:t>
            </a:fld>
            <a:endParaRPr lang="en-US" dirty="0"/>
          </a:p>
        </p:txBody>
      </p:sp>
      <p:sp>
        <p:nvSpPr>
          <p:cNvPr id="8" name="Rounded Rectangle 7"/>
          <p:cNvSpPr/>
          <p:nvPr userDrawn="1"/>
        </p:nvSpPr>
        <p:spPr>
          <a:xfrm>
            <a:off x="-76200" y="6356350"/>
            <a:ext cx="9220200" cy="501650"/>
          </a:xfrm>
          <a:prstGeom prst="round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a:stretch>
            <a:fillRect/>
          </a:stretch>
        </p:blipFill>
        <p:spPr>
          <a:xfrm>
            <a:off x="3352800" y="6042682"/>
            <a:ext cx="2057400" cy="532086"/>
          </a:xfrm>
          <a:prstGeom prst="rect">
            <a:avLst/>
          </a:prstGeom>
        </p:spPr>
      </p:pic>
    </p:spTree>
    <p:extLst>
      <p:ext uri="{BB962C8B-B14F-4D97-AF65-F5344CB8AC3E}">
        <p14:creationId xmlns:p14="http://schemas.microsoft.com/office/powerpoint/2010/main" val="3051929890"/>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chemeClr val="accent4">
                <a:lumMod val="20000"/>
                <a:lumOff val="8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4F0D5-8A9A-4EF9-A06C-E5F8A23984B7}" type="datetimeFigureOut">
              <a:rPr lang="en-US" smtClean="0"/>
              <a:t>1/4/2017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CC158-6763-4A02-8234-4B322465A07C}" type="slidenum">
              <a:rPr lang="en-US" smtClean="0"/>
              <a:t>‹#›</a:t>
            </a:fld>
            <a:endParaRPr lang="en-US" dirty="0"/>
          </a:p>
        </p:txBody>
      </p:sp>
      <p:sp>
        <p:nvSpPr>
          <p:cNvPr id="7" name="Rectangle 6"/>
          <p:cNvSpPr/>
          <p:nvPr userDrawn="1"/>
        </p:nvSpPr>
        <p:spPr>
          <a:xfrm>
            <a:off x="0" y="6169169"/>
            <a:ext cx="9144000" cy="6888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an Bernardino Community College District">
            <a:hlinkClick r:id="rId13"/>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86200" y="6169169"/>
            <a:ext cx="1600200" cy="657226"/>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760172"/>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74638"/>
            <a:ext cx="8077200" cy="5287962"/>
          </a:xfrm>
        </p:spPr>
        <p:txBody>
          <a:bodyPr>
            <a:normAutofit fontScale="90000"/>
          </a:bodyPr>
          <a:lstStyle/>
          <a:p>
            <a:br>
              <a:rPr lang="en-US" dirty="0"/>
            </a:br>
            <a:r>
              <a:rPr lang="en-US" dirty="0"/>
              <a:t>San Bernardino Community College District Enrollment Management:</a:t>
            </a:r>
            <a:br>
              <a:rPr lang="en-US" dirty="0"/>
            </a:br>
            <a:r>
              <a:rPr lang="en-US" dirty="0"/>
              <a:t>College Reports</a:t>
            </a:r>
            <a:br>
              <a:rPr lang="en-US" dirty="0"/>
            </a:br>
            <a:r>
              <a:rPr lang="en-US" dirty="0"/>
              <a:t>2016-2017</a:t>
            </a:r>
            <a:br>
              <a:rPr lang="en-US" dirty="0"/>
            </a:br>
            <a:br>
              <a:rPr lang="en-US" dirty="0"/>
            </a:br>
            <a:br>
              <a:rPr lang="en-US" sz="4000" dirty="0"/>
            </a:br>
            <a:r>
              <a:rPr lang="en-US" sz="2700" dirty="0"/>
              <a:t>Diana Rodriguez, President, San Bernardino Valley College</a:t>
            </a:r>
            <a:br>
              <a:rPr lang="en-US" sz="2700" dirty="0"/>
            </a:br>
            <a:r>
              <a:rPr lang="en-US" sz="2700" dirty="0"/>
              <a:t>Dr. Wei Zhou, President, Crafton Hills College</a:t>
            </a:r>
          </a:p>
        </p:txBody>
      </p:sp>
      <p:sp>
        <p:nvSpPr>
          <p:cNvPr id="6" name="Content Placeholder 5"/>
          <p:cNvSpPr>
            <a:spLocks noGrp="1"/>
          </p:cNvSpPr>
          <p:nvPr>
            <p:ph idx="1"/>
          </p:nvPr>
        </p:nvSpPr>
        <p:spPr>
          <a:xfrm>
            <a:off x="5334000" y="152401"/>
            <a:ext cx="3276600" cy="304800"/>
          </a:xfrm>
        </p:spPr>
        <p:txBody>
          <a:bodyPr>
            <a:normAutofit fontScale="47500" lnSpcReduction="20000"/>
          </a:bodyPr>
          <a:lstStyle/>
          <a:p>
            <a:pPr marL="514350" indent="-457200"/>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5304560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Goal 2: Improve College Processes</a:t>
            </a:r>
          </a:p>
        </p:txBody>
      </p:sp>
      <p:sp>
        <p:nvSpPr>
          <p:cNvPr id="3" name="Content Placeholder 2"/>
          <p:cNvSpPr>
            <a:spLocks noGrp="1"/>
          </p:cNvSpPr>
          <p:nvPr>
            <p:ph idx="1"/>
          </p:nvPr>
        </p:nvSpPr>
        <p:spPr/>
        <p:txBody>
          <a:bodyPr>
            <a:normAutofit/>
          </a:bodyPr>
          <a:lstStyle/>
          <a:p>
            <a:pPr lvl="1"/>
            <a:endParaRPr lang="en-US" dirty="0"/>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95568" y="1804537"/>
            <a:ext cx="7000631" cy="3224663"/>
          </a:xfrm>
          <a:prstGeom prst="rect">
            <a:avLst/>
          </a:prstGeom>
          <a:noFill/>
          <a:ln>
            <a:noFill/>
          </a:ln>
        </p:spPr>
      </p:pic>
      <p:sp>
        <p:nvSpPr>
          <p:cNvPr id="5" name="TextBox 4"/>
          <p:cNvSpPr txBox="1"/>
          <p:nvPr/>
        </p:nvSpPr>
        <p:spPr>
          <a:xfrm>
            <a:off x="695568" y="1295400"/>
            <a:ext cx="3038232" cy="646331"/>
          </a:xfrm>
          <a:prstGeom prst="rect">
            <a:avLst/>
          </a:prstGeom>
          <a:noFill/>
        </p:spPr>
        <p:txBody>
          <a:bodyPr wrap="square" rtlCol="0">
            <a:spAutoFit/>
          </a:bodyPr>
          <a:lstStyle/>
          <a:p>
            <a:r>
              <a:rPr lang="en-US" b="1" dirty="0"/>
              <a:t>Short-Term Approach</a:t>
            </a:r>
          </a:p>
          <a:p>
            <a:endParaRPr lang="en-US" dirty="0"/>
          </a:p>
        </p:txBody>
      </p:sp>
    </p:spTree>
    <p:extLst>
      <p:ext uri="{BB962C8B-B14F-4D97-AF65-F5344CB8AC3E}">
        <p14:creationId xmlns:p14="http://schemas.microsoft.com/office/powerpoint/2010/main" val="24020690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Processes: Long-term approach</a:t>
            </a:r>
          </a:p>
        </p:txBody>
      </p:sp>
      <p:sp>
        <p:nvSpPr>
          <p:cNvPr id="3" name="Content Placeholder 2"/>
          <p:cNvSpPr>
            <a:spLocks noGrp="1"/>
          </p:cNvSpPr>
          <p:nvPr>
            <p:ph idx="1"/>
          </p:nvPr>
        </p:nvSpPr>
        <p:spPr/>
        <p:txBody>
          <a:bodyPr>
            <a:normAutofit/>
          </a:bodyPr>
          <a:lstStyle/>
          <a:p>
            <a:pPr lvl="0"/>
            <a:r>
              <a:rPr lang="en-US" sz="2400" dirty="0"/>
              <a:t>Affordable textbooks</a:t>
            </a:r>
          </a:p>
          <a:p>
            <a:pPr lvl="0"/>
            <a:r>
              <a:rPr lang="en-US" sz="2400" dirty="0"/>
              <a:t>Promote Completion</a:t>
            </a:r>
          </a:p>
          <a:p>
            <a:pPr lvl="1"/>
            <a:r>
              <a:rPr lang="en-US" sz="2400" dirty="0"/>
              <a:t>Register in spring for fall</a:t>
            </a:r>
          </a:p>
          <a:p>
            <a:pPr lvl="1"/>
            <a:r>
              <a:rPr lang="en-US" sz="2400" dirty="0"/>
              <a:t>Plan a two-year schedule</a:t>
            </a:r>
          </a:p>
          <a:p>
            <a:pPr lvl="1"/>
            <a:r>
              <a:rPr lang="en-US" sz="2400" dirty="0"/>
              <a:t>Review all pathways, revise scheduling </a:t>
            </a:r>
          </a:p>
          <a:p>
            <a:r>
              <a:rPr lang="en-US" sz="2400" dirty="0"/>
              <a:t>Determine and implement an optimal drop for non-payment window</a:t>
            </a:r>
          </a:p>
          <a:p>
            <a:pPr lvl="0"/>
            <a:r>
              <a:rPr lang="en-US" sz="2400" dirty="0"/>
              <a:t>Provide full programs in non-traditional formats</a:t>
            </a:r>
          </a:p>
          <a:p>
            <a:pPr lvl="0"/>
            <a:endParaRPr lang="en-US" dirty="0"/>
          </a:p>
          <a:p>
            <a:pPr marL="0" indent="0">
              <a:buNone/>
            </a:pPr>
            <a:endParaRPr lang="en-US" dirty="0"/>
          </a:p>
        </p:txBody>
      </p:sp>
    </p:spTree>
    <p:extLst>
      <p:ext uri="{BB962C8B-B14F-4D97-AF65-F5344CB8AC3E}">
        <p14:creationId xmlns:p14="http://schemas.microsoft.com/office/powerpoint/2010/main" val="24166138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Goal 3: Implement Targeted Recruitments</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81538" y="2057401"/>
            <a:ext cx="7488241" cy="2667000"/>
          </a:xfrm>
          <a:prstGeom prst="rect">
            <a:avLst/>
          </a:prstGeom>
          <a:noFill/>
          <a:ln>
            <a:noFill/>
          </a:ln>
        </p:spPr>
      </p:pic>
      <p:sp>
        <p:nvSpPr>
          <p:cNvPr id="5" name="TextBox 4"/>
          <p:cNvSpPr txBox="1"/>
          <p:nvPr/>
        </p:nvSpPr>
        <p:spPr>
          <a:xfrm>
            <a:off x="781538" y="1676400"/>
            <a:ext cx="3333262" cy="646331"/>
          </a:xfrm>
          <a:prstGeom prst="rect">
            <a:avLst/>
          </a:prstGeom>
          <a:noFill/>
        </p:spPr>
        <p:txBody>
          <a:bodyPr wrap="square" rtlCol="0">
            <a:spAutoFit/>
          </a:bodyPr>
          <a:lstStyle/>
          <a:p>
            <a:r>
              <a:rPr lang="en-US" b="1" dirty="0"/>
              <a:t>Short-Term Approach</a:t>
            </a:r>
          </a:p>
          <a:p>
            <a:endParaRPr lang="en-US" dirty="0"/>
          </a:p>
        </p:txBody>
      </p:sp>
    </p:spTree>
    <p:extLst>
      <p:ext uri="{BB962C8B-B14F-4D97-AF65-F5344CB8AC3E}">
        <p14:creationId xmlns:p14="http://schemas.microsoft.com/office/powerpoint/2010/main" val="6634133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Targeted Recruitment: Long-term approach</a:t>
            </a:r>
          </a:p>
        </p:txBody>
      </p:sp>
      <p:sp>
        <p:nvSpPr>
          <p:cNvPr id="3" name="Content Placeholder 2"/>
          <p:cNvSpPr>
            <a:spLocks noGrp="1"/>
          </p:cNvSpPr>
          <p:nvPr>
            <p:ph idx="1"/>
          </p:nvPr>
        </p:nvSpPr>
        <p:spPr/>
        <p:txBody>
          <a:bodyPr>
            <a:normAutofit/>
          </a:bodyPr>
          <a:lstStyle/>
          <a:p>
            <a:pPr lvl="0"/>
            <a:r>
              <a:rPr lang="en-US" sz="2400" dirty="0"/>
              <a:t>Re-entry program</a:t>
            </a:r>
          </a:p>
          <a:p>
            <a:pPr lvl="0"/>
            <a:r>
              <a:rPr lang="en-US" sz="2400" dirty="0"/>
              <a:t>Veterans</a:t>
            </a:r>
          </a:p>
          <a:p>
            <a:pPr lvl="0"/>
            <a:r>
              <a:rPr lang="en-US" sz="2400" dirty="0"/>
              <a:t>Working Adults</a:t>
            </a:r>
          </a:p>
          <a:p>
            <a:pPr lvl="0"/>
            <a:r>
              <a:rPr lang="en-US" sz="2400" dirty="0"/>
              <a:t>Individuals with Disabilities</a:t>
            </a:r>
          </a:p>
          <a:p>
            <a:pPr marL="0" indent="0">
              <a:buNone/>
            </a:pPr>
            <a:endParaRPr lang="en-US" dirty="0"/>
          </a:p>
        </p:txBody>
      </p:sp>
    </p:spTree>
    <p:extLst>
      <p:ext uri="{BB962C8B-B14F-4D97-AF65-F5344CB8AC3E}">
        <p14:creationId xmlns:p14="http://schemas.microsoft.com/office/powerpoint/2010/main" val="3072053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Goal 4: Develop Programs to Meet Community Needs</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286000"/>
            <a:ext cx="7660179" cy="2895600"/>
          </a:xfrm>
          <a:prstGeom prst="rect">
            <a:avLst/>
          </a:prstGeom>
          <a:noFill/>
          <a:ln>
            <a:noFill/>
          </a:ln>
        </p:spPr>
      </p:pic>
      <p:sp>
        <p:nvSpPr>
          <p:cNvPr id="5" name="TextBox 4"/>
          <p:cNvSpPr txBox="1"/>
          <p:nvPr/>
        </p:nvSpPr>
        <p:spPr>
          <a:xfrm>
            <a:off x="609600" y="1828800"/>
            <a:ext cx="3505200" cy="646331"/>
          </a:xfrm>
          <a:prstGeom prst="rect">
            <a:avLst/>
          </a:prstGeom>
          <a:noFill/>
        </p:spPr>
        <p:txBody>
          <a:bodyPr wrap="square" rtlCol="0">
            <a:spAutoFit/>
          </a:bodyPr>
          <a:lstStyle/>
          <a:p>
            <a:r>
              <a:rPr lang="en-US" b="1" dirty="0"/>
              <a:t>Short-Term Approach</a:t>
            </a:r>
          </a:p>
          <a:p>
            <a:endParaRPr lang="en-US" b="1" dirty="0"/>
          </a:p>
        </p:txBody>
      </p:sp>
    </p:spTree>
    <p:extLst>
      <p:ext uri="{BB962C8B-B14F-4D97-AF65-F5344CB8AC3E}">
        <p14:creationId xmlns:p14="http://schemas.microsoft.com/office/powerpoint/2010/main" val="41289407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Meeting community needs:</a:t>
            </a:r>
            <a:br>
              <a:rPr lang="en-US" dirty="0"/>
            </a:br>
            <a:r>
              <a:rPr lang="en-US" dirty="0"/>
              <a:t>Long-term approach</a:t>
            </a:r>
          </a:p>
        </p:txBody>
      </p:sp>
      <p:sp>
        <p:nvSpPr>
          <p:cNvPr id="3" name="Content Placeholder 2"/>
          <p:cNvSpPr>
            <a:spLocks noGrp="1"/>
          </p:cNvSpPr>
          <p:nvPr>
            <p:ph idx="1"/>
          </p:nvPr>
        </p:nvSpPr>
        <p:spPr/>
        <p:txBody>
          <a:bodyPr/>
          <a:lstStyle/>
          <a:p>
            <a:r>
              <a:rPr lang="en-US" sz="2400" dirty="0"/>
              <a:t>Expand online education</a:t>
            </a:r>
          </a:p>
          <a:p>
            <a:r>
              <a:rPr lang="en-US" sz="2400" dirty="0"/>
              <a:t>Develop credit and non-credit pathway options: </a:t>
            </a:r>
          </a:p>
          <a:p>
            <a:pPr lvl="1"/>
            <a:r>
              <a:rPr lang="en-US" sz="2400" dirty="0"/>
              <a:t>career choice, college re-entry, parenting skills, and family financial planning</a:t>
            </a:r>
          </a:p>
          <a:p>
            <a:r>
              <a:rPr lang="en-US" sz="2400" dirty="0"/>
              <a:t>Develop programs that meet market demands</a:t>
            </a:r>
          </a:p>
          <a:p>
            <a:endParaRPr lang="en-US" sz="2400" dirty="0"/>
          </a:p>
          <a:p>
            <a:endParaRPr lang="en-US" dirty="0"/>
          </a:p>
        </p:txBody>
      </p:sp>
    </p:spTree>
    <p:extLst>
      <p:ext uri="{BB962C8B-B14F-4D97-AF65-F5344CB8AC3E}">
        <p14:creationId xmlns:p14="http://schemas.microsoft.com/office/powerpoint/2010/main" val="30703899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7591093"/>
              </p:ext>
            </p:extLst>
          </p:nvPr>
        </p:nvGraphicFramePr>
        <p:xfrm>
          <a:off x="1142999" y="1524001"/>
          <a:ext cx="6934201" cy="4418493"/>
        </p:xfrm>
        <a:graphic>
          <a:graphicData uri="http://schemas.openxmlformats.org/drawingml/2006/table">
            <a:tbl>
              <a:tblPr/>
              <a:tblGrid>
                <a:gridCol w="78797">
                  <a:extLst>
                    <a:ext uri="{9D8B030D-6E8A-4147-A177-3AD203B41FA5}">
                      <a16:colId xmlns:a16="http://schemas.microsoft.com/office/drawing/2014/main" val="20000"/>
                    </a:ext>
                  </a:extLst>
                </a:gridCol>
                <a:gridCol w="200935">
                  <a:extLst>
                    <a:ext uri="{9D8B030D-6E8A-4147-A177-3AD203B41FA5}">
                      <a16:colId xmlns:a16="http://schemas.microsoft.com/office/drawing/2014/main" val="20001"/>
                    </a:ext>
                  </a:extLst>
                </a:gridCol>
                <a:gridCol w="957394">
                  <a:extLst>
                    <a:ext uri="{9D8B030D-6E8A-4147-A177-3AD203B41FA5}">
                      <a16:colId xmlns:a16="http://schemas.microsoft.com/office/drawing/2014/main" val="20002"/>
                    </a:ext>
                  </a:extLst>
                </a:gridCol>
                <a:gridCol w="555524">
                  <a:extLst>
                    <a:ext uri="{9D8B030D-6E8A-4147-A177-3AD203B41FA5}">
                      <a16:colId xmlns:a16="http://schemas.microsoft.com/office/drawing/2014/main" val="20003"/>
                    </a:ext>
                  </a:extLst>
                </a:gridCol>
                <a:gridCol w="555524">
                  <a:extLst>
                    <a:ext uri="{9D8B030D-6E8A-4147-A177-3AD203B41FA5}">
                      <a16:colId xmlns:a16="http://schemas.microsoft.com/office/drawing/2014/main" val="20004"/>
                    </a:ext>
                  </a:extLst>
                </a:gridCol>
                <a:gridCol w="555524">
                  <a:extLst>
                    <a:ext uri="{9D8B030D-6E8A-4147-A177-3AD203B41FA5}">
                      <a16:colId xmlns:a16="http://schemas.microsoft.com/office/drawing/2014/main" val="20005"/>
                    </a:ext>
                  </a:extLst>
                </a:gridCol>
                <a:gridCol w="555524">
                  <a:extLst>
                    <a:ext uri="{9D8B030D-6E8A-4147-A177-3AD203B41FA5}">
                      <a16:colId xmlns:a16="http://schemas.microsoft.com/office/drawing/2014/main" val="20006"/>
                    </a:ext>
                  </a:extLst>
                </a:gridCol>
                <a:gridCol w="555524">
                  <a:extLst>
                    <a:ext uri="{9D8B030D-6E8A-4147-A177-3AD203B41FA5}">
                      <a16:colId xmlns:a16="http://schemas.microsoft.com/office/drawing/2014/main" val="20007"/>
                    </a:ext>
                  </a:extLst>
                </a:gridCol>
                <a:gridCol w="460967">
                  <a:extLst>
                    <a:ext uri="{9D8B030D-6E8A-4147-A177-3AD203B41FA5}">
                      <a16:colId xmlns:a16="http://schemas.microsoft.com/office/drawing/2014/main" val="20008"/>
                    </a:ext>
                  </a:extLst>
                </a:gridCol>
                <a:gridCol w="555524">
                  <a:extLst>
                    <a:ext uri="{9D8B030D-6E8A-4147-A177-3AD203B41FA5}">
                      <a16:colId xmlns:a16="http://schemas.microsoft.com/office/drawing/2014/main" val="20009"/>
                    </a:ext>
                  </a:extLst>
                </a:gridCol>
                <a:gridCol w="555524">
                  <a:extLst>
                    <a:ext uri="{9D8B030D-6E8A-4147-A177-3AD203B41FA5}">
                      <a16:colId xmlns:a16="http://schemas.microsoft.com/office/drawing/2014/main" val="20010"/>
                    </a:ext>
                  </a:extLst>
                </a:gridCol>
                <a:gridCol w="555524">
                  <a:extLst>
                    <a:ext uri="{9D8B030D-6E8A-4147-A177-3AD203B41FA5}">
                      <a16:colId xmlns:a16="http://schemas.microsoft.com/office/drawing/2014/main" val="20011"/>
                    </a:ext>
                  </a:extLst>
                </a:gridCol>
                <a:gridCol w="555524">
                  <a:extLst>
                    <a:ext uri="{9D8B030D-6E8A-4147-A177-3AD203B41FA5}">
                      <a16:colId xmlns:a16="http://schemas.microsoft.com/office/drawing/2014/main" val="20012"/>
                    </a:ext>
                  </a:extLst>
                </a:gridCol>
                <a:gridCol w="236392">
                  <a:extLst>
                    <a:ext uri="{9D8B030D-6E8A-4147-A177-3AD203B41FA5}">
                      <a16:colId xmlns:a16="http://schemas.microsoft.com/office/drawing/2014/main" val="20013"/>
                    </a:ext>
                  </a:extLst>
                </a:gridCol>
              </a:tblGrid>
              <a:tr h="326870">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6E0B4"/>
                    </a:solidFill>
                  </a:tcPr>
                </a:tc>
                <a:tc h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extLst>
                  <a:ext uri="{0D108BD9-81ED-4DB2-BD59-A6C34878D82A}">
                    <a16:rowId xmlns:a16="http://schemas.microsoft.com/office/drawing/2014/main" val="10000"/>
                  </a:ext>
                </a:extLst>
              </a:tr>
              <a:tr h="326870">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endParaRPr lang="en-US"/>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endParaRPr lang="en-US" dirty="0"/>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a:noFill/>
                    </a:lnB>
                  </a:tcPr>
                </a:tc>
                <a:tc>
                  <a:txBody>
                    <a:bodyPr/>
                    <a:lstStyle/>
                    <a:p>
                      <a:endParaRPr lang="en-US"/>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endParaRPr lang="en-US"/>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endParaRPr lang="en-US"/>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endParaRPr lang="en-US"/>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endParaRPr lang="en-US" dirty="0"/>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326870">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FA16</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0" i="0" u="none" strike="noStrike" dirty="0">
                          <a:solidFill>
                            <a:srgbClr val="000000"/>
                          </a:solidFill>
                          <a:effectLst/>
                          <a:latin typeface="Calibri" panose="020F0502020204030204" pitchFamily="34" charset="0"/>
                        </a:rPr>
                        <a:t>SP17</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0" i="0" u="none" strike="noStrike">
                          <a:solidFill>
                            <a:srgbClr val="000000"/>
                          </a:solidFill>
                          <a:effectLst/>
                          <a:latin typeface="Calibri" panose="020F0502020204030204" pitchFamily="34" charset="0"/>
                        </a:rPr>
                        <a:t>SU17</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ctr" fontAlgn="b"/>
                      <a:r>
                        <a:rPr lang="en-US" sz="1000" b="0" i="0" u="none" strike="noStrike">
                          <a:solidFill>
                            <a:srgbClr val="000000"/>
                          </a:solidFill>
                          <a:effectLst/>
                          <a:latin typeface="Calibri" panose="020F0502020204030204" pitchFamily="34" charset="0"/>
                        </a:rPr>
                        <a:t>FA17</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384553">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7">
                  <a:txBody>
                    <a:bodyPr/>
                    <a:lstStyle/>
                    <a:p>
                      <a:pPr algn="l" fontAlgn="b"/>
                      <a:r>
                        <a:rPr lang="en-US" sz="2000" b="0" i="0" u="none" strike="noStrike" dirty="0">
                          <a:solidFill>
                            <a:srgbClr val="000000"/>
                          </a:solidFill>
                          <a:effectLst/>
                          <a:latin typeface="Calibri" panose="020F0502020204030204" pitchFamily="34" charset="0"/>
                        </a:rPr>
                        <a:t>Goal 1: Expand and Develop Partnerships</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235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220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555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542720">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7">
                  <a:txBody>
                    <a:bodyPr/>
                    <a:lstStyle/>
                    <a:p>
                      <a:pPr algn="l" fontAlgn="b"/>
                      <a:r>
                        <a:rPr lang="en-US" sz="2000" b="0" i="0" u="none" strike="noStrike" dirty="0">
                          <a:solidFill>
                            <a:srgbClr val="000000"/>
                          </a:solidFill>
                          <a:effectLst/>
                          <a:latin typeface="Calibri" panose="020F0502020204030204" pitchFamily="34" charset="0"/>
                        </a:rPr>
                        <a:t>Goal 2: Improve College Processes and Services</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90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84553">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7">
                  <a:txBody>
                    <a:bodyPr/>
                    <a:lstStyle/>
                    <a:p>
                      <a:pPr algn="l" fontAlgn="b"/>
                      <a:r>
                        <a:rPr lang="en-US" sz="2000" b="0" i="0" u="none" strike="noStrike" dirty="0">
                          <a:solidFill>
                            <a:srgbClr val="000000"/>
                          </a:solidFill>
                          <a:effectLst/>
                          <a:latin typeface="Calibri" panose="020F0502020204030204" pitchFamily="34" charset="0"/>
                        </a:rPr>
                        <a:t>Goal 3: Implement Targeted Recruitments</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2000" b="0"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130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37</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145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403781">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7">
                  <a:txBody>
                    <a:bodyPr/>
                    <a:lstStyle/>
                    <a:p>
                      <a:pPr algn="l" fontAlgn="b"/>
                      <a:r>
                        <a:rPr lang="en-US" sz="2000" b="0" i="0" u="none" strike="noStrike" dirty="0">
                          <a:solidFill>
                            <a:srgbClr val="000000"/>
                          </a:solidFill>
                          <a:effectLst/>
                          <a:latin typeface="Calibri" panose="020F0502020204030204" pitchFamily="34" charset="0"/>
                        </a:rPr>
                        <a:t>Goal 4: Develop/Expand Programs</a:t>
                      </a:r>
                    </a:p>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2000" b="0" i="0" u="none" strike="noStrike">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135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135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634513">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dot"/>
                      <a:round/>
                      <a:headEnd type="none" w="med" len="med"/>
                      <a:tailEnd type="none" w="med" len="med"/>
                    </a:lnT>
                    <a:lnB>
                      <a:noFill/>
                    </a:lnB>
                  </a:tcPr>
                </a:tc>
                <a:tc gridSpan="2">
                  <a:txBody>
                    <a:bodyPr/>
                    <a:lstStyle/>
                    <a:p>
                      <a:pPr algn="r" fontAlgn="b"/>
                      <a:r>
                        <a:rPr lang="en-US" sz="2000" b="0" i="1" u="none" strike="noStrike" dirty="0">
                          <a:solidFill>
                            <a:srgbClr val="000000"/>
                          </a:solidFill>
                          <a:effectLst/>
                          <a:latin typeface="Calibri" panose="020F0502020204030204" pitchFamily="34" charset="0"/>
                        </a:rPr>
                        <a:t>Subtotal</a:t>
                      </a:r>
                    </a:p>
                  </a:txBody>
                  <a:tcPr marL="9525" marR="9525" marT="9525"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pPr algn="r" fontAlgn="b"/>
                      <a:endParaRPr lang="en-US" sz="1600" b="0" i="1"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b"/>
                      <a:r>
                        <a:rPr lang="en-US" sz="2000" b="0" i="1" u="none" strike="noStrike" dirty="0">
                          <a:solidFill>
                            <a:srgbClr val="000000"/>
                          </a:solidFill>
                          <a:effectLst/>
                          <a:latin typeface="Calibri" panose="020F0502020204030204" pitchFamily="34" charset="0"/>
                        </a:rPr>
                        <a:t>60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1" u="none" strike="noStrike" dirty="0">
                          <a:solidFill>
                            <a:srgbClr val="000000"/>
                          </a:solidFill>
                          <a:effectLst/>
                          <a:latin typeface="Calibri" panose="020F0502020204030204" pitchFamily="34" charset="0"/>
                        </a:rPr>
                        <a:t>530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1" u="none" strike="noStrike" dirty="0">
                          <a:solidFill>
                            <a:srgbClr val="000000"/>
                          </a:solidFill>
                          <a:effectLst/>
                          <a:latin typeface="Calibri" panose="020F0502020204030204" pitchFamily="34" charset="0"/>
                        </a:rPr>
                        <a:t>282</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2000" b="0" i="1" u="none" strike="noStrike" dirty="0">
                          <a:solidFill>
                            <a:srgbClr val="000000"/>
                          </a:solidFill>
                          <a:effectLst/>
                          <a:latin typeface="Calibri" panose="020F0502020204030204" pitchFamily="34" charset="0"/>
                        </a:rPr>
                        <a:t>925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326870">
                <a:tc>
                  <a:txBody>
                    <a:bodyPr/>
                    <a:lstStyle/>
                    <a:p>
                      <a:pPr algn="l" fontAlgn="b"/>
                      <a:endParaRPr lang="en-US"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132724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SBCCD Enrollment Management Plan</a:t>
            </a:r>
          </a:p>
        </p:txBody>
      </p:sp>
      <p:sp>
        <p:nvSpPr>
          <p:cNvPr id="6" name="Content Placeholder 5"/>
          <p:cNvSpPr>
            <a:spLocks noGrp="1"/>
          </p:cNvSpPr>
          <p:nvPr>
            <p:ph idx="1"/>
          </p:nvPr>
        </p:nvSpPr>
        <p:spPr>
          <a:xfrm>
            <a:off x="381000" y="1219200"/>
            <a:ext cx="8229600" cy="4830763"/>
          </a:xfrm>
        </p:spPr>
        <p:txBody>
          <a:bodyPr>
            <a:normAutofit fontScale="85000" lnSpcReduction="10000"/>
          </a:bodyPr>
          <a:lstStyle/>
          <a:p>
            <a:pPr marL="457200" lvl="1" indent="0">
              <a:buNone/>
            </a:pPr>
            <a:r>
              <a:rPr lang="en-US" dirty="0"/>
              <a:t>The purpose of the Enrollment Management plan is to create a responsive, flexible, educationally sound, research based approach to enrollment management.</a:t>
            </a:r>
          </a:p>
          <a:p>
            <a:pPr marL="457200" lvl="1" indent="0">
              <a:buNone/>
            </a:pPr>
            <a:r>
              <a:rPr lang="en-US" dirty="0"/>
              <a:t>The end result was the creation of an Enrollment Management Plan that is intended to ensure the following:</a:t>
            </a:r>
          </a:p>
          <a:p>
            <a:pPr lvl="1">
              <a:buFont typeface="Wingdings" panose="05000000000000000000" pitchFamily="2" charset="2"/>
              <a:buChar char="§"/>
            </a:pPr>
            <a:r>
              <a:rPr lang="en-US" dirty="0"/>
              <a:t>The achievement of enrollment targets in order to obtain maximum resources available to SBCCD.</a:t>
            </a:r>
          </a:p>
          <a:p>
            <a:pPr lvl="1">
              <a:buFont typeface="Wingdings" panose="05000000000000000000" pitchFamily="2" charset="2"/>
              <a:buChar char="§"/>
            </a:pPr>
            <a:r>
              <a:rPr lang="en-US" dirty="0"/>
              <a:t>Maintain student access and pathways consistent with educational quality.</a:t>
            </a:r>
          </a:p>
          <a:p>
            <a:pPr lvl="1">
              <a:buFont typeface="Wingdings" panose="05000000000000000000" pitchFamily="2" charset="2"/>
              <a:buChar char="§"/>
            </a:pPr>
            <a:r>
              <a:rPr lang="en-US" dirty="0"/>
              <a:t>Offer a well-balanced and varied schedule responsive to the needs of our students and community.</a:t>
            </a:r>
          </a:p>
          <a:p>
            <a:pPr lvl="1">
              <a:buFont typeface="Wingdings" panose="05000000000000000000" pitchFamily="2" charset="2"/>
              <a:buChar char="§"/>
            </a:pPr>
            <a:r>
              <a:rPr lang="en-US" dirty="0"/>
              <a:t>Maintain a comprehensive educational program that is responsive to the needs of our students and community.</a:t>
            </a:r>
          </a:p>
        </p:txBody>
      </p:sp>
    </p:spTree>
    <p:extLst>
      <p:ext uri="{BB962C8B-B14F-4D97-AF65-F5344CB8AC3E}">
        <p14:creationId xmlns:p14="http://schemas.microsoft.com/office/powerpoint/2010/main" val="2233416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0" y="-20782"/>
            <a:ext cx="9144000" cy="6172200"/>
          </a:xfrm>
          <a:prstGeom prst="rect">
            <a:avLst/>
          </a:prstGeom>
        </p:spPr>
      </p:pic>
      <p:sp>
        <p:nvSpPr>
          <p:cNvPr id="2" name="Title 1"/>
          <p:cNvSpPr>
            <a:spLocks noGrp="1"/>
          </p:cNvSpPr>
          <p:nvPr>
            <p:ph type="title"/>
          </p:nvPr>
        </p:nvSpPr>
        <p:spPr>
          <a:xfrm>
            <a:off x="419100" y="0"/>
            <a:ext cx="7620000" cy="838200"/>
          </a:xfrm>
        </p:spPr>
        <p:txBody>
          <a:bodyPr>
            <a:normAutofit/>
          </a:bodyPr>
          <a:lstStyle/>
          <a:p>
            <a:pPr algn="ctr"/>
            <a:r>
              <a:rPr lang="en-US"/>
              <a:t>SBVC Enrollment Goals</a:t>
            </a:r>
            <a:endParaRPr lang="en-US" dirty="0"/>
          </a:p>
        </p:txBody>
      </p:sp>
      <p:sp>
        <p:nvSpPr>
          <p:cNvPr id="3" name="Content Placeholder 2"/>
          <p:cNvSpPr>
            <a:spLocks noGrp="1"/>
          </p:cNvSpPr>
          <p:nvPr>
            <p:ph idx="1"/>
          </p:nvPr>
        </p:nvSpPr>
        <p:spPr>
          <a:xfrm>
            <a:off x="228600" y="1143000"/>
            <a:ext cx="7442200" cy="4800600"/>
          </a:xfrm>
        </p:spPr>
        <p:txBody>
          <a:bodyPr>
            <a:normAutofit fontScale="85000" lnSpcReduction="10000"/>
          </a:bodyPr>
          <a:lstStyle/>
          <a:p>
            <a:pPr marL="0" indent="0">
              <a:buNone/>
            </a:pPr>
            <a:r>
              <a:rPr lang="en-US" sz="2400" dirty="0"/>
              <a:t>SBVC has and will continue to focus on enrollment growth while the State is funding FTES growth and the growth incentives are available.</a:t>
            </a:r>
          </a:p>
          <a:p>
            <a:pPr marL="0" indent="0">
              <a:buNone/>
            </a:pPr>
            <a:endParaRPr lang="en-US" sz="2400" dirty="0"/>
          </a:p>
          <a:p>
            <a:pPr marL="0" indent="0">
              <a:buNone/>
            </a:pPr>
            <a:r>
              <a:rPr lang="en-US" sz="2400" dirty="0"/>
              <a:t>To grow, SBVC will continue to maintain its strong general education, transfer and occupational program offerings, while simultaneously enhancing educational opportunities utilizing the following strategies:</a:t>
            </a:r>
          </a:p>
          <a:p>
            <a:pPr marL="0" indent="0">
              <a:buNone/>
            </a:pPr>
            <a:endParaRPr lang="en-US" sz="2400" dirty="0"/>
          </a:p>
          <a:p>
            <a:pPr>
              <a:buClrTx/>
              <a:buFont typeface="Wingdings" panose="05000000000000000000" pitchFamily="2" charset="2"/>
              <a:buChar char="§"/>
            </a:pPr>
            <a:r>
              <a:rPr lang="en-US" sz="2400" dirty="0"/>
              <a:t>Online Degree / Certificate</a:t>
            </a:r>
          </a:p>
          <a:p>
            <a:pPr lvl="0">
              <a:buClrTx/>
              <a:buFont typeface="Wingdings" panose="05000000000000000000" pitchFamily="2" charset="2"/>
              <a:buChar char="§"/>
            </a:pPr>
            <a:r>
              <a:rPr lang="en-US" sz="2400" dirty="0"/>
              <a:t>Evening / Weekend College Program</a:t>
            </a:r>
          </a:p>
          <a:p>
            <a:pPr lvl="0">
              <a:buClrTx/>
              <a:buFont typeface="Wingdings" panose="05000000000000000000" pitchFamily="2" charset="2"/>
              <a:buChar char="§"/>
            </a:pPr>
            <a:r>
              <a:rPr lang="en-US" sz="2400" dirty="0"/>
              <a:t>Non-Credit Program</a:t>
            </a:r>
          </a:p>
          <a:p>
            <a:pPr lvl="0">
              <a:buClrTx/>
              <a:buFont typeface="Wingdings" panose="05000000000000000000" pitchFamily="2" charset="2"/>
              <a:buChar char="§"/>
            </a:pPr>
            <a:r>
              <a:rPr lang="en-US" sz="2400" dirty="0"/>
              <a:t>Off-Site locations</a:t>
            </a:r>
          </a:p>
          <a:p>
            <a:pPr lvl="1">
              <a:buClrTx/>
              <a:buFont typeface="Wingdings" panose="05000000000000000000" pitchFamily="2" charset="2"/>
              <a:buChar char="§"/>
            </a:pPr>
            <a:r>
              <a:rPr lang="en-US" sz="2400" dirty="0"/>
              <a:t>Dual / Concurrent Enrollment / AB288</a:t>
            </a:r>
          </a:p>
          <a:p>
            <a:pPr>
              <a:buClrTx/>
              <a:buFont typeface="Wingdings" panose="05000000000000000000" pitchFamily="2" charset="2"/>
              <a:buChar char="§"/>
            </a:pPr>
            <a:r>
              <a:rPr lang="en-US" sz="2400" dirty="0"/>
              <a:t>AB540 Student Populations</a:t>
            </a:r>
          </a:p>
          <a:p>
            <a:pPr>
              <a:buClrTx/>
              <a:buFont typeface="Wingdings" panose="05000000000000000000" pitchFamily="2" charset="2"/>
              <a:buChar char="§"/>
            </a:pPr>
            <a:r>
              <a:rPr lang="en-US" sz="2400" dirty="0"/>
              <a:t>Increased Efficiency</a:t>
            </a:r>
          </a:p>
          <a:p>
            <a:pPr marL="0" indent="0">
              <a:buNone/>
            </a:pPr>
            <a:endParaRPr lang="en-US" dirty="0"/>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6600" y="6172200"/>
            <a:ext cx="2514600" cy="685800"/>
          </a:xfrm>
          <a:prstGeom prst="rect">
            <a:avLst/>
          </a:prstGeom>
        </p:spPr>
      </p:pic>
    </p:spTree>
    <p:extLst>
      <p:ext uri="{BB962C8B-B14F-4D97-AF65-F5344CB8AC3E}">
        <p14:creationId xmlns:p14="http://schemas.microsoft.com/office/powerpoint/2010/main" val="24584820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7772400" cy="609600"/>
          </a:xfrm>
        </p:spPr>
        <p:txBody>
          <a:bodyPr>
            <a:normAutofit fontScale="90000"/>
          </a:bodyPr>
          <a:lstStyle/>
          <a:p>
            <a:r>
              <a:rPr lang="en-US" b="1" dirty="0"/>
              <a:t>Alternative Enrollment Pathways</a:t>
            </a:r>
            <a:endParaRPr lang="en-US" dirty="0"/>
          </a:p>
        </p:txBody>
      </p:sp>
      <p:graphicFrame>
        <p:nvGraphicFramePr>
          <p:cNvPr id="5" name="Table 4"/>
          <p:cNvGraphicFramePr>
            <a:graphicFrameLocks noGrp="1"/>
          </p:cNvGraphicFramePr>
          <p:nvPr>
            <p:extLst/>
          </p:nvPr>
        </p:nvGraphicFramePr>
        <p:xfrm>
          <a:off x="457199" y="1532930"/>
          <a:ext cx="7543799" cy="1518172"/>
        </p:xfrm>
        <a:graphic>
          <a:graphicData uri="http://schemas.openxmlformats.org/drawingml/2006/table">
            <a:tbl>
              <a:tblPr firstRow="1" firstCol="1" bandRow="1">
                <a:tableStyleId>{5C22544A-7EE6-4342-B048-85BDC9FD1C3A}</a:tableStyleId>
              </a:tblPr>
              <a:tblGrid>
                <a:gridCol w="2510701">
                  <a:extLst>
                    <a:ext uri="{9D8B030D-6E8A-4147-A177-3AD203B41FA5}">
                      <a16:colId xmlns:a16="http://schemas.microsoft.com/office/drawing/2014/main" val="1072593257"/>
                    </a:ext>
                  </a:extLst>
                </a:gridCol>
                <a:gridCol w="2509238">
                  <a:extLst>
                    <a:ext uri="{9D8B030D-6E8A-4147-A177-3AD203B41FA5}">
                      <a16:colId xmlns:a16="http://schemas.microsoft.com/office/drawing/2014/main" val="4276495273"/>
                    </a:ext>
                  </a:extLst>
                </a:gridCol>
                <a:gridCol w="2523860">
                  <a:extLst>
                    <a:ext uri="{9D8B030D-6E8A-4147-A177-3AD203B41FA5}">
                      <a16:colId xmlns:a16="http://schemas.microsoft.com/office/drawing/2014/main" val="2856547564"/>
                    </a:ext>
                  </a:extLst>
                </a:gridCol>
              </a:tblGrid>
              <a:tr h="376759">
                <a:tc gridSpan="3">
                  <a:txBody>
                    <a:bodyPr/>
                    <a:lstStyle/>
                    <a:p>
                      <a:pPr marL="0" marR="0">
                        <a:lnSpc>
                          <a:spcPct val="107000"/>
                        </a:lnSpc>
                        <a:spcBef>
                          <a:spcPts val="0"/>
                        </a:spcBef>
                        <a:spcAft>
                          <a:spcPts val="0"/>
                        </a:spcAft>
                      </a:pPr>
                      <a:r>
                        <a:rPr lang="en-US" sz="2000" dirty="0">
                          <a:effectLst/>
                        </a:rPr>
                        <a:t>Projected FTES Generation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15393292"/>
                  </a:ext>
                </a:extLst>
              </a:tr>
              <a:tr h="418580">
                <a:tc>
                  <a:txBody>
                    <a:bodyPr/>
                    <a:lstStyle/>
                    <a:p>
                      <a:pPr marL="0" marR="0">
                        <a:lnSpc>
                          <a:spcPct val="107000"/>
                        </a:lnSpc>
                        <a:spcBef>
                          <a:spcPts val="0"/>
                        </a:spcBef>
                        <a:spcAft>
                          <a:spcPts val="0"/>
                        </a:spcAft>
                      </a:pPr>
                      <a:r>
                        <a:rPr lang="en-US" sz="1400" b="1" baseline="0" dirty="0">
                          <a:solidFill>
                            <a:schemeClr val="tx1"/>
                          </a:solidFill>
                          <a:effectLst/>
                        </a:rPr>
                        <a:t>FA16 (FTEs)</a:t>
                      </a:r>
                    </a:p>
                    <a:p>
                      <a:pPr marL="0" marR="0">
                        <a:lnSpc>
                          <a:spcPct val="107000"/>
                        </a:lnSpc>
                        <a:spcBef>
                          <a:spcPts val="0"/>
                        </a:spcBef>
                        <a:spcAft>
                          <a:spcPts val="0"/>
                        </a:spcAft>
                      </a:pPr>
                      <a:r>
                        <a:rPr lang="en-US" sz="1400" b="1" baseline="0" dirty="0">
                          <a:solidFill>
                            <a:schemeClr val="tx1"/>
                          </a:solidFill>
                          <a:effectLst/>
                        </a:rPr>
                        <a:t>35 Student Min </a:t>
                      </a:r>
                      <a:endParaRPr lang="en-US" sz="1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a:lnSpc>
                          <a:spcPct val="107000"/>
                        </a:lnSpc>
                        <a:spcBef>
                          <a:spcPts val="0"/>
                        </a:spcBef>
                        <a:spcAft>
                          <a:spcPts val="0"/>
                        </a:spcAft>
                      </a:pPr>
                      <a:r>
                        <a:rPr lang="en-US" sz="1400" b="1" dirty="0">
                          <a:effectLst/>
                        </a:rPr>
                        <a:t>SP17 (FTEs)</a:t>
                      </a:r>
                    </a:p>
                    <a:p>
                      <a:pPr marL="0" marR="0">
                        <a:lnSpc>
                          <a:spcPct val="107000"/>
                        </a:lnSpc>
                        <a:spcBef>
                          <a:spcPts val="0"/>
                        </a:spcBef>
                        <a:spcAft>
                          <a:spcPts val="0"/>
                        </a:spcAft>
                      </a:pPr>
                      <a:r>
                        <a:rPr lang="en-US" sz="1400" b="1" dirty="0">
                          <a:effectLst/>
                        </a:rPr>
                        <a:t>35 Student Min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a:lnSpc>
                          <a:spcPct val="107000"/>
                        </a:lnSpc>
                        <a:spcBef>
                          <a:spcPts val="0"/>
                        </a:spcBef>
                        <a:spcAft>
                          <a:spcPts val="0"/>
                        </a:spcAft>
                      </a:pPr>
                      <a:r>
                        <a:rPr lang="en-US" sz="1400" b="1" dirty="0">
                          <a:effectLst/>
                        </a:rPr>
                        <a:t>SM17 – 5 Week</a:t>
                      </a:r>
                    </a:p>
                    <a:p>
                      <a:pPr marL="0" marR="0">
                        <a:lnSpc>
                          <a:spcPct val="107000"/>
                        </a:lnSpc>
                        <a:spcBef>
                          <a:spcPts val="0"/>
                        </a:spcBef>
                        <a:spcAft>
                          <a:spcPts val="0"/>
                        </a:spcAft>
                      </a:pPr>
                      <a:r>
                        <a:rPr lang="en-US" sz="1400" b="1" dirty="0">
                          <a:effectLst/>
                        </a:rPr>
                        <a:t>&amp; 7 Week (FTEs)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92685397"/>
                  </a:ext>
                </a:extLst>
              </a:tr>
              <a:tr h="624733">
                <a:tc>
                  <a:txBody>
                    <a:bodyPr/>
                    <a:lstStyle/>
                    <a:p>
                      <a:pPr marL="0" marR="0">
                        <a:lnSpc>
                          <a:spcPct val="107000"/>
                        </a:lnSpc>
                        <a:spcBef>
                          <a:spcPts val="0"/>
                        </a:spcBef>
                        <a:spcAft>
                          <a:spcPts val="0"/>
                        </a:spcAft>
                      </a:pPr>
                      <a:r>
                        <a:rPr lang="en-US" sz="1400" b="0" baseline="0" dirty="0">
                          <a:solidFill>
                            <a:schemeClr val="tx1"/>
                          </a:solidFill>
                          <a:effectLst/>
                        </a:rPr>
                        <a:t>Increase</a:t>
                      </a:r>
                    </a:p>
                    <a:p>
                      <a:pPr marL="0" marR="0">
                        <a:lnSpc>
                          <a:spcPct val="107000"/>
                        </a:lnSpc>
                        <a:spcBef>
                          <a:spcPts val="0"/>
                        </a:spcBef>
                        <a:spcAft>
                          <a:spcPts val="0"/>
                        </a:spcAft>
                      </a:pPr>
                      <a:r>
                        <a:rPr lang="en-US" sz="1400" b="0" baseline="0" dirty="0">
                          <a:solidFill>
                            <a:schemeClr val="tx1"/>
                          </a:solidFill>
                          <a:effectLst/>
                        </a:rPr>
                        <a:t>3 to 5 Courses </a:t>
                      </a:r>
                    </a:p>
                    <a:p>
                      <a:pPr marL="0" marR="0">
                        <a:lnSpc>
                          <a:spcPct val="107000"/>
                        </a:lnSpc>
                        <a:spcBef>
                          <a:spcPts val="0"/>
                        </a:spcBef>
                        <a:spcAft>
                          <a:spcPts val="0"/>
                        </a:spcAft>
                      </a:pPr>
                      <a:r>
                        <a:rPr lang="en-US" sz="1400" b="0" baseline="0" dirty="0">
                          <a:solidFill>
                            <a:schemeClr val="tx1"/>
                          </a:solidFill>
                          <a:effectLst/>
                        </a:rPr>
                        <a:t>10 to 17.5 FTEs</a:t>
                      </a:r>
                      <a:endParaRPr lang="en-US" sz="1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a:lnSpc>
                          <a:spcPct val="107000"/>
                        </a:lnSpc>
                        <a:spcBef>
                          <a:spcPts val="0"/>
                        </a:spcBef>
                        <a:spcAft>
                          <a:spcPts val="0"/>
                        </a:spcAft>
                      </a:pPr>
                      <a:r>
                        <a:rPr lang="en-US" sz="1400" b="0" dirty="0">
                          <a:effectLst/>
                        </a:rPr>
                        <a:t>Increase</a:t>
                      </a:r>
                    </a:p>
                    <a:p>
                      <a:pPr marL="0" marR="0">
                        <a:lnSpc>
                          <a:spcPct val="107000"/>
                        </a:lnSpc>
                        <a:spcBef>
                          <a:spcPts val="0"/>
                        </a:spcBef>
                        <a:spcAft>
                          <a:spcPts val="0"/>
                        </a:spcAft>
                      </a:pPr>
                      <a:r>
                        <a:rPr lang="en-US" sz="1400" b="0" dirty="0">
                          <a:effectLst/>
                        </a:rPr>
                        <a:t>10 to 30 Courses</a:t>
                      </a:r>
                    </a:p>
                    <a:p>
                      <a:pPr marL="0" marR="0">
                        <a:lnSpc>
                          <a:spcPct val="107000"/>
                        </a:lnSpc>
                        <a:spcBef>
                          <a:spcPts val="0"/>
                        </a:spcBef>
                        <a:spcAft>
                          <a:spcPts val="0"/>
                        </a:spcAft>
                      </a:pPr>
                      <a:r>
                        <a:rPr lang="en-US" sz="1400" b="0" dirty="0">
                          <a:effectLst/>
                        </a:rPr>
                        <a:t>35 to 105 FTEs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a:lnSpc>
                          <a:spcPct val="107000"/>
                        </a:lnSpc>
                        <a:spcBef>
                          <a:spcPts val="0"/>
                        </a:spcBef>
                        <a:spcAft>
                          <a:spcPts val="0"/>
                        </a:spcAft>
                      </a:pPr>
                      <a:r>
                        <a:rPr lang="en-US" sz="1400" b="0" dirty="0">
                          <a:effectLst/>
                        </a:rPr>
                        <a:t>Increase</a:t>
                      </a:r>
                    </a:p>
                    <a:p>
                      <a:pPr marL="0" marR="0">
                        <a:lnSpc>
                          <a:spcPct val="107000"/>
                        </a:lnSpc>
                        <a:spcBef>
                          <a:spcPts val="0"/>
                        </a:spcBef>
                        <a:spcAft>
                          <a:spcPts val="0"/>
                        </a:spcAft>
                      </a:pPr>
                      <a:r>
                        <a:rPr lang="en-US" sz="1400" b="0" dirty="0">
                          <a:effectLst/>
                        </a:rPr>
                        <a:t>10 to 30 Courses</a:t>
                      </a:r>
                    </a:p>
                    <a:p>
                      <a:pPr marL="0" marR="0">
                        <a:lnSpc>
                          <a:spcPct val="107000"/>
                        </a:lnSpc>
                        <a:spcBef>
                          <a:spcPts val="0"/>
                        </a:spcBef>
                        <a:spcAft>
                          <a:spcPts val="0"/>
                        </a:spcAft>
                      </a:pPr>
                      <a:r>
                        <a:rPr lang="en-US" sz="1400" b="0" dirty="0">
                          <a:effectLst/>
                        </a:rPr>
                        <a:t>35 to 105 FTEs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669914311"/>
                  </a:ext>
                </a:extLst>
              </a:tr>
            </a:tbl>
          </a:graphicData>
        </a:graphic>
      </p:graphicFrame>
      <p:sp>
        <p:nvSpPr>
          <p:cNvPr id="6" name="Rectangle 5"/>
          <p:cNvSpPr/>
          <p:nvPr/>
        </p:nvSpPr>
        <p:spPr>
          <a:xfrm>
            <a:off x="457199" y="609600"/>
            <a:ext cx="7543800" cy="923330"/>
          </a:xfrm>
          <a:prstGeom prst="rect">
            <a:avLst/>
          </a:prstGeom>
        </p:spPr>
        <p:txBody>
          <a:bodyPr wrap="square">
            <a:spAutoFit/>
          </a:bodyPr>
          <a:lstStyle/>
          <a:p>
            <a:r>
              <a:rPr lang="en-US" b="1" u="sng" dirty="0">
                <a:latin typeface="Calibri" panose="020F0502020204030204" pitchFamily="34" charset="0"/>
                <a:ea typeface="Calibri" panose="020F0502020204030204" pitchFamily="34" charset="0"/>
                <a:cs typeface="Times New Roman" panose="02020603050405020304" pitchFamily="18" charset="0"/>
              </a:rPr>
              <a:t>Distance Education / Weekend College Programs</a:t>
            </a:r>
          </a:p>
          <a:p>
            <a:r>
              <a:rPr lang="en-US" dirty="0">
                <a:latin typeface="Calibri" panose="020F0502020204030204" pitchFamily="34" charset="0"/>
                <a:ea typeface="Calibri" panose="020F0502020204030204" pitchFamily="34" charset="0"/>
                <a:cs typeface="Times New Roman" panose="02020603050405020304" pitchFamily="18" charset="0"/>
              </a:rPr>
              <a:t>The anticipated additions will have curriculum for Online Teaching, no prerequisites, high fill and retention rates, meet transfer requirement needs:</a:t>
            </a:r>
            <a:endParaRPr lang="en-US" dirty="0"/>
          </a:p>
        </p:txBody>
      </p:sp>
      <p:sp>
        <p:nvSpPr>
          <p:cNvPr id="7" name="TextBox 6"/>
          <p:cNvSpPr txBox="1"/>
          <p:nvPr/>
        </p:nvSpPr>
        <p:spPr>
          <a:xfrm>
            <a:off x="455099" y="3012034"/>
            <a:ext cx="7543799" cy="923330"/>
          </a:xfrm>
          <a:prstGeom prst="rect">
            <a:avLst/>
          </a:prstGeom>
          <a:noFill/>
        </p:spPr>
        <p:txBody>
          <a:bodyPr wrap="square" rtlCol="0">
            <a:spAutoFit/>
          </a:bodyPr>
          <a:lstStyle/>
          <a:p>
            <a:r>
              <a:rPr lang="en-US" b="1" u="sng" dirty="0"/>
              <a:t>Non-Credit Program Expansion</a:t>
            </a:r>
          </a:p>
          <a:p>
            <a:r>
              <a:rPr lang="en-US" dirty="0"/>
              <a:t>SBVC will be exploring the use of experimental numbering to expedite the approval process for use of Non-credit courses for use in the Spring 2017.</a:t>
            </a:r>
          </a:p>
        </p:txBody>
      </p:sp>
      <p:graphicFrame>
        <p:nvGraphicFramePr>
          <p:cNvPr id="8" name="Table 7"/>
          <p:cNvGraphicFramePr>
            <a:graphicFrameLocks noGrp="1"/>
          </p:cNvGraphicFramePr>
          <p:nvPr>
            <p:extLst/>
          </p:nvPr>
        </p:nvGraphicFramePr>
        <p:xfrm>
          <a:off x="455099" y="3954239"/>
          <a:ext cx="7543799" cy="2121022"/>
        </p:xfrm>
        <a:graphic>
          <a:graphicData uri="http://schemas.openxmlformats.org/drawingml/2006/table">
            <a:tbl>
              <a:tblPr firstRow="1" firstCol="1" bandRow="1">
                <a:tableStyleId>{5C22544A-7EE6-4342-B048-85BDC9FD1C3A}</a:tableStyleId>
              </a:tblPr>
              <a:tblGrid>
                <a:gridCol w="2445683">
                  <a:extLst>
                    <a:ext uri="{9D8B030D-6E8A-4147-A177-3AD203B41FA5}">
                      <a16:colId xmlns:a16="http://schemas.microsoft.com/office/drawing/2014/main" val="2771220789"/>
                    </a:ext>
                  </a:extLst>
                </a:gridCol>
                <a:gridCol w="1326216">
                  <a:extLst>
                    <a:ext uri="{9D8B030D-6E8A-4147-A177-3AD203B41FA5}">
                      <a16:colId xmlns:a16="http://schemas.microsoft.com/office/drawing/2014/main" val="3691576023"/>
                    </a:ext>
                  </a:extLst>
                </a:gridCol>
                <a:gridCol w="1885950">
                  <a:extLst>
                    <a:ext uri="{9D8B030D-6E8A-4147-A177-3AD203B41FA5}">
                      <a16:colId xmlns:a16="http://schemas.microsoft.com/office/drawing/2014/main" val="1224586419"/>
                    </a:ext>
                  </a:extLst>
                </a:gridCol>
                <a:gridCol w="1885950">
                  <a:extLst>
                    <a:ext uri="{9D8B030D-6E8A-4147-A177-3AD203B41FA5}">
                      <a16:colId xmlns:a16="http://schemas.microsoft.com/office/drawing/2014/main" val="2936946263"/>
                    </a:ext>
                  </a:extLst>
                </a:gridCol>
              </a:tblGrid>
              <a:tr h="237971">
                <a:tc gridSpan="4">
                  <a:txBody>
                    <a:bodyPr/>
                    <a:lstStyle/>
                    <a:p>
                      <a:pPr marL="0" marR="0">
                        <a:lnSpc>
                          <a:spcPct val="107000"/>
                        </a:lnSpc>
                        <a:spcBef>
                          <a:spcPts val="0"/>
                        </a:spcBef>
                        <a:spcAft>
                          <a:spcPts val="0"/>
                        </a:spcAft>
                      </a:pPr>
                      <a:r>
                        <a:rPr lang="en-US" sz="1100" dirty="0">
                          <a:effectLst/>
                        </a:rPr>
                        <a:t>Non-Credit Program Expansion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4246943"/>
                  </a:ext>
                </a:extLst>
              </a:tr>
              <a:tr h="486959">
                <a:tc>
                  <a:txBody>
                    <a:bodyPr/>
                    <a:lstStyle/>
                    <a:p>
                      <a:pPr marL="0" marR="0">
                        <a:spcBef>
                          <a:spcPts val="0"/>
                        </a:spcBef>
                        <a:spcAft>
                          <a:spcPts val="0"/>
                        </a:spcAft>
                      </a:pPr>
                      <a:r>
                        <a:rPr lang="en-US" sz="1100" dirty="0">
                          <a:effectLst/>
                        </a:rPr>
                        <a:t>Academic Program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FA16 (FTEs)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SP17 (FTEs)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SM17 – 5 Week &amp; 7 Week Sessions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3585373"/>
                  </a:ext>
                </a:extLst>
              </a:tr>
              <a:tr h="232682">
                <a:tc>
                  <a:txBody>
                    <a:bodyPr/>
                    <a:lstStyle/>
                    <a:p>
                      <a:pPr marL="0" marR="0">
                        <a:spcBef>
                          <a:spcPts val="0"/>
                        </a:spcBef>
                        <a:spcAft>
                          <a:spcPts val="0"/>
                        </a:spcAft>
                      </a:pPr>
                      <a:r>
                        <a:rPr lang="en-US" sz="1100">
                          <a:effectLst/>
                        </a:rPr>
                        <a:t>Student Success Center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150 (70,000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15 (7,500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1012182"/>
                  </a:ext>
                </a:extLst>
              </a:tr>
              <a:tr h="232682">
                <a:tc>
                  <a:txBody>
                    <a:bodyPr/>
                    <a:lstStyle/>
                    <a:p>
                      <a:pPr marL="0" marR="0">
                        <a:spcBef>
                          <a:spcPts val="0"/>
                        </a:spcBef>
                        <a:spcAft>
                          <a:spcPts val="0"/>
                        </a:spcAft>
                      </a:pPr>
                      <a:r>
                        <a:rPr lang="en-US" sz="1100">
                          <a:effectLst/>
                        </a:rPr>
                        <a:t>Writing Lab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15 (7,500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5 (2,600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0758575"/>
                  </a:ext>
                </a:extLst>
              </a:tr>
              <a:tr h="232682">
                <a:tc>
                  <a:txBody>
                    <a:bodyPr/>
                    <a:lstStyle/>
                    <a:p>
                      <a:pPr marL="0" marR="0">
                        <a:spcBef>
                          <a:spcPts val="0"/>
                        </a:spcBef>
                        <a:spcAft>
                          <a:spcPts val="0"/>
                        </a:spcAft>
                      </a:pPr>
                      <a:r>
                        <a:rPr lang="en-US" sz="1100">
                          <a:effectLst/>
                        </a:rPr>
                        <a:t>SI Across the Campus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75 (35,000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30 (15,000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5695467"/>
                  </a:ext>
                </a:extLst>
              </a:tr>
              <a:tr h="232682">
                <a:tc>
                  <a:txBody>
                    <a:bodyPr/>
                    <a:lstStyle/>
                    <a:p>
                      <a:pPr marL="0" marR="0">
                        <a:spcBef>
                          <a:spcPts val="0"/>
                        </a:spcBef>
                        <a:spcAft>
                          <a:spcPts val="0"/>
                        </a:spcAft>
                      </a:pPr>
                      <a:r>
                        <a:rPr lang="en-US" sz="1100">
                          <a:effectLst/>
                        </a:rPr>
                        <a:t>The Huddle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15 (7,500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5 (2,600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4120110"/>
                  </a:ext>
                </a:extLst>
              </a:tr>
              <a:tr h="232682">
                <a:tc>
                  <a:txBody>
                    <a:bodyPr/>
                    <a:lstStyle/>
                    <a:p>
                      <a:pPr marL="0" marR="0">
                        <a:spcBef>
                          <a:spcPts val="0"/>
                        </a:spcBef>
                        <a:spcAft>
                          <a:spcPts val="0"/>
                        </a:spcAft>
                      </a:pPr>
                      <a:r>
                        <a:rPr lang="en-US" sz="1100">
                          <a:effectLst/>
                        </a:rPr>
                        <a:t>Accelerated Math Lab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 (5,000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10 (5,000 hrs.)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3364667"/>
                  </a:ext>
                </a:extLst>
              </a:tr>
              <a:tr h="232682">
                <a:tc>
                  <a:txBody>
                    <a:bodyPr/>
                    <a:lstStyle/>
                    <a:p>
                      <a:pPr marL="0" marR="0">
                        <a:spcBef>
                          <a:spcPts val="0"/>
                        </a:spcBef>
                        <a:spcAft>
                          <a:spcPts val="0"/>
                        </a:spcAft>
                      </a:pPr>
                      <a:r>
                        <a:rPr lang="en-US" sz="1100">
                          <a:effectLst/>
                        </a:rPr>
                        <a:t>Computer Resource Lab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10 (5,000 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5 (2,500 hrs.)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3062839"/>
                  </a:ext>
                </a:extLst>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6172200"/>
            <a:ext cx="2514600" cy="685800"/>
          </a:xfrm>
          <a:prstGeom prst="rect">
            <a:avLst/>
          </a:prstGeom>
        </p:spPr>
      </p:pic>
    </p:spTree>
    <p:extLst>
      <p:ext uri="{BB962C8B-B14F-4D97-AF65-F5344CB8AC3E}">
        <p14:creationId xmlns:p14="http://schemas.microsoft.com/office/powerpoint/2010/main" val="5545504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7772400" cy="609600"/>
          </a:xfrm>
        </p:spPr>
        <p:txBody>
          <a:bodyPr>
            <a:normAutofit fontScale="90000"/>
          </a:bodyPr>
          <a:lstStyle/>
          <a:p>
            <a:r>
              <a:rPr lang="en-US" b="1" dirty="0"/>
              <a:t>Off-Site / Concurrent Enrollment</a:t>
            </a:r>
            <a:endParaRPr lang="en-US" dirty="0"/>
          </a:p>
        </p:txBody>
      </p:sp>
      <p:sp>
        <p:nvSpPr>
          <p:cNvPr id="6" name="Rectangle 5"/>
          <p:cNvSpPr/>
          <p:nvPr/>
        </p:nvSpPr>
        <p:spPr>
          <a:xfrm>
            <a:off x="457199" y="533400"/>
            <a:ext cx="8686801" cy="2862322"/>
          </a:xfrm>
          <a:prstGeom prst="rect">
            <a:avLst/>
          </a:prstGeom>
        </p:spPr>
        <p:txBody>
          <a:bodyPr wrap="square">
            <a:spAutoFit/>
          </a:bodyPr>
          <a:lstStyle/>
          <a:p>
            <a:r>
              <a:rPr lang="en-US" b="1" u="sng" dirty="0">
                <a:latin typeface="Calibri" panose="020F0502020204030204" pitchFamily="34" charset="0"/>
                <a:ea typeface="Calibri" panose="020F0502020204030204" pitchFamily="34" charset="0"/>
                <a:cs typeface="Times New Roman" panose="02020603050405020304" pitchFamily="18" charset="0"/>
              </a:rPr>
              <a:t>K-12 Early College Partnership </a:t>
            </a:r>
          </a:p>
          <a:p>
            <a:r>
              <a:rPr lang="en-US" dirty="0"/>
              <a:t>Partnerships with our K-12 colleagues are key to the success of our students and community.  With recent legislation and increased dialogue with our surrounding Unified School Districts (i.e. Colton, Rialto, and SBUSD), there is a high potential of positive outcomes from our Dual and Concurrent Enrollment plans. </a:t>
            </a:r>
          </a:p>
          <a:p>
            <a:endParaRPr lang="en-US" dirty="0"/>
          </a:p>
          <a:p>
            <a:r>
              <a:rPr lang="en-US" dirty="0"/>
              <a:t>With improved alliances with faculty and industry partners within the Inland Region, new and innovative industry driven partnerships will be targeted to meet student and job market demands in the region’s industries, while also assisting with current skills-gap for the locally employed workforce.</a:t>
            </a:r>
          </a:p>
        </p:txBody>
      </p:sp>
      <p:graphicFrame>
        <p:nvGraphicFramePr>
          <p:cNvPr id="3" name="Table 2"/>
          <p:cNvGraphicFramePr>
            <a:graphicFrameLocks noGrp="1"/>
          </p:cNvGraphicFramePr>
          <p:nvPr>
            <p:extLst>
              <p:ext uri="{D42A27DB-BD31-4B8C-83A1-F6EECF244321}">
                <p14:modId xmlns:p14="http://schemas.microsoft.com/office/powerpoint/2010/main" val="2934075572"/>
              </p:ext>
            </p:extLst>
          </p:nvPr>
        </p:nvGraphicFramePr>
        <p:xfrm>
          <a:off x="571498" y="3386078"/>
          <a:ext cx="7543801" cy="2739391"/>
        </p:xfrm>
        <a:graphic>
          <a:graphicData uri="http://schemas.openxmlformats.org/drawingml/2006/table">
            <a:tbl>
              <a:tblPr firstRow="1" firstCol="1" bandRow="1">
                <a:tableStyleId>{5C22544A-7EE6-4342-B048-85BDC9FD1C3A}</a:tableStyleId>
              </a:tblPr>
              <a:tblGrid>
                <a:gridCol w="2576808">
                  <a:extLst>
                    <a:ext uri="{9D8B030D-6E8A-4147-A177-3AD203B41FA5}">
                      <a16:colId xmlns:a16="http://schemas.microsoft.com/office/drawing/2014/main" val="946533862"/>
                    </a:ext>
                  </a:extLst>
                </a:gridCol>
                <a:gridCol w="1392195">
                  <a:extLst>
                    <a:ext uri="{9D8B030D-6E8A-4147-A177-3AD203B41FA5}">
                      <a16:colId xmlns:a16="http://schemas.microsoft.com/office/drawing/2014/main" val="2707057610"/>
                    </a:ext>
                  </a:extLst>
                </a:gridCol>
                <a:gridCol w="1787399">
                  <a:extLst>
                    <a:ext uri="{9D8B030D-6E8A-4147-A177-3AD203B41FA5}">
                      <a16:colId xmlns:a16="http://schemas.microsoft.com/office/drawing/2014/main" val="3205674146"/>
                    </a:ext>
                  </a:extLst>
                </a:gridCol>
                <a:gridCol w="1787399">
                  <a:extLst>
                    <a:ext uri="{9D8B030D-6E8A-4147-A177-3AD203B41FA5}">
                      <a16:colId xmlns:a16="http://schemas.microsoft.com/office/drawing/2014/main" val="494964399"/>
                    </a:ext>
                  </a:extLst>
                </a:gridCol>
              </a:tblGrid>
              <a:tr h="170941">
                <a:tc gridSpan="4">
                  <a:txBody>
                    <a:bodyPr/>
                    <a:lstStyle/>
                    <a:p>
                      <a:pPr marL="0" marR="0">
                        <a:lnSpc>
                          <a:spcPct val="107000"/>
                        </a:lnSpc>
                        <a:spcBef>
                          <a:spcPts val="0"/>
                        </a:spcBef>
                        <a:spcAft>
                          <a:spcPts val="0"/>
                        </a:spcAft>
                      </a:pPr>
                      <a:r>
                        <a:rPr lang="en-US" sz="1400" dirty="0">
                          <a:effectLst/>
                        </a:rPr>
                        <a:t>Off-Site Locations &amp; Initiatives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257248"/>
                  </a:ext>
                </a:extLst>
              </a:tr>
              <a:tr h="335701">
                <a:tc>
                  <a:txBody>
                    <a:bodyPr/>
                    <a:lstStyle/>
                    <a:p>
                      <a:pPr marL="0" marR="0">
                        <a:lnSpc>
                          <a:spcPct val="107000"/>
                        </a:lnSpc>
                        <a:spcBef>
                          <a:spcPts val="0"/>
                        </a:spcBef>
                        <a:spcAft>
                          <a:spcPts val="0"/>
                        </a:spcAft>
                      </a:pPr>
                      <a:r>
                        <a:rPr lang="en-US" sz="1400" dirty="0">
                          <a:effectLst/>
                        </a:rPr>
                        <a:t>Locations &amp; Initiatives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FA16 (FTEs)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SP17 (FTEs)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SM17 – 5 Week &amp; 7 Week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8055278"/>
                  </a:ext>
                </a:extLst>
              </a:tr>
              <a:tr h="341882">
                <a:tc>
                  <a:txBody>
                    <a:bodyPr/>
                    <a:lstStyle/>
                    <a:p>
                      <a:pPr marL="0" marR="0">
                        <a:lnSpc>
                          <a:spcPct val="107000"/>
                        </a:lnSpc>
                        <a:spcBef>
                          <a:spcPts val="0"/>
                        </a:spcBef>
                        <a:spcAft>
                          <a:spcPts val="0"/>
                        </a:spcAft>
                      </a:pPr>
                      <a:r>
                        <a:rPr lang="en-US" sz="1400" dirty="0">
                          <a:effectLst/>
                        </a:rPr>
                        <a:t>Dual Enrollment</a:t>
                      </a:r>
                    </a:p>
                    <a:p>
                      <a:pPr marL="0" marR="0">
                        <a:lnSpc>
                          <a:spcPct val="107000"/>
                        </a:lnSpc>
                        <a:spcBef>
                          <a:spcPts val="0"/>
                        </a:spcBef>
                        <a:spcAft>
                          <a:spcPts val="0"/>
                        </a:spcAft>
                      </a:pPr>
                      <a:r>
                        <a:rPr lang="en-US" sz="1400" dirty="0">
                          <a:effectLst/>
                        </a:rPr>
                        <a:t>(Off Site at HS)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3</a:t>
                      </a:r>
                    </a:p>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7245129"/>
                  </a:ext>
                </a:extLst>
              </a:tr>
              <a:tr h="341882">
                <a:tc>
                  <a:txBody>
                    <a:bodyPr/>
                    <a:lstStyle/>
                    <a:p>
                      <a:pPr marL="0" marR="0">
                        <a:lnSpc>
                          <a:spcPct val="107000"/>
                        </a:lnSpc>
                        <a:spcBef>
                          <a:spcPts val="0"/>
                        </a:spcBef>
                        <a:spcAft>
                          <a:spcPts val="0"/>
                        </a:spcAft>
                      </a:pPr>
                      <a:r>
                        <a:rPr lang="en-US" sz="1400" dirty="0">
                          <a:effectLst/>
                        </a:rPr>
                        <a:t>Concurrent Enrollment</a:t>
                      </a:r>
                    </a:p>
                    <a:p>
                      <a:pPr marL="0" marR="0">
                        <a:lnSpc>
                          <a:spcPct val="107000"/>
                        </a:lnSpc>
                        <a:spcBef>
                          <a:spcPts val="0"/>
                        </a:spcBef>
                        <a:spcAft>
                          <a:spcPts val="0"/>
                        </a:spcAft>
                      </a:pPr>
                      <a:r>
                        <a:rPr lang="en-US" sz="1400" dirty="0">
                          <a:effectLst/>
                        </a:rPr>
                        <a:t>(SBVC Site)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647823"/>
                  </a:ext>
                </a:extLst>
              </a:tr>
              <a:tr h="370865">
                <a:tc>
                  <a:txBody>
                    <a:bodyPr/>
                    <a:lstStyle/>
                    <a:p>
                      <a:pPr marL="0" marR="0">
                        <a:lnSpc>
                          <a:spcPct val="107000"/>
                        </a:lnSpc>
                        <a:spcBef>
                          <a:spcPts val="0"/>
                        </a:spcBef>
                        <a:spcAft>
                          <a:spcPts val="0"/>
                        </a:spcAft>
                      </a:pPr>
                      <a:r>
                        <a:rPr lang="en-US" sz="1400">
                          <a:effectLst/>
                        </a:rPr>
                        <a:t>AB288</a:t>
                      </a:r>
                    </a:p>
                    <a:p>
                      <a:pPr marL="0" marR="0">
                        <a:lnSpc>
                          <a:spcPct val="107000"/>
                        </a:lnSpc>
                        <a:spcBef>
                          <a:spcPts val="0"/>
                        </a:spcBef>
                        <a:spcAft>
                          <a:spcPts val="0"/>
                        </a:spcAft>
                      </a:pPr>
                      <a:r>
                        <a:rPr lang="en-US" sz="1400">
                          <a:effectLst/>
                        </a:rPr>
                        <a:t>(Off Site at HS Closed Sections)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4999536"/>
                  </a:ext>
                </a:extLst>
              </a:tr>
              <a:tr h="496128">
                <a:tc>
                  <a:txBody>
                    <a:bodyPr/>
                    <a:lstStyle/>
                    <a:p>
                      <a:pPr marL="0" marR="0">
                        <a:lnSpc>
                          <a:spcPct val="107000"/>
                        </a:lnSpc>
                        <a:spcBef>
                          <a:spcPts val="0"/>
                        </a:spcBef>
                        <a:spcAft>
                          <a:spcPts val="0"/>
                        </a:spcAft>
                      </a:pPr>
                      <a:r>
                        <a:rPr lang="en-US" sz="1400">
                          <a:effectLst/>
                        </a:rPr>
                        <a:t>Off-Site Locations</a:t>
                      </a:r>
                    </a:p>
                    <a:p>
                      <a:pPr marL="0" marR="0">
                        <a:lnSpc>
                          <a:spcPct val="107000"/>
                        </a:lnSpc>
                        <a:spcBef>
                          <a:spcPts val="0"/>
                        </a:spcBef>
                        <a:spcAft>
                          <a:spcPts val="0"/>
                        </a:spcAft>
                      </a:pPr>
                      <a:r>
                        <a:rPr lang="en-US" sz="1400">
                          <a:effectLst/>
                        </a:rPr>
                        <a:t>(i.e. Amazon – ONT2, Adult Schools,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75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4772956"/>
                  </a:ext>
                </a:extLst>
              </a:tr>
            </a:tbl>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6172200"/>
            <a:ext cx="2514600" cy="685800"/>
          </a:xfrm>
          <a:prstGeom prst="rect">
            <a:avLst/>
          </a:prstGeom>
        </p:spPr>
      </p:pic>
    </p:spTree>
    <p:extLst>
      <p:ext uri="{BB962C8B-B14F-4D97-AF65-F5344CB8AC3E}">
        <p14:creationId xmlns:p14="http://schemas.microsoft.com/office/powerpoint/2010/main" val="32791295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762000"/>
          </a:xfrm>
        </p:spPr>
        <p:txBody>
          <a:bodyPr/>
          <a:lstStyle/>
          <a:p>
            <a:pPr algn="ctr"/>
            <a:r>
              <a:rPr lang="en-US" dirty="0"/>
              <a:t>Projections Summary</a:t>
            </a:r>
          </a:p>
        </p:txBody>
      </p:sp>
      <p:graphicFrame>
        <p:nvGraphicFramePr>
          <p:cNvPr id="4" name="Table 3"/>
          <p:cNvGraphicFramePr>
            <a:graphicFrameLocks noGrp="1"/>
          </p:cNvGraphicFramePr>
          <p:nvPr>
            <p:extLst>
              <p:ext uri="{D42A27DB-BD31-4B8C-83A1-F6EECF244321}">
                <p14:modId xmlns:p14="http://schemas.microsoft.com/office/powerpoint/2010/main" val="3322884144"/>
              </p:ext>
            </p:extLst>
          </p:nvPr>
        </p:nvGraphicFramePr>
        <p:xfrm>
          <a:off x="228600" y="762000"/>
          <a:ext cx="8686801" cy="5333998"/>
        </p:xfrm>
        <a:graphic>
          <a:graphicData uri="http://schemas.openxmlformats.org/drawingml/2006/table">
            <a:tbl>
              <a:tblPr firstRow="1" firstCol="1" bandRow="1">
                <a:tableStyleId>{5C22544A-7EE6-4342-B048-85BDC9FD1C3A}</a:tableStyleId>
              </a:tblPr>
              <a:tblGrid>
                <a:gridCol w="3662638">
                  <a:extLst>
                    <a:ext uri="{9D8B030D-6E8A-4147-A177-3AD203B41FA5}">
                      <a16:colId xmlns:a16="http://schemas.microsoft.com/office/drawing/2014/main" val="3587841863"/>
                    </a:ext>
                  </a:extLst>
                </a:gridCol>
                <a:gridCol w="1251859">
                  <a:extLst>
                    <a:ext uri="{9D8B030D-6E8A-4147-A177-3AD203B41FA5}">
                      <a16:colId xmlns:a16="http://schemas.microsoft.com/office/drawing/2014/main" val="1272711762"/>
                    </a:ext>
                  </a:extLst>
                </a:gridCol>
                <a:gridCol w="1302527">
                  <a:extLst>
                    <a:ext uri="{9D8B030D-6E8A-4147-A177-3AD203B41FA5}">
                      <a16:colId xmlns:a16="http://schemas.microsoft.com/office/drawing/2014/main" val="3249860195"/>
                    </a:ext>
                  </a:extLst>
                </a:gridCol>
                <a:gridCol w="1704907">
                  <a:extLst>
                    <a:ext uri="{9D8B030D-6E8A-4147-A177-3AD203B41FA5}">
                      <a16:colId xmlns:a16="http://schemas.microsoft.com/office/drawing/2014/main" val="915593811"/>
                    </a:ext>
                  </a:extLst>
                </a:gridCol>
                <a:gridCol w="764870">
                  <a:extLst>
                    <a:ext uri="{9D8B030D-6E8A-4147-A177-3AD203B41FA5}">
                      <a16:colId xmlns:a16="http://schemas.microsoft.com/office/drawing/2014/main" val="3136506706"/>
                    </a:ext>
                  </a:extLst>
                </a:gridCol>
              </a:tblGrid>
              <a:tr h="496648">
                <a:tc>
                  <a:txBody>
                    <a:bodyPr/>
                    <a:lstStyle/>
                    <a:p>
                      <a:pPr marL="0" marR="0">
                        <a:lnSpc>
                          <a:spcPct val="107000"/>
                        </a:lnSpc>
                        <a:spcBef>
                          <a:spcPts val="0"/>
                        </a:spcBef>
                        <a:spcAft>
                          <a:spcPts val="0"/>
                        </a:spcAft>
                      </a:pPr>
                      <a:r>
                        <a:rPr lang="en-US" sz="1600" dirty="0">
                          <a:effectLst/>
                        </a:rPr>
                        <a:t>Strategies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FA16 (FTEs)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SP17 (FTEs)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SM17 (FTEs)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Totals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2496215"/>
                  </a:ext>
                </a:extLst>
              </a:tr>
              <a:tr h="313082">
                <a:tc>
                  <a:txBody>
                    <a:bodyPr/>
                    <a:lstStyle/>
                    <a:p>
                      <a:pPr marL="0" marR="0">
                        <a:lnSpc>
                          <a:spcPct val="107000"/>
                        </a:lnSpc>
                        <a:spcBef>
                          <a:spcPts val="0"/>
                        </a:spcBef>
                        <a:spcAft>
                          <a:spcPts val="0"/>
                        </a:spcAft>
                      </a:pPr>
                      <a:r>
                        <a:rPr lang="en-US" sz="1600" dirty="0">
                          <a:effectLst/>
                        </a:rPr>
                        <a:t>Online Degree / Certificate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6923706"/>
                  </a:ext>
                </a:extLst>
              </a:tr>
              <a:tr h="323443">
                <a:tc>
                  <a:txBody>
                    <a:bodyPr/>
                    <a:lstStyle/>
                    <a:p>
                      <a:pPr marL="0" marR="0">
                        <a:lnSpc>
                          <a:spcPct val="107000"/>
                        </a:lnSpc>
                        <a:spcBef>
                          <a:spcPts val="0"/>
                        </a:spcBef>
                        <a:spcAft>
                          <a:spcPts val="0"/>
                        </a:spcAft>
                      </a:pPr>
                      <a:r>
                        <a:rPr lang="en-US" sz="1600" dirty="0">
                          <a:effectLst/>
                        </a:rPr>
                        <a:t>Evening / Weekend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5569045"/>
                  </a:ext>
                </a:extLst>
              </a:tr>
              <a:tr h="313082">
                <a:tc>
                  <a:txBody>
                    <a:bodyPr/>
                    <a:lstStyle/>
                    <a:p>
                      <a:pPr marL="0" marR="0">
                        <a:lnSpc>
                          <a:spcPct val="107000"/>
                        </a:lnSpc>
                        <a:spcBef>
                          <a:spcPts val="0"/>
                        </a:spcBef>
                        <a:spcAft>
                          <a:spcPts val="0"/>
                        </a:spcAft>
                      </a:pPr>
                      <a:r>
                        <a:rPr lang="en-US" sz="1600" dirty="0">
                          <a:effectLst/>
                        </a:rPr>
                        <a:t>Non-Credit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345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1518965"/>
                  </a:ext>
                </a:extLst>
              </a:tr>
              <a:tr h="496648">
                <a:tc>
                  <a:txBody>
                    <a:bodyPr/>
                    <a:lstStyle/>
                    <a:p>
                      <a:pPr marL="0" marR="0">
                        <a:lnSpc>
                          <a:spcPct val="107000"/>
                        </a:lnSpc>
                        <a:spcBef>
                          <a:spcPts val="0"/>
                        </a:spcBef>
                        <a:spcAft>
                          <a:spcPts val="0"/>
                        </a:spcAft>
                      </a:pPr>
                      <a:r>
                        <a:rPr lang="en-US" sz="1600" dirty="0">
                          <a:effectLst/>
                        </a:rPr>
                        <a:t>Dual / Concurrent Enrollment / AB288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933172"/>
                  </a:ext>
                </a:extLst>
              </a:tr>
              <a:tr h="313082">
                <a:tc>
                  <a:txBody>
                    <a:bodyPr/>
                    <a:lstStyle/>
                    <a:p>
                      <a:pPr marL="0" marR="0">
                        <a:lnSpc>
                          <a:spcPct val="107000"/>
                        </a:lnSpc>
                        <a:spcBef>
                          <a:spcPts val="0"/>
                        </a:spcBef>
                        <a:spcAft>
                          <a:spcPts val="0"/>
                        </a:spcAft>
                      </a:pPr>
                      <a:r>
                        <a:rPr lang="en-US" sz="1600" dirty="0">
                          <a:effectLst/>
                        </a:rPr>
                        <a:t>Off-Site locations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0155965"/>
                  </a:ext>
                </a:extLst>
              </a:tr>
              <a:tr h="313082">
                <a:tc>
                  <a:txBody>
                    <a:bodyPr/>
                    <a:lstStyle/>
                    <a:p>
                      <a:pPr marL="0" marR="0">
                        <a:lnSpc>
                          <a:spcPct val="107000"/>
                        </a:lnSpc>
                        <a:spcBef>
                          <a:spcPts val="0"/>
                        </a:spcBef>
                        <a:spcAft>
                          <a:spcPts val="0"/>
                        </a:spcAft>
                      </a:pPr>
                      <a:r>
                        <a:rPr lang="en-US" sz="1600" dirty="0">
                          <a:effectLst/>
                        </a:rPr>
                        <a:t>AB540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0263230"/>
                  </a:ext>
                </a:extLst>
              </a:tr>
              <a:tr h="323443">
                <a:tc>
                  <a:txBody>
                    <a:bodyPr/>
                    <a:lstStyle/>
                    <a:p>
                      <a:pPr marL="0" marR="0">
                        <a:lnSpc>
                          <a:spcPct val="107000"/>
                        </a:lnSpc>
                        <a:spcBef>
                          <a:spcPts val="0"/>
                        </a:spcBef>
                        <a:spcAft>
                          <a:spcPts val="0"/>
                        </a:spcAft>
                      </a:pPr>
                      <a:r>
                        <a:rPr lang="en-US" sz="1600" dirty="0">
                          <a:effectLst/>
                        </a:rPr>
                        <a:t>Increased Efficiency Retention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177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7346371"/>
                  </a:ext>
                </a:extLst>
              </a:tr>
              <a:tr h="313082">
                <a:tc>
                  <a:txBody>
                    <a:bodyPr/>
                    <a:lstStyle/>
                    <a:p>
                      <a:pPr marL="0" marR="0">
                        <a:lnSpc>
                          <a:spcPct val="107000"/>
                        </a:lnSpc>
                        <a:spcBef>
                          <a:spcPts val="0"/>
                        </a:spcBef>
                        <a:spcAft>
                          <a:spcPts val="0"/>
                        </a:spcAft>
                      </a:pPr>
                      <a:r>
                        <a:rPr lang="en-US" sz="1600" dirty="0">
                          <a:effectLst/>
                        </a:rPr>
                        <a:t>Persistence Efforts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u="none" strike="noStrike">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7224400"/>
                  </a:ext>
                </a:extLst>
              </a:tr>
              <a:tr h="313082">
                <a:tc>
                  <a:txBody>
                    <a:bodyPr/>
                    <a:lstStyle/>
                    <a:p>
                      <a:pPr marL="0" marR="0">
                        <a:lnSpc>
                          <a:spcPct val="107000"/>
                        </a:lnSpc>
                        <a:spcBef>
                          <a:spcPts val="0"/>
                        </a:spcBef>
                        <a:spcAft>
                          <a:spcPts val="0"/>
                        </a:spcAft>
                      </a:pPr>
                      <a:r>
                        <a:rPr lang="en-US" sz="1600" dirty="0">
                          <a:effectLst/>
                        </a:rPr>
                        <a:t>Total Strategy Estimate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120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1600" dirty="0">
                          <a:effectLst/>
                        </a:rPr>
                        <a:t>656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1600" dirty="0">
                          <a:effectLst/>
                        </a:rPr>
                        <a:t>224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1600" u="sng" dirty="0">
                          <a:effectLst/>
                        </a:rPr>
                        <a:t>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413778382"/>
                  </a:ext>
                </a:extLst>
              </a:tr>
              <a:tr h="323443">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4240939"/>
                  </a:ext>
                </a:extLst>
              </a:tr>
              <a:tr h="313082">
                <a:tc>
                  <a:txBody>
                    <a:bodyPr/>
                    <a:lstStyle/>
                    <a:p>
                      <a:pPr marL="0" marR="0">
                        <a:lnSpc>
                          <a:spcPct val="107000"/>
                        </a:lnSpc>
                        <a:spcBef>
                          <a:spcPts val="0"/>
                        </a:spcBef>
                        <a:spcAft>
                          <a:spcPts val="0"/>
                        </a:spcAft>
                      </a:pPr>
                      <a:r>
                        <a:rPr lang="en-US" sz="1600" dirty="0">
                          <a:effectLst/>
                        </a:rPr>
                        <a:t>Targeted Marketing Strategies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Social Media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Constant</a:t>
                      </a:r>
                      <a:r>
                        <a:rPr lang="en-US" sz="1100" baseline="0" dirty="0">
                          <a:effectLst/>
                        </a:rPr>
                        <a:t> Contact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367025"/>
                  </a:ext>
                </a:extLst>
              </a:tr>
              <a:tr h="552635">
                <a:tc>
                  <a:txBody>
                    <a:bodyPr/>
                    <a:lstStyle/>
                    <a:p>
                      <a:pPr marL="0" marR="0">
                        <a:lnSpc>
                          <a:spcPct val="107000"/>
                        </a:lnSpc>
                        <a:spcBef>
                          <a:spcPts val="0"/>
                        </a:spcBef>
                        <a:spcAft>
                          <a:spcPts val="0"/>
                        </a:spcAft>
                      </a:pPr>
                      <a:r>
                        <a:rPr lang="en-US" sz="1600" dirty="0">
                          <a:effectLst/>
                        </a:rPr>
                        <a:t>Targeted Outreach Efforts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Mall Booth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Valley in the Community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Community Outreach Booths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HS Counselors Luncheons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6832037"/>
                  </a:ext>
                </a:extLst>
              </a:tr>
              <a:tr h="313082">
                <a:tc>
                  <a:txBody>
                    <a:bodyPr/>
                    <a:lstStyle/>
                    <a:p>
                      <a:pPr marL="0" marR="0">
                        <a:lnSpc>
                          <a:spcPct val="107000"/>
                        </a:lnSpc>
                        <a:spcBef>
                          <a:spcPts val="0"/>
                        </a:spcBef>
                        <a:spcAft>
                          <a:spcPts val="0"/>
                        </a:spcAft>
                      </a:pPr>
                      <a:r>
                        <a:rPr lang="en-US" sz="1600" dirty="0">
                          <a:effectLst/>
                        </a:rPr>
                        <a:t>Assessment of Goals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250167"/>
                  </a:ext>
                </a:extLst>
              </a:tr>
              <a:tr h="313082">
                <a:tc>
                  <a:txBody>
                    <a:bodyPr/>
                    <a:lstStyle/>
                    <a:p>
                      <a:pPr marL="0" marR="0">
                        <a:lnSpc>
                          <a:spcPct val="107000"/>
                        </a:lnSpc>
                        <a:spcBef>
                          <a:spcPts val="0"/>
                        </a:spcBef>
                        <a:spcAft>
                          <a:spcPts val="0"/>
                        </a:spcAft>
                      </a:pPr>
                      <a:r>
                        <a:rPr lang="en-US" sz="1600">
                          <a:effectLst/>
                        </a:rPr>
                        <a:t>Enrollment Management Timeline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87988"/>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6172200"/>
            <a:ext cx="2514600" cy="685800"/>
          </a:xfrm>
          <a:prstGeom prst="rect">
            <a:avLst/>
          </a:prstGeom>
        </p:spPr>
      </p:pic>
    </p:spTree>
    <p:extLst>
      <p:ext uri="{BB962C8B-B14F-4D97-AF65-F5344CB8AC3E}">
        <p14:creationId xmlns:p14="http://schemas.microsoft.com/office/powerpoint/2010/main" val="12383865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6000"/>
            <a:lum/>
          </a:blip>
          <a:srcRect/>
          <a:stretch>
            <a:fillRect l="-13000" r="-1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Crafton Hills College</a:t>
            </a:r>
          </a:p>
        </p:txBody>
      </p:sp>
      <p:sp>
        <p:nvSpPr>
          <p:cNvPr id="5" name="Content Placeholder 4"/>
          <p:cNvSpPr>
            <a:spLocks noGrp="1"/>
          </p:cNvSpPr>
          <p:nvPr>
            <p:ph idx="1"/>
          </p:nvPr>
        </p:nvSpPr>
        <p:spPr>
          <a:xfrm>
            <a:off x="457200" y="1676400"/>
            <a:ext cx="8229600" cy="4191000"/>
          </a:xfrm>
        </p:spPr>
        <p:txBody>
          <a:bodyPr>
            <a:normAutofit/>
          </a:bodyPr>
          <a:lstStyle/>
          <a:p>
            <a:pPr marL="514350" indent="-514350">
              <a:buFont typeface="+mj-lt"/>
              <a:buAutoNum type="arabicPeriod"/>
            </a:pPr>
            <a:endParaRPr lang="en-US" sz="2400" b="1" dirty="0"/>
          </a:p>
          <a:p>
            <a:pPr marL="0" indent="0">
              <a:buNone/>
            </a:pPr>
            <a:r>
              <a:rPr lang="en-US" sz="2800" b="1" dirty="0"/>
              <a:t>Goal 1: Expand and develop partnerships </a:t>
            </a:r>
          </a:p>
          <a:p>
            <a:pPr marL="0" indent="0">
              <a:buNone/>
            </a:pPr>
            <a:r>
              <a:rPr lang="en-US" sz="2800" b="1" dirty="0"/>
              <a:t>Goal 2: Improve College Processes</a:t>
            </a:r>
          </a:p>
          <a:p>
            <a:pPr marL="0" indent="0">
              <a:buNone/>
            </a:pPr>
            <a:r>
              <a:rPr lang="en-US" sz="2800" b="1" dirty="0"/>
              <a:t>Goal 3: Implement Targeted Recruitments</a:t>
            </a:r>
          </a:p>
          <a:p>
            <a:pPr marL="0" indent="0">
              <a:buNone/>
            </a:pPr>
            <a:r>
              <a:rPr lang="en-US" sz="2800" b="1" dirty="0"/>
              <a:t>Goal 4: Develop Programs to Meet Community Needs</a:t>
            </a:r>
          </a:p>
        </p:txBody>
      </p:sp>
    </p:spTree>
    <p:extLst>
      <p:ext uri="{BB962C8B-B14F-4D97-AF65-F5344CB8AC3E}">
        <p14:creationId xmlns:p14="http://schemas.microsoft.com/office/powerpoint/2010/main" val="860584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a:t>Goal 1: Expand and develop partnerships </a:t>
            </a:r>
          </a:p>
        </p:txBody>
      </p:sp>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1600200"/>
            <a:ext cx="7315201" cy="3429000"/>
          </a:xfrm>
          <a:prstGeom prst="rect">
            <a:avLst/>
          </a:prstGeom>
          <a:noFill/>
          <a:ln>
            <a:noFill/>
          </a:ln>
        </p:spPr>
      </p:pic>
      <p:sp>
        <p:nvSpPr>
          <p:cNvPr id="7" name="TextBox 6"/>
          <p:cNvSpPr txBox="1"/>
          <p:nvPr/>
        </p:nvSpPr>
        <p:spPr>
          <a:xfrm>
            <a:off x="685800" y="1219200"/>
            <a:ext cx="3276600" cy="646331"/>
          </a:xfrm>
          <a:prstGeom prst="rect">
            <a:avLst/>
          </a:prstGeom>
          <a:noFill/>
        </p:spPr>
        <p:txBody>
          <a:bodyPr wrap="square" rtlCol="0">
            <a:spAutoFit/>
          </a:bodyPr>
          <a:lstStyle/>
          <a:p>
            <a:r>
              <a:rPr lang="en-US" b="1" dirty="0"/>
              <a:t>Short-Term Approach</a:t>
            </a:r>
          </a:p>
          <a:p>
            <a:endParaRPr lang="en-US" dirty="0"/>
          </a:p>
        </p:txBody>
      </p:sp>
    </p:spTree>
    <p:extLst>
      <p:ext uri="{BB962C8B-B14F-4D97-AF65-F5344CB8AC3E}">
        <p14:creationId xmlns:p14="http://schemas.microsoft.com/office/powerpoint/2010/main" val="3898860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Partnerships: Long-term approach</a:t>
            </a:r>
          </a:p>
        </p:txBody>
      </p:sp>
      <p:sp>
        <p:nvSpPr>
          <p:cNvPr id="3" name="Content Placeholder 2"/>
          <p:cNvSpPr>
            <a:spLocks noGrp="1"/>
          </p:cNvSpPr>
          <p:nvPr>
            <p:ph idx="1"/>
          </p:nvPr>
        </p:nvSpPr>
        <p:spPr>
          <a:xfrm>
            <a:off x="381000" y="1417638"/>
            <a:ext cx="8305800" cy="4708525"/>
          </a:xfrm>
        </p:spPr>
        <p:txBody>
          <a:bodyPr>
            <a:normAutofit/>
          </a:bodyPr>
          <a:lstStyle/>
          <a:p>
            <a:r>
              <a:rPr lang="en-US" sz="2400" dirty="0"/>
              <a:t>High Schools </a:t>
            </a:r>
          </a:p>
          <a:p>
            <a:pPr lvl="0"/>
            <a:r>
              <a:rPr lang="en-US" sz="2400" dirty="0"/>
              <a:t>Regional Fire Training </a:t>
            </a:r>
          </a:p>
          <a:p>
            <a:pPr lvl="0"/>
            <a:r>
              <a:rPr lang="en-US" sz="2400" dirty="0"/>
              <a:t>Redlands University (basic skills math)</a:t>
            </a:r>
          </a:p>
          <a:p>
            <a:pPr lvl="0"/>
            <a:r>
              <a:rPr lang="en-US" sz="2400" dirty="0"/>
              <a:t>Early, Middle, Online College </a:t>
            </a:r>
          </a:p>
          <a:p>
            <a:pPr lvl="0"/>
            <a:r>
              <a:rPr lang="en-US" sz="2400" dirty="0"/>
              <a:t>Non-Credit options through EDCT Partnerships</a:t>
            </a:r>
          </a:p>
          <a:p>
            <a:pPr lvl="1"/>
            <a:r>
              <a:rPr lang="en-US" sz="2400" dirty="0"/>
              <a:t>Workforce readiness certificate.</a:t>
            </a:r>
          </a:p>
          <a:p>
            <a:pPr lvl="1"/>
            <a:r>
              <a:rPr lang="en-US" sz="2400" dirty="0"/>
              <a:t>Pre-Apprenticeship for Construction Trades</a:t>
            </a:r>
          </a:p>
          <a:p>
            <a:pPr lvl="1"/>
            <a:r>
              <a:rPr lang="en-US" sz="2400" dirty="0"/>
              <a:t>Cooperative Work Experience Program</a:t>
            </a:r>
          </a:p>
          <a:p>
            <a:endParaRPr lang="en-US" dirty="0"/>
          </a:p>
          <a:p>
            <a:pPr marL="0" indent="0">
              <a:buNone/>
            </a:pPr>
            <a:endParaRPr lang="en-US" dirty="0"/>
          </a:p>
        </p:txBody>
      </p:sp>
    </p:spTree>
    <p:extLst>
      <p:ext uri="{BB962C8B-B14F-4D97-AF65-F5344CB8AC3E}">
        <p14:creationId xmlns:p14="http://schemas.microsoft.com/office/powerpoint/2010/main" val="32912140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9980</TotalTime>
  <Words>965</Words>
  <Application>Microsoft Office PowerPoint</Application>
  <PresentationFormat>On-screen Show (4:3)</PresentationFormat>
  <Paragraphs>294</Paragraphs>
  <Slides>16</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Times New Roman</vt:lpstr>
      <vt:lpstr>Wingdings</vt:lpstr>
      <vt:lpstr>Custom Design</vt:lpstr>
      <vt:lpstr>1_Custom Design</vt:lpstr>
      <vt:lpstr> San Bernardino Community College District Enrollment Management: College Reports 2016-2017   Diana Rodriguez, President, San Bernardino Valley College Dr. Wei Zhou, President, Crafton Hills College</vt:lpstr>
      <vt:lpstr>SBCCD Enrollment Management Plan</vt:lpstr>
      <vt:lpstr>SBVC Enrollment Goals</vt:lpstr>
      <vt:lpstr>Alternative Enrollment Pathways</vt:lpstr>
      <vt:lpstr>Off-Site / Concurrent Enrollment</vt:lpstr>
      <vt:lpstr>Projections Summary</vt:lpstr>
      <vt:lpstr>Crafton Hills College</vt:lpstr>
      <vt:lpstr>Goal 1: Expand and develop partnerships </vt:lpstr>
      <vt:lpstr> Partnerships: Long-term approach</vt:lpstr>
      <vt:lpstr>Goal 2: Improve College Processes</vt:lpstr>
      <vt:lpstr>Processes: Long-term approach</vt:lpstr>
      <vt:lpstr>Goal 3: Implement Targeted Recruitments</vt:lpstr>
      <vt:lpstr>Targeted Recruitment: Long-term approach</vt:lpstr>
      <vt:lpstr>Goal 4: Develop Programs to Meet Community Needs</vt:lpstr>
      <vt:lpstr>Meeting community needs: Long-term approach</vt:lpstr>
      <vt:lpstr>Summary</vt:lpstr>
    </vt:vector>
  </TitlesOfParts>
  <Company>SBCCD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Huston, Celia J.</dc:creator>
  <cp:lastModifiedBy>Stacey Nikac</cp:lastModifiedBy>
  <cp:revision>309</cp:revision>
  <cp:lastPrinted>2017-01-04T20:38:40Z</cp:lastPrinted>
  <dcterms:created xsi:type="dcterms:W3CDTF">2014-04-03T17:43:17Z</dcterms:created>
  <dcterms:modified xsi:type="dcterms:W3CDTF">2017-01-04T20:39:17Z</dcterms:modified>
</cp:coreProperties>
</file>