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0"/>
  </p:notesMasterIdLst>
  <p:handoutMasterIdLst>
    <p:handoutMasterId r:id="rId11"/>
  </p:handoutMasterIdLst>
  <p:sldIdLst>
    <p:sldId id="256" r:id="rId3"/>
    <p:sldId id="259" r:id="rId4"/>
    <p:sldId id="262" r:id="rId5"/>
    <p:sldId id="260" r:id="rId6"/>
    <p:sldId id="263" r:id="rId7"/>
    <p:sldId id="264" r:id="rId8"/>
    <p:sldId id="2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999546-A24A-4358-A387-FFB09E05DCEB}">
          <p14:sldIdLst>
            <p14:sldId id="256"/>
            <p14:sldId id="259"/>
            <p14:sldId id="262"/>
            <p14:sldId id="260"/>
            <p14:sldId id="263"/>
            <p14:sldId id="264"/>
            <p14:sldId id="2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48562" autoAdjust="0"/>
  </p:normalViewPr>
  <p:slideViewPr>
    <p:cSldViewPr>
      <p:cViewPr varScale="1">
        <p:scale>
          <a:sx n="28" d="100"/>
          <a:sy n="28" d="100"/>
        </p:scale>
        <p:origin x="1406" y="2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05FE13A-8BDB-49D9-83EE-B86661576861}" type="datetimeFigureOut">
              <a:rPr lang="en-US" smtClean="0"/>
              <a:t>2/9/2017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6DFFAE7-62BA-4B54-A14D-6E2C818AAA26}" type="slidenum">
              <a:rPr lang="en-US" smtClean="0"/>
              <a:t>‹#›</a:t>
            </a:fld>
            <a:endParaRPr lang="en-US"/>
          </a:p>
        </p:txBody>
      </p:sp>
    </p:spTree>
    <p:extLst>
      <p:ext uri="{BB962C8B-B14F-4D97-AF65-F5344CB8AC3E}">
        <p14:creationId xmlns:p14="http://schemas.microsoft.com/office/powerpoint/2010/main" val="1670990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E55E78E-8848-4CF9-8290-932C9F7FBE44}" type="datetimeFigureOut">
              <a:rPr lang="en-US" smtClean="0"/>
              <a:t>2/9/2017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8D76794-6F6C-42CA-AC90-9EA07C110CD4}" type="slidenum">
              <a:rPr lang="en-US" smtClean="0"/>
              <a:t>‹#›</a:t>
            </a:fld>
            <a:endParaRPr lang="en-US"/>
          </a:p>
        </p:txBody>
      </p:sp>
    </p:spTree>
    <p:extLst>
      <p:ext uri="{BB962C8B-B14F-4D97-AF65-F5344CB8AC3E}">
        <p14:creationId xmlns:p14="http://schemas.microsoft.com/office/powerpoint/2010/main" val="2028541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67360" y="2440305"/>
            <a:ext cx="6309360" cy="6856095"/>
          </a:xfrm>
        </p:spPr>
        <p:txBody>
          <a:bodyPr>
            <a:noAutofit/>
          </a:bodyPr>
          <a:lstStyle/>
          <a:p>
            <a:r>
              <a:rPr lang="en-US" b="1" dirty="0"/>
              <a:t>Title:  Bookstore 101</a:t>
            </a:r>
          </a:p>
          <a:p>
            <a:r>
              <a:rPr lang="en-US" b="1" dirty="0"/>
              <a:t>The Campus Bookstores at SBVC &amp; CHC</a:t>
            </a:r>
          </a:p>
          <a:p>
            <a:endParaRPr lang="en-US" dirty="0"/>
          </a:p>
          <a:p>
            <a:endParaRPr lang="en-US" dirty="0"/>
          </a:p>
        </p:txBody>
      </p:sp>
      <p:sp>
        <p:nvSpPr>
          <p:cNvPr id="6" name="Slide Image Placeholder 5"/>
          <p:cNvSpPr>
            <a:spLocks noGrp="1" noRot="1" noChangeAspect="1"/>
          </p:cNvSpPr>
          <p:nvPr>
            <p:ph type="sldImg"/>
          </p:nvPr>
        </p:nvSpPr>
        <p:spPr>
          <a:xfrm>
            <a:off x="552450" y="468313"/>
            <a:ext cx="2473325" cy="1855787"/>
          </a:xfrm>
        </p:spPr>
      </p:sp>
    </p:spTree>
    <p:extLst>
      <p:ext uri="{BB962C8B-B14F-4D97-AF65-F5344CB8AC3E}">
        <p14:creationId xmlns:p14="http://schemas.microsoft.com/office/powerpoint/2010/main" val="1125529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91179" indent="-291179" defTabSz="931774">
              <a:buFont typeface="+mj-lt"/>
              <a:buAutoNum type="romanUcPeriod"/>
              <a:defRPr/>
            </a:pPr>
            <a:r>
              <a:rPr lang="en-US" sz="1600" b="1" dirty="0">
                <a:solidFill>
                  <a:schemeClr val="accent6"/>
                </a:solidFill>
              </a:rPr>
              <a:t>Introduction </a:t>
            </a:r>
          </a:p>
          <a:p>
            <a:pPr defTabSz="931774">
              <a:defRPr/>
            </a:pPr>
            <a:r>
              <a:rPr lang="en-US" sz="1600" dirty="0">
                <a:solidFill>
                  <a:schemeClr val="accent6"/>
                </a:solidFill>
              </a:rPr>
              <a:t>We need to ask a few questions of ourselves. </a:t>
            </a:r>
          </a:p>
          <a:p>
            <a:pPr marL="640594" lvl="1" indent="-174708" defTabSz="931774">
              <a:buFont typeface="Arial" panose="020B0604020202020204" pitchFamily="34" charset="0"/>
              <a:buChar char="•"/>
              <a:defRPr/>
            </a:pPr>
            <a:r>
              <a:rPr lang="en-US" sz="1600" dirty="0">
                <a:solidFill>
                  <a:schemeClr val="accent6"/>
                </a:solidFill>
              </a:rPr>
              <a:t>Is Outsourcing the Best Practice?  Data driven?</a:t>
            </a:r>
          </a:p>
          <a:p>
            <a:pPr marL="640594" lvl="1" indent="-174708" defTabSz="931774">
              <a:buFont typeface="Arial" panose="020B0604020202020204" pitchFamily="34" charset="0"/>
              <a:buChar char="•"/>
              <a:defRPr/>
            </a:pPr>
            <a:r>
              <a:rPr lang="en-US" sz="1600" dirty="0">
                <a:solidFill>
                  <a:schemeClr val="accent6"/>
                </a:solidFill>
              </a:rPr>
              <a:t>People over Profits or Profits over People?</a:t>
            </a:r>
          </a:p>
          <a:p>
            <a:pPr marL="640594" lvl="1" indent="-174708" defTabSz="931774">
              <a:buFont typeface="Arial" panose="020B0604020202020204" pitchFamily="34" charset="0"/>
              <a:buChar char="•"/>
              <a:defRPr/>
            </a:pPr>
            <a:r>
              <a:rPr lang="en-US" sz="1600" dirty="0">
                <a:solidFill>
                  <a:schemeClr val="accent6"/>
                </a:solidFill>
              </a:rPr>
              <a:t>Do we have other obligations?</a:t>
            </a:r>
          </a:p>
          <a:p>
            <a:pPr defTabSz="931774">
              <a:defRPr/>
            </a:pPr>
            <a:r>
              <a:rPr lang="en-US" sz="1600" dirty="0">
                <a:solidFill>
                  <a:schemeClr val="accent6"/>
                </a:solidFill>
              </a:rPr>
              <a:t>Institutional Memory is very important in this decision.</a:t>
            </a:r>
          </a:p>
          <a:p>
            <a:pPr marL="640594" lvl="1" indent="-174708" defTabSz="931774">
              <a:buFont typeface="Arial" panose="020B0604020202020204" pitchFamily="34" charset="0"/>
              <a:buChar char="•"/>
              <a:defRPr/>
            </a:pPr>
            <a:r>
              <a:rPr lang="en-US" sz="1600" dirty="0">
                <a:solidFill>
                  <a:schemeClr val="accent6"/>
                </a:solidFill>
              </a:rPr>
              <a:t>Est. 1948, In 2018 celebrating 70 years as part of SBVC! </a:t>
            </a:r>
          </a:p>
          <a:p>
            <a:pPr marL="640594" lvl="1" indent="-174708" defTabSz="931774">
              <a:buFont typeface="Arial" panose="020B0604020202020204" pitchFamily="34" charset="0"/>
              <a:buChar char="•"/>
              <a:defRPr/>
            </a:pPr>
            <a:r>
              <a:rPr lang="en-US" sz="1600" dirty="0">
                <a:solidFill>
                  <a:schemeClr val="accent6"/>
                </a:solidFill>
              </a:rPr>
              <a:t>The students used to own the bookstore. </a:t>
            </a:r>
          </a:p>
          <a:p>
            <a:pPr defTabSz="931774">
              <a:defRPr/>
            </a:pPr>
            <a:r>
              <a:rPr lang="en-US" sz="1600" dirty="0">
                <a:solidFill>
                  <a:schemeClr val="accent6"/>
                </a:solidFill>
              </a:rPr>
              <a:t>Remind ourselves:</a:t>
            </a:r>
          </a:p>
          <a:p>
            <a:pPr marL="640594" lvl="1" indent="-174708" defTabSz="931774">
              <a:buFont typeface="Arial" panose="020B0604020202020204" pitchFamily="34" charset="0"/>
              <a:buChar char="•"/>
              <a:defRPr/>
            </a:pPr>
            <a:r>
              <a:rPr lang="en-US" sz="1600" dirty="0">
                <a:solidFill>
                  <a:schemeClr val="accent6"/>
                </a:solidFill>
              </a:rPr>
              <a:t>Who we are </a:t>
            </a:r>
          </a:p>
          <a:p>
            <a:pPr marL="640594" lvl="1" indent="-174708" defTabSz="931774">
              <a:buFont typeface="Arial" panose="020B0604020202020204" pitchFamily="34" charset="0"/>
              <a:buChar char="•"/>
              <a:defRPr/>
            </a:pPr>
            <a:r>
              <a:rPr lang="en-US" sz="1600" dirty="0">
                <a:solidFill>
                  <a:schemeClr val="accent6"/>
                </a:solidFill>
              </a:rPr>
              <a:t>Who we serve </a:t>
            </a:r>
          </a:p>
          <a:p>
            <a:pPr marL="640594" lvl="1" indent="-174708" defTabSz="931774">
              <a:buFont typeface="Arial" panose="020B0604020202020204" pitchFamily="34" charset="0"/>
              <a:buChar char="•"/>
              <a:defRPr/>
            </a:pPr>
            <a:r>
              <a:rPr lang="en-US" sz="1600" dirty="0">
                <a:solidFill>
                  <a:schemeClr val="accent6"/>
                </a:solidFill>
              </a:rPr>
              <a:t>Why we are here</a:t>
            </a:r>
          </a:p>
          <a:p>
            <a:pPr defTabSz="931774">
              <a:defRPr/>
            </a:pPr>
            <a:r>
              <a:rPr lang="en-US" sz="1600" dirty="0">
                <a:solidFill>
                  <a:schemeClr val="accent6"/>
                </a:solidFill>
              </a:rPr>
              <a:t>Ask yourself:</a:t>
            </a:r>
          </a:p>
          <a:p>
            <a:pPr marL="640594" lvl="1" indent="-174708" defTabSz="931774">
              <a:buFont typeface="Arial" panose="020B0604020202020204" pitchFamily="34" charset="0"/>
              <a:buChar char="•"/>
              <a:defRPr/>
            </a:pPr>
            <a:r>
              <a:rPr lang="en-US" sz="1600" dirty="0">
                <a:solidFill>
                  <a:schemeClr val="accent6"/>
                </a:solidFill>
              </a:rPr>
              <a:t>Who will the entity you invite in be? </a:t>
            </a:r>
          </a:p>
          <a:p>
            <a:pPr marL="640594" lvl="1" indent="-174708" defTabSz="931774">
              <a:buFont typeface="Arial" panose="020B0604020202020204" pitchFamily="34" charset="0"/>
              <a:buChar char="•"/>
              <a:defRPr/>
            </a:pPr>
            <a:r>
              <a:rPr lang="en-US" sz="1600" dirty="0">
                <a:solidFill>
                  <a:schemeClr val="accent6"/>
                </a:solidFill>
              </a:rPr>
              <a:t>Who will they serve? </a:t>
            </a:r>
          </a:p>
          <a:p>
            <a:pPr marL="640594" lvl="1" indent="-174708" defTabSz="931774">
              <a:buFont typeface="Arial" panose="020B0604020202020204" pitchFamily="34" charset="0"/>
              <a:buChar char="•"/>
              <a:defRPr/>
            </a:pPr>
            <a:r>
              <a:rPr lang="en-US" sz="1600" dirty="0">
                <a:solidFill>
                  <a:schemeClr val="accent6"/>
                </a:solidFill>
              </a:rPr>
              <a:t>Why are they here? </a:t>
            </a:r>
          </a:p>
          <a:p>
            <a:pPr defTabSz="931774">
              <a:defRPr/>
            </a:pPr>
            <a:endParaRPr lang="en-US" dirty="0">
              <a:solidFill>
                <a:schemeClr val="accent6"/>
              </a:solidFill>
            </a:endParaRPr>
          </a:p>
          <a:p>
            <a:pPr defTabSz="931774">
              <a:defRPr/>
            </a:pPr>
            <a:endParaRPr lang="en-US" dirty="0">
              <a:solidFill>
                <a:schemeClr val="accent6"/>
              </a:solidFill>
            </a:endParaRPr>
          </a:p>
        </p:txBody>
      </p:sp>
      <p:sp>
        <p:nvSpPr>
          <p:cNvPr id="5" name="Slide Image Placeholder 4"/>
          <p:cNvSpPr>
            <a:spLocks noGrp="1" noRot="1" noChangeAspect="1"/>
          </p:cNvSpPr>
          <p:nvPr>
            <p:ph type="sldImg"/>
          </p:nvPr>
        </p:nvSpPr>
        <p:spPr>
          <a:xfrm>
            <a:off x="557213" y="511175"/>
            <a:ext cx="3192462" cy="2393950"/>
          </a:xfrm>
        </p:spPr>
      </p:sp>
    </p:spTree>
    <p:extLst>
      <p:ext uri="{BB962C8B-B14F-4D97-AF65-F5344CB8AC3E}">
        <p14:creationId xmlns:p14="http://schemas.microsoft.com/office/powerpoint/2010/main" val="74011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91179" indent="-291179" defTabSz="931774">
              <a:buFont typeface="+mj-lt"/>
              <a:buAutoNum type="romanUcPeriod" startAt="2"/>
              <a:defRPr/>
            </a:pPr>
            <a:r>
              <a:rPr lang="en-US" sz="1600" b="1" dirty="0">
                <a:solidFill>
                  <a:schemeClr val="accent6"/>
                </a:solidFill>
              </a:rPr>
              <a:t>More Than Books</a:t>
            </a:r>
          </a:p>
          <a:p>
            <a:pPr defTabSz="931774">
              <a:defRPr/>
            </a:pPr>
            <a:r>
              <a:rPr lang="en-US" sz="1600" dirty="0">
                <a:solidFill>
                  <a:schemeClr val="accent6"/>
                </a:solidFill>
              </a:rPr>
              <a:t>Letters of support from campuses &amp; community.</a:t>
            </a:r>
          </a:p>
          <a:p>
            <a:pPr marL="640594" lvl="1" indent="-174708" defTabSz="931774">
              <a:buFont typeface="Arial" panose="020B0604020202020204" pitchFamily="34" charset="0"/>
              <a:buChar char="•"/>
              <a:defRPr/>
            </a:pPr>
            <a:r>
              <a:rPr lang="en-US" sz="1600" dirty="0">
                <a:solidFill>
                  <a:schemeClr val="accent6"/>
                </a:solidFill>
              </a:rPr>
              <a:t>Outside Vendors</a:t>
            </a:r>
          </a:p>
          <a:p>
            <a:pPr marL="640594" lvl="1" indent="-174708" defTabSz="931774">
              <a:buFont typeface="Arial" panose="020B0604020202020204" pitchFamily="34" charset="0"/>
              <a:buChar char="•"/>
              <a:defRPr/>
            </a:pPr>
            <a:r>
              <a:rPr lang="en-US" sz="1600" dirty="0" err="1">
                <a:solidFill>
                  <a:schemeClr val="accent6"/>
                </a:solidFill>
              </a:rPr>
              <a:t>Calworks</a:t>
            </a:r>
            <a:r>
              <a:rPr lang="en-US" sz="1600" dirty="0">
                <a:solidFill>
                  <a:schemeClr val="accent6"/>
                </a:solidFill>
              </a:rPr>
              <a:t> &amp; Workforce Development</a:t>
            </a:r>
          </a:p>
          <a:p>
            <a:pPr marL="640594" lvl="1" indent="-174708" defTabSz="931774">
              <a:buFont typeface="Arial" panose="020B0604020202020204" pitchFamily="34" charset="0"/>
              <a:buChar char="•"/>
              <a:defRPr/>
            </a:pPr>
            <a:r>
              <a:rPr lang="en-US" sz="1600" dirty="0">
                <a:solidFill>
                  <a:schemeClr val="accent6"/>
                </a:solidFill>
              </a:rPr>
              <a:t>Foster Kinship Care Education &amp; Guardian Scholars</a:t>
            </a:r>
          </a:p>
          <a:p>
            <a:pPr defTabSz="931774">
              <a:defRPr/>
            </a:pPr>
            <a:r>
              <a:rPr lang="en-US" sz="1600" dirty="0">
                <a:solidFill>
                  <a:schemeClr val="accent6"/>
                </a:solidFill>
              </a:rPr>
              <a:t>List of our events and services that go above and beyond.</a:t>
            </a:r>
          </a:p>
          <a:p>
            <a:pPr marL="640594" lvl="1" indent="-174708" defTabSz="931774">
              <a:buFont typeface="Arial" panose="020B0604020202020204" pitchFamily="34" charset="0"/>
              <a:buChar char="•"/>
              <a:defRPr/>
            </a:pPr>
            <a:r>
              <a:rPr lang="en-US" sz="1600" dirty="0">
                <a:solidFill>
                  <a:schemeClr val="accent6"/>
                </a:solidFill>
              </a:rPr>
              <a:t>A focus on serving our community.</a:t>
            </a:r>
          </a:p>
          <a:p>
            <a:pPr marL="640594" lvl="1" indent="-174708" defTabSz="931774">
              <a:buFont typeface="Arial" panose="020B0604020202020204" pitchFamily="34" charset="0"/>
              <a:buChar char="•"/>
              <a:defRPr/>
            </a:pPr>
            <a:r>
              <a:rPr lang="en-US" sz="1600" dirty="0">
                <a:solidFill>
                  <a:schemeClr val="accent6"/>
                </a:solidFill>
              </a:rPr>
              <a:t>We know the needs of the campuses. </a:t>
            </a:r>
          </a:p>
          <a:p>
            <a:pPr marL="640594" lvl="1" indent="-174708" defTabSz="931774">
              <a:buFont typeface="Arial" panose="020B0604020202020204" pitchFamily="34" charset="0"/>
              <a:buChar char="•"/>
              <a:defRPr/>
            </a:pPr>
            <a:r>
              <a:rPr lang="en-US" sz="1600" dirty="0">
                <a:solidFill>
                  <a:schemeClr val="accent6"/>
                </a:solidFill>
              </a:rPr>
              <a:t>Some things just can’t be taught. </a:t>
            </a:r>
          </a:p>
          <a:p>
            <a:pPr defTabSz="931774">
              <a:defRPr/>
            </a:pPr>
            <a:r>
              <a:rPr lang="en-US" sz="1600" dirty="0">
                <a:solidFill>
                  <a:schemeClr val="accent6"/>
                </a:solidFill>
              </a:rPr>
              <a:t>Quality over quantity is something we believe in.</a:t>
            </a:r>
          </a:p>
          <a:p>
            <a:pPr marL="640594" lvl="1" indent="-174708" defTabSz="931774">
              <a:buFont typeface="Arial" panose="020B0604020202020204" pitchFamily="34" charset="0"/>
              <a:buChar char="•"/>
              <a:defRPr/>
            </a:pPr>
            <a:r>
              <a:rPr lang="en-US" sz="1600" dirty="0">
                <a:solidFill>
                  <a:schemeClr val="accent6"/>
                </a:solidFill>
              </a:rPr>
              <a:t>Our personal touch.</a:t>
            </a:r>
          </a:p>
          <a:p>
            <a:pPr marL="640594" lvl="1" indent="-174708" defTabSz="931774">
              <a:buFont typeface="Arial" panose="020B0604020202020204" pitchFamily="34" charset="0"/>
              <a:buChar char="•"/>
              <a:defRPr/>
            </a:pPr>
            <a:r>
              <a:rPr lang="en-US" sz="1600" dirty="0">
                <a:solidFill>
                  <a:schemeClr val="accent6"/>
                </a:solidFill>
              </a:rPr>
              <a:t>Going the extra mile for our campuses. </a:t>
            </a:r>
          </a:p>
        </p:txBody>
      </p:sp>
      <p:sp>
        <p:nvSpPr>
          <p:cNvPr id="5" name="Slide Image Placeholder 4"/>
          <p:cNvSpPr>
            <a:spLocks noGrp="1" noRot="1" noChangeAspect="1"/>
          </p:cNvSpPr>
          <p:nvPr>
            <p:ph type="sldImg"/>
          </p:nvPr>
        </p:nvSpPr>
        <p:spPr>
          <a:xfrm>
            <a:off x="557213" y="511175"/>
            <a:ext cx="3192462" cy="2393950"/>
          </a:xfrm>
        </p:spPr>
      </p:sp>
    </p:spTree>
    <p:extLst>
      <p:ext uri="{BB962C8B-B14F-4D97-AF65-F5344CB8AC3E}">
        <p14:creationId xmlns:p14="http://schemas.microsoft.com/office/powerpoint/2010/main" val="1195875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91179" indent="-291179" defTabSz="931774">
              <a:buFont typeface="+mj-lt"/>
              <a:buAutoNum type="romanUcPeriod" startAt="3"/>
              <a:defRPr/>
            </a:pPr>
            <a:r>
              <a:rPr lang="en-US" sz="1600" b="1" dirty="0">
                <a:solidFill>
                  <a:schemeClr val="accent6"/>
                </a:solidFill>
              </a:rPr>
              <a:t>Critical Support</a:t>
            </a:r>
          </a:p>
          <a:p>
            <a:pPr defTabSz="931774">
              <a:defRPr/>
            </a:pPr>
            <a:r>
              <a:rPr lang="en-US" sz="1600" dirty="0">
                <a:solidFill>
                  <a:schemeClr val="accent6"/>
                </a:solidFill>
              </a:rPr>
              <a:t>Our students have challenges that a regular business will not care about.</a:t>
            </a:r>
          </a:p>
          <a:p>
            <a:pPr defTabSz="931774">
              <a:defRPr/>
            </a:pPr>
            <a:r>
              <a:rPr lang="en-US" sz="1600" dirty="0">
                <a:solidFill>
                  <a:schemeClr val="accent6"/>
                </a:solidFill>
              </a:rPr>
              <a:t>Flexibility when working with special programs is crucial.</a:t>
            </a:r>
          </a:p>
          <a:p>
            <a:pPr defTabSz="931774">
              <a:defRPr/>
            </a:pPr>
            <a:r>
              <a:rPr lang="en-US" sz="1600" dirty="0">
                <a:solidFill>
                  <a:schemeClr val="accent6"/>
                </a:solidFill>
              </a:rPr>
              <a:t>The timelines and deadlines require positive relationships with departments/programs. </a:t>
            </a:r>
          </a:p>
        </p:txBody>
      </p:sp>
      <p:sp>
        <p:nvSpPr>
          <p:cNvPr id="5" name="Slide Image Placeholder 4"/>
          <p:cNvSpPr>
            <a:spLocks noGrp="1" noRot="1" noChangeAspect="1"/>
          </p:cNvSpPr>
          <p:nvPr>
            <p:ph type="sldImg"/>
          </p:nvPr>
        </p:nvSpPr>
        <p:spPr>
          <a:xfrm>
            <a:off x="557213" y="511175"/>
            <a:ext cx="3192462" cy="2393950"/>
          </a:xfrm>
        </p:spPr>
      </p:sp>
    </p:spTree>
    <p:extLst>
      <p:ext uri="{BB962C8B-B14F-4D97-AF65-F5344CB8AC3E}">
        <p14:creationId xmlns:p14="http://schemas.microsoft.com/office/powerpoint/2010/main" val="1629391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lnSpcReduction="10000"/>
          </a:bodyPr>
          <a:lstStyle/>
          <a:p>
            <a:pPr marL="291179" indent="-291179" defTabSz="931774">
              <a:buFont typeface="+mj-lt"/>
              <a:buAutoNum type="romanUcPeriod" startAt="4"/>
              <a:defRPr/>
            </a:pPr>
            <a:r>
              <a:rPr lang="en-US" sz="1600" b="1" dirty="0">
                <a:solidFill>
                  <a:schemeClr val="accent6"/>
                </a:solidFill>
              </a:rPr>
              <a:t>Our Priorities</a:t>
            </a:r>
          </a:p>
          <a:p>
            <a:pPr defTabSz="931774">
              <a:defRPr/>
            </a:pPr>
            <a:r>
              <a:rPr lang="en-US" sz="1600" dirty="0">
                <a:solidFill>
                  <a:schemeClr val="accent6"/>
                </a:solidFill>
              </a:rPr>
              <a:t>Students are first, always! </a:t>
            </a:r>
          </a:p>
          <a:p>
            <a:pPr defTabSz="931774">
              <a:defRPr/>
            </a:pPr>
            <a:r>
              <a:rPr lang="en-US" sz="1600" dirty="0">
                <a:solidFill>
                  <a:schemeClr val="accent6"/>
                </a:solidFill>
              </a:rPr>
              <a:t>Are we evaluating the bookstore the same as other programs/departments?</a:t>
            </a:r>
          </a:p>
          <a:p>
            <a:pPr defTabSz="931774">
              <a:defRPr/>
            </a:pPr>
            <a:r>
              <a:rPr lang="en-US" sz="1600" dirty="0">
                <a:solidFill>
                  <a:schemeClr val="accent6"/>
                </a:solidFill>
              </a:rPr>
              <a:t>Look at the numbers:</a:t>
            </a:r>
          </a:p>
          <a:p>
            <a:pPr marL="291179" indent="-291179" defTabSz="931774">
              <a:buFont typeface="Arial" panose="020B0604020202020204" pitchFamily="34" charset="0"/>
              <a:buChar char="•"/>
              <a:defRPr/>
            </a:pPr>
            <a:r>
              <a:rPr lang="en-US" sz="1600" dirty="0">
                <a:solidFill>
                  <a:schemeClr val="accent6"/>
                </a:solidFill>
              </a:rPr>
              <a:t>	Sales are over $4 Million</a:t>
            </a:r>
          </a:p>
          <a:p>
            <a:pPr marL="291179" indent="-291179" defTabSz="931774">
              <a:buFont typeface="Arial" panose="020B0604020202020204" pitchFamily="34" charset="0"/>
              <a:buChar char="•"/>
              <a:defRPr/>
            </a:pPr>
            <a:r>
              <a:rPr lang="en-US" sz="1600" dirty="0">
                <a:solidFill>
                  <a:schemeClr val="accent6"/>
                </a:solidFill>
              </a:rPr>
              <a:t>	Staff are less than $1 Million</a:t>
            </a:r>
          </a:p>
          <a:p>
            <a:pPr marL="291179" indent="-291179" defTabSz="931774">
              <a:buFont typeface="Arial" panose="020B0604020202020204" pitchFamily="34" charset="0"/>
              <a:buChar char="•"/>
              <a:defRPr/>
            </a:pPr>
            <a:r>
              <a:rPr lang="en-US" sz="1600" dirty="0">
                <a:solidFill>
                  <a:schemeClr val="accent6"/>
                </a:solidFill>
              </a:rPr>
              <a:t>	Other income $76,000</a:t>
            </a:r>
          </a:p>
          <a:p>
            <a:pPr marL="291179" indent="-291179" defTabSz="931774">
              <a:buFont typeface="Arial" panose="020B0604020202020204" pitchFamily="34" charset="0"/>
              <a:buChar char="•"/>
              <a:defRPr/>
            </a:pPr>
            <a:r>
              <a:rPr lang="en-US" sz="1600" dirty="0">
                <a:solidFill>
                  <a:schemeClr val="accent6"/>
                </a:solidFill>
              </a:rPr>
              <a:t>	Discounts to Students: Over $200,000</a:t>
            </a:r>
          </a:p>
          <a:p>
            <a:pPr marL="291179" indent="-291179" defTabSz="931774">
              <a:buFont typeface="Arial" panose="020B0604020202020204" pitchFamily="34" charset="0"/>
              <a:buChar char="•"/>
              <a:defRPr/>
            </a:pPr>
            <a:r>
              <a:rPr lang="en-US" sz="1600" dirty="0">
                <a:solidFill>
                  <a:schemeClr val="accent6"/>
                </a:solidFill>
              </a:rPr>
              <a:t>	Direct Expenses:  Over $3 Million</a:t>
            </a:r>
          </a:p>
          <a:p>
            <a:pPr marL="291179" indent="-291179" defTabSz="931774">
              <a:buFont typeface="Arial" panose="020B0604020202020204" pitchFamily="34" charset="0"/>
              <a:buChar char="•"/>
              <a:defRPr/>
            </a:pPr>
            <a:r>
              <a:rPr lang="en-US" sz="1600" dirty="0">
                <a:solidFill>
                  <a:schemeClr val="accent6"/>
                </a:solidFill>
              </a:rPr>
              <a:t>	What is left? $19,000</a:t>
            </a:r>
          </a:p>
          <a:p>
            <a:pPr marL="291179" indent="-291179" defTabSz="931774">
              <a:buFont typeface="Arial" panose="020B0604020202020204" pitchFamily="34" charset="0"/>
              <a:buChar char="•"/>
              <a:defRPr/>
            </a:pPr>
            <a:r>
              <a:rPr lang="en-US" sz="1600" dirty="0">
                <a:solidFill>
                  <a:schemeClr val="accent6"/>
                </a:solidFill>
              </a:rPr>
              <a:t>	Spent Internally: Over $400,000</a:t>
            </a:r>
          </a:p>
          <a:p>
            <a:pPr marL="291179" indent="-291179" defTabSz="931774">
              <a:buFont typeface="Arial" panose="020B0604020202020204" pitchFamily="34" charset="0"/>
              <a:buChar char="•"/>
              <a:defRPr/>
            </a:pPr>
            <a:r>
              <a:rPr lang="en-US" sz="1600" dirty="0">
                <a:solidFill>
                  <a:schemeClr val="accent6"/>
                </a:solidFill>
              </a:rPr>
              <a:t>	Why is there a big loss?</a:t>
            </a:r>
          </a:p>
          <a:p>
            <a:pPr marL="291179" indent="-291179" defTabSz="931774">
              <a:buFont typeface="Arial" panose="020B0604020202020204" pitchFamily="34" charset="0"/>
              <a:buChar char="•"/>
              <a:defRPr/>
            </a:pPr>
            <a:r>
              <a:rPr lang="en-US" sz="1600" dirty="0">
                <a:solidFill>
                  <a:schemeClr val="accent6"/>
                </a:solidFill>
              </a:rPr>
              <a:t>	Charging bookstore for phones, repairs, conferences, mileage, promotions, etc. </a:t>
            </a:r>
          </a:p>
          <a:p>
            <a:pPr marL="291179" indent="-291179" defTabSz="931774">
              <a:buFont typeface="Arial" panose="020B0604020202020204" pitchFamily="34" charset="0"/>
              <a:buChar char="•"/>
              <a:defRPr/>
            </a:pPr>
            <a:r>
              <a:rPr lang="en-US" sz="1600" dirty="0">
                <a:solidFill>
                  <a:schemeClr val="accent6"/>
                </a:solidFill>
              </a:rPr>
              <a:t>	Indirect Expenses:  $30,000 – 60,000 </a:t>
            </a:r>
          </a:p>
          <a:p>
            <a:pPr defTabSz="931774">
              <a:defRPr/>
            </a:pPr>
            <a:r>
              <a:rPr lang="en-US" sz="1600" dirty="0">
                <a:solidFill>
                  <a:schemeClr val="accent6"/>
                </a:solidFill>
              </a:rPr>
              <a:t>Examples of what we are doing wrong:</a:t>
            </a:r>
          </a:p>
          <a:p>
            <a:pPr defTabSz="931774">
              <a:defRPr/>
            </a:pPr>
            <a:r>
              <a:rPr lang="en-US" sz="1600" dirty="0">
                <a:solidFill>
                  <a:schemeClr val="accent6"/>
                </a:solidFill>
              </a:rPr>
              <a:t>Staples &amp; Non-Instructional Supplies</a:t>
            </a:r>
          </a:p>
        </p:txBody>
      </p:sp>
      <p:sp>
        <p:nvSpPr>
          <p:cNvPr id="5" name="Slide Image Placeholder 4"/>
          <p:cNvSpPr>
            <a:spLocks noGrp="1" noRot="1" noChangeAspect="1"/>
          </p:cNvSpPr>
          <p:nvPr>
            <p:ph type="sldImg"/>
          </p:nvPr>
        </p:nvSpPr>
        <p:spPr>
          <a:xfrm>
            <a:off x="557213" y="511175"/>
            <a:ext cx="3192462" cy="2393950"/>
          </a:xfrm>
        </p:spPr>
      </p:sp>
    </p:spTree>
    <p:extLst>
      <p:ext uri="{BB962C8B-B14F-4D97-AF65-F5344CB8AC3E}">
        <p14:creationId xmlns:p14="http://schemas.microsoft.com/office/powerpoint/2010/main" val="227073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32943" indent="-232943" defTabSz="931774">
              <a:defRPr/>
            </a:pPr>
            <a:r>
              <a:rPr lang="en-US" b="1" dirty="0">
                <a:solidFill>
                  <a:schemeClr val="accent6"/>
                </a:solidFill>
              </a:rPr>
              <a:t>V. </a:t>
            </a:r>
            <a:r>
              <a:rPr lang="en-US" sz="1600" b="1" dirty="0">
                <a:solidFill>
                  <a:schemeClr val="accent6"/>
                </a:solidFill>
              </a:rPr>
              <a:t>Why are we a COMMUNITY COLLEGE? </a:t>
            </a:r>
          </a:p>
          <a:p>
            <a:pPr marL="232943" indent="-232943" defTabSz="931774">
              <a:buFont typeface="Arial" panose="020B0604020202020204" pitchFamily="34" charset="0"/>
              <a:buChar char="•"/>
              <a:defRPr/>
            </a:pPr>
            <a:r>
              <a:rPr lang="en-US" sz="1600" dirty="0">
                <a:solidFill>
                  <a:schemeClr val="accent6"/>
                </a:solidFill>
              </a:rPr>
              <a:t>Not a private </a:t>
            </a:r>
          </a:p>
          <a:p>
            <a:pPr marL="232943" indent="-232943" defTabSz="931774">
              <a:buFont typeface="Arial" panose="020B0604020202020204" pitchFamily="34" charset="0"/>
              <a:buChar char="•"/>
              <a:defRPr/>
            </a:pPr>
            <a:r>
              <a:rPr lang="en-US" sz="1600" dirty="0">
                <a:solidFill>
                  <a:schemeClr val="accent6"/>
                </a:solidFill>
              </a:rPr>
              <a:t>Not a for-profit</a:t>
            </a:r>
          </a:p>
          <a:p>
            <a:pPr marL="232943" indent="-232943" defTabSz="931774">
              <a:buFont typeface="Arial" panose="020B0604020202020204" pitchFamily="34" charset="0"/>
              <a:buChar char="•"/>
              <a:defRPr/>
            </a:pPr>
            <a:r>
              <a:rPr lang="en-US" sz="1600" dirty="0">
                <a:solidFill>
                  <a:schemeClr val="accent6"/>
                </a:solidFill>
              </a:rPr>
              <a:t>Here to serve the community </a:t>
            </a:r>
          </a:p>
          <a:p>
            <a:pPr marL="232943" indent="-232943" defTabSz="931774">
              <a:defRPr/>
            </a:pPr>
            <a:r>
              <a:rPr lang="en-US" sz="1600" dirty="0">
                <a:solidFill>
                  <a:schemeClr val="accent6"/>
                </a:solidFill>
              </a:rPr>
              <a:t>It’s the colleges that matter most. </a:t>
            </a:r>
          </a:p>
          <a:p>
            <a:pPr marL="232943" indent="-232943" defTabSz="931774">
              <a:defRPr/>
            </a:pPr>
            <a:r>
              <a:rPr lang="en-US" sz="1600" dirty="0">
                <a:solidFill>
                  <a:schemeClr val="accent6"/>
                </a:solidFill>
              </a:rPr>
              <a:t>Keep the funds as local as possible. </a:t>
            </a:r>
          </a:p>
          <a:p>
            <a:pPr marL="232943" indent="-232943" defTabSz="931774">
              <a:defRPr/>
            </a:pPr>
            <a:r>
              <a:rPr lang="en-US" sz="1600" dirty="0">
                <a:solidFill>
                  <a:schemeClr val="accent6"/>
                </a:solidFill>
              </a:rPr>
              <a:t>Invest in our community, students &amp; infrastructure.</a:t>
            </a:r>
          </a:p>
          <a:p>
            <a:pPr marL="232943" indent="-232943" defTabSz="931774">
              <a:defRPr/>
            </a:pPr>
            <a:r>
              <a:rPr lang="en-US" sz="1600" dirty="0">
                <a:solidFill>
                  <a:schemeClr val="accent6"/>
                </a:solidFill>
              </a:rPr>
              <a:t>Push for innovation here with our own human resources. </a:t>
            </a:r>
          </a:p>
          <a:p>
            <a:pPr marL="232943" indent="-232943" defTabSz="931774">
              <a:defRPr/>
            </a:pPr>
            <a:r>
              <a:rPr lang="en-US" sz="1600" dirty="0">
                <a:solidFill>
                  <a:schemeClr val="accent6"/>
                </a:solidFill>
              </a:rPr>
              <a:t>Focus on the Inland Empire not the corporate empire.</a:t>
            </a:r>
          </a:p>
          <a:p>
            <a:pPr marL="232943" indent="-232943" defTabSz="931774">
              <a:defRPr/>
            </a:pPr>
            <a:endParaRPr lang="en-US" sz="1600" dirty="0">
              <a:solidFill>
                <a:schemeClr val="accent6"/>
              </a:solidFill>
            </a:endParaRPr>
          </a:p>
        </p:txBody>
      </p:sp>
      <p:sp>
        <p:nvSpPr>
          <p:cNvPr id="5" name="Slide Image Placeholder 4"/>
          <p:cNvSpPr>
            <a:spLocks noGrp="1" noRot="1" noChangeAspect="1"/>
          </p:cNvSpPr>
          <p:nvPr>
            <p:ph type="sldImg"/>
          </p:nvPr>
        </p:nvSpPr>
        <p:spPr>
          <a:xfrm>
            <a:off x="557213" y="511175"/>
            <a:ext cx="3192462" cy="2393950"/>
          </a:xfrm>
        </p:spPr>
      </p:sp>
    </p:spTree>
    <p:extLst>
      <p:ext uri="{BB962C8B-B14F-4D97-AF65-F5344CB8AC3E}">
        <p14:creationId xmlns:p14="http://schemas.microsoft.com/office/powerpoint/2010/main" val="178879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91179" indent="-291179" defTabSz="931774">
              <a:buFont typeface="+mj-lt"/>
              <a:buAutoNum type="romanUcPeriod" startAt="6"/>
              <a:defRPr/>
            </a:pPr>
            <a:r>
              <a:rPr lang="en-US" sz="1600" b="1" dirty="0">
                <a:solidFill>
                  <a:schemeClr val="accent6"/>
                </a:solidFill>
              </a:rPr>
              <a:t>Change</a:t>
            </a:r>
          </a:p>
          <a:p>
            <a:pPr defTabSz="931774">
              <a:defRPr/>
            </a:pPr>
            <a:r>
              <a:rPr lang="en-US" sz="1600" dirty="0">
                <a:solidFill>
                  <a:schemeClr val="accent6"/>
                </a:solidFill>
              </a:rPr>
              <a:t>Changing is difficult and takes time.</a:t>
            </a:r>
          </a:p>
          <a:p>
            <a:pPr defTabSz="931774">
              <a:defRPr/>
            </a:pPr>
            <a:r>
              <a:rPr lang="en-US" sz="1600" dirty="0">
                <a:solidFill>
                  <a:schemeClr val="accent6"/>
                </a:solidFill>
              </a:rPr>
              <a:t>Technology has changed the industry.</a:t>
            </a:r>
          </a:p>
          <a:p>
            <a:pPr defTabSz="931774">
              <a:defRPr/>
            </a:pPr>
            <a:r>
              <a:rPr lang="en-US" sz="1600" dirty="0">
                <a:solidFill>
                  <a:schemeClr val="accent6"/>
                </a:solidFill>
              </a:rPr>
              <a:t>We need to evolve.</a:t>
            </a:r>
          </a:p>
          <a:p>
            <a:pPr defTabSz="931774">
              <a:defRPr/>
            </a:pPr>
            <a:r>
              <a:rPr lang="en-US" sz="1600" dirty="0">
                <a:solidFill>
                  <a:schemeClr val="accent6"/>
                </a:solidFill>
              </a:rPr>
              <a:t>Campus Stores vs. Bookstores</a:t>
            </a:r>
          </a:p>
          <a:p>
            <a:pPr defTabSz="931774">
              <a:defRPr/>
            </a:pPr>
            <a:r>
              <a:rPr lang="en-US" sz="1600" dirty="0">
                <a:solidFill>
                  <a:schemeClr val="accent6"/>
                </a:solidFill>
              </a:rPr>
              <a:t>Keep the personal touch. </a:t>
            </a:r>
          </a:p>
          <a:p>
            <a:pPr defTabSz="931774">
              <a:defRPr/>
            </a:pPr>
            <a:endParaRPr lang="en-US" sz="1600" dirty="0">
              <a:solidFill>
                <a:schemeClr val="accent6"/>
              </a:solidFill>
            </a:endParaRPr>
          </a:p>
          <a:p>
            <a:pPr marL="291179" indent="-291179" defTabSz="931774">
              <a:buFont typeface="+mj-lt"/>
              <a:buAutoNum type="romanUcPeriod" startAt="7"/>
              <a:defRPr/>
            </a:pPr>
            <a:r>
              <a:rPr lang="en-US" sz="1600" b="1" dirty="0">
                <a:solidFill>
                  <a:schemeClr val="accent6"/>
                </a:solidFill>
              </a:rPr>
              <a:t>Choose Wisely</a:t>
            </a:r>
          </a:p>
          <a:p>
            <a:pPr defTabSz="931774">
              <a:defRPr/>
            </a:pPr>
            <a:r>
              <a:rPr lang="en-US" sz="1600" dirty="0">
                <a:solidFill>
                  <a:schemeClr val="accent6"/>
                </a:solidFill>
              </a:rPr>
              <a:t>Take the road less traveled. </a:t>
            </a:r>
          </a:p>
          <a:p>
            <a:pPr defTabSz="931774">
              <a:defRPr/>
            </a:pPr>
            <a:r>
              <a:rPr lang="en-US" sz="1600" dirty="0">
                <a:solidFill>
                  <a:schemeClr val="accent6"/>
                </a:solidFill>
              </a:rPr>
              <a:t>Bring our problem solvers to the table. </a:t>
            </a:r>
          </a:p>
          <a:p>
            <a:pPr defTabSz="931774">
              <a:defRPr/>
            </a:pPr>
            <a:r>
              <a:rPr lang="en-US" sz="1600" dirty="0">
                <a:solidFill>
                  <a:schemeClr val="accent6"/>
                </a:solidFill>
              </a:rPr>
              <a:t>More shared governance &amp; inclusion.</a:t>
            </a:r>
          </a:p>
          <a:p>
            <a:pPr defTabSz="931774">
              <a:defRPr/>
            </a:pPr>
            <a:r>
              <a:rPr lang="en-US" sz="1600" dirty="0">
                <a:solidFill>
                  <a:schemeClr val="accent6"/>
                </a:solidFill>
              </a:rPr>
              <a:t>We can do it, if we come together with a plan.</a:t>
            </a:r>
          </a:p>
          <a:p>
            <a:pPr defTabSz="931774">
              <a:defRPr/>
            </a:pPr>
            <a:endParaRPr lang="en-US" sz="1600" dirty="0">
              <a:solidFill>
                <a:schemeClr val="accent6"/>
              </a:solidFill>
            </a:endParaRPr>
          </a:p>
        </p:txBody>
      </p:sp>
      <p:sp>
        <p:nvSpPr>
          <p:cNvPr id="5" name="Slide Image Placeholder 4"/>
          <p:cNvSpPr>
            <a:spLocks noGrp="1" noRot="1" noChangeAspect="1"/>
          </p:cNvSpPr>
          <p:nvPr>
            <p:ph type="sldImg"/>
          </p:nvPr>
        </p:nvSpPr>
        <p:spPr>
          <a:xfrm>
            <a:off x="557213" y="511175"/>
            <a:ext cx="3192462" cy="2393950"/>
          </a:xfrm>
        </p:spPr>
      </p:sp>
    </p:spTree>
    <p:extLst>
      <p:ext uri="{BB962C8B-B14F-4D97-AF65-F5344CB8AC3E}">
        <p14:creationId xmlns:p14="http://schemas.microsoft.com/office/powerpoint/2010/main" val="376099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EF05EF-6168-407F-8025-E41839E12504}"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3000">
              <a:schemeClr val="tx1"/>
            </a:gs>
            <a:gs pos="100000">
              <a:schemeClr val="tx1">
                <a:lumMod val="50000"/>
                <a:lumOff val="5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extLst>
      <p:ext uri="{BB962C8B-B14F-4D97-AF65-F5344CB8AC3E}">
        <p14:creationId xmlns:p14="http://schemas.microsoft.com/office/powerpoint/2010/main" val="3875647336"/>
      </p:ext>
    </p:extLst>
  </p:cSld>
  <p:clrMap bg1="lt1" tx1="dk1" bg2="lt2" tx2="dk2" accent1="accent1" accent2="accent2" accent3="accent3" accent4="accent4" accent5="accent5" accent6="accent6" hlink="hlink" folHlink="folHlink"/>
  <p:sldLayoutIdLst>
    <p:sldLayoutId id="2147483649" r:id="rId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Inside-right pages with text"/>
          <p:cNvGrpSpPr/>
          <p:nvPr/>
        </p:nvGrpSpPr>
        <p:grpSpPr>
          <a:xfrm>
            <a:off x="4572000" y="1371600"/>
            <a:ext cx="3044952" cy="4114800"/>
            <a:chOff x="4572000" y="1371600"/>
            <a:chExt cx="3044952" cy="4114800"/>
          </a:xfrm>
        </p:grpSpPr>
        <p:grpSp>
          <p:nvGrpSpPr>
            <p:cNvPr id="3" name="Inside-right"/>
            <p:cNvGrpSpPr/>
            <p:nvPr/>
          </p:nvGrpSpPr>
          <p:grpSpPr>
            <a:xfrm rot="10800000">
              <a:off x="4572000" y="1371600"/>
              <a:ext cx="3044952" cy="4114800"/>
              <a:chOff x="1527048" y="1371600"/>
              <a:chExt cx="3044952" cy="4114800"/>
            </a:xfrm>
          </p:grpSpPr>
          <p:sp>
            <p:nvSpPr>
              <p:cNvPr id="141" name="Rounded Rectangle 140"/>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2" name="Rectangle 141"/>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43" name="TextBox 142"/>
            <p:cNvSpPr txBox="1"/>
            <p:nvPr/>
          </p:nvSpPr>
          <p:spPr>
            <a:xfrm>
              <a:off x="5192507" y="2286000"/>
              <a:ext cx="1676400" cy="2031325"/>
            </a:xfrm>
            <a:prstGeom prst="rect">
              <a:avLst/>
            </a:prstGeom>
            <a:noFill/>
          </p:spPr>
          <p:txBody>
            <a:bodyPr wrap="square" rtlCol="0">
              <a:spAutoFit/>
            </a:bodyPr>
            <a:lstStyle/>
            <a:p>
              <a:pPr algn="ctr"/>
              <a:r>
                <a:rPr lang="en-US" dirty="0">
                  <a:solidFill>
                    <a:prstClr val="black"/>
                  </a:solidFill>
                  <a:latin typeface="Showcard Gothic" panose="04020904020102020604" pitchFamily="82" charset="0"/>
                </a:rPr>
                <a:t>Bookstore 101</a:t>
              </a:r>
            </a:p>
            <a:p>
              <a:pPr algn="ctr"/>
              <a:endParaRPr lang="en-US" dirty="0">
                <a:solidFill>
                  <a:prstClr val="black"/>
                </a:solidFill>
                <a:latin typeface="Showcard Gothic" panose="04020904020102020604" pitchFamily="82" charset="0"/>
              </a:endParaRPr>
            </a:p>
            <a:p>
              <a:pPr algn="ctr"/>
              <a:r>
                <a:rPr lang="en-US" dirty="0">
                  <a:solidFill>
                    <a:prstClr val="black"/>
                  </a:solidFill>
                  <a:latin typeface="Showcard Gothic" panose="04020904020102020604" pitchFamily="82" charset="0"/>
                </a:rPr>
                <a:t>The campus bookstores at sbvc</a:t>
              </a:r>
            </a:p>
            <a:p>
              <a:pPr algn="ctr"/>
              <a:r>
                <a:rPr lang="en-US" dirty="0">
                  <a:solidFill>
                    <a:prstClr val="black"/>
                  </a:solidFill>
                  <a:latin typeface="Showcard Gothic" panose="04020904020102020604" pitchFamily="82" charset="0"/>
                </a:rPr>
                <a:t>&amp; CHC</a:t>
              </a:r>
            </a:p>
          </p:txBody>
        </p:sp>
        <p:grpSp>
          <p:nvGrpSpPr>
            <p:cNvPr id="4" name="Group 167"/>
            <p:cNvGrpSpPr/>
            <p:nvPr/>
          </p:nvGrpSpPr>
          <p:grpSpPr>
            <a:xfrm>
              <a:off x="7162800" y="1453896"/>
              <a:ext cx="246855" cy="3950208"/>
              <a:chOff x="7162800" y="1453896"/>
              <a:chExt cx="246855" cy="3950208"/>
            </a:xfrm>
          </p:grpSpPr>
          <p:cxnSp>
            <p:nvCxnSpPr>
              <p:cNvPr id="161" name="Straight Connector 160"/>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5" name="Inside-left pages"/>
          <p:cNvGrpSpPr/>
          <p:nvPr/>
        </p:nvGrpSpPr>
        <p:grpSpPr>
          <a:xfrm>
            <a:off x="1527047" y="1379838"/>
            <a:ext cx="3044952" cy="4114800"/>
            <a:chOff x="1527048" y="1371600"/>
            <a:chExt cx="3044952" cy="4114800"/>
          </a:xfrm>
        </p:grpSpPr>
        <p:sp>
          <p:nvSpPr>
            <p:cNvPr id="103" name="Rounded Rectangle 102"/>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 name="Book cover"/>
          <p:cNvGrpSpPr/>
          <p:nvPr/>
        </p:nvGrpSpPr>
        <p:grpSpPr>
          <a:xfrm>
            <a:off x="4570476" y="1371600"/>
            <a:ext cx="3048000" cy="4114800"/>
            <a:chOff x="4572000" y="1371600"/>
            <a:chExt cx="3048000" cy="4114800"/>
          </a:xfrm>
        </p:grpSpPr>
        <p:sp>
          <p:nvSpPr>
            <p:cNvPr id="27" name="Rounded Rectangle 26"/>
            <p:cNvSpPr/>
            <p:nvPr/>
          </p:nvSpPr>
          <p:spPr>
            <a:xfrm>
              <a:off x="4572000" y="1371600"/>
              <a:ext cx="3048000" cy="4114800"/>
            </a:xfrm>
            <a:prstGeom prst="roundRect">
              <a:avLst>
                <a:gd name="adj" fmla="val 2196"/>
              </a:avLst>
            </a:prstGeom>
            <a:gradFill flip="none" rotWithShape="1">
              <a:gsLst>
                <a:gs pos="0">
                  <a:schemeClr val="accent2">
                    <a:lumMod val="50000"/>
                  </a:schemeClr>
                </a:gs>
                <a:gs pos="100000">
                  <a:schemeClr val="accent2">
                    <a:lumMod val="75000"/>
                  </a:schemeClr>
                </a:gs>
              </a:gsLst>
              <a:lin ang="0" scaled="1"/>
              <a:tileRect/>
            </a:gradFill>
            <a:ln>
              <a:noFill/>
            </a:ln>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4" name="Rounded Rectangle 83"/>
            <p:cNvSpPr/>
            <p:nvPr/>
          </p:nvSpPr>
          <p:spPr>
            <a:xfrm>
              <a:off x="4572000" y="1371600"/>
              <a:ext cx="667512" cy="4114800"/>
            </a:xfrm>
            <a:prstGeom prst="roundRect">
              <a:avLst>
                <a:gd name="adj" fmla="val 2196"/>
              </a:avLst>
            </a:prstGeom>
            <a:gradFill flip="none" rotWithShape="1">
              <a:gsLst>
                <a:gs pos="0">
                  <a:schemeClr val="tx1">
                    <a:alpha val="50000"/>
                  </a:schemeClr>
                </a:gs>
                <a:gs pos="100000">
                  <a:schemeClr val="tx1">
                    <a:alpha val="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ounded Rectangle 87"/>
            <p:cNvSpPr/>
            <p:nvPr/>
          </p:nvSpPr>
          <p:spPr>
            <a:xfrm>
              <a:off x="4572000" y="38862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Rounded Rectangle 97"/>
            <p:cNvSpPr/>
            <p:nvPr/>
          </p:nvSpPr>
          <p:spPr>
            <a:xfrm>
              <a:off x="4572000" y="49530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Rounded Rectangle 98"/>
            <p:cNvSpPr/>
            <p:nvPr/>
          </p:nvSpPr>
          <p:spPr>
            <a:xfrm>
              <a:off x="4572000" y="28194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Rounded Rectangle 99"/>
            <p:cNvSpPr/>
            <p:nvPr/>
          </p:nvSpPr>
          <p:spPr>
            <a:xfrm>
              <a:off x="4572000" y="17526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1648" y="2286000"/>
            <a:ext cx="1457688" cy="42935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96417" y="3027978"/>
            <a:ext cx="1316414" cy="562617"/>
          </a:xfrm>
          <a:prstGeom prst="rect">
            <a:avLst/>
          </a:prstGeom>
        </p:spPr>
      </p:pic>
      <p:pic>
        <p:nvPicPr>
          <p:cNvPr id="9" name="Picture 8"/>
          <p:cNvPicPr>
            <a:picLocks noChangeAspect="1"/>
          </p:cNvPicPr>
          <p:nvPr/>
        </p:nvPicPr>
        <p:blipFill rotWithShape="1">
          <a:blip r:embed="rId5">
            <a:extLst>
              <a:ext uri="{28A0092B-C50C-407E-A947-70E740481C1C}">
                <a14:useLocalDpi xmlns:a14="http://schemas.microsoft.com/office/drawing/2010/main" val="0"/>
              </a:ext>
            </a:extLst>
          </a:blip>
          <a:srcRect t="19127" b="27186"/>
          <a:stretch/>
        </p:blipFill>
        <p:spPr>
          <a:xfrm>
            <a:off x="2134690" y="3939989"/>
            <a:ext cx="1992735" cy="685801"/>
          </a:xfrm>
          <a:prstGeom prst="rect">
            <a:avLst/>
          </a:prstGeom>
        </p:spPr>
      </p:pic>
    </p:spTree>
    <p:extLst>
      <p:ext uri="{BB962C8B-B14F-4D97-AF65-F5344CB8AC3E}">
        <p14:creationId xmlns:p14="http://schemas.microsoft.com/office/powerpoint/2010/main" val="25733537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nodeType="clickEffect">
                                  <p:stCondLst>
                                    <p:cond delay="0"/>
                                  </p:stCondLst>
                                  <p:childTnLst>
                                    <p:animEffect transition="out" filter="wipe(right)">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par>
                          <p:cTn id="8" fill="hold">
                            <p:stCondLst>
                              <p:cond delay="2000"/>
                            </p:stCondLst>
                            <p:childTnLst>
                              <p:par>
                                <p:cTn id="9" presetID="2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Inside-left page 1"/>
          <p:cNvGrpSpPr/>
          <p:nvPr/>
        </p:nvGrpSpPr>
        <p:grpSpPr>
          <a:xfrm>
            <a:off x="1527048" y="1371600"/>
            <a:ext cx="3044952" cy="4114800"/>
            <a:chOff x="1527048" y="1371600"/>
            <a:chExt cx="3044952" cy="4114800"/>
          </a:xfrm>
        </p:grpSpPr>
        <p:sp>
          <p:nvSpPr>
            <p:cNvPr id="64" name="Rounded Rectangle 63"/>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Rectangle 64"/>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 name="Inside-left page 2"/>
          <p:cNvGrpSpPr/>
          <p:nvPr/>
        </p:nvGrpSpPr>
        <p:grpSpPr>
          <a:xfrm>
            <a:off x="1674599" y="1434449"/>
            <a:ext cx="2880360" cy="3959352"/>
            <a:chOff x="1691640" y="1449324"/>
            <a:chExt cx="2880360" cy="3959352"/>
          </a:xfrm>
        </p:grpSpPr>
        <p:sp>
          <p:nvSpPr>
            <p:cNvPr id="75" name="Inside-left"/>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rot="16200000" flipH="1">
              <a:off x="-221314" y="3428206"/>
              <a:ext cx="3949417" cy="1588"/>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808" y="1986678"/>
            <a:ext cx="2284093" cy="2661522"/>
          </a:xfrm>
          <a:prstGeom prst="rect">
            <a:avLst/>
          </a:prstGeom>
        </p:spPr>
      </p:pic>
      <p:cxnSp>
        <p:nvCxnSpPr>
          <p:cNvPr id="122" name="Straight Connector 121"/>
          <p:cNvCxnSpPr/>
          <p:nvPr/>
        </p:nvCxnSpPr>
        <p:spPr>
          <a:xfrm rot="5400000">
            <a:off x="-25417" y="3425935"/>
            <a:ext cx="3893752" cy="1513"/>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99950" y="3417662"/>
            <a:ext cx="3893752" cy="1513"/>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nvGrpSpPr>
          <p:cNvPr id="4" name="Inside-right"/>
          <p:cNvGrpSpPr/>
          <p:nvPr/>
        </p:nvGrpSpPr>
        <p:grpSpPr>
          <a:xfrm>
            <a:off x="4548928" y="1371600"/>
            <a:ext cx="3054864" cy="4114800"/>
            <a:chOff x="4562088" y="1371600"/>
            <a:chExt cx="3054864" cy="4114800"/>
          </a:xfrm>
        </p:grpSpPr>
        <p:grpSp>
          <p:nvGrpSpPr>
            <p:cNvPr id="5" name="Inside-right"/>
            <p:cNvGrpSpPr/>
            <p:nvPr/>
          </p:nvGrpSpPr>
          <p:grpSpPr>
            <a:xfrm rot="10800000">
              <a:off x="4562088" y="1371600"/>
              <a:ext cx="3054864" cy="4114800"/>
              <a:chOff x="1527048" y="1371600"/>
              <a:chExt cx="3054864" cy="4114800"/>
            </a:xfrm>
          </p:grpSpPr>
          <p:sp>
            <p:nvSpPr>
              <p:cNvPr id="57" name="Rounded Rectangle 56"/>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Rectangle 60"/>
              <p:cNvSpPr/>
              <p:nvPr/>
            </p:nvSpPr>
            <p:spPr>
              <a:xfrm>
                <a:off x="1701552" y="1456830"/>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 name="Group 167"/>
            <p:cNvGrpSpPr/>
            <p:nvPr/>
          </p:nvGrpSpPr>
          <p:grpSpPr>
            <a:xfrm>
              <a:off x="7162800" y="1453896"/>
              <a:ext cx="246855" cy="3950208"/>
              <a:chOff x="7162800" y="1453896"/>
              <a:chExt cx="246855" cy="3950208"/>
            </a:xfrm>
          </p:grpSpPr>
          <p:cxnSp>
            <p:nvCxnSpPr>
              <p:cNvPr id="49" name="Straight Connector 48"/>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16" name="Group 15"/>
          <p:cNvGrpSpPr/>
          <p:nvPr/>
        </p:nvGrpSpPr>
        <p:grpSpPr>
          <a:xfrm>
            <a:off x="4548927" y="1441818"/>
            <a:ext cx="2880360" cy="3959352"/>
            <a:chOff x="5926998" y="152399"/>
            <a:chExt cx="2880360" cy="3959352"/>
          </a:xfrm>
        </p:grpSpPr>
        <p:grpSp>
          <p:nvGrpSpPr>
            <p:cNvPr id="8" name="Inside-right page 2"/>
            <p:cNvGrpSpPr/>
            <p:nvPr/>
          </p:nvGrpSpPr>
          <p:grpSpPr>
            <a:xfrm>
              <a:off x="5926998" y="152399"/>
              <a:ext cx="2880360" cy="3959352"/>
              <a:chOff x="4572000" y="1449324"/>
              <a:chExt cx="2880360" cy="3959352"/>
            </a:xfrm>
          </p:grpSpPr>
          <p:sp>
            <p:nvSpPr>
              <p:cNvPr id="84" name="Inside-right"/>
              <p:cNvSpPr/>
              <p:nvPr/>
            </p:nvSpPr>
            <p:spPr>
              <a:xfrm rot="10800000">
                <a:off x="457200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119"/>
              <p:cNvGrpSpPr/>
              <p:nvPr/>
            </p:nvGrpSpPr>
            <p:grpSpPr>
              <a:xfrm>
                <a:off x="7162800" y="1453896"/>
                <a:ext cx="246855" cy="3950208"/>
                <a:chOff x="7315200" y="1606296"/>
                <a:chExt cx="246855" cy="3950208"/>
              </a:xfrm>
            </p:grpSpPr>
            <p:cxnSp>
              <p:nvCxnSpPr>
                <p:cNvPr id="114" name="Straight Connector 113"/>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sp>
          <p:nvSpPr>
            <p:cNvPr id="87" name="TextBox 86"/>
            <p:cNvSpPr txBox="1"/>
            <p:nvPr/>
          </p:nvSpPr>
          <p:spPr>
            <a:xfrm>
              <a:off x="6511572" y="351450"/>
              <a:ext cx="1696253" cy="3662541"/>
            </a:xfrm>
            <a:prstGeom prst="rect">
              <a:avLst/>
            </a:prstGeom>
            <a:noFill/>
          </p:spPr>
          <p:txBody>
            <a:bodyPr wrap="square" rtlCol="0">
              <a:spAutoFit/>
            </a:bodyPr>
            <a:lstStyle/>
            <a:p>
              <a:pPr algn="ctr"/>
              <a:r>
                <a:rPr lang="en-US" dirty="0">
                  <a:solidFill>
                    <a:prstClr val="black"/>
                  </a:solidFill>
                  <a:latin typeface="Bodoni MT Condensed" pitchFamily="18" charset="0"/>
                </a:rPr>
                <a:t>Is “OUT-sourcing” really the BEST option for our community?</a:t>
              </a:r>
            </a:p>
            <a:p>
              <a:pPr algn="ctr"/>
              <a:endParaRPr lang="en-US" dirty="0">
                <a:solidFill>
                  <a:prstClr val="black"/>
                </a:solidFill>
                <a:latin typeface="Bodoni MT Condensed" pitchFamily="18" charset="0"/>
              </a:endParaRPr>
            </a:p>
            <a:p>
              <a:pPr algn="ctr"/>
              <a:r>
                <a:rPr lang="en-US" dirty="0">
                  <a:solidFill>
                    <a:prstClr val="black"/>
                  </a:solidFill>
                  <a:latin typeface="Bodoni MT Condensed" pitchFamily="18" charset="0"/>
                </a:rPr>
                <a:t>Should we ONLY be concerned about the profits &amp; the </a:t>
              </a:r>
            </a:p>
            <a:p>
              <a:pPr algn="ctr"/>
              <a:r>
                <a:rPr lang="en-US" dirty="0">
                  <a:solidFill>
                    <a:prstClr val="black"/>
                  </a:solidFill>
                  <a:latin typeface="Bodoni MT Condensed" pitchFamily="18" charset="0"/>
                </a:rPr>
                <a:t>bottom-line? </a:t>
              </a:r>
            </a:p>
            <a:p>
              <a:pPr algn="ctr"/>
              <a:endParaRPr lang="en-US" dirty="0">
                <a:solidFill>
                  <a:prstClr val="black"/>
                </a:solidFill>
                <a:latin typeface="Bodoni MT Condensed" pitchFamily="18" charset="0"/>
              </a:endParaRPr>
            </a:p>
            <a:p>
              <a:pPr algn="ctr"/>
              <a:r>
                <a:rPr lang="en-US" dirty="0">
                  <a:solidFill>
                    <a:prstClr val="black"/>
                  </a:solidFill>
                  <a:latin typeface="Bodoni MT Condensed" pitchFamily="18" charset="0"/>
                </a:rPr>
                <a:t>Do we have a higher obligation to those we are supposed to serve?</a:t>
              </a:r>
              <a:endParaRPr lang="en-US" sz="800" dirty="0">
                <a:solidFill>
                  <a:prstClr val="black"/>
                </a:solidFill>
                <a:latin typeface="Bodoni MT Condensed" pitchFamily="18" charset="0"/>
              </a:endParaRPr>
            </a:p>
            <a:p>
              <a:pPr algn="ctr"/>
              <a:endParaRPr lang="en-US" sz="800" dirty="0">
                <a:solidFill>
                  <a:prstClr val="black"/>
                </a:solidFill>
                <a:latin typeface="Bodoni MT Condensed" pitchFamily="18" charset="0"/>
              </a:endParaRPr>
            </a:p>
            <a:p>
              <a:pPr algn="ctr"/>
              <a:r>
                <a:rPr lang="en-US" sz="800" dirty="0">
                  <a:solidFill>
                    <a:prstClr val="black"/>
                  </a:solidFill>
                  <a:latin typeface="Bodoni MT Condensed" pitchFamily="18" charset="0"/>
                </a:rPr>
                <a:t>1</a:t>
              </a:r>
            </a:p>
          </p:txBody>
        </p:sp>
      </p:grpSp>
    </p:spTree>
    <p:extLst>
      <p:ext uri="{BB962C8B-B14F-4D97-AF65-F5344CB8AC3E}">
        <p14:creationId xmlns:p14="http://schemas.microsoft.com/office/powerpoint/2010/main" val="24600390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3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0"/>
                                        <p:tgtEl>
                                          <p:spTgt spid="3"/>
                                        </p:tgtEl>
                                      </p:cBhvr>
                                    </p:animEffect>
                                    <p:anim calcmode="lin" valueType="num">
                                      <p:cBhvr>
                                        <p:cTn id="13" dur="5000" fill="hold"/>
                                        <p:tgtEl>
                                          <p:spTgt spid="3"/>
                                        </p:tgtEl>
                                        <p:attrNameLst>
                                          <p:attrName>ppt_x</p:attrName>
                                        </p:attrNameLst>
                                      </p:cBhvr>
                                      <p:tavLst>
                                        <p:tav tm="0">
                                          <p:val>
                                            <p:strVal val="#ppt_x"/>
                                          </p:val>
                                        </p:tav>
                                        <p:tav tm="100000">
                                          <p:val>
                                            <p:strVal val="#ppt_x"/>
                                          </p:val>
                                        </p:tav>
                                      </p:tavLst>
                                    </p:anim>
                                    <p:anim calcmode="lin" valueType="num">
                                      <p:cBhvr>
                                        <p:cTn id="14" dur="5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Inside-left page 1"/>
          <p:cNvGrpSpPr/>
          <p:nvPr/>
        </p:nvGrpSpPr>
        <p:grpSpPr>
          <a:xfrm>
            <a:off x="1527048" y="1371600"/>
            <a:ext cx="3044952" cy="4114800"/>
            <a:chOff x="1527048" y="1371600"/>
            <a:chExt cx="3044952" cy="4114800"/>
          </a:xfrm>
        </p:grpSpPr>
        <p:sp>
          <p:nvSpPr>
            <p:cNvPr id="64" name="Rounded Rectangle 63"/>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Rectangle 64"/>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4" name="Inside-right"/>
          <p:cNvGrpSpPr/>
          <p:nvPr/>
        </p:nvGrpSpPr>
        <p:grpSpPr>
          <a:xfrm>
            <a:off x="4556759" y="1371600"/>
            <a:ext cx="3044952" cy="4114800"/>
            <a:chOff x="4572000" y="1371600"/>
            <a:chExt cx="3044952" cy="4114800"/>
          </a:xfrm>
        </p:grpSpPr>
        <p:grpSp>
          <p:nvGrpSpPr>
            <p:cNvPr id="5" name="Inside-right"/>
            <p:cNvGrpSpPr/>
            <p:nvPr/>
          </p:nvGrpSpPr>
          <p:grpSpPr>
            <a:xfrm rot="10800000">
              <a:off x="4572000" y="1371600"/>
              <a:ext cx="3044952" cy="4114800"/>
              <a:chOff x="1527048" y="1371600"/>
              <a:chExt cx="3044952" cy="4114800"/>
            </a:xfrm>
          </p:grpSpPr>
          <p:sp>
            <p:nvSpPr>
              <p:cNvPr id="57" name="Rounded Rectangle 56"/>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Rectangle 60"/>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 name="Group 167"/>
            <p:cNvGrpSpPr/>
            <p:nvPr/>
          </p:nvGrpSpPr>
          <p:grpSpPr>
            <a:xfrm>
              <a:off x="7162800" y="1453896"/>
              <a:ext cx="246855" cy="3950208"/>
              <a:chOff x="7162800" y="1453896"/>
              <a:chExt cx="246855" cy="3950208"/>
            </a:xfrm>
          </p:grpSpPr>
          <p:cxnSp>
            <p:nvCxnSpPr>
              <p:cNvPr id="49" name="Straight Connector 48"/>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7" name="Inside-left page 2"/>
          <p:cNvGrpSpPr/>
          <p:nvPr/>
        </p:nvGrpSpPr>
        <p:grpSpPr>
          <a:xfrm>
            <a:off x="1691640" y="1449324"/>
            <a:ext cx="2880360" cy="3959352"/>
            <a:chOff x="1691640" y="1449324"/>
            <a:chExt cx="2880360" cy="3959352"/>
          </a:xfrm>
        </p:grpSpPr>
        <p:sp>
          <p:nvSpPr>
            <p:cNvPr id="75" name="Inside-left"/>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rot="16200000" flipH="1">
              <a:off x="-221314" y="3428206"/>
              <a:ext cx="3949417" cy="1588"/>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8" name="Inside-right page 2"/>
          <p:cNvGrpSpPr/>
          <p:nvPr/>
        </p:nvGrpSpPr>
        <p:grpSpPr>
          <a:xfrm>
            <a:off x="4583591" y="1449324"/>
            <a:ext cx="2880360" cy="3959352"/>
            <a:chOff x="4572000" y="1449324"/>
            <a:chExt cx="2880360" cy="3959352"/>
          </a:xfrm>
        </p:grpSpPr>
        <p:sp>
          <p:nvSpPr>
            <p:cNvPr id="84" name="Inside-right"/>
            <p:cNvSpPr/>
            <p:nvPr/>
          </p:nvSpPr>
          <p:spPr>
            <a:xfrm rot="10800000">
              <a:off x="457200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119"/>
            <p:cNvGrpSpPr/>
            <p:nvPr/>
          </p:nvGrpSpPr>
          <p:grpSpPr>
            <a:xfrm>
              <a:off x="7162800" y="1453896"/>
              <a:ext cx="246855" cy="3950208"/>
              <a:chOff x="7315200" y="1606296"/>
              <a:chExt cx="246855" cy="3950208"/>
            </a:xfrm>
          </p:grpSpPr>
          <p:cxnSp>
            <p:nvCxnSpPr>
              <p:cNvPr id="114" name="Straight Connector 113"/>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12" name="Group 143"/>
          <p:cNvGrpSpPr/>
          <p:nvPr/>
        </p:nvGrpSpPr>
        <p:grpSpPr>
          <a:xfrm>
            <a:off x="7162800" y="1453896"/>
            <a:ext cx="246855" cy="3950208"/>
            <a:chOff x="7315200" y="1606296"/>
            <a:chExt cx="246855" cy="3950208"/>
          </a:xfrm>
        </p:grpSpPr>
        <p:cxnSp>
          <p:nvCxnSpPr>
            <p:cNvPr id="138" name="Straight Connector 137"/>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7095" y="1709555"/>
            <a:ext cx="1953977" cy="1953977"/>
          </a:xfrm>
          <a:prstGeom prst="rect">
            <a:avLst/>
          </a:prstGeom>
        </p:spPr>
      </p:pic>
      <p:sp>
        <p:nvSpPr>
          <p:cNvPr id="48" name="TextBox 47"/>
          <p:cNvSpPr txBox="1"/>
          <p:nvPr/>
        </p:nvSpPr>
        <p:spPr>
          <a:xfrm>
            <a:off x="4990138" y="3733800"/>
            <a:ext cx="2067264" cy="1569660"/>
          </a:xfrm>
          <a:prstGeom prst="rect">
            <a:avLst/>
          </a:prstGeom>
          <a:noFill/>
        </p:spPr>
        <p:txBody>
          <a:bodyPr wrap="square" rtlCol="0">
            <a:spAutoFit/>
          </a:bodyPr>
          <a:lstStyle/>
          <a:p>
            <a:r>
              <a:rPr lang="en-US" sz="1600" dirty="0">
                <a:solidFill>
                  <a:prstClr val="black"/>
                </a:solidFill>
                <a:latin typeface="Bodoni MT Condensed" pitchFamily="18" charset="0"/>
              </a:rPr>
              <a:t>Serving our campus, our students and our community has been the cornerstone of our work for many years.  As a institution shouldn’t we prioritize quality over quantity?</a:t>
            </a:r>
          </a:p>
        </p:txBody>
      </p:sp>
      <p:sp>
        <p:nvSpPr>
          <p:cNvPr id="50" name="TextBox 49"/>
          <p:cNvSpPr txBox="1"/>
          <p:nvPr/>
        </p:nvSpPr>
        <p:spPr>
          <a:xfrm>
            <a:off x="2187593" y="1709555"/>
            <a:ext cx="1969492" cy="3170099"/>
          </a:xfrm>
          <a:prstGeom prst="rect">
            <a:avLst/>
          </a:prstGeom>
          <a:noFill/>
        </p:spPr>
        <p:txBody>
          <a:bodyPr wrap="square" rtlCol="0">
            <a:spAutoFit/>
          </a:bodyPr>
          <a:lstStyle/>
          <a:p>
            <a:pPr algn="ctr"/>
            <a:r>
              <a:rPr lang="en-US" sz="1600" dirty="0">
                <a:solidFill>
                  <a:prstClr val="black"/>
                </a:solidFill>
                <a:latin typeface="Bodoni MT Condensed" pitchFamily="18" charset="0"/>
              </a:rPr>
              <a:t>Bookstores are more than places to get textbooks.  Lets talk about how bookstores enhance &amp; give back to our district and our campus </a:t>
            </a:r>
          </a:p>
          <a:p>
            <a:pPr algn="ctr"/>
            <a:r>
              <a:rPr lang="en-US" sz="1600" dirty="0">
                <a:solidFill>
                  <a:prstClr val="black"/>
                </a:solidFill>
                <a:latin typeface="Bodoni MT Condensed" pitchFamily="18" charset="0"/>
              </a:rPr>
              <a:t>community. </a:t>
            </a:r>
          </a:p>
          <a:p>
            <a:pPr algn="ctr"/>
            <a:endParaRPr lang="en-US" sz="1600" dirty="0">
              <a:solidFill>
                <a:prstClr val="black"/>
              </a:solidFill>
              <a:latin typeface="Bodoni MT Condensed" pitchFamily="18" charset="0"/>
            </a:endParaRPr>
          </a:p>
          <a:p>
            <a:pPr algn="ctr"/>
            <a:endParaRPr lang="en-US" sz="1600" dirty="0">
              <a:solidFill>
                <a:prstClr val="black"/>
              </a:solidFill>
              <a:latin typeface="Bodoni MT Condensed" pitchFamily="18" charset="0"/>
            </a:endParaRPr>
          </a:p>
          <a:p>
            <a:pPr algn="ctr"/>
            <a:endParaRPr lang="en-US" sz="1600" dirty="0">
              <a:solidFill>
                <a:prstClr val="black"/>
              </a:solidFill>
              <a:latin typeface="Bodoni MT Condensed" pitchFamily="18" charset="0"/>
            </a:endParaRPr>
          </a:p>
          <a:p>
            <a:pPr algn="ctr"/>
            <a:endParaRPr lang="en-US" sz="1600" dirty="0">
              <a:solidFill>
                <a:prstClr val="black"/>
              </a:solidFill>
              <a:latin typeface="Bodoni MT Condensed" pitchFamily="18" charset="0"/>
            </a:endParaRPr>
          </a:p>
          <a:p>
            <a:pPr algn="ctr"/>
            <a:endParaRPr lang="en-US" sz="1600" dirty="0">
              <a:solidFill>
                <a:prstClr val="black"/>
              </a:solidFill>
              <a:latin typeface="Bodoni MT Condensed" pitchFamily="18" charset="0"/>
            </a:endParaRPr>
          </a:p>
          <a:p>
            <a:pPr algn="ctr"/>
            <a:endParaRPr lang="en-US" sz="1600" dirty="0">
              <a:solidFill>
                <a:prstClr val="black"/>
              </a:solidFill>
              <a:latin typeface="Bodoni MT Condensed" pitchFamily="18" charset="0"/>
            </a:endParaRPr>
          </a:p>
          <a:p>
            <a:pPr algn="ctr"/>
            <a:r>
              <a:rPr lang="en-US" sz="800" dirty="0">
                <a:solidFill>
                  <a:prstClr val="black"/>
                </a:solidFill>
                <a:latin typeface="Bodoni MT Condensed" pitchFamily="18" charset="0"/>
              </a:rPr>
              <a:t>2</a:t>
            </a:r>
          </a:p>
        </p:txBody>
      </p:sp>
      <p:pic>
        <p:nvPicPr>
          <p:cNvPr id="56" name="Picture 5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6164" y="3379172"/>
            <a:ext cx="1392957" cy="1269639"/>
          </a:xfrm>
          <a:prstGeom prst="rect">
            <a:avLst/>
          </a:prstGeom>
        </p:spPr>
      </p:pic>
    </p:spTree>
    <p:extLst>
      <p:ext uri="{BB962C8B-B14F-4D97-AF65-F5344CB8AC3E}">
        <p14:creationId xmlns:p14="http://schemas.microsoft.com/office/powerpoint/2010/main" val="372520300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3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anim calcmode="lin" valueType="num">
                                      <p:cBhvr>
                                        <p:cTn id="13" dur="1000" fill="hold"/>
                                        <p:tgtEl>
                                          <p:spTgt spid="56"/>
                                        </p:tgtEl>
                                        <p:attrNameLst>
                                          <p:attrName>ppt_x</p:attrName>
                                        </p:attrNameLst>
                                      </p:cBhvr>
                                      <p:tavLst>
                                        <p:tav tm="0">
                                          <p:val>
                                            <p:strVal val="#ppt_x"/>
                                          </p:val>
                                        </p:tav>
                                        <p:tav tm="100000">
                                          <p:val>
                                            <p:strVal val="#ppt_x"/>
                                          </p:val>
                                        </p:tav>
                                      </p:tavLst>
                                    </p:anim>
                                    <p:anim calcmode="lin" valueType="num">
                                      <p:cBhvr>
                                        <p:cTn id="1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xit" presetSubtype="2" fill="hold" nodeType="clickEffect">
                                  <p:stCondLst>
                                    <p:cond delay="0"/>
                                  </p:stCondLst>
                                  <p:childTnLst>
                                    <p:animEffect transition="out" filter="wipe(right)">
                                      <p:cBhvr>
                                        <p:cTn id="18" dur="3000"/>
                                        <p:tgtEl>
                                          <p:spTgt spid="8"/>
                                        </p:tgtEl>
                                      </p:cBhvr>
                                    </p:animEffect>
                                    <p:set>
                                      <p:cBhvr>
                                        <p:cTn id="19" dur="1" fill="hold">
                                          <p:stCondLst>
                                            <p:cond delay="2999"/>
                                          </p:stCondLst>
                                        </p:cTn>
                                        <p:tgtEl>
                                          <p:spTgt spid="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circle(in)">
                                      <p:cBhvr>
                                        <p:cTn id="24" dur="2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Inside-left page 1"/>
          <p:cNvGrpSpPr/>
          <p:nvPr/>
        </p:nvGrpSpPr>
        <p:grpSpPr>
          <a:xfrm>
            <a:off x="1527048" y="1371600"/>
            <a:ext cx="3044952" cy="4114800"/>
            <a:chOff x="1527048" y="1371600"/>
            <a:chExt cx="3044952" cy="4114800"/>
          </a:xfrm>
        </p:grpSpPr>
        <p:sp>
          <p:nvSpPr>
            <p:cNvPr id="64" name="Rounded Rectangle 63"/>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Rectangle 64"/>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3" name="Inside-right page 3"/>
          <p:cNvGrpSpPr/>
          <p:nvPr/>
        </p:nvGrpSpPr>
        <p:grpSpPr>
          <a:xfrm>
            <a:off x="4556759" y="1371600"/>
            <a:ext cx="3044952" cy="4239418"/>
            <a:chOff x="4572000" y="1371600"/>
            <a:chExt cx="3044952" cy="4239418"/>
          </a:xfrm>
        </p:grpSpPr>
        <p:grpSp>
          <p:nvGrpSpPr>
            <p:cNvPr id="4" name="Inside-right"/>
            <p:cNvGrpSpPr/>
            <p:nvPr/>
          </p:nvGrpSpPr>
          <p:grpSpPr>
            <a:xfrm>
              <a:off x="4572000" y="1371600"/>
              <a:ext cx="3044952" cy="4114800"/>
              <a:chOff x="4572000" y="1371600"/>
              <a:chExt cx="3044952" cy="4114800"/>
            </a:xfrm>
          </p:grpSpPr>
          <p:grpSp>
            <p:nvGrpSpPr>
              <p:cNvPr id="5" name="Inside-right"/>
              <p:cNvGrpSpPr/>
              <p:nvPr/>
            </p:nvGrpSpPr>
            <p:grpSpPr>
              <a:xfrm rot="10800000">
                <a:off x="4572000" y="1371600"/>
                <a:ext cx="3044952" cy="4114800"/>
                <a:chOff x="1527048" y="1371600"/>
                <a:chExt cx="3044952" cy="4114800"/>
              </a:xfrm>
            </p:grpSpPr>
            <p:sp>
              <p:nvSpPr>
                <p:cNvPr id="57" name="Rounded Rectangle 56"/>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Rectangle 60"/>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 name="Group 167"/>
              <p:cNvGrpSpPr/>
              <p:nvPr/>
            </p:nvGrpSpPr>
            <p:grpSpPr>
              <a:xfrm>
                <a:off x="7162800" y="1453896"/>
                <a:ext cx="246855" cy="3950208"/>
                <a:chOff x="7162800" y="1453896"/>
                <a:chExt cx="246855" cy="3950208"/>
              </a:xfrm>
            </p:grpSpPr>
            <p:cxnSp>
              <p:nvCxnSpPr>
                <p:cNvPr id="49" name="Straight Connector 48"/>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sp>
          <p:nvSpPr>
            <p:cNvPr id="76" name="TextBox 75"/>
            <p:cNvSpPr txBox="1"/>
            <p:nvPr/>
          </p:nvSpPr>
          <p:spPr>
            <a:xfrm>
              <a:off x="4747411" y="1579145"/>
              <a:ext cx="2232364" cy="4031873"/>
            </a:xfrm>
            <a:prstGeom prst="rect">
              <a:avLst/>
            </a:prstGeom>
            <a:noFill/>
          </p:spPr>
          <p:txBody>
            <a:bodyPr wrap="square" rtlCol="0">
              <a:spAutoFit/>
            </a:bodyPr>
            <a:lstStyle/>
            <a:p>
              <a:r>
                <a:rPr lang="en-US" sz="1600" dirty="0">
                  <a:solidFill>
                    <a:prstClr val="black"/>
                  </a:solidFill>
                  <a:latin typeface="Bodoni MT Condensed" pitchFamily="18" charset="0"/>
                </a:rPr>
                <a:t>The profits are important but they aren’t everything.  Lets take a moment to look closely at the actual numbers:</a:t>
              </a:r>
            </a:p>
            <a:p>
              <a:r>
                <a:rPr lang="en-US" sz="1600" dirty="0">
                  <a:solidFill>
                    <a:prstClr val="black"/>
                  </a:solidFill>
                  <a:latin typeface="Bodoni MT Condensed" pitchFamily="18" charset="0"/>
                </a:rPr>
                <a:t>Sales:</a:t>
              </a:r>
            </a:p>
            <a:p>
              <a:r>
                <a:rPr lang="en-US" sz="1600" dirty="0">
                  <a:solidFill>
                    <a:prstClr val="black"/>
                  </a:solidFill>
                  <a:latin typeface="Bodoni MT Condensed" pitchFamily="18" charset="0"/>
                </a:rPr>
                <a:t>Classified Staff:</a:t>
              </a:r>
            </a:p>
            <a:p>
              <a:r>
                <a:rPr lang="en-US" sz="1600" dirty="0">
                  <a:solidFill>
                    <a:prstClr val="black"/>
                  </a:solidFill>
                  <a:latin typeface="Bodoni MT Condensed" pitchFamily="18" charset="0"/>
                </a:rPr>
                <a:t>Management:</a:t>
              </a:r>
            </a:p>
            <a:p>
              <a:r>
                <a:rPr lang="en-US" sz="1600" dirty="0">
                  <a:solidFill>
                    <a:prstClr val="black"/>
                  </a:solidFill>
                  <a:latin typeface="Bodoni MT Condensed" pitchFamily="18" charset="0"/>
                </a:rPr>
                <a:t>District Costs:</a:t>
              </a:r>
            </a:p>
            <a:p>
              <a:r>
                <a:rPr lang="en-US" sz="1600" dirty="0">
                  <a:solidFill>
                    <a:prstClr val="black"/>
                  </a:solidFill>
                  <a:latin typeface="Bodoni MT Condensed" pitchFamily="18" charset="0"/>
                </a:rPr>
                <a:t>Discounts:</a:t>
              </a:r>
            </a:p>
            <a:p>
              <a:endParaRPr lang="en-US" sz="1600" dirty="0">
                <a:solidFill>
                  <a:prstClr val="black"/>
                </a:solidFill>
                <a:latin typeface="Bodoni MT Condensed" pitchFamily="18" charset="0"/>
              </a:endParaRPr>
            </a:p>
            <a:p>
              <a:r>
                <a:rPr lang="en-US" sz="1600" dirty="0">
                  <a:solidFill>
                    <a:prstClr val="black"/>
                  </a:solidFill>
                  <a:latin typeface="Bodoni MT Condensed" pitchFamily="18" charset="0"/>
                </a:rPr>
                <a:t>Lets also look at:</a:t>
              </a:r>
            </a:p>
            <a:p>
              <a:r>
                <a:rPr lang="en-US" sz="1600" dirty="0">
                  <a:solidFill>
                    <a:prstClr val="black"/>
                  </a:solidFill>
                  <a:latin typeface="Bodoni MT Condensed" pitchFamily="18" charset="0"/>
                </a:rPr>
                <a:t>Current Internal $:</a:t>
              </a:r>
            </a:p>
            <a:p>
              <a:r>
                <a:rPr lang="en-US" sz="1600" dirty="0">
                  <a:solidFill>
                    <a:prstClr val="black"/>
                  </a:solidFill>
                  <a:latin typeface="Bodoni MT Condensed" pitchFamily="18" charset="0"/>
                </a:rPr>
                <a:t>Potential Internal $:</a:t>
              </a:r>
            </a:p>
            <a:p>
              <a:endParaRPr lang="en-US" sz="1600" dirty="0">
                <a:solidFill>
                  <a:prstClr val="black"/>
                </a:solidFill>
                <a:latin typeface="Bodoni MT Condensed" pitchFamily="18" charset="0"/>
              </a:endParaRPr>
            </a:p>
            <a:p>
              <a:r>
                <a:rPr lang="en-US" sz="1600" dirty="0">
                  <a:solidFill>
                    <a:prstClr val="black"/>
                  </a:solidFill>
                  <a:latin typeface="Bodoni MT Condensed" pitchFamily="18" charset="0"/>
                </a:rPr>
                <a:t>How much would we have to profit?</a:t>
              </a:r>
            </a:p>
            <a:p>
              <a:endParaRPr lang="en-US" sz="1600" dirty="0">
                <a:solidFill>
                  <a:prstClr val="black"/>
                </a:solidFill>
                <a:latin typeface="Bodoni MT Condensed" pitchFamily="18" charset="0"/>
              </a:endParaRPr>
            </a:p>
          </p:txBody>
        </p:sp>
      </p:grpSp>
      <p:grpSp>
        <p:nvGrpSpPr>
          <p:cNvPr id="7" name="Inside-left page 2"/>
          <p:cNvGrpSpPr/>
          <p:nvPr/>
        </p:nvGrpSpPr>
        <p:grpSpPr>
          <a:xfrm>
            <a:off x="1691640" y="1449324"/>
            <a:ext cx="2880360" cy="3959352"/>
            <a:chOff x="1691640" y="1449324"/>
            <a:chExt cx="2880360" cy="3959352"/>
          </a:xfrm>
        </p:grpSpPr>
        <p:sp>
          <p:nvSpPr>
            <p:cNvPr id="75" name="Inside-left"/>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rot="16200000" flipH="1">
              <a:off x="-221314" y="3428206"/>
              <a:ext cx="3949417" cy="1588"/>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84" name="Inside-right"/>
          <p:cNvSpPr/>
          <p:nvPr/>
        </p:nvSpPr>
        <p:spPr>
          <a:xfrm rot="10800000">
            <a:off x="457200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119"/>
          <p:cNvGrpSpPr/>
          <p:nvPr/>
        </p:nvGrpSpPr>
        <p:grpSpPr>
          <a:xfrm>
            <a:off x="7162800" y="1453896"/>
            <a:ext cx="246855" cy="3950208"/>
            <a:chOff x="7315200" y="1606296"/>
            <a:chExt cx="246855" cy="3950208"/>
          </a:xfrm>
        </p:grpSpPr>
        <p:cxnSp>
          <p:nvCxnSpPr>
            <p:cNvPr id="114" name="Straight Connector 113"/>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nvGrpSpPr>
          <p:cNvPr id="11" name="Inside-right page 1"/>
          <p:cNvGrpSpPr/>
          <p:nvPr/>
        </p:nvGrpSpPr>
        <p:grpSpPr>
          <a:xfrm>
            <a:off x="5210260" y="1453896"/>
            <a:ext cx="2199395" cy="3950208"/>
            <a:chOff x="5210260" y="1453896"/>
            <a:chExt cx="2199395" cy="3950208"/>
          </a:xfrm>
        </p:grpSpPr>
        <p:sp>
          <p:nvSpPr>
            <p:cNvPr id="87" name="TextBox 86"/>
            <p:cNvSpPr txBox="1"/>
            <p:nvPr/>
          </p:nvSpPr>
          <p:spPr>
            <a:xfrm>
              <a:off x="5210260" y="1503452"/>
              <a:ext cx="1676400" cy="3693319"/>
            </a:xfrm>
            <a:prstGeom prst="rect">
              <a:avLst/>
            </a:prstGeom>
            <a:noFill/>
          </p:spPr>
          <p:txBody>
            <a:bodyPr wrap="square" rtlCol="0">
              <a:spAutoFit/>
            </a:bodyPr>
            <a:lstStyle/>
            <a:p>
              <a:pPr algn="ctr"/>
              <a:r>
                <a:rPr lang="en-US" dirty="0">
                  <a:solidFill>
                    <a:prstClr val="black"/>
                  </a:solidFill>
                  <a:latin typeface="Bodoni MT Condensed" pitchFamily="18" charset="0"/>
                </a:rPr>
                <a:t>Keeping programs that serve the most needy students in tact is critical to the success of OUR student population.</a:t>
              </a:r>
            </a:p>
            <a:p>
              <a:pPr algn="ctr"/>
              <a:endParaRPr lang="en-US" dirty="0">
                <a:solidFill>
                  <a:prstClr val="black"/>
                </a:solidFill>
                <a:latin typeface="Bodoni MT Condensed" pitchFamily="18" charset="0"/>
              </a:endParaRPr>
            </a:p>
            <a:p>
              <a:pPr marL="285750" indent="-285750">
                <a:buFont typeface="Arial" panose="020B0604020202020204" pitchFamily="34" charset="0"/>
                <a:buChar char="•"/>
              </a:pPr>
              <a:r>
                <a:rPr lang="en-US" dirty="0">
                  <a:solidFill>
                    <a:prstClr val="black"/>
                  </a:solidFill>
                  <a:latin typeface="Bodoni MT Condensed" pitchFamily="18" charset="0"/>
                </a:rPr>
                <a:t>EOPS/CARES</a:t>
              </a:r>
            </a:p>
            <a:p>
              <a:pPr marL="285750" indent="-285750">
                <a:buFont typeface="Arial" panose="020B0604020202020204" pitchFamily="34" charset="0"/>
                <a:buChar char="•"/>
              </a:pPr>
              <a:r>
                <a:rPr lang="en-US" dirty="0" err="1">
                  <a:solidFill>
                    <a:prstClr val="black"/>
                  </a:solidFill>
                  <a:latin typeface="Bodoni MT Condensed" pitchFamily="18" charset="0"/>
                </a:rPr>
                <a:t>ValleyBound</a:t>
              </a:r>
              <a:endParaRPr lang="en-US" dirty="0">
                <a:solidFill>
                  <a:prstClr val="black"/>
                </a:solidFill>
                <a:latin typeface="Bodoni MT Condensed" pitchFamily="18" charset="0"/>
              </a:endParaRPr>
            </a:p>
            <a:p>
              <a:pPr marL="285750" indent="-285750">
                <a:buFont typeface="Arial" panose="020B0604020202020204" pitchFamily="34" charset="0"/>
                <a:buChar char="•"/>
              </a:pPr>
              <a:r>
                <a:rPr lang="en-US" dirty="0">
                  <a:solidFill>
                    <a:prstClr val="black"/>
                  </a:solidFill>
                  <a:latin typeface="Bodoni MT Condensed" pitchFamily="18" charset="0"/>
                </a:rPr>
                <a:t>SBVC Library</a:t>
              </a:r>
            </a:p>
            <a:p>
              <a:pPr marL="285750" indent="-285750">
                <a:buFont typeface="Arial" panose="020B0604020202020204" pitchFamily="34" charset="0"/>
                <a:buChar char="•"/>
              </a:pPr>
              <a:r>
                <a:rPr lang="en-US" dirty="0" err="1">
                  <a:solidFill>
                    <a:prstClr val="black"/>
                  </a:solidFill>
                  <a:latin typeface="Bodoni MT Condensed" pitchFamily="18" charset="0"/>
                </a:rPr>
                <a:t>CalWorks</a:t>
              </a:r>
              <a:endParaRPr lang="en-US" dirty="0">
                <a:solidFill>
                  <a:prstClr val="black"/>
                </a:solidFill>
                <a:latin typeface="Bodoni MT Condensed" pitchFamily="18" charset="0"/>
              </a:endParaRPr>
            </a:p>
            <a:p>
              <a:pPr marL="285750" indent="-285750">
                <a:buFont typeface="Arial" panose="020B0604020202020204" pitchFamily="34" charset="0"/>
                <a:buChar char="•"/>
              </a:pPr>
              <a:r>
                <a:rPr lang="en-US" dirty="0">
                  <a:solidFill>
                    <a:prstClr val="black"/>
                  </a:solidFill>
                  <a:latin typeface="Bodoni MT Condensed" pitchFamily="18" charset="0"/>
                </a:rPr>
                <a:t>Arts, Lectures &amp; Diversity</a:t>
              </a:r>
            </a:p>
          </p:txBody>
        </p:sp>
        <p:grpSp>
          <p:nvGrpSpPr>
            <p:cNvPr id="12" name="Group 143"/>
            <p:cNvGrpSpPr/>
            <p:nvPr/>
          </p:nvGrpSpPr>
          <p:grpSpPr>
            <a:xfrm>
              <a:off x="7162800" y="1453896"/>
              <a:ext cx="246855" cy="3950208"/>
              <a:chOff x="7315200" y="1606296"/>
              <a:chExt cx="246855" cy="3950208"/>
            </a:xfrm>
          </p:grpSpPr>
          <p:cxnSp>
            <p:nvCxnSpPr>
              <p:cNvPr id="138" name="Straight Connector 137"/>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3333" b="23334"/>
          <a:stretch/>
        </p:blipFill>
        <p:spPr>
          <a:xfrm>
            <a:off x="2184654" y="3595081"/>
            <a:ext cx="1771649" cy="121919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8" name="Picture 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2149" y="2209800"/>
            <a:ext cx="1280161" cy="1140312"/>
          </a:xfrm>
          <a:prstGeom prst="rect">
            <a:avLst/>
          </a:prstGeom>
        </p:spPr>
      </p:pic>
    </p:spTree>
    <p:extLst>
      <p:ext uri="{BB962C8B-B14F-4D97-AF65-F5344CB8AC3E}">
        <p14:creationId xmlns:p14="http://schemas.microsoft.com/office/powerpoint/2010/main" val="157302062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300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3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wheel(1)">
                                      <p:cBhvr>
                                        <p:cTn id="12" dur="2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p:cTn id="17" dur="1000" fill="hold"/>
                                        <p:tgtEl>
                                          <p:spTgt spid="48"/>
                                        </p:tgtEl>
                                        <p:attrNameLst>
                                          <p:attrName>ppt_w</p:attrName>
                                        </p:attrNameLst>
                                      </p:cBhvr>
                                      <p:tavLst>
                                        <p:tav tm="0">
                                          <p:val>
                                            <p:fltVal val="0"/>
                                          </p:val>
                                        </p:tav>
                                        <p:tav tm="100000">
                                          <p:val>
                                            <p:strVal val="#ppt_w"/>
                                          </p:val>
                                        </p:tav>
                                      </p:tavLst>
                                    </p:anim>
                                    <p:anim calcmode="lin" valueType="num">
                                      <p:cBhvr>
                                        <p:cTn id="18" dur="1000" fill="hold"/>
                                        <p:tgtEl>
                                          <p:spTgt spid="48"/>
                                        </p:tgtEl>
                                        <p:attrNameLst>
                                          <p:attrName>ppt_h</p:attrName>
                                        </p:attrNameLst>
                                      </p:cBhvr>
                                      <p:tavLst>
                                        <p:tav tm="0">
                                          <p:val>
                                            <p:fltVal val="0"/>
                                          </p:val>
                                        </p:tav>
                                        <p:tav tm="100000">
                                          <p:val>
                                            <p:strVal val="#ppt_h"/>
                                          </p:val>
                                        </p:tav>
                                      </p:tavLst>
                                    </p:anim>
                                    <p:anim calcmode="lin" valueType="num">
                                      <p:cBhvr>
                                        <p:cTn id="19" dur="1000" fill="hold"/>
                                        <p:tgtEl>
                                          <p:spTgt spid="48"/>
                                        </p:tgtEl>
                                        <p:attrNameLst>
                                          <p:attrName>style.rotation</p:attrName>
                                        </p:attrNameLst>
                                      </p:cBhvr>
                                      <p:tavLst>
                                        <p:tav tm="0">
                                          <p:val>
                                            <p:fltVal val="90"/>
                                          </p:val>
                                        </p:tav>
                                        <p:tav tm="100000">
                                          <p:val>
                                            <p:fltVal val="0"/>
                                          </p:val>
                                        </p:tav>
                                      </p:tavLst>
                                    </p:anim>
                                    <p:animEffect transition="in" filter="fade">
                                      <p:cBhvr>
                                        <p:cTn id="20"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Inside-left page 1"/>
          <p:cNvGrpSpPr/>
          <p:nvPr/>
        </p:nvGrpSpPr>
        <p:grpSpPr>
          <a:xfrm>
            <a:off x="1527048" y="1371600"/>
            <a:ext cx="3044952" cy="4114800"/>
            <a:chOff x="1527048" y="1371600"/>
            <a:chExt cx="3044952" cy="4114800"/>
          </a:xfrm>
        </p:grpSpPr>
        <p:sp>
          <p:nvSpPr>
            <p:cNvPr id="64" name="Rounded Rectangle 63"/>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Rectangle 64"/>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4" name="Inside-right"/>
          <p:cNvGrpSpPr/>
          <p:nvPr/>
        </p:nvGrpSpPr>
        <p:grpSpPr>
          <a:xfrm>
            <a:off x="4556759" y="1371600"/>
            <a:ext cx="3044952" cy="4114800"/>
            <a:chOff x="4572000" y="1371600"/>
            <a:chExt cx="3044952" cy="4114800"/>
          </a:xfrm>
        </p:grpSpPr>
        <p:grpSp>
          <p:nvGrpSpPr>
            <p:cNvPr id="5" name="Inside-right"/>
            <p:cNvGrpSpPr/>
            <p:nvPr/>
          </p:nvGrpSpPr>
          <p:grpSpPr>
            <a:xfrm rot="10800000">
              <a:off x="4572000" y="1371600"/>
              <a:ext cx="3044952" cy="4114800"/>
              <a:chOff x="1527048" y="1371600"/>
              <a:chExt cx="3044952" cy="4114800"/>
            </a:xfrm>
          </p:grpSpPr>
          <p:sp>
            <p:nvSpPr>
              <p:cNvPr id="57" name="Rounded Rectangle 56"/>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Rectangle 60"/>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 name="Group 167"/>
            <p:cNvGrpSpPr/>
            <p:nvPr/>
          </p:nvGrpSpPr>
          <p:grpSpPr>
            <a:xfrm>
              <a:off x="7162800" y="1453896"/>
              <a:ext cx="246855" cy="3950208"/>
              <a:chOff x="7162800" y="1453896"/>
              <a:chExt cx="246855" cy="3950208"/>
            </a:xfrm>
          </p:grpSpPr>
          <p:cxnSp>
            <p:nvCxnSpPr>
              <p:cNvPr id="49" name="Straight Connector 48"/>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39" name="Inside-left page 3"/>
          <p:cNvGrpSpPr/>
          <p:nvPr/>
        </p:nvGrpSpPr>
        <p:grpSpPr>
          <a:xfrm>
            <a:off x="1666638" y="1449324"/>
            <a:ext cx="2880360" cy="3959352"/>
            <a:chOff x="-2133600" y="1143000"/>
            <a:chExt cx="2880360" cy="3959352"/>
          </a:xfrm>
        </p:grpSpPr>
        <p:sp>
          <p:nvSpPr>
            <p:cNvPr id="40" name="Inside-left"/>
            <p:cNvSpPr/>
            <p:nvPr/>
          </p:nvSpPr>
          <p:spPr>
            <a:xfrm>
              <a:off x="-2133600" y="1143000"/>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1" name="TextBox 40"/>
            <p:cNvSpPr txBox="1"/>
            <p:nvPr/>
          </p:nvSpPr>
          <p:spPr>
            <a:xfrm>
              <a:off x="-1652559" y="1465984"/>
              <a:ext cx="2067264" cy="830997"/>
            </a:xfrm>
            <a:prstGeom prst="rect">
              <a:avLst/>
            </a:prstGeom>
            <a:noFill/>
          </p:spPr>
          <p:txBody>
            <a:bodyPr wrap="square" rtlCol="0">
              <a:spAutoFit/>
            </a:bodyPr>
            <a:lstStyle/>
            <a:p>
              <a:r>
                <a:rPr lang="en-US" sz="1600" dirty="0">
                  <a:solidFill>
                    <a:prstClr val="black"/>
                  </a:solidFill>
                  <a:latin typeface="Bodoni MT Condensed" pitchFamily="18" charset="0"/>
                </a:rPr>
                <a:t>Our students are not the only ones who use our campus store, but they are the priority!</a:t>
              </a:r>
            </a:p>
          </p:txBody>
        </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0512" y="2513076"/>
              <a:ext cx="1692335" cy="2256447"/>
            </a:xfrm>
            <a:prstGeom prst="rect">
              <a:avLst/>
            </a:prstGeom>
          </p:spPr>
        </p:pic>
        <p:cxnSp>
          <p:nvCxnSpPr>
            <p:cNvPr id="43" name="Straight Connector 42"/>
            <p:cNvCxnSpPr/>
            <p:nvPr/>
          </p:nvCxnSpPr>
          <p:spPr>
            <a:xfrm rot="5400000">
              <a:off x="-3993610"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4047583"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4772214" y="1447800"/>
            <a:ext cx="2232364" cy="3785652"/>
          </a:xfrm>
          <a:prstGeom prst="rect">
            <a:avLst/>
          </a:prstGeom>
          <a:noFill/>
        </p:spPr>
        <p:txBody>
          <a:bodyPr wrap="square" rtlCol="0">
            <a:spAutoFit/>
          </a:bodyPr>
          <a:lstStyle/>
          <a:p>
            <a:r>
              <a:rPr lang="en-US" sz="1600" dirty="0">
                <a:solidFill>
                  <a:prstClr val="black"/>
                </a:solidFill>
                <a:latin typeface="Bodoni MT Condensed" pitchFamily="18" charset="0"/>
              </a:rPr>
              <a:t>The profits are important but they aren’t everything.  Lets take a moment to look closely at the actual numbers:</a:t>
            </a:r>
          </a:p>
          <a:p>
            <a:r>
              <a:rPr lang="en-US" sz="1600" dirty="0">
                <a:solidFill>
                  <a:prstClr val="black"/>
                </a:solidFill>
                <a:latin typeface="Bodoni MT Condensed" pitchFamily="18" charset="0"/>
              </a:rPr>
              <a:t>Sales:</a:t>
            </a:r>
          </a:p>
          <a:p>
            <a:r>
              <a:rPr lang="en-US" sz="1600" dirty="0">
                <a:solidFill>
                  <a:prstClr val="black"/>
                </a:solidFill>
                <a:latin typeface="Bodoni MT Condensed" pitchFamily="18" charset="0"/>
              </a:rPr>
              <a:t>Classified Staff:</a:t>
            </a:r>
          </a:p>
          <a:p>
            <a:r>
              <a:rPr lang="en-US" sz="1600" dirty="0">
                <a:solidFill>
                  <a:prstClr val="black"/>
                </a:solidFill>
                <a:latin typeface="Bodoni MT Condensed" pitchFamily="18" charset="0"/>
              </a:rPr>
              <a:t>Management:</a:t>
            </a:r>
          </a:p>
          <a:p>
            <a:r>
              <a:rPr lang="en-US" sz="1600" dirty="0">
                <a:solidFill>
                  <a:prstClr val="black"/>
                </a:solidFill>
                <a:latin typeface="Bodoni MT Condensed" pitchFamily="18" charset="0"/>
              </a:rPr>
              <a:t>Other Income:</a:t>
            </a:r>
          </a:p>
          <a:p>
            <a:r>
              <a:rPr lang="en-US" sz="1600" dirty="0">
                <a:solidFill>
                  <a:prstClr val="black"/>
                </a:solidFill>
                <a:latin typeface="Bodoni MT Condensed" pitchFamily="18" charset="0"/>
              </a:rPr>
              <a:t>Discounts:</a:t>
            </a:r>
          </a:p>
          <a:p>
            <a:r>
              <a:rPr lang="en-US" sz="1600" dirty="0">
                <a:solidFill>
                  <a:prstClr val="black"/>
                </a:solidFill>
                <a:latin typeface="Bodoni MT Condensed" pitchFamily="18" charset="0"/>
              </a:rPr>
              <a:t>Direct Expenses:</a:t>
            </a:r>
            <a:endParaRPr lang="en-US" sz="1600" i="1" dirty="0">
              <a:solidFill>
                <a:prstClr val="black"/>
              </a:solidFill>
              <a:latin typeface="Bodoni MT Condensed" pitchFamily="18" charset="0"/>
            </a:endParaRPr>
          </a:p>
          <a:p>
            <a:r>
              <a:rPr lang="en-US" sz="1600" i="1" dirty="0">
                <a:solidFill>
                  <a:prstClr val="black"/>
                </a:solidFill>
                <a:latin typeface="Bodoni MT Condensed" pitchFamily="18" charset="0"/>
              </a:rPr>
              <a:t>Are there profits left over? </a:t>
            </a:r>
          </a:p>
          <a:p>
            <a:endParaRPr lang="en-US" sz="1600" i="1" dirty="0">
              <a:solidFill>
                <a:prstClr val="black"/>
              </a:solidFill>
              <a:latin typeface="Bodoni MT Condensed" pitchFamily="18" charset="0"/>
            </a:endParaRPr>
          </a:p>
          <a:p>
            <a:r>
              <a:rPr lang="en-US" sz="1600" i="1" dirty="0">
                <a:solidFill>
                  <a:prstClr val="black"/>
                </a:solidFill>
                <a:latin typeface="Bodoni MT Condensed" pitchFamily="18" charset="0"/>
              </a:rPr>
              <a:t>Lets also look at:</a:t>
            </a:r>
          </a:p>
          <a:p>
            <a:r>
              <a:rPr lang="en-US" sz="1600" dirty="0">
                <a:solidFill>
                  <a:prstClr val="black"/>
                </a:solidFill>
                <a:latin typeface="Bodoni MT Condensed" pitchFamily="18" charset="0"/>
              </a:rPr>
              <a:t>Current Internal $:</a:t>
            </a:r>
          </a:p>
          <a:p>
            <a:r>
              <a:rPr lang="en-US" sz="1600" dirty="0">
                <a:solidFill>
                  <a:prstClr val="black"/>
                </a:solidFill>
                <a:latin typeface="Bodoni MT Condensed" pitchFamily="18" charset="0"/>
              </a:rPr>
              <a:t>Indirect Expenses $: </a:t>
            </a:r>
          </a:p>
        </p:txBody>
      </p:sp>
      <p:sp>
        <p:nvSpPr>
          <p:cNvPr id="11" name="Rectangle 10"/>
          <p:cNvSpPr/>
          <p:nvPr/>
        </p:nvSpPr>
        <p:spPr>
          <a:xfrm>
            <a:off x="4944774" y="2381250"/>
            <a:ext cx="1602817" cy="338554"/>
          </a:xfrm>
          <a:prstGeom prst="rect">
            <a:avLst/>
          </a:prstGeom>
          <a:noFill/>
        </p:spPr>
        <p:txBody>
          <a:bodyPr wrap="square" lIns="91440" tIns="45720" rIns="91440" bIns="45720">
            <a:spAutoFit/>
          </a:bodyPr>
          <a:lstStyle/>
          <a:p>
            <a:pPr algn="ctr"/>
            <a:r>
              <a:rPr lang="en-US" sz="1600" b="1" dirty="0">
                <a:ln w="6600">
                  <a:solidFill>
                    <a:schemeClr val="accent2"/>
                  </a:solidFill>
                  <a:prstDash val="solid"/>
                </a:ln>
                <a:solidFill>
                  <a:srgbClr val="FFFFFF"/>
                </a:solidFill>
                <a:effectLst>
                  <a:outerShdw dist="38100" dir="2700000" algn="tl" rotWithShape="0">
                    <a:schemeClr val="accent2"/>
                  </a:outerShdw>
                </a:effectLst>
              </a:rPr>
              <a:t>$4,092,963</a:t>
            </a:r>
          </a:p>
        </p:txBody>
      </p:sp>
      <p:sp>
        <p:nvSpPr>
          <p:cNvPr id="62" name="Rectangle 61"/>
          <p:cNvSpPr/>
          <p:nvPr/>
        </p:nvSpPr>
        <p:spPr>
          <a:xfrm>
            <a:off x="5412853" y="2628900"/>
            <a:ext cx="1602817" cy="338554"/>
          </a:xfrm>
          <a:prstGeom prst="rect">
            <a:avLst/>
          </a:prstGeom>
          <a:noFill/>
        </p:spPr>
        <p:txBody>
          <a:bodyPr wrap="square" lIns="91440" tIns="45720" rIns="91440" bIns="45720">
            <a:spAutoFit/>
          </a:bodyPr>
          <a:lstStyle/>
          <a:p>
            <a:pPr algn="ctr"/>
            <a:r>
              <a:rPr lang="en-US" sz="1600" b="1" dirty="0">
                <a:ln w="6600">
                  <a:solidFill>
                    <a:schemeClr val="accent2"/>
                  </a:solidFill>
                  <a:prstDash val="solid"/>
                </a:ln>
                <a:solidFill>
                  <a:srgbClr val="FFFFFF"/>
                </a:solidFill>
                <a:effectLst>
                  <a:outerShdw dist="38100" dir="2700000" algn="tl" rotWithShape="0">
                    <a:schemeClr val="accent2"/>
                  </a:outerShdw>
                </a:effectLst>
              </a:rPr>
              <a:t>$807,097</a:t>
            </a:r>
          </a:p>
        </p:txBody>
      </p:sp>
      <p:sp>
        <p:nvSpPr>
          <p:cNvPr id="63" name="Rectangle 62"/>
          <p:cNvSpPr/>
          <p:nvPr/>
        </p:nvSpPr>
        <p:spPr>
          <a:xfrm>
            <a:off x="5364861" y="2895600"/>
            <a:ext cx="1602817" cy="338554"/>
          </a:xfrm>
          <a:prstGeom prst="rect">
            <a:avLst/>
          </a:prstGeom>
          <a:noFill/>
        </p:spPr>
        <p:txBody>
          <a:bodyPr wrap="square" lIns="91440" tIns="45720" rIns="91440" bIns="45720">
            <a:spAutoFit/>
          </a:bodyPr>
          <a:lstStyle/>
          <a:p>
            <a:pPr algn="ctr"/>
            <a:r>
              <a:rPr lang="en-US" sz="1600" b="1" dirty="0">
                <a:ln w="6600">
                  <a:solidFill>
                    <a:schemeClr val="accent2"/>
                  </a:solidFill>
                  <a:prstDash val="solid"/>
                </a:ln>
                <a:solidFill>
                  <a:srgbClr val="FFFFFF"/>
                </a:solidFill>
                <a:effectLst>
                  <a:outerShdw dist="38100" dir="2700000" algn="tl" rotWithShape="0">
                    <a:schemeClr val="accent2"/>
                  </a:outerShdw>
                </a:effectLst>
              </a:rPr>
              <a:t>$104,917</a:t>
            </a:r>
          </a:p>
        </p:txBody>
      </p:sp>
      <p:sp>
        <p:nvSpPr>
          <p:cNvPr id="66" name="Rectangle 65"/>
          <p:cNvSpPr/>
          <p:nvPr/>
        </p:nvSpPr>
        <p:spPr>
          <a:xfrm>
            <a:off x="5310832" y="3144471"/>
            <a:ext cx="1602817" cy="338554"/>
          </a:xfrm>
          <a:prstGeom prst="rect">
            <a:avLst/>
          </a:prstGeom>
          <a:noFill/>
        </p:spPr>
        <p:txBody>
          <a:bodyPr wrap="square" lIns="91440" tIns="45720" rIns="91440" bIns="45720">
            <a:spAutoFit/>
          </a:bodyPr>
          <a:lstStyle/>
          <a:p>
            <a:pPr algn="ctr"/>
            <a:r>
              <a:rPr lang="en-US" sz="1600" b="1" dirty="0">
                <a:ln w="6600">
                  <a:solidFill>
                    <a:schemeClr val="accent2"/>
                  </a:solidFill>
                  <a:prstDash val="solid"/>
                </a:ln>
                <a:solidFill>
                  <a:srgbClr val="FFFFFF"/>
                </a:solidFill>
                <a:effectLst>
                  <a:outerShdw dist="38100" dir="2700000" algn="tl" rotWithShape="0">
                    <a:schemeClr val="accent2"/>
                  </a:outerShdw>
                </a:effectLst>
              </a:rPr>
              <a:t>$76,842</a:t>
            </a:r>
          </a:p>
        </p:txBody>
      </p:sp>
      <p:sp>
        <p:nvSpPr>
          <p:cNvPr id="67" name="Rectangle 66"/>
          <p:cNvSpPr/>
          <p:nvPr/>
        </p:nvSpPr>
        <p:spPr>
          <a:xfrm>
            <a:off x="5157449" y="3386744"/>
            <a:ext cx="1602817" cy="338554"/>
          </a:xfrm>
          <a:prstGeom prst="rect">
            <a:avLst/>
          </a:prstGeom>
          <a:noFill/>
        </p:spPr>
        <p:txBody>
          <a:bodyPr wrap="square" lIns="91440" tIns="45720" rIns="91440" bIns="45720">
            <a:spAutoFit/>
          </a:bodyPr>
          <a:lstStyle/>
          <a:p>
            <a:pPr algn="ctr"/>
            <a:r>
              <a:rPr lang="en-US" sz="1600" b="1" dirty="0">
                <a:ln w="6600">
                  <a:solidFill>
                    <a:schemeClr val="accent2"/>
                  </a:solidFill>
                  <a:prstDash val="solid"/>
                </a:ln>
                <a:solidFill>
                  <a:srgbClr val="FFFFFF"/>
                </a:solidFill>
                <a:effectLst>
                  <a:outerShdw dist="38100" dir="2700000" algn="tl" rotWithShape="0">
                    <a:schemeClr val="accent2"/>
                  </a:outerShdw>
                </a:effectLst>
              </a:rPr>
              <a:t>$282,724</a:t>
            </a:r>
          </a:p>
        </p:txBody>
      </p:sp>
      <p:sp>
        <p:nvSpPr>
          <p:cNvPr id="68" name="Rectangle 67"/>
          <p:cNvSpPr/>
          <p:nvPr/>
        </p:nvSpPr>
        <p:spPr>
          <a:xfrm>
            <a:off x="5638800" y="3638632"/>
            <a:ext cx="1395708" cy="338554"/>
          </a:xfrm>
          <a:prstGeom prst="rect">
            <a:avLst/>
          </a:prstGeom>
          <a:noFill/>
        </p:spPr>
        <p:txBody>
          <a:bodyPr wrap="square" lIns="91440" tIns="45720" rIns="91440" bIns="45720">
            <a:spAutoFit/>
          </a:bodyPr>
          <a:lstStyle/>
          <a:p>
            <a:pPr algn="ctr"/>
            <a:r>
              <a:rPr lang="en-US" sz="1600" b="1" dirty="0">
                <a:ln w="6600">
                  <a:solidFill>
                    <a:schemeClr val="accent2"/>
                  </a:solidFill>
                  <a:prstDash val="solid"/>
                </a:ln>
                <a:solidFill>
                  <a:srgbClr val="FFFFFF"/>
                </a:solidFill>
                <a:effectLst>
                  <a:outerShdw dist="38100" dir="2700000" algn="tl" rotWithShape="0">
                    <a:schemeClr val="accent2"/>
                  </a:outerShdw>
                </a:effectLst>
              </a:rPr>
              <a:t>$3,060,340</a:t>
            </a:r>
          </a:p>
        </p:txBody>
      </p:sp>
      <p:sp>
        <p:nvSpPr>
          <p:cNvPr id="69" name="Rectangle 68"/>
          <p:cNvSpPr/>
          <p:nvPr/>
        </p:nvSpPr>
        <p:spPr>
          <a:xfrm>
            <a:off x="5137693" y="4140821"/>
            <a:ext cx="1602817" cy="338554"/>
          </a:xfrm>
          <a:prstGeom prst="rect">
            <a:avLst/>
          </a:prstGeom>
          <a:noFill/>
        </p:spPr>
        <p:txBody>
          <a:bodyPr wrap="square" lIns="91440" tIns="45720" rIns="91440" bIns="45720">
            <a:spAutoFit/>
          </a:bodyPr>
          <a:lstStyle/>
          <a:p>
            <a:pPr algn="ctr"/>
            <a:r>
              <a:rPr lang="en-US" sz="1600" b="1" dirty="0">
                <a:ln w="6600">
                  <a:solidFill>
                    <a:schemeClr val="accent2"/>
                  </a:solidFill>
                  <a:prstDash val="solid"/>
                </a:ln>
                <a:solidFill>
                  <a:srgbClr val="FFFFFF"/>
                </a:solidFill>
                <a:effectLst>
                  <a:outerShdw dist="38100" dir="2700000" algn="tl" rotWithShape="0">
                    <a:schemeClr val="accent2"/>
                  </a:outerShdw>
                </a:effectLst>
              </a:rPr>
              <a:t>$19,644</a:t>
            </a:r>
          </a:p>
        </p:txBody>
      </p:sp>
      <p:sp>
        <p:nvSpPr>
          <p:cNvPr id="70" name="Rectangle 69"/>
          <p:cNvSpPr/>
          <p:nvPr/>
        </p:nvSpPr>
        <p:spPr>
          <a:xfrm>
            <a:off x="5586920" y="4572000"/>
            <a:ext cx="1602817" cy="338554"/>
          </a:xfrm>
          <a:prstGeom prst="rect">
            <a:avLst/>
          </a:prstGeom>
          <a:noFill/>
        </p:spPr>
        <p:txBody>
          <a:bodyPr wrap="square" lIns="91440" tIns="45720" rIns="91440" bIns="45720">
            <a:spAutoFit/>
          </a:bodyPr>
          <a:lstStyle/>
          <a:p>
            <a:pPr algn="ctr"/>
            <a:r>
              <a:rPr lang="en-US" sz="1600" b="1" dirty="0">
                <a:ln w="6600">
                  <a:solidFill>
                    <a:schemeClr val="accent2"/>
                  </a:solidFill>
                  <a:prstDash val="solid"/>
                </a:ln>
                <a:solidFill>
                  <a:srgbClr val="FFFFFF"/>
                </a:solidFill>
                <a:effectLst>
                  <a:outerShdw dist="38100" dir="2700000" algn="tl" rotWithShape="0">
                    <a:schemeClr val="accent2"/>
                  </a:outerShdw>
                </a:effectLst>
              </a:rPr>
              <a:t>$412,100</a:t>
            </a:r>
          </a:p>
        </p:txBody>
      </p:sp>
      <p:sp>
        <p:nvSpPr>
          <p:cNvPr id="72" name="Rectangle 71"/>
          <p:cNvSpPr/>
          <p:nvPr/>
        </p:nvSpPr>
        <p:spPr>
          <a:xfrm>
            <a:off x="5684638" y="4820871"/>
            <a:ext cx="1602817" cy="584775"/>
          </a:xfrm>
          <a:prstGeom prst="rect">
            <a:avLst/>
          </a:prstGeom>
          <a:noFill/>
        </p:spPr>
        <p:txBody>
          <a:bodyPr wrap="square" lIns="91440" tIns="45720" rIns="91440" bIns="45720">
            <a:spAutoFit/>
          </a:bodyPr>
          <a:lstStyle/>
          <a:p>
            <a:pPr algn="ctr"/>
            <a:r>
              <a:rPr lang="en-US" sz="1600" b="1" dirty="0">
                <a:ln w="6600">
                  <a:solidFill>
                    <a:schemeClr val="accent2"/>
                  </a:solidFill>
                  <a:prstDash val="solid"/>
                </a:ln>
                <a:solidFill>
                  <a:srgbClr val="FFFFFF"/>
                </a:solidFill>
                <a:effectLst>
                  <a:outerShdw dist="38100" dir="2700000" algn="tl" rotWithShape="0">
                    <a:schemeClr val="accent2"/>
                  </a:outerShdw>
                </a:effectLst>
              </a:rPr>
              <a:t>$38,000 - $60,000</a:t>
            </a:r>
          </a:p>
        </p:txBody>
      </p:sp>
    </p:spTree>
    <p:extLst>
      <p:ext uri="{BB962C8B-B14F-4D97-AF65-F5344CB8AC3E}">
        <p14:creationId xmlns:p14="http://schemas.microsoft.com/office/powerpoint/2010/main" val="35626131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200" fill="hold">
                                          <p:stCondLst>
                                            <p:cond delay="0"/>
                                          </p:stCondLst>
                                        </p:cTn>
                                        <p:tgtEl>
                                          <p:spTgt spid="39"/>
                                        </p:tgtEl>
                                        <p:attrNameLst>
                                          <p:attrName>r</p:attrName>
                                        </p:attrNameLst>
                                      </p:cBhvr>
                                    </p:animRot>
                                    <p:animRot by="-240000">
                                      <p:cBhvr>
                                        <p:cTn id="7" dur="400" fill="hold">
                                          <p:stCondLst>
                                            <p:cond delay="400"/>
                                          </p:stCondLst>
                                        </p:cTn>
                                        <p:tgtEl>
                                          <p:spTgt spid="39"/>
                                        </p:tgtEl>
                                        <p:attrNameLst>
                                          <p:attrName>r</p:attrName>
                                        </p:attrNameLst>
                                      </p:cBhvr>
                                    </p:animRot>
                                    <p:animRot by="240000">
                                      <p:cBhvr>
                                        <p:cTn id="8" dur="400" fill="hold">
                                          <p:stCondLst>
                                            <p:cond delay="800"/>
                                          </p:stCondLst>
                                        </p:cTn>
                                        <p:tgtEl>
                                          <p:spTgt spid="39"/>
                                        </p:tgtEl>
                                        <p:attrNameLst>
                                          <p:attrName>r</p:attrName>
                                        </p:attrNameLst>
                                      </p:cBhvr>
                                    </p:animRot>
                                    <p:animRot by="-240000">
                                      <p:cBhvr>
                                        <p:cTn id="9" dur="400" fill="hold">
                                          <p:stCondLst>
                                            <p:cond delay="1200"/>
                                          </p:stCondLst>
                                        </p:cTn>
                                        <p:tgtEl>
                                          <p:spTgt spid="39"/>
                                        </p:tgtEl>
                                        <p:attrNameLst>
                                          <p:attrName>r</p:attrName>
                                        </p:attrNameLst>
                                      </p:cBhvr>
                                    </p:animRot>
                                    <p:animRot by="120000">
                                      <p:cBhvr>
                                        <p:cTn id="10" dur="400" fill="hold">
                                          <p:stCondLst>
                                            <p:cond delay="1600"/>
                                          </p:stCondLst>
                                        </p:cTn>
                                        <p:tgtEl>
                                          <p:spTgt spid="3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fade">
                                      <p:cBhvr>
                                        <p:cTn id="15" dur="3000"/>
                                        <p:tgtEl>
                                          <p:spTgt spid="60"/>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2000" fill="hold"/>
                                        <p:tgtEl>
                                          <p:spTgt spid="11"/>
                                        </p:tgtEl>
                                        <p:attrNameLst>
                                          <p:attrName>ppt_w</p:attrName>
                                        </p:attrNameLst>
                                      </p:cBhvr>
                                      <p:tavLst>
                                        <p:tav tm="0">
                                          <p:val>
                                            <p:fltVal val="0"/>
                                          </p:val>
                                        </p:tav>
                                        <p:tav tm="100000">
                                          <p:val>
                                            <p:strVal val="#ppt_w"/>
                                          </p:val>
                                        </p:tav>
                                      </p:tavLst>
                                    </p:anim>
                                    <p:anim calcmode="lin" valueType="num">
                                      <p:cBhvr>
                                        <p:cTn id="21" dur="2000" fill="hold"/>
                                        <p:tgtEl>
                                          <p:spTgt spid="11"/>
                                        </p:tgtEl>
                                        <p:attrNameLst>
                                          <p:attrName>ppt_h</p:attrName>
                                        </p:attrNameLst>
                                      </p:cBhvr>
                                      <p:tavLst>
                                        <p:tav tm="0">
                                          <p:val>
                                            <p:fltVal val="0"/>
                                          </p:val>
                                        </p:tav>
                                        <p:tav tm="100000">
                                          <p:val>
                                            <p:strVal val="#ppt_h"/>
                                          </p:val>
                                        </p:tav>
                                      </p:tavLst>
                                    </p:anim>
                                    <p:anim calcmode="lin" valueType="num">
                                      <p:cBhvr>
                                        <p:cTn id="22" dur="2000" fill="hold"/>
                                        <p:tgtEl>
                                          <p:spTgt spid="11"/>
                                        </p:tgtEl>
                                        <p:attrNameLst>
                                          <p:attrName>style.rotation</p:attrName>
                                        </p:attrNameLst>
                                      </p:cBhvr>
                                      <p:tavLst>
                                        <p:tav tm="0">
                                          <p:val>
                                            <p:fltVal val="90"/>
                                          </p:val>
                                        </p:tav>
                                        <p:tav tm="100000">
                                          <p:val>
                                            <p:fltVal val="0"/>
                                          </p:val>
                                        </p:tav>
                                      </p:tavLst>
                                    </p:anim>
                                    <p:animEffect transition="in" filter="fade">
                                      <p:cBhvr>
                                        <p:cTn id="23" dur="2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62"/>
                                        </p:tgtEl>
                                        <p:attrNameLst>
                                          <p:attrName>style.visibility</p:attrName>
                                        </p:attrNameLst>
                                      </p:cBhvr>
                                      <p:to>
                                        <p:strVal val="visible"/>
                                      </p:to>
                                    </p:set>
                                    <p:anim calcmode="lin" valueType="num">
                                      <p:cBhvr>
                                        <p:cTn id="28" dur="2000" fill="hold"/>
                                        <p:tgtEl>
                                          <p:spTgt spid="62"/>
                                        </p:tgtEl>
                                        <p:attrNameLst>
                                          <p:attrName>ppt_w</p:attrName>
                                        </p:attrNameLst>
                                      </p:cBhvr>
                                      <p:tavLst>
                                        <p:tav tm="0">
                                          <p:val>
                                            <p:fltVal val="0"/>
                                          </p:val>
                                        </p:tav>
                                        <p:tav tm="100000">
                                          <p:val>
                                            <p:strVal val="#ppt_w"/>
                                          </p:val>
                                        </p:tav>
                                      </p:tavLst>
                                    </p:anim>
                                    <p:anim calcmode="lin" valueType="num">
                                      <p:cBhvr>
                                        <p:cTn id="29" dur="2000" fill="hold"/>
                                        <p:tgtEl>
                                          <p:spTgt spid="62"/>
                                        </p:tgtEl>
                                        <p:attrNameLst>
                                          <p:attrName>ppt_h</p:attrName>
                                        </p:attrNameLst>
                                      </p:cBhvr>
                                      <p:tavLst>
                                        <p:tav tm="0">
                                          <p:val>
                                            <p:fltVal val="0"/>
                                          </p:val>
                                        </p:tav>
                                        <p:tav tm="100000">
                                          <p:val>
                                            <p:strVal val="#ppt_h"/>
                                          </p:val>
                                        </p:tav>
                                      </p:tavLst>
                                    </p:anim>
                                    <p:anim calcmode="lin" valueType="num">
                                      <p:cBhvr>
                                        <p:cTn id="30" dur="2000" fill="hold"/>
                                        <p:tgtEl>
                                          <p:spTgt spid="62"/>
                                        </p:tgtEl>
                                        <p:attrNameLst>
                                          <p:attrName>style.rotation</p:attrName>
                                        </p:attrNameLst>
                                      </p:cBhvr>
                                      <p:tavLst>
                                        <p:tav tm="0">
                                          <p:val>
                                            <p:fltVal val="90"/>
                                          </p:val>
                                        </p:tav>
                                        <p:tav tm="100000">
                                          <p:val>
                                            <p:fltVal val="0"/>
                                          </p:val>
                                        </p:tav>
                                      </p:tavLst>
                                    </p:anim>
                                    <p:animEffect transition="in" filter="fade">
                                      <p:cBhvr>
                                        <p:cTn id="31" dur="2000"/>
                                        <p:tgtEl>
                                          <p:spTgt spid="62"/>
                                        </p:tgtEl>
                                      </p:cBhvr>
                                    </p:animEffec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2000"/>
                                        <p:tgtEl>
                                          <p:spTgt spid="63"/>
                                        </p:tgtEl>
                                      </p:cBhvr>
                                    </p:animEffect>
                                    <p:anim calcmode="lin" valueType="num">
                                      <p:cBhvr>
                                        <p:cTn id="37" dur="2000" fill="hold"/>
                                        <p:tgtEl>
                                          <p:spTgt spid="63"/>
                                        </p:tgtEl>
                                        <p:attrNameLst>
                                          <p:attrName>ppt_w</p:attrName>
                                        </p:attrNameLst>
                                      </p:cBhvr>
                                      <p:tavLst>
                                        <p:tav tm="0" fmla="#ppt_w*sin(2.5*pi*$)">
                                          <p:val>
                                            <p:fltVal val="0"/>
                                          </p:val>
                                        </p:tav>
                                        <p:tav tm="100000">
                                          <p:val>
                                            <p:fltVal val="1"/>
                                          </p:val>
                                        </p:tav>
                                      </p:tavLst>
                                    </p:anim>
                                    <p:anim calcmode="lin" valueType="num">
                                      <p:cBhvr>
                                        <p:cTn id="38" dur="2000" fill="hold"/>
                                        <p:tgtEl>
                                          <p:spTgt spid="63"/>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p:cTn id="43" dur="2000" fill="hold"/>
                                        <p:tgtEl>
                                          <p:spTgt spid="66"/>
                                        </p:tgtEl>
                                        <p:attrNameLst>
                                          <p:attrName>ppt_w</p:attrName>
                                        </p:attrNameLst>
                                      </p:cBhvr>
                                      <p:tavLst>
                                        <p:tav tm="0">
                                          <p:val>
                                            <p:fltVal val="0"/>
                                          </p:val>
                                        </p:tav>
                                        <p:tav tm="100000">
                                          <p:val>
                                            <p:strVal val="#ppt_w"/>
                                          </p:val>
                                        </p:tav>
                                      </p:tavLst>
                                    </p:anim>
                                    <p:anim calcmode="lin" valueType="num">
                                      <p:cBhvr>
                                        <p:cTn id="44" dur="2000" fill="hold"/>
                                        <p:tgtEl>
                                          <p:spTgt spid="66"/>
                                        </p:tgtEl>
                                        <p:attrNameLst>
                                          <p:attrName>ppt_h</p:attrName>
                                        </p:attrNameLst>
                                      </p:cBhvr>
                                      <p:tavLst>
                                        <p:tav tm="0">
                                          <p:val>
                                            <p:fltVal val="0"/>
                                          </p:val>
                                        </p:tav>
                                        <p:tav tm="100000">
                                          <p:val>
                                            <p:strVal val="#ppt_h"/>
                                          </p:val>
                                        </p:tav>
                                      </p:tavLst>
                                    </p:anim>
                                    <p:anim calcmode="lin" valueType="num">
                                      <p:cBhvr>
                                        <p:cTn id="45" dur="2000" fill="hold"/>
                                        <p:tgtEl>
                                          <p:spTgt spid="66"/>
                                        </p:tgtEl>
                                        <p:attrNameLst>
                                          <p:attrName>style.rotation</p:attrName>
                                        </p:attrNameLst>
                                      </p:cBhvr>
                                      <p:tavLst>
                                        <p:tav tm="0">
                                          <p:val>
                                            <p:fltVal val="90"/>
                                          </p:val>
                                        </p:tav>
                                        <p:tav tm="100000">
                                          <p:val>
                                            <p:fltVal val="0"/>
                                          </p:val>
                                        </p:tav>
                                      </p:tavLst>
                                    </p:anim>
                                    <p:animEffect transition="in" filter="fade">
                                      <p:cBhvr>
                                        <p:cTn id="46" dur="2000"/>
                                        <p:tgtEl>
                                          <p:spTgt spid="66"/>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67"/>
                                        </p:tgtEl>
                                        <p:attrNameLst>
                                          <p:attrName>style.visibility</p:attrName>
                                        </p:attrNameLst>
                                      </p:cBhvr>
                                      <p:to>
                                        <p:strVal val="visible"/>
                                      </p:to>
                                    </p:set>
                                    <p:anim calcmode="lin" valueType="num">
                                      <p:cBhvr>
                                        <p:cTn id="51" dur="2000" fill="hold"/>
                                        <p:tgtEl>
                                          <p:spTgt spid="67"/>
                                        </p:tgtEl>
                                        <p:attrNameLst>
                                          <p:attrName>ppt_w</p:attrName>
                                        </p:attrNameLst>
                                      </p:cBhvr>
                                      <p:tavLst>
                                        <p:tav tm="0">
                                          <p:val>
                                            <p:fltVal val="0"/>
                                          </p:val>
                                        </p:tav>
                                        <p:tav tm="100000">
                                          <p:val>
                                            <p:strVal val="#ppt_w"/>
                                          </p:val>
                                        </p:tav>
                                      </p:tavLst>
                                    </p:anim>
                                    <p:anim calcmode="lin" valueType="num">
                                      <p:cBhvr>
                                        <p:cTn id="52" dur="2000" fill="hold"/>
                                        <p:tgtEl>
                                          <p:spTgt spid="67"/>
                                        </p:tgtEl>
                                        <p:attrNameLst>
                                          <p:attrName>ppt_h</p:attrName>
                                        </p:attrNameLst>
                                      </p:cBhvr>
                                      <p:tavLst>
                                        <p:tav tm="0">
                                          <p:val>
                                            <p:fltVal val="0"/>
                                          </p:val>
                                        </p:tav>
                                        <p:tav tm="100000">
                                          <p:val>
                                            <p:strVal val="#ppt_h"/>
                                          </p:val>
                                        </p:tav>
                                      </p:tavLst>
                                    </p:anim>
                                    <p:anim calcmode="lin" valueType="num">
                                      <p:cBhvr>
                                        <p:cTn id="53" dur="2000" fill="hold"/>
                                        <p:tgtEl>
                                          <p:spTgt spid="67"/>
                                        </p:tgtEl>
                                        <p:attrNameLst>
                                          <p:attrName>style.rotation</p:attrName>
                                        </p:attrNameLst>
                                      </p:cBhvr>
                                      <p:tavLst>
                                        <p:tav tm="0">
                                          <p:val>
                                            <p:fltVal val="90"/>
                                          </p:val>
                                        </p:tav>
                                        <p:tav tm="100000">
                                          <p:val>
                                            <p:fltVal val="0"/>
                                          </p:val>
                                        </p:tav>
                                      </p:tavLst>
                                    </p:anim>
                                    <p:animEffect transition="in" filter="fade">
                                      <p:cBhvr>
                                        <p:cTn id="54" dur="2000"/>
                                        <p:tgtEl>
                                          <p:spTgt spid="67"/>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2000" fill="hold"/>
                                        <p:tgtEl>
                                          <p:spTgt spid="68"/>
                                        </p:tgtEl>
                                        <p:attrNameLst>
                                          <p:attrName>ppt_w</p:attrName>
                                        </p:attrNameLst>
                                      </p:cBhvr>
                                      <p:tavLst>
                                        <p:tav tm="0">
                                          <p:val>
                                            <p:fltVal val="0"/>
                                          </p:val>
                                        </p:tav>
                                        <p:tav tm="100000">
                                          <p:val>
                                            <p:strVal val="#ppt_w"/>
                                          </p:val>
                                        </p:tav>
                                      </p:tavLst>
                                    </p:anim>
                                    <p:anim calcmode="lin" valueType="num">
                                      <p:cBhvr>
                                        <p:cTn id="60" dur="2000" fill="hold"/>
                                        <p:tgtEl>
                                          <p:spTgt spid="68"/>
                                        </p:tgtEl>
                                        <p:attrNameLst>
                                          <p:attrName>ppt_h</p:attrName>
                                        </p:attrNameLst>
                                      </p:cBhvr>
                                      <p:tavLst>
                                        <p:tav tm="0">
                                          <p:val>
                                            <p:fltVal val="0"/>
                                          </p:val>
                                        </p:tav>
                                        <p:tav tm="100000">
                                          <p:val>
                                            <p:strVal val="#ppt_h"/>
                                          </p:val>
                                        </p:tav>
                                      </p:tavLst>
                                    </p:anim>
                                    <p:anim calcmode="lin" valueType="num">
                                      <p:cBhvr>
                                        <p:cTn id="61" dur="2000" fill="hold"/>
                                        <p:tgtEl>
                                          <p:spTgt spid="68"/>
                                        </p:tgtEl>
                                        <p:attrNameLst>
                                          <p:attrName>style.rotation</p:attrName>
                                        </p:attrNameLst>
                                      </p:cBhvr>
                                      <p:tavLst>
                                        <p:tav tm="0">
                                          <p:val>
                                            <p:fltVal val="90"/>
                                          </p:val>
                                        </p:tav>
                                        <p:tav tm="100000">
                                          <p:val>
                                            <p:fltVal val="0"/>
                                          </p:val>
                                        </p:tav>
                                      </p:tavLst>
                                    </p:anim>
                                    <p:animEffect transition="in" filter="fade">
                                      <p:cBhvr>
                                        <p:cTn id="62" dur="2000"/>
                                        <p:tgtEl>
                                          <p:spTgt spid="68"/>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69"/>
                                        </p:tgtEl>
                                        <p:attrNameLst>
                                          <p:attrName>style.visibility</p:attrName>
                                        </p:attrNameLst>
                                      </p:cBhvr>
                                      <p:to>
                                        <p:strVal val="visible"/>
                                      </p:to>
                                    </p:set>
                                    <p:anim calcmode="lin" valueType="num">
                                      <p:cBhvr>
                                        <p:cTn id="67" dur="1000" fill="hold"/>
                                        <p:tgtEl>
                                          <p:spTgt spid="69"/>
                                        </p:tgtEl>
                                        <p:attrNameLst>
                                          <p:attrName>ppt_w</p:attrName>
                                        </p:attrNameLst>
                                      </p:cBhvr>
                                      <p:tavLst>
                                        <p:tav tm="0">
                                          <p:val>
                                            <p:fltVal val="0"/>
                                          </p:val>
                                        </p:tav>
                                        <p:tav tm="100000">
                                          <p:val>
                                            <p:strVal val="#ppt_w"/>
                                          </p:val>
                                        </p:tav>
                                      </p:tavLst>
                                    </p:anim>
                                    <p:anim calcmode="lin" valueType="num">
                                      <p:cBhvr>
                                        <p:cTn id="68" dur="1000" fill="hold"/>
                                        <p:tgtEl>
                                          <p:spTgt spid="69"/>
                                        </p:tgtEl>
                                        <p:attrNameLst>
                                          <p:attrName>ppt_h</p:attrName>
                                        </p:attrNameLst>
                                      </p:cBhvr>
                                      <p:tavLst>
                                        <p:tav tm="0">
                                          <p:val>
                                            <p:fltVal val="0"/>
                                          </p:val>
                                        </p:tav>
                                        <p:tav tm="100000">
                                          <p:val>
                                            <p:strVal val="#ppt_h"/>
                                          </p:val>
                                        </p:tav>
                                      </p:tavLst>
                                    </p:anim>
                                    <p:anim calcmode="lin" valueType="num">
                                      <p:cBhvr>
                                        <p:cTn id="69" dur="1000" fill="hold"/>
                                        <p:tgtEl>
                                          <p:spTgt spid="69"/>
                                        </p:tgtEl>
                                        <p:attrNameLst>
                                          <p:attrName>style.rotation</p:attrName>
                                        </p:attrNameLst>
                                      </p:cBhvr>
                                      <p:tavLst>
                                        <p:tav tm="0">
                                          <p:val>
                                            <p:fltVal val="90"/>
                                          </p:val>
                                        </p:tav>
                                        <p:tav tm="100000">
                                          <p:val>
                                            <p:fltVal val="0"/>
                                          </p:val>
                                        </p:tav>
                                      </p:tavLst>
                                    </p:anim>
                                    <p:animEffect transition="in" filter="fade">
                                      <p:cBhvr>
                                        <p:cTn id="70" dur="1000"/>
                                        <p:tgtEl>
                                          <p:spTgt spid="69"/>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grpId="0" nodeType="clickEffect">
                                  <p:stCondLst>
                                    <p:cond delay="0"/>
                                  </p:stCondLst>
                                  <p:childTnLst>
                                    <p:set>
                                      <p:cBhvr>
                                        <p:cTn id="74" dur="1" fill="hold">
                                          <p:stCondLst>
                                            <p:cond delay="0"/>
                                          </p:stCondLst>
                                        </p:cTn>
                                        <p:tgtEl>
                                          <p:spTgt spid="70"/>
                                        </p:tgtEl>
                                        <p:attrNameLst>
                                          <p:attrName>style.visibility</p:attrName>
                                        </p:attrNameLst>
                                      </p:cBhvr>
                                      <p:to>
                                        <p:strVal val="visible"/>
                                      </p:to>
                                    </p:set>
                                    <p:anim calcmode="lin" valueType="num">
                                      <p:cBhvr>
                                        <p:cTn id="75" dur="2000" fill="hold"/>
                                        <p:tgtEl>
                                          <p:spTgt spid="70"/>
                                        </p:tgtEl>
                                        <p:attrNameLst>
                                          <p:attrName>ppt_w</p:attrName>
                                        </p:attrNameLst>
                                      </p:cBhvr>
                                      <p:tavLst>
                                        <p:tav tm="0">
                                          <p:val>
                                            <p:fltVal val="0"/>
                                          </p:val>
                                        </p:tav>
                                        <p:tav tm="100000">
                                          <p:val>
                                            <p:strVal val="#ppt_w"/>
                                          </p:val>
                                        </p:tav>
                                      </p:tavLst>
                                    </p:anim>
                                    <p:anim calcmode="lin" valueType="num">
                                      <p:cBhvr>
                                        <p:cTn id="76" dur="2000" fill="hold"/>
                                        <p:tgtEl>
                                          <p:spTgt spid="70"/>
                                        </p:tgtEl>
                                        <p:attrNameLst>
                                          <p:attrName>ppt_h</p:attrName>
                                        </p:attrNameLst>
                                      </p:cBhvr>
                                      <p:tavLst>
                                        <p:tav tm="0">
                                          <p:val>
                                            <p:fltVal val="0"/>
                                          </p:val>
                                        </p:tav>
                                        <p:tav tm="100000">
                                          <p:val>
                                            <p:strVal val="#ppt_h"/>
                                          </p:val>
                                        </p:tav>
                                      </p:tavLst>
                                    </p:anim>
                                    <p:anim calcmode="lin" valueType="num">
                                      <p:cBhvr>
                                        <p:cTn id="77" dur="2000" fill="hold"/>
                                        <p:tgtEl>
                                          <p:spTgt spid="70"/>
                                        </p:tgtEl>
                                        <p:attrNameLst>
                                          <p:attrName>style.rotation</p:attrName>
                                        </p:attrNameLst>
                                      </p:cBhvr>
                                      <p:tavLst>
                                        <p:tav tm="0">
                                          <p:val>
                                            <p:fltVal val="90"/>
                                          </p:val>
                                        </p:tav>
                                        <p:tav tm="100000">
                                          <p:val>
                                            <p:fltVal val="0"/>
                                          </p:val>
                                        </p:tav>
                                      </p:tavLst>
                                    </p:anim>
                                    <p:animEffect transition="in" filter="fade">
                                      <p:cBhvr>
                                        <p:cTn id="78" dur="2000"/>
                                        <p:tgtEl>
                                          <p:spTgt spid="70"/>
                                        </p:tgtEl>
                                      </p:cBhvr>
                                    </p:animEffect>
                                  </p:childTnLst>
                                </p:cTn>
                              </p:par>
                            </p:childTnLst>
                          </p:cTn>
                        </p:par>
                      </p:childTnLst>
                    </p:cTn>
                  </p:par>
                  <p:par>
                    <p:cTn id="79" fill="hold">
                      <p:stCondLst>
                        <p:cond delay="indefinite"/>
                      </p:stCondLst>
                      <p:childTnLst>
                        <p:par>
                          <p:cTn id="80" fill="hold">
                            <p:stCondLst>
                              <p:cond delay="0"/>
                            </p:stCondLst>
                            <p:childTnLst>
                              <p:par>
                                <p:cTn id="81" presetID="45" presetClass="entr" presetSubtype="0" fill="hold" grpId="0" nodeType="clickEffect">
                                  <p:stCondLst>
                                    <p:cond delay="0"/>
                                  </p:stCondLst>
                                  <p:childTnLst>
                                    <p:set>
                                      <p:cBhvr>
                                        <p:cTn id="82" dur="1" fill="hold">
                                          <p:stCondLst>
                                            <p:cond delay="0"/>
                                          </p:stCondLst>
                                        </p:cTn>
                                        <p:tgtEl>
                                          <p:spTgt spid="72"/>
                                        </p:tgtEl>
                                        <p:attrNameLst>
                                          <p:attrName>style.visibility</p:attrName>
                                        </p:attrNameLst>
                                      </p:cBhvr>
                                      <p:to>
                                        <p:strVal val="visible"/>
                                      </p:to>
                                    </p:set>
                                    <p:animEffect transition="in" filter="fade">
                                      <p:cBhvr>
                                        <p:cTn id="83" dur="2000"/>
                                        <p:tgtEl>
                                          <p:spTgt spid="72"/>
                                        </p:tgtEl>
                                      </p:cBhvr>
                                    </p:animEffect>
                                    <p:anim calcmode="lin" valueType="num">
                                      <p:cBhvr>
                                        <p:cTn id="84" dur="2000" fill="hold"/>
                                        <p:tgtEl>
                                          <p:spTgt spid="72"/>
                                        </p:tgtEl>
                                        <p:attrNameLst>
                                          <p:attrName>ppt_w</p:attrName>
                                        </p:attrNameLst>
                                      </p:cBhvr>
                                      <p:tavLst>
                                        <p:tav tm="0" fmla="#ppt_w*sin(2.5*pi*$)">
                                          <p:val>
                                            <p:fltVal val="0"/>
                                          </p:val>
                                        </p:tav>
                                        <p:tav tm="100000">
                                          <p:val>
                                            <p:fltVal val="1"/>
                                          </p:val>
                                        </p:tav>
                                      </p:tavLst>
                                    </p:anim>
                                    <p:anim calcmode="lin" valueType="num">
                                      <p:cBhvr>
                                        <p:cTn id="85" dur="2000" fill="hold"/>
                                        <p:tgtEl>
                                          <p:spTgt spid="7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11" grpId="0"/>
      <p:bldP spid="62" grpId="0"/>
      <p:bldP spid="63" grpId="0"/>
      <p:bldP spid="66" grpId="0"/>
      <p:bldP spid="67" grpId="0"/>
      <p:bldP spid="68" grpId="0"/>
      <p:bldP spid="69" grpId="0"/>
      <p:bldP spid="70" grpId="0"/>
      <p:bldP spid="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Inside-left page 1"/>
          <p:cNvGrpSpPr/>
          <p:nvPr/>
        </p:nvGrpSpPr>
        <p:grpSpPr>
          <a:xfrm>
            <a:off x="1527048" y="1371600"/>
            <a:ext cx="3044952" cy="4114800"/>
            <a:chOff x="1527048" y="1371600"/>
            <a:chExt cx="3044952" cy="4114800"/>
          </a:xfrm>
        </p:grpSpPr>
        <p:sp>
          <p:nvSpPr>
            <p:cNvPr id="64" name="Rounded Rectangle 63"/>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Rectangle 64"/>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4" name="Inside-right"/>
          <p:cNvGrpSpPr/>
          <p:nvPr/>
        </p:nvGrpSpPr>
        <p:grpSpPr>
          <a:xfrm>
            <a:off x="4556759" y="1371600"/>
            <a:ext cx="3044952" cy="4114800"/>
            <a:chOff x="4572000" y="1371600"/>
            <a:chExt cx="3044952" cy="4114800"/>
          </a:xfrm>
        </p:grpSpPr>
        <p:grpSp>
          <p:nvGrpSpPr>
            <p:cNvPr id="5" name="Inside-right"/>
            <p:cNvGrpSpPr/>
            <p:nvPr/>
          </p:nvGrpSpPr>
          <p:grpSpPr>
            <a:xfrm rot="10800000">
              <a:off x="4572000" y="1371600"/>
              <a:ext cx="3044952" cy="4114800"/>
              <a:chOff x="1527048" y="1371600"/>
              <a:chExt cx="3044952" cy="4114800"/>
            </a:xfrm>
          </p:grpSpPr>
          <p:sp>
            <p:nvSpPr>
              <p:cNvPr id="57" name="Rounded Rectangle 56"/>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Rectangle 60"/>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 name="Group 167"/>
            <p:cNvGrpSpPr/>
            <p:nvPr/>
          </p:nvGrpSpPr>
          <p:grpSpPr>
            <a:xfrm>
              <a:off x="7162800" y="1453896"/>
              <a:ext cx="246855" cy="3950208"/>
              <a:chOff x="7162800" y="1453896"/>
              <a:chExt cx="246855" cy="3950208"/>
            </a:xfrm>
          </p:grpSpPr>
          <p:cxnSp>
            <p:nvCxnSpPr>
              <p:cNvPr id="49" name="Straight Connector 48"/>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12" name="Group 143"/>
          <p:cNvGrpSpPr/>
          <p:nvPr/>
        </p:nvGrpSpPr>
        <p:grpSpPr>
          <a:xfrm>
            <a:off x="7162800" y="1453896"/>
            <a:ext cx="246855" cy="3950208"/>
            <a:chOff x="7315200" y="1606296"/>
            <a:chExt cx="246855" cy="3950208"/>
          </a:xfrm>
        </p:grpSpPr>
        <p:cxnSp>
          <p:nvCxnSpPr>
            <p:cNvPr id="138" name="Straight Connector 137"/>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nvGrpSpPr>
          <p:cNvPr id="39" name="Inside-left page 3"/>
          <p:cNvGrpSpPr/>
          <p:nvPr/>
        </p:nvGrpSpPr>
        <p:grpSpPr>
          <a:xfrm>
            <a:off x="1666638" y="1449324"/>
            <a:ext cx="2880360" cy="3959352"/>
            <a:chOff x="-2133600" y="1143000"/>
            <a:chExt cx="2880360" cy="3959352"/>
          </a:xfrm>
        </p:grpSpPr>
        <p:sp>
          <p:nvSpPr>
            <p:cNvPr id="40" name="Inside-left"/>
            <p:cNvSpPr/>
            <p:nvPr/>
          </p:nvSpPr>
          <p:spPr>
            <a:xfrm>
              <a:off x="-2133600" y="1143000"/>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3" name="Straight Connector 42"/>
            <p:cNvCxnSpPr/>
            <p:nvPr/>
          </p:nvCxnSpPr>
          <p:spPr>
            <a:xfrm rot="5400000">
              <a:off x="-3993610"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4047583"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sp>
        <p:nvSpPr>
          <p:cNvPr id="30" name="Inside-right"/>
          <p:cNvSpPr/>
          <p:nvPr/>
        </p:nvSpPr>
        <p:spPr>
          <a:xfrm rot="10800000">
            <a:off x="4572000" y="1440180"/>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TextBox 30"/>
          <p:cNvSpPr txBox="1"/>
          <p:nvPr/>
        </p:nvSpPr>
        <p:spPr>
          <a:xfrm>
            <a:off x="4963785" y="3021230"/>
            <a:ext cx="2067264" cy="2062103"/>
          </a:xfrm>
          <a:prstGeom prst="rect">
            <a:avLst/>
          </a:prstGeom>
          <a:noFill/>
        </p:spPr>
        <p:txBody>
          <a:bodyPr wrap="square" rtlCol="0">
            <a:spAutoFit/>
          </a:bodyPr>
          <a:lstStyle/>
          <a:p>
            <a:r>
              <a:rPr lang="en-US" sz="1600" dirty="0">
                <a:solidFill>
                  <a:prstClr val="black"/>
                </a:solidFill>
                <a:latin typeface="Bodoni MT Condensed" pitchFamily="18" charset="0"/>
              </a:rPr>
              <a:t>In the Inland Empire we know that only through local economic growth, educational access, student success, constant innovation and nurturing our best, brightest, homegrown students will we achieve the dream we promise them. </a:t>
            </a:r>
          </a:p>
        </p:txBody>
      </p: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7427" y="1713743"/>
            <a:ext cx="1089505" cy="1281771"/>
          </a:xfrm>
          <a:prstGeom prst="rect">
            <a:avLst/>
          </a:prstGeom>
        </p:spPr>
      </p:pic>
      <p:grpSp>
        <p:nvGrpSpPr>
          <p:cNvPr id="33" name="Group 119"/>
          <p:cNvGrpSpPr/>
          <p:nvPr/>
        </p:nvGrpSpPr>
        <p:grpSpPr>
          <a:xfrm>
            <a:off x="7162800" y="1444752"/>
            <a:ext cx="246855" cy="3950208"/>
            <a:chOff x="7315200" y="1606296"/>
            <a:chExt cx="246855" cy="3950208"/>
          </a:xfrm>
        </p:grpSpPr>
        <p:cxnSp>
          <p:nvCxnSpPr>
            <p:cNvPr id="34" name="Straight Connector 33"/>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sp>
        <p:nvSpPr>
          <p:cNvPr id="47" name="TextBox 46"/>
          <p:cNvSpPr txBox="1"/>
          <p:nvPr/>
        </p:nvSpPr>
        <p:spPr>
          <a:xfrm>
            <a:off x="2330533" y="1647963"/>
            <a:ext cx="1676400" cy="3416320"/>
          </a:xfrm>
          <a:prstGeom prst="rect">
            <a:avLst/>
          </a:prstGeom>
          <a:noFill/>
        </p:spPr>
        <p:txBody>
          <a:bodyPr wrap="square" rtlCol="0">
            <a:spAutoFit/>
          </a:bodyPr>
          <a:lstStyle/>
          <a:p>
            <a:pPr algn="ctr"/>
            <a:r>
              <a:rPr lang="en-US" dirty="0">
                <a:solidFill>
                  <a:prstClr val="black"/>
                </a:solidFill>
                <a:latin typeface="Bodoni MT Condensed" pitchFamily="18" charset="0"/>
              </a:rPr>
              <a:t>As we work toward being a safe space, a community space and to improve the image of our campus, we must not forget why we are here.  </a:t>
            </a:r>
          </a:p>
          <a:p>
            <a:pPr algn="ctr"/>
            <a:endParaRPr lang="en-US" dirty="0">
              <a:solidFill>
                <a:prstClr val="black"/>
              </a:solidFill>
              <a:latin typeface="Bodoni MT Condensed" pitchFamily="18" charset="0"/>
            </a:endParaRPr>
          </a:p>
          <a:p>
            <a:pPr marL="285750" indent="-285750">
              <a:buFont typeface="Arial" panose="020B0604020202020204" pitchFamily="34" charset="0"/>
              <a:buChar char="•"/>
            </a:pPr>
            <a:r>
              <a:rPr lang="en-US" dirty="0">
                <a:solidFill>
                  <a:prstClr val="black"/>
                </a:solidFill>
                <a:latin typeface="Bodoni MT Condensed" pitchFamily="18" charset="0"/>
              </a:rPr>
              <a:t>Education</a:t>
            </a:r>
          </a:p>
          <a:p>
            <a:pPr marL="285750" indent="-285750">
              <a:buFont typeface="Arial" panose="020B0604020202020204" pitchFamily="34" charset="0"/>
              <a:buChar char="•"/>
            </a:pPr>
            <a:r>
              <a:rPr lang="en-US" dirty="0">
                <a:solidFill>
                  <a:prstClr val="black"/>
                </a:solidFill>
                <a:latin typeface="Bodoni MT Condensed" pitchFamily="18" charset="0"/>
              </a:rPr>
              <a:t>Service</a:t>
            </a:r>
          </a:p>
          <a:p>
            <a:pPr marL="285750" indent="-285750">
              <a:buFont typeface="Arial" panose="020B0604020202020204" pitchFamily="34" charset="0"/>
              <a:buChar char="•"/>
            </a:pPr>
            <a:r>
              <a:rPr lang="en-US" dirty="0">
                <a:solidFill>
                  <a:prstClr val="black"/>
                </a:solidFill>
                <a:latin typeface="Bodoni MT Condensed" pitchFamily="18" charset="0"/>
              </a:rPr>
              <a:t>Employment</a:t>
            </a:r>
          </a:p>
          <a:p>
            <a:pPr marL="285750" indent="-285750">
              <a:buFont typeface="Arial" panose="020B0604020202020204" pitchFamily="34" charset="0"/>
              <a:buChar char="•"/>
            </a:pPr>
            <a:r>
              <a:rPr lang="en-US" dirty="0">
                <a:solidFill>
                  <a:prstClr val="black"/>
                </a:solidFill>
                <a:latin typeface="Bodoni MT Condensed" pitchFamily="18" charset="0"/>
              </a:rPr>
              <a:t>Community</a:t>
            </a:r>
          </a:p>
        </p:txBody>
      </p:sp>
    </p:spTree>
    <p:extLst>
      <p:ext uri="{BB962C8B-B14F-4D97-AF65-F5344CB8AC3E}">
        <p14:creationId xmlns:p14="http://schemas.microsoft.com/office/powerpoint/2010/main" val="393561857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30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down)">
                                      <p:cBhvr>
                                        <p:cTn id="12" dur="1450">
                                          <p:stCondLst>
                                            <p:cond delay="0"/>
                                          </p:stCondLst>
                                        </p:cTn>
                                        <p:tgtEl>
                                          <p:spTgt spid="32"/>
                                        </p:tgtEl>
                                      </p:cBhvr>
                                    </p:animEffect>
                                    <p:anim calcmode="lin" valueType="num">
                                      <p:cBhvr>
                                        <p:cTn id="13" dur="4555"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4" dur="1660"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5" dur="1660" tmFilter="0, 0; 0.125,0.2665; 0.25,0.4; 0.375,0.465; 0.5,0.5;  0.625,0.535; 0.75,0.6; 0.875,0.7335; 1,1">
                                          <p:stCondLst>
                                            <p:cond delay="1660"/>
                                          </p:stCondLst>
                                        </p:cTn>
                                        <p:tgtEl>
                                          <p:spTgt spid="32"/>
                                        </p:tgtEl>
                                        <p:attrNameLst>
                                          <p:attrName>ppt_y</p:attrName>
                                        </p:attrNameLst>
                                      </p:cBhvr>
                                      <p:tavLst>
                                        <p:tav tm="0" fmla="#ppt_y-sin(pi*$)/9">
                                          <p:val>
                                            <p:fltVal val="0"/>
                                          </p:val>
                                        </p:tav>
                                        <p:tav tm="100000">
                                          <p:val>
                                            <p:fltVal val="1"/>
                                          </p:val>
                                        </p:tav>
                                      </p:tavLst>
                                    </p:anim>
                                    <p:anim calcmode="lin" valueType="num">
                                      <p:cBhvr>
                                        <p:cTn id="16" dur="830" tmFilter="0, 0; 0.125,0.2665; 0.25,0.4; 0.375,0.465; 0.5,0.5;  0.625,0.535; 0.75,0.6; 0.875,0.7335; 1,1">
                                          <p:stCondLst>
                                            <p:cond delay="3310"/>
                                          </p:stCondLst>
                                        </p:cTn>
                                        <p:tgtEl>
                                          <p:spTgt spid="32"/>
                                        </p:tgtEl>
                                        <p:attrNameLst>
                                          <p:attrName>ppt_y</p:attrName>
                                        </p:attrNameLst>
                                      </p:cBhvr>
                                      <p:tavLst>
                                        <p:tav tm="0" fmla="#ppt_y-sin(pi*$)/27">
                                          <p:val>
                                            <p:fltVal val="0"/>
                                          </p:val>
                                        </p:tav>
                                        <p:tav tm="100000">
                                          <p:val>
                                            <p:fltVal val="1"/>
                                          </p:val>
                                        </p:tav>
                                      </p:tavLst>
                                    </p:anim>
                                    <p:anim calcmode="lin" valueType="num">
                                      <p:cBhvr>
                                        <p:cTn id="17" dur="410" tmFilter="0, 0; 0.125,0.2665; 0.25,0.4; 0.375,0.465; 0.5,0.5;  0.625,0.535; 0.75,0.6; 0.875,0.7335; 1,1">
                                          <p:stCondLst>
                                            <p:cond delay="4140"/>
                                          </p:stCondLst>
                                        </p:cTn>
                                        <p:tgtEl>
                                          <p:spTgt spid="32"/>
                                        </p:tgtEl>
                                        <p:attrNameLst>
                                          <p:attrName>ppt_y</p:attrName>
                                        </p:attrNameLst>
                                      </p:cBhvr>
                                      <p:tavLst>
                                        <p:tav tm="0" fmla="#ppt_y-sin(pi*$)/81">
                                          <p:val>
                                            <p:fltVal val="0"/>
                                          </p:val>
                                        </p:tav>
                                        <p:tav tm="100000">
                                          <p:val>
                                            <p:fltVal val="1"/>
                                          </p:val>
                                        </p:tav>
                                      </p:tavLst>
                                    </p:anim>
                                    <p:animScale>
                                      <p:cBhvr>
                                        <p:cTn id="18" dur="65">
                                          <p:stCondLst>
                                            <p:cond delay="1625"/>
                                          </p:stCondLst>
                                        </p:cTn>
                                        <p:tgtEl>
                                          <p:spTgt spid="32"/>
                                        </p:tgtEl>
                                      </p:cBhvr>
                                      <p:to x="100000" y="60000"/>
                                    </p:animScale>
                                    <p:animScale>
                                      <p:cBhvr>
                                        <p:cTn id="19" dur="415" decel="50000">
                                          <p:stCondLst>
                                            <p:cond delay="1690"/>
                                          </p:stCondLst>
                                        </p:cTn>
                                        <p:tgtEl>
                                          <p:spTgt spid="32"/>
                                        </p:tgtEl>
                                      </p:cBhvr>
                                      <p:to x="100000" y="100000"/>
                                    </p:animScale>
                                    <p:animScale>
                                      <p:cBhvr>
                                        <p:cTn id="20" dur="65">
                                          <p:stCondLst>
                                            <p:cond delay="3280"/>
                                          </p:stCondLst>
                                        </p:cTn>
                                        <p:tgtEl>
                                          <p:spTgt spid="32"/>
                                        </p:tgtEl>
                                      </p:cBhvr>
                                      <p:to x="100000" y="80000"/>
                                    </p:animScale>
                                    <p:animScale>
                                      <p:cBhvr>
                                        <p:cTn id="21" dur="415" decel="50000">
                                          <p:stCondLst>
                                            <p:cond delay="3345"/>
                                          </p:stCondLst>
                                        </p:cTn>
                                        <p:tgtEl>
                                          <p:spTgt spid="32"/>
                                        </p:tgtEl>
                                      </p:cBhvr>
                                      <p:to x="100000" y="100000"/>
                                    </p:animScale>
                                    <p:animScale>
                                      <p:cBhvr>
                                        <p:cTn id="22" dur="65">
                                          <p:stCondLst>
                                            <p:cond delay="4105"/>
                                          </p:stCondLst>
                                        </p:cTn>
                                        <p:tgtEl>
                                          <p:spTgt spid="32"/>
                                        </p:tgtEl>
                                      </p:cBhvr>
                                      <p:to x="100000" y="90000"/>
                                    </p:animScale>
                                    <p:animScale>
                                      <p:cBhvr>
                                        <p:cTn id="23" dur="415" decel="50000">
                                          <p:stCondLst>
                                            <p:cond delay="4170"/>
                                          </p:stCondLst>
                                        </p:cTn>
                                        <p:tgtEl>
                                          <p:spTgt spid="32"/>
                                        </p:tgtEl>
                                      </p:cBhvr>
                                      <p:to x="100000" y="100000"/>
                                    </p:animScale>
                                    <p:animScale>
                                      <p:cBhvr>
                                        <p:cTn id="24" dur="65">
                                          <p:stCondLst>
                                            <p:cond delay="4520"/>
                                          </p:stCondLst>
                                        </p:cTn>
                                        <p:tgtEl>
                                          <p:spTgt spid="32"/>
                                        </p:tgtEl>
                                      </p:cBhvr>
                                      <p:to x="100000" y="95000"/>
                                    </p:animScale>
                                    <p:animScale>
                                      <p:cBhvr>
                                        <p:cTn id="25" dur="415" decel="50000">
                                          <p:stCondLst>
                                            <p:cond delay="4585"/>
                                          </p:stCondLst>
                                        </p:cTn>
                                        <p:tgtEl>
                                          <p:spTgt spid="3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3000"/>
                                        <p:tgtEl>
                                          <p:spTgt spid="31"/>
                                        </p:tgtEl>
                                      </p:cBhvr>
                                    </p:animEffect>
                                    <p:anim calcmode="lin" valueType="num">
                                      <p:cBhvr>
                                        <p:cTn id="31" dur="3000" fill="hold"/>
                                        <p:tgtEl>
                                          <p:spTgt spid="31"/>
                                        </p:tgtEl>
                                        <p:attrNameLst>
                                          <p:attrName>ppt_x</p:attrName>
                                        </p:attrNameLst>
                                      </p:cBhvr>
                                      <p:tavLst>
                                        <p:tav tm="0">
                                          <p:val>
                                            <p:strVal val="#ppt_x"/>
                                          </p:val>
                                        </p:tav>
                                        <p:tav tm="100000">
                                          <p:val>
                                            <p:strVal val="#ppt_x"/>
                                          </p:val>
                                        </p:tav>
                                      </p:tavLst>
                                    </p:anim>
                                    <p:anim calcmode="lin" valueType="num">
                                      <p:cBhvr>
                                        <p:cTn id="32" dur="3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Inside-left page 1"/>
          <p:cNvGrpSpPr/>
          <p:nvPr/>
        </p:nvGrpSpPr>
        <p:grpSpPr>
          <a:xfrm>
            <a:off x="1527048" y="1371600"/>
            <a:ext cx="3044952" cy="4114800"/>
            <a:chOff x="1527048" y="1371600"/>
            <a:chExt cx="3044952" cy="4114800"/>
          </a:xfrm>
        </p:grpSpPr>
        <p:sp>
          <p:nvSpPr>
            <p:cNvPr id="64" name="Rounded Rectangle 63"/>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Rectangle 64"/>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4" name="Inside-right"/>
          <p:cNvGrpSpPr/>
          <p:nvPr/>
        </p:nvGrpSpPr>
        <p:grpSpPr>
          <a:xfrm>
            <a:off x="4489704" y="1371600"/>
            <a:ext cx="3044952" cy="4114800"/>
            <a:chOff x="4489703" y="1371600"/>
            <a:chExt cx="3044952" cy="4114800"/>
          </a:xfrm>
        </p:grpSpPr>
        <p:grpSp>
          <p:nvGrpSpPr>
            <p:cNvPr id="5" name="Inside-right"/>
            <p:cNvGrpSpPr/>
            <p:nvPr/>
          </p:nvGrpSpPr>
          <p:grpSpPr>
            <a:xfrm rot="10800000">
              <a:off x="4489703" y="1371600"/>
              <a:ext cx="3044952" cy="4114800"/>
              <a:chOff x="1609345" y="1371600"/>
              <a:chExt cx="3044952" cy="4114800"/>
            </a:xfrm>
          </p:grpSpPr>
          <p:sp>
            <p:nvSpPr>
              <p:cNvPr id="57" name="Rounded Rectangle 56"/>
              <p:cNvSpPr/>
              <p:nvPr/>
            </p:nvSpPr>
            <p:spPr>
              <a:xfrm>
                <a:off x="1609345"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Rectangle 60"/>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 name="Group 167"/>
            <p:cNvGrpSpPr/>
            <p:nvPr/>
          </p:nvGrpSpPr>
          <p:grpSpPr>
            <a:xfrm>
              <a:off x="7162800" y="1453896"/>
              <a:ext cx="246855" cy="3950208"/>
              <a:chOff x="7162800" y="1453896"/>
              <a:chExt cx="246855" cy="3950208"/>
            </a:xfrm>
          </p:grpSpPr>
          <p:cxnSp>
            <p:nvCxnSpPr>
              <p:cNvPr id="49" name="Straight Connector 48"/>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sp>
        <p:nvSpPr>
          <p:cNvPr id="76" name="TextBox 75"/>
          <p:cNvSpPr txBox="1"/>
          <p:nvPr/>
        </p:nvSpPr>
        <p:spPr>
          <a:xfrm>
            <a:off x="4736301" y="1531602"/>
            <a:ext cx="2501112" cy="3785652"/>
          </a:xfrm>
          <a:prstGeom prst="rect">
            <a:avLst/>
          </a:prstGeom>
          <a:noFill/>
        </p:spPr>
        <p:txBody>
          <a:bodyPr wrap="square" rtlCol="0">
            <a:spAutoFit/>
          </a:bodyPr>
          <a:lstStyle/>
          <a:p>
            <a:r>
              <a:rPr lang="en-US" sz="1500" dirty="0">
                <a:solidFill>
                  <a:prstClr val="black"/>
                </a:solidFill>
                <a:latin typeface="Bodoni MT Condensed" pitchFamily="18" charset="0"/>
              </a:rPr>
              <a:t>It is so easy to take the road where we follow other for-profit colleges or private institutions and corporations.  </a:t>
            </a:r>
          </a:p>
          <a:p>
            <a:pPr marL="285750" indent="-285750">
              <a:buFont typeface="Arial" panose="020B0604020202020204" pitchFamily="34" charset="0"/>
              <a:buChar char="•"/>
            </a:pPr>
            <a:r>
              <a:rPr lang="en-US" sz="1500" dirty="0">
                <a:solidFill>
                  <a:prstClr val="black"/>
                </a:solidFill>
                <a:latin typeface="Bodoni MT Condensed" pitchFamily="18" charset="0"/>
              </a:rPr>
              <a:t>Is that who we are? </a:t>
            </a:r>
          </a:p>
          <a:p>
            <a:pPr marL="285750" indent="-285750">
              <a:buFont typeface="Arial" panose="020B0604020202020204" pitchFamily="34" charset="0"/>
              <a:buChar char="•"/>
            </a:pPr>
            <a:r>
              <a:rPr lang="en-US" sz="1500" dirty="0">
                <a:solidFill>
                  <a:prstClr val="black"/>
                </a:solidFill>
                <a:latin typeface="Bodoni MT Condensed" pitchFamily="18" charset="0"/>
              </a:rPr>
              <a:t>Is that who we want to be?</a:t>
            </a:r>
          </a:p>
          <a:p>
            <a:pPr marL="285750" indent="-285750">
              <a:buFont typeface="Arial" panose="020B0604020202020204" pitchFamily="34" charset="0"/>
              <a:buChar char="•"/>
            </a:pPr>
            <a:r>
              <a:rPr lang="en-US" sz="1500" dirty="0">
                <a:solidFill>
                  <a:prstClr val="black"/>
                </a:solidFill>
                <a:latin typeface="Bodoni MT Condensed" pitchFamily="18" charset="0"/>
              </a:rPr>
              <a:t>Can we do better?</a:t>
            </a:r>
          </a:p>
          <a:p>
            <a:endParaRPr lang="en-US" sz="1500" dirty="0">
              <a:solidFill>
                <a:prstClr val="black"/>
              </a:solidFill>
              <a:latin typeface="Bodoni MT Condensed" pitchFamily="18" charset="0"/>
            </a:endParaRPr>
          </a:p>
          <a:p>
            <a:r>
              <a:rPr lang="en-US" sz="1500" dirty="0">
                <a:solidFill>
                  <a:prstClr val="black"/>
                </a:solidFill>
                <a:latin typeface="Bodoni MT Condensed" pitchFamily="18" charset="0"/>
              </a:rPr>
              <a:t>What would it take to bring together our best innovative, creative and problem solving minds to seek better solutions? </a:t>
            </a:r>
          </a:p>
          <a:p>
            <a:endParaRPr lang="en-US" sz="1500" dirty="0">
              <a:solidFill>
                <a:prstClr val="black"/>
              </a:solidFill>
              <a:latin typeface="Bodoni MT Condensed" pitchFamily="18" charset="0"/>
            </a:endParaRPr>
          </a:p>
          <a:p>
            <a:r>
              <a:rPr lang="en-US" sz="1500" b="1" dirty="0">
                <a:solidFill>
                  <a:prstClr val="black"/>
                </a:solidFill>
                <a:latin typeface="Bodoni MT Condensed" pitchFamily="18" charset="0"/>
              </a:rPr>
              <a:t>The Dream Starts Here! </a:t>
            </a:r>
          </a:p>
          <a:p>
            <a:r>
              <a:rPr lang="en-US" sz="1500" dirty="0">
                <a:solidFill>
                  <a:prstClr val="black"/>
                </a:solidFill>
                <a:latin typeface="Bodoni MT Condensed" pitchFamily="18" charset="0"/>
              </a:rPr>
              <a:t>Lets build the campus store we want to have for our district locally &amp; strive for the best practice not just pass the work along to someone else.  Si Se </a:t>
            </a:r>
            <a:r>
              <a:rPr lang="en-US" sz="1500" dirty="0" err="1">
                <a:solidFill>
                  <a:prstClr val="black"/>
                </a:solidFill>
                <a:latin typeface="Bodoni MT Condensed" pitchFamily="18" charset="0"/>
              </a:rPr>
              <a:t>Puede</a:t>
            </a:r>
            <a:r>
              <a:rPr lang="en-US" sz="1500" dirty="0">
                <a:solidFill>
                  <a:prstClr val="black"/>
                </a:solidFill>
                <a:latin typeface="Bodoni MT Condensed" pitchFamily="18" charset="0"/>
              </a:rPr>
              <a:t>! </a:t>
            </a:r>
          </a:p>
        </p:txBody>
      </p:sp>
      <p:grpSp>
        <p:nvGrpSpPr>
          <p:cNvPr id="7" name="Inside-left page 2"/>
          <p:cNvGrpSpPr/>
          <p:nvPr/>
        </p:nvGrpSpPr>
        <p:grpSpPr>
          <a:xfrm>
            <a:off x="1691640" y="1449324"/>
            <a:ext cx="2880360" cy="3959352"/>
            <a:chOff x="1691640" y="1449324"/>
            <a:chExt cx="2880360" cy="3959352"/>
          </a:xfrm>
        </p:grpSpPr>
        <p:sp>
          <p:nvSpPr>
            <p:cNvPr id="75" name="Inside-left"/>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rot="16200000" flipH="1">
              <a:off x="-221314" y="3428206"/>
              <a:ext cx="3949417" cy="1588"/>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92" name="Inside-left"/>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TextBox 98"/>
          <p:cNvSpPr txBox="1"/>
          <p:nvPr/>
        </p:nvSpPr>
        <p:spPr>
          <a:xfrm>
            <a:off x="2128828" y="1765518"/>
            <a:ext cx="2067264" cy="1077218"/>
          </a:xfrm>
          <a:prstGeom prst="rect">
            <a:avLst/>
          </a:prstGeom>
          <a:noFill/>
        </p:spPr>
        <p:txBody>
          <a:bodyPr wrap="square" rtlCol="0">
            <a:spAutoFit/>
          </a:bodyPr>
          <a:lstStyle/>
          <a:p>
            <a:r>
              <a:rPr lang="en-US" sz="1600" dirty="0">
                <a:solidFill>
                  <a:prstClr val="black"/>
                </a:solidFill>
                <a:latin typeface="Bodoni MT Condensed" pitchFamily="18" charset="0"/>
              </a:rPr>
              <a:t>Technology has changed the face of campus student stores across the country.  We need to evolve not devolve or outsource.</a:t>
            </a:r>
          </a:p>
        </p:txBody>
      </p:sp>
      <p:pic>
        <p:nvPicPr>
          <p:cNvPr id="98" name="Picture 9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344" y="2977573"/>
            <a:ext cx="2451249" cy="2021087"/>
          </a:xfrm>
          <a:prstGeom prst="rect">
            <a:avLst/>
          </a:prstGeom>
        </p:spPr>
      </p:pic>
      <p:cxnSp>
        <p:nvCxnSpPr>
          <p:cNvPr id="122" name="Straight Connector 121"/>
          <p:cNvCxnSpPr/>
          <p:nvPr/>
        </p:nvCxnSpPr>
        <p:spPr>
          <a:xfrm rot="5400000">
            <a:off x="-168370" y="3423634"/>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22343" y="3423634"/>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3947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3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8"/>
                                        </p:tgtEl>
                                        <p:attrNameLst>
                                          <p:attrName>style.visibility</p:attrName>
                                        </p:attrNameLst>
                                      </p:cBhvr>
                                      <p:to>
                                        <p:strVal val="visible"/>
                                      </p:to>
                                    </p:set>
                                    <p:animEffect transition="in" filter="fade">
                                      <p:cBhvr>
                                        <p:cTn id="12" dur="3000"/>
                                        <p:tgtEl>
                                          <p:spTgt spid="98"/>
                                        </p:tgtEl>
                                      </p:cBhvr>
                                    </p:animEffect>
                                    <p:anim calcmode="lin" valueType="num">
                                      <p:cBhvr>
                                        <p:cTn id="13" dur="3000" fill="hold"/>
                                        <p:tgtEl>
                                          <p:spTgt spid="98"/>
                                        </p:tgtEl>
                                        <p:attrNameLst>
                                          <p:attrName>ppt_x</p:attrName>
                                        </p:attrNameLst>
                                      </p:cBhvr>
                                      <p:tavLst>
                                        <p:tav tm="0">
                                          <p:val>
                                            <p:strVal val="#ppt_x"/>
                                          </p:val>
                                        </p:tav>
                                        <p:tav tm="100000">
                                          <p:val>
                                            <p:strVal val="#ppt_x"/>
                                          </p:val>
                                        </p:tav>
                                      </p:tavLst>
                                    </p:anim>
                                    <p:anim calcmode="lin" valueType="num">
                                      <p:cBhvr>
                                        <p:cTn id="14" dur="3000" fill="hold"/>
                                        <p:tgtEl>
                                          <p:spTgt spid="9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6"/>
                                        </p:tgtEl>
                                        <p:attrNameLst>
                                          <p:attrName>style.visibility</p:attrName>
                                        </p:attrNameLst>
                                      </p:cBhvr>
                                      <p:to>
                                        <p:strVal val="visible"/>
                                      </p:to>
                                    </p:set>
                                    <p:animEffect transition="in" filter="fade">
                                      <p:cBhvr>
                                        <p:cTn id="19" dur="5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D8CA19-ACDF-4720-9A29-676F55BA94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 open book effect for presentation slides</Template>
  <TotalTime>0</TotalTime>
  <Words>849</Words>
  <Application>Microsoft Office PowerPoint</Application>
  <PresentationFormat>On-screen Show (4:3)</PresentationFormat>
  <Paragraphs>151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Bodoni MT Condensed</vt:lpstr>
      <vt:lpstr>Calibri</vt:lpstr>
      <vt:lpstr>Showcard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2017-02-01T01:38:34Z</dcterms:created>
  <dcterms:modified xsi:type="dcterms:W3CDTF">2017-02-09T16:13:15Z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TC019192439991</vt:lpwstr>
  </property>
</Properties>
</file>