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sldIdLst>
    <p:sldId id="256" r:id="rId2"/>
    <p:sldId id="262" r:id="rId3"/>
    <p:sldId id="266" r:id="rId4"/>
    <p:sldId id="264" r:id="rId5"/>
    <p:sldId id="267" r:id="rId6"/>
    <p:sldId id="257" r:id="rId7"/>
    <p:sldId id="258" r:id="rId8"/>
    <p:sldId id="259" r:id="rId9"/>
    <p:sldId id="265" r:id="rId10"/>
    <p:sldId id="270" r:id="rId11"/>
    <p:sldId id="272" r:id="rId12"/>
    <p:sldId id="268" r:id="rId13"/>
    <p:sldId id="271" r:id="rId14"/>
    <p:sldId id="269" r:id="rId15"/>
    <p:sldId id="261" r:id="rId16"/>
    <p:sldId id="263" r:id="rId17"/>
    <p:sldId id="279" r:id="rId18"/>
    <p:sldId id="273" r:id="rId19"/>
    <p:sldId id="280" r:id="rId20"/>
    <p:sldId id="277" r:id="rId21"/>
    <p:sldId id="278" r:id="rId22"/>
    <p:sldId id="274" r:id="rId23"/>
    <p:sldId id="275" r:id="rId24"/>
    <p:sldId id="276"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4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7E7C3F-DDA4-1046-A239-2335197C8363}"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70E60-97BB-004D-8FBA-B2EC8C32D4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E7C3F-DDA4-1046-A239-2335197C8363}"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89F96-4FA9-B34B-97AF-4277FDF21C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E7C3F-DDA4-1046-A239-2335197C8363}"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89F96-4FA9-B34B-97AF-4277FDF21C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E7C3F-DDA4-1046-A239-2335197C8363}"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89F96-4FA9-B34B-97AF-4277FDF21C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7E7C3F-DDA4-1046-A239-2335197C8363}"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89F96-4FA9-B34B-97AF-4277FDF21C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7E7C3F-DDA4-1046-A239-2335197C8363}"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89F96-4FA9-B34B-97AF-4277FDF21C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7E7C3F-DDA4-1046-A239-2335197C8363}" type="datetimeFigureOut">
              <a:rPr lang="en-US" smtClean="0"/>
              <a:t>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789F96-4FA9-B34B-97AF-4277FDF21C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7E7C3F-DDA4-1046-A239-2335197C8363}" type="datetimeFigureOut">
              <a:rPr lang="en-US" smtClean="0"/>
              <a:t>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789F96-4FA9-B34B-97AF-4277FDF21C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E7C3F-DDA4-1046-A239-2335197C8363}" type="datetimeFigureOut">
              <a:rPr lang="en-US" smtClean="0"/>
              <a:t>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789F96-4FA9-B34B-97AF-4277FDF21C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E7C3F-DDA4-1046-A239-2335197C8363}"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70E60-97BB-004D-8FBA-B2EC8C32D4D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A7E7C3F-DDA4-1046-A239-2335197C8363}" type="datetimeFigureOut">
              <a:rPr lang="en-US" smtClean="0"/>
              <a:t>2/7/17</a:t>
            </a:fld>
            <a:endParaRPr lang="en-US"/>
          </a:p>
        </p:txBody>
      </p:sp>
      <p:sp>
        <p:nvSpPr>
          <p:cNvPr id="9" name="Slide Number Placeholder 8"/>
          <p:cNvSpPr>
            <a:spLocks noGrp="1"/>
          </p:cNvSpPr>
          <p:nvPr>
            <p:ph type="sldNum" sz="quarter" idx="11"/>
          </p:nvPr>
        </p:nvSpPr>
        <p:spPr/>
        <p:txBody>
          <a:bodyPr/>
          <a:lstStyle/>
          <a:p>
            <a:fld id="{FE789F96-4FA9-B34B-97AF-4277FDF21CE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E789F96-4FA9-B34B-97AF-4277FDF21CE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A7E7C3F-DDA4-1046-A239-2335197C8363}" type="datetimeFigureOut">
              <a:rPr lang="en-US" smtClean="0"/>
              <a:t>2/7/17</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xtranet.cccco.edu/Portals/1/AA/FlexCalendar/Flex_Calendar_Guidelines_04-07.docx.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9375"/>
            <a:ext cx="7543800" cy="2984499"/>
          </a:xfrm>
        </p:spPr>
        <p:txBody>
          <a:bodyPr/>
          <a:lstStyle/>
          <a:p>
            <a:pPr algn="ctr"/>
            <a:r>
              <a:rPr lang="en-US" b="1" dirty="0" smtClean="0"/>
              <a:t>Flex </a:t>
            </a:r>
            <a:r>
              <a:rPr lang="en-US" b="1" dirty="0" smtClean="0"/>
              <a:t>Calendar Discussion &amp; Information</a:t>
            </a:r>
            <a:endParaRPr lang="en-US" b="1" dirty="0"/>
          </a:p>
        </p:txBody>
      </p:sp>
      <p:sp>
        <p:nvSpPr>
          <p:cNvPr id="3" name="Subtitle 2"/>
          <p:cNvSpPr>
            <a:spLocks noGrp="1"/>
          </p:cNvSpPr>
          <p:nvPr>
            <p:ph type="subTitle" idx="1"/>
          </p:nvPr>
        </p:nvSpPr>
        <p:spPr>
          <a:xfrm>
            <a:off x="685800" y="4571999"/>
            <a:ext cx="7543800" cy="1254125"/>
          </a:xfrm>
        </p:spPr>
        <p:txBody>
          <a:bodyPr>
            <a:normAutofit/>
          </a:bodyPr>
          <a:lstStyle/>
          <a:p>
            <a:pPr algn="ctr">
              <a:spcBef>
                <a:spcPts val="0"/>
              </a:spcBef>
            </a:pPr>
            <a:r>
              <a:rPr lang="en-US" sz="2400" dirty="0" smtClean="0"/>
              <a:t>Jeremiah A. Gilbert, Ph.D.</a:t>
            </a:r>
            <a:br>
              <a:rPr lang="en-US" sz="2400" dirty="0" smtClean="0"/>
            </a:br>
            <a:r>
              <a:rPr lang="en-US" sz="2400" dirty="0" smtClean="0"/>
              <a:t>District Assembly President</a:t>
            </a:r>
          </a:p>
          <a:p>
            <a:pPr algn="ctr">
              <a:spcBef>
                <a:spcPts val="0"/>
              </a:spcBef>
            </a:pPr>
            <a:r>
              <a:rPr lang="en-US" sz="2400" dirty="0" smtClean="0"/>
              <a:t>February 23, 2017</a:t>
            </a:r>
            <a:endParaRPr lang="en-US" sz="2400" dirty="0"/>
          </a:p>
        </p:txBody>
      </p:sp>
    </p:spTree>
    <p:extLst>
      <p:ext uri="{BB962C8B-B14F-4D97-AF65-F5344CB8AC3E}">
        <p14:creationId xmlns:p14="http://schemas.microsoft.com/office/powerpoint/2010/main" val="38702600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Calendar: History</a:t>
            </a:r>
            <a:endParaRPr lang="en-US" dirty="0"/>
          </a:p>
        </p:txBody>
      </p:sp>
      <p:sp>
        <p:nvSpPr>
          <p:cNvPr id="3" name="Content Placeholder 2"/>
          <p:cNvSpPr>
            <a:spLocks noGrp="1"/>
          </p:cNvSpPr>
          <p:nvPr>
            <p:ph idx="1"/>
          </p:nvPr>
        </p:nvSpPr>
        <p:spPr>
          <a:xfrm>
            <a:off x="457200" y="1600199"/>
            <a:ext cx="7620000" cy="5051425"/>
          </a:xfrm>
        </p:spPr>
        <p:txBody>
          <a:bodyPr>
            <a:normAutofit/>
          </a:bodyPr>
          <a:lstStyle/>
          <a:p>
            <a:r>
              <a:rPr lang="en-US" sz="2800" dirty="0"/>
              <a:t>In a traditional 18-week semester, faculty do not have time to devote </a:t>
            </a:r>
            <a:r>
              <a:rPr lang="en-US" sz="2800" dirty="0" smtClean="0"/>
              <a:t>to improvement </a:t>
            </a:r>
            <a:r>
              <a:rPr lang="en-US" sz="2800" dirty="0"/>
              <a:t>activities. Once the semester begins, with complex </a:t>
            </a:r>
            <a:r>
              <a:rPr lang="en-US" sz="2800" dirty="0" smtClean="0"/>
              <a:t>class schedules</a:t>
            </a:r>
            <a:r>
              <a:rPr lang="en-US" sz="2800" dirty="0"/>
              <a:t>, finding concurrent times for faculty to meet as groups on large </a:t>
            </a:r>
            <a:r>
              <a:rPr lang="en-US" sz="2800" dirty="0" smtClean="0"/>
              <a:t>scale topics </a:t>
            </a:r>
            <a:r>
              <a:rPr lang="en-US" sz="2800" dirty="0"/>
              <a:t>becomes impossible. </a:t>
            </a:r>
            <a:endParaRPr lang="en-US" sz="2800" dirty="0" smtClean="0"/>
          </a:p>
        </p:txBody>
      </p:sp>
    </p:spTree>
    <p:extLst>
      <p:ext uri="{BB962C8B-B14F-4D97-AF65-F5344CB8AC3E}">
        <p14:creationId xmlns:p14="http://schemas.microsoft.com/office/powerpoint/2010/main" val="3637595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Calendar: History</a:t>
            </a:r>
            <a:endParaRPr lang="en-US" dirty="0"/>
          </a:p>
        </p:txBody>
      </p:sp>
      <p:sp>
        <p:nvSpPr>
          <p:cNvPr id="3" name="Content Placeholder 2"/>
          <p:cNvSpPr>
            <a:spLocks noGrp="1"/>
          </p:cNvSpPr>
          <p:nvPr>
            <p:ph idx="1"/>
          </p:nvPr>
        </p:nvSpPr>
        <p:spPr>
          <a:xfrm>
            <a:off x="457200" y="1600199"/>
            <a:ext cx="7620000" cy="5051425"/>
          </a:xfrm>
        </p:spPr>
        <p:txBody>
          <a:bodyPr>
            <a:normAutofit/>
          </a:bodyPr>
          <a:lstStyle/>
          <a:p>
            <a:r>
              <a:rPr lang="en-US" sz="2800" dirty="0" smtClean="0"/>
              <a:t>The </a:t>
            </a:r>
            <a:r>
              <a:rPr lang="en-US" sz="2800" dirty="0"/>
              <a:t>flexible calendar allows institutions to </a:t>
            </a:r>
            <a:r>
              <a:rPr lang="en-US" sz="2800" dirty="0" smtClean="0"/>
              <a:t>develop ways </a:t>
            </a:r>
            <a:r>
              <a:rPr lang="en-US" sz="2800" dirty="0"/>
              <a:t>to address the need for getting faculty together to deal with major </a:t>
            </a:r>
            <a:r>
              <a:rPr lang="en-US" sz="2800" dirty="0" smtClean="0"/>
              <a:t>issues. This </a:t>
            </a:r>
            <a:r>
              <a:rPr lang="en-US" sz="2800" dirty="0"/>
              <a:t>also recognizes the professional nature of instruction by giving </a:t>
            </a:r>
            <a:r>
              <a:rPr lang="en-US" sz="2800" dirty="0" smtClean="0"/>
              <a:t>individual faculty </a:t>
            </a:r>
            <a:r>
              <a:rPr lang="en-US" sz="2800" dirty="0"/>
              <a:t>members time to focus on staff, student, and instructional </a:t>
            </a:r>
            <a:r>
              <a:rPr lang="en-US" sz="2800" dirty="0" smtClean="0"/>
              <a:t>improvement in </a:t>
            </a:r>
            <a:r>
              <a:rPr lang="en-US" sz="2800" dirty="0"/>
              <a:t>addition to providing day-</a:t>
            </a:r>
            <a:r>
              <a:rPr lang="en-US" sz="2800" dirty="0" smtClean="0"/>
              <a:t>to-day classroom </a:t>
            </a:r>
            <a:r>
              <a:rPr lang="en-US" sz="2800" dirty="0"/>
              <a:t>instruction.</a:t>
            </a:r>
          </a:p>
        </p:txBody>
      </p:sp>
    </p:spTree>
    <p:extLst>
      <p:ext uri="{BB962C8B-B14F-4D97-AF65-F5344CB8AC3E}">
        <p14:creationId xmlns:p14="http://schemas.microsoft.com/office/powerpoint/2010/main" val="243036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Calendar: Purpose</a:t>
            </a:r>
            <a:endParaRPr lang="en-US" dirty="0"/>
          </a:p>
        </p:txBody>
      </p:sp>
      <p:sp>
        <p:nvSpPr>
          <p:cNvPr id="3" name="Content Placeholder 2"/>
          <p:cNvSpPr>
            <a:spLocks noGrp="1"/>
          </p:cNvSpPr>
          <p:nvPr>
            <p:ph idx="1"/>
          </p:nvPr>
        </p:nvSpPr>
        <p:spPr/>
        <p:txBody>
          <a:bodyPr>
            <a:normAutofit/>
          </a:bodyPr>
          <a:lstStyle/>
          <a:p>
            <a:r>
              <a:rPr lang="en-US" sz="2800" dirty="0"/>
              <a:t>The purpose of the flexible calendar program is to provide time for faculty </a:t>
            </a:r>
            <a:r>
              <a:rPr lang="en-US" sz="2800" dirty="0" smtClean="0"/>
              <a:t>to participate </a:t>
            </a:r>
            <a:r>
              <a:rPr lang="en-US" sz="2800" dirty="0"/>
              <a:t>in development activities that are related to “staff, student, </a:t>
            </a:r>
            <a:r>
              <a:rPr lang="en-US" sz="2800" dirty="0" smtClean="0"/>
              <a:t>and instructional improvement</a:t>
            </a:r>
            <a:r>
              <a:rPr lang="en-US" sz="2800" dirty="0"/>
              <a:t>” </a:t>
            </a:r>
            <a:r>
              <a:rPr lang="en-US" sz="2800" dirty="0" smtClean="0"/>
              <a:t>(Title </a:t>
            </a:r>
            <a:r>
              <a:rPr lang="en-US" sz="2800" dirty="0"/>
              <a:t>5, </a:t>
            </a:r>
            <a:r>
              <a:rPr lang="en-US" sz="2800" dirty="0" smtClean="0"/>
              <a:t>Section </a:t>
            </a:r>
            <a:r>
              <a:rPr lang="en-US" sz="2800" dirty="0"/>
              <a:t>55720). The flexible </a:t>
            </a:r>
            <a:r>
              <a:rPr lang="en-US" sz="2800" dirty="0" smtClean="0"/>
              <a:t>calendar program </a:t>
            </a:r>
            <a:r>
              <a:rPr lang="en-US" sz="2800" dirty="0"/>
              <a:t>is a component of the staff development program and the major </a:t>
            </a:r>
            <a:r>
              <a:rPr lang="en-US" sz="2800" dirty="0" smtClean="0"/>
              <a:t>vehicle for </a:t>
            </a:r>
            <a:r>
              <a:rPr lang="en-US" sz="2800" dirty="0"/>
              <a:t>faculty participation in development activities.</a:t>
            </a:r>
          </a:p>
        </p:txBody>
      </p:sp>
    </p:spTree>
    <p:extLst>
      <p:ext uri="{BB962C8B-B14F-4D97-AF65-F5344CB8AC3E}">
        <p14:creationId xmlns:p14="http://schemas.microsoft.com/office/powerpoint/2010/main" val="4095918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Calendar: Purpose</a:t>
            </a:r>
            <a:endParaRPr lang="en-US" dirty="0"/>
          </a:p>
        </p:txBody>
      </p:sp>
      <p:sp>
        <p:nvSpPr>
          <p:cNvPr id="3" name="Content Placeholder 2"/>
          <p:cNvSpPr>
            <a:spLocks noGrp="1"/>
          </p:cNvSpPr>
          <p:nvPr>
            <p:ph idx="1"/>
          </p:nvPr>
        </p:nvSpPr>
        <p:spPr/>
        <p:txBody>
          <a:bodyPr>
            <a:normAutofit/>
          </a:bodyPr>
          <a:lstStyle/>
          <a:p>
            <a:r>
              <a:rPr lang="en-US" sz="2800" dirty="0"/>
              <a:t>Since the flexible calendar program removes time from the </a:t>
            </a:r>
            <a:r>
              <a:rPr lang="en-US" sz="2800" dirty="0" smtClean="0"/>
              <a:t>instructional program</a:t>
            </a:r>
            <a:r>
              <a:rPr lang="en-US" sz="2800" dirty="0"/>
              <a:t>, it is a reasonable expectation that use of this time should </a:t>
            </a:r>
            <a:r>
              <a:rPr lang="en-US" sz="2800" dirty="0" smtClean="0"/>
              <a:t>foster instructional improvement. In addition, the law provides for staff improvement and </a:t>
            </a:r>
            <a:r>
              <a:rPr lang="fi-FI" sz="2800" dirty="0" smtClean="0"/>
              <a:t>student</a:t>
            </a:r>
            <a:r>
              <a:rPr lang="fi-FI" sz="2800" dirty="0"/>
              <a:t> </a:t>
            </a:r>
            <a:r>
              <a:rPr lang="fi-FI" sz="2800" dirty="0" smtClean="0"/>
              <a:t>improvement as part </a:t>
            </a:r>
            <a:r>
              <a:rPr lang="fi-FI" sz="2800" dirty="0"/>
              <a:t>of </a:t>
            </a:r>
            <a:r>
              <a:rPr lang="fi-FI" sz="2800" dirty="0" smtClean="0"/>
              <a:t>instructional</a:t>
            </a:r>
            <a:r>
              <a:rPr lang="fi-FI" sz="2800" dirty="0"/>
              <a:t> </a:t>
            </a:r>
            <a:r>
              <a:rPr lang="fi-FI" sz="2800" dirty="0" smtClean="0"/>
              <a:t>improvement</a:t>
            </a:r>
            <a:r>
              <a:rPr lang="fi-FI" sz="2800" dirty="0"/>
              <a:t>. </a:t>
            </a:r>
            <a:endParaRPr lang="en-US" sz="2800" dirty="0"/>
          </a:p>
        </p:txBody>
      </p:sp>
    </p:spTree>
    <p:extLst>
      <p:ext uri="{BB962C8B-B14F-4D97-AF65-F5344CB8AC3E}">
        <p14:creationId xmlns:p14="http://schemas.microsoft.com/office/powerpoint/2010/main" val="2058437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Calendar: Configurations</a:t>
            </a:r>
            <a:endParaRPr lang="en-US" dirty="0"/>
          </a:p>
        </p:txBody>
      </p:sp>
      <p:sp>
        <p:nvSpPr>
          <p:cNvPr id="3" name="Content Placeholder 2"/>
          <p:cNvSpPr>
            <a:spLocks noGrp="1"/>
          </p:cNvSpPr>
          <p:nvPr>
            <p:ph idx="1"/>
          </p:nvPr>
        </p:nvSpPr>
        <p:spPr/>
        <p:txBody>
          <a:bodyPr>
            <a:normAutofit/>
          </a:bodyPr>
          <a:lstStyle/>
          <a:p>
            <a:r>
              <a:rPr lang="en-US" sz="2800" dirty="0" smtClean="0"/>
              <a:t>In </a:t>
            </a:r>
            <a:r>
              <a:rPr lang="en-US" sz="2800" dirty="0"/>
              <a:t>addition to providing time to conduct these activities, the flexible </a:t>
            </a:r>
            <a:r>
              <a:rPr lang="en-US" sz="2800" dirty="0" smtClean="0"/>
              <a:t>calendar program </a:t>
            </a:r>
            <a:r>
              <a:rPr lang="en-US" sz="2800" dirty="0"/>
              <a:t>also allows institutions some flexibility in scheduling </a:t>
            </a:r>
            <a:r>
              <a:rPr lang="en-US" sz="2800" dirty="0" smtClean="0"/>
              <a:t>configurations (Title 5, </a:t>
            </a:r>
            <a:r>
              <a:rPr lang="fr-FR" sz="2800" dirty="0" smtClean="0"/>
              <a:t>Section 55722), including but not limited to:</a:t>
            </a:r>
          </a:p>
          <a:p>
            <a:pPr lvl="1"/>
            <a:r>
              <a:rPr lang="fr-FR" sz="2400" dirty="0" smtClean="0"/>
              <a:t>A</a:t>
            </a:r>
            <a:r>
              <a:rPr lang="en-US" sz="2400" dirty="0" smtClean="0"/>
              <a:t> </a:t>
            </a:r>
            <a:r>
              <a:rPr lang="en-US" sz="2400" dirty="0"/>
              <a:t>calendar comprised of two </a:t>
            </a:r>
            <a:r>
              <a:rPr lang="en-US" sz="2400" dirty="0" smtClean="0"/>
              <a:t>16-week </a:t>
            </a:r>
            <a:r>
              <a:rPr lang="en-US" sz="2400" dirty="0"/>
              <a:t>semesters with an </a:t>
            </a:r>
            <a:r>
              <a:rPr lang="en-US" sz="2400" dirty="0" smtClean="0"/>
              <a:t>intersession</a:t>
            </a:r>
            <a:endParaRPr lang="en-US" sz="2400" dirty="0"/>
          </a:p>
          <a:p>
            <a:pPr lvl="1"/>
            <a:r>
              <a:rPr lang="en-US" sz="2400" dirty="0"/>
              <a:t>C</a:t>
            </a:r>
            <a:r>
              <a:rPr lang="en-US" sz="2400" dirty="0" smtClean="0"/>
              <a:t>ourses </a:t>
            </a:r>
            <a:r>
              <a:rPr lang="en-US" sz="2400" dirty="0"/>
              <a:t>scheduled for student enrollment on an open </a:t>
            </a:r>
            <a:r>
              <a:rPr lang="en-US" sz="2400" dirty="0" smtClean="0"/>
              <a:t>entry-open </a:t>
            </a:r>
            <a:r>
              <a:rPr lang="en-US" sz="2400" dirty="0"/>
              <a:t>exit </a:t>
            </a:r>
            <a:r>
              <a:rPr lang="en-US" sz="2400" dirty="0" smtClean="0"/>
              <a:t>basis</a:t>
            </a:r>
            <a:endParaRPr lang="en-US" sz="2400" dirty="0" smtClean="0"/>
          </a:p>
          <a:p>
            <a:pPr lvl="1"/>
            <a:r>
              <a:rPr lang="en-US" sz="2400" dirty="0" smtClean="0"/>
              <a:t>Courses </a:t>
            </a:r>
            <a:r>
              <a:rPr lang="en-US" sz="2400" dirty="0"/>
              <a:t>scheduled independently of any term </a:t>
            </a:r>
            <a:r>
              <a:rPr lang="en-US" sz="2400" dirty="0" smtClean="0"/>
              <a:t>configuration</a:t>
            </a:r>
            <a:endParaRPr lang="en-US" sz="2400" dirty="0" smtClean="0"/>
          </a:p>
          <a:p>
            <a:pPr lvl="1"/>
            <a:endParaRPr lang="en-US" dirty="0"/>
          </a:p>
          <a:p>
            <a:pPr lvl="1"/>
            <a:endParaRPr lang="en-US" sz="2400" dirty="0" smtClean="0"/>
          </a:p>
          <a:p>
            <a:pPr lvl="1"/>
            <a:endParaRPr lang="en-US" sz="2400" dirty="0"/>
          </a:p>
          <a:p>
            <a:pPr lvl="1"/>
            <a:endParaRPr lang="en-US" sz="2600" dirty="0"/>
          </a:p>
        </p:txBody>
      </p:sp>
    </p:spTree>
    <p:extLst>
      <p:ext uri="{BB962C8B-B14F-4D97-AF65-F5344CB8AC3E}">
        <p14:creationId xmlns:p14="http://schemas.microsoft.com/office/powerpoint/2010/main" val="3225937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a:t>
            </a:r>
            <a:r>
              <a:rPr lang="en-US" dirty="0" smtClean="0"/>
              <a:t>and In-Service Days</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a:t>Our District, and CTA contract, makes a distinction between </a:t>
            </a:r>
            <a:r>
              <a:rPr lang="en-US" sz="2800" i="1" dirty="0"/>
              <a:t>flex</a:t>
            </a:r>
            <a:r>
              <a:rPr lang="en-US" sz="2800" dirty="0"/>
              <a:t> days and </a:t>
            </a:r>
            <a:r>
              <a:rPr lang="en-US" sz="2800" i="1" dirty="0"/>
              <a:t>in-service</a:t>
            </a:r>
            <a:r>
              <a:rPr lang="en-US" sz="2800" dirty="0"/>
              <a:t> days; however, the state </a:t>
            </a:r>
            <a:r>
              <a:rPr lang="en-US" sz="2800" dirty="0" smtClean="0"/>
              <a:t>Flexible </a:t>
            </a:r>
            <a:r>
              <a:rPr lang="en-US" sz="2800" dirty="0"/>
              <a:t>C</a:t>
            </a:r>
            <a:r>
              <a:rPr lang="en-US" sz="2800" dirty="0" smtClean="0"/>
              <a:t>alendar </a:t>
            </a:r>
            <a:r>
              <a:rPr lang="en-US" sz="2800" dirty="0"/>
              <a:t>does not. </a:t>
            </a:r>
            <a:endParaRPr lang="en-US" sz="2800" dirty="0" smtClean="0"/>
          </a:p>
          <a:p>
            <a:pPr lvl="1"/>
            <a:r>
              <a:rPr lang="en-US" sz="2400" dirty="0" smtClean="0"/>
              <a:t>We </a:t>
            </a:r>
            <a:r>
              <a:rPr lang="en-US" sz="2400" dirty="0"/>
              <a:t>have locally identified </a:t>
            </a:r>
            <a:r>
              <a:rPr lang="en-US" sz="2400" b="1" dirty="0" smtClean="0"/>
              <a:t>Flex Days </a:t>
            </a:r>
            <a:r>
              <a:rPr lang="en-US" sz="2400" dirty="0"/>
              <a:t>on the calendar with programming that faculty may choose to participate in, or may meet their obligation through other activities. </a:t>
            </a:r>
            <a:r>
              <a:rPr lang="en-US" sz="2400" dirty="0" smtClean="0"/>
              <a:t>Currently we have 4 Flex Days.</a:t>
            </a:r>
            <a:endParaRPr lang="en-US" sz="2400" dirty="0" smtClean="0"/>
          </a:p>
          <a:p>
            <a:pPr lvl="1"/>
            <a:r>
              <a:rPr lang="en-US" sz="2400" b="1" dirty="0" smtClean="0"/>
              <a:t>In-</a:t>
            </a:r>
            <a:r>
              <a:rPr lang="en-US" sz="2400" b="1" dirty="0"/>
              <a:t>S</a:t>
            </a:r>
            <a:r>
              <a:rPr lang="en-US" sz="2400" b="1" dirty="0" smtClean="0"/>
              <a:t>ervice Days </a:t>
            </a:r>
            <a:r>
              <a:rPr lang="en-US" sz="2400" dirty="0"/>
              <a:t>are required days on </a:t>
            </a:r>
            <a:r>
              <a:rPr lang="en-US" sz="2400" dirty="0" smtClean="0"/>
              <a:t>site. </a:t>
            </a:r>
            <a:r>
              <a:rPr lang="en-US" sz="2400" dirty="0" smtClean="0"/>
              <a:t>Currently we have 3 In-Service Days: Before Fall and Spring instruction begins along with commencement.</a:t>
            </a:r>
          </a:p>
        </p:txBody>
      </p:sp>
    </p:spTree>
    <p:extLst>
      <p:ext uri="{BB962C8B-B14F-4D97-AF65-F5344CB8AC3E}">
        <p14:creationId xmlns:p14="http://schemas.microsoft.com/office/powerpoint/2010/main" val="3571887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a:t>
            </a:r>
            <a:r>
              <a:rPr lang="en-US" dirty="0" smtClean="0"/>
              <a:t>Day Options</a:t>
            </a:r>
            <a:endParaRPr lang="en-US" dirty="0"/>
          </a:p>
        </p:txBody>
      </p:sp>
      <p:sp>
        <p:nvSpPr>
          <p:cNvPr id="3" name="Content Placeholder 2"/>
          <p:cNvSpPr>
            <a:spLocks noGrp="1"/>
          </p:cNvSpPr>
          <p:nvPr>
            <p:ph idx="1"/>
          </p:nvPr>
        </p:nvSpPr>
        <p:spPr/>
        <p:txBody>
          <a:bodyPr>
            <a:normAutofit/>
          </a:bodyPr>
          <a:lstStyle/>
          <a:p>
            <a:r>
              <a:rPr lang="en-US" sz="2800" dirty="0" smtClean="0"/>
              <a:t>Moving to a 16-week instructional calendar would increase the number of </a:t>
            </a:r>
            <a:r>
              <a:rPr lang="en-US" sz="2800" dirty="0" smtClean="0"/>
              <a:t>flex and/or in-service days</a:t>
            </a:r>
            <a:r>
              <a:rPr lang="en-US" sz="2800" dirty="0" smtClean="0"/>
              <a:t>. Such </a:t>
            </a:r>
            <a:r>
              <a:rPr lang="en-US" sz="2800" dirty="0" smtClean="0"/>
              <a:t>flex days </a:t>
            </a:r>
            <a:r>
              <a:rPr lang="en-US" sz="2800" dirty="0" smtClean="0"/>
              <a:t>could include:</a:t>
            </a:r>
          </a:p>
          <a:p>
            <a:pPr lvl="1"/>
            <a:r>
              <a:rPr lang="en-US" sz="2600" dirty="0"/>
              <a:t>W</a:t>
            </a:r>
            <a:r>
              <a:rPr lang="en-US" sz="2600" dirty="0" smtClean="0"/>
              <a:t>ork </a:t>
            </a:r>
            <a:r>
              <a:rPr lang="en-US" sz="2600" dirty="0"/>
              <a:t>on student learning </a:t>
            </a:r>
            <a:r>
              <a:rPr lang="en-US" sz="2600" dirty="0" smtClean="0"/>
              <a:t>outcomes</a:t>
            </a:r>
            <a:endParaRPr lang="en-US" sz="2600" dirty="0"/>
          </a:p>
          <a:p>
            <a:pPr lvl="1"/>
            <a:r>
              <a:rPr lang="en-US" sz="2600" dirty="0"/>
              <a:t>A</a:t>
            </a:r>
            <a:r>
              <a:rPr lang="en-US" sz="2600" dirty="0" smtClean="0"/>
              <a:t>ccreditation work</a:t>
            </a:r>
            <a:endParaRPr lang="en-US" sz="2600" dirty="0"/>
          </a:p>
          <a:p>
            <a:pPr lvl="1"/>
            <a:r>
              <a:rPr lang="en-US" sz="2600" dirty="0"/>
              <a:t>C</a:t>
            </a:r>
            <a:r>
              <a:rPr lang="en-US" sz="2600" dirty="0" smtClean="0"/>
              <a:t>urricular </a:t>
            </a:r>
            <a:r>
              <a:rPr lang="en-US" sz="2600" dirty="0"/>
              <a:t>design and </a:t>
            </a:r>
            <a:r>
              <a:rPr lang="en-US" sz="2600" dirty="0" smtClean="0"/>
              <a:t>development</a:t>
            </a:r>
            <a:endParaRPr lang="en-US" sz="2600" dirty="0"/>
          </a:p>
          <a:p>
            <a:pPr lvl="1"/>
            <a:r>
              <a:rPr lang="en-US" sz="2600" dirty="0"/>
              <a:t>P</a:t>
            </a:r>
            <a:r>
              <a:rPr lang="en-US" sz="2600" dirty="0" smtClean="0"/>
              <a:t>rogrammatic </a:t>
            </a:r>
            <a:r>
              <a:rPr lang="en-US" sz="2600" dirty="0"/>
              <a:t>review </a:t>
            </a:r>
            <a:r>
              <a:rPr lang="en-US" sz="2600" dirty="0" smtClean="0"/>
              <a:t>processes</a:t>
            </a:r>
            <a:endParaRPr lang="en-US" sz="2600" dirty="0"/>
          </a:p>
          <a:p>
            <a:pPr lvl="1"/>
            <a:r>
              <a:rPr lang="en-US" sz="2600" dirty="0"/>
              <a:t>D</a:t>
            </a:r>
            <a:r>
              <a:rPr lang="en-US" sz="2600" dirty="0" smtClean="0"/>
              <a:t>ialog </a:t>
            </a:r>
            <a:r>
              <a:rPr lang="en-US" sz="2600" dirty="0"/>
              <a:t>within disciplines, </a:t>
            </a:r>
            <a:r>
              <a:rPr lang="en-US" sz="2600" dirty="0" smtClean="0"/>
              <a:t>divisions, </a:t>
            </a:r>
            <a:r>
              <a:rPr lang="en-US" sz="2600" dirty="0"/>
              <a:t>or institutionally about student learning and </a:t>
            </a:r>
            <a:r>
              <a:rPr lang="en-US" sz="2600" dirty="0" smtClean="0"/>
              <a:t>success  </a:t>
            </a:r>
            <a:endParaRPr lang="en-US" sz="2600" dirty="0"/>
          </a:p>
          <a:p>
            <a:pPr lvl="1"/>
            <a:endParaRPr lang="en-US" dirty="0"/>
          </a:p>
        </p:txBody>
      </p:sp>
    </p:spTree>
    <p:extLst>
      <p:ext uri="{BB962C8B-B14F-4D97-AF65-F5344CB8AC3E}">
        <p14:creationId xmlns:p14="http://schemas.microsoft.com/office/powerpoint/2010/main" val="2652505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Feedback on Flex</a:t>
            </a:r>
            <a:endParaRPr lang="en-US" dirty="0"/>
          </a:p>
        </p:txBody>
      </p:sp>
      <p:sp>
        <p:nvSpPr>
          <p:cNvPr id="3" name="Content Placeholder 2"/>
          <p:cNvSpPr>
            <a:spLocks noGrp="1"/>
          </p:cNvSpPr>
          <p:nvPr>
            <p:ph idx="1"/>
          </p:nvPr>
        </p:nvSpPr>
        <p:spPr>
          <a:xfrm>
            <a:off x="457200" y="1600200"/>
            <a:ext cx="7620000" cy="4972050"/>
          </a:xfrm>
        </p:spPr>
        <p:txBody>
          <a:bodyPr>
            <a:normAutofit fontScale="92500" lnSpcReduction="10000"/>
          </a:bodyPr>
          <a:lstStyle/>
          <a:p>
            <a:pPr lvl="0"/>
            <a:r>
              <a:rPr lang="en-US" sz="2600" dirty="0" smtClean="0"/>
              <a:t>At a recent SBVC Academic Senate meeting, those present were asked “If </a:t>
            </a:r>
            <a:r>
              <a:rPr lang="en-US" sz="2600" dirty="0"/>
              <a:t>the number of Flex Days were increased, what sort of activities would you like to see included</a:t>
            </a:r>
            <a:r>
              <a:rPr lang="en-US" sz="2600" dirty="0" smtClean="0"/>
              <a:t>?” Feedback included:</a:t>
            </a:r>
            <a:endParaRPr lang="en-US" sz="2600" dirty="0"/>
          </a:p>
          <a:p>
            <a:pPr lvl="1"/>
            <a:r>
              <a:rPr lang="en-US" sz="2400" dirty="0"/>
              <a:t>Flex day cluster – fill in the Thanksgiving break</a:t>
            </a:r>
          </a:p>
          <a:p>
            <a:pPr lvl="1"/>
            <a:r>
              <a:rPr lang="en-US" sz="2400" dirty="0" smtClean="0"/>
              <a:t>Teaching </a:t>
            </a:r>
            <a:r>
              <a:rPr lang="en-US" sz="2400" dirty="0"/>
              <a:t>demos - teaching strategies and practices </a:t>
            </a:r>
          </a:p>
          <a:p>
            <a:pPr lvl="1"/>
            <a:r>
              <a:rPr lang="en-US" sz="2400" dirty="0"/>
              <a:t>Teaching / Learning workshops</a:t>
            </a:r>
          </a:p>
          <a:p>
            <a:pPr lvl="1"/>
            <a:r>
              <a:rPr lang="en-US" sz="2400" dirty="0" smtClean="0"/>
              <a:t>Prep </a:t>
            </a:r>
            <a:r>
              <a:rPr lang="en-US" sz="2400" dirty="0"/>
              <a:t>for classes (improve/modify them for </a:t>
            </a:r>
            <a:r>
              <a:rPr lang="en-US" sz="2400" dirty="0" smtClean="0"/>
              <a:t>16-week </a:t>
            </a:r>
            <a:r>
              <a:rPr lang="en-US" sz="2400" dirty="0"/>
              <a:t>calendar)</a:t>
            </a:r>
          </a:p>
          <a:p>
            <a:pPr lvl="1"/>
            <a:r>
              <a:rPr lang="en-US" sz="2400" dirty="0"/>
              <a:t>Group projects for departments</a:t>
            </a:r>
          </a:p>
          <a:p>
            <a:pPr lvl="1"/>
            <a:r>
              <a:rPr lang="en-US" sz="2400" dirty="0"/>
              <a:t>Stress-relieving activities</a:t>
            </a:r>
          </a:p>
          <a:p>
            <a:pPr lvl="1"/>
            <a:r>
              <a:rPr lang="en-US" sz="2400" dirty="0"/>
              <a:t>Diversity &amp; Inclusion - safe space, etc.</a:t>
            </a:r>
          </a:p>
          <a:p>
            <a:pPr lvl="1"/>
            <a:r>
              <a:rPr lang="en-US" sz="2400" dirty="0"/>
              <a:t>Faculty discussions on effective pedagogy</a:t>
            </a:r>
            <a:r>
              <a:rPr lang="en-US" sz="2400" dirty="0"/>
              <a:t> </a:t>
            </a:r>
          </a:p>
        </p:txBody>
      </p:sp>
    </p:spTree>
    <p:extLst>
      <p:ext uri="{BB962C8B-B14F-4D97-AF65-F5344CB8AC3E}">
        <p14:creationId xmlns:p14="http://schemas.microsoft.com/office/powerpoint/2010/main" val="368003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In-Service</a:t>
            </a:r>
            <a:r>
              <a:rPr lang="en-US" dirty="0" smtClean="0"/>
              <a:t> </a:t>
            </a:r>
            <a:r>
              <a:rPr lang="en-US" dirty="0" smtClean="0"/>
              <a:t>Day Options</a:t>
            </a:r>
            <a:endParaRPr lang="en-US" dirty="0"/>
          </a:p>
        </p:txBody>
      </p:sp>
      <p:sp>
        <p:nvSpPr>
          <p:cNvPr id="3" name="Content Placeholder 2"/>
          <p:cNvSpPr>
            <a:spLocks noGrp="1"/>
          </p:cNvSpPr>
          <p:nvPr>
            <p:ph idx="1"/>
          </p:nvPr>
        </p:nvSpPr>
        <p:spPr>
          <a:xfrm>
            <a:off x="457200" y="1600200"/>
            <a:ext cx="7620000" cy="4448175"/>
          </a:xfrm>
        </p:spPr>
        <p:txBody>
          <a:bodyPr>
            <a:normAutofit fontScale="92500" lnSpcReduction="10000"/>
          </a:bodyPr>
          <a:lstStyle/>
          <a:p>
            <a:r>
              <a:rPr lang="en-US" sz="3000" dirty="0" smtClean="0"/>
              <a:t>Required, in-service days could include training on topics such as:</a:t>
            </a:r>
          </a:p>
          <a:p>
            <a:pPr lvl="1"/>
            <a:r>
              <a:rPr lang="en-US" sz="2800" dirty="0"/>
              <a:t>Equal Employment </a:t>
            </a:r>
            <a:r>
              <a:rPr lang="en-US" sz="2800" dirty="0" smtClean="0"/>
              <a:t>Opportunity (EEO)</a:t>
            </a:r>
            <a:endParaRPr lang="en-US" sz="2800" dirty="0"/>
          </a:p>
          <a:p>
            <a:pPr lvl="1"/>
            <a:r>
              <a:rPr lang="en-US" sz="2800" dirty="0" smtClean="0"/>
              <a:t>Title IX</a:t>
            </a:r>
            <a:endParaRPr lang="en-US" sz="2800" dirty="0"/>
          </a:p>
          <a:p>
            <a:pPr lvl="1"/>
            <a:r>
              <a:rPr lang="en-US" sz="2800" dirty="0" smtClean="0"/>
              <a:t>FERPA</a:t>
            </a:r>
          </a:p>
          <a:p>
            <a:pPr lvl="1"/>
            <a:r>
              <a:rPr lang="en-US" sz="2800" dirty="0" smtClean="0"/>
              <a:t>Distance Education</a:t>
            </a:r>
            <a:endParaRPr lang="en-US" sz="2800" dirty="0"/>
          </a:p>
          <a:p>
            <a:pPr lvl="1"/>
            <a:r>
              <a:rPr lang="en-US" sz="2800" dirty="0" smtClean="0"/>
              <a:t>Canvas</a:t>
            </a:r>
          </a:p>
          <a:p>
            <a:pPr lvl="1"/>
            <a:r>
              <a:rPr lang="en-US" sz="2800" dirty="0" smtClean="0"/>
              <a:t>Accessibility Issues</a:t>
            </a:r>
            <a:endParaRPr lang="en-US" sz="2800" dirty="0"/>
          </a:p>
          <a:p>
            <a:pPr lvl="1"/>
            <a:r>
              <a:rPr lang="en-US" sz="2800" dirty="0" smtClean="0"/>
              <a:t>Safety</a:t>
            </a:r>
          </a:p>
          <a:p>
            <a:pPr lvl="1"/>
            <a:r>
              <a:rPr lang="en-US" sz="2800" dirty="0" smtClean="0"/>
              <a:t>Emergency Procedures</a:t>
            </a:r>
            <a:endParaRPr lang="en-US" dirty="0"/>
          </a:p>
        </p:txBody>
      </p:sp>
    </p:spTree>
    <p:extLst>
      <p:ext uri="{BB962C8B-B14F-4D97-AF65-F5344CB8AC3E}">
        <p14:creationId xmlns:p14="http://schemas.microsoft.com/office/powerpoint/2010/main" val="2539729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Feedback on In-Service</a:t>
            </a:r>
            <a:endParaRPr lang="en-US" dirty="0"/>
          </a:p>
        </p:txBody>
      </p:sp>
      <p:sp>
        <p:nvSpPr>
          <p:cNvPr id="3" name="Content Placeholder 2"/>
          <p:cNvSpPr>
            <a:spLocks noGrp="1"/>
          </p:cNvSpPr>
          <p:nvPr>
            <p:ph idx="1"/>
          </p:nvPr>
        </p:nvSpPr>
        <p:spPr>
          <a:xfrm>
            <a:off x="457200" y="1600199"/>
            <a:ext cx="7620000" cy="5083175"/>
          </a:xfrm>
        </p:spPr>
        <p:txBody>
          <a:bodyPr>
            <a:normAutofit fontScale="92500"/>
          </a:bodyPr>
          <a:lstStyle/>
          <a:p>
            <a:pPr lvl="0"/>
            <a:r>
              <a:rPr lang="en-US" sz="2600" dirty="0" smtClean="0"/>
              <a:t>At a recent SBVC Academic Senate meeting, those present were asked “If </a:t>
            </a:r>
            <a:r>
              <a:rPr lang="en-US" sz="2600" dirty="0"/>
              <a:t>the number of </a:t>
            </a:r>
            <a:r>
              <a:rPr lang="en-US" sz="2600" dirty="0" smtClean="0"/>
              <a:t>In-Service </a:t>
            </a:r>
            <a:r>
              <a:rPr lang="en-US" sz="2600" dirty="0"/>
              <a:t>Days were increased, what sort of activities would you like to see included</a:t>
            </a:r>
            <a:r>
              <a:rPr lang="en-US" sz="2600" dirty="0" smtClean="0"/>
              <a:t>?” Feedback included:</a:t>
            </a:r>
            <a:endParaRPr lang="en-US" sz="2600" dirty="0"/>
          </a:p>
          <a:p>
            <a:pPr lvl="1"/>
            <a:r>
              <a:rPr lang="en-US" sz="2400" dirty="0" smtClean="0"/>
              <a:t>Department </a:t>
            </a:r>
            <a:r>
              <a:rPr lang="en-US" sz="2400" dirty="0"/>
              <a:t>reflection meetings (to review goals and plans, discuss conference reports, discuss statewide/nationwide </a:t>
            </a:r>
            <a:r>
              <a:rPr lang="en-US" sz="2400" dirty="0" smtClean="0"/>
              <a:t>trends, etc.)</a:t>
            </a:r>
            <a:endParaRPr lang="en-US" sz="2400" dirty="0"/>
          </a:p>
          <a:p>
            <a:pPr lvl="1"/>
            <a:r>
              <a:rPr lang="en-US" sz="2400" dirty="0" smtClean="0"/>
              <a:t>Something </a:t>
            </a:r>
            <a:r>
              <a:rPr lang="en-US" sz="2400" dirty="0"/>
              <a:t>similar to the Great Teaching Retreat format at beginning of semester AND Thanksgiving week</a:t>
            </a:r>
          </a:p>
          <a:p>
            <a:pPr lvl="1"/>
            <a:r>
              <a:rPr lang="en-US" sz="2400" dirty="0"/>
              <a:t>Keynote speakers</a:t>
            </a:r>
          </a:p>
          <a:p>
            <a:pPr lvl="1"/>
            <a:r>
              <a:rPr lang="en-US" sz="2400" dirty="0"/>
              <a:t>Community exchange amongst faculty and staff</a:t>
            </a:r>
          </a:p>
          <a:p>
            <a:pPr lvl="1"/>
            <a:r>
              <a:rPr lang="en-US" sz="2400" dirty="0"/>
              <a:t>Discussions with the Board</a:t>
            </a:r>
          </a:p>
          <a:p>
            <a:pPr lvl="1"/>
            <a:r>
              <a:rPr lang="en-US" sz="2400" dirty="0" smtClean="0"/>
              <a:t>Conference </a:t>
            </a:r>
            <a:r>
              <a:rPr lang="en-US" sz="2400" dirty="0"/>
              <a:t>to boost morale / employee engagement</a:t>
            </a:r>
          </a:p>
        </p:txBody>
      </p:sp>
    </p:spTree>
    <p:extLst>
      <p:ext uri="{BB962C8B-B14F-4D97-AF65-F5344CB8AC3E}">
        <p14:creationId xmlns:p14="http://schemas.microsoft.com/office/powerpoint/2010/main" val="3650212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48676" cy="1143000"/>
          </a:xfrm>
        </p:spPr>
        <p:txBody>
          <a:bodyPr/>
          <a:lstStyle/>
          <a:p>
            <a:r>
              <a:rPr lang="en-US" dirty="0" smtClean="0"/>
              <a:t>Calendar </a:t>
            </a:r>
            <a:r>
              <a:rPr lang="en-US" dirty="0" smtClean="0"/>
              <a:t>Discussion</a:t>
            </a:r>
            <a:r>
              <a:rPr lang="en-US" dirty="0" smtClean="0"/>
              <a:t>	</a:t>
            </a:r>
            <a:endParaRPr lang="en-US" dirty="0"/>
          </a:p>
        </p:txBody>
      </p:sp>
      <p:sp>
        <p:nvSpPr>
          <p:cNvPr id="3" name="Content Placeholder 2"/>
          <p:cNvSpPr>
            <a:spLocks noGrp="1"/>
          </p:cNvSpPr>
          <p:nvPr>
            <p:ph idx="1"/>
          </p:nvPr>
        </p:nvSpPr>
        <p:spPr>
          <a:xfrm>
            <a:off x="457200" y="1600200"/>
            <a:ext cx="7620000" cy="5099050"/>
          </a:xfrm>
        </p:spPr>
        <p:txBody>
          <a:bodyPr>
            <a:normAutofit/>
          </a:bodyPr>
          <a:lstStyle/>
          <a:p>
            <a:r>
              <a:rPr lang="en-US" sz="2800" dirty="0" smtClean="0"/>
              <a:t>May 2014 – The Calendar Committee met and </a:t>
            </a:r>
            <a:r>
              <a:rPr lang="en-US" sz="2800" dirty="0"/>
              <a:t>recommended that </a:t>
            </a:r>
            <a:r>
              <a:rPr lang="en-US" sz="2800" dirty="0" smtClean="0"/>
              <a:t>a </a:t>
            </a:r>
            <a:r>
              <a:rPr lang="en-US" sz="2800" dirty="0"/>
              <a:t>memo be drafted to all constituent groups for discussion about the possibilities afforded the district through the Flexible Calendar </a:t>
            </a:r>
            <a:r>
              <a:rPr lang="en-US" sz="2800" dirty="0" smtClean="0"/>
              <a:t>Program.</a:t>
            </a:r>
          </a:p>
          <a:p>
            <a:endParaRPr lang="en-US" sz="2800" dirty="0"/>
          </a:p>
        </p:txBody>
      </p:sp>
    </p:spTree>
    <p:extLst>
      <p:ext uri="{BB962C8B-B14F-4D97-AF65-F5344CB8AC3E}">
        <p14:creationId xmlns:p14="http://schemas.microsoft.com/office/powerpoint/2010/main" val="3753572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Fall 2017</a:t>
            </a:r>
            <a:endParaRPr lang="en-US" dirty="0"/>
          </a:p>
        </p:txBody>
      </p:sp>
      <p:pic>
        <p:nvPicPr>
          <p:cNvPr id="4" name="Content Placeholder 3" descr="Academic Calendar Mock Fall 2017.png"/>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448" r="448"/>
          <a:stretch>
            <a:fillRect/>
          </a:stretch>
        </p:blipFill>
        <p:spPr/>
      </p:pic>
    </p:spTree>
    <p:extLst>
      <p:ext uri="{BB962C8B-B14F-4D97-AF65-F5344CB8AC3E}">
        <p14:creationId xmlns:p14="http://schemas.microsoft.com/office/powerpoint/2010/main" val="356352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Spring 2018</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1874559"/>
            <a:ext cx="7620000" cy="4251881"/>
          </a:xfrm>
        </p:spPr>
      </p:pic>
    </p:spTree>
    <p:extLst>
      <p:ext uri="{BB962C8B-B14F-4D97-AF65-F5344CB8AC3E}">
        <p14:creationId xmlns:p14="http://schemas.microsoft.com/office/powerpoint/2010/main" val="3269216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Success</a:t>
            </a:r>
            <a:endParaRPr lang="en-US" dirty="0"/>
          </a:p>
        </p:txBody>
      </p:sp>
      <p:sp>
        <p:nvSpPr>
          <p:cNvPr id="3" name="Content Placeholder 2"/>
          <p:cNvSpPr>
            <a:spLocks noGrp="1"/>
          </p:cNvSpPr>
          <p:nvPr>
            <p:ph idx="1"/>
          </p:nvPr>
        </p:nvSpPr>
        <p:spPr/>
        <p:txBody>
          <a:bodyPr>
            <a:normAutofit/>
          </a:bodyPr>
          <a:lstStyle/>
          <a:p>
            <a:r>
              <a:rPr lang="en-US" sz="2800" dirty="0" smtClean="0"/>
              <a:t>Using data housed by the California Community College Chancellor’s office that shows annual student success and retention rates for each community college, results reveal that success and retention rates change little before and after switching from </a:t>
            </a:r>
            <a:r>
              <a:rPr lang="en-US" sz="2800" dirty="0" smtClean="0"/>
              <a:t>18- </a:t>
            </a:r>
            <a:r>
              <a:rPr lang="en-US" sz="2800" dirty="0" smtClean="0"/>
              <a:t>to </a:t>
            </a:r>
            <a:r>
              <a:rPr lang="en-US" sz="2800" dirty="0" smtClean="0"/>
              <a:t>16-week </a:t>
            </a:r>
            <a:r>
              <a:rPr lang="en-US" sz="2800" dirty="0" smtClean="0"/>
              <a:t>instructional terms.</a:t>
            </a:r>
            <a:endParaRPr lang="en-US" sz="2800" dirty="0"/>
          </a:p>
        </p:txBody>
      </p:sp>
    </p:spTree>
    <p:extLst>
      <p:ext uri="{BB962C8B-B14F-4D97-AF65-F5344CB8AC3E}">
        <p14:creationId xmlns:p14="http://schemas.microsoft.com/office/powerpoint/2010/main" val="1620077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Success: Case Studies</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t>Mt. San Antonio College</a:t>
            </a:r>
          </a:p>
          <a:p>
            <a:endParaRPr lang="en-US" sz="2800" dirty="0" smtClean="0"/>
          </a:p>
          <a:p>
            <a:endParaRPr lang="en-US" sz="2800" dirty="0"/>
          </a:p>
          <a:p>
            <a:pPr marL="114300" indent="0">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86803468"/>
              </p:ext>
            </p:extLst>
          </p:nvPr>
        </p:nvGraphicFramePr>
        <p:xfrm>
          <a:off x="635001" y="2298065"/>
          <a:ext cx="6984999" cy="1584960"/>
        </p:xfrm>
        <a:graphic>
          <a:graphicData uri="http://schemas.openxmlformats.org/drawingml/2006/table">
            <a:tbl>
              <a:tblPr firstRow="1" bandRow="1">
                <a:tableStyleId>{5C22544A-7EE6-4342-B048-85BDC9FD1C3A}</a:tableStyleId>
              </a:tblPr>
              <a:tblGrid>
                <a:gridCol w="2920999"/>
                <a:gridCol w="2016125"/>
                <a:gridCol w="2047875"/>
              </a:tblGrid>
              <a:tr h="370840">
                <a:tc>
                  <a:txBody>
                    <a:bodyPr/>
                    <a:lstStyle/>
                    <a:p>
                      <a:endParaRPr lang="en-US" sz="2000" dirty="0"/>
                    </a:p>
                  </a:txBody>
                  <a:tcPr/>
                </a:tc>
                <a:tc>
                  <a:txBody>
                    <a:bodyPr/>
                    <a:lstStyle/>
                    <a:p>
                      <a:pPr algn="ctr"/>
                      <a:r>
                        <a:rPr lang="en-US" sz="2000" dirty="0" smtClean="0"/>
                        <a:t>Retention Rate</a:t>
                      </a:r>
                      <a:endParaRPr lang="en-US" sz="2000" dirty="0"/>
                    </a:p>
                  </a:txBody>
                  <a:tcPr/>
                </a:tc>
                <a:tc>
                  <a:txBody>
                    <a:bodyPr/>
                    <a:lstStyle/>
                    <a:p>
                      <a:pPr algn="ctr"/>
                      <a:r>
                        <a:rPr lang="en-US" sz="2000" dirty="0" smtClean="0"/>
                        <a:t>Success Rate</a:t>
                      </a:r>
                      <a:endParaRPr lang="en-US" sz="2000" dirty="0"/>
                    </a:p>
                  </a:txBody>
                  <a:tcPr/>
                </a:tc>
              </a:tr>
              <a:tr h="370840">
                <a:tc>
                  <a:txBody>
                    <a:bodyPr/>
                    <a:lstStyle/>
                    <a:p>
                      <a:r>
                        <a:rPr lang="en-US" sz="2000" dirty="0" smtClean="0"/>
                        <a:t>18 week</a:t>
                      </a:r>
                      <a:r>
                        <a:rPr lang="en-US" sz="2000" baseline="0" dirty="0" smtClean="0"/>
                        <a:t> (FA03 – SP06)</a:t>
                      </a:r>
                      <a:endParaRPr lang="en-US" sz="2000" dirty="0"/>
                    </a:p>
                  </a:txBody>
                  <a:tcPr/>
                </a:tc>
                <a:tc>
                  <a:txBody>
                    <a:bodyPr/>
                    <a:lstStyle/>
                    <a:p>
                      <a:pPr algn="ctr"/>
                      <a:r>
                        <a:rPr lang="en-US" sz="2000" dirty="0" smtClean="0"/>
                        <a:t>83.0%</a:t>
                      </a:r>
                      <a:endParaRPr lang="en-US" sz="2000" dirty="0"/>
                    </a:p>
                  </a:txBody>
                  <a:tcPr/>
                </a:tc>
                <a:tc>
                  <a:txBody>
                    <a:bodyPr/>
                    <a:lstStyle/>
                    <a:p>
                      <a:pPr algn="ctr"/>
                      <a:r>
                        <a:rPr lang="en-US" sz="2000" dirty="0" smtClean="0"/>
                        <a:t>66.0%</a:t>
                      </a:r>
                      <a:endParaRPr lang="en-US" sz="2000" dirty="0"/>
                    </a:p>
                  </a:txBody>
                  <a:tcPr/>
                </a:tc>
              </a:tr>
              <a:tr h="370840">
                <a:tc>
                  <a:txBody>
                    <a:bodyPr/>
                    <a:lstStyle/>
                    <a:p>
                      <a:r>
                        <a:rPr lang="en-US" sz="2000" dirty="0" smtClean="0"/>
                        <a:t>16 week (FA06 – SP07) </a:t>
                      </a:r>
                      <a:endParaRPr lang="en-US" sz="2000" dirty="0"/>
                    </a:p>
                  </a:txBody>
                  <a:tcPr/>
                </a:tc>
                <a:tc>
                  <a:txBody>
                    <a:bodyPr/>
                    <a:lstStyle/>
                    <a:p>
                      <a:pPr algn="ctr"/>
                      <a:r>
                        <a:rPr lang="en-US" sz="2000" dirty="0" smtClean="0"/>
                        <a:t>81.7%</a:t>
                      </a:r>
                      <a:endParaRPr lang="en-US" sz="2000" dirty="0"/>
                    </a:p>
                  </a:txBody>
                  <a:tcPr/>
                </a:tc>
                <a:tc>
                  <a:txBody>
                    <a:bodyPr/>
                    <a:lstStyle/>
                    <a:p>
                      <a:pPr algn="ctr"/>
                      <a:r>
                        <a:rPr lang="en-US" sz="2000" dirty="0" smtClean="0"/>
                        <a:t>65.8%</a:t>
                      </a:r>
                      <a:endParaRPr lang="en-US" sz="2000" dirty="0"/>
                    </a:p>
                  </a:txBody>
                  <a:tcPr/>
                </a:tc>
              </a:tr>
              <a:tr h="370840">
                <a:tc>
                  <a:txBody>
                    <a:bodyPr/>
                    <a:lstStyle/>
                    <a:p>
                      <a:r>
                        <a:rPr lang="en-US" sz="2000" dirty="0" smtClean="0"/>
                        <a:t>16 week (FA07</a:t>
                      </a:r>
                      <a:r>
                        <a:rPr lang="en-US" sz="2000" baseline="0" dirty="0" smtClean="0"/>
                        <a:t> – SP09)</a:t>
                      </a:r>
                      <a:endParaRPr lang="en-US" sz="2000" dirty="0"/>
                    </a:p>
                  </a:txBody>
                  <a:tcPr/>
                </a:tc>
                <a:tc>
                  <a:txBody>
                    <a:bodyPr/>
                    <a:lstStyle/>
                    <a:p>
                      <a:pPr algn="ctr"/>
                      <a:r>
                        <a:rPr lang="en-US" sz="2000" dirty="0" smtClean="0"/>
                        <a:t>83.0%</a:t>
                      </a:r>
                      <a:endParaRPr lang="en-US" sz="2000" dirty="0"/>
                    </a:p>
                  </a:txBody>
                  <a:tcPr/>
                </a:tc>
                <a:tc>
                  <a:txBody>
                    <a:bodyPr/>
                    <a:lstStyle/>
                    <a:p>
                      <a:pPr algn="ctr"/>
                      <a:r>
                        <a:rPr lang="en-US" sz="2000" dirty="0" smtClean="0"/>
                        <a:t>66.1%</a:t>
                      </a:r>
                      <a:endParaRPr lang="en-US" sz="20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14415883"/>
              </p:ext>
            </p:extLst>
          </p:nvPr>
        </p:nvGraphicFramePr>
        <p:xfrm>
          <a:off x="660401" y="4815840"/>
          <a:ext cx="6984999" cy="1584960"/>
        </p:xfrm>
        <a:graphic>
          <a:graphicData uri="http://schemas.openxmlformats.org/drawingml/2006/table">
            <a:tbl>
              <a:tblPr firstRow="1" bandRow="1">
                <a:tableStyleId>{5C22544A-7EE6-4342-B048-85BDC9FD1C3A}</a:tableStyleId>
              </a:tblPr>
              <a:tblGrid>
                <a:gridCol w="2920999"/>
                <a:gridCol w="2016125"/>
                <a:gridCol w="2047875"/>
              </a:tblGrid>
              <a:tr h="370840">
                <a:tc>
                  <a:txBody>
                    <a:bodyPr/>
                    <a:lstStyle/>
                    <a:p>
                      <a:endParaRPr lang="en-US" sz="2000" dirty="0"/>
                    </a:p>
                  </a:txBody>
                  <a:tcPr/>
                </a:tc>
                <a:tc>
                  <a:txBody>
                    <a:bodyPr/>
                    <a:lstStyle/>
                    <a:p>
                      <a:pPr algn="ctr"/>
                      <a:r>
                        <a:rPr lang="en-US" sz="2000" dirty="0" smtClean="0"/>
                        <a:t>Retention Rate</a:t>
                      </a:r>
                      <a:endParaRPr lang="en-US" sz="2000" dirty="0"/>
                    </a:p>
                  </a:txBody>
                  <a:tcPr/>
                </a:tc>
                <a:tc>
                  <a:txBody>
                    <a:bodyPr/>
                    <a:lstStyle/>
                    <a:p>
                      <a:pPr algn="ctr"/>
                      <a:r>
                        <a:rPr lang="en-US" sz="2000" dirty="0" smtClean="0"/>
                        <a:t>Success Rate</a:t>
                      </a:r>
                      <a:endParaRPr lang="en-US" sz="2000" dirty="0"/>
                    </a:p>
                  </a:txBody>
                  <a:tcPr/>
                </a:tc>
              </a:tr>
              <a:tr h="370840">
                <a:tc>
                  <a:txBody>
                    <a:bodyPr/>
                    <a:lstStyle/>
                    <a:p>
                      <a:r>
                        <a:rPr lang="en-US" sz="2000" dirty="0" smtClean="0"/>
                        <a:t>18 week</a:t>
                      </a:r>
                      <a:r>
                        <a:rPr lang="en-US" sz="2000" baseline="0" dirty="0" smtClean="0"/>
                        <a:t> (FA08 – SP11)</a:t>
                      </a:r>
                      <a:endParaRPr lang="en-US" sz="2000" dirty="0"/>
                    </a:p>
                  </a:txBody>
                  <a:tcPr/>
                </a:tc>
                <a:tc>
                  <a:txBody>
                    <a:bodyPr/>
                    <a:lstStyle/>
                    <a:p>
                      <a:pPr algn="ctr"/>
                      <a:r>
                        <a:rPr lang="en-US" sz="2000" dirty="0" smtClean="0"/>
                        <a:t>84.1%</a:t>
                      </a:r>
                      <a:endParaRPr lang="en-US" sz="2000" dirty="0"/>
                    </a:p>
                  </a:txBody>
                  <a:tcPr/>
                </a:tc>
                <a:tc>
                  <a:txBody>
                    <a:bodyPr/>
                    <a:lstStyle/>
                    <a:p>
                      <a:pPr algn="ctr"/>
                      <a:r>
                        <a:rPr lang="en-US" sz="2000" dirty="0" smtClean="0"/>
                        <a:t>70.5%</a:t>
                      </a:r>
                      <a:endParaRPr lang="en-US" sz="2000" dirty="0"/>
                    </a:p>
                  </a:txBody>
                  <a:tcPr/>
                </a:tc>
              </a:tr>
              <a:tr h="370840">
                <a:tc>
                  <a:txBody>
                    <a:bodyPr/>
                    <a:lstStyle/>
                    <a:p>
                      <a:r>
                        <a:rPr lang="en-US" sz="2000" dirty="0" smtClean="0"/>
                        <a:t>16 week (FA11 – SP12) </a:t>
                      </a:r>
                      <a:endParaRPr lang="en-US" sz="2000" dirty="0"/>
                    </a:p>
                  </a:txBody>
                  <a:tcPr/>
                </a:tc>
                <a:tc>
                  <a:txBody>
                    <a:bodyPr/>
                    <a:lstStyle/>
                    <a:p>
                      <a:pPr algn="ctr"/>
                      <a:r>
                        <a:rPr lang="en-US" sz="2000" dirty="0" smtClean="0"/>
                        <a:t>86.0%</a:t>
                      </a:r>
                      <a:endParaRPr lang="en-US" sz="2000" dirty="0"/>
                    </a:p>
                  </a:txBody>
                  <a:tcPr/>
                </a:tc>
                <a:tc>
                  <a:txBody>
                    <a:bodyPr/>
                    <a:lstStyle/>
                    <a:p>
                      <a:pPr algn="ctr"/>
                      <a:r>
                        <a:rPr lang="en-US" sz="2000" dirty="0" smtClean="0"/>
                        <a:t>74.3%</a:t>
                      </a:r>
                      <a:endParaRPr lang="en-US" sz="2000" dirty="0"/>
                    </a:p>
                  </a:txBody>
                  <a:tcPr/>
                </a:tc>
              </a:tr>
              <a:tr h="370840">
                <a:tc>
                  <a:txBody>
                    <a:bodyPr/>
                    <a:lstStyle/>
                    <a:p>
                      <a:r>
                        <a:rPr lang="en-US" sz="2000" dirty="0" smtClean="0"/>
                        <a:t>16 week (FA12</a:t>
                      </a:r>
                      <a:r>
                        <a:rPr lang="en-US" sz="2000" baseline="0" dirty="0" smtClean="0"/>
                        <a:t> – SP14)</a:t>
                      </a:r>
                      <a:endParaRPr lang="en-US" sz="2000" dirty="0"/>
                    </a:p>
                  </a:txBody>
                  <a:tcPr/>
                </a:tc>
                <a:tc>
                  <a:txBody>
                    <a:bodyPr/>
                    <a:lstStyle/>
                    <a:p>
                      <a:pPr algn="ctr"/>
                      <a:r>
                        <a:rPr lang="en-US" sz="2000" dirty="0" smtClean="0"/>
                        <a:t>85.8%</a:t>
                      </a:r>
                      <a:endParaRPr lang="en-US" sz="2000" dirty="0"/>
                    </a:p>
                  </a:txBody>
                  <a:tcPr/>
                </a:tc>
                <a:tc>
                  <a:txBody>
                    <a:bodyPr/>
                    <a:lstStyle/>
                    <a:p>
                      <a:pPr algn="ctr"/>
                      <a:r>
                        <a:rPr lang="en-US" sz="2000" dirty="0" smtClean="0"/>
                        <a:t>72.7%</a:t>
                      </a:r>
                      <a:endParaRPr lang="en-US" sz="2000" dirty="0"/>
                    </a:p>
                  </a:txBody>
                  <a:tcPr/>
                </a:tc>
              </a:tr>
            </a:tbl>
          </a:graphicData>
        </a:graphic>
      </p:graphicFrame>
      <p:sp>
        <p:nvSpPr>
          <p:cNvPr id="7" name="TextBox 6"/>
          <p:cNvSpPr txBox="1"/>
          <p:nvPr/>
        </p:nvSpPr>
        <p:spPr>
          <a:xfrm>
            <a:off x="600074" y="4206875"/>
            <a:ext cx="4098925" cy="523220"/>
          </a:xfrm>
          <a:prstGeom prst="rect">
            <a:avLst/>
          </a:prstGeom>
          <a:noFill/>
        </p:spPr>
        <p:txBody>
          <a:bodyPr wrap="square" rtlCol="0">
            <a:spAutoFit/>
          </a:bodyPr>
          <a:lstStyle/>
          <a:p>
            <a:r>
              <a:rPr lang="en-US" sz="2800" dirty="0" smtClean="0"/>
              <a:t>Cypress College</a:t>
            </a:r>
            <a:endParaRPr lang="en-US" sz="2800" dirty="0"/>
          </a:p>
        </p:txBody>
      </p:sp>
    </p:spTree>
    <p:extLst>
      <p:ext uri="{BB962C8B-B14F-4D97-AF65-F5344CB8AC3E}">
        <p14:creationId xmlns:p14="http://schemas.microsoft.com/office/powerpoint/2010/main" val="1107558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Success: Case Studies</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t>Fullerton College</a:t>
            </a:r>
          </a:p>
          <a:p>
            <a:endParaRPr lang="en-US" sz="2800" dirty="0" smtClean="0"/>
          </a:p>
          <a:p>
            <a:endParaRPr lang="en-US" sz="2800" dirty="0"/>
          </a:p>
          <a:p>
            <a:pPr marL="114300" indent="0">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2088316803"/>
              </p:ext>
            </p:extLst>
          </p:nvPr>
        </p:nvGraphicFramePr>
        <p:xfrm>
          <a:off x="635001" y="2298065"/>
          <a:ext cx="6984999" cy="1584960"/>
        </p:xfrm>
        <a:graphic>
          <a:graphicData uri="http://schemas.openxmlformats.org/drawingml/2006/table">
            <a:tbl>
              <a:tblPr firstRow="1" bandRow="1">
                <a:tableStyleId>{5C22544A-7EE6-4342-B048-85BDC9FD1C3A}</a:tableStyleId>
              </a:tblPr>
              <a:tblGrid>
                <a:gridCol w="2920999"/>
                <a:gridCol w="2016125"/>
                <a:gridCol w="2047875"/>
              </a:tblGrid>
              <a:tr h="370840">
                <a:tc>
                  <a:txBody>
                    <a:bodyPr/>
                    <a:lstStyle/>
                    <a:p>
                      <a:endParaRPr lang="en-US" sz="2000" dirty="0"/>
                    </a:p>
                  </a:txBody>
                  <a:tcPr/>
                </a:tc>
                <a:tc>
                  <a:txBody>
                    <a:bodyPr/>
                    <a:lstStyle/>
                    <a:p>
                      <a:pPr algn="ctr"/>
                      <a:r>
                        <a:rPr lang="en-US" sz="2000" dirty="0" smtClean="0"/>
                        <a:t>Retention Rate</a:t>
                      </a:r>
                      <a:endParaRPr lang="en-US" sz="2000" dirty="0"/>
                    </a:p>
                  </a:txBody>
                  <a:tcPr/>
                </a:tc>
                <a:tc>
                  <a:txBody>
                    <a:bodyPr/>
                    <a:lstStyle/>
                    <a:p>
                      <a:pPr algn="ctr"/>
                      <a:r>
                        <a:rPr lang="en-US" sz="2000" dirty="0" smtClean="0"/>
                        <a:t>Success Rate</a:t>
                      </a:r>
                      <a:endParaRPr lang="en-US" sz="2000" dirty="0"/>
                    </a:p>
                  </a:txBody>
                  <a:tcPr/>
                </a:tc>
              </a:tr>
              <a:tr h="370840">
                <a:tc>
                  <a:txBody>
                    <a:bodyPr/>
                    <a:lstStyle/>
                    <a:p>
                      <a:r>
                        <a:rPr lang="en-US" sz="2000" dirty="0" smtClean="0"/>
                        <a:t>18 week</a:t>
                      </a:r>
                      <a:r>
                        <a:rPr lang="en-US" sz="2000" baseline="0" dirty="0" smtClean="0"/>
                        <a:t> (FA03 – SP06)</a:t>
                      </a:r>
                      <a:endParaRPr lang="en-US" sz="2000" dirty="0"/>
                    </a:p>
                  </a:txBody>
                  <a:tcPr/>
                </a:tc>
                <a:tc>
                  <a:txBody>
                    <a:bodyPr/>
                    <a:lstStyle/>
                    <a:p>
                      <a:pPr algn="ctr"/>
                      <a:r>
                        <a:rPr lang="en-US" sz="2000" dirty="0" smtClean="0"/>
                        <a:t>82.1%</a:t>
                      </a:r>
                      <a:endParaRPr lang="en-US" sz="2000" dirty="0"/>
                    </a:p>
                  </a:txBody>
                  <a:tcPr/>
                </a:tc>
                <a:tc>
                  <a:txBody>
                    <a:bodyPr/>
                    <a:lstStyle/>
                    <a:p>
                      <a:pPr algn="ctr"/>
                      <a:r>
                        <a:rPr lang="en-US" sz="2000" dirty="0" smtClean="0"/>
                        <a:t>66.9%</a:t>
                      </a:r>
                      <a:endParaRPr lang="en-US" sz="2000" dirty="0"/>
                    </a:p>
                  </a:txBody>
                  <a:tcPr/>
                </a:tc>
              </a:tr>
              <a:tr h="370840">
                <a:tc>
                  <a:txBody>
                    <a:bodyPr/>
                    <a:lstStyle/>
                    <a:p>
                      <a:r>
                        <a:rPr lang="en-US" sz="2000" dirty="0" smtClean="0"/>
                        <a:t>16 week (FA06 – SP07) </a:t>
                      </a:r>
                      <a:endParaRPr lang="en-US" sz="2000" dirty="0"/>
                    </a:p>
                  </a:txBody>
                  <a:tcPr/>
                </a:tc>
                <a:tc>
                  <a:txBody>
                    <a:bodyPr/>
                    <a:lstStyle/>
                    <a:p>
                      <a:pPr algn="ctr"/>
                      <a:r>
                        <a:rPr lang="en-US" sz="2000" dirty="0" smtClean="0"/>
                        <a:t>84.3%</a:t>
                      </a:r>
                      <a:endParaRPr lang="en-US" sz="2000" dirty="0"/>
                    </a:p>
                  </a:txBody>
                  <a:tcPr/>
                </a:tc>
                <a:tc>
                  <a:txBody>
                    <a:bodyPr/>
                    <a:lstStyle/>
                    <a:p>
                      <a:pPr algn="ctr"/>
                      <a:r>
                        <a:rPr lang="en-US" sz="2000" dirty="0" smtClean="0"/>
                        <a:t>71.4%</a:t>
                      </a:r>
                      <a:endParaRPr lang="en-US" sz="2000" dirty="0"/>
                    </a:p>
                  </a:txBody>
                  <a:tcPr/>
                </a:tc>
              </a:tr>
              <a:tr h="370840">
                <a:tc>
                  <a:txBody>
                    <a:bodyPr/>
                    <a:lstStyle/>
                    <a:p>
                      <a:r>
                        <a:rPr lang="en-US" sz="2000" dirty="0" smtClean="0"/>
                        <a:t>16 week (FA07</a:t>
                      </a:r>
                      <a:r>
                        <a:rPr lang="en-US" sz="2000" baseline="0" dirty="0" smtClean="0"/>
                        <a:t> – SP09)</a:t>
                      </a:r>
                      <a:endParaRPr lang="en-US" sz="2000" dirty="0"/>
                    </a:p>
                  </a:txBody>
                  <a:tcPr/>
                </a:tc>
                <a:tc>
                  <a:txBody>
                    <a:bodyPr/>
                    <a:lstStyle/>
                    <a:p>
                      <a:pPr algn="ctr"/>
                      <a:r>
                        <a:rPr lang="en-US" sz="2000" dirty="0" smtClean="0"/>
                        <a:t>83.4%</a:t>
                      </a:r>
                      <a:endParaRPr lang="en-US" sz="2000" dirty="0"/>
                    </a:p>
                  </a:txBody>
                  <a:tcPr/>
                </a:tc>
                <a:tc>
                  <a:txBody>
                    <a:bodyPr/>
                    <a:lstStyle/>
                    <a:p>
                      <a:pPr algn="ctr"/>
                      <a:r>
                        <a:rPr lang="en-US" sz="2000" dirty="0" smtClean="0"/>
                        <a:t>67.7%</a:t>
                      </a:r>
                      <a:endParaRPr lang="en-US" sz="20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33492927"/>
              </p:ext>
            </p:extLst>
          </p:nvPr>
        </p:nvGraphicFramePr>
        <p:xfrm>
          <a:off x="660401" y="4815840"/>
          <a:ext cx="6984999" cy="1584960"/>
        </p:xfrm>
        <a:graphic>
          <a:graphicData uri="http://schemas.openxmlformats.org/drawingml/2006/table">
            <a:tbl>
              <a:tblPr firstRow="1" bandRow="1">
                <a:tableStyleId>{5C22544A-7EE6-4342-B048-85BDC9FD1C3A}</a:tableStyleId>
              </a:tblPr>
              <a:tblGrid>
                <a:gridCol w="2920999"/>
                <a:gridCol w="2016125"/>
                <a:gridCol w="2047875"/>
              </a:tblGrid>
              <a:tr h="370840">
                <a:tc>
                  <a:txBody>
                    <a:bodyPr/>
                    <a:lstStyle/>
                    <a:p>
                      <a:endParaRPr lang="en-US" sz="2000" dirty="0"/>
                    </a:p>
                  </a:txBody>
                  <a:tcPr/>
                </a:tc>
                <a:tc>
                  <a:txBody>
                    <a:bodyPr/>
                    <a:lstStyle/>
                    <a:p>
                      <a:pPr algn="ctr"/>
                      <a:r>
                        <a:rPr lang="en-US" sz="2000" dirty="0" smtClean="0"/>
                        <a:t>Retention Rate</a:t>
                      </a:r>
                      <a:endParaRPr lang="en-US" sz="2000" dirty="0"/>
                    </a:p>
                  </a:txBody>
                  <a:tcPr/>
                </a:tc>
                <a:tc>
                  <a:txBody>
                    <a:bodyPr/>
                    <a:lstStyle/>
                    <a:p>
                      <a:pPr algn="ctr"/>
                      <a:r>
                        <a:rPr lang="en-US" sz="2000" dirty="0" smtClean="0"/>
                        <a:t>Success Rate</a:t>
                      </a:r>
                      <a:endParaRPr lang="en-US" sz="2000" dirty="0"/>
                    </a:p>
                  </a:txBody>
                  <a:tcPr/>
                </a:tc>
              </a:tr>
              <a:tr h="370840">
                <a:tc>
                  <a:txBody>
                    <a:bodyPr/>
                    <a:lstStyle/>
                    <a:p>
                      <a:r>
                        <a:rPr lang="en-US" sz="2000" dirty="0" smtClean="0"/>
                        <a:t>18 week</a:t>
                      </a:r>
                      <a:r>
                        <a:rPr lang="en-US" sz="2000" baseline="0" dirty="0" smtClean="0"/>
                        <a:t> (FA09 – SP12)</a:t>
                      </a:r>
                      <a:endParaRPr lang="en-US" sz="2000" dirty="0"/>
                    </a:p>
                  </a:txBody>
                  <a:tcPr/>
                </a:tc>
                <a:tc>
                  <a:txBody>
                    <a:bodyPr/>
                    <a:lstStyle/>
                    <a:p>
                      <a:pPr algn="ctr"/>
                      <a:r>
                        <a:rPr lang="en-US" sz="2000" dirty="0" smtClean="0"/>
                        <a:t>83.5%</a:t>
                      </a:r>
                      <a:endParaRPr lang="en-US" sz="2000" dirty="0"/>
                    </a:p>
                  </a:txBody>
                  <a:tcPr/>
                </a:tc>
                <a:tc>
                  <a:txBody>
                    <a:bodyPr/>
                    <a:lstStyle/>
                    <a:p>
                      <a:pPr algn="ctr"/>
                      <a:r>
                        <a:rPr lang="en-US" sz="2000" dirty="0" smtClean="0"/>
                        <a:t>65.9%</a:t>
                      </a:r>
                      <a:endParaRPr lang="en-US" sz="2000" dirty="0"/>
                    </a:p>
                  </a:txBody>
                  <a:tcPr/>
                </a:tc>
              </a:tr>
              <a:tr h="370840">
                <a:tc>
                  <a:txBody>
                    <a:bodyPr/>
                    <a:lstStyle/>
                    <a:p>
                      <a:r>
                        <a:rPr lang="en-US" sz="2000" dirty="0" smtClean="0"/>
                        <a:t>16 week (FA12 – SP13) </a:t>
                      </a:r>
                      <a:endParaRPr lang="en-US" sz="2000" dirty="0"/>
                    </a:p>
                  </a:txBody>
                  <a:tcPr/>
                </a:tc>
                <a:tc>
                  <a:txBody>
                    <a:bodyPr/>
                    <a:lstStyle/>
                    <a:p>
                      <a:pPr algn="ctr"/>
                      <a:r>
                        <a:rPr lang="en-US" sz="2000" dirty="0" smtClean="0"/>
                        <a:t>84.9%</a:t>
                      </a:r>
                      <a:endParaRPr lang="en-US" sz="2000" dirty="0"/>
                    </a:p>
                  </a:txBody>
                  <a:tcPr/>
                </a:tc>
                <a:tc>
                  <a:txBody>
                    <a:bodyPr/>
                    <a:lstStyle/>
                    <a:p>
                      <a:pPr algn="ctr"/>
                      <a:r>
                        <a:rPr lang="en-US" sz="2000" dirty="0" smtClean="0"/>
                        <a:t>65.5%</a:t>
                      </a:r>
                      <a:endParaRPr lang="en-US" sz="2000" dirty="0"/>
                    </a:p>
                  </a:txBody>
                  <a:tcPr/>
                </a:tc>
              </a:tr>
              <a:tr h="370840">
                <a:tc>
                  <a:txBody>
                    <a:bodyPr/>
                    <a:lstStyle/>
                    <a:p>
                      <a:r>
                        <a:rPr lang="en-US" sz="2000" dirty="0" smtClean="0"/>
                        <a:t>16 week (FA13</a:t>
                      </a:r>
                      <a:r>
                        <a:rPr lang="en-US" sz="2000" baseline="0" dirty="0" smtClean="0"/>
                        <a:t> – SP15)</a:t>
                      </a:r>
                      <a:endParaRPr lang="en-US" sz="2000" dirty="0"/>
                    </a:p>
                  </a:txBody>
                  <a:tcPr/>
                </a:tc>
                <a:tc>
                  <a:txBody>
                    <a:bodyPr/>
                    <a:lstStyle/>
                    <a:p>
                      <a:pPr algn="ctr"/>
                      <a:r>
                        <a:rPr lang="en-US" sz="2000" dirty="0" smtClean="0"/>
                        <a:t>85.5%</a:t>
                      </a:r>
                      <a:endParaRPr lang="en-US" sz="2000" dirty="0"/>
                    </a:p>
                  </a:txBody>
                  <a:tcPr/>
                </a:tc>
                <a:tc>
                  <a:txBody>
                    <a:bodyPr/>
                    <a:lstStyle/>
                    <a:p>
                      <a:pPr algn="ctr"/>
                      <a:r>
                        <a:rPr lang="en-US" sz="2000" dirty="0" smtClean="0"/>
                        <a:t>64.6%</a:t>
                      </a:r>
                      <a:endParaRPr lang="en-US" sz="2000" dirty="0"/>
                    </a:p>
                  </a:txBody>
                  <a:tcPr/>
                </a:tc>
              </a:tr>
            </a:tbl>
          </a:graphicData>
        </a:graphic>
      </p:graphicFrame>
      <p:sp>
        <p:nvSpPr>
          <p:cNvPr id="7" name="TextBox 6"/>
          <p:cNvSpPr txBox="1"/>
          <p:nvPr/>
        </p:nvSpPr>
        <p:spPr>
          <a:xfrm>
            <a:off x="600074" y="4206875"/>
            <a:ext cx="4098925" cy="523220"/>
          </a:xfrm>
          <a:prstGeom prst="rect">
            <a:avLst/>
          </a:prstGeom>
          <a:noFill/>
        </p:spPr>
        <p:txBody>
          <a:bodyPr wrap="square" rtlCol="0">
            <a:spAutoFit/>
          </a:bodyPr>
          <a:lstStyle/>
          <a:p>
            <a:r>
              <a:rPr lang="en-US" sz="2800" dirty="0" smtClean="0"/>
              <a:t>Long Beach </a:t>
            </a:r>
            <a:r>
              <a:rPr lang="en-US" sz="2800" dirty="0"/>
              <a:t>C</a:t>
            </a:r>
            <a:r>
              <a:rPr lang="en-US" sz="2800" dirty="0" smtClean="0"/>
              <a:t>ity College</a:t>
            </a:r>
            <a:endParaRPr lang="en-US" sz="2800" dirty="0"/>
          </a:p>
        </p:txBody>
      </p:sp>
    </p:spTree>
    <p:extLst>
      <p:ext uri="{BB962C8B-B14F-4D97-AF65-F5344CB8AC3E}">
        <p14:creationId xmlns:p14="http://schemas.microsoft.com/office/powerpoint/2010/main" val="200275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Calendar Guidelines</a:t>
            </a:r>
            <a:endParaRPr lang="en-US" dirty="0"/>
          </a:p>
        </p:txBody>
      </p:sp>
      <p:sp>
        <p:nvSpPr>
          <p:cNvPr id="3" name="Content Placeholder 2"/>
          <p:cNvSpPr>
            <a:spLocks noGrp="1"/>
          </p:cNvSpPr>
          <p:nvPr>
            <p:ph idx="1"/>
          </p:nvPr>
        </p:nvSpPr>
        <p:spPr/>
        <p:txBody>
          <a:bodyPr/>
          <a:lstStyle/>
          <a:p>
            <a:r>
              <a:rPr lang="en-US" sz="2800" dirty="0"/>
              <a:t>The guidelines for the Flexible Calendar Program can be found at: </a:t>
            </a:r>
            <a:r>
              <a:rPr lang="en-US" sz="2800" dirty="0" smtClean="0">
                <a:hlinkClick r:id="rId2"/>
              </a:rPr>
              <a:t>http</a:t>
            </a:r>
            <a:r>
              <a:rPr lang="en-US" sz="2800" dirty="0">
                <a:hlinkClick r:id="rId2"/>
              </a:rPr>
              <a:t>://extranet.cccco.edu/Portals/1/AA/FlexCalendar/Flex_Calendar_Guidelines_04-07.</a:t>
            </a:r>
            <a:r>
              <a:rPr lang="en-US" sz="2800" dirty="0" smtClean="0">
                <a:hlinkClick r:id="rId2"/>
              </a:rPr>
              <a:t>docx.pdf</a:t>
            </a:r>
            <a:r>
              <a:rPr lang="en-US" sz="2800" dirty="0" smtClean="0"/>
              <a:t> </a:t>
            </a:r>
            <a:endParaRPr lang="en-US" sz="2800" dirty="0"/>
          </a:p>
          <a:p>
            <a:endParaRPr lang="en-US" dirty="0"/>
          </a:p>
        </p:txBody>
      </p:sp>
    </p:spTree>
    <p:extLst>
      <p:ext uri="{BB962C8B-B14F-4D97-AF65-F5344CB8AC3E}">
        <p14:creationId xmlns:p14="http://schemas.microsoft.com/office/powerpoint/2010/main" val="71577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48675" cy="1143000"/>
          </a:xfrm>
        </p:spPr>
        <p:txBody>
          <a:bodyPr/>
          <a:lstStyle/>
          <a:p>
            <a:r>
              <a:rPr lang="en-US" dirty="0"/>
              <a:t>Calendar Discussion</a:t>
            </a:r>
            <a:r>
              <a:rPr lang="en-US" dirty="0" smtClean="0"/>
              <a:t>	</a:t>
            </a:r>
            <a:endParaRPr lang="en-US" dirty="0"/>
          </a:p>
        </p:txBody>
      </p:sp>
      <p:sp>
        <p:nvSpPr>
          <p:cNvPr id="3" name="Content Placeholder 2"/>
          <p:cNvSpPr>
            <a:spLocks noGrp="1"/>
          </p:cNvSpPr>
          <p:nvPr>
            <p:ph idx="1"/>
          </p:nvPr>
        </p:nvSpPr>
        <p:spPr>
          <a:xfrm>
            <a:off x="457200" y="1600200"/>
            <a:ext cx="7620000" cy="4559300"/>
          </a:xfrm>
        </p:spPr>
        <p:txBody>
          <a:bodyPr>
            <a:normAutofit/>
          </a:bodyPr>
          <a:lstStyle/>
          <a:p>
            <a:r>
              <a:rPr lang="en-US" sz="2800" dirty="0" smtClean="0"/>
              <a:t>May 2015 – The </a:t>
            </a:r>
            <a:r>
              <a:rPr lang="en-US" sz="2800" dirty="0"/>
              <a:t>Calendar Committee unanimously agreed to pursue exploration of the options permitted under the state Chancellor’s Office flexible calendar schedule, including the maximum allowable professional development days (15).  While </a:t>
            </a:r>
            <a:r>
              <a:rPr lang="en-US" sz="2800" dirty="0" smtClean="0"/>
              <a:t>another possible calendar exists, </a:t>
            </a:r>
            <a:r>
              <a:rPr lang="en-US" sz="2800" dirty="0"/>
              <a:t>called </a:t>
            </a:r>
            <a:r>
              <a:rPr lang="en-US" sz="2800" dirty="0" smtClean="0"/>
              <a:t>a compressed calendar, </a:t>
            </a:r>
            <a:r>
              <a:rPr lang="en-US" sz="2800" dirty="0"/>
              <a:t>the Calendar Committee </a:t>
            </a:r>
            <a:r>
              <a:rPr lang="en-US" sz="2800" dirty="0" smtClean="0"/>
              <a:t>declined </a:t>
            </a:r>
            <a:r>
              <a:rPr lang="en-US" sz="2800" dirty="0"/>
              <a:t>to pursue </a:t>
            </a:r>
            <a:r>
              <a:rPr lang="en-US" sz="2800" dirty="0" smtClean="0"/>
              <a:t>that option at the time.</a:t>
            </a:r>
            <a:endParaRPr lang="en-US" sz="2800" dirty="0"/>
          </a:p>
          <a:p>
            <a:endParaRPr lang="en-US" sz="2800" dirty="0"/>
          </a:p>
        </p:txBody>
      </p:sp>
    </p:spTree>
    <p:extLst>
      <p:ext uri="{BB962C8B-B14F-4D97-AF65-F5344CB8AC3E}">
        <p14:creationId xmlns:p14="http://schemas.microsoft.com/office/powerpoint/2010/main" val="1795546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28051" cy="1143000"/>
          </a:xfrm>
        </p:spPr>
        <p:txBody>
          <a:bodyPr/>
          <a:lstStyle/>
          <a:p>
            <a:r>
              <a:rPr lang="en-US" dirty="0"/>
              <a:t>Calendar Discussion</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May 2015 (Cont.) – Because </a:t>
            </a:r>
            <a:r>
              <a:rPr lang="en-US" sz="2800" dirty="0"/>
              <a:t>the academic calendar is part of the CTA contract, the committee requested both CTA and Human Resources begin a dialog about what the ramifications of any change may be. </a:t>
            </a:r>
            <a:endParaRPr lang="en-US" sz="2800" dirty="0" smtClean="0"/>
          </a:p>
        </p:txBody>
      </p:sp>
    </p:spTree>
    <p:extLst>
      <p:ext uri="{BB962C8B-B14F-4D97-AF65-F5344CB8AC3E}">
        <p14:creationId xmlns:p14="http://schemas.microsoft.com/office/powerpoint/2010/main" val="1277378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48675" cy="1143000"/>
          </a:xfrm>
        </p:spPr>
        <p:txBody>
          <a:bodyPr/>
          <a:lstStyle/>
          <a:p>
            <a:r>
              <a:rPr lang="en-US" dirty="0"/>
              <a:t>Calendar Discussion</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October 2015 – The </a:t>
            </a:r>
            <a:r>
              <a:rPr lang="en-US" sz="2800" dirty="0"/>
              <a:t>committee also requested some guidance from classified representatives familiar with the legal requirements for scheduling.  For example, a 3-unit lecture class may meet for 48-54 hours during a given term to award unit credit to the student.  An initial review of some classes seems to indicate no change is required in scheduling for most sections. </a:t>
            </a:r>
          </a:p>
        </p:txBody>
      </p:sp>
    </p:spTree>
    <p:extLst>
      <p:ext uri="{BB962C8B-B14F-4D97-AF65-F5344CB8AC3E}">
        <p14:creationId xmlns:p14="http://schemas.microsoft.com/office/powerpoint/2010/main" val="2154379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Compressed Calendar	</a:t>
            </a:r>
            <a:endParaRPr lang="en-US" dirty="0"/>
          </a:p>
        </p:txBody>
      </p:sp>
      <p:sp>
        <p:nvSpPr>
          <p:cNvPr id="3" name="Content Placeholder 2"/>
          <p:cNvSpPr>
            <a:spLocks noGrp="1"/>
          </p:cNvSpPr>
          <p:nvPr>
            <p:ph idx="1"/>
          </p:nvPr>
        </p:nvSpPr>
        <p:spPr/>
        <p:txBody>
          <a:bodyPr>
            <a:normAutofit/>
          </a:bodyPr>
          <a:lstStyle/>
          <a:p>
            <a:r>
              <a:rPr lang="en-US" sz="2800" dirty="0"/>
              <a:t>C</a:t>
            </a:r>
            <a:r>
              <a:rPr lang="en-US" sz="2800" dirty="0" smtClean="0"/>
              <a:t>ompressing </a:t>
            </a:r>
            <a:r>
              <a:rPr lang="en-US" sz="2800" dirty="0"/>
              <a:t>a calendar means altering the academic schedule from an 18</a:t>
            </a:r>
            <a:r>
              <a:rPr lang="en-US" sz="2800" dirty="0" smtClean="0"/>
              <a:t>-week </a:t>
            </a:r>
            <a:r>
              <a:rPr lang="en-US" sz="2800" dirty="0"/>
              <a:t>semester </a:t>
            </a:r>
            <a:r>
              <a:rPr lang="en-US" sz="2800" dirty="0" smtClean="0"/>
              <a:t>to </a:t>
            </a:r>
            <a:r>
              <a:rPr lang="en-US" sz="2800" dirty="0"/>
              <a:t>a 16</a:t>
            </a:r>
            <a:r>
              <a:rPr lang="en-US" sz="2800" dirty="0" smtClean="0"/>
              <a:t>-week semester without </a:t>
            </a:r>
            <a:r>
              <a:rPr lang="en-US" sz="2800" dirty="0"/>
              <a:t>loss of instructional time in the classroom.</a:t>
            </a:r>
          </a:p>
          <a:p>
            <a:r>
              <a:rPr lang="en-US" sz="2800" dirty="0" smtClean="0"/>
              <a:t>For </a:t>
            </a:r>
            <a:r>
              <a:rPr lang="en-US" sz="2800" dirty="0" smtClean="0"/>
              <a:t>instance, if a </a:t>
            </a:r>
            <a:r>
              <a:rPr lang="en-US" sz="2800" dirty="0" smtClean="0"/>
              <a:t>3-unit </a:t>
            </a:r>
            <a:r>
              <a:rPr lang="en-US" sz="2800" dirty="0" smtClean="0"/>
              <a:t>lecture course meets for 3 hours a week in an 18-week semester (for a total of 54 hours), the same </a:t>
            </a:r>
            <a:r>
              <a:rPr lang="en-US" sz="2800" dirty="0" smtClean="0"/>
              <a:t>3-unit </a:t>
            </a:r>
            <a:r>
              <a:rPr lang="en-US" sz="2800" dirty="0" smtClean="0"/>
              <a:t>lecture course would need to meet </a:t>
            </a:r>
            <a:r>
              <a:rPr lang="en-US" sz="2800" dirty="0" smtClean="0"/>
              <a:t>3.375 </a:t>
            </a:r>
            <a:r>
              <a:rPr lang="en-US" sz="2800" dirty="0" smtClean="0"/>
              <a:t>hours a week in a </a:t>
            </a:r>
            <a:r>
              <a:rPr lang="en-US" sz="2800" dirty="0" smtClean="0"/>
              <a:t>16-</a:t>
            </a:r>
            <a:r>
              <a:rPr lang="en-US" sz="2800" dirty="0" smtClean="0"/>
              <a:t>week semester (for a total of 54 hours).</a:t>
            </a:r>
            <a:endParaRPr lang="en-US" sz="2800" dirty="0"/>
          </a:p>
        </p:txBody>
      </p:sp>
    </p:spTree>
    <p:extLst>
      <p:ext uri="{BB962C8B-B14F-4D97-AF65-F5344CB8AC3E}">
        <p14:creationId xmlns:p14="http://schemas.microsoft.com/office/powerpoint/2010/main" val="2499898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Compressed Calendar	</a:t>
            </a:r>
            <a:endParaRPr lang="en-US" dirty="0"/>
          </a:p>
        </p:txBody>
      </p:sp>
      <p:sp>
        <p:nvSpPr>
          <p:cNvPr id="3" name="Content Placeholder 2"/>
          <p:cNvSpPr>
            <a:spLocks noGrp="1"/>
          </p:cNvSpPr>
          <p:nvPr>
            <p:ph idx="1"/>
          </p:nvPr>
        </p:nvSpPr>
        <p:spPr/>
        <p:txBody>
          <a:bodyPr>
            <a:normAutofit/>
          </a:bodyPr>
          <a:lstStyle/>
          <a:p>
            <a:r>
              <a:rPr lang="en-US" sz="2800" dirty="0"/>
              <a:t>Since no </a:t>
            </a:r>
            <a:r>
              <a:rPr lang="en-US" sz="2800" dirty="0" smtClean="0"/>
              <a:t>instructional </a:t>
            </a:r>
            <a:r>
              <a:rPr lang="en-US" sz="2800" dirty="0"/>
              <a:t>time is lost under a compressed calendar faculty pay would not </a:t>
            </a:r>
            <a:r>
              <a:rPr lang="en-US" sz="2800" dirty="0" smtClean="0"/>
              <a:t>be negatively affected</a:t>
            </a:r>
            <a:r>
              <a:rPr lang="en-US" sz="2800" dirty="0"/>
              <a:t>, but </a:t>
            </a:r>
            <a:r>
              <a:rPr lang="en-US" sz="2800" dirty="0" smtClean="0"/>
              <a:t>work </a:t>
            </a:r>
            <a:r>
              <a:rPr lang="en-US" sz="2800" dirty="0"/>
              <a:t>schedules may change</a:t>
            </a:r>
            <a:r>
              <a:rPr lang="en-US" sz="2800" dirty="0" smtClean="0"/>
              <a:t>.</a:t>
            </a:r>
          </a:p>
          <a:p>
            <a:r>
              <a:rPr lang="en-US" sz="2800" dirty="0" smtClean="0"/>
              <a:t>Final exams are held on the last day of instruction rather than during a finals week.</a:t>
            </a:r>
          </a:p>
          <a:p>
            <a:r>
              <a:rPr lang="en-US" sz="2800" dirty="0"/>
              <a:t>Full</a:t>
            </a:r>
            <a:r>
              <a:rPr lang="en-US" sz="2800" dirty="0" smtClean="0"/>
              <a:t>-time contract </a:t>
            </a:r>
            <a:r>
              <a:rPr lang="en-US" sz="2800" dirty="0"/>
              <a:t>classified staff will not </a:t>
            </a:r>
            <a:r>
              <a:rPr lang="en-US" sz="2800" dirty="0" smtClean="0"/>
              <a:t>likely experience a reduction </a:t>
            </a:r>
            <a:r>
              <a:rPr lang="en-US" sz="2800" dirty="0"/>
              <a:t>in their regular annual work </a:t>
            </a:r>
            <a:r>
              <a:rPr lang="en-US" sz="2800" dirty="0" smtClean="0"/>
              <a:t>schedule </a:t>
            </a:r>
            <a:r>
              <a:rPr lang="en-US" sz="2800" dirty="0"/>
              <a:t>as a result of this calendar.</a:t>
            </a:r>
          </a:p>
          <a:p>
            <a:endParaRPr lang="en-US" sz="2800" dirty="0"/>
          </a:p>
        </p:txBody>
      </p:sp>
    </p:spTree>
    <p:extLst>
      <p:ext uri="{BB962C8B-B14F-4D97-AF65-F5344CB8AC3E}">
        <p14:creationId xmlns:p14="http://schemas.microsoft.com/office/powerpoint/2010/main" val="2897286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Calendar	</a:t>
            </a:r>
            <a:endParaRPr lang="en-US" dirty="0"/>
          </a:p>
        </p:txBody>
      </p:sp>
      <p:sp>
        <p:nvSpPr>
          <p:cNvPr id="3" name="Content Placeholder 2"/>
          <p:cNvSpPr>
            <a:spLocks noGrp="1"/>
          </p:cNvSpPr>
          <p:nvPr>
            <p:ph idx="1"/>
          </p:nvPr>
        </p:nvSpPr>
        <p:spPr/>
        <p:txBody>
          <a:bodyPr>
            <a:normAutofit/>
          </a:bodyPr>
          <a:lstStyle/>
          <a:p>
            <a:r>
              <a:rPr lang="en-US" sz="2800" dirty="0" smtClean="0"/>
              <a:t>We are currently on a Flex </a:t>
            </a:r>
            <a:r>
              <a:rPr lang="en-US" sz="2800" dirty="0" smtClean="0"/>
              <a:t>Calendar</a:t>
            </a:r>
            <a:r>
              <a:rPr lang="en-US" sz="2800" dirty="0" smtClean="0"/>
              <a:t>. </a:t>
            </a:r>
            <a:r>
              <a:rPr lang="en-US" sz="2800" dirty="0"/>
              <a:t>The </a:t>
            </a:r>
            <a:r>
              <a:rPr lang="en-US" sz="2800" dirty="0" smtClean="0"/>
              <a:t>Flexible </a:t>
            </a:r>
            <a:r>
              <a:rPr lang="en-US" sz="2800" dirty="0"/>
              <a:t>C</a:t>
            </a:r>
            <a:r>
              <a:rPr lang="en-US" sz="2800" dirty="0" smtClean="0"/>
              <a:t>alendar </a:t>
            </a:r>
            <a:r>
              <a:rPr lang="en-US" sz="2800" dirty="0"/>
              <a:t>S</a:t>
            </a:r>
            <a:r>
              <a:rPr lang="en-US" sz="2800" dirty="0" smtClean="0"/>
              <a:t>chedule </a:t>
            </a:r>
            <a:r>
              <a:rPr lang="en-US" sz="2800" dirty="0"/>
              <a:t>defines academic calendars as</a:t>
            </a:r>
            <a:r>
              <a:rPr lang="en-US" sz="2800" dirty="0"/>
              <a:t> </a:t>
            </a:r>
            <a:endParaRPr lang="en-US" sz="2800" dirty="0" smtClean="0"/>
          </a:p>
          <a:p>
            <a:pPr lvl="1"/>
            <a:r>
              <a:rPr lang="en-US" sz="2600" dirty="0"/>
              <a:t>Consisting of at least 175 instructional service </a:t>
            </a:r>
            <a:r>
              <a:rPr lang="en-US" sz="2600" dirty="0" smtClean="0"/>
              <a:t>days </a:t>
            </a:r>
            <a:r>
              <a:rPr lang="en-US" sz="2600" dirty="0" smtClean="0"/>
              <a:t>(</a:t>
            </a:r>
            <a:r>
              <a:rPr lang="en-US" sz="2600" dirty="0" smtClean="0"/>
              <a:t>we currently have 177)</a:t>
            </a:r>
          </a:p>
          <a:p>
            <a:pPr lvl="1"/>
            <a:r>
              <a:rPr lang="en-US" sz="2600" dirty="0"/>
              <a:t>Allows for up to 15 of those days to be dedicated to professional development </a:t>
            </a:r>
            <a:r>
              <a:rPr lang="en-US" sz="2600" dirty="0" smtClean="0"/>
              <a:t>(</a:t>
            </a:r>
            <a:r>
              <a:rPr lang="en-US" sz="2600" dirty="0" smtClean="0"/>
              <a:t>we currently have </a:t>
            </a:r>
            <a:r>
              <a:rPr lang="en-US" sz="2600" dirty="0" smtClean="0"/>
              <a:t>7</a:t>
            </a:r>
            <a:r>
              <a:rPr lang="en-US" sz="2600" dirty="0"/>
              <a:t>)</a:t>
            </a:r>
            <a:endParaRPr lang="en-US" sz="2600" dirty="0" smtClean="0"/>
          </a:p>
          <a:p>
            <a:pPr lvl="1"/>
            <a:r>
              <a:rPr lang="en-US" sz="2600" dirty="0"/>
              <a:t>Provides for regular apportionment during days dedicated to professional </a:t>
            </a:r>
            <a:r>
              <a:rPr lang="en-US" sz="2600" dirty="0" smtClean="0"/>
              <a:t>development</a:t>
            </a:r>
            <a:endParaRPr lang="en-US" sz="2600" dirty="0" smtClean="0"/>
          </a:p>
        </p:txBody>
      </p:sp>
    </p:spTree>
    <p:extLst>
      <p:ext uri="{BB962C8B-B14F-4D97-AF65-F5344CB8AC3E}">
        <p14:creationId xmlns:p14="http://schemas.microsoft.com/office/powerpoint/2010/main" val="8005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 Calendar</a:t>
            </a:r>
            <a:endParaRPr lang="en-US" dirty="0"/>
          </a:p>
        </p:txBody>
      </p:sp>
      <p:sp>
        <p:nvSpPr>
          <p:cNvPr id="3" name="Content Placeholder 2"/>
          <p:cNvSpPr>
            <a:spLocks noGrp="1"/>
          </p:cNvSpPr>
          <p:nvPr>
            <p:ph idx="1"/>
          </p:nvPr>
        </p:nvSpPr>
        <p:spPr/>
        <p:txBody>
          <a:bodyPr>
            <a:normAutofit/>
          </a:bodyPr>
          <a:lstStyle/>
          <a:p>
            <a:r>
              <a:rPr lang="en-US" sz="2800" dirty="0" smtClean="0"/>
              <a:t>Using the maximum number of professional development days would move the colleges to a 16-week instructional calendar.</a:t>
            </a:r>
          </a:p>
          <a:p>
            <a:r>
              <a:rPr lang="en-US" sz="2800" dirty="0" smtClean="0"/>
              <a:t>A review of California colleges and districts reveals that most </a:t>
            </a:r>
            <a:r>
              <a:rPr lang="en-US" sz="2800" dirty="0"/>
              <a:t>o</a:t>
            </a:r>
            <a:r>
              <a:rPr lang="en-US" sz="2800" dirty="0" smtClean="0"/>
              <a:t>f the colleges</a:t>
            </a:r>
            <a:r>
              <a:rPr lang="en-US" sz="2800" dirty="0"/>
              <a:t>, through compressed calendars, flex calendars, adjusting term multipliers, and professional development days are converging on a shorter calendar like the 16-week calendar the CSU system has adopted.  </a:t>
            </a:r>
          </a:p>
          <a:p>
            <a:endParaRPr lang="en-US" dirty="0"/>
          </a:p>
        </p:txBody>
      </p:sp>
    </p:spTree>
    <p:extLst>
      <p:ext uri="{BB962C8B-B14F-4D97-AF65-F5344CB8AC3E}">
        <p14:creationId xmlns:p14="http://schemas.microsoft.com/office/powerpoint/2010/main" val="3365312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801</TotalTime>
  <Words>1455</Words>
  <Application>Microsoft Macintosh PowerPoint</Application>
  <PresentationFormat>On-screen Show (4:3)</PresentationFormat>
  <Paragraphs>138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Flex Calendar Discussion &amp; Information</vt:lpstr>
      <vt:lpstr>Calendar Discussion </vt:lpstr>
      <vt:lpstr>Calendar Discussion </vt:lpstr>
      <vt:lpstr>Calendar Discussion </vt:lpstr>
      <vt:lpstr>Calendar Discussion </vt:lpstr>
      <vt:lpstr>Compressed Calendar </vt:lpstr>
      <vt:lpstr>Compressed Calendar </vt:lpstr>
      <vt:lpstr>Flex Calendar </vt:lpstr>
      <vt:lpstr>Flex Calendar</vt:lpstr>
      <vt:lpstr>Flex Calendar: History</vt:lpstr>
      <vt:lpstr>Flex Calendar: History</vt:lpstr>
      <vt:lpstr>Flex Calendar: Purpose</vt:lpstr>
      <vt:lpstr>Flex Calendar: Purpose</vt:lpstr>
      <vt:lpstr>Flex Calendar: Configurations</vt:lpstr>
      <vt:lpstr>Flex and In-Service Days </vt:lpstr>
      <vt:lpstr>Flex Day Options</vt:lpstr>
      <vt:lpstr>Faculty Feedback on Flex</vt:lpstr>
      <vt:lpstr>In-Service Day Options</vt:lpstr>
      <vt:lpstr>Faculty Feedback on In-Service</vt:lpstr>
      <vt:lpstr>Mock Fall 2017</vt:lpstr>
      <vt:lpstr>Mock Spring 2018</vt:lpstr>
      <vt:lpstr>Student Success</vt:lpstr>
      <vt:lpstr>Student Success: Case Studies</vt:lpstr>
      <vt:lpstr>Student Success: Case Studies</vt:lpstr>
      <vt:lpstr>Flex Calendar Guidelines</vt:lpstr>
    </vt:vector>
  </TitlesOfParts>
  <Company>San Bernardino Valley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 Calendar: Update and Benefits</dc:title>
  <dc:creator>Jeremiah Gilbert</dc:creator>
  <cp:lastModifiedBy>Jeremiah Gilbert</cp:lastModifiedBy>
  <cp:revision>46</cp:revision>
  <dcterms:created xsi:type="dcterms:W3CDTF">2017-02-05T18:30:30Z</dcterms:created>
  <dcterms:modified xsi:type="dcterms:W3CDTF">2017-02-08T02:58:55Z</dcterms:modified>
</cp:coreProperties>
</file>