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397" r:id="rId2"/>
    <p:sldId id="398" r:id="rId3"/>
    <p:sldId id="356" r:id="rId4"/>
    <p:sldId id="357" r:id="rId5"/>
    <p:sldId id="362" r:id="rId6"/>
    <p:sldId id="363" r:id="rId7"/>
    <p:sldId id="364" r:id="rId8"/>
    <p:sldId id="405" r:id="rId9"/>
    <p:sldId id="406" r:id="rId10"/>
    <p:sldId id="393" r:id="rId11"/>
    <p:sldId id="365" r:id="rId12"/>
    <p:sldId id="366" r:id="rId13"/>
    <p:sldId id="367" r:id="rId14"/>
    <p:sldId id="368" r:id="rId15"/>
    <p:sldId id="369" r:id="rId16"/>
    <p:sldId id="387" r:id="rId17"/>
    <p:sldId id="388" r:id="rId18"/>
    <p:sldId id="391" r:id="rId19"/>
    <p:sldId id="370" r:id="rId20"/>
    <p:sldId id="371" r:id="rId21"/>
    <p:sldId id="372" r:id="rId22"/>
    <p:sldId id="373" r:id="rId23"/>
    <p:sldId id="374" r:id="rId24"/>
    <p:sldId id="346" r:id="rId25"/>
    <p:sldId id="375" r:id="rId26"/>
    <p:sldId id="376" r:id="rId27"/>
    <p:sldId id="389" r:id="rId28"/>
    <p:sldId id="390" r:id="rId29"/>
    <p:sldId id="399" r:id="rId30"/>
    <p:sldId id="348" r:id="rId31"/>
    <p:sldId id="384" r:id="rId32"/>
    <p:sldId id="385" r:id="rId33"/>
    <p:sldId id="383" r:id="rId34"/>
    <p:sldId id="378" r:id="rId35"/>
    <p:sldId id="379" r:id="rId36"/>
    <p:sldId id="377" r:id="rId37"/>
    <p:sldId id="400" r:id="rId38"/>
    <p:sldId id="401" r:id="rId39"/>
    <p:sldId id="380" r:id="rId40"/>
    <p:sldId id="402" r:id="rId41"/>
    <p:sldId id="259" r:id="rId42"/>
    <p:sldId id="396" r:id="rId43"/>
    <p:sldId id="353" r:id="rId44"/>
    <p:sldId id="351" r:id="rId45"/>
    <p:sldId id="352" r:id="rId46"/>
    <p:sldId id="294" r:id="rId47"/>
    <p:sldId id="295" r:id="rId48"/>
    <p:sldId id="403" r:id="rId49"/>
    <p:sldId id="404" r:id="rId50"/>
    <p:sldId id="293" r:id="rId51"/>
    <p:sldId id="350" r:id="rId52"/>
    <p:sldId id="338" r:id="rId53"/>
    <p:sldId id="339" r:id="rId54"/>
    <p:sldId id="347" r:id="rId55"/>
    <p:sldId id="382" r:id="rId56"/>
  </p:sldIdLst>
  <p:sldSz cx="9144000" cy="6858000" type="screen4x3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RRELL EDITS" initials="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6" autoAdjust="0"/>
    <p:restoredTop sz="94660" autoAdjust="0"/>
  </p:normalViewPr>
  <p:slideViewPr>
    <p:cSldViewPr snapToGrid="0" snapToObjects="1">
      <p:cViewPr varScale="1">
        <p:scale>
          <a:sx n="44" d="100"/>
          <a:sy n="44" d="100"/>
        </p:scale>
        <p:origin x="95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49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20630416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Elements of a Communication Plan</a:t>
            </a:r>
          </a:p>
          <a:p>
            <a:pPr lvl="0">
              <a:defRPr sz="1800"/>
            </a:pPr>
            <a:r>
              <a:rPr sz="2200"/>
              <a:t>Goal—what’s your bottom line</a:t>
            </a:r>
          </a:p>
          <a:p>
            <a:pPr lvl="0">
              <a:defRPr sz="1800"/>
            </a:pPr>
            <a:r>
              <a:rPr sz="2200"/>
              <a:t>Audiences—who are you trying to reach &amp; what motivates</a:t>
            </a:r>
          </a:p>
          <a:p>
            <a:pPr lvl="0">
              <a:defRPr sz="1800"/>
            </a:pPr>
            <a:r>
              <a:rPr sz="2200"/>
              <a:t>Overall Messaging—the absolute heart and soul of your program</a:t>
            </a:r>
          </a:p>
          <a:p>
            <a:pPr lvl="0">
              <a:defRPr sz="1800"/>
            </a:pPr>
            <a:r>
              <a:rPr sz="2200"/>
              <a:t>Approach/Strategies—broad areas of focus to reach goal; conscious decision about how you’ll communicate</a:t>
            </a:r>
          </a:p>
          <a:p>
            <a:pPr lvl="0">
              <a:defRPr sz="1800"/>
            </a:pPr>
            <a:r>
              <a:rPr sz="2200"/>
              <a:t>Tactics—the granular tools that are in your arsenal</a:t>
            </a:r>
          </a:p>
          <a:p>
            <a:pPr lvl="0">
              <a:defRPr sz="1800"/>
            </a:pPr>
            <a:r>
              <a:rPr sz="2200"/>
              <a:t>Milestones &amp; Triggers—what are the positive milestones that you’d want to celebrate; what are the red flags that might cause issues</a:t>
            </a:r>
          </a:p>
          <a:p>
            <a:pPr lvl="0">
              <a:defRPr sz="1800"/>
            </a:pPr>
            <a:r>
              <a:rPr sz="2200"/>
              <a:t>Specific Issue Materials—call out sections on areas of significant interest/exposure with key messages &amp; tailored approach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2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3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0059" tIns="45030" rIns="90059" bIns="4503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0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aNuE3DsJHM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em6eA7-A2I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FinalTitleImage_Final Title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FinalTitleTemp_Final Title Tem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585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57200" y="3330575"/>
            <a:ext cx="4040188" cy="326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26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Lessons learned</a:t>
            </a:r>
          </a:p>
          <a:p>
            <a:pPr lvl="0">
              <a:spcBef>
                <a:spcPts val="500"/>
              </a:spcBef>
              <a:buSzPct val="100000"/>
            </a:pPr>
            <a:r>
              <a:rPr lang="en-US" sz="26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(discussion)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SBVCC-</a:t>
            </a:r>
          </a:p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ACCREDITATION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AutoShape 2" descr="Image result for san bernardino valley community colle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47" y="2166724"/>
            <a:ext cx="2456189" cy="638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"/>
          <a:stretch/>
        </p:blipFill>
        <p:spPr>
          <a:xfrm>
            <a:off x="4848031" y="3207482"/>
            <a:ext cx="3583792" cy="33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35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4004" y="1838338"/>
            <a:ext cx="34571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4C4B4C"/>
                </a:solidFill>
                <a:latin typeface="Gotham-Medium"/>
              </a:rPr>
              <a:t>HOW TO BE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4C4B4C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4006" y="3080189"/>
            <a:ext cx="34571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569CD4"/>
                </a:solidFill>
                <a:effectLst/>
                <a:uFillTx/>
                <a:latin typeface="Gotham-Medium"/>
                <a:sym typeface="Calibri"/>
              </a:rPr>
              <a:t>READY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34005" y="2876768"/>
            <a:ext cx="345718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10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918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2551906" y="3416829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lnSpc>
                <a:spcPct val="150000"/>
              </a:lnSpc>
              <a:spcBef>
                <a:spcPts val="500"/>
              </a:spcBef>
              <a:buSzPct val="100000"/>
            </a:pPr>
            <a:r>
              <a:rPr lang="en-US" dirty="0">
                <a:solidFill>
                  <a:srgbClr val="3A3B3C"/>
                </a:solidFill>
                <a:latin typeface="Gotham-Medium"/>
                <a:ea typeface="Gotham"/>
                <a:cs typeface="Gotham-Book"/>
                <a:sym typeface="Gotham"/>
              </a:rPr>
              <a:t>PRACTICE</a:t>
            </a:r>
          </a:p>
          <a:p>
            <a:pPr lvl="0" algn="ctr">
              <a:lnSpc>
                <a:spcPct val="150000"/>
              </a:lnSpc>
              <a:spcBef>
                <a:spcPts val="500"/>
              </a:spcBef>
              <a:buSzPct val="100000"/>
            </a:pPr>
            <a:r>
              <a:rPr lang="en-US" sz="2800" b="1" dirty="0">
                <a:solidFill>
                  <a:srgbClr val="3A3B3C"/>
                </a:solidFill>
                <a:latin typeface="Gotham-Medium"/>
                <a:ea typeface="Gotham"/>
                <a:cs typeface="Gotham-Book"/>
                <a:sym typeface="Gotham"/>
              </a:rPr>
              <a:t>PRACTICE</a:t>
            </a:r>
          </a:p>
          <a:p>
            <a:pPr lvl="0" algn="ctr">
              <a:lnSpc>
                <a:spcPct val="150000"/>
              </a:lnSpc>
              <a:spcBef>
                <a:spcPts val="500"/>
              </a:spcBef>
              <a:buSzPct val="100000"/>
            </a:pPr>
            <a:r>
              <a:rPr lang="en-US" sz="4000" b="1" dirty="0">
                <a:solidFill>
                  <a:schemeClr val="accent5"/>
                </a:solidFill>
                <a:latin typeface="Gotham-Medium"/>
                <a:ea typeface="Gotham"/>
                <a:cs typeface="Gotham-Book"/>
                <a:sym typeface="Gotham"/>
              </a:rPr>
              <a:t>PRACTICE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STEP ONE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697111" y="2314221"/>
            <a:ext cx="176389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00000"/>
                </a:solidFill>
                <a:latin typeface="Gotham-Medium"/>
              </a:rPr>
              <a:t>ONE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294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" y="6096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8" y="2555014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>
              <a:buSzPct val="100000"/>
            </a:pPr>
            <a:endParaRPr lang="en-US" sz="4800" b="1" dirty="0">
              <a:solidFill>
                <a:srgbClr val="3A3B3C"/>
              </a:solidFill>
              <a:latin typeface="Gotham-Medium"/>
              <a:ea typeface="Gotham"/>
              <a:cs typeface="Gotham-Book"/>
              <a:sym typeface="Gotham"/>
            </a:endParaRPr>
          </a:p>
          <a:p>
            <a:pPr lvl="0" algn="l">
              <a:buSzPct val="100000"/>
            </a:pPr>
            <a:r>
              <a:rPr lang="en-US" sz="4800" b="1" dirty="0">
                <a:solidFill>
                  <a:srgbClr val="3A3B3C"/>
                </a:solidFill>
                <a:latin typeface="Gotham-Medium"/>
                <a:ea typeface="Gotham"/>
                <a:cs typeface="Gotham-Book"/>
                <a:sym typeface="Gotham"/>
              </a:rPr>
              <a:t>DRILL </a:t>
            </a:r>
          </a:p>
          <a:p>
            <a:pPr lvl="0" algn="l">
              <a:buSzPct val="100000"/>
            </a:pPr>
            <a:r>
              <a:rPr lang="en-US" sz="6600" b="1" dirty="0">
                <a:solidFill>
                  <a:schemeClr val="accent5"/>
                </a:solidFill>
                <a:latin typeface="Gotham-Medium"/>
                <a:ea typeface="Gotham"/>
                <a:cs typeface="Gotham-Book"/>
                <a:sym typeface="Gotham"/>
              </a:rPr>
              <a:t>SCHEDULE.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STEP TWO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385960" y="2314221"/>
            <a:ext cx="238618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000000"/>
                </a:solidFill>
                <a:latin typeface="Gotham-Medium"/>
              </a:rPr>
              <a:t>DEVELOP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2552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101114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3200" b="1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Bring in 3</a:t>
            </a:r>
            <a:r>
              <a:rPr lang="en-US" sz="3200" b="1" baseline="300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rd</a:t>
            </a:r>
            <a:r>
              <a:rPr lang="en-US" sz="3200" b="1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 party players to make the exercise real and to act as role players.</a:t>
            </a:r>
          </a:p>
          <a:p>
            <a:pPr lvl="0" algn="ctr">
              <a:spcBef>
                <a:spcPts val="500"/>
              </a:spcBef>
              <a:buSzPct val="100000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[Media, elected officials, &amp; community representatives]</a:t>
            </a:r>
          </a:p>
          <a:p>
            <a:pPr lvl="0" algn="ctr">
              <a:spcBef>
                <a:spcPts val="500"/>
              </a:spcBef>
              <a:buSzPct val="100000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[Determine if any emergency responders or government representatives need to participate]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STEP THREE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854374" y="2198680"/>
            <a:ext cx="343525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00"/>
                </a:solidFill>
                <a:latin typeface="Gotham-Medium"/>
              </a:rPr>
              <a:t>MAKE IT REAL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440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101114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3200" b="1" dirty="0">
                <a:solidFill>
                  <a:schemeClr val="bg2"/>
                </a:solidFill>
                <a:latin typeface="Gotham-Medium"/>
                <a:ea typeface="Gotham"/>
                <a:cs typeface="Gotham-Book"/>
                <a:sym typeface="Gotham"/>
              </a:rPr>
              <a:t>Debrief &amp;</a:t>
            </a:r>
          </a:p>
          <a:p>
            <a:pPr lvl="0" algn="ctr">
              <a:spcBef>
                <a:spcPts val="500"/>
              </a:spcBef>
              <a:buSzPct val="100000"/>
            </a:pPr>
            <a:r>
              <a:rPr lang="en-US" sz="3200" b="1" dirty="0">
                <a:solidFill>
                  <a:schemeClr val="bg2"/>
                </a:solidFill>
                <a:latin typeface="Gotham-Medium"/>
                <a:ea typeface="Gotham"/>
                <a:cs typeface="Gotham-Book"/>
                <a:sym typeface="Gotham"/>
              </a:rPr>
              <a:t>Lessons Learned.</a:t>
            </a:r>
          </a:p>
          <a:p>
            <a:pPr lvl="0" algn="ctr">
              <a:spcBef>
                <a:spcPts val="500"/>
              </a:spcBef>
              <a:buSzPct val="100000"/>
            </a:pPr>
            <a:r>
              <a:rPr lang="en-US" sz="3200" b="1" i="1" dirty="0">
                <a:solidFill>
                  <a:schemeClr val="bg2"/>
                </a:solidFill>
                <a:latin typeface="Gotham-Medium"/>
                <a:ea typeface="Gotham"/>
                <a:cs typeface="Gotham-Book"/>
                <a:sym typeface="Gotham"/>
              </a:rPr>
              <a:t>“Hot Wash”</a:t>
            </a:r>
            <a:endParaRPr lang="en-US" sz="2200" i="1" dirty="0">
              <a:solidFill>
                <a:schemeClr val="bg2"/>
              </a:solidFill>
              <a:latin typeface="Gotham-Medium"/>
              <a:ea typeface="Gotham"/>
              <a:cs typeface="Gotham-Book"/>
              <a:sym typeface="Gotham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STEP FOUR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854374" y="2185980"/>
            <a:ext cx="343525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00"/>
                </a:solidFill>
                <a:latin typeface="Gotham-Medium"/>
              </a:rPr>
              <a:t>EVALUATE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6093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457200" y="33305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Occidental College - Sexual Assault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Failed to provide immediate &amp; clear policy changes that addressed problem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Allowed story to fester, lawsuits to mount &amp; new issues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Tried to make story about the reporter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Positive changes never had a chance to cut through narrative</a:t>
            </a:r>
          </a:p>
        </p:txBody>
      </p:sp>
      <p:sp>
        <p:nvSpPr>
          <p:cNvPr id="275" name="Shape 275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FAILURE TO ADDRESS PROBLEM</a:t>
            </a:r>
          </a:p>
        </p:txBody>
      </p:sp>
      <p:sp>
        <p:nvSpPr>
          <p:cNvPr id="276" name="Shape 276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77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79" name="Screen Shot 2015-07-23 at 12.31.49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01501" y="3330575"/>
            <a:ext cx="3060701" cy="324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oxylogo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52957" y="2133342"/>
            <a:ext cx="1438086" cy="611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2220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FAILURE TO ADDRESS PROBLEM</a:t>
            </a:r>
          </a:p>
        </p:txBody>
      </p:sp>
      <p:sp>
        <p:nvSpPr>
          <p:cNvPr id="284" name="Shape 284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5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7" name="Screen Shot 2015-07-23 at 12.31.26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0118" y="3233485"/>
            <a:ext cx="2632181" cy="2872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Screen Shot 2015-07-23 at 12.32.11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91567" y="3296980"/>
            <a:ext cx="2960866" cy="2314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Screen Shot 2015-07-23 at 12.32.37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981" y="3305743"/>
            <a:ext cx="2535901" cy="2872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oxylogo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52957" y="2133342"/>
            <a:ext cx="1438086" cy="6111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50004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ADDRESSING ADMINISTRATIVE SCANDAL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 flipV="1">
            <a:off x="1412778" y="335205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5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323480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4848031" y="334380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050" name="Picture 2" descr="Image result for claremont mckenna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 b="9152"/>
          <a:stretch/>
        </p:blipFill>
        <p:spPr bwMode="auto">
          <a:xfrm>
            <a:off x="3869803" y="2013438"/>
            <a:ext cx="1404393" cy="115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laremont mcken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8"/>
          <a:stretch/>
        </p:blipFill>
        <p:spPr>
          <a:xfrm>
            <a:off x="5808962" y="3429000"/>
            <a:ext cx="2660787" cy="3407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453" y="3720856"/>
            <a:ext cx="4382578" cy="2400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Book"/>
                <a:sym typeface="Calibri"/>
              </a:rPr>
              <a:t>Claremont McKenna: Falsely reported</a:t>
            </a:r>
            <a:r>
              <a:rPr kumimoji="0" lang="en-US" sz="1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Book"/>
                <a:sym typeface="Calibri"/>
              </a:rPr>
              <a:t> SAT      scores in admissions data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500" dirty="0">
                <a:solidFill>
                  <a:srgbClr val="000000"/>
                </a:solidFill>
                <a:latin typeface="Gotham-Book"/>
              </a:rPr>
              <a:t>Administrator responsible was quickly forced to resign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Book"/>
                <a:sym typeface="Calibri"/>
              </a:rPr>
              <a:t>School hired law firm to investigate,                   implemented new accountability procedures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500" dirty="0">
                <a:solidFill>
                  <a:srgbClr val="000000"/>
                </a:solidFill>
                <a:latin typeface="Gotham-Book"/>
              </a:rPr>
              <a:t>Similar misreporting subsequently discovered  at a number of other schools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Book"/>
                <a:sym typeface="Calibri"/>
              </a:rPr>
              <a:t>Given circumstances, Claremont’s response   was very effective</a:t>
            </a:r>
          </a:p>
        </p:txBody>
      </p:sp>
    </p:spTree>
    <p:extLst>
      <p:ext uri="{BB962C8B-B14F-4D97-AF65-F5344CB8AC3E}">
        <p14:creationId xmlns:p14="http://schemas.microsoft.com/office/powerpoint/2010/main" val="25180902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21" name="Shape 621"/>
          <p:cNvSpPr/>
          <p:nvPr/>
        </p:nvSpPr>
        <p:spPr>
          <a:xfrm>
            <a:off x="314612" y="1292225"/>
            <a:ext cx="2226238" cy="114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lnSpc>
                <a:spcPct val="80000"/>
              </a:lnSpc>
            </a:pPr>
            <a:endParaRPr sz="2800" dirty="0">
              <a:solidFill>
                <a:srgbClr val="FFFFFF"/>
              </a:solidFill>
              <a:latin typeface="Corbel" panose="020B0503020204020204" pitchFamily="34" charset="0"/>
              <a:ea typeface="GothamBold"/>
              <a:cs typeface="GothamBold"/>
              <a:sym typeface="Gotham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7264" y="1763006"/>
            <a:ext cx="4552335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000000"/>
                </a:solidFill>
                <a:latin typeface="Gotham-Medium"/>
              </a:rPr>
              <a:t>KEY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1" dirty="0">
                <a:solidFill>
                  <a:srgbClr val="000000"/>
                </a:solidFill>
                <a:latin typeface="Gotham-Medium"/>
              </a:rPr>
              <a:t>CRISIS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otham-Medium"/>
                <a:sym typeface="Calibri"/>
              </a:rPr>
              <a:t>RESPONSE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0000"/>
                </a:solidFill>
                <a:latin typeface="Gotham-Medium"/>
              </a:rPr>
              <a:t>PLAN COMPONENTS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6" name="Shape 51"/>
          <p:cNvSpPr>
            <a:spLocks noGrp="1"/>
          </p:cNvSpPr>
          <p:nvPr>
            <p:ph type="title"/>
          </p:nvPr>
        </p:nvSpPr>
        <p:spPr>
          <a:xfrm>
            <a:off x="432635" y="1301278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7" name="Shape 52"/>
          <p:cNvSpPr>
            <a:spLocks noGrp="1"/>
          </p:cNvSpPr>
          <p:nvPr>
            <p:ph type="body" idx="1"/>
          </p:nvPr>
        </p:nvSpPr>
        <p:spPr>
          <a:xfrm>
            <a:off x="361951" y="2378873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 descr="J:\OFFICE MANAGEMENT\Cerrell Logos\Cerrell 2013 Logo\Cerrell Logo Black - High Res 300dpi 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16" y="2393200"/>
            <a:ext cx="3302714" cy="18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471328" y="2557781"/>
            <a:ext cx="8201344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defRPr sz="1800"/>
            </a:pPr>
            <a:r>
              <a:rPr lang="en-US" sz="3600" dirty="0">
                <a:solidFill>
                  <a:srgbClr val="000000"/>
                </a:solidFill>
                <a:latin typeface="Gotham-Medium"/>
                <a:sym typeface="Gotham"/>
              </a:rPr>
              <a:t>OUR HISTORY</a:t>
            </a:r>
          </a:p>
          <a:p>
            <a:pPr marL="342900" lvl="0" indent="-342900">
              <a:defRPr sz="1800"/>
            </a:pPr>
            <a:endParaRPr lang="en-US" sz="3600" dirty="0">
              <a:solidFill>
                <a:srgbClr val="000000"/>
              </a:solidFill>
              <a:latin typeface="Gotham-Medium"/>
              <a:sym typeface="Gotham"/>
            </a:endParaRPr>
          </a:p>
          <a:p>
            <a:pPr marL="342900" lvl="0" indent="-342900">
              <a:defRPr sz="1800"/>
            </a:pPr>
            <a:r>
              <a:rPr lang="en-US" sz="3600" dirty="0">
                <a:solidFill>
                  <a:srgbClr val="000000"/>
                </a:solidFill>
                <a:latin typeface="Gotham-Medium"/>
                <a:sym typeface="Gotham"/>
              </a:rPr>
              <a:t>OUR WORK</a:t>
            </a:r>
          </a:p>
          <a:p>
            <a:pPr marL="342900" lvl="0" indent="-342900">
              <a:defRPr sz="1800"/>
            </a:pPr>
            <a:endParaRPr lang="en-US" sz="3600" dirty="0">
              <a:solidFill>
                <a:srgbClr val="000000"/>
              </a:solidFill>
              <a:latin typeface="Gotham-Medium"/>
              <a:sym typeface="Gotham"/>
            </a:endParaRPr>
          </a:p>
          <a:p>
            <a:pPr marL="342900" lvl="0" indent="-342900">
              <a:defRPr sz="1800"/>
            </a:pPr>
            <a:r>
              <a:rPr lang="en-US" sz="3600" dirty="0">
                <a:solidFill>
                  <a:srgbClr val="000000"/>
                </a:solidFill>
                <a:latin typeface="Gotham-Medium"/>
                <a:sym typeface="Gotham"/>
              </a:rPr>
              <a:t>OUR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INTRODUCTION TO CERRELL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79781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443770" y="6122220"/>
            <a:ext cx="8169288" cy="49816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Create Initial </a:t>
            </a:r>
            <a:r>
              <a:rPr lang="en-US" sz="2000" b="1" u="sng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Internal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Contact List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CRISIS RESPONSE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6" y="2086633"/>
            <a:ext cx="814760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Gotham-Medium"/>
              </a:rPr>
              <a:t>KEY CRISIS RESPONSE PLAN COMPONENTS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456" y="3139440"/>
            <a:ext cx="8147602" cy="477052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Aft>
                <a:spcPts val="600"/>
              </a:spcAft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Who Owns The Plan?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456" y="3903819"/>
            <a:ext cx="8147602" cy="756615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Who Is On The Crisis Communication Team?</a:t>
            </a:r>
          </a:p>
          <a:p>
            <a:pPr lvl="0" algn="ctr"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[Need specific names]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352" y="5060419"/>
            <a:ext cx="8147603" cy="692495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Rank Your Risk</a:t>
            </a:r>
          </a:p>
          <a:p>
            <a:pPr lvl="0" algn="ctr"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[Determine trigger points that activate crisis team]</a:t>
            </a:r>
          </a:p>
        </p:txBody>
      </p:sp>
    </p:spTree>
    <p:extLst>
      <p:ext uri="{BB962C8B-B14F-4D97-AF65-F5344CB8AC3E}">
        <p14:creationId xmlns:p14="http://schemas.microsoft.com/office/powerpoint/2010/main" val="30839421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443770" y="5728929"/>
            <a:ext cx="8277443" cy="72902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Map Out The Next 24 Hours</a:t>
            </a:r>
          </a:p>
          <a:p>
            <a:pPr lvl="0" algn="ctr">
              <a:spcBef>
                <a:spcPts val="500"/>
              </a:spcBef>
              <a:buSzPct val="100000"/>
            </a:pP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[Crisis specific]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CRISIS RESPONSE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4941" y="2099333"/>
            <a:ext cx="905510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Gotham-Medium"/>
              </a:rPr>
              <a:t>KEY CRISIS RESPONSE PLAN COMPONENTS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771" y="3164614"/>
            <a:ext cx="8277443" cy="756615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Initial Response Statement</a:t>
            </a:r>
          </a:p>
          <a:p>
            <a:pPr lvl="0" algn="ctr"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[Development of a general first statement that can be distributed within one hour of crisis]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771" y="4268438"/>
            <a:ext cx="8277443" cy="984883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buSzPct val="100000"/>
            </a:pP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Scalability Of Team, Team Meeting</a:t>
            </a:r>
          </a:p>
          <a:p>
            <a:pPr lvl="0" algn="ctr"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(Conference Call)</a:t>
            </a:r>
          </a:p>
          <a:p>
            <a:pPr lvl="0" algn="ctr"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[Determine issues, responses, goals, impact, etc. And respond accordingly]</a:t>
            </a:r>
          </a:p>
        </p:txBody>
      </p:sp>
    </p:spTree>
    <p:extLst>
      <p:ext uri="{BB962C8B-B14F-4D97-AF65-F5344CB8AC3E}">
        <p14:creationId xmlns:p14="http://schemas.microsoft.com/office/powerpoint/2010/main" val="20175764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21" name="Shape 621"/>
          <p:cNvSpPr/>
          <p:nvPr/>
        </p:nvSpPr>
        <p:spPr>
          <a:xfrm>
            <a:off x="314612" y="1292225"/>
            <a:ext cx="2226238" cy="114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lnSpc>
                <a:spcPct val="80000"/>
              </a:lnSpc>
            </a:pPr>
            <a:endParaRPr sz="2800" dirty="0">
              <a:solidFill>
                <a:srgbClr val="FFFFFF"/>
              </a:solidFill>
              <a:latin typeface="Corbel" panose="020B0503020204020204" pitchFamily="34" charset="0"/>
              <a:ea typeface="GothamBold"/>
              <a:cs typeface="GothamBold"/>
              <a:sym typeface="Gotham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1817" y="1735822"/>
            <a:ext cx="5539247" cy="2400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rgbClr val="000000"/>
                </a:solidFill>
                <a:latin typeface="Gotham-Medium"/>
              </a:rPr>
              <a:t>KEY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rgbClr val="000000"/>
                </a:solidFill>
                <a:latin typeface="Gotham-Medium"/>
              </a:rPr>
              <a:t>MESSAGE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otham-Medium"/>
                <a:sym typeface="Calibri"/>
              </a:rPr>
              <a:t>DEVELOPMENT</a:t>
            </a:r>
          </a:p>
        </p:txBody>
      </p:sp>
      <p:sp>
        <p:nvSpPr>
          <p:cNvPr id="6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7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1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4326194"/>
            <a:ext cx="6318444" cy="235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00"/>
                </a:solidFill>
                <a:latin typeface="Gotham-Medium"/>
              </a:rPr>
              <a:t>STRONG MESSAGES ARE NOT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00"/>
                </a:solidFill>
                <a:latin typeface="Gotham-Medium"/>
              </a:rPr>
              <a:t>CREATED IN A VACUUM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2"/>
                </a:solidFill>
                <a:latin typeface="Gotham-Book"/>
              </a:rPr>
              <a:t>Consider outside perception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KEY MESSAGE DEVELOPMENT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79" y="4036039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3009" y="3837157"/>
            <a:ext cx="317984" cy="39776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680994" y="4026048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362779" y="2290997"/>
            <a:ext cx="6318444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00"/>
                </a:solidFill>
                <a:latin typeface="Gotham-Medium"/>
              </a:rPr>
              <a:t>A CLEAR, STRONG, MESSAGE CAN FRAME THE STORY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4707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FinalBodyBulletpoint Temp_Final Body Takeaway Temp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hape 443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MESSAGING- </a:t>
            </a:r>
          </a:p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DELIVER WITH CONVICTION</a:t>
            </a:r>
          </a:p>
        </p:txBody>
      </p:sp>
      <p:sp>
        <p:nvSpPr>
          <p:cNvPr id="444" name="Shape 444"/>
          <p:cNvSpPr/>
          <p:nvPr/>
        </p:nvSpPr>
        <p:spPr>
          <a:xfrm>
            <a:off x="457200" y="2170113"/>
            <a:ext cx="8229600" cy="83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600"/>
              </a:spcBef>
              <a:buFont typeface="Arial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Be direct, clear &amp; on point.</a:t>
            </a:r>
          </a:p>
          <a:p>
            <a:pPr lvl="0" algn="ctr">
              <a:spcBef>
                <a:spcPts val="600"/>
              </a:spcBef>
              <a:buFont typeface="Arial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Deliver with passion.</a:t>
            </a:r>
          </a:p>
        </p:txBody>
      </p:sp>
      <p:sp>
        <p:nvSpPr>
          <p:cNvPr id="445" name="Shape 445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446" name="CerrellSta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" name="media6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3135" y="3415748"/>
            <a:ext cx="5537730" cy="31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56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101114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Not defensive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Accurate – get the facts right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Take accountability. Express empathy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Sound human, not a </a:t>
            </a:r>
            <a:r>
              <a:rPr lang="en-US" sz="2200" dirty="0" err="1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pr</a:t>
            </a: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 flack – or a lawyer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Responsive to issues and concerns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Demonstrate action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Consider legal concerns – but find a balance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“Own” your information, let others own theirs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KEY MESSAGE DEVELOPMENT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5" y="2103430"/>
            <a:ext cx="809844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  <a:latin typeface="Gotham-Medium"/>
              </a:rPr>
              <a:t>HOW DO YOU CREATE A STRONG MESSAGE?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2998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KEY MESSAGE DEVELOPMENT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279" y="2980361"/>
            <a:ext cx="8277443" cy="895115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“The views are offensive… I am personally distraught… I am banning Donald Sterling for life.”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79" y="5186459"/>
            <a:ext cx="8277443" cy="1569658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buSzPct val="100000"/>
            </a:pP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“Wells Fargo is committed to putting our customers’ interests first 100 percent of the time, and we regret and take responsibility for any instances where customers may have received a product that they did not request.”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276" y="2163096"/>
            <a:ext cx="82774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STRONG: </a:t>
            </a: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 NBA RESPONDS TO DONALD STERLING AUDIOTAPE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 panose="020B0503020102020204" pitchFamily="34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277" y="4286865"/>
            <a:ext cx="827744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NEUTRAL/WEAK: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WELLS FARGO RESPONDS TO EMPLOYEES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OPENING FAKE ACCOUNTS.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 panose="020B05030201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6980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280434_1280x72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3761" y="1912503"/>
            <a:ext cx="1821878" cy="102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FinalBodyBulletpoint Temp_Final Body Takeaway Tem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457200" y="33305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Penn State - Sandusky Scandal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Wouldn’t admit there was a problem; first press coverage was more than a year prior to PSU response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Allowed the media to frame its story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Damage was already done by the time they spoke - Appeared to be a cover up</a:t>
            </a:r>
          </a:p>
        </p:txBody>
      </p:sp>
      <p:sp>
        <p:nvSpPr>
          <p:cNvPr id="318" name="Shape 318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CASE STUDY: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OSTRICH SYNDROME</a:t>
            </a:r>
          </a:p>
        </p:txBody>
      </p:sp>
      <p:sp>
        <p:nvSpPr>
          <p:cNvPr id="319" name="Shape 319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20" name="CerrellStar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24" name="Group 324"/>
          <p:cNvGrpSpPr/>
          <p:nvPr/>
        </p:nvGrpSpPr>
        <p:grpSpPr>
          <a:xfrm>
            <a:off x="4641227" y="3254375"/>
            <a:ext cx="4040189" cy="3413936"/>
            <a:chOff x="0" y="0"/>
            <a:chExt cx="4040188" cy="3413935"/>
          </a:xfrm>
        </p:grpSpPr>
        <p:pic>
          <p:nvPicPr>
            <p:cNvPr id="322" name="Screen Shot 2015-07-23 at 1.05.00 PM.png"/>
            <p:cNvPicPr/>
            <p:nvPr/>
          </p:nvPicPr>
          <p:blipFill>
            <a:blip r:embed="rId5">
              <a:extLst/>
            </a:blip>
            <a:srcRect b="26069"/>
            <a:stretch>
              <a:fillRect/>
            </a:stretch>
          </p:blipFill>
          <p:spPr>
            <a:xfrm>
              <a:off x="80115" y="0"/>
              <a:ext cx="3960074" cy="307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Shape 323"/>
            <p:cNvSpPr/>
            <p:nvPr/>
          </p:nvSpPr>
          <p:spPr>
            <a:xfrm>
              <a:off x="0" y="2974300"/>
              <a:ext cx="1915501" cy="4396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99324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280434_1280x72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3761" y="1912503"/>
            <a:ext cx="1821878" cy="102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FinalBodyBulletpoint Temp_Final Body Takeaway Tem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CASE STUDY: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OSTRICH SYNDROME</a:t>
            </a:r>
          </a:p>
        </p:txBody>
      </p:sp>
      <p:sp>
        <p:nvSpPr>
          <p:cNvPr id="329" name="Shape 329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30" name="CerrellStar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34" name="Group 334"/>
          <p:cNvGrpSpPr/>
          <p:nvPr/>
        </p:nvGrpSpPr>
        <p:grpSpPr>
          <a:xfrm>
            <a:off x="1239267" y="3087248"/>
            <a:ext cx="2389211" cy="3404236"/>
            <a:chOff x="0" y="0"/>
            <a:chExt cx="2389210" cy="3404235"/>
          </a:xfrm>
        </p:grpSpPr>
        <p:pic>
          <p:nvPicPr>
            <p:cNvPr id="332" name="Screen Shot 2015-07-23 at 1.05.22 PM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389211" cy="110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Screen Shot 2015-07-23 at 1.05.43 PM.png"/>
            <p:cNvPicPr/>
            <p:nvPr/>
          </p:nvPicPr>
          <p:blipFill>
            <a:blip r:embed="rId6">
              <a:extLst/>
            </a:blip>
            <a:srcRect l="2183" r="2183" b="2739"/>
            <a:stretch>
              <a:fillRect/>
            </a:stretch>
          </p:blipFill>
          <p:spPr>
            <a:xfrm>
              <a:off x="1234" y="105158"/>
              <a:ext cx="2386898" cy="3299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7" name="Group 337"/>
          <p:cNvGrpSpPr/>
          <p:nvPr/>
        </p:nvGrpSpPr>
        <p:grpSpPr>
          <a:xfrm>
            <a:off x="3738327" y="3042485"/>
            <a:ext cx="5258674" cy="3539214"/>
            <a:chOff x="0" y="0"/>
            <a:chExt cx="5258673" cy="3539213"/>
          </a:xfrm>
        </p:grpSpPr>
        <p:pic>
          <p:nvPicPr>
            <p:cNvPr id="335" name="Screen Shot 2015-07-23 at 1.06.18 PM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182191" cy="3431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Shape 336"/>
            <p:cNvSpPr/>
            <p:nvPr/>
          </p:nvSpPr>
          <p:spPr>
            <a:xfrm>
              <a:off x="3539454" y="461891"/>
              <a:ext cx="1719220" cy="30773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95167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51904"/>
          </a:xfrm>
          <a:prstGeom prst="rect">
            <a:avLst/>
          </a:prstGeom>
        </p:spPr>
      </p:pic>
      <p:sp>
        <p:nvSpPr>
          <p:cNvPr id="621" name="Shape 621"/>
          <p:cNvSpPr/>
          <p:nvPr/>
        </p:nvSpPr>
        <p:spPr>
          <a:xfrm>
            <a:off x="314612" y="1292225"/>
            <a:ext cx="2226238" cy="114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lnSpc>
                <a:spcPct val="80000"/>
              </a:lnSpc>
            </a:pPr>
            <a:endParaRPr sz="2800" dirty="0">
              <a:solidFill>
                <a:srgbClr val="FFFFFF"/>
              </a:solidFill>
              <a:latin typeface="Corbel" panose="020B0503020204020204" pitchFamily="34" charset="0"/>
              <a:ea typeface="GothamBold"/>
              <a:cs typeface="GothamBold"/>
              <a:sym typeface="Gotham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0453" y="1288369"/>
            <a:ext cx="5142271" cy="20928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Medium"/>
                <a:sym typeface="Calibri"/>
              </a:rPr>
              <a:t>NAILING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Medium"/>
                <a:sym typeface="Calibri"/>
              </a:rPr>
              <a:t>THE</a:t>
            </a:r>
            <a:endParaRPr lang="en-US" sz="3200" dirty="0">
              <a:solidFill>
                <a:srgbClr val="000000"/>
              </a:solidFill>
              <a:latin typeface="Gotham-Medium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otham-Medium"/>
                <a:sym typeface="Calibri"/>
              </a:rPr>
              <a:t>INTERVIEW</a:t>
            </a:r>
          </a:p>
        </p:txBody>
      </p:sp>
      <p:sp>
        <p:nvSpPr>
          <p:cNvPr id="6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7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>
            <a:off x="465454" y="427038"/>
            <a:ext cx="68497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71328" y="3307081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500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16" y="1960900"/>
            <a:ext cx="6009168" cy="4745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" y="459929"/>
            <a:ext cx="665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CRISIS COMMUNICATIONS- </a:t>
            </a:r>
          </a:p>
          <a:p>
            <a:pPr lvl="0"/>
            <a:r>
              <a:rPr lang="en-US"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6650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INTERVIEW-</a:t>
            </a:r>
          </a:p>
          <a:p>
            <a:pPr lvl="0"/>
            <a:r>
              <a:rPr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THE ART OF BRIDGING</a:t>
            </a:r>
          </a:p>
        </p:txBody>
      </p:sp>
      <p:sp>
        <p:nvSpPr>
          <p:cNvPr id="456" name="Shape 456"/>
          <p:cNvSpPr/>
          <p:nvPr/>
        </p:nvSpPr>
        <p:spPr>
          <a:xfrm>
            <a:off x="457200" y="2170113"/>
            <a:ext cx="8229600" cy="83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600"/>
              </a:spcBef>
              <a:buFont typeface="Arial"/>
            </a:pPr>
            <a:r>
              <a:rPr sz="190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rPr>
              <a:t>Bridging is the tool you use to get to your messages </a:t>
            </a:r>
          </a:p>
          <a:p>
            <a:pPr lvl="0" algn="ctr">
              <a:spcBef>
                <a:spcPts val="600"/>
              </a:spcBef>
              <a:buFont typeface="Arial"/>
            </a:pPr>
            <a:r>
              <a:rPr sz="190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rPr>
              <a:t>and talk about what you want.</a:t>
            </a:r>
          </a:p>
        </p:txBody>
      </p:sp>
      <p:sp>
        <p:nvSpPr>
          <p:cNvPr id="457" name="Shape 457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458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471328" y="330708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That’s a good question, but what we are really talking about is…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We couldn’t agree more, which is why…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I can’t talk about that, but what I can tell you is…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What we really need to focus on is…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I’m not going to speculate. What matters here is…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Let me reemphasize…</a:t>
            </a:r>
          </a:p>
        </p:txBody>
      </p:sp>
    </p:spTree>
    <p:extLst>
      <p:ext uri="{BB962C8B-B14F-4D97-AF65-F5344CB8AC3E}">
        <p14:creationId xmlns:p14="http://schemas.microsoft.com/office/powerpoint/2010/main" val="397034015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hape 567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INTERVIEW- DOs</a:t>
            </a:r>
          </a:p>
        </p:txBody>
      </p:sp>
      <p:sp>
        <p:nvSpPr>
          <p:cNvPr id="568" name="Shape 568"/>
          <p:cNvSpPr/>
          <p:nvPr/>
        </p:nvSpPr>
        <p:spPr>
          <a:xfrm>
            <a:off x="471328" y="254508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Ask for clarification if questions unclear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Ask to repeat your answer for taped interviews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Say you don’t know, but can get that - Then do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Use bridges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Stay on script; use facts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Speak with conviction &amp; emotion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Stay calm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Make eye contact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Take the makeup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Hydrate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Be polite</a:t>
            </a:r>
          </a:p>
        </p:txBody>
      </p:sp>
    </p:spTree>
    <p:extLst>
      <p:ext uri="{BB962C8B-B14F-4D97-AF65-F5344CB8AC3E}">
        <p14:creationId xmlns:p14="http://schemas.microsoft.com/office/powerpoint/2010/main" val="18607750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Shape 571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INTERVIEW- DON’Ts</a:t>
            </a:r>
          </a:p>
        </p:txBody>
      </p:sp>
      <p:sp>
        <p:nvSpPr>
          <p:cNvPr id="572" name="Shape 572"/>
          <p:cNvSpPr/>
          <p:nvPr/>
        </p:nvSpPr>
        <p:spPr>
          <a:xfrm>
            <a:off x="471328" y="254508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Repeat negative allegations/questions/information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Use jargon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Speak off the record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Argue with the reporter/get defensive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Get heated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Let reporters put words in your mouth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Give a “no comment”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Answer hypothetical questions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Avoid all semblance of the original question</a:t>
            </a:r>
          </a:p>
        </p:txBody>
      </p:sp>
    </p:spTree>
    <p:extLst>
      <p:ext uri="{BB962C8B-B14F-4D97-AF65-F5344CB8AC3E}">
        <p14:creationId xmlns:p14="http://schemas.microsoft.com/office/powerpoint/2010/main" val="21262386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FinalBodyBulletpoint Temp_Final Body Takeaway Temp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hape 558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INTERVIEW- </a:t>
            </a:r>
          </a:p>
          <a:p>
            <a:pPr lvl="0"/>
            <a:r>
              <a:rPr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PICKING THE SETTING</a:t>
            </a:r>
          </a:p>
        </p:txBody>
      </p:sp>
      <p:sp>
        <p:nvSpPr>
          <p:cNvPr id="559" name="Shape 559"/>
          <p:cNvSpPr/>
          <p:nvPr/>
        </p:nvSpPr>
        <p:spPr>
          <a:xfrm>
            <a:off x="457200" y="2389827"/>
            <a:ext cx="8229600" cy="83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>
              <a:spcBef>
                <a:spcPts val="600"/>
              </a:spcBef>
              <a:buFont typeface="Arial"/>
              <a:defRPr sz="1900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3A3B3C"/>
                </a:solidFill>
                <a:latin typeface="Gotham-Book"/>
                <a:cs typeface="Gotham-Book"/>
              </a:rPr>
              <a:t>Visual settings matter for TV &amp; photos</a:t>
            </a:r>
          </a:p>
        </p:txBody>
      </p:sp>
      <p:sp>
        <p:nvSpPr>
          <p:cNvPr id="560" name="Shape 560"/>
          <p:cNvSpPr/>
          <p:nvPr/>
        </p:nvSpPr>
        <p:spPr>
          <a:xfrm>
            <a:off x="457200" y="33940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Sh</a:t>
            </a:r>
            <a:r>
              <a:rPr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ould be clean, representative of issue/project</a:t>
            </a:r>
            <a:endParaRPr lang="en-US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Interview settings should be on your terms, and free from background distractions that will draw focus away from you</a:t>
            </a:r>
            <a:endParaRPr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Listen to &amp; work with the camera people; show them equal respect</a:t>
            </a:r>
          </a:p>
        </p:txBody>
      </p:sp>
      <p:sp>
        <p:nvSpPr>
          <p:cNvPr id="561" name="Shape 561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562" name="CerrellSta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Shape 563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" name="media1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993" y="3402496"/>
            <a:ext cx="4070325" cy="30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5336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433279" y="5427406"/>
            <a:ext cx="8277443" cy="87834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Gotham"/>
                <a:cs typeface="Gotham-Book"/>
                <a:sym typeface="Gotham"/>
              </a:rPr>
              <a:t>Develop top 5 crisis scenarios and holding statements/key messages for the scenarios</a:t>
            </a:r>
            <a:endParaRPr lang="en-US" sz="1400" dirty="0">
              <a:solidFill>
                <a:schemeClr val="bg1"/>
              </a:solidFill>
              <a:latin typeface="Gotham-Book"/>
              <a:ea typeface="Gotham"/>
              <a:cs typeface="Gotham-Book"/>
              <a:sym typeface="Gotham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CRISIS RESPONSE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6" y="1972333"/>
            <a:ext cx="814760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Gotham-Medium"/>
              </a:rPr>
              <a:t>THREE DO’S OF CRISIS COMMUNICATIONS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771" y="3271539"/>
            <a:ext cx="8277443" cy="77200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Gotham"/>
                <a:cs typeface="Gotham-Book"/>
                <a:sym typeface="Gotham"/>
              </a:rPr>
              <a:t>Establish a crisis communications team with clear responsibilities and accountabilities</a:t>
            </a:r>
            <a:endParaRPr lang="en-US" sz="1400" dirty="0">
              <a:solidFill>
                <a:schemeClr val="bg1"/>
              </a:solidFill>
              <a:latin typeface="Gotham-Book"/>
              <a:ea typeface="Gotham"/>
              <a:cs typeface="Gotham-Book"/>
              <a:sym typeface="Gotha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278" y="4600724"/>
            <a:ext cx="8277443" cy="40010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Medium"/>
                <a:ea typeface="Gotham"/>
                <a:cs typeface="Gotham-Book"/>
                <a:sym typeface="Gotham"/>
              </a:rPr>
              <a:t>Establish a risk matrix</a:t>
            </a:r>
            <a:endParaRPr lang="en-US" sz="1400" dirty="0">
              <a:solidFill>
                <a:schemeClr val="bg1"/>
              </a:solidFill>
              <a:latin typeface="Gotham-Medium"/>
              <a:ea typeface="Gotham"/>
              <a:cs typeface="Gotham-Book"/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19689049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433278" y="5119306"/>
            <a:ext cx="8277443" cy="87834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Gotham"/>
                <a:cs typeface="Gotham-Book"/>
                <a:sym typeface="Gotham"/>
              </a:rPr>
              <a:t>Don’t speculate and provide unverified information when providing responses to questions</a:t>
            </a:r>
            <a:endParaRPr lang="en-US" sz="1400" dirty="0">
              <a:solidFill>
                <a:schemeClr val="bg1"/>
              </a:solidFill>
              <a:latin typeface="Gotham-Book"/>
              <a:ea typeface="Gotham"/>
              <a:cs typeface="Gotham-Book"/>
              <a:sym typeface="Gotham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CRISIS RESPONSE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1894" y="2054883"/>
            <a:ext cx="835741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Gotham-Medium"/>
              </a:rPr>
              <a:t>THREE DONT’S OF CRISIS COMMUNICATIONS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771" y="3271538"/>
            <a:ext cx="8277443" cy="464228"/>
          </a:xfrm>
          <a:prstGeom prst="rect">
            <a:avLst/>
          </a:prstGeom>
          <a:solidFill>
            <a:schemeClr val="accent2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Gotham"/>
                <a:cs typeface="Gotham-Book"/>
                <a:sym typeface="Gotham"/>
              </a:rPr>
              <a:t>Don’t wait until a crisis happens because it will happen</a:t>
            </a:r>
            <a:endParaRPr lang="en-US" sz="1400" dirty="0">
              <a:solidFill>
                <a:schemeClr val="bg1"/>
              </a:solidFill>
              <a:latin typeface="Gotham-Book"/>
              <a:ea typeface="Gotham"/>
              <a:cs typeface="Gotham-Book"/>
              <a:sym typeface="Gotha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771" y="4192302"/>
            <a:ext cx="8277443" cy="400108"/>
          </a:xfrm>
          <a:prstGeom prst="rect">
            <a:avLst/>
          </a:prstGeom>
          <a:solidFill>
            <a:schemeClr val="accent2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Gotham"/>
                <a:cs typeface="Gotham-Book"/>
                <a:sym typeface="Gotham"/>
              </a:rPr>
              <a:t>Don’t wait longer than an hour to make an initial response statement</a:t>
            </a:r>
            <a:endParaRPr lang="en-US" sz="1400" dirty="0">
              <a:solidFill>
                <a:schemeClr val="bg1"/>
              </a:solidFill>
              <a:latin typeface="Gotham-Book"/>
              <a:ea typeface="Gotham"/>
              <a:cs typeface="Gotham-Book"/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14999150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101114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What level is the crisis?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Why did you make this determination?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What type of crisis?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Who are immediate stakeholders?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What is your initial statement?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What are the key messages you want to convey to stakeholders </a:t>
            </a:r>
            <a:r>
              <a:rPr lang="en-US" sz="2200" i="1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(may be the same message but different delivery)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GROUP EXERCISES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5" y="2103430"/>
            <a:ext cx="80984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0000"/>
                </a:solidFill>
                <a:latin typeface="Gotham-Medium"/>
              </a:rPr>
              <a:t>KEY QUESTIONS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22326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101115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endParaRPr lang="en-US" sz="2200" i="1" dirty="0">
              <a:solidFill>
                <a:schemeClr val="bg2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465458" y="427039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GROUP EXERCISE #1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2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8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5" y="2992122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5" y="2166932"/>
            <a:ext cx="809844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Gotham-Medium"/>
              </a:rPr>
              <a:t>DETENTION OF UNDOCUMENTED STUDENTS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5" y="3514559"/>
            <a:ext cx="3541776" cy="2656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/>
          <a:stretch/>
        </p:blipFill>
        <p:spPr>
          <a:xfrm>
            <a:off x="4870450" y="3508208"/>
            <a:ext cx="3554810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159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101115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 algn="l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</a:pPr>
            <a:endParaRPr lang="en-US" sz="2200" i="1" dirty="0">
              <a:solidFill>
                <a:schemeClr val="bg2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465458" y="427039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GROUP EXERCISE #2</a:t>
            </a:r>
          </a:p>
        </p:txBody>
      </p:sp>
      <p:sp>
        <p:nvSpPr>
          <p:cNvPr id="189" name="Shape 189"/>
          <p:cNvSpPr/>
          <p:nvPr/>
        </p:nvSpPr>
        <p:spPr>
          <a:xfrm flipV="1">
            <a:off x="1412782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8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5" y="2992122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5" y="2103432"/>
            <a:ext cx="809844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Gotham-Medium"/>
              </a:rPr>
              <a:t>MISUSE OF PUBLIC FUNDS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-Medium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63" y="3420282"/>
            <a:ext cx="4724879" cy="29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1624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  <a:latin typeface="Gotham-Book"/>
              </a:rPr>
              <a:t>NUMBER ONE RULE</a:t>
            </a:r>
            <a:endParaRPr sz="3200" dirty="0">
              <a:solidFill>
                <a:srgbClr val="FFFFFF"/>
              </a:solidFill>
              <a:latin typeface="Gotham-Book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71328" y="3307081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500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28" y="2013345"/>
            <a:ext cx="5673144" cy="48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</a:rPr>
              <a:t>NUMBER ONE RULE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71328" y="3307081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500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28" y="2013345"/>
            <a:ext cx="5673144" cy="48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44000" cy="6851904"/>
          </a:xfrm>
          <a:prstGeom prst="rect">
            <a:avLst/>
          </a:prstGeom>
        </p:spPr>
      </p:pic>
      <p:sp>
        <p:nvSpPr>
          <p:cNvPr id="621" name="Shape 621"/>
          <p:cNvSpPr/>
          <p:nvPr/>
        </p:nvSpPr>
        <p:spPr>
          <a:xfrm>
            <a:off x="314612" y="1292225"/>
            <a:ext cx="2226238" cy="114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lnSpc>
                <a:spcPct val="80000"/>
              </a:lnSpc>
            </a:pPr>
            <a:endParaRPr sz="2800" dirty="0">
              <a:solidFill>
                <a:srgbClr val="FFFFFF"/>
              </a:solidFill>
              <a:latin typeface="Corbel" panose="020B0503020204020204" pitchFamily="34" charset="0"/>
              <a:ea typeface="GothamBold"/>
              <a:cs typeface="GothamBold"/>
              <a:sym typeface="Gotham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2810167"/>
            <a:ext cx="5638800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600" dirty="0">
                <a:solidFill>
                  <a:srgbClr val="000000"/>
                </a:solidFill>
                <a:latin typeface="Gotham-Medium"/>
              </a:rPr>
              <a:t>MEDIA RELATIONS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otham-Medium"/>
                <a:sym typeface="Calibri"/>
              </a:rPr>
              <a:t>101</a:t>
            </a:r>
          </a:p>
        </p:txBody>
      </p:sp>
      <p:sp>
        <p:nvSpPr>
          <p:cNvPr id="6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7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736600" y="2068900"/>
            <a:ext cx="7912100" cy="469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1500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marL="0" lv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28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lv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28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lv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0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chemeClr val="tx1"/>
              </a:solidFill>
              <a:latin typeface="Gotham-Book"/>
              <a:cs typeface="Gotham-Book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chemeClr val="tx1"/>
              </a:solidFill>
              <a:latin typeface="Gotham-Book"/>
              <a:cs typeface="Gotham-Book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465454" y="427037"/>
            <a:ext cx="83971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MEDIA RELATIONS</a:t>
            </a:r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-</a:t>
            </a:r>
          </a:p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THE BASICS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551" y="2548890"/>
            <a:ext cx="8147602" cy="477052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bg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spcAft>
                <a:spcPts val="600"/>
              </a:spcAft>
              <a:buSzPct val="100000"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Gotham"/>
                <a:cs typeface="Gotham-Book"/>
                <a:sym typeface="Gotham"/>
              </a:rPr>
              <a:t>Any engagement, proactively or reactively, with a member of the media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590249" y="3506859"/>
            <a:ext cx="8147602" cy="70788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Gotham-Book"/>
                <a:ea typeface="Calibri"/>
                <a:cs typeface="Calibri"/>
              </a:rPr>
              <a:t>It’s about crafting perceptions, not just of the public but of the reporter – and perception is everything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-Book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551" y="4775200"/>
            <a:ext cx="8147602" cy="70788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2000" dirty="0">
                <a:solidFill>
                  <a:schemeClr val="bg1"/>
                </a:solidFill>
                <a:latin typeface="Gotham-Book"/>
                <a:cs typeface="Gotham-Book"/>
              </a:rPr>
              <a:t>Media relations begins from the moment any person speaks or answers a call from a reporter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8225" y="1987199"/>
            <a:ext cx="1771650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 rtl="0" latinLnBrk="1" hangingPunct="0"/>
            <a:r>
              <a:rPr lang="en-US" sz="2800" b="1" i="1" dirty="0">
                <a:solidFill>
                  <a:schemeClr val="bg2"/>
                </a:solidFill>
                <a:latin typeface="Gotham-Book"/>
                <a:cs typeface="Gotham-Book"/>
              </a:rPr>
              <a:t>WHAT??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6350" y="2993704"/>
            <a:ext cx="1670050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 rtl="0" latinLnBrk="1" hangingPunct="0"/>
            <a:r>
              <a:rPr lang="en-US" sz="2800" b="1" i="1" dirty="0">
                <a:solidFill>
                  <a:schemeClr val="bg2"/>
                </a:solidFill>
                <a:latin typeface="Gotham-Book"/>
                <a:cs typeface="Gotham-Book"/>
              </a:rPr>
              <a:t>WHY??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0150" y="4212904"/>
            <a:ext cx="1670050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 rtl="0" latinLnBrk="1" hangingPunct="0"/>
            <a:r>
              <a:rPr lang="en-US" sz="2800" b="1" i="1" dirty="0">
                <a:solidFill>
                  <a:schemeClr val="bg2"/>
                </a:solidFill>
                <a:latin typeface="Gotham-Book"/>
                <a:cs typeface="Gotham-Book"/>
              </a:rPr>
              <a:t>WHEN??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1900" y="5413054"/>
            <a:ext cx="1676400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l" rtl="0" latinLnBrk="1" hangingPunct="0"/>
            <a:r>
              <a:rPr lang="en-US" sz="2800" b="1" i="1" dirty="0">
                <a:solidFill>
                  <a:schemeClr val="bg2"/>
                </a:solidFill>
                <a:latin typeface="Gotham-Book"/>
                <a:cs typeface="Gotham-Book"/>
              </a:rPr>
              <a:t>HOW??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849" y="5930900"/>
            <a:ext cx="8147304" cy="70788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2000" dirty="0">
                <a:solidFill>
                  <a:schemeClr val="bg1"/>
                </a:solidFill>
                <a:latin typeface="Gotham-Book"/>
                <a:cs typeface="Gotham-Book"/>
              </a:rPr>
              <a:t>Ignoring makes things worse, and responsiveness is a must – but</a:t>
            </a:r>
          </a:p>
          <a:p>
            <a:pPr algn="ctr" rtl="0" latinLnBrk="1" hangingPunct="0"/>
            <a:r>
              <a:rPr lang="en-US" sz="2000" dirty="0">
                <a:solidFill>
                  <a:schemeClr val="bg1"/>
                </a:solidFill>
                <a:latin typeface="Gotham-Book"/>
                <a:cs typeface="Gotham-Book"/>
              </a:rPr>
              <a:t>making the most of that initial contact requires careful planning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457200" y="2132012"/>
            <a:ext cx="4141615" cy="639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chemeClr val="tx1"/>
                </a:solidFill>
              </a:rPr>
              <a:t>PROACTIVE</a:t>
            </a:r>
          </a:p>
        </p:txBody>
      </p:sp>
      <p:sp>
        <p:nvSpPr>
          <p:cNvPr id="64" name="Shape 64"/>
          <p:cNvSpPr/>
          <p:nvPr/>
        </p:nvSpPr>
        <p:spPr>
          <a:xfrm>
            <a:off x="457200" y="33305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1500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00" dirty="0">
                <a:solidFill>
                  <a:schemeClr val="bg2"/>
                </a:solidFill>
                <a:latin typeface="Gotham-Book"/>
                <a:cs typeface="Gotham-Book"/>
              </a:rPr>
              <a:t>Pitching reporters on positive press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00" dirty="0">
                <a:solidFill>
                  <a:schemeClr val="bg2"/>
                </a:solidFill>
                <a:latin typeface="Gotham-Book"/>
                <a:cs typeface="Gotham-Book"/>
              </a:rPr>
              <a:t>Preparing and circulating a statement when you know bad news is coming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00" dirty="0">
                <a:solidFill>
                  <a:schemeClr val="bg2"/>
                </a:solidFill>
                <a:latin typeface="Gotham-Book"/>
                <a:cs typeface="Gotham-Book"/>
              </a:rPr>
              <a:t>Reaching out to outlets via phone, email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00" dirty="0">
                <a:solidFill>
                  <a:schemeClr val="bg2"/>
                </a:solidFill>
                <a:latin typeface="Gotham-Book"/>
                <a:cs typeface="Gotham-Book"/>
              </a:rPr>
              <a:t>Editorial board meetings and media kits</a:t>
            </a:r>
          </a:p>
        </p:txBody>
      </p:sp>
      <p:sp>
        <p:nvSpPr>
          <p:cNvPr id="65" name="Shape 65"/>
          <p:cNvSpPr/>
          <p:nvPr/>
        </p:nvSpPr>
        <p:spPr>
          <a:xfrm>
            <a:off x="4595018" y="2137047"/>
            <a:ext cx="4041777" cy="6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ctr">
              <a:lnSpc>
                <a:spcPct val="80000"/>
              </a:lnSpc>
              <a:spcBef>
                <a:spcPts val="500"/>
              </a:spcBef>
              <a:defRPr sz="150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chemeClr val="tx1"/>
                </a:solidFill>
              </a:rPr>
              <a:t>REACTIVE</a:t>
            </a:r>
          </a:p>
        </p:txBody>
      </p:sp>
      <p:sp>
        <p:nvSpPr>
          <p:cNvPr id="66" name="Shape 66"/>
          <p:cNvSpPr/>
          <p:nvPr/>
        </p:nvSpPr>
        <p:spPr>
          <a:xfrm>
            <a:off x="4595812" y="33305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17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Fielding media inquiries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17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Creating messaging around existing conversation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17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Challenging assumptions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lang="en-US" sz="1700" dirty="0">
                <a:solidFill>
                  <a:schemeClr val="bg2"/>
                </a:solidFill>
                <a:latin typeface="Gotham-Book"/>
                <a:ea typeface="Gotham"/>
                <a:cs typeface="Gotham-Book"/>
                <a:sym typeface="Gotham"/>
              </a:rPr>
              <a:t>Interviews</a:t>
            </a:r>
            <a:endParaRPr sz="1700" dirty="0">
              <a:solidFill>
                <a:schemeClr val="bg2"/>
              </a:solidFill>
              <a:latin typeface="Gotham-Book"/>
              <a:ea typeface="Gotham"/>
              <a:cs typeface="Gotham-Book"/>
              <a:sym typeface="Gotham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MEDIA RELATIONS-</a:t>
            </a:r>
          </a:p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PROACTIVE VS. REACTIVE</a:t>
            </a:r>
          </a:p>
        </p:txBody>
      </p:sp>
      <p:sp>
        <p:nvSpPr>
          <p:cNvPr id="68" name="Shape 68"/>
          <p:cNvSpPr/>
          <p:nvPr/>
        </p:nvSpPr>
        <p:spPr>
          <a:xfrm>
            <a:off x="5048716" y="3000375"/>
            <a:ext cx="1291159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9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6913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8301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6891937" y="2992120"/>
            <a:ext cx="1291159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910104" y="3000375"/>
            <a:ext cx="1291159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753325" y="2992120"/>
            <a:ext cx="1291159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85822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MEDIA RELATIONS-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UNDERSTANDING REPORTERS</a:t>
            </a:r>
          </a:p>
        </p:txBody>
      </p:sp>
      <p:sp>
        <p:nvSpPr>
          <p:cNvPr id="94" name="Shape 94"/>
          <p:cNvSpPr/>
          <p:nvPr/>
        </p:nvSpPr>
        <p:spPr>
          <a:xfrm>
            <a:off x="471328" y="2545080"/>
            <a:ext cx="8201344" cy="400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700"/>
              </a:spcBef>
              <a:buSzPct val="100000"/>
            </a:pPr>
            <a:r>
              <a:rPr lang="en-US" sz="2400" b="1" dirty="0">
                <a:solidFill>
                  <a:schemeClr val="tx1"/>
                </a:solidFill>
                <a:latin typeface="Gotham-Medium"/>
                <a:ea typeface="Gotham-Medium"/>
                <a:cs typeface="Gotham-Medium"/>
                <a:sym typeface="Gotham-Medium"/>
              </a:rPr>
              <a:t>THE MINDSET &amp; TEMPERAMENT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Motivated by getting information that tells a story or educates. Want to get to the facts.</a:t>
            </a:r>
            <a:r>
              <a:rPr lang="en-US"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 Expects you to be responsive, polite, reliable, trustworthy.</a:t>
            </a:r>
            <a:endParaRPr sz="600" dirty="0">
              <a:solidFill>
                <a:srgbClr val="3A3B3C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spcBef>
                <a:spcPts val="700"/>
              </a:spcBef>
              <a:buSzPct val="100000"/>
            </a:pPr>
            <a:r>
              <a:rPr lang="en-US" sz="2400" b="1" dirty="0">
                <a:solidFill>
                  <a:schemeClr val="tx1"/>
                </a:solidFill>
                <a:latin typeface="Gotham-Medium"/>
                <a:ea typeface="Gotham-Medium"/>
                <a:cs typeface="Gotham-Medium"/>
                <a:sym typeface="Gotham-Medium"/>
              </a:rPr>
              <a:t>APPROACH</a:t>
            </a:r>
          </a:p>
          <a:p>
            <a:pPr marL="342900" indent="-3429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Widely different approaches- from aggressive to friendly</a:t>
            </a:r>
            <a:r>
              <a:rPr lang="en-US"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 </a:t>
            </a: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to getting information &amp; telling stories.</a:t>
            </a:r>
            <a:r>
              <a:rPr lang="en-US"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 </a:t>
            </a:r>
            <a:r>
              <a:rPr lang="en-US" sz="1900" dirty="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rPr>
              <a:t>Type of media outlet can inform strategy.</a:t>
            </a:r>
            <a:endParaRPr lang="en-US" sz="1900" dirty="0">
              <a:solidFill>
                <a:srgbClr val="3A3B3C"/>
              </a:solidFill>
              <a:latin typeface="Gotham-Book"/>
              <a:ea typeface="Gotham-Medium"/>
              <a:cs typeface="Gotham-Medium"/>
              <a:sym typeface="Gotham"/>
            </a:endParaRPr>
          </a:p>
          <a:p>
            <a:pPr marL="342900" indent="-3429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endParaRPr sz="600" dirty="0">
              <a:solidFill>
                <a:srgbClr val="3A3B3C"/>
              </a:solidFill>
              <a:latin typeface="Gotham"/>
              <a:ea typeface="Gotham"/>
              <a:cs typeface="Gotham"/>
              <a:sym typeface="Gotham"/>
            </a:endParaRPr>
          </a:p>
          <a:p>
            <a:pPr lvl="0" algn="ctr">
              <a:spcBef>
                <a:spcPts val="700"/>
              </a:spcBef>
              <a:buSzPct val="100000"/>
            </a:pPr>
            <a:r>
              <a:rPr lang="en-US" sz="2400" b="1" dirty="0">
                <a:solidFill>
                  <a:schemeClr val="tx1"/>
                </a:solidFill>
                <a:latin typeface="Gotham-Medium"/>
                <a:ea typeface="Gotham-Medium"/>
                <a:cs typeface="Gotham-Medium"/>
                <a:sym typeface="Gotham-Medium"/>
              </a:rPr>
              <a:t>OBJECTIVE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Presenting a compelling story that is informative &amp; unique. Uncovering information that exposes the truth.</a:t>
            </a:r>
          </a:p>
        </p:txBody>
      </p:sp>
    </p:spTree>
    <p:extLst>
      <p:ext uri="{BB962C8B-B14F-4D97-AF65-F5344CB8AC3E}">
        <p14:creationId xmlns:p14="http://schemas.microsoft.com/office/powerpoint/2010/main" val="349686986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57200" y="33305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Well known for corporate culture &amp; corporate transparency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Developed a robust &amp; available media relations program that is responsive to media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Dedicated C-suite comms specialist &amp; team wide effort to network/spend time with reporters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r>
              <a:rPr sz="15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Finds ways to showcase the good,     &amp; embraces the bad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MEDIA RELATIONS-</a:t>
            </a:r>
          </a:p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DOING IT RIGHT</a:t>
            </a:r>
          </a:p>
        </p:txBody>
      </p:sp>
      <p:pic>
        <p:nvPicPr>
          <p:cNvPr id="187" name="Southwest_Air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311" y="2062668"/>
            <a:ext cx="1695578" cy="67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 Shot 2015-07-23 at 10.57.30 AM.png"/>
          <p:cNvPicPr/>
          <p:nvPr/>
        </p:nvPicPr>
        <p:blipFill>
          <a:blip r:embed="rId4">
            <a:extLst/>
          </a:blip>
          <a:srcRect l="4900" t="3737" r="6604" b="3737"/>
          <a:stretch>
            <a:fillRect/>
          </a:stretch>
        </p:blipFill>
        <p:spPr>
          <a:xfrm>
            <a:off x="4708711" y="3359826"/>
            <a:ext cx="4040303" cy="2662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21274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6"/>
          <p:cNvGrpSpPr/>
          <p:nvPr/>
        </p:nvGrpSpPr>
        <p:grpSpPr>
          <a:xfrm>
            <a:off x="1757771" y="3139623"/>
            <a:ext cx="5877852" cy="2168264"/>
            <a:chOff x="0" y="0"/>
            <a:chExt cx="5877850" cy="2168262"/>
          </a:xfrm>
        </p:grpSpPr>
        <p:pic>
          <p:nvPicPr>
            <p:cNvPr id="193" name="Screen Shot 2015-07-23 at 11.04.37 AM.png"/>
            <p:cNvPicPr/>
            <p:nvPr/>
          </p:nvPicPr>
          <p:blipFill>
            <a:blip r:embed="rId2">
              <a:extLst/>
            </a:blip>
            <a:srcRect l="21914" t="12191" r="21914" b="63508"/>
            <a:stretch>
              <a:fillRect/>
            </a:stretch>
          </p:blipFill>
          <p:spPr>
            <a:xfrm>
              <a:off x="0" y="0"/>
              <a:ext cx="5598034" cy="1871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Shape 194"/>
            <p:cNvSpPr/>
            <p:nvPr/>
          </p:nvSpPr>
          <p:spPr>
            <a:xfrm>
              <a:off x="2702456" y="742291"/>
              <a:ext cx="3175395" cy="14259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5" name="gary-kelly-750xx2502-2499-810-707.jpg"/>
            <p:cNvPicPr/>
            <p:nvPr/>
          </p:nvPicPr>
          <p:blipFill>
            <a:blip r:embed="rId3">
              <a:extLst/>
            </a:blip>
            <a:srcRect t="24449"/>
            <a:stretch>
              <a:fillRect/>
            </a:stretch>
          </p:blipFill>
          <p:spPr>
            <a:xfrm>
              <a:off x="3402263" y="378373"/>
              <a:ext cx="1889834" cy="1425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7" name="FinalBodyBulletpoint Temp_Final Body Takeaway Temp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MEDIA RELATIONS-</a:t>
            </a:r>
          </a:p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DOING IT RIGHT</a:t>
            </a:r>
          </a:p>
        </p:txBody>
      </p:sp>
      <p:pic>
        <p:nvPicPr>
          <p:cNvPr id="199" name="Southwest_Air_Logo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2311" y="2062668"/>
            <a:ext cx="1695578" cy="67558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01" name="CerrellStar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633074" y="5127944"/>
            <a:ext cx="5877852" cy="1740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>
              <a:spcBef>
                <a:spcPts val="600"/>
              </a:spcBef>
              <a:buFont typeface="Arial"/>
              <a:defRPr sz="1600" i="1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600" i="0" dirty="0">
                <a:solidFill>
                  <a:srgbClr val="3A3B3C"/>
                </a:solidFill>
                <a:latin typeface="Gotham-Book"/>
                <a:cs typeface="Gotham-Book"/>
              </a:rPr>
              <a:t>“Kelly began his handwritten missive by thanking the correspondent for a ‘thoughtful and professional letter’ and added ‘I really appreciate it.’ Kelly went on and tried to address briefly the concerns of the letter’s author.”</a:t>
            </a:r>
          </a:p>
        </p:txBody>
      </p:sp>
    </p:spTree>
    <p:extLst>
      <p:ext uri="{BB962C8B-B14F-4D97-AF65-F5344CB8AC3E}">
        <p14:creationId xmlns:p14="http://schemas.microsoft.com/office/powerpoint/2010/main" val="92834896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MEDIA RELATIONS-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PLANNING DRIVES SUCCESS</a:t>
            </a:r>
          </a:p>
        </p:txBody>
      </p:sp>
      <p:sp>
        <p:nvSpPr>
          <p:cNvPr id="354" name="Shape 354"/>
          <p:cNvSpPr/>
          <p:nvPr/>
        </p:nvSpPr>
        <p:spPr>
          <a:xfrm>
            <a:off x="457200" y="2197100"/>
            <a:ext cx="8229600" cy="83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600"/>
              </a:spcBef>
              <a:buFont typeface="Arial"/>
            </a:pPr>
            <a:r>
              <a:rPr sz="20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Good communication doesn’t just happen - </a:t>
            </a:r>
          </a:p>
          <a:p>
            <a:pPr lvl="0" algn="ctr">
              <a:spcBef>
                <a:spcPts val="600"/>
              </a:spcBef>
              <a:buFont typeface="Arial"/>
            </a:pPr>
            <a:r>
              <a:rPr sz="20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it starts with a written plan.</a:t>
            </a:r>
          </a:p>
        </p:txBody>
      </p:sp>
      <p:sp>
        <p:nvSpPr>
          <p:cNvPr id="355" name="Shape 355"/>
          <p:cNvSpPr/>
          <p:nvPr/>
        </p:nvSpPr>
        <p:spPr>
          <a:xfrm>
            <a:off x="471328" y="330708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Lets you think about the entire landscape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Gives you clear direction &amp; rationale for making decisions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Allows you to make proactive decisions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32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Prevents you from being caught flat-footed</a:t>
            </a:r>
          </a:p>
        </p:txBody>
      </p:sp>
      <p:sp>
        <p:nvSpPr>
          <p:cNvPr id="356" name="Shape 356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57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Cerrell_MediaGuidePresentation_Slide40Graphic_Final Body Video Tem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3352" y="663347"/>
            <a:ext cx="8063696" cy="6047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FinalBodyBulletpoint Temp_Final Body Takeaway Temp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MEDIA RELATIONS-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</a:rPr>
              <a:t>P</a:t>
            </a:r>
            <a:r>
              <a:rPr sz="2800" dirty="0">
                <a:solidFill>
                  <a:srgbClr val="FFFFFF"/>
                </a:solidFill>
              </a:rPr>
              <a:t>LANNING DRIVES SUCCESS</a:t>
            </a:r>
          </a:p>
        </p:txBody>
      </p:sp>
      <p:sp>
        <p:nvSpPr>
          <p:cNvPr id="362" name="Shape 362"/>
          <p:cNvSpPr/>
          <p:nvPr/>
        </p:nvSpPr>
        <p:spPr>
          <a:xfrm>
            <a:off x="457200" y="2436539"/>
            <a:ext cx="8229600" cy="835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>
              <a:spcBef>
                <a:spcPts val="600"/>
              </a:spcBef>
              <a:buFont typeface="Arial"/>
              <a:defRPr sz="1900" b="1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900" b="0" dirty="0">
                <a:solidFill>
                  <a:srgbClr val="3A3B3C"/>
                </a:solidFill>
                <a:latin typeface="Gotham-Medium"/>
                <a:cs typeface="Gotham-Medium"/>
              </a:rPr>
              <a:t>Elements of a Communication Plan</a:t>
            </a:r>
          </a:p>
        </p:txBody>
      </p:sp>
      <p:sp>
        <p:nvSpPr>
          <p:cNvPr id="363" name="Shape 363"/>
          <p:cNvSpPr/>
          <p:nvPr/>
        </p:nvSpPr>
        <p:spPr>
          <a:xfrm flipV="1">
            <a:off x="1412778" y="3000374"/>
            <a:ext cx="2883191" cy="2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364" name="CerrellSta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3007" y="2883127"/>
            <a:ext cx="217986" cy="21798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4848031" y="2992120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21" name="Shape 621"/>
          <p:cNvSpPr/>
          <p:nvPr/>
        </p:nvSpPr>
        <p:spPr>
          <a:xfrm>
            <a:off x="314612" y="1292225"/>
            <a:ext cx="2226238" cy="114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ctr">
              <a:lnSpc>
                <a:spcPct val="80000"/>
              </a:lnSpc>
            </a:pPr>
            <a:endParaRPr sz="2800" dirty="0">
              <a:solidFill>
                <a:srgbClr val="FFFFFF"/>
              </a:solidFill>
              <a:latin typeface="Corbel" panose="020B0503020204020204" pitchFamily="34" charset="0"/>
              <a:ea typeface="GothamBold"/>
              <a:cs typeface="GothamBold"/>
              <a:sym typeface="Gotham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0453" y="2420344"/>
            <a:ext cx="5142271" cy="2277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000000"/>
                </a:solidFill>
                <a:latin typeface="Gotham-Medium"/>
              </a:rPr>
              <a:t>RESPONDING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000000"/>
                </a:solidFill>
                <a:latin typeface="Gotham-Medium"/>
              </a:rPr>
              <a:t>TO MEDIA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otham-Medium"/>
                <a:sym typeface="Calibri"/>
              </a:rPr>
              <a:t>INQUIRIES</a:t>
            </a:r>
          </a:p>
        </p:txBody>
      </p:sp>
      <p:sp>
        <p:nvSpPr>
          <p:cNvPr id="6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7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95"/>
            <a:ext cx="9144000" cy="6851904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412779" y="3336064"/>
            <a:ext cx="6318444" cy="358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DO YOUR HOMEWORK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STAY ON SCRIPT, MESSAGING IS YOUR SAVIOR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KNOW YOUR BEST LINES BEFORE YOU SAY THEM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DON’T BE AFRAID TO SAY “I DON’T KNOW”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DON’T GET CUTE</a:t>
            </a:r>
          </a:p>
          <a:p>
            <a:pPr marL="342900" lvl="0" indent="-342900" algn="l">
              <a:spcBef>
                <a:spcPts val="5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2"/>
                </a:solidFill>
                <a:latin typeface="Franklin Gothic Book" panose="020B0503020102020204" pitchFamily="34" charset="0"/>
                <a:ea typeface="Gotham"/>
                <a:cs typeface="Gotham-Book"/>
                <a:sym typeface="Gotham"/>
              </a:rPr>
              <a:t>COMMUNICATIONS TEAM MEMBERS ARE THERE TO HELP YOU – TAKE THAT HELP</a:t>
            </a:r>
          </a:p>
        </p:txBody>
      </p:sp>
      <p:sp>
        <p:nvSpPr>
          <p:cNvPr id="186" name="Shape 186"/>
          <p:cNvSpPr/>
          <p:nvPr/>
        </p:nvSpPr>
        <p:spPr>
          <a:xfrm>
            <a:off x="465456" y="427038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MEDIA INQUIRIES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189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9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65455" y="2103429"/>
            <a:ext cx="80984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THE BASICS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3694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" y="3048"/>
            <a:ext cx="9144000" cy="6851904"/>
          </a:xfrm>
          <a:prstGeom prst="rect">
            <a:avLst/>
          </a:prstGeom>
        </p:spPr>
      </p:pic>
      <p:sp>
        <p:nvSpPr>
          <p:cNvPr id="67" name="Shape 6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WHAT IS A CRISIS?</a:t>
            </a:r>
            <a:endParaRPr sz="32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pic>
        <p:nvPicPr>
          <p:cNvPr id="7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2756" y="2444424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1789472" y="2561672"/>
            <a:ext cx="2496248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4837782" y="2553418"/>
            <a:ext cx="2621565" cy="8255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53426" y="4599311"/>
            <a:ext cx="7816645" cy="1569658"/>
          </a:xfrm>
          <a:prstGeom prst="rect">
            <a:avLst/>
          </a:prstGeom>
          <a:noFill/>
          <a:ln w="12700" cap="flat">
            <a:solidFill>
              <a:schemeClr val="bg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Book"/>
                <a:sym typeface="Calibri"/>
              </a:rPr>
              <a:t>Two Categories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0000"/>
                </a:solidFill>
                <a:latin typeface="Corbel" panose="020B0503020204020204" pitchFamily="34" charset="0"/>
              </a:rPr>
              <a:t>     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rbel" panose="020B0503020204020204" pitchFamily="34" charset="0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916" y="5293524"/>
            <a:ext cx="3518804" cy="830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orbel" panose="020B0503020204020204" pitchFamily="34" charset="0"/>
              <a:sym typeface="Calibri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orbel" panose="020B0503020204020204" pitchFamily="34" charset="0"/>
                <a:sym typeface="Calibri"/>
              </a:rPr>
              <a:t>NATURAL DISASTER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orbel" panose="020B0503020204020204" pitchFamily="34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7782" y="5293524"/>
            <a:ext cx="3421316" cy="830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orbel" panose="020B0503020204020204" pitchFamily="34" charset="0"/>
              <a:sym typeface="Calibri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-Book"/>
                <a:sym typeface="Calibri"/>
              </a:rPr>
              <a:t>MAN-MADE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orbel" panose="020B0503020204020204" pitchFamily="34" charset="0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850" y="2895600"/>
            <a:ext cx="789222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-Book"/>
                <a:sym typeface="Calibri"/>
              </a:rPr>
              <a:t>Crisis: A situation that causes negative impacts  and/or reactions</a:t>
            </a:r>
          </a:p>
        </p:txBody>
      </p:sp>
    </p:spTree>
    <p:extLst>
      <p:ext uri="{BB962C8B-B14F-4D97-AF65-F5344CB8AC3E}">
        <p14:creationId xmlns:p14="http://schemas.microsoft.com/office/powerpoint/2010/main" val="225629877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28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MEDIA INQUIRIES</a:t>
            </a:r>
            <a:endParaRPr sz="28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1984056" y="3178176"/>
            <a:ext cx="8201344" cy="388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spcBef>
                <a:spcPts val="700"/>
              </a:spcBef>
              <a:buSzPct val="100000"/>
            </a:pPr>
            <a:endParaRPr lang="en-US" sz="1900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No one else will deliver your message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Only you can increase your credibility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Reporting can’t be done speculatively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Being absent sends negative message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You can inform, change minds and impact</a:t>
            </a: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lang="en-US"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Interviews allow you to tell your story</a:t>
            </a:r>
          </a:p>
          <a:p>
            <a:pPr lvl="0">
              <a:spcBef>
                <a:spcPts val="700"/>
              </a:spcBef>
              <a:buSzPct val="100000"/>
            </a:pPr>
            <a:endParaRPr sz="1900" dirty="0">
              <a:solidFill>
                <a:srgbClr val="3A3B3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5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465455" y="2103429"/>
            <a:ext cx="80984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UNDERSTANDING THE OPPORUNITIY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680200"/>
            <a:ext cx="9144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457200" y="-6405563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Getting the Most out of a First Call</a:t>
            </a:r>
          </a:p>
        </p:txBody>
      </p:sp>
      <p:pic>
        <p:nvPicPr>
          <p:cNvPr id="171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465454" y="427037"/>
            <a:ext cx="740743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FFFFFF"/>
                </a:solidFill>
                <a:latin typeface="Gotham-Medium"/>
              </a:rPr>
              <a:t>GETTING THE MOST OUT OF THE FIRST CALL</a:t>
            </a:r>
          </a:p>
        </p:txBody>
      </p:sp>
      <p:sp>
        <p:nvSpPr>
          <p:cNvPr id="173" name="Shape 173"/>
          <p:cNvSpPr/>
          <p:nvPr/>
        </p:nvSpPr>
        <p:spPr>
          <a:xfrm>
            <a:off x="471328" y="2551113"/>
            <a:ext cx="8201344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1500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3A3B3C"/>
                </a:solidFill>
                <a:latin typeface="Gotham-Book"/>
                <a:cs typeface="Gotham-Book"/>
              </a:rPr>
              <a:t>Use the first call as your opportunity to gather information &amp; vet the story. Tell the reporter you aren’t able to do the interview now, but want to gather info &amp; call back.</a:t>
            </a:r>
          </a:p>
        </p:txBody>
      </p:sp>
      <p:pic>
        <p:nvPicPr>
          <p:cNvPr id="174" name="Cerrell_MediaGuidePresentation_Slide17Graphi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283" y="1262717"/>
            <a:ext cx="7407434" cy="55555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375222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MESSAGING</a:t>
            </a:r>
          </a:p>
        </p:txBody>
      </p:sp>
      <p:sp>
        <p:nvSpPr>
          <p:cNvPr id="377" name="Shape 377"/>
          <p:cNvSpPr/>
          <p:nvPr/>
        </p:nvSpPr>
        <p:spPr>
          <a:xfrm>
            <a:off x="699928" y="326136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The core ideas you want to deliver - Overall or specifically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Specific messaging should relate to overall vision for project/company/etc.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Should be clear, memorable &amp; believable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Intended to connect with audience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Memorable &amp; convincing</a:t>
            </a:r>
            <a:endParaRPr lang="en-US" sz="1900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lang="en-US"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Messaging isn’t a guide for all questions, but a framework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lang="en-US" sz="1900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lvl="0">
              <a:spcBef>
                <a:spcPts val="700"/>
              </a:spcBef>
              <a:buSzPct val="100000"/>
            </a:pPr>
            <a:endParaRPr sz="1900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900" dirty="0">
              <a:solidFill>
                <a:srgbClr val="3A3B3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5" name="Shape 189"/>
          <p:cNvSpPr/>
          <p:nvPr/>
        </p:nvSpPr>
        <p:spPr>
          <a:xfrm flipV="1">
            <a:off x="1412780" y="3000373"/>
            <a:ext cx="2883191" cy="3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3007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91"/>
          <p:cNvSpPr/>
          <p:nvPr/>
        </p:nvSpPr>
        <p:spPr>
          <a:xfrm>
            <a:off x="4848033" y="2992121"/>
            <a:ext cx="2883191" cy="1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465455" y="2103429"/>
            <a:ext cx="80984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0000"/>
                </a:solidFill>
                <a:latin typeface="Franklin Gothic Demi" panose="020B0703020102020204" pitchFamily="34" charset="0"/>
              </a:rPr>
              <a:t>WHAT IS IT?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Demi" panose="020B07030201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11578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MESSAGING-</a:t>
            </a:r>
            <a:endParaRPr lang="en-US" sz="2800" dirty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FFFFFF"/>
                </a:solidFill>
              </a:rPr>
              <a:t>HOW IT GETS CREATED</a:t>
            </a:r>
          </a:p>
        </p:txBody>
      </p:sp>
      <p:sp>
        <p:nvSpPr>
          <p:cNvPr id="385" name="Shape 385"/>
          <p:cNvSpPr/>
          <p:nvPr/>
        </p:nvSpPr>
        <p:spPr>
          <a:xfrm>
            <a:off x="471328" y="254508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7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Built around communication/interview goal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7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Tailored for target audiences, situation &amp; spokesperson; adaptable for medium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7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Starts with a single core idea (home base) that you can always come back to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7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Supported by 3-5 key themes with easy to remember factual details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700" dirty="0">
              <a:solidFill>
                <a:srgbClr val="3A3B3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pic>
        <p:nvPicPr>
          <p:cNvPr id="386" name="Cerrell_MediaGuidePresentation_Slide44Graphic_Final Body Video Tem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7107" y="2757392"/>
            <a:ext cx="5129786" cy="38473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750121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FinalBodyBulletpoint Temp_Final Body Takeaway Tem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465454" y="427037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MESSAGING- </a:t>
            </a:r>
          </a:p>
          <a:p>
            <a:pPr lvl="0"/>
            <a:r>
              <a: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INTERNALIZING &amp; PREP</a:t>
            </a:r>
          </a:p>
        </p:txBody>
      </p:sp>
      <p:sp>
        <p:nvSpPr>
          <p:cNvPr id="452" name="Shape 452"/>
          <p:cNvSpPr/>
          <p:nvPr/>
        </p:nvSpPr>
        <p:spPr>
          <a:xfrm>
            <a:off x="471328" y="2545080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Listen &amp; actively participate in comms briefing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Read, re-read &amp; annotate talking points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Practice in front of a mirror - First with copies of messages and then without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Record yourself on video/audio and play it back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r>
              <a:rPr sz="1900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Role play with a colleague </a:t>
            </a:r>
          </a:p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900" dirty="0">
              <a:solidFill>
                <a:srgbClr val="3A3B3C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0346644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5300" y="1446514"/>
            <a:ext cx="5880100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600" dirty="0">
                <a:solidFill>
                  <a:srgbClr val="4C4B4C"/>
                </a:solidFill>
                <a:latin typeface="Gotham-Medium"/>
              </a:rPr>
              <a:t>THANK</a:t>
            </a:r>
            <a:br>
              <a:rPr lang="en-US" sz="9600" dirty="0">
                <a:solidFill>
                  <a:srgbClr val="4C4B4C"/>
                </a:solidFill>
                <a:latin typeface="Gotham-Medium"/>
              </a:rPr>
            </a:br>
            <a:r>
              <a:rPr lang="en-US" sz="9600" dirty="0">
                <a:solidFill>
                  <a:srgbClr val="4C4B4C"/>
                </a:solidFill>
                <a:latin typeface="Gotham-Medium"/>
              </a:rPr>
              <a:t>YOU</a:t>
            </a:r>
            <a:endParaRPr kumimoji="0" lang="en-US" sz="9600" b="0" i="0" u="none" strike="noStrike" cap="none" spc="0" normalizeH="0" baseline="0" dirty="0">
              <a:ln>
                <a:noFill/>
              </a:ln>
              <a:solidFill>
                <a:srgbClr val="4C4B4C"/>
              </a:solidFill>
              <a:effectLst/>
              <a:uFillTx/>
              <a:latin typeface="Gotham-Medium"/>
              <a:sym typeface="Calibri"/>
            </a:endParaRPr>
          </a:p>
        </p:txBody>
      </p:sp>
      <p:sp>
        <p:nvSpPr>
          <p:cNvPr id="9" name="Shape 51"/>
          <p:cNvSpPr>
            <a:spLocks noGrp="1"/>
          </p:cNvSpPr>
          <p:nvPr>
            <p:ph type="title"/>
          </p:nvPr>
        </p:nvSpPr>
        <p:spPr>
          <a:xfrm>
            <a:off x="432635" y="1292225"/>
            <a:ext cx="1990197" cy="11460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6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UNDERSTANDING</a:t>
            </a:r>
            <a:r>
              <a:rPr sz="12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 </a:t>
            </a:r>
          </a:p>
          <a:p>
            <a:pPr lvl="0">
              <a:lnSpc>
                <a:spcPct val="80000"/>
              </a:lnSpc>
              <a:defRPr sz="1800"/>
            </a:pPr>
            <a:r>
              <a:rPr sz="2500" dirty="0">
                <a:solidFill>
                  <a:srgbClr val="FFFFFF"/>
                </a:solidFill>
                <a:latin typeface="GothamBold"/>
                <a:ea typeface="GothamBold"/>
                <a:cs typeface="GothamBold"/>
                <a:sym typeface="GothamBold"/>
              </a:rPr>
              <a:t>THE MEDIA</a:t>
            </a:r>
          </a:p>
        </p:txBody>
      </p:sp>
      <p:sp>
        <p:nvSpPr>
          <p:cNvPr id="10" name="Shape 52"/>
          <p:cNvSpPr>
            <a:spLocks noGrp="1"/>
          </p:cNvSpPr>
          <p:nvPr>
            <p:ph type="body" idx="1"/>
          </p:nvPr>
        </p:nvSpPr>
        <p:spPr>
          <a:xfrm>
            <a:off x="361951" y="2369820"/>
            <a:ext cx="2159000" cy="157988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1455">
                <a:latin typeface="GothamBold"/>
                <a:ea typeface="GothamBold"/>
                <a:cs typeface="GothamBold"/>
                <a:sym typeface="Gotham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55" dirty="0">
                <a:solidFill>
                  <a:srgbClr val="888888"/>
                </a:solidFill>
              </a:rPr>
              <a:t>Media Relations</a:t>
            </a:r>
            <a:r>
              <a:rPr lang="en-US" sz="1455" dirty="0">
                <a:solidFill>
                  <a:srgbClr val="888888"/>
                </a:solidFill>
              </a:rPr>
              <a:t> and Crisis Communications</a:t>
            </a:r>
            <a:r>
              <a:rPr sz="1455" dirty="0">
                <a:solidFill>
                  <a:srgbClr val="888888"/>
                </a:solidFill>
              </a:rPr>
              <a:t>: </a:t>
            </a:r>
            <a:r>
              <a:rPr lang="en-US" sz="1455" dirty="0">
                <a:solidFill>
                  <a:srgbClr val="888888"/>
                </a:solidFill>
              </a:rPr>
              <a:t>A Guide to Working with Reporters</a:t>
            </a:r>
            <a:endParaRPr sz="1455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309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577920" y="2132013"/>
            <a:ext cx="8241615" cy="639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latin typeface="Franklin Gothic Demi" panose="020B0703020102020204" pitchFamily="34" charset="0"/>
              </a:rPr>
              <a:t>     Immediate		      Emerging		              Sustained</a:t>
            </a:r>
            <a:endParaRPr sz="2000" dirty="0">
              <a:solidFill>
                <a:srgbClr val="3A3B3C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78639" y="3154986"/>
            <a:ext cx="2325025" cy="3610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1500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3C3C3C"/>
                </a:solidFill>
                <a:latin typeface="Gotham-Book"/>
                <a:cs typeface="Gotham-Book"/>
              </a:rPr>
              <a:t>Natural disasters and major emergencies.</a:t>
            </a:r>
          </a:p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endParaRPr lang="en-US" sz="1800" dirty="0">
              <a:solidFill>
                <a:srgbClr val="3C3C3C"/>
              </a:solidFill>
              <a:latin typeface="Gotham-Book"/>
              <a:cs typeface="Gotham-Book"/>
            </a:endParaRPr>
          </a:p>
          <a:p>
            <a:pPr marL="0" indent="0" algn="ctr">
              <a:spcBef>
                <a:spcPts val="60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3C3C3C"/>
                </a:solidFill>
                <a:latin typeface="Gotham-Book"/>
                <a:cs typeface="Gotham-Book"/>
              </a:rPr>
              <a:t>(Weather, terrorist attack, major traffic accidents, oil spill)</a:t>
            </a:r>
          </a:p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endParaRPr lang="en-US" sz="1800" b="1" dirty="0">
              <a:solidFill>
                <a:srgbClr val="3C3C3C"/>
              </a:solidFill>
              <a:latin typeface="Franklin Gothic Book" panose="020B0503020102020204" pitchFamily="34" charset="0"/>
              <a:cs typeface="Gotham-Book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3102320" y="3154985"/>
            <a:ext cx="2472980" cy="31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Has the environment and conditions to become a crisis.</a:t>
            </a:r>
          </a:p>
          <a:p>
            <a:pPr lvl="0" algn="ctr">
              <a:spcBef>
                <a:spcPts val="500"/>
              </a:spcBef>
              <a:buSzPct val="100000"/>
            </a:pPr>
            <a:r>
              <a:rPr lang="en-US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(This is the most difficult to predict in terms of timing and must be monitored in real time)</a:t>
            </a:r>
          </a:p>
          <a:p>
            <a:pPr lvl="0">
              <a:spcBef>
                <a:spcPts val="500"/>
              </a:spcBef>
              <a:buSzPct val="100000"/>
            </a:pPr>
            <a:endParaRPr lang="en-US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lvl="0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Social Media/On-Line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/>
              <a:buChar char="•"/>
            </a:pPr>
            <a:endParaRPr lang="en-US" sz="1500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TYPES OF CRISIS</a:t>
            </a:r>
            <a:endParaRPr sz="32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3102320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9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6836" y="2879687"/>
            <a:ext cx="217986" cy="217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1339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 flipV="1">
            <a:off x="4572000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278640" y="2992121"/>
            <a:ext cx="920462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72"/>
          <p:cNvSpPr/>
          <p:nvPr/>
        </p:nvSpPr>
        <p:spPr>
          <a:xfrm>
            <a:off x="1683203" y="2984233"/>
            <a:ext cx="920462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" name="Shape 68"/>
          <p:cNvSpPr/>
          <p:nvPr/>
        </p:nvSpPr>
        <p:spPr>
          <a:xfrm>
            <a:off x="7718565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Shape 68"/>
          <p:cNvSpPr/>
          <p:nvPr/>
        </p:nvSpPr>
        <p:spPr>
          <a:xfrm>
            <a:off x="6346965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8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3730" y="2875240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66"/>
          <p:cNvSpPr/>
          <p:nvPr/>
        </p:nvSpPr>
        <p:spPr>
          <a:xfrm>
            <a:off x="6346965" y="3114940"/>
            <a:ext cx="2308456" cy="31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Ongoing – may last for several months or even years.</a:t>
            </a:r>
            <a:endParaRPr lang="en-US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lvl="0">
              <a:spcBef>
                <a:spcPts val="500"/>
              </a:spcBef>
              <a:buSzPct val="100000"/>
            </a:pPr>
            <a:endParaRPr lang="en-US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lvl="0" algn="ctr">
              <a:spcBef>
                <a:spcPts val="600"/>
              </a:spcBef>
              <a:buSzPct val="100000"/>
            </a:pPr>
            <a:r>
              <a:rPr lang="en-US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(Managed instead of active actions)</a:t>
            </a:r>
          </a:p>
        </p:txBody>
      </p:sp>
    </p:spTree>
    <p:extLst>
      <p:ext uri="{BB962C8B-B14F-4D97-AF65-F5344CB8AC3E}">
        <p14:creationId xmlns:p14="http://schemas.microsoft.com/office/powerpoint/2010/main" val="28655135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413806" y="2132013"/>
            <a:ext cx="8241615" cy="6397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500" b="0">
                <a:solidFill>
                  <a:srgbClr val="3A3B3C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2000" dirty="0"/>
              <a:t>            Pre	   	          During		                     Post</a:t>
            </a:r>
            <a:endParaRPr sz="2000" dirty="0">
              <a:solidFill>
                <a:srgbClr val="3A3B3C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78638" y="3154985"/>
            <a:ext cx="2325025" cy="2369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1500">
                <a:solidFill>
                  <a:srgbClr val="3A3B3C"/>
                </a:solidFill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3C3C3C"/>
                </a:solidFill>
                <a:latin typeface="Gotham-Book"/>
                <a:cs typeface="Gotham-Book"/>
              </a:rPr>
              <a:t>Continuous Prep</a:t>
            </a: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endParaRPr lang="en-US" sz="1800" b="1" dirty="0">
              <a:solidFill>
                <a:srgbClr val="3C3C3C"/>
              </a:solidFill>
              <a:latin typeface="Gotham-Book"/>
              <a:cs typeface="Gotham-Book"/>
            </a:endParaRPr>
          </a:p>
          <a:p>
            <a:pPr marL="0" indent="0" algn="ctr">
              <a:buNone/>
              <a:defRPr sz="1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3C3C3C"/>
                </a:solidFill>
                <a:latin typeface="Gotham-Book"/>
                <a:cs typeface="Gotham-Book"/>
              </a:rPr>
              <a:t>Plan</a:t>
            </a:r>
            <a:r>
              <a:rPr lang="en-US" sz="1800" dirty="0">
                <a:solidFill>
                  <a:srgbClr val="3C3C3C"/>
                </a:solidFill>
                <a:latin typeface="Gotham-Book"/>
                <a:cs typeface="Gotham-Book"/>
              </a:rPr>
              <a:t> your response if things go wrong, </a:t>
            </a:r>
            <a:r>
              <a:rPr lang="en-US" sz="1800" b="1" dirty="0">
                <a:solidFill>
                  <a:srgbClr val="3C3C3C"/>
                </a:solidFill>
                <a:latin typeface="Gotham-Book"/>
                <a:cs typeface="Gotham-Book"/>
              </a:rPr>
              <a:t>prepare</a:t>
            </a:r>
            <a:r>
              <a:rPr lang="en-US" sz="1800" dirty="0">
                <a:solidFill>
                  <a:srgbClr val="3C3C3C"/>
                </a:solidFill>
                <a:latin typeface="Gotham-Book"/>
                <a:cs typeface="Gotham-Book"/>
              </a:rPr>
              <a:t> a readily-implemented strategy, </a:t>
            </a:r>
            <a:r>
              <a:rPr lang="en-US" sz="1800" b="1" dirty="0">
                <a:solidFill>
                  <a:srgbClr val="3C3C3C"/>
                </a:solidFill>
                <a:latin typeface="Gotham-Book"/>
                <a:cs typeface="Gotham-Book"/>
              </a:rPr>
              <a:t>drill </a:t>
            </a:r>
            <a:r>
              <a:rPr lang="en-US" sz="1800" dirty="0">
                <a:solidFill>
                  <a:srgbClr val="3C3C3C"/>
                </a:solidFill>
                <a:latin typeface="Gotham-Book"/>
                <a:cs typeface="Gotham-Book"/>
              </a:rPr>
              <a:t>as if it was a real crisis.</a:t>
            </a:r>
          </a:p>
        </p:txBody>
      </p:sp>
      <p:sp>
        <p:nvSpPr>
          <p:cNvPr id="66" name="Shape 66"/>
          <p:cNvSpPr/>
          <p:nvPr/>
        </p:nvSpPr>
        <p:spPr>
          <a:xfrm>
            <a:off x="3102320" y="3154985"/>
            <a:ext cx="2472980" cy="31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Active Management</a:t>
            </a:r>
          </a:p>
          <a:p>
            <a:pPr lvl="0" algn="ctr">
              <a:spcBef>
                <a:spcPts val="500"/>
              </a:spcBef>
              <a:buSzPct val="100000"/>
            </a:pPr>
            <a:endParaRPr lang="en-US" b="1" dirty="0">
              <a:solidFill>
                <a:srgbClr val="3A3B3C"/>
              </a:solidFill>
              <a:latin typeface="Gotham-Book"/>
              <a:ea typeface="Gotham"/>
              <a:cs typeface="Gotham-Book"/>
              <a:sym typeface="Gotham"/>
            </a:endParaRPr>
          </a:p>
          <a:p>
            <a:pPr lvl="0" algn="ctr">
              <a:spcBef>
                <a:spcPts val="500"/>
              </a:spcBef>
              <a:buSzPct val="100000"/>
            </a:pPr>
            <a:r>
              <a:rPr lang="en-US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Health and safety of the community, provide timely information, mitigate negative impacts, and protect brand reputation.</a:t>
            </a:r>
          </a:p>
        </p:txBody>
      </p:sp>
      <p:sp>
        <p:nvSpPr>
          <p:cNvPr id="67" name="Shape 6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rPr>
              <a:t>PHASES OF CRISIS</a:t>
            </a:r>
            <a:endParaRPr sz="3200" dirty="0">
              <a:solidFill>
                <a:srgbClr val="FFFFFF"/>
              </a:solidFill>
              <a:latin typeface="Gotham-Medium"/>
              <a:ea typeface="Gotham-Medium"/>
              <a:cs typeface="Gotham-Medium"/>
              <a:sym typeface="Gotham-Medium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3102320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69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6836" y="2879687"/>
            <a:ext cx="217986" cy="217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1339" y="2883127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 flipV="1">
            <a:off x="4572000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278640" y="2992121"/>
            <a:ext cx="920462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72"/>
          <p:cNvSpPr/>
          <p:nvPr/>
        </p:nvSpPr>
        <p:spPr>
          <a:xfrm>
            <a:off x="1683203" y="2984233"/>
            <a:ext cx="920462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" name="Shape 68"/>
          <p:cNvSpPr/>
          <p:nvPr/>
        </p:nvSpPr>
        <p:spPr>
          <a:xfrm>
            <a:off x="7718565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Shape 68"/>
          <p:cNvSpPr/>
          <p:nvPr/>
        </p:nvSpPr>
        <p:spPr>
          <a:xfrm>
            <a:off x="6346965" y="2988680"/>
            <a:ext cx="936856" cy="0"/>
          </a:xfrm>
          <a:prstGeom prst="line">
            <a:avLst/>
          </a:prstGeom>
          <a:ln w="12700">
            <a:solidFill>
              <a:srgbClr val="3A3B3C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8" name="CerrellSta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3730" y="2875240"/>
            <a:ext cx="217986" cy="2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66"/>
          <p:cNvSpPr/>
          <p:nvPr/>
        </p:nvSpPr>
        <p:spPr>
          <a:xfrm>
            <a:off x="6346964" y="3114940"/>
            <a:ext cx="2447785" cy="31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spcBef>
                <a:spcPts val="500"/>
              </a:spcBef>
              <a:buSzPct val="100000"/>
            </a:pPr>
            <a:r>
              <a:rPr lang="en-US" b="1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Evaluation</a:t>
            </a:r>
          </a:p>
          <a:p>
            <a:pPr lvl="0" algn="ctr">
              <a:spcBef>
                <a:spcPts val="500"/>
              </a:spcBef>
              <a:buSzPct val="100000"/>
            </a:pPr>
            <a:endParaRPr lang="en-US" b="1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  <a:p>
            <a:pPr lvl="0" algn="ctr">
              <a:spcBef>
                <a:spcPts val="500"/>
              </a:spcBef>
              <a:buSzPct val="100000"/>
            </a:pPr>
            <a:r>
              <a:rPr lang="en-US" dirty="0">
                <a:solidFill>
                  <a:srgbClr val="3A3B3C"/>
                </a:solidFill>
                <a:latin typeface="Gotham-Book"/>
                <a:ea typeface="Gotham"/>
                <a:cs typeface="Gotham-Book"/>
                <a:sym typeface="Gotham"/>
              </a:rPr>
              <a:t>What works, what can be improved, make changes. Tweak strategy if necessary</a:t>
            </a:r>
          </a:p>
        </p:txBody>
      </p:sp>
    </p:spTree>
    <p:extLst>
      <p:ext uri="{BB962C8B-B14F-4D97-AF65-F5344CB8AC3E}">
        <p14:creationId xmlns:p14="http://schemas.microsoft.com/office/powerpoint/2010/main" val="12133413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</a:rPr>
              <a:t>MANAGING A CRISIS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71328" y="3307081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500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pic>
        <p:nvPicPr>
          <p:cNvPr id="3" name="xaNuE3DsJHM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7192" y="1953341"/>
            <a:ext cx="8680108" cy="48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>
            <a:off x="465454" y="427038"/>
            <a:ext cx="69938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Gotham-Medium"/>
                <a:ea typeface="Gotham-Medium"/>
                <a:cs typeface="Gotham-Medium"/>
                <a:sym typeface="Gotham-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</a:rPr>
              <a:t>MANAGING A CRISIS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71328" y="3307081"/>
            <a:ext cx="820134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42900" lvl="0" indent="-342900">
              <a:spcBef>
                <a:spcPts val="700"/>
              </a:spcBef>
              <a:buSzPct val="100000"/>
              <a:buFont typeface="Arial"/>
              <a:buChar char="•"/>
            </a:pPr>
            <a:endParaRPr sz="1500" dirty="0">
              <a:solidFill>
                <a:srgbClr val="3A3B3C"/>
              </a:solidFill>
              <a:latin typeface="Franklin Gothic Book" panose="020B0503020102020204" pitchFamily="34" charset="0"/>
              <a:ea typeface="Gotham"/>
              <a:cs typeface="Gotham-Book"/>
              <a:sym typeface="Gotham"/>
            </a:endParaRPr>
          </a:p>
        </p:txBody>
      </p:sp>
      <p:pic>
        <p:nvPicPr>
          <p:cNvPr id="2" name="dem6eA7-A2I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0378" y="1957388"/>
            <a:ext cx="8689622" cy="488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1962</Words>
  <Application>Microsoft Office PowerPoint</Application>
  <PresentationFormat>On-screen Show (4:3)</PresentationFormat>
  <Paragraphs>345</Paragraphs>
  <Slides>55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Calibri</vt:lpstr>
      <vt:lpstr>Corbel</vt:lpstr>
      <vt:lpstr>Franklin Gothic Book</vt:lpstr>
      <vt:lpstr>Franklin Gothic Demi</vt:lpstr>
      <vt:lpstr>Gotham</vt:lpstr>
      <vt:lpstr>GothamBold</vt:lpstr>
      <vt:lpstr>Gotham-Book</vt:lpstr>
      <vt:lpstr>Gotham-Medium</vt:lpstr>
      <vt:lpstr>Helvetica</vt:lpstr>
      <vt:lpstr>Helvetica Neue</vt:lpstr>
      <vt:lpstr>Wingdings</vt:lpstr>
      <vt:lpstr>Default</vt:lpstr>
      <vt:lpstr>UNDERSTANDING  THE MEDIA</vt:lpstr>
      <vt:lpstr>INTRODUCTION TO CERRELL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 THE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 THE MEDIA</vt:lpstr>
      <vt:lpstr>PowerPoint Presentation</vt:lpstr>
      <vt:lpstr>PowerPoint Presentation</vt:lpstr>
      <vt:lpstr>UNDERSTANDING  THE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 THE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 THE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 THE MEDIA</vt:lpstr>
      <vt:lpstr>PowerPoint Presentation</vt:lpstr>
      <vt:lpstr>PowerPoint Presentation</vt:lpstr>
      <vt:lpstr>Getting the Most out of a First Call</vt:lpstr>
      <vt:lpstr>PowerPoint Presentation</vt:lpstr>
      <vt:lpstr>PowerPoint Presentation</vt:lpstr>
      <vt:lpstr>PowerPoint Presentation</vt:lpstr>
      <vt:lpstr>UNDERSTANDING  THE MEDIA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 THE MEDIA</dc:title>
  <dc:creator>Sean Rossall</dc:creator>
  <cp:lastModifiedBy>Stacey Nikac</cp:lastModifiedBy>
  <cp:revision>69</cp:revision>
  <dcterms:modified xsi:type="dcterms:W3CDTF">2017-03-09T18:13:28Z</dcterms:modified>
</cp:coreProperties>
</file>