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256" r:id="rId2"/>
    <p:sldId id="269" r:id="rId3"/>
    <p:sldId id="257" r:id="rId4"/>
    <p:sldId id="258" r:id="rId5"/>
    <p:sldId id="270" r:id="rId6"/>
    <p:sldId id="273" r:id="rId7"/>
    <p:sldId id="260" r:id="rId8"/>
    <p:sldId id="274" r:id="rId9"/>
    <p:sldId id="262" r:id="rId10"/>
    <p:sldId id="275" r:id="rId11"/>
    <p:sldId id="263" r:id="rId12"/>
    <p:sldId id="272" r:id="rId13"/>
    <p:sldId id="261" r:id="rId14"/>
    <p:sldId id="278" r:id="rId15"/>
    <p:sldId id="264" r:id="rId16"/>
    <p:sldId id="266" r:id="rId17"/>
    <p:sldId id="265" r:id="rId18"/>
    <p:sldId id="276" r:id="rId19"/>
    <p:sldId id="277" r:id="rId20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62" autoAdjust="0"/>
    <p:restoredTop sz="94660"/>
  </p:normalViewPr>
  <p:slideViewPr>
    <p:cSldViewPr snapToGrid="0">
      <p:cViewPr varScale="1">
        <p:scale>
          <a:sx n="76" d="100"/>
          <a:sy n="76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74D41-B7C2-4969-B181-5E3A7D5C447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49FFE-5D39-4A0D-9685-D76ADCC2D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08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9340517" cy="2262781"/>
          </a:xfrm>
        </p:spPr>
        <p:txBody>
          <a:bodyPr>
            <a:normAutofit/>
          </a:bodyPr>
          <a:lstStyle/>
          <a:p>
            <a:r>
              <a:rPr lang="en-US" sz="4400" dirty="0"/>
              <a:t>SBCCD Collegial Consultation</a:t>
            </a:r>
            <a:br>
              <a:rPr lang="en-US" sz="4400" dirty="0"/>
            </a:br>
            <a:r>
              <a:rPr lang="en-US" sz="4400" dirty="0"/>
              <a:t>and Institutional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Changing the way we do business</a:t>
            </a:r>
          </a:p>
        </p:txBody>
      </p:sp>
    </p:spTree>
    <p:extLst>
      <p:ext uri="{BB962C8B-B14F-4D97-AF65-F5344CB8AC3E}">
        <p14:creationId xmlns:p14="http://schemas.microsoft.com/office/powerpoint/2010/main" val="24606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the Planning Together…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48" y="132017"/>
            <a:ext cx="5125453" cy="6669747"/>
          </a:xfrm>
        </p:spPr>
      </p:pic>
    </p:spTree>
    <p:extLst>
      <p:ext uri="{BB962C8B-B14F-4D97-AF65-F5344CB8AC3E}">
        <p14:creationId xmlns:p14="http://schemas.microsoft.com/office/powerpoint/2010/main" val="23899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way we do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520792"/>
            <a:ext cx="9259487" cy="4851132"/>
          </a:xfrm>
        </p:spPr>
        <p:txBody>
          <a:bodyPr>
            <a:noAutofit/>
          </a:bodyPr>
          <a:lstStyle/>
          <a:p>
            <a:r>
              <a:rPr lang="en-US" sz="2400" dirty="0"/>
              <a:t>Challenges</a:t>
            </a:r>
          </a:p>
          <a:p>
            <a:pPr lvl="1"/>
            <a:r>
              <a:rPr lang="en-US" sz="2400" dirty="0"/>
              <a:t>Board Engagement</a:t>
            </a:r>
          </a:p>
          <a:p>
            <a:pPr lvl="2"/>
            <a:r>
              <a:rPr lang="en-US" sz="2000" dirty="0"/>
              <a:t>Board has not been adequately engaged in the development of District/College planning process;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Colleges/District is unclear on Board’s expectations on when and how the Board should be engaged in planning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07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24" y="149190"/>
            <a:ext cx="9248539" cy="6578515"/>
          </a:xfrm>
        </p:spPr>
      </p:pic>
    </p:spTree>
    <p:extLst>
      <p:ext uri="{BB962C8B-B14F-4D97-AF65-F5344CB8AC3E}">
        <p14:creationId xmlns:p14="http://schemas.microsoft.com/office/powerpoint/2010/main" val="369100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0"/>
            <a:ext cx="8296977" cy="6806859"/>
          </a:xfrm>
        </p:spPr>
      </p:pic>
    </p:spTree>
    <p:extLst>
      <p:ext uri="{BB962C8B-B14F-4D97-AF65-F5344CB8AC3E}">
        <p14:creationId xmlns:p14="http://schemas.microsoft.com/office/powerpoint/2010/main" val="3836292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395340" cy="708989"/>
          </a:xfrm>
        </p:spPr>
        <p:txBody>
          <a:bodyPr/>
          <a:lstStyle/>
          <a:p>
            <a:r>
              <a:rPr lang="en-US" dirty="0"/>
              <a:t>Proposed Board Annual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10101"/>
            <a:ext cx="9432742" cy="5447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Updates provided in brief, bulleted format that are limited to:</a:t>
            </a:r>
          </a:p>
          <a:p>
            <a:pPr lvl="1"/>
            <a:r>
              <a:rPr lang="en-US" sz="2400" dirty="0"/>
              <a:t>Accomplishments towards Educational Master Plans, District Strategic Support Plan, Accreditation, and “Board Imperatives;”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Opportunities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Challenges</a:t>
            </a:r>
          </a:p>
          <a:p>
            <a:pPr lvl="1"/>
            <a:r>
              <a:rPr lang="en-US" sz="2400" dirty="0"/>
              <a:t>Prioritized policy/resource needs to better ensure success aligned with areas of focus for upcoming year</a:t>
            </a:r>
          </a:p>
        </p:txBody>
      </p:sp>
    </p:spTree>
    <p:extLst>
      <p:ext uri="{BB962C8B-B14F-4D97-AF65-F5344CB8AC3E}">
        <p14:creationId xmlns:p14="http://schemas.microsoft.com/office/powerpoint/2010/main" val="229525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419403" cy="752303"/>
          </a:xfrm>
        </p:spPr>
        <p:txBody>
          <a:bodyPr/>
          <a:lstStyle/>
          <a:p>
            <a:r>
              <a:rPr lang="en-US" dirty="0"/>
              <a:t>Proposed Board Annual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7103"/>
            <a:ext cx="8915400" cy="44241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u="sng" dirty="0"/>
              <a:t>Proposed Board Annual Planning Workshop Agenda</a:t>
            </a:r>
            <a:r>
              <a:rPr lang="en-US" sz="2800" b="1" dirty="0"/>
              <a:t>:</a:t>
            </a:r>
            <a:endParaRPr lang="en-US" sz="2800" dirty="0"/>
          </a:p>
          <a:p>
            <a:pPr lvl="1"/>
            <a:r>
              <a:rPr lang="en-US" sz="2600" dirty="0"/>
              <a:t>Review progress on previous year’s Board Goals;</a:t>
            </a:r>
          </a:p>
          <a:p>
            <a:pPr lvl="1"/>
            <a:r>
              <a:rPr lang="en-US" sz="2600" dirty="0"/>
              <a:t>Review progress on previous year’s Board Imperatives;</a:t>
            </a:r>
          </a:p>
          <a:p>
            <a:pPr lvl="1"/>
            <a:r>
              <a:rPr lang="en-US" sz="2600" dirty="0"/>
              <a:t>Presentations by key area updates;</a:t>
            </a:r>
          </a:p>
          <a:p>
            <a:pPr lvl="1"/>
            <a:r>
              <a:rPr lang="en-US" sz="2600" dirty="0"/>
              <a:t>Discussion of District-wide challenges, priorities, and opportunities;</a:t>
            </a:r>
          </a:p>
          <a:p>
            <a:pPr lvl="1"/>
            <a:r>
              <a:rPr lang="en-US" sz="2600" dirty="0"/>
              <a:t>Development of new Board Imperatives;</a:t>
            </a:r>
          </a:p>
          <a:p>
            <a:pPr lvl="1"/>
            <a:r>
              <a:rPr lang="en-US" sz="2600" dirty="0"/>
              <a:t>Development of new Board Goals;</a:t>
            </a:r>
          </a:p>
          <a:p>
            <a:pPr lvl="1"/>
            <a:r>
              <a:rPr lang="en-US" sz="2600" dirty="0"/>
              <a:t>Development of Board Budget Directives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3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337589" cy="1280890"/>
          </a:xfrm>
        </p:spPr>
        <p:txBody>
          <a:bodyPr/>
          <a:lstStyle/>
          <a:p>
            <a:r>
              <a:rPr lang="en-US" dirty="0"/>
              <a:t>Proposed Board Annual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98859"/>
            <a:ext cx="8915400" cy="42123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Ongoing Monitoring</a:t>
            </a:r>
            <a:r>
              <a:rPr lang="en-US" sz="2800" b="1" dirty="0"/>
              <a:t>:</a:t>
            </a:r>
            <a:endParaRPr lang="en-US" sz="2800" dirty="0"/>
          </a:p>
          <a:p>
            <a:pPr lvl="1"/>
            <a:r>
              <a:rPr lang="en-US" sz="2800" dirty="0"/>
              <a:t>Board Budget Committee</a:t>
            </a:r>
          </a:p>
          <a:p>
            <a:pPr lvl="1"/>
            <a:r>
              <a:rPr lang="en-US" sz="2800" dirty="0"/>
              <a:t>Board Student Success Committee</a:t>
            </a:r>
          </a:p>
          <a:p>
            <a:pPr lvl="1"/>
            <a:r>
              <a:rPr lang="en-US" sz="2800" dirty="0"/>
              <a:t>Mid-year Study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6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7445"/>
            <a:ext cx="8915400" cy="5048137"/>
          </a:xfrm>
        </p:spPr>
        <p:txBody>
          <a:bodyPr/>
          <a:lstStyle/>
          <a:p>
            <a:r>
              <a:rPr lang="en-US" sz="2600" dirty="0"/>
              <a:t>All District Committees will formalize their membership and purpose as they related to the District Collegial Consultation Overview;</a:t>
            </a:r>
          </a:p>
          <a:p>
            <a:endParaRPr lang="en-US" sz="2600" dirty="0"/>
          </a:p>
          <a:p>
            <a:r>
              <a:rPr lang="en-US" sz="2600" dirty="0"/>
              <a:t>Will recommend through the District Assembly that the “ACCJC Task Force” be institutionalized as the “District Institutional Effectiveness Committee;</a:t>
            </a:r>
          </a:p>
          <a:p>
            <a:endParaRPr lang="en-US" sz="2600" dirty="0"/>
          </a:p>
          <a:p>
            <a:r>
              <a:rPr lang="en-US" sz="2600" dirty="0"/>
              <a:t>The Board BP/AP outlining District Collegial Consultation will be updated to reflect changes;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59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7445"/>
            <a:ext cx="8915400" cy="5048137"/>
          </a:xfrm>
        </p:spPr>
        <p:txBody>
          <a:bodyPr/>
          <a:lstStyle/>
          <a:p>
            <a:r>
              <a:rPr lang="en-US" sz="2600" dirty="0"/>
              <a:t>Progress to date will be reviewed on September 18</a:t>
            </a:r>
            <a:r>
              <a:rPr lang="en-US" sz="2600" baseline="30000" dirty="0"/>
              <a:t>th</a:t>
            </a:r>
            <a:r>
              <a:rPr lang="en-US" sz="2600" dirty="0"/>
              <a:t> with the IEPI;</a:t>
            </a:r>
          </a:p>
          <a:p>
            <a:endParaRPr lang="en-US" sz="2600" dirty="0"/>
          </a:p>
          <a:p>
            <a:r>
              <a:rPr lang="en-US" sz="2600" dirty="0"/>
              <a:t>Inclusive of feedback from IEPI, will begin using  consultative and planning process outlined in this presentation and update as opportunities for improvement present themselves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7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way we do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0791"/>
            <a:ext cx="9417022" cy="5139719"/>
          </a:xfrm>
        </p:spPr>
        <p:txBody>
          <a:bodyPr>
            <a:noAutofit/>
          </a:bodyPr>
          <a:lstStyle/>
          <a:p>
            <a:pPr lvl="1"/>
            <a:r>
              <a:rPr lang="en-US" sz="2200" dirty="0"/>
              <a:t>Challenge: Collegial Consultation</a:t>
            </a:r>
          </a:p>
          <a:p>
            <a:pPr lvl="2"/>
            <a:r>
              <a:rPr lang="en-US" sz="2200" dirty="0"/>
              <a:t>No clear purpose, charges, membership or relationship to other committees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Not recognized in Board Policy/Administrative Procedures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May find themselves working at cross-purposes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Wasted committee member time</a:t>
            </a:r>
          </a:p>
          <a:p>
            <a:pPr lvl="2"/>
            <a:r>
              <a:rPr lang="en-US" sz="2200" dirty="0"/>
              <a:t>No clarity on role of committee and scope of topic to be discussed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No output linked back to planning/consultation</a:t>
            </a:r>
          </a:p>
        </p:txBody>
      </p:sp>
    </p:spTree>
    <p:extLst>
      <p:ext uri="{BB962C8B-B14F-4D97-AF65-F5344CB8AC3E}">
        <p14:creationId xmlns:p14="http://schemas.microsoft.com/office/powerpoint/2010/main" val="74433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630017" y="3275937"/>
            <a:ext cx="10050449" cy="350652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03" y="624110"/>
            <a:ext cx="9659909" cy="1280890"/>
          </a:xfrm>
        </p:spPr>
        <p:txBody>
          <a:bodyPr/>
          <a:lstStyle/>
          <a:p>
            <a:r>
              <a:rPr lang="en-US" dirty="0"/>
              <a:t>Existing Collegial Consultation Environment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30818" y="4958371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TESS Executive Committee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3308" y="4366592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ACCJC Task Force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5403" y="4530205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District Budget Committee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6188" y="3853232"/>
            <a:ext cx="338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District Calendar Committee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511" y="4181925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District Applications Workgroup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0361" y="5253593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District Benefits Committee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4762" y="5961705"/>
            <a:ext cx="338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District Calendar Committee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4815" y="4958371"/>
            <a:ext cx="510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District Enrollment Management Committee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9281" y="5538054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District Program Review Committee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3301" y="6055723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District Safety Committee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6280" y="2453702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Chancellor’s Cabinet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9555" y="1776435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 of Trustees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3361" y="2114922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Chancellor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87645" y="2783630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District Assembly</a:t>
            </a:r>
          </a:p>
        </p:txBody>
      </p:sp>
    </p:spTree>
    <p:extLst>
      <p:ext uri="{BB962C8B-B14F-4D97-AF65-F5344CB8AC3E}">
        <p14:creationId xmlns:p14="http://schemas.microsoft.com/office/powerpoint/2010/main" val="150722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20" y="345558"/>
            <a:ext cx="8313321" cy="6385062"/>
          </a:xfrm>
        </p:spPr>
      </p:pic>
    </p:spTree>
    <p:extLst>
      <p:ext uri="{BB962C8B-B14F-4D97-AF65-F5344CB8AC3E}">
        <p14:creationId xmlns:p14="http://schemas.microsoft.com/office/powerpoint/2010/main" val="307282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way we do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520792"/>
            <a:ext cx="9438666" cy="4851132"/>
          </a:xfrm>
        </p:spPr>
        <p:txBody>
          <a:bodyPr>
            <a:noAutofit/>
          </a:bodyPr>
          <a:lstStyle/>
          <a:p>
            <a:r>
              <a:rPr lang="en-US" sz="2400" dirty="0"/>
              <a:t>Challenge: Planning Processes</a:t>
            </a:r>
          </a:p>
          <a:p>
            <a:pPr lvl="1"/>
            <a:r>
              <a:rPr lang="en-US" sz="2400" dirty="0"/>
              <a:t>Planning sequence didn’t make sense: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Varying timelines for Educational Master Plans;</a:t>
            </a:r>
          </a:p>
          <a:p>
            <a:pPr lvl="2"/>
            <a:r>
              <a:rPr lang="en-US" sz="2200" dirty="0"/>
              <a:t>Outcomes from colleges were not linked to District and vice-versa</a:t>
            </a:r>
          </a:p>
          <a:p>
            <a:pPr lvl="2"/>
            <a:r>
              <a:rPr lang="en-US" sz="2200" dirty="0"/>
              <a:t>Budget development was timed to allow colleges to know District assessment in advance, but was not link to planning</a:t>
            </a:r>
          </a:p>
          <a:p>
            <a:pPr lvl="2"/>
            <a:r>
              <a:rPr lang="en-US" sz="2200" dirty="0"/>
              <a:t>Board planning retreats are not informed of colleges’/District’s progress and/or needs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Planning in silos….</a:t>
            </a:r>
          </a:p>
        </p:txBody>
      </p:sp>
    </p:spTree>
    <p:extLst>
      <p:ext uri="{BB962C8B-B14F-4D97-AF65-F5344CB8AC3E}">
        <p14:creationId xmlns:p14="http://schemas.microsoft.com/office/powerpoint/2010/main" val="22342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Levels of Planning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815" y="1621858"/>
            <a:ext cx="9687827" cy="32004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dirty="0"/>
              <a:t>1)  Educational Master Plan</a:t>
            </a:r>
          </a:p>
          <a:p>
            <a:pPr lvl="3"/>
            <a:r>
              <a:rPr lang="en-US" sz="2200" dirty="0"/>
              <a:t>Ed Code requires colleges to have their own Educational Master Plan (EMP)</a:t>
            </a:r>
          </a:p>
          <a:p>
            <a:pPr lvl="3"/>
            <a:r>
              <a:rPr lang="en-US" sz="2200" dirty="0"/>
              <a:t>Colleges have agreed to a 6-year EMP planning cycle</a:t>
            </a:r>
          </a:p>
          <a:p>
            <a:pPr lvl="3"/>
            <a:r>
              <a:rPr lang="en-US" sz="2200" dirty="0"/>
              <a:t>Environmental Scan and Realignment done every 3 years</a:t>
            </a:r>
          </a:p>
          <a:p>
            <a:pPr marL="1371600" lvl="3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400" dirty="0"/>
              <a:t>2)  Annual Planning and Program Review</a:t>
            </a:r>
          </a:p>
          <a:p>
            <a:pPr lvl="3"/>
            <a:r>
              <a:rPr lang="en-US" sz="2200" dirty="0"/>
              <a:t>Culminates with end of year “snapshot” of progress on all plans, challenges, needs,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81796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66" y="197316"/>
            <a:ext cx="8855081" cy="6611027"/>
          </a:xfrm>
        </p:spPr>
      </p:pic>
    </p:spTree>
    <p:extLst>
      <p:ext uri="{BB962C8B-B14F-4D97-AF65-F5344CB8AC3E}">
        <p14:creationId xmlns:p14="http://schemas.microsoft.com/office/powerpoint/2010/main" val="129769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way we do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815" y="1644838"/>
            <a:ext cx="9687827" cy="3761770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Challenge:  Lack of Integrated Planning</a:t>
            </a:r>
          </a:p>
          <a:p>
            <a:pPr lvl="2"/>
            <a:r>
              <a:rPr lang="en-US" sz="2200" dirty="0"/>
              <a:t>Colleges and District have different plans;</a:t>
            </a:r>
          </a:p>
          <a:p>
            <a:pPr lvl="2"/>
            <a:r>
              <a:rPr lang="en-US" sz="2200" dirty="0"/>
              <a:t>Budget Development not directly linked to Program Review or Planning;</a:t>
            </a:r>
          </a:p>
          <a:p>
            <a:pPr lvl="2"/>
            <a:r>
              <a:rPr lang="en-US" sz="2200" dirty="0"/>
              <a:t>Accreditation requires colleges to have high degree of flexibility in how they plan to meet college’s unique needs</a:t>
            </a:r>
          </a:p>
          <a:p>
            <a:pPr lvl="2"/>
            <a:endParaRPr lang="en-US" sz="2200" dirty="0"/>
          </a:p>
          <a:p>
            <a:pPr lvl="1"/>
            <a:r>
              <a:rPr lang="en-US" sz="2400" dirty="0"/>
              <a:t>The DILEMMA!  How do we align all entities if they are using different approaches to planning?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 SOLUTION! The IEPI Integrated Planning Model</a:t>
            </a:r>
          </a:p>
        </p:txBody>
      </p:sp>
    </p:spTree>
    <p:extLst>
      <p:ext uri="{BB962C8B-B14F-4D97-AF65-F5344CB8AC3E}">
        <p14:creationId xmlns:p14="http://schemas.microsoft.com/office/powerpoint/2010/main" val="123017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71020"/>
            <a:ext cx="9331241" cy="6692038"/>
          </a:xfrm>
        </p:spPr>
      </p:pic>
    </p:spTree>
    <p:extLst>
      <p:ext uri="{BB962C8B-B14F-4D97-AF65-F5344CB8AC3E}">
        <p14:creationId xmlns:p14="http://schemas.microsoft.com/office/powerpoint/2010/main" val="75659948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529</TotalTime>
  <Words>595</Words>
  <Application>Microsoft Office PowerPoint</Application>
  <PresentationFormat>Widescreen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Wisp</vt:lpstr>
      <vt:lpstr>SBCCD Collegial Consultation and Institutional Planning</vt:lpstr>
      <vt:lpstr>Changing the way we do business</vt:lpstr>
      <vt:lpstr>Existing Collegial Consultation Environment</vt:lpstr>
      <vt:lpstr>PowerPoint Presentation</vt:lpstr>
      <vt:lpstr>Changing the way we do business</vt:lpstr>
      <vt:lpstr>Two Levels of Planning </vt:lpstr>
      <vt:lpstr>PowerPoint Presentation</vt:lpstr>
      <vt:lpstr>Changing the way we do business</vt:lpstr>
      <vt:lpstr>PowerPoint Presentation</vt:lpstr>
      <vt:lpstr>Bringing the Planning Together…</vt:lpstr>
      <vt:lpstr>PowerPoint Presentation</vt:lpstr>
      <vt:lpstr>Changing the way we do business</vt:lpstr>
      <vt:lpstr>PowerPoint Presentation</vt:lpstr>
      <vt:lpstr>PowerPoint Presentation</vt:lpstr>
      <vt:lpstr>Proposed Board Annual Planning Process</vt:lpstr>
      <vt:lpstr>Proposed Board Annual Planning Process</vt:lpstr>
      <vt:lpstr>Proposed Board Annual Planning Process</vt:lpstr>
      <vt:lpstr>Next Steps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SBCCD Governance Structure and Institutional Planning</dc:title>
  <dc:creator>Kuck, Dr. Glen</dc:creator>
  <cp:lastModifiedBy>Stacey Nikac</cp:lastModifiedBy>
  <cp:revision>28</cp:revision>
  <cp:lastPrinted>2017-05-01T17:52:00Z</cp:lastPrinted>
  <dcterms:created xsi:type="dcterms:W3CDTF">2017-05-01T15:53:08Z</dcterms:created>
  <dcterms:modified xsi:type="dcterms:W3CDTF">2017-05-24T20:21:25Z</dcterms:modified>
</cp:coreProperties>
</file>