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61" r:id="rId4"/>
    <p:sldId id="262" r:id="rId5"/>
    <p:sldId id="291" r:id="rId6"/>
    <p:sldId id="263" r:id="rId7"/>
    <p:sldId id="265" r:id="rId8"/>
    <p:sldId id="266" r:id="rId9"/>
    <p:sldId id="264" r:id="rId10"/>
    <p:sldId id="295" r:id="rId11"/>
    <p:sldId id="296" r:id="rId12"/>
    <p:sldId id="277" r:id="rId13"/>
    <p:sldId id="293" r:id="rId14"/>
    <p:sldId id="294" r:id="rId15"/>
    <p:sldId id="279" r:id="rId16"/>
    <p:sldId id="280" r:id="rId17"/>
    <p:sldId id="281" r:id="rId18"/>
    <p:sldId id="284" r:id="rId19"/>
    <p:sldId id="285" r:id="rId20"/>
    <p:sldId id="297" r:id="rId21"/>
    <p:sldId id="258" r:id="rId22"/>
    <p:sldId id="259" r:id="rId23"/>
    <p:sldId id="292" r:id="rId24"/>
    <p:sldId id="260" r:id="rId25"/>
    <p:sldId id="298" r:id="rId26"/>
    <p:sldId id="268" r:id="rId27"/>
    <p:sldId id="269" r:id="rId28"/>
    <p:sldId id="270" r:id="rId29"/>
    <p:sldId id="271" r:id="rId30"/>
    <p:sldId id="272" r:id="rId31"/>
    <p:sldId id="273" r:id="rId32"/>
    <p:sldId id="274" r:id="rId33"/>
    <p:sldId id="275" r:id="rId34"/>
    <p:sldId id="276" r:id="rId35"/>
    <p:sldId id="29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7" autoAdjust="0"/>
    <p:restoredTop sz="84535" autoAdjust="0"/>
  </p:normalViewPr>
  <p:slideViewPr>
    <p:cSldViewPr snapToGrid="0">
      <p:cViewPr varScale="1">
        <p:scale>
          <a:sx n="94" d="100"/>
          <a:sy n="94" d="100"/>
        </p:scale>
        <p:origin x="8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California Community College Statewide Completion</a:t>
            </a:r>
            <a:r>
              <a:rPr lang="en-US" baseline="0" dirty="0"/>
              <a:t> Rates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2010-11</c:v>
                </c:pt>
                <c:pt idx="1">
                  <c:v>2011-12</c:v>
                </c:pt>
                <c:pt idx="2">
                  <c:v>2012-13</c:v>
                </c:pt>
                <c:pt idx="3">
                  <c:v>2013-14</c:v>
                </c:pt>
                <c:pt idx="4">
                  <c:v>2014-15</c:v>
                </c:pt>
                <c:pt idx="5">
                  <c:v>2015-16</c:v>
                </c:pt>
              </c:strCache>
            </c:strRef>
          </c:cat>
          <c:val>
            <c:numRef>
              <c:f>Sheet1!$B$2:$B$7</c:f>
              <c:numCache>
                <c:formatCode>0.0%</c:formatCode>
                <c:ptCount val="6"/>
                <c:pt idx="0">
                  <c:v>0.48799999999999999</c:v>
                </c:pt>
                <c:pt idx="1">
                  <c:v>0.49199999999999999</c:v>
                </c:pt>
                <c:pt idx="2">
                  <c:v>0.48599999999999999</c:v>
                </c:pt>
                <c:pt idx="3">
                  <c:v>0.47499999999999998</c:v>
                </c:pt>
                <c:pt idx="4">
                  <c:v>0.47299999999999998</c:v>
                </c:pt>
                <c:pt idx="5">
                  <c:v>0.48</c:v>
                </c:pt>
              </c:numCache>
            </c:numRef>
          </c:val>
          <c:extLst>
            <c:ext xmlns:c16="http://schemas.microsoft.com/office/drawing/2014/chart" uri="{C3380CC4-5D6E-409C-BE32-E72D297353CC}">
              <c16:uniqueId val="{00000000-DE77-4884-A146-B6D215F7E0B4}"/>
            </c:ext>
          </c:extLst>
        </c:ser>
        <c:dLbls>
          <c:dLblPos val="inEnd"/>
          <c:showLegendKey val="0"/>
          <c:showVal val="1"/>
          <c:showCatName val="0"/>
          <c:showSerName val="0"/>
          <c:showPercent val="0"/>
          <c:showBubbleSize val="0"/>
        </c:dLbls>
        <c:gapWidth val="219"/>
        <c:overlap val="-27"/>
        <c:axId val="1507399824"/>
        <c:axId val="1507417712"/>
      </c:barChart>
      <c:catAx>
        <c:axId val="150739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7417712"/>
        <c:crosses val="autoZero"/>
        <c:auto val="1"/>
        <c:lblAlgn val="ctr"/>
        <c:lblOffset val="100"/>
        <c:noMultiLvlLbl val="0"/>
      </c:catAx>
      <c:valAx>
        <c:axId val="150741771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07399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4FF201-1A51-4996-B454-A3950E1F43B6}" type="datetimeFigureOut">
              <a:rPr lang="en-US" smtClean="0"/>
              <a:t>7/3/2017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4C16E34-5821-434F-90C0-41556A78274B}" type="slidenum">
              <a:rPr lang="en-US" smtClean="0"/>
              <a:t>‹#›</a:t>
            </a:fld>
            <a:endParaRPr lang="en-US"/>
          </a:p>
        </p:txBody>
      </p:sp>
    </p:spTree>
    <p:extLst>
      <p:ext uri="{BB962C8B-B14F-4D97-AF65-F5344CB8AC3E}">
        <p14:creationId xmlns:p14="http://schemas.microsoft.com/office/powerpoint/2010/main" val="222568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 Id="rId5" Type="http://schemas.openxmlformats.org/officeDocument/2006/relationships/hyperlink" Target="https://edsource.org/2012/landmark-community-college-bill-heads-to-governor/19606" TargetMode="External"/><Relationship Id="rId4" Type="http://schemas.openxmlformats.org/officeDocument/2006/relationships/hyperlink" Target="http://scorecard.cccco.edu/scorecard.aspx"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a:t>
            </a:fld>
            <a:endParaRPr lang="en-US"/>
          </a:p>
        </p:txBody>
      </p:sp>
    </p:spTree>
    <p:extLst>
      <p:ext uri="{BB962C8B-B14F-4D97-AF65-F5344CB8AC3E}">
        <p14:creationId xmlns:p14="http://schemas.microsoft.com/office/powerpoint/2010/main" val="274820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hlinkClick r:id="rId4"/>
              </a:rPr>
              <a:t>Statistics released last week</a:t>
            </a:r>
            <a:r>
              <a:rPr lang="en-US" dirty="0"/>
              <a:t> show a 48.0 percent completion rate in 2015-16.  That’s slightly lower than the 48.8 percent in</a:t>
            </a:r>
            <a:r>
              <a:rPr lang="en-US" b="1" dirty="0"/>
              <a:t> </a:t>
            </a:r>
            <a:r>
              <a:rPr lang="en-US" dirty="0"/>
              <a:t>2010-11, which was the most current measure before </a:t>
            </a:r>
            <a:r>
              <a:rPr lang="en-US" dirty="0">
                <a:hlinkClick r:id="rId5"/>
              </a:rPr>
              <a:t>the bill was signed</a:t>
            </a:r>
            <a:r>
              <a:rPr lang="en-US" dirty="0"/>
              <a:t> by Gov. Jerry Brown.  However, officials are pleased that the new rate has reversed three previous years of decline and is a bump up from the 47.3 percent in 2014-15; it also is above the 47.5 percent in the 2013-14 school year when officials say the reforms began to take hold on campuses.</a:t>
            </a:r>
          </a:p>
        </p:txBody>
      </p:sp>
      <p:sp>
        <p:nvSpPr>
          <p:cNvPr id="4" name="Slide Number Placeholder 3"/>
          <p:cNvSpPr>
            <a:spLocks noGrp="1"/>
          </p:cNvSpPr>
          <p:nvPr>
            <p:ph type="sldNum" sz="quarter" idx="10"/>
          </p:nvPr>
        </p:nvSpPr>
        <p:spPr/>
        <p:txBody>
          <a:bodyPr/>
          <a:lstStyle/>
          <a:p>
            <a:fld id="{4E496690-8655-4F58-A56A-67A6D0783853}" type="slidenum">
              <a:rPr lang="en-US" smtClean="0"/>
              <a:t>10</a:t>
            </a:fld>
            <a:endParaRPr lang="en-US"/>
          </a:p>
        </p:txBody>
      </p:sp>
    </p:spTree>
    <p:extLst>
      <p:ext uri="{BB962C8B-B14F-4D97-AF65-F5344CB8AC3E}">
        <p14:creationId xmlns:p14="http://schemas.microsoft.com/office/powerpoint/2010/main" val="1024868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Since the passage of the Student Success Act of 2012, college faculty, staff, and administrators have been working hard to design and implement policy changes and interventions based on the recommendations of the Board of Governors’ Student Success Taskforce. </a:t>
            </a:r>
          </a:p>
          <a:p>
            <a:endParaRPr lang="en-US" dirty="0"/>
          </a:p>
          <a:p>
            <a:endParaRPr lang="en-US" dirty="0"/>
          </a:p>
        </p:txBody>
      </p:sp>
      <p:sp>
        <p:nvSpPr>
          <p:cNvPr id="4" name="Slide Number Placeholder 3"/>
          <p:cNvSpPr>
            <a:spLocks noGrp="1"/>
          </p:cNvSpPr>
          <p:nvPr>
            <p:ph type="sldNum" sz="quarter" idx="10"/>
          </p:nvPr>
        </p:nvSpPr>
        <p:spPr/>
        <p:txBody>
          <a:bodyPr/>
          <a:lstStyle/>
          <a:p>
            <a:fld id="{4E496690-8655-4F58-A56A-67A6D0783853}" type="slidenum">
              <a:rPr lang="en-US" smtClean="0"/>
              <a:t>11</a:t>
            </a:fld>
            <a:endParaRPr lang="en-US"/>
          </a:p>
        </p:txBody>
      </p:sp>
    </p:spTree>
    <p:extLst>
      <p:ext uri="{BB962C8B-B14F-4D97-AF65-F5344CB8AC3E}">
        <p14:creationId xmlns:p14="http://schemas.microsoft.com/office/powerpoint/2010/main" val="861598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12</a:t>
            </a:fld>
            <a:endParaRPr lang="en-US"/>
          </a:p>
        </p:txBody>
      </p:sp>
    </p:spTree>
    <p:extLst>
      <p:ext uri="{BB962C8B-B14F-4D97-AF65-F5344CB8AC3E}">
        <p14:creationId xmlns:p14="http://schemas.microsoft.com/office/powerpoint/2010/main" val="1783236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Changed the Year I</a:t>
            </a:r>
            <a:r>
              <a:rPr lang="en-US" baseline="0" dirty="0" smtClean="0"/>
              <a:t> and II math and English transfer rates.  </a:t>
            </a:r>
            <a:r>
              <a:rPr lang="en-US" baseline="0" smtClean="0"/>
              <a:t>They were reported incorrectly and CCCCO made correction on July 1, 2017.</a:t>
            </a:r>
            <a:endParaRPr lang="en-US" smtClean="0"/>
          </a:p>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13</a:t>
            </a:fld>
            <a:endParaRPr lang="en-US"/>
          </a:p>
        </p:txBody>
      </p:sp>
    </p:spTree>
    <p:extLst>
      <p:ext uri="{BB962C8B-B14F-4D97-AF65-F5344CB8AC3E}">
        <p14:creationId xmlns:p14="http://schemas.microsoft.com/office/powerpoint/2010/main" val="1979207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14</a:t>
            </a:fld>
            <a:endParaRPr lang="en-US"/>
          </a:p>
        </p:txBody>
      </p:sp>
    </p:spTree>
    <p:extLst>
      <p:ext uri="{BB962C8B-B14F-4D97-AF65-F5344CB8AC3E}">
        <p14:creationId xmlns:p14="http://schemas.microsoft.com/office/powerpoint/2010/main" val="270985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24C16E34-5821-434F-90C0-41556A78274B}" type="slidenum">
              <a:rPr lang="en-US" smtClean="0"/>
              <a:t>15</a:t>
            </a:fld>
            <a:endParaRPr lang="en-US"/>
          </a:p>
        </p:txBody>
      </p:sp>
    </p:spTree>
    <p:extLst>
      <p:ext uri="{BB962C8B-B14F-4D97-AF65-F5344CB8AC3E}">
        <p14:creationId xmlns:p14="http://schemas.microsoft.com/office/powerpoint/2010/main" val="412345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24C16E34-5821-434F-90C0-41556A78274B}" type="slidenum">
              <a:rPr lang="en-US" smtClean="0"/>
              <a:t>16</a:t>
            </a:fld>
            <a:endParaRPr lang="en-US"/>
          </a:p>
        </p:txBody>
      </p:sp>
    </p:spTree>
    <p:extLst>
      <p:ext uri="{BB962C8B-B14F-4D97-AF65-F5344CB8AC3E}">
        <p14:creationId xmlns:p14="http://schemas.microsoft.com/office/powerpoint/2010/main" val="569773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17</a:t>
            </a:fld>
            <a:endParaRPr lang="en-US"/>
          </a:p>
        </p:txBody>
      </p:sp>
    </p:spTree>
    <p:extLst>
      <p:ext uri="{BB962C8B-B14F-4D97-AF65-F5344CB8AC3E}">
        <p14:creationId xmlns:p14="http://schemas.microsoft.com/office/powerpoint/2010/main" val="3859957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18</a:t>
            </a:fld>
            <a:endParaRPr lang="en-US"/>
          </a:p>
        </p:txBody>
      </p:sp>
    </p:spTree>
    <p:extLst>
      <p:ext uri="{BB962C8B-B14F-4D97-AF65-F5344CB8AC3E}">
        <p14:creationId xmlns:p14="http://schemas.microsoft.com/office/powerpoint/2010/main" val="1365726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19</a:t>
            </a:fld>
            <a:endParaRPr lang="en-US"/>
          </a:p>
        </p:txBody>
      </p:sp>
    </p:spTree>
    <p:extLst>
      <p:ext uri="{BB962C8B-B14F-4D97-AF65-F5344CB8AC3E}">
        <p14:creationId xmlns:p14="http://schemas.microsoft.com/office/powerpoint/2010/main" val="717191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a:t>
            </a:fld>
            <a:endParaRPr lang="en-US"/>
          </a:p>
        </p:txBody>
      </p:sp>
    </p:spTree>
    <p:extLst>
      <p:ext uri="{BB962C8B-B14F-4D97-AF65-F5344CB8AC3E}">
        <p14:creationId xmlns:p14="http://schemas.microsoft.com/office/powerpoint/2010/main" val="1950516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21</a:t>
            </a:fld>
            <a:endParaRPr lang="en-US"/>
          </a:p>
        </p:txBody>
      </p:sp>
    </p:spTree>
    <p:extLst>
      <p:ext uri="{BB962C8B-B14F-4D97-AF65-F5344CB8AC3E}">
        <p14:creationId xmlns:p14="http://schemas.microsoft.com/office/powerpoint/2010/main" val="754563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Changed the Year I</a:t>
            </a:r>
            <a:r>
              <a:rPr lang="en-US" baseline="0" dirty="0" smtClean="0"/>
              <a:t> and II math and English transfer rates.  They were reported incorrectly and CCCCO made correction on July 1, 2017.</a:t>
            </a:r>
            <a:endParaRPr lang="en-US" dirty="0"/>
          </a:p>
        </p:txBody>
      </p:sp>
      <p:sp>
        <p:nvSpPr>
          <p:cNvPr id="4" name="Slide Number Placeholder 3"/>
          <p:cNvSpPr>
            <a:spLocks noGrp="1"/>
          </p:cNvSpPr>
          <p:nvPr>
            <p:ph type="sldNum" sz="quarter" idx="10"/>
          </p:nvPr>
        </p:nvSpPr>
        <p:spPr/>
        <p:txBody>
          <a:bodyPr/>
          <a:lstStyle/>
          <a:p>
            <a:fld id="{24C16E34-5821-434F-90C0-41556A78274B}" type="slidenum">
              <a:rPr lang="en-US" smtClean="0"/>
              <a:t>22</a:t>
            </a:fld>
            <a:endParaRPr lang="en-US"/>
          </a:p>
        </p:txBody>
      </p:sp>
    </p:spTree>
    <p:extLst>
      <p:ext uri="{BB962C8B-B14F-4D97-AF65-F5344CB8AC3E}">
        <p14:creationId xmlns:p14="http://schemas.microsoft.com/office/powerpoint/2010/main" val="3872890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23</a:t>
            </a:fld>
            <a:endParaRPr lang="en-US"/>
          </a:p>
        </p:txBody>
      </p:sp>
    </p:spTree>
    <p:extLst>
      <p:ext uri="{BB962C8B-B14F-4D97-AF65-F5344CB8AC3E}">
        <p14:creationId xmlns:p14="http://schemas.microsoft.com/office/powerpoint/2010/main" val="3487664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The</a:t>
            </a:r>
            <a:r>
              <a:rPr lang="en-US" baseline="0" dirty="0"/>
              <a:t> CTE Completion Rate for Crafton is the same for the State</a:t>
            </a:r>
            <a:endParaRPr lang="en-US" dirty="0"/>
          </a:p>
        </p:txBody>
      </p:sp>
      <p:sp>
        <p:nvSpPr>
          <p:cNvPr id="4" name="Slide Number Placeholder 3"/>
          <p:cNvSpPr>
            <a:spLocks noGrp="1"/>
          </p:cNvSpPr>
          <p:nvPr>
            <p:ph type="sldNum" sz="quarter" idx="10"/>
          </p:nvPr>
        </p:nvSpPr>
        <p:spPr/>
        <p:txBody>
          <a:bodyPr/>
          <a:lstStyle/>
          <a:p>
            <a:fld id="{24C16E34-5821-434F-90C0-41556A78274B}" type="slidenum">
              <a:rPr lang="en-US" smtClean="0"/>
              <a:t>24</a:t>
            </a:fld>
            <a:endParaRPr lang="en-US"/>
          </a:p>
        </p:txBody>
      </p:sp>
    </p:spTree>
    <p:extLst>
      <p:ext uri="{BB962C8B-B14F-4D97-AF65-F5344CB8AC3E}">
        <p14:creationId xmlns:p14="http://schemas.microsoft.com/office/powerpoint/2010/main" val="989361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The</a:t>
            </a:r>
            <a:r>
              <a:rPr lang="en-US" baseline="0" dirty="0"/>
              <a:t> CTE Completion Rate for Crafton is the same for the State</a:t>
            </a:r>
            <a:endParaRPr lang="en-US" dirty="0"/>
          </a:p>
        </p:txBody>
      </p:sp>
      <p:sp>
        <p:nvSpPr>
          <p:cNvPr id="4" name="Slide Number Placeholder 3"/>
          <p:cNvSpPr>
            <a:spLocks noGrp="1"/>
          </p:cNvSpPr>
          <p:nvPr>
            <p:ph type="sldNum" sz="quarter" idx="10"/>
          </p:nvPr>
        </p:nvSpPr>
        <p:spPr/>
        <p:txBody>
          <a:bodyPr/>
          <a:lstStyle/>
          <a:p>
            <a:fld id="{24C16E34-5821-434F-90C0-41556A78274B}" type="slidenum">
              <a:rPr lang="en-US" smtClean="0"/>
              <a:t>25</a:t>
            </a:fld>
            <a:endParaRPr lang="en-US"/>
          </a:p>
        </p:txBody>
      </p:sp>
    </p:spTree>
    <p:extLst>
      <p:ext uri="{BB962C8B-B14F-4D97-AF65-F5344CB8AC3E}">
        <p14:creationId xmlns:p14="http://schemas.microsoft.com/office/powerpoint/2010/main" val="4161722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26</a:t>
            </a:fld>
            <a:endParaRPr lang="en-US"/>
          </a:p>
        </p:txBody>
      </p:sp>
    </p:spTree>
    <p:extLst>
      <p:ext uri="{BB962C8B-B14F-4D97-AF65-F5344CB8AC3E}">
        <p14:creationId xmlns:p14="http://schemas.microsoft.com/office/powerpoint/2010/main" val="1334461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27</a:t>
            </a:fld>
            <a:endParaRPr lang="en-US"/>
          </a:p>
        </p:txBody>
      </p:sp>
    </p:spTree>
    <p:extLst>
      <p:ext uri="{BB962C8B-B14F-4D97-AF65-F5344CB8AC3E}">
        <p14:creationId xmlns:p14="http://schemas.microsoft.com/office/powerpoint/2010/main" val="2276312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28</a:t>
            </a:fld>
            <a:endParaRPr lang="en-US"/>
          </a:p>
        </p:txBody>
      </p:sp>
    </p:spTree>
    <p:extLst>
      <p:ext uri="{BB962C8B-B14F-4D97-AF65-F5344CB8AC3E}">
        <p14:creationId xmlns:p14="http://schemas.microsoft.com/office/powerpoint/2010/main" val="38368415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29</a:t>
            </a:fld>
            <a:endParaRPr lang="en-US"/>
          </a:p>
        </p:txBody>
      </p:sp>
    </p:spTree>
    <p:extLst>
      <p:ext uri="{BB962C8B-B14F-4D97-AF65-F5344CB8AC3E}">
        <p14:creationId xmlns:p14="http://schemas.microsoft.com/office/powerpoint/2010/main" val="2537060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30</a:t>
            </a:fld>
            <a:endParaRPr lang="en-US"/>
          </a:p>
        </p:txBody>
      </p:sp>
    </p:spTree>
    <p:extLst>
      <p:ext uri="{BB962C8B-B14F-4D97-AF65-F5344CB8AC3E}">
        <p14:creationId xmlns:p14="http://schemas.microsoft.com/office/powerpoint/2010/main" val="400523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4E496690-8655-4F58-A56A-67A6D0783853}" type="slidenum">
              <a:rPr lang="en-US" smtClean="0"/>
              <a:t>3</a:t>
            </a:fld>
            <a:endParaRPr lang="en-US" dirty="0"/>
          </a:p>
        </p:txBody>
      </p:sp>
    </p:spTree>
    <p:extLst>
      <p:ext uri="{BB962C8B-B14F-4D97-AF65-F5344CB8AC3E}">
        <p14:creationId xmlns:p14="http://schemas.microsoft.com/office/powerpoint/2010/main" val="2239376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31</a:t>
            </a:fld>
            <a:endParaRPr lang="en-US"/>
          </a:p>
        </p:txBody>
      </p:sp>
    </p:spTree>
    <p:extLst>
      <p:ext uri="{BB962C8B-B14F-4D97-AF65-F5344CB8AC3E}">
        <p14:creationId xmlns:p14="http://schemas.microsoft.com/office/powerpoint/2010/main" val="28768379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32</a:t>
            </a:fld>
            <a:endParaRPr lang="en-US"/>
          </a:p>
        </p:txBody>
      </p:sp>
    </p:spTree>
    <p:extLst>
      <p:ext uri="{BB962C8B-B14F-4D97-AF65-F5344CB8AC3E}">
        <p14:creationId xmlns:p14="http://schemas.microsoft.com/office/powerpoint/2010/main" val="27221028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33</a:t>
            </a:fld>
            <a:endParaRPr lang="en-US"/>
          </a:p>
        </p:txBody>
      </p:sp>
    </p:spTree>
    <p:extLst>
      <p:ext uri="{BB962C8B-B14F-4D97-AF65-F5344CB8AC3E}">
        <p14:creationId xmlns:p14="http://schemas.microsoft.com/office/powerpoint/2010/main" val="3050299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34</a:t>
            </a:fld>
            <a:endParaRPr lang="en-US"/>
          </a:p>
        </p:txBody>
      </p:sp>
    </p:spTree>
    <p:extLst>
      <p:ext uri="{BB962C8B-B14F-4D97-AF65-F5344CB8AC3E}">
        <p14:creationId xmlns:p14="http://schemas.microsoft.com/office/powerpoint/2010/main" val="23181174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4C16E34-5821-434F-90C0-41556A78274B}" type="slidenum">
              <a:rPr lang="en-US" smtClean="0"/>
              <a:t>35</a:t>
            </a:fld>
            <a:endParaRPr lang="en-US"/>
          </a:p>
        </p:txBody>
      </p:sp>
    </p:spTree>
    <p:extLst>
      <p:ext uri="{BB962C8B-B14F-4D97-AF65-F5344CB8AC3E}">
        <p14:creationId xmlns:p14="http://schemas.microsoft.com/office/powerpoint/2010/main" val="3412423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err="1"/>
              <a:t>Leinbach</a:t>
            </a:r>
            <a:r>
              <a:rPr lang="en-US" dirty="0"/>
              <a:t> and Jenkins (2008, pp. 1) define momentum points as “measurable educational attainments, such as completing a </a:t>
            </a:r>
            <a:r>
              <a:rPr lang="en-US"/>
              <a:t>college-level math </a:t>
            </a:r>
            <a:r>
              <a:rPr lang="en-US" dirty="0"/>
              <a:t>course, that are empirically correlated with the completion of a milestone.”  The CCCCO Student Success Task Force (SSTF, 2011) refers to momentum points as progression metrics. </a:t>
            </a:r>
          </a:p>
          <a:p>
            <a:endParaRPr lang="en-US" dirty="0"/>
          </a:p>
          <a:p>
            <a:r>
              <a:rPr lang="en-US" b="1" dirty="0"/>
              <a:t>Persistence</a:t>
            </a:r>
            <a:r>
              <a:rPr lang="en-US" dirty="0"/>
              <a:t> – The percentage of first-time students with minimum of 6 units earned who attempted </a:t>
            </a:r>
            <a:r>
              <a:rPr lang="en-US"/>
              <a:t>any Math </a:t>
            </a:r>
            <a:r>
              <a:rPr lang="en-US" dirty="0"/>
              <a:t>or English in the first three years and achieved the following measure of progress (or momentum point) within six years of entry: </a:t>
            </a:r>
          </a:p>
          <a:p>
            <a:r>
              <a:rPr lang="en-US" dirty="0"/>
              <a:t>• Enroll in first three consecutive primary semester terms (or four quarter terms) anywhere in the CCC system. </a:t>
            </a:r>
          </a:p>
          <a:p>
            <a:pPr lvl="0"/>
            <a:endParaRPr lang="en-US" dirty="0"/>
          </a:p>
          <a:p>
            <a:r>
              <a:rPr lang="en-US" b="1" dirty="0"/>
              <a:t>30 Units</a:t>
            </a:r>
            <a:r>
              <a:rPr lang="en-US" dirty="0"/>
              <a:t> – The percentage of first-time students with minimum of 6 units earned who attempted </a:t>
            </a:r>
            <a:r>
              <a:rPr lang="en-US"/>
              <a:t>any Math </a:t>
            </a:r>
            <a:r>
              <a:rPr lang="en-US" dirty="0"/>
              <a:t>or English in the first three years and achieved the following measure of progress (or milestone) within six years of entry: </a:t>
            </a:r>
          </a:p>
          <a:p>
            <a:r>
              <a:rPr lang="en-US" dirty="0"/>
              <a:t>• Earned at least 30 units in the CCC system. </a:t>
            </a:r>
          </a:p>
          <a:p>
            <a:pPr lvl="0"/>
            <a:endParaRPr lang="en-US" b="1" dirty="0"/>
          </a:p>
          <a:p>
            <a:r>
              <a:rPr lang="en-US" b="1" dirty="0"/>
              <a:t>Remedial (English </a:t>
            </a:r>
            <a:r>
              <a:rPr lang="en-US" b="1"/>
              <a:t>and Math)</a:t>
            </a:r>
            <a:r>
              <a:rPr lang="en-US"/>
              <a:t> </a:t>
            </a:r>
            <a:r>
              <a:rPr lang="en-US" dirty="0"/>
              <a:t>– The percentage of credit students who attempted a course designated at “levels below transfer” in: </a:t>
            </a:r>
          </a:p>
          <a:p>
            <a:r>
              <a:rPr lang="en-US"/>
              <a:t>• Math </a:t>
            </a:r>
            <a:r>
              <a:rPr lang="en-US" dirty="0"/>
              <a:t>and successfully completed a college-level course </a:t>
            </a:r>
            <a:r>
              <a:rPr lang="en-US"/>
              <a:t>in Math </a:t>
            </a:r>
            <a:r>
              <a:rPr lang="en-US" dirty="0"/>
              <a:t>within six years. </a:t>
            </a:r>
          </a:p>
          <a:p>
            <a:r>
              <a:rPr lang="en-US" dirty="0"/>
              <a:t>• English and successfully completed a college-level course in English within six years. </a:t>
            </a:r>
          </a:p>
          <a:p>
            <a:r>
              <a:rPr lang="en-US" dirty="0"/>
              <a:t>• ESL and successfully completed the ESL sequence or a college-level English course within six years. </a:t>
            </a:r>
          </a:p>
          <a:p>
            <a:r>
              <a:rPr lang="en-US" dirty="0"/>
              <a:t>The cohort is defined as the year the student attempts a course at “levels below transfer” </a:t>
            </a:r>
            <a:r>
              <a:rPr lang="en-US"/>
              <a:t>in Math, </a:t>
            </a:r>
            <a:r>
              <a:rPr lang="en-US" dirty="0"/>
              <a:t>English and/or ESL at that college. </a:t>
            </a:r>
          </a:p>
        </p:txBody>
      </p:sp>
      <p:sp>
        <p:nvSpPr>
          <p:cNvPr id="4" name="Slide Number Placeholder 3"/>
          <p:cNvSpPr>
            <a:spLocks noGrp="1"/>
          </p:cNvSpPr>
          <p:nvPr>
            <p:ph type="sldNum" sz="quarter" idx="10"/>
          </p:nvPr>
        </p:nvSpPr>
        <p:spPr/>
        <p:txBody>
          <a:bodyPr/>
          <a:lstStyle/>
          <a:p>
            <a:fld id="{4E496690-8655-4F58-A56A-67A6D0783853}" type="slidenum">
              <a:rPr lang="en-US" smtClean="0"/>
              <a:t>4</a:t>
            </a:fld>
            <a:endParaRPr lang="en-US"/>
          </a:p>
        </p:txBody>
      </p:sp>
    </p:spTree>
    <p:extLst>
      <p:ext uri="{BB962C8B-B14F-4D97-AF65-F5344CB8AC3E}">
        <p14:creationId xmlns:p14="http://schemas.microsoft.com/office/powerpoint/2010/main" val="3089095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4E496690-8655-4F58-A56A-67A6D0783853}" type="slidenum">
              <a:rPr lang="en-US" smtClean="0"/>
              <a:t>5</a:t>
            </a:fld>
            <a:endParaRPr lang="en-US"/>
          </a:p>
        </p:txBody>
      </p:sp>
    </p:spTree>
    <p:extLst>
      <p:ext uri="{BB962C8B-B14F-4D97-AF65-F5344CB8AC3E}">
        <p14:creationId xmlns:p14="http://schemas.microsoft.com/office/powerpoint/2010/main" val="2422293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b="1" dirty="0"/>
              <a:t>Completion (SPAR)</a:t>
            </a:r>
            <a:r>
              <a:rPr lang="en-US" dirty="0"/>
              <a:t> – The percentage of first-time students with minimum of 6 units earned who attempted </a:t>
            </a:r>
            <a:r>
              <a:rPr lang="en-US"/>
              <a:t>any Math </a:t>
            </a:r>
            <a:r>
              <a:rPr lang="en-US" dirty="0"/>
              <a:t>or English in the first three years and achieved any of the following outcomes within six years of entry: </a:t>
            </a:r>
          </a:p>
          <a:p>
            <a:r>
              <a:rPr lang="en-US" dirty="0"/>
              <a:t>• Earned AA/AS or credit Certificate (Chancellor’s Office approved) </a:t>
            </a:r>
          </a:p>
          <a:p>
            <a:r>
              <a:rPr lang="en-US" dirty="0"/>
              <a:t>• Transfer to four-year institution (students shown to have enrolled at any four-year institution of higher education after enrolling at a CCC) </a:t>
            </a:r>
          </a:p>
          <a:p>
            <a:r>
              <a:rPr lang="en-US" dirty="0"/>
              <a:t>• Achieved “Transfer Prepared” (student successfully completed 60 UC/CSU transferable units with a GPA &gt;= 2.0) </a:t>
            </a:r>
          </a:p>
          <a:p>
            <a:pPr lvl="0"/>
            <a:endParaRPr lang="en-US" b="1" dirty="0"/>
          </a:p>
          <a:p>
            <a:r>
              <a:rPr lang="en-US" b="1" dirty="0"/>
              <a:t>Career Technical Education (CTE)</a:t>
            </a:r>
            <a:r>
              <a:rPr lang="en-US" dirty="0"/>
              <a:t> – The percentage of students who completed a CTE course for the first-time and completed more than 8 units in the subsequent three years in a single discipline (2-digit vocational TOP code where at least one of the courses is occupational SAM B or C) and who achieved any of the following outcomes within six years of entry: </a:t>
            </a:r>
          </a:p>
          <a:p>
            <a:r>
              <a:rPr lang="en-US" dirty="0"/>
              <a:t>• Earned any AA/AS or credit Certificate (Chancellor’s Office approved) </a:t>
            </a:r>
          </a:p>
          <a:p>
            <a:r>
              <a:rPr lang="en-US" dirty="0"/>
              <a:t>• Transfer to four-year institution (students shown to have enrolled at any four-year institution of higher education after enrolling at a CCC) </a:t>
            </a:r>
          </a:p>
          <a:p>
            <a:r>
              <a:rPr lang="en-US" dirty="0"/>
              <a:t>• Achieved “Transfer Prepared” (student successfully completed 60 UC/CSU transferable units with a GPA &gt;= 2.0) </a:t>
            </a:r>
          </a:p>
          <a:p>
            <a:endParaRPr lang="en-US" dirty="0"/>
          </a:p>
        </p:txBody>
      </p:sp>
      <p:sp>
        <p:nvSpPr>
          <p:cNvPr id="4" name="Slide Number Placeholder 3"/>
          <p:cNvSpPr>
            <a:spLocks noGrp="1"/>
          </p:cNvSpPr>
          <p:nvPr>
            <p:ph type="sldNum" sz="quarter" idx="10"/>
          </p:nvPr>
        </p:nvSpPr>
        <p:spPr/>
        <p:txBody>
          <a:bodyPr/>
          <a:lstStyle/>
          <a:p>
            <a:fld id="{4E496690-8655-4F58-A56A-67A6D0783853}" type="slidenum">
              <a:rPr lang="en-US" smtClean="0"/>
              <a:t>6</a:t>
            </a:fld>
            <a:endParaRPr lang="en-US"/>
          </a:p>
        </p:txBody>
      </p:sp>
    </p:spTree>
    <p:extLst>
      <p:ext uri="{BB962C8B-B14F-4D97-AF65-F5344CB8AC3E}">
        <p14:creationId xmlns:p14="http://schemas.microsoft.com/office/powerpoint/2010/main" val="1776604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Definition: The median inflation adjusted wages before and after the year of enrollment for students who completed a SAM A, B, or C course of at least (.5 units) and passed all CTE coursework in a given academic year. These students were no longer enrolled anywhere in the system the following academic year and did not earn an award or transfer to a four year college the year of enrollment or the following year. </a:t>
            </a:r>
          </a:p>
        </p:txBody>
      </p:sp>
      <p:sp>
        <p:nvSpPr>
          <p:cNvPr id="4" name="Slide Number Placeholder 3"/>
          <p:cNvSpPr>
            <a:spLocks noGrp="1"/>
          </p:cNvSpPr>
          <p:nvPr>
            <p:ph type="sldNum" sz="quarter" idx="10"/>
          </p:nvPr>
        </p:nvSpPr>
        <p:spPr/>
        <p:txBody>
          <a:bodyPr/>
          <a:lstStyle/>
          <a:p>
            <a:fld id="{4E496690-8655-4F58-A56A-67A6D0783853}" type="slidenum">
              <a:rPr lang="en-US" smtClean="0"/>
              <a:t>7</a:t>
            </a:fld>
            <a:endParaRPr lang="en-US"/>
          </a:p>
        </p:txBody>
      </p:sp>
    </p:spTree>
    <p:extLst>
      <p:ext uri="{BB962C8B-B14F-4D97-AF65-F5344CB8AC3E}">
        <p14:creationId xmlns:p14="http://schemas.microsoft.com/office/powerpoint/2010/main" val="414144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Definition: The median inflation adjusted wages before and after the year of enrollment for students who completed a SAM A, B, or C course of at least (.5 units) and passed all CTE coursework in a given academic year. These students were no longer enrolled anywhere in the system the following academic year and did not earn an award or transfer to a four year college the year of enrollment or the following year. </a:t>
            </a:r>
          </a:p>
        </p:txBody>
      </p:sp>
      <p:sp>
        <p:nvSpPr>
          <p:cNvPr id="4" name="Slide Number Placeholder 3"/>
          <p:cNvSpPr>
            <a:spLocks noGrp="1"/>
          </p:cNvSpPr>
          <p:nvPr>
            <p:ph type="sldNum" sz="quarter" idx="10"/>
          </p:nvPr>
        </p:nvSpPr>
        <p:spPr/>
        <p:txBody>
          <a:bodyPr/>
          <a:lstStyle/>
          <a:p>
            <a:fld id="{4E496690-8655-4F58-A56A-67A6D0783853}" type="slidenum">
              <a:rPr lang="en-US" smtClean="0"/>
              <a:t>8</a:t>
            </a:fld>
            <a:endParaRPr lang="en-US"/>
          </a:p>
        </p:txBody>
      </p:sp>
    </p:spTree>
    <p:extLst>
      <p:ext uri="{BB962C8B-B14F-4D97-AF65-F5344CB8AC3E}">
        <p14:creationId xmlns:p14="http://schemas.microsoft.com/office/powerpoint/2010/main" val="184850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E496690-8655-4F58-A56A-67A6D0783853}" type="slidenum">
              <a:rPr lang="en-US" smtClean="0"/>
              <a:t>9</a:t>
            </a:fld>
            <a:endParaRPr lang="en-US"/>
          </a:p>
        </p:txBody>
      </p:sp>
    </p:spTree>
    <p:extLst>
      <p:ext uri="{BB962C8B-B14F-4D97-AF65-F5344CB8AC3E}">
        <p14:creationId xmlns:p14="http://schemas.microsoft.com/office/powerpoint/2010/main" val="691042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94DA2E-2897-4755-A42B-BADC37A5E139}"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242487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4DA2E-2897-4755-A42B-BADC37A5E139}"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124609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594DA2E-2897-4755-A42B-BADC37A5E139}" type="datetimeFigureOut">
              <a:rPr lang="en-US" smtClean="0"/>
              <a:t>7/3/2017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134108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4DA2E-2897-4755-A42B-BADC37A5E139}" type="datetimeFigureOut">
              <a:rPr lang="en-US" smtClean="0"/>
              <a:t>7/3/2017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274790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594DA2E-2897-4755-A42B-BADC37A5E139}" type="datetimeFigureOut">
              <a:rPr lang="en-US" smtClean="0"/>
              <a:t>7/3/2017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FC4109B-A656-4A91-88BE-B668566E36DB}" type="slidenum">
              <a:rPr lang="en-US" smtClean="0"/>
              <a:t>‹#›</a:t>
            </a:fld>
            <a:endParaRPr lang="en-US"/>
          </a:p>
        </p:txBody>
      </p:sp>
    </p:spTree>
    <p:extLst>
      <p:ext uri="{BB962C8B-B14F-4D97-AF65-F5344CB8AC3E}">
        <p14:creationId xmlns:p14="http://schemas.microsoft.com/office/powerpoint/2010/main" val="23104759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94DA2E-2897-4755-A42B-BADC37A5E139}"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77991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94DA2E-2897-4755-A42B-BADC37A5E139}" type="datetimeFigureOut">
              <a:rPr lang="en-US" smtClean="0"/>
              <a:t>7/3/2017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196189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94DA2E-2897-4755-A42B-BADC37A5E139}" type="datetimeFigureOut">
              <a:rPr lang="en-US" smtClean="0"/>
              <a:t>7/3/2017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2147589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4DA2E-2897-4755-A42B-BADC37A5E139}" type="datetimeFigureOut">
              <a:rPr lang="en-US" smtClean="0"/>
              <a:t>7/3/2017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220409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4DA2E-2897-4755-A42B-BADC37A5E139}"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93252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4DA2E-2897-4755-A42B-BADC37A5E139}" type="datetimeFigureOut">
              <a:rPr lang="en-US" smtClean="0"/>
              <a:t>7/3/2017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4109B-A656-4A91-88BE-B668566E36DB}" type="slidenum">
              <a:rPr lang="en-US" smtClean="0"/>
              <a:t>‹#›</a:t>
            </a:fld>
            <a:endParaRPr lang="en-US"/>
          </a:p>
        </p:txBody>
      </p:sp>
    </p:spTree>
    <p:extLst>
      <p:ext uri="{BB962C8B-B14F-4D97-AF65-F5344CB8AC3E}">
        <p14:creationId xmlns:p14="http://schemas.microsoft.com/office/powerpoint/2010/main" val="121337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594DA2E-2897-4755-A42B-BADC37A5E139}" type="datetimeFigureOut">
              <a:rPr lang="en-US" smtClean="0"/>
              <a:t>7/3/2017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FC4109B-A656-4A91-88BE-B668566E36DB}" type="slidenum">
              <a:rPr lang="en-US" smtClean="0"/>
              <a:t>‹#›</a:t>
            </a:fld>
            <a:endParaRPr lang="en-US"/>
          </a:p>
        </p:txBody>
      </p:sp>
    </p:spTree>
    <p:extLst>
      <p:ext uri="{BB962C8B-B14F-4D97-AF65-F5344CB8AC3E}">
        <p14:creationId xmlns:p14="http://schemas.microsoft.com/office/powerpoint/2010/main" val="37711610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a:t>Student success scorecard from the 2017 year ending in 2015-2016</a:t>
            </a:r>
          </a:p>
        </p:txBody>
      </p:sp>
      <p:sp>
        <p:nvSpPr>
          <p:cNvPr id="3" name="Subtitle 2"/>
          <p:cNvSpPr>
            <a:spLocks noGrp="1"/>
          </p:cNvSpPr>
          <p:nvPr>
            <p:ph type="subTitle" idx="1"/>
          </p:nvPr>
        </p:nvSpPr>
        <p:spPr/>
        <p:txBody>
          <a:bodyPr>
            <a:normAutofit/>
          </a:bodyPr>
          <a:lstStyle/>
          <a:p>
            <a:pPr algn="l"/>
            <a:r>
              <a:rPr lang="en-US" dirty="0">
                <a:solidFill>
                  <a:schemeClr val="tx1">
                    <a:lumMod val="75000"/>
                    <a:lumOff val="25000"/>
                  </a:schemeClr>
                </a:solidFill>
              </a:rPr>
              <a:t>Prepared and Presented by:</a:t>
            </a:r>
            <a:endParaRPr lang="en-US" sz="1800" dirty="0">
              <a:solidFill>
                <a:schemeClr val="tx1">
                  <a:lumMod val="75000"/>
                  <a:lumOff val="25000"/>
                </a:schemeClr>
              </a:solidFill>
            </a:endParaRPr>
          </a:p>
          <a:p>
            <a:pPr algn="l"/>
            <a:r>
              <a:rPr lang="en-US" dirty="0">
                <a:solidFill>
                  <a:schemeClr val="tx1">
                    <a:lumMod val="75000"/>
                    <a:lumOff val="25000"/>
                  </a:schemeClr>
                </a:solidFill>
              </a:rPr>
              <a:t>Dr. James Smith, Dean, Institutional Effectiveness, Research &amp; Planning</a:t>
            </a:r>
          </a:p>
          <a:p>
            <a:pPr algn="l"/>
            <a:r>
              <a:rPr lang="en-US" dirty="0">
                <a:solidFill>
                  <a:schemeClr val="tx1">
                    <a:lumMod val="75000"/>
                    <a:lumOff val="25000"/>
                  </a:schemeClr>
                </a:solidFill>
              </a:rPr>
              <a:t>Dr. Keith Wurtz, Dean, Institutional Effectiveness, Research &amp; Planning</a:t>
            </a:r>
            <a:endParaRPr lang="en-US" dirty="0"/>
          </a:p>
        </p:txBody>
      </p:sp>
    </p:spTree>
    <p:extLst>
      <p:ext uri="{BB962C8B-B14F-4D97-AF65-F5344CB8AC3E}">
        <p14:creationId xmlns:p14="http://schemas.microsoft.com/office/powerpoint/2010/main" val="247145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Message from the CCCCO Chancellor, </a:t>
            </a:r>
            <a:r>
              <a:rPr lang="en-US" dirty="0" err="1"/>
              <a:t>eloy</a:t>
            </a:r>
            <a:r>
              <a:rPr lang="en-US" dirty="0"/>
              <a:t> </a:t>
            </a:r>
            <a:r>
              <a:rPr lang="en-US" dirty="0" err="1"/>
              <a:t>oakley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465497"/>
              </p:ext>
            </p:extLst>
          </p:nvPr>
        </p:nvGraphicFramePr>
        <p:xfrm>
          <a:off x="1203325" y="2011363"/>
          <a:ext cx="9783763" cy="4206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705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Message from the CCCCO Chancellor, </a:t>
            </a:r>
            <a:r>
              <a:rPr lang="en-US" dirty="0" err="1"/>
              <a:t>eloy</a:t>
            </a:r>
            <a:r>
              <a:rPr lang="en-US" dirty="0"/>
              <a:t> </a:t>
            </a:r>
            <a:r>
              <a:rPr lang="en-US" dirty="0" err="1"/>
              <a:t>oakley</a:t>
            </a:r>
            <a:endParaRPr lang="en-US" dirty="0"/>
          </a:p>
        </p:txBody>
      </p:sp>
      <p:sp>
        <p:nvSpPr>
          <p:cNvPr id="3" name="Content Placeholder 2"/>
          <p:cNvSpPr>
            <a:spLocks noGrp="1"/>
          </p:cNvSpPr>
          <p:nvPr>
            <p:ph idx="1"/>
          </p:nvPr>
        </p:nvSpPr>
        <p:spPr/>
        <p:txBody>
          <a:bodyPr/>
          <a:lstStyle/>
          <a:p>
            <a:r>
              <a:rPr lang="en-US" dirty="0"/>
              <a:t>Despite great strides as a system, the data demonstrates the unacceptably slow pace at which we are seeing meaningful improvement </a:t>
            </a:r>
          </a:p>
          <a:p>
            <a:r>
              <a:rPr lang="en-US" dirty="0"/>
              <a:t>Urges that we use the results as an opportunity to re-double efforts and approach the work with renewed urgency and intentionality</a:t>
            </a:r>
          </a:p>
          <a:p>
            <a:r>
              <a:rPr lang="en-US" dirty="0"/>
              <a:t>To accomplish meaningful increases in student achievement the system needs to focus on the following strategies</a:t>
            </a:r>
          </a:p>
          <a:p>
            <a:pPr lvl="1"/>
            <a:r>
              <a:rPr lang="en-US" dirty="0"/>
              <a:t>Multiple Measures Placement</a:t>
            </a:r>
          </a:p>
          <a:p>
            <a:pPr lvl="1"/>
            <a:r>
              <a:rPr lang="en-US" dirty="0"/>
              <a:t>Reduce the types and number of basic skills sequences a student must complete</a:t>
            </a:r>
          </a:p>
          <a:p>
            <a:pPr lvl="1"/>
            <a:r>
              <a:rPr lang="en-US" dirty="0"/>
              <a:t>College Promise</a:t>
            </a:r>
          </a:p>
        </p:txBody>
      </p:sp>
    </p:spTree>
    <p:extLst>
      <p:ext uri="{BB962C8B-B14F-4D97-AF65-F5344CB8AC3E}">
        <p14:creationId xmlns:p14="http://schemas.microsoft.com/office/powerpoint/2010/main" val="239843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San Bernardino valley college 2016 student scorecard </a:t>
            </a:r>
            <a:r>
              <a:rPr lang="en-US" u="sng" dirty="0"/>
              <a:t>demographics</a:t>
            </a:r>
          </a:p>
        </p:txBody>
      </p:sp>
      <p:sp>
        <p:nvSpPr>
          <p:cNvPr id="3" name="Content Placeholder 2"/>
          <p:cNvSpPr>
            <a:spLocks noGrp="1"/>
          </p:cNvSpPr>
          <p:nvPr>
            <p:ph idx="1"/>
          </p:nvPr>
        </p:nvSpPr>
        <p:spPr/>
        <p:txBody>
          <a:bodyPr/>
          <a:lstStyle/>
          <a:p>
            <a:pPr lvl="0"/>
            <a:r>
              <a:rPr lang="en-US" dirty="0"/>
              <a:t>58</a:t>
            </a:r>
            <a:r>
              <a:rPr lang="en-US" sz="2400" dirty="0">
                <a:latin typeface="Calibri" panose="020F0502020204030204" pitchFamily="34" charset="0"/>
                <a:ea typeface="Calibri" panose="020F0502020204030204" pitchFamily="34" charset="0"/>
                <a:cs typeface="Calibri" panose="020F0502020204030204" pitchFamily="34" charset="0"/>
              </a:rPr>
              <a:t>%</a:t>
            </a:r>
            <a:r>
              <a:rPr lang="en-US" dirty="0"/>
              <a:t> of students are female</a:t>
            </a:r>
          </a:p>
          <a:p>
            <a:pPr lvl="0"/>
            <a:r>
              <a:rPr lang="en-US" dirty="0"/>
              <a:t>36</a:t>
            </a:r>
            <a:r>
              <a:rPr lang="en-US" sz="2400" dirty="0">
                <a:latin typeface="Calibri" panose="020F0502020204030204" pitchFamily="34" charset="0"/>
                <a:ea typeface="Calibri" panose="020F0502020204030204" pitchFamily="34" charset="0"/>
                <a:cs typeface="Calibri" panose="020F0502020204030204" pitchFamily="34" charset="0"/>
              </a:rPr>
              <a:t>%</a:t>
            </a:r>
            <a:r>
              <a:rPr lang="en-US" dirty="0"/>
              <a:t> of students are 20-24 years old</a:t>
            </a:r>
          </a:p>
          <a:p>
            <a:pPr lvl="0"/>
            <a:r>
              <a:rPr lang="en-US" dirty="0"/>
              <a:t>65</a:t>
            </a:r>
            <a:r>
              <a:rPr lang="en-US" sz="2400" dirty="0">
                <a:latin typeface="Calibri" panose="020F0502020204030204" pitchFamily="34" charset="0"/>
                <a:ea typeface="Calibri" panose="020F0502020204030204" pitchFamily="34" charset="0"/>
                <a:cs typeface="Calibri" panose="020F0502020204030204" pitchFamily="34" charset="0"/>
              </a:rPr>
              <a:t>%</a:t>
            </a:r>
            <a:r>
              <a:rPr lang="en-US" dirty="0"/>
              <a:t> of students are Hispanic</a:t>
            </a:r>
          </a:p>
          <a:p>
            <a:pPr lvl="0"/>
            <a:r>
              <a:rPr lang="en-US" dirty="0"/>
              <a:t>21.6% (n = 4,148) of San Bernardino students are included in all of the Student Scorecard measures</a:t>
            </a:r>
          </a:p>
          <a:p>
            <a:endParaRPr lang="en-US" dirty="0"/>
          </a:p>
        </p:txBody>
      </p:sp>
    </p:spTree>
    <p:extLst>
      <p:ext uri="{BB962C8B-B14F-4D97-AF65-F5344CB8AC3E}">
        <p14:creationId xmlns:p14="http://schemas.microsoft.com/office/powerpoint/2010/main" val="3920811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 Bernardino valley college 2017 student scorecard Momentum point </a:t>
            </a:r>
            <a:r>
              <a:rPr lang="en-US" u="sng" dirty="0"/>
              <a:t>achievements</a:t>
            </a:r>
          </a:p>
        </p:txBody>
      </p:sp>
      <p:sp>
        <p:nvSpPr>
          <p:cNvPr id="3" name="Content Placeholder 2"/>
          <p:cNvSpPr>
            <a:spLocks noGrp="1"/>
          </p:cNvSpPr>
          <p:nvPr>
            <p:ph idx="1"/>
          </p:nvPr>
        </p:nvSpPr>
        <p:spPr>
          <a:xfrm>
            <a:off x="1202919" y="1899920"/>
            <a:ext cx="9784080" cy="4206240"/>
          </a:xfrm>
        </p:spPr>
        <p:txBody>
          <a:bodyPr/>
          <a:lstStyle/>
          <a:p>
            <a:r>
              <a:rPr lang="en-US" dirty="0"/>
              <a:t>San Bernardino Valley students made improvements in </a:t>
            </a:r>
            <a:r>
              <a:rPr lang="en-US" dirty="0" smtClean="0"/>
              <a:t>4 </a:t>
            </a:r>
            <a:r>
              <a:rPr lang="en-US" dirty="0"/>
              <a:t>of the 9 momentum point outcomes from last year’s cohort to this year’s cohort</a:t>
            </a:r>
          </a:p>
        </p:txBody>
      </p:sp>
      <p:graphicFrame>
        <p:nvGraphicFramePr>
          <p:cNvPr id="4" name="Table 3"/>
          <p:cNvGraphicFramePr>
            <a:graphicFrameLocks noGrp="1"/>
          </p:cNvGraphicFramePr>
          <p:nvPr>
            <p:extLst>
              <p:ext uri="{D42A27DB-BD31-4B8C-83A1-F6EECF244321}">
                <p14:modId xmlns:p14="http://schemas.microsoft.com/office/powerpoint/2010/main" val="3420449470"/>
              </p:ext>
            </p:extLst>
          </p:nvPr>
        </p:nvGraphicFramePr>
        <p:xfrm>
          <a:off x="1480096" y="2600960"/>
          <a:ext cx="9229725" cy="4168600"/>
        </p:xfrm>
        <a:graphic>
          <a:graphicData uri="http://schemas.openxmlformats.org/drawingml/2006/table">
            <a:tbl>
              <a:tblPr firstRow="1" firstCol="1" bandRow="1">
                <a:tableStyleId>{5C22544A-7EE6-4342-B048-85BDC9FD1C3A}</a:tableStyleId>
              </a:tblPr>
              <a:tblGrid>
                <a:gridCol w="3388127">
                  <a:extLst>
                    <a:ext uri="{9D8B030D-6E8A-4147-A177-3AD203B41FA5}">
                      <a16:colId xmlns:a16="http://schemas.microsoft.com/office/drawing/2014/main" val="20000"/>
                    </a:ext>
                  </a:extLst>
                </a:gridCol>
                <a:gridCol w="1285152">
                  <a:extLst>
                    <a:ext uri="{9D8B030D-6E8A-4147-A177-3AD203B41FA5}">
                      <a16:colId xmlns:a16="http://schemas.microsoft.com/office/drawing/2014/main" val="20001"/>
                    </a:ext>
                  </a:extLst>
                </a:gridCol>
                <a:gridCol w="1285152">
                  <a:extLst>
                    <a:ext uri="{9D8B030D-6E8A-4147-A177-3AD203B41FA5}">
                      <a16:colId xmlns:a16="http://schemas.microsoft.com/office/drawing/2014/main" val="20002"/>
                    </a:ext>
                  </a:extLst>
                </a:gridCol>
                <a:gridCol w="1168320">
                  <a:extLst>
                    <a:ext uri="{9D8B030D-6E8A-4147-A177-3AD203B41FA5}">
                      <a16:colId xmlns:a16="http://schemas.microsoft.com/office/drawing/2014/main" val="20003"/>
                    </a:ext>
                  </a:extLst>
                </a:gridCol>
                <a:gridCol w="2102974">
                  <a:extLst>
                    <a:ext uri="{9D8B030D-6E8A-4147-A177-3AD203B41FA5}">
                      <a16:colId xmlns:a16="http://schemas.microsoft.com/office/drawing/2014/main" val="20004"/>
                    </a:ext>
                  </a:extLst>
                </a:gridCol>
              </a:tblGrid>
              <a:tr h="755206">
                <a:tc>
                  <a:txBody>
                    <a:bodyPr/>
                    <a:lstStyle/>
                    <a:p>
                      <a:pPr marL="0" marR="0">
                        <a:lnSpc>
                          <a:spcPct val="107000"/>
                        </a:lnSpc>
                        <a:spcBef>
                          <a:spcPts val="0"/>
                        </a:spcBef>
                        <a:spcAft>
                          <a:spcPts val="0"/>
                        </a:spcAft>
                      </a:pPr>
                      <a:r>
                        <a:rPr lang="en-US" sz="1800" dirty="0">
                          <a:effectLst/>
                        </a:rPr>
                        <a:t>Student Scorecard Outcome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09-10 to 14-15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10-11 to 15-16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Change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Improvement over Prior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extLst>
                  <a:ext uri="{0D108BD9-81ED-4DB2-BD59-A6C34878D82A}">
                    <a16:rowId xmlns:a16="http://schemas.microsoft.com/office/drawing/2014/main" val="10000"/>
                  </a:ext>
                </a:extLst>
              </a:tr>
              <a:tr h="379266">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Remedial Rate ESL</a:t>
                      </a:r>
                    </a:p>
                  </a:txBody>
                  <a:tcPr marL="58420" marR="5842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14.7%</a:t>
                      </a:r>
                    </a:p>
                  </a:txBody>
                  <a:tcPr marL="68580" marR="6858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12.4%</a:t>
                      </a:r>
                    </a:p>
                  </a:txBody>
                  <a:tcPr marL="68580" marR="68580" marT="9525" marB="0" anchor="ctr"/>
                </a:tc>
                <a:tc>
                  <a:txBody>
                    <a:bodyPr/>
                    <a:lstStyle/>
                    <a:p>
                      <a:pPr algn="ctr" fontAlgn="ctr"/>
                      <a:r>
                        <a:rPr lang="en-US" sz="1800" b="0" i="0" u="none" strike="noStrike" dirty="0">
                          <a:solidFill>
                            <a:srgbClr val="000000"/>
                          </a:solidFill>
                          <a:effectLst/>
                          <a:latin typeface="Arial" panose="020B0604020202020204" pitchFamily="34" charset="0"/>
                        </a:rPr>
                        <a:t>-2.3</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No</a:t>
                      </a:r>
                    </a:p>
                  </a:txBody>
                  <a:tcPr marL="58420" marR="58420" marT="9525" marB="0" anchor="ctr"/>
                </a:tc>
                <a:extLst>
                  <a:ext uri="{0D108BD9-81ED-4DB2-BD59-A6C34878D82A}">
                    <a16:rowId xmlns:a16="http://schemas.microsoft.com/office/drawing/2014/main" val="3742878816"/>
                  </a:ext>
                </a:extLst>
              </a:tr>
              <a:tr h="379266">
                <a:tc>
                  <a:txBody>
                    <a:bodyPr/>
                    <a:lstStyle/>
                    <a:p>
                      <a:pPr marL="0" marR="0">
                        <a:lnSpc>
                          <a:spcPct val="107000"/>
                        </a:lnSpc>
                        <a:spcBef>
                          <a:spcPts val="0"/>
                        </a:spcBef>
                        <a:spcAft>
                          <a:spcPts val="0"/>
                        </a:spcAft>
                      </a:pPr>
                      <a:r>
                        <a:rPr lang="en-US" sz="1800" dirty="0">
                          <a:effectLst/>
                        </a:rPr>
                        <a:t>Remedial Rate English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35.0%</a:t>
                      </a:r>
                    </a:p>
                  </a:txBody>
                  <a:tcPr marL="68580" marR="6858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34.5%</a:t>
                      </a:r>
                    </a:p>
                  </a:txBody>
                  <a:tcPr marL="68580" marR="68580" marT="9525" marB="0" anchor="ctr"/>
                </a:tc>
                <a:tc>
                  <a:txBody>
                    <a:bodyPr/>
                    <a:lstStyle/>
                    <a:p>
                      <a:pPr algn="ctr" fontAlgn="ctr"/>
                      <a:r>
                        <a:rPr lang="en-US" sz="1800" b="0" i="0" u="none" strike="noStrike" dirty="0">
                          <a:solidFill>
                            <a:srgbClr val="000000"/>
                          </a:solidFill>
                          <a:effectLst/>
                          <a:latin typeface="Arial" panose="020B0604020202020204" pitchFamily="34" charset="0"/>
                        </a:rPr>
                        <a:t>-0.5</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No</a:t>
                      </a:r>
                    </a:p>
                  </a:txBody>
                  <a:tcPr marL="58420" marR="58420" marT="9525" marB="0" anchor="ctr"/>
                </a:tc>
                <a:extLst>
                  <a:ext uri="{0D108BD9-81ED-4DB2-BD59-A6C34878D82A}">
                    <a16:rowId xmlns:a16="http://schemas.microsoft.com/office/drawing/2014/main" val="10001"/>
                  </a:ext>
                </a:extLst>
              </a:tr>
              <a:tr h="379266">
                <a:tc>
                  <a:txBody>
                    <a:bodyPr/>
                    <a:lstStyle/>
                    <a:p>
                      <a:pPr marL="0" marR="0">
                        <a:lnSpc>
                          <a:spcPct val="107000"/>
                        </a:lnSpc>
                        <a:spcBef>
                          <a:spcPts val="0"/>
                        </a:spcBef>
                        <a:spcAft>
                          <a:spcPts val="0"/>
                        </a:spcAft>
                      </a:pPr>
                      <a:r>
                        <a:rPr lang="en-US" sz="1800" dirty="0">
                          <a:effectLst/>
                        </a:rPr>
                        <a:t>Remedial Rate Math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31.1%</a:t>
                      </a:r>
                    </a:p>
                  </a:txBody>
                  <a:tcPr marL="68580" marR="6858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35.0%</a:t>
                      </a:r>
                    </a:p>
                  </a:txBody>
                  <a:tcPr marL="68580" marR="68580" marT="9525" marB="0" anchor="ctr"/>
                </a:tc>
                <a:tc>
                  <a:txBody>
                    <a:bodyPr/>
                    <a:lstStyle/>
                    <a:p>
                      <a:pPr algn="ctr" fontAlgn="ctr"/>
                      <a:r>
                        <a:rPr lang="en-US" sz="1800" b="0" i="0" u="none" strike="noStrike" dirty="0">
                          <a:solidFill>
                            <a:srgbClr val="000000"/>
                          </a:solidFill>
                          <a:effectLst/>
                          <a:latin typeface="Arial" panose="020B0604020202020204" pitchFamily="34" charset="0"/>
                        </a:rPr>
                        <a:t>+3.9</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Yes</a:t>
                      </a:r>
                    </a:p>
                  </a:txBody>
                  <a:tcPr marL="58420" marR="58420" marT="9525" marB="0" anchor="ctr"/>
                </a:tc>
                <a:extLst>
                  <a:ext uri="{0D108BD9-81ED-4DB2-BD59-A6C34878D82A}">
                    <a16:rowId xmlns:a16="http://schemas.microsoft.com/office/drawing/2014/main" val="10002"/>
                  </a:ext>
                </a:extLst>
              </a:tr>
              <a:tr h="379266">
                <a:tc>
                  <a:txBody>
                    <a:bodyPr/>
                    <a:lstStyle/>
                    <a:p>
                      <a:r>
                        <a:rPr lang="en-US" sz="1800" dirty="0"/>
                        <a:t>Year I Transfer Level Math</a:t>
                      </a:r>
                    </a:p>
                  </a:txBody>
                  <a:tcPr marL="58420" marR="58420" marT="9525"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smtClean="0">
                          <a:effectLst/>
                          <a:latin typeface="Calibri" panose="020F0502020204030204" pitchFamily="34" charset="0"/>
                          <a:ea typeface="Calibri" panose="020F0502020204030204" pitchFamily="34" charset="0"/>
                          <a:cs typeface="Calibri" panose="020F0502020204030204" pitchFamily="34" charset="0"/>
                        </a:rPr>
                        <a:t>7.8%</a:t>
                      </a:r>
                    </a:p>
                  </a:txBody>
                  <a:tcPr marL="68580" marR="6858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10.3%</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Arial" panose="020B0604020202020204" pitchFamily="34" charset="0"/>
                        </a:rPr>
                        <a:t>-2.5</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No</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10003"/>
                  </a:ext>
                </a:extLst>
              </a:tr>
              <a:tr h="379266">
                <a:tc>
                  <a:txBody>
                    <a:bodyPr/>
                    <a:lstStyle/>
                    <a:p>
                      <a:r>
                        <a:rPr lang="en-US" sz="1800" dirty="0"/>
                        <a:t>Year II Transfer Level</a:t>
                      </a:r>
                      <a:r>
                        <a:rPr lang="en-US" sz="1800" baseline="0" dirty="0"/>
                        <a:t> Math</a:t>
                      </a:r>
                      <a:endParaRPr lang="en-US" sz="1800" dirty="0"/>
                    </a:p>
                  </a:txBody>
                  <a:tcPr marL="58420" marR="5842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20.6%</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22.2%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Arial" panose="020B0604020202020204" pitchFamily="34" charset="0"/>
                        </a:rPr>
                        <a:t>-1.6</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No</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2946209447"/>
                  </a:ext>
                </a:extLst>
              </a:tr>
              <a:tr h="379266">
                <a:tc>
                  <a:txBody>
                    <a:bodyPr/>
                    <a:lstStyle/>
                    <a:p>
                      <a:r>
                        <a:rPr lang="en-US" sz="1800" dirty="0"/>
                        <a:t>Year I Transfer Level English</a:t>
                      </a:r>
                    </a:p>
                  </a:txBody>
                  <a:tcPr marL="58420" marR="5842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12.1%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11.1%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Arial" panose="020B0604020202020204" pitchFamily="34" charset="0"/>
                        </a:rPr>
                        <a:t>+1.0</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Yes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3575226785"/>
                  </a:ext>
                </a:extLst>
              </a:tr>
              <a:tr h="379266">
                <a:tc>
                  <a:txBody>
                    <a:bodyPr/>
                    <a:lstStyle/>
                    <a:p>
                      <a:r>
                        <a:rPr lang="en-US" sz="1800" dirty="0"/>
                        <a:t>Year II Transfer Level English</a:t>
                      </a:r>
                    </a:p>
                  </a:txBody>
                  <a:tcPr marL="58420" marR="5842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25.2%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26.0%</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Arial" panose="020B0604020202020204" pitchFamily="34" charset="0"/>
                        </a:rPr>
                        <a:t>-0.8</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Calibri" panose="020F0502020204030204" pitchFamily="34" charset="0"/>
                        </a:rPr>
                        <a:t>No</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10004"/>
                  </a:ext>
                </a:extLst>
              </a:tr>
              <a:tr h="379266">
                <a:tc>
                  <a:txBody>
                    <a:bodyPr/>
                    <a:lstStyle/>
                    <a:p>
                      <a:pPr marL="0" marR="0">
                        <a:lnSpc>
                          <a:spcPct val="107000"/>
                        </a:lnSpc>
                        <a:spcBef>
                          <a:spcPts val="0"/>
                        </a:spcBef>
                        <a:spcAft>
                          <a:spcPts val="0"/>
                        </a:spcAft>
                      </a:pPr>
                      <a:r>
                        <a:rPr lang="en-US" sz="1800" dirty="0">
                          <a:effectLst/>
                        </a:rPr>
                        <a:t>Persistence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70.4%</a:t>
                      </a:r>
                    </a:p>
                  </a:txBody>
                  <a:tcPr marL="68580" marR="6858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73.8%</a:t>
                      </a:r>
                    </a:p>
                  </a:txBody>
                  <a:tcPr marL="68580" marR="68580" marT="9525" marB="0" anchor="ctr"/>
                </a:tc>
                <a:tc>
                  <a:txBody>
                    <a:bodyPr/>
                    <a:lstStyle/>
                    <a:p>
                      <a:pPr algn="ctr" fontAlgn="ctr"/>
                      <a:r>
                        <a:rPr lang="en-US" sz="1800" b="0" i="0" u="none" strike="noStrike" dirty="0">
                          <a:solidFill>
                            <a:srgbClr val="000000"/>
                          </a:solidFill>
                          <a:effectLst/>
                          <a:latin typeface="Arial" panose="020B0604020202020204" pitchFamily="34" charset="0"/>
                        </a:rPr>
                        <a:t>+3.4</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Yes</a:t>
                      </a:r>
                    </a:p>
                  </a:txBody>
                  <a:tcPr marL="58420" marR="58420" marT="9525" marB="0" anchor="ctr"/>
                </a:tc>
                <a:extLst>
                  <a:ext uri="{0D108BD9-81ED-4DB2-BD59-A6C34878D82A}">
                    <a16:rowId xmlns:a16="http://schemas.microsoft.com/office/drawing/2014/main" val="10005"/>
                  </a:ext>
                </a:extLst>
              </a:tr>
              <a:tr h="379266">
                <a:tc>
                  <a:txBody>
                    <a:bodyPr/>
                    <a:lstStyle/>
                    <a:p>
                      <a:pPr marL="0" marR="0">
                        <a:lnSpc>
                          <a:spcPct val="107000"/>
                        </a:lnSpc>
                        <a:spcBef>
                          <a:spcPts val="0"/>
                        </a:spcBef>
                        <a:spcAft>
                          <a:spcPts val="0"/>
                        </a:spcAft>
                      </a:pPr>
                      <a:r>
                        <a:rPr lang="en-US" sz="1800" dirty="0">
                          <a:effectLst/>
                        </a:rPr>
                        <a:t>30 Unit Completion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57.6%</a:t>
                      </a:r>
                    </a:p>
                  </a:txBody>
                  <a:tcPr marL="68580" marR="68580"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64.2%</a:t>
                      </a:r>
                    </a:p>
                  </a:txBody>
                  <a:tcPr marL="68580" marR="68580" marT="9525" marB="0" anchor="ctr"/>
                </a:tc>
                <a:tc>
                  <a:txBody>
                    <a:bodyPr/>
                    <a:lstStyle/>
                    <a:p>
                      <a:pPr algn="ctr" fontAlgn="ctr"/>
                      <a:r>
                        <a:rPr lang="en-US" sz="1800" b="0" i="0" u="none" strike="noStrike" dirty="0">
                          <a:solidFill>
                            <a:srgbClr val="000000"/>
                          </a:solidFill>
                          <a:effectLst/>
                          <a:latin typeface="Arial" panose="020B0604020202020204" pitchFamily="34" charset="0"/>
                        </a:rPr>
                        <a:t>+6.6</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algn="ctr">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Yes</a:t>
                      </a:r>
                    </a:p>
                  </a:txBody>
                  <a:tcPr marL="58420" marR="58420"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8056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 Bernardino valley college 2017 student scorecard completion </a:t>
            </a:r>
            <a:r>
              <a:rPr lang="en-US" u="sng" dirty="0"/>
              <a:t>achievements</a:t>
            </a:r>
          </a:p>
        </p:txBody>
      </p:sp>
      <p:sp>
        <p:nvSpPr>
          <p:cNvPr id="3" name="Content Placeholder 2"/>
          <p:cNvSpPr>
            <a:spLocks noGrp="1"/>
          </p:cNvSpPr>
          <p:nvPr>
            <p:ph idx="1"/>
          </p:nvPr>
        </p:nvSpPr>
        <p:spPr/>
        <p:txBody>
          <a:bodyPr/>
          <a:lstStyle/>
          <a:p>
            <a:r>
              <a:rPr lang="en-US" dirty="0"/>
              <a:t>San Bernardino students made improvements in every achievement area from last year’s cohort to this year’s cohort</a:t>
            </a:r>
          </a:p>
        </p:txBody>
      </p:sp>
      <p:graphicFrame>
        <p:nvGraphicFramePr>
          <p:cNvPr id="4" name="Table 3"/>
          <p:cNvGraphicFramePr>
            <a:graphicFrameLocks noGrp="1"/>
          </p:cNvGraphicFramePr>
          <p:nvPr>
            <p:extLst>
              <p:ext uri="{D42A27DB-BD31-4B8C-83A1-F6EECF244321}">
                <p14:modId xmlns:p14="http://schemas.microsoft.com/office/powerpoint/2010/main" val="3479918573"/>
              </p:ext>
            </p:extLst>
          </p:nvPr>
        </p:nvGraphicFramePr>
        <p:xfrm>
          <a:off x="1514475" y="2981323"/>
          <a:ext cx="9229725" cy="2094121"/>
        </p:xfrm>
        <a:graphic>
          <a:graphicData uri="http://schemas.openxmlformats.org/drawingml/2006/table">
            <a:tbl>
              <a:tblPr firstRow="1" firstCol="1" bandRow="1">
                <a:tableStyleId>{5C22544A-7EE6-4342-B048-85BDC9FD1C3A}</a:tableStyleId>
              </a:tblPr>
              <a:tblGrid>
                <a:gridCol w="3388127">
                  <a:extLst>
                    <a:ext uri="{9D8B030D-6E8A-4147-A177-3AD203B41FA5}">
                      <a16:colId xmlns:a16="http://schemas.microsoft.com/office/drawing/2014/main" val="20000"/>
                    </a:ext>
                  </a:extLst>
                </a:gridCol>
                <a:gridCol w="1285152">
                  <a:extLst>
                    <a:ext uri="{9D8B030D-6E8A-4147-A177-3AD203B41FA5}">
                      <a16:colId xmlns:a16="http://schemas.microsoft.com/office/drawing/2014/main" val="20001"/>
                    </a:ext>
                  </a:extLst>
                </a:gridCol>
                <a:gridCol w="1285152">
                  <a:extLst>
                    <a:ext uri="{9D8B030D-6E8A-4147-A177-3AD203B41FA5}">
                      <a16:colId xmlns:a16="http://schemas.microsoft.com/office/drawing/2014/main" val="20002"/>
                    </a:ext>
                  </a:extLst>
                </a:gridCol>
                <a:gridCol w="1168320">
                  <a:extLst>
                    <a:ext uri="{9D8B030D-6E8A-4147-A177-3AD203B41FA5}">
                      <a16:colId xmlns:a16="http://schemas.microsoft.com/office/drawing/2014/main" val="20003"/>
                    </a:ext>
                  </a:extLst>
                </a:gridCol>
                <a:gridCol w="2102974">
                  <a:extLst>
                    <a:ext uri="{9D8B030D-6E8A-4147-A177-3AD203B41FA5}">
                      <a16:colId xmlns:a16="http://schemas.microsoft.com/office/drawing/2014/main" val="20004"/>
                    </a:ext>
                  </a:extLst>
                </a:gridCol>
              </a:tblGrid>
              <a:tr h="835441">
                <a:tc>
                  <a:txBody>
                    <a:bodyPr/>
                    <a:lstStyle/>
                    <a:p>
                      <a:pPr marL="0" marR="0">
                        <a:lnSpc>
                          <a:spcPct val="107000"/>
                        </a:lnSpc>
                        <a:spcBef>
                          <a:spcPts val="0"/>
                        </a:spcBef>
                        <a:spcAft>
                          <a:spcPts val="0"/>
                        </a:spcAft>
                      </a:pPr>
                      <a:r>
                        <a:rPr lang="en-US" sz="2200" dirty="0">
                          <a:effectLst/>
                        </a:rPr>
                        <a:t>Student Scorecard Outcome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09-10 to 14-15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rPr>
                        <a:t>10-11 to 15-16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Change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Improvement over Prior Year</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extLst>
                  <a:ext uri="{0D108BD9-81ED-4DB2-BD59-A6C34878D82A}">
                    <a16:rowId xmlns:a16="http://schemas.microsoft.com/office/drawing/2014/main" val="10000"/>
                  </a:ext>
                </a:extLst>
              </a:tr>
              <a:tr h="419560">
                <a:tc>
                  <a:txBody>
                    <a:bodyPr/>
                    <a:lstStyle/>
                    <a:p>
                      <a:pPr marL="0" marR="0">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Skills</a:t>
                      </a:r>
                      <a:r>
                        <a:rPr lang="en-US" sz="2200" baseline="0" dirty="0">
                          <a:effectLst/>
                          <a:latin typeface="Calibri" panose="020F0502020204030204" pitchFamily="34" charset="0"/>
                          <a:ea typeface="Calibri" panose="020F0502020204030204" pitchFamily="34" charset="0"/>
                          <a:cs typeface="Times New Roman" panose="02020603050405020304" pitchFamily="18" charset="0"/>
                        </a:rPr>
                        <a:t> Builder*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14.5%</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27.8%</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+13.3%</a:t>
                      </a: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3"/>
                  </a:ext>
                </a:extLst>
              </a:tr>
              <a:tr h="41956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a:effectLst/>
                        </a:rPr>
                        <a:t>CTE Rate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47.1%</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49.0%</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+1.9%</a:t>
                      </a:r>
                    </a:p>
                  </a:txBody>
                  <a:tcPr marL="58420" marR="58420" marT="9525"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5"/>
                  </a:ext>
                </a:extLst>
              </a:tr>
              <a:tr h="41956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a:effectLst/>
                        </a:rPr>
                        <a:t>Completion Rate (SPAR)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35.6%</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36.9%</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+1.3%</a:t>
                      </a:r>
                    </a:p>
                  </a:txBody>
                  <a:tcPr marL="58420" marR="58420" marT="9525"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6"/>
                  </a:ext>
                </a:extLst>
              </a:tr>
            </a:tbl>
          </a:graphicData>
        </a:graphic>
      </p:graphicFrame>
      <p:sp>
        <p:nvSpPr>
          <p:cNvPr id="5" name="TextBox 4"/>
          <p:cNvSpPr txBox="1"/>
          <p:nvPr/>
        </p:nvSpPr>
        <p:spPr>
          <a:xfrm>
            <a:off x="1514475" y="5075444"/>
            <a:ext cx="9229725" cy="400110"/>
          </a:xfrm>
          <a:prstGeom prst="rect">
            <a:avLst/>
          </a:prstGeom>
          <a:noFill/>
        </p:spPr>
        <p:txBody>
          <a:bodyPr wrap="square" rtlCol="0">
            <a:spAutoFit/>
          </a:bodyPr>
          <a:lstStyle/>
          <a:p>
            <a:r>
              <a:rPr lang="en-US" sz="1000" dirty="0"/>
              <a:t>*The cohort years do not apply to the skills builder measure.  The 08-09 to 13-14 column is actually the 2013-2014 year and the 09-10 to 14-15 column is actually the 2014-2015 year.</a:t>
            </a:r>
          </a:p>
        </p:txBody>
      </p:sp>
    </p:spTree>
    <p:extLst>
      <p:ext uri="{BB962C8B-B14F-4D97-AF65-F5344CB8AC3E}">
        <p14:creationId xmlns:p14="http://schemas.microsoft.com/office/powerpoint/2010/main" val="408710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 Bernardino valley college 2017 student scorecard </a:t>
            </a:r>
            <a:r>
              <a:rPr lang="en-US" u="sng" dirty="0"/>
              <a:t>achievements</a:t>
            </a:r>
            <a:r>
              <a:rPr lang="en-US" dirty="0"/>
              <a:t> (continued)</a:t>
            </a:r>
          </a:p>
        </p:txBody>
      </p:sp>
      <p:sp>
        <p:nvSpPr>
          <p:cNvPr id="3" name="Content Placeholder 2"/>
          <p:cNvSpPr>
            <a:spLocks noGrp="1"/>
          </p:cNvSpPr>
          <p:nvPr>
            <p:ph idx="1"/>
          </p:nvPr>
        </p:nvSpPr>
        <p:spPr/>
        <p:txBody>
          <a:bodyPr>
            <a:normAutofit/>
          </a:bodyPr>
          <a:lstStyle/>
          <a:p>
            <a:r>
              <a:rPr lang="en-US" dirty="0"/>
              <a:t>San Bernardino Valley College is above the state average for success in Remedial Math </a:t>
            </a:r>
          </a:p>
          <a:p>
            <a:r>
              <a:rPr lang="en-US" dirty="0"/>
              <a:t>Exceeded our IEPI annual goal for the Math basic skill success rate; large increase in success for Hispanic students </a:t>
            </a:r>
          </a:p>
          <a:p>
            <a:r>
              <a:rPr lang="en-US" dirty="0"/>
              <a:t>When compared to selected peer group colleges (n = 9) San Bernardino ranks number 3 for the Math Remedial Rate and number 5 for the English Remedial Rate</a:t>
            </a:r>
          </a:p>
          <a:p>
            <a:r>
              <a:rPr lang="en-US" dirty="0"/>
              <a:t>Overall, persistence has increased for SBVC students over the last five cohorts; </a:t>
            </a:r>
          </a:p>
        </p:txBody>
      </p:sp>
    </p:spTree>
    <p:extLst>
      <p:ext uri="{BB962C8B-B14F-4D97-AF65-F5344CB8AC3E}">
        <p14:creationId xmlns:p14="http://schemas.microsoft.com/office/powerpoint/2010/main" val="418828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 Bernardino valley college 2017 student scorecard </a:t>
            </a:r>
            <a:r>
              <a:rPr lang="en-US" u="sng" dirty="0"/>
              <a:t>challenge 1</a:t>
            </a:r>
          </a:p>
        </p:txBody>
      </p:sp>
      <p:sp>
        <p:nvSpPr>
          <p:cNvPr id="3" name="Content Placeholder 2"/>
          <p:cNvSpPr>
            <a:spLocks noGrp="1"/>
          </p:cNvSpPr>
          <p:nvPr>
            <p:ph idx="1"/>
          </p:nvPr>
        </p:nvSpPr>
        <p:spPr/>
        <p:txBody>
          <a:bodyPr/>
          <a:lstStyle/>
          <a:p>
            <a:r>
              <a:rPr lang="en-US" dirty="0"/>
              <a:t>African American, Hispanic, and Caucasian students have consistently been identified as groups that are disproportionately impacted in math and English remedial rate improvement</a:t>
            </a:r>
          </a:p>
          <a:p>
            <a:r>
              <a:rPr lang="en-US" dirty="0"/>
              <a:t>99</a:t>
            </a:r>
            <a:r>
              <a:rPr lang="en-US" sz="2400" dirty="0">
                <a:latin typeface="Calibri" panose="020F0502020204030204" pitchFamily="34" charset="0"/>
                <a:ea typeface="Calibri" panose="020F0502020204030204" pitchFamily="34" charset="0"/>
                <a:cs typeface="Calibri" panose="020F0502020204030204" pitchFamily="34" charset="0"/>
              </a:rPr>
              <a:t>%</a:t>
            </a:r>
            <a:r>
              <a:rPr lang="en-US" dirty="0"/>
              <a:t> of  SBVC students who take the assessment test are placed in a class below college-level in math or English.   </a:t>
            </a:r>
          </a:p>
          <a:p>
            <a:r>
              <a:rPr lang="en-US" dirty="0"/>
              <a:t>Some critical basic skills courses have pass-rates that consistently fall below 50.</a:t>
            </a:r>
          </a:p>
        </p:txBody>
      </p:sp>
    </p:spTree>
    <p:extLst>
      <p:ext uri="{BB962C8B-B14F-4D97-AF65-F5344CB8AC3E}">
        <p14:creationId xmlns:p14="http://schemas.microsoft.com/office/powerpoint/2010/main" val="3955686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 Bernardino valley college 2017 student scorecard </a:t>
            </a:r>
            <a:r>
              <a:rPr lang="en-US" u="sng" dirty="0"/>
              <a:t>strategies to address challenge 1</a:t>
            </a:r>
          </a:p>
        </p:txBody>
      </p:sp>
      <p:sp>
        <p:nvSpPr>
          <p:cNvPr id="3" name="Content Placeholder 2"/>
          <p:cNvSpPr>
            <a:spLocks noGrp="1"/>
          </p:cNvSpPr>
          <p:nvPr>
            <p:ph idx="1"/>
          </p:nvPr>
        </p:nvSpPr>
        <p:spPr/>
        <p:txBody>
          <a:bodyPr>
            <a:normAutofit fontScale="92500" lnSpcReduction="10000"/>
          </a:bodyPr>
          <a:lstStyle/>
          <a:p>
            <a:r>
              <a:rPr lang="en-US" dirty="0"/>
              <a:t>Objective </a:t>
            </a:r>
          </a:p>
          <a:p>
            <a:pPr lvl="1"/>
            <a:r>
              <a:rPr lang="en-US" dirty="0"/>
              <a:t>Increase the number of students who are enrolled full-time.</a:t>
            </a:r>
          </a:p>
          <a:p>
            <a:pPr lvl="1"/>
            <a:r>
              <a:rPr lang="en-US" dirty="0"/>
              <a:t>Increase the number of students who take math and English within their first year of enrollment. </a:t>
            </a:r>
          </a:p>
          <a:p>
            <a:r>
              <a:rPr lang="en-US" dirty="0"/>
              <a:t>Action Steps to Achieve Objectives</a:t>
            </a:r>
          </a:p>
          <a:p>
            <a:pPr lvl="1"/>
            <a:r>
              <a:rPr lang="en-US" dirty="0"/>
              <a:t>Pursue grant opportunities that encourage partnerships with feeder high schools and four-year institutions to establish pathways</a:t>
            </a:r>
          </a:p>
          <a:p>
            <a:pPr lvl="1"/>
            <a:r>
              <a:rPr lang="en-US" dirty="0"/>
              <a:t>Expand support to STEM programs</a:t>
            </a:r>
          </a:p>
          <a:p>
            <a:pPr lvl="1"/>
            <a:r>
              <a:rPr lang="en-US" dirty="0"/>
              <a:t>Expand outreach to increase the number of students who enroll immediately after high school.</a:t>
            </a:r>
          </a:p>
          <a:p>
            <a:pPr lvl="1"/>
            <a:r>
              <a:rPr lang="en-US" dirty="0"/>
              <a:t>Increase access to learning communities</a:t>
            </a:r>
          </a:p>
          <a:p>
            <a:pPr lvl="2"/>
            <a:r>
              <a:rPr lang="en-US" dirty="0"/>
              <a:t>First –Year-Experience (FYE), Tumaini, Puente,  Valley Bound Commitment (VBC), Dreamers Resources Center (DRC), Guardian Scholars, STAR, EOP&amp;S, CalWORKs, DSP&amp;S, Veterans Resource Center (VRC)</a:t>
            </a:r>
          </a:p>
          <a:p>
            <a:pPr marL="228600" lvl="1" indent="0">
              <a:buNone/>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3977005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 Bernardino valley college 2017 student scorecard </a:t>
            </a:r>
            <a:r>
              <a:rPr lang="en-US" u="sng" dirty="0"/>
              <a:t>challenge 2</a:t>
            </a:r>
          </a:p>
        </p:txBody>
      </p:sp>
      <p:sp>
        <p:nvSpPr>
          <p:cNvPr id="3" name="Content Placeholder 2"/>
          <p:cNvSpPr>
            <a:spLocks noGrp="1"/>
          </p:cNvSpPr>
          <p:nvPr>
            <p:ph idx="1"/>
          </p:nvPr>
        </p:nvSpPr>
        <p:spPr>
          <a:xfrm>
            <a:off x="1202919" y="2535382"/>
            <a:ext cx="9784080" cy="3682538"/>
          </a:xfrm>
        </p:spPr>
        <p:txBody>
          <a:bodyPr/>
          <a:lstStyle/>
          <a:p>
            <a:r>
              <a:rPr lang="en-US" dirty="0"/>
              <a:t>African-American students, Hispanic students, and Caucasian students are consistently disproportionately impacted on the overall student scorecard completion rate which consists of transfers, earning 30 or more units, and the earning of degrees and certificates.</a:t>
            </a:r>
          </a:p>
          <a:p>
            <a:r>
              <a:rPr lang="en-US" dirty="0"/>
              <a:t>SBVC has experienced a decline in success for English courses</a:t>
            </a:r>
          </a:p>
        </p:txBody>
      </p:sp>
    </p:spTree>
    <p:extLst>
      <p:ext uri="{BB962C8B-B14F-4D97-AF65-F5344CB8AC3E}">
        <p14:creationId xmlns:p14="http://schemas.microsoft.com/office/powerpoint/2010/main" val="2395611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San Bernardino valley college 2017 student scorecard </a:t>
            </a:r>
            <a:r>
              <a:rPr lang="en-US" sz="3200" u="sng" dirty="0"/>
              <a:t>strategies to address challenge  to increase the degree/certificate rate</a:t>
            </a:r>
          </a:p>
        </p:txBody>
      </p:sp>
      <p:sp>
        <p:nvSpPr>
          <p:cNvPr id="3" name="Content Placeholder 2"/>
          <p:cNvSpPr>
            <a:spLocks noGrp="1"/>
          </p:cNvSpPr>
          <p:nvPr>
            <p:ph idx="1"/>
          </p:nvPr>
        </p:nvSpPr>
        <p:spPr>
          <a:xfrm>
            <a:off x="1202919" y="2011680"/>
            <a:ext cx="9784080" cy="4693920"/>
          </a:xfrm>
        </p:spPr>
        <p:txBody>
          <a:bodyPr>
            <a:normAutofit fontScale="92500" lnSpcReduction="20000"/>
          </a:bodyPr>
          <a:lstStyle/>
          <a:p>
            <a:endParaRPr lang="en-US" dirty="0"/>
          </a:p>
          <a:p>
            <a:r>
              <a:rPr lang="en-US" dirty="0"/>
              <a:t>Objective </a:t>
            </a:r>
          </a:p>
          <a:p>
            <a:pPr lvl="1"/>
            <a:r>
              <a:rPr lang="en-US" dirty="0"/>
              <a:t>Provide greater access to counseling</a:t>
            </a:r>
          </a:p>
          <a:p>
            <a:pPr lvl="1"/>
            <a:r>
              <a:rPr lang="en-US" dirty="0"/>
              <a:t>Provide greater access to tutoring</a:t>
            </a:r>
          </a:p>
          <a:p>
            <a:pPr lvl="1"/>
            <a:r>
              <a:rPr lang="en-US" dirty="0"/>
              <a:t>Encourage more student engagement  </a:t>
            </a:r>
          </a:p>
          <a:p>
            <a:r>
              <a:rPr lang="en-US" dirty="0"/>
              <a:t>Action Steps to Achieve Objectives</a:t>
            </a:r>
          </a:p>
          <a:p>
            <a:pPr lvl="1"/>
            <a:r>
              <a:rPr lang="en-US" dirty="0"/>
              <a:t>Promote access to transfer institutions</a:t>
            </a:r>
          </a:p>
          <a:p>
            <a:pPr lvl="2"/>
            <a:r>
              <a:rPr lang="en-US" dirty="0"/>
              <a:t>CSU</a:t>
            </a:r>
          </a:p>
          <a:p>
            <a:pPr lvl="2"/>
            <a:r>
              <a:rPr lang="en-US" dirty="0"/>
              <a:t>HBCUs</a:t>
            </a:r>
          </a:p>
          <a:p>
            <a:pPr lvl="2"/>
            <a:r>
              <a:rPr lang="en-US" dirty="0"/>
              <a:t>California State University </a:t>
            </a:r>
          </a:p>
          <a:p>
            <a:pPr lvl="2"/>
            <a:r>
              <a:rPr lang="en-US" dirty="0"/>
              <a:t>University of California</a:t>
            </a:r>
          </a:p>
          <a:p>
            <a:pPr lvl="2"/>
            <a:r>
              <a:rPr lang="en-US" dirty="0"/>
              <a:t>Historically Black Colleges &amp; Universities</a:t>
            </a:r>
          </a:p>
          <a:p>
            <a:pPr lvl="2"/>
            <a:r>
              <a:rPr lang="en-US" dirty="0"/>
              <a:t>Private Non-Profits</a:t>
            </a:r>
          </a:p>
          <a:p>
            <a:pPr lvl="2"/>
            <a:endParaRPr lang="en-US" dirty="0"/>
          </a:p>
          <a:p>
            <a:pPr lvl="1"/>
            <a:r>
              <a:rPr lang="en-US" dirty="0"/>
              <a:t>Promote engagement in students in student life</a:t>
            </a:r>
          </a:p>
          <a:p>
            <a:endParaRPr lang="en-US" dirty="0"/>
          </a:p>
        </p:txBody>
      </p:sp>
    </p:spTree>
    <p:extLst>
      <p:ext uri="{BB962C8B-B14F-4D97-AF65-F5344CB8AC3E}">
        <p14:creationId xmlns:p14="http://schemas.microsoft.com/office/powerpoint/2010/main" val="37871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lstStyle/>
          <a:p>
            <a:r>
              <a:rPr lang="en-US" dirty="0"/>
              <a:t>Briefly Review the Student Score Card Metrics and Methodology</a:t>
            </a:r>
          </a:p>
          <a:p>
            <a:r>
              <a:rPr lang="en-US" dirty="0"/>
              <a:t>Briefly Review the Memo from the CCCCO Chancellor, Eloy Oakley</a:t>
            </a:r>
          </a:p>
          <a:p>
            <a:r>
              <a:rPr lang="en-US" dirty="0"/>
              <a:t>Review the Student Scorecard Achievements for 2017 by College</a:t>
            </a:r>
          </a:p>
          <a:p>
            <a:r>
              <a:rPr lang="en-US" dirty="0"/>
              <a:t>Review the Student Scorecard Challenges for 2017 by College</a:t>
            </a:r>
          </a:p>
          <a:p>
            <a:r>
              <a:rPr lang="en-US" dirty="0"/>
              <a:t>Review the strategies from each college that are being used to address the challenges</a:t>
            </a:r>
          </a:p>
        </p:txBody>
      </p:sp>
    </p:spTree>
    <p:extLst>
      <p:ext uri="{BB962C8B-B14F-4D97-AF65-F5344CB8AC3E}">
        <p14:creationId xmlns:p14="http://schemas.microsoft.com/office/powerpoint/2010/main" val="1989428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strategies that have shown success</a:t>
            </a:r>
          </a:p>
        </p:txBody>
      </p:sp>
      <p:sp>
        <p:nvSpPr>
          <p:cNvPr id="3" name="Content Placeholder 2"/>
          <p:cNvSpPr>
            <a:spLocks noGrp="1"/>
          </p:cNvSpPr>
          <p:nvPr>
            <p:ph idx="1"/>
          </p:nvPr>
        </p:nvSpPr>
        <p:spPr/>
        <p:txBody>
          <a:bodyPr/>
          <a:lstStyle/>
          <a:p>
            <a:pPr marL="285750" indent="-285750">
              <a:lnSpc>
                <a:spcPct val="100000"/>
              </a:lnSpc>
              <a:spcBef>
                <a:spcPts val="0"/>
              </a:spcBef>
              <a:spcAft>
                <a:spcPts val="0"/>
              </a:spcAft>
              <a:buClrTx/>
              <a:buFont typeface="Arial" panose="020B0604020202020204" pitchFamily="34" charset="0"/>
              <a:buChar char="•"/>
              <a:defRPr/>
            </a:pPr>
            <a:endParaRPr lang="en-US" sz="2400" dirty="0"/>
          </a:p>
          <a:p>
            <a:pPr marL="285750" indent="-285750">
              <a:lnSpc>
                <a:spcPct val="100000"/>
              </a:lnSpc>
              <a:spcBef>
                <a:spcPts val="0"/>
              </a:spcBef>
              <a:spcAft>
                <a:spcPts val="0"/>
              </a:spcAft>
              <a:buClrTx/>
              <a:buFont typeface="Arial" panose="020B0604020202020204" pitchFamily="34" charset="0"/>
              <a:buChar char="•"/>
              <a:defRPr/>
            </a:pPr>
            <a:r>
              <a:rPr lang="en-US" sz="2400" dirty="0"/>
              <a:t>Supplemental Instruction</a:t>
            </a:r>
          </a:p>
          <a:p>
            <a:pPr marL="285750" indent="-285750">
              <a:lnSpc>
                <a:spcPct val="100000"/>
              </a:lnSpc>
              <a:spcBef>
                <a:spcPts val="0"/>
              </a:spcBef>
              <a:spcAft>
                <a:spcPts val="0"/>
              </a:spcAft>
              <a:buClrTx/>
              <a:buFont typeface="Arial" panose="020B0604020202020204" pitchFamily="34" charset="0"/>
              <a:buChar char="•"/>
              <a:defRPr/>
            </a:pPr>
            <a:r>
              <a:rPr lang="en-US" sz="2400" dirty="0"/>
              <a:t>Linked courses </a:t>
            </a:r>
          </a:p>
          <a:p>
            <a:pPr marL="285750" indent="-285750">
              <a:lnSpc>
                <a:spcPct val="100000"/>
              </a:lnSpc>
              <a:spcBef>
                <a:spcPts val="0"/>
              </a:spcBef>
              <a:spcAft>
                <a:spcPts val="0"/>
              </a:spcAft>
              <a:buClrTx/>
              <a:buFont typeface="Arial" panose="020B0604020202020204" pitchFamily="34" charset="0"/>
              <a:buChar char="•"/>
              <a:defRPr/>
            </a:pPr>
            <a:r>
              <a:rPr lang="en-US" sz="2400" dirty="0"/>
              <a:t>Contextual learning</a:t>
            </a:r>
          </a:p>
          <a:p>
            <a:pPr marL="285750" indent="-285750">
              <a:lnSpc>
                <a:spcPct val="100000"/>
              </a:lnSpc>
              <a:spcBef>
                <a:spcPts val="0"/>
              </a:spcBef>
              <a:spcAft>
                <a:spcPts val="0"/>
              </a:spcAft>
              <a:buClrTx/>
              <a:buFont typeface="Arial" panose="020B0604020202020204" pitchFamily="34" charset="0"/>
              <a:buChar char="•"/>
              <a:defRPr/>
            </a:pPr>
            <a:r>
              <a:rPr lang="en-US" sz="2400" dirty="0"/>
              <a:t>24-hour textbook loan </a:t>
            </a:r>
          </a:p>
          <a:p>
            <a:pPr marL="285750" indent="-285750">
              <a:lnSpc>
                <a:spcPct val="100000"/>
              </a:lnSpc>
              <a:spcBef>
                <a:spcPts val="0"/>
              </a:spcBef>
              <a:spcAft>
                <a:spcPts val="0"/>
              </a:spcAft>
              <a:buClrTx/>
              <a:buFont typeface="Arial" panose="020B0604020202020204" pitchFamily="34" charset="0"/>
              <a:buChar char="•"/>
              <a:defRPr/>
            </a:pPr>
            <a:r>
              <a:rPr lang="en-US" sz="2400" dirty="0"/>
              <a:t>Open Educational Resources (OER)</a:t>
            </a:r>
          </a:p>
          <a:p>
            <a:pPr marL="285750" indent="-285750">
              <a:lnSpc>
                <a:spcPct val="100000"/>
              </a:lnSpc>
              <a:spcBef>
                <a:spcPts val="0"/>
              </a:spcBef>
              <a:spcAft>
                <a:spcPts val="0"/>
              </a:spcAft>
              <a:buClrTx/>
              <a:buFont typeface="Arial" panose="020B0604020202020204" pitchFamily="34" charset="0"/>
              <a:buChar char="•"/>
              <a:defRPr/>
            </a:pPr>
            <a:endParaRPr lang="en-US" sz="2400" dirty="0"/>
          </a:p>
          <a:p>
            <a:pPr marL="285750" indent="-285750">
              <a:lnSpc>
                <a:spcPct val="100000"/>
              </a:lnSpc>
              <a:spcBef>
                <a:spcPts val="0"/>
              </a:spcBef>
              <a:spcAft>
                <a:spcPts val="0"/>
              </a:spcAft>
              <a:buClrTx/>
              <a:buFont typeface="Arial" panose="020B0604020202020204" pitchFamily="34" charset="0"/>
              <a:buChar char="•"/>
              <a:defRPr/>
            </a:pPr>
            <a:endParaRPr lang="en-US" sz="2400" dirty="0"/>
          </a:p>
        </p:txBody>
      </p:sp>
    </p:spTree>
    <p:extLst>
      <p:ext uri="{BB962C8B-B14F-4D97-AF65-F5344CB8AC3E}">
        <p14:creationId xmlns:p14="http://schemas.microsoft.com/office/powerpoint/2010/main" val="865858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Crafton hills college 2017 student scorecard </a:t>
            </a:r>
            <a:r>
              <a:rPr lang="en-US" u="sng" dirty="0"/>
              <a:t>demographics</a:t>
            </a:r>
          </a:p>
        </p:txBody>
      </p:sp>
      <p:sp>
        <p:nvSpPr>
          <p:cNvPr id="3" name="Content Placeholder 2"/>
          <p:cNvSpPr>
            <a:spLocks noGrp="1"/>
          </p:cNvSpPr>
          <p:nvPr>
            <p:ph idx="1"/>
          </p:nvPr>
        </p:nvSpPr>
        <p:spPr/>
        <p:txBody>
          <a:bodyPr/>
          <a:lstStyle/>
          <a:p>
            <a:pPr lvl="0"/>
            <a:r>
              <a:rPr lang="en-US" dirty="0"/>
              <a:t>54% of students are female</a:t>
            </a:r>
          </a:p>
          <a:p>
            <a:pPr lvl="0"/>
            <a:r>
              <a:rPr lang="en-US" dirty="0"/>
              <a:t>39% of students are 20-24 years old</a:t>
            </a:r>
          </a:p>
          <a:p>
            <a:pPr lvl="0"/>
            <a:r>
              <a:rPr lang="en-US" dirty="0"/>
              <a:t>46% of students are Hispanic</a:t>
            </a:r>
          </a:p>
          <a:p>
            <a:pPr lvl="0"/>
            <a:r>
              <a:rPr lang="en-US" dirty="0"/>
              <a:t>24% (n = 2,003) of Crafton students are included in all of the Student Scorecard measures</a:t>
            </a:r>
          </a:p>
        </p:txBody>
      </p:sp>
    </p:spTree>
    <p:extLst>
      <p:ext uri="{BB962C8B-B14F-4D97-AF65-F5344CB8AC3E}">
        <p14:creationId xmlns:p14="http://schemas.microsoft.com/office/powerpoint/2010/main" val="4042577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Crafton hills college 2017 student scorecard Momentum point </a:t>
            </a:r>
            <a:r>
              <a:rPr lang="en-US" u="sng" dirty="0"/>
              <a:t>achievements</a:t>
            </a:r>
          </a:p>
        </p:txBody>
      </p:sp>
      <p:sp>
        <p:nvSpPr>
          <p:cNvPr id="3" name="Content Placeholder 2"/>
          <p:cNvSpPr>
            <a:spLocks noGrp="1"/>
          </p:cNvSpPr>
          <p:nvPr>
            <p:ph idx="1"/>
          </p:nvPr>
        </p:nvSpPr>
        <p:spPr>
          <a:xfrm>
            <a:off x="1202919" y="1899920"/>
            <a:ext cx="9784080" cy="4206240"/>
          </a:xfrm>
        </p:spPr>
        <p:txBody>
          <a:bodyPr/>
          <a:lstStyle/>
          <a:p>
            <a:r>
              <a:rPr lang="en-US" dirty="0"/>
              <a:t>Crafton students made improvements in </a:t>
            </a:r>
            <a:r>
              <a:rPr lang="en-US" dirty="0" smtClean="0"/>
              <a:t>4 </a:t>
            </a:r>
            <a:r>
              <a:rPr lang="en-US" dirty="0"/>
              <a:t>of the 8 momentum point outcomes from last year’s cohort to this year’s cohort</a:t>
            </a:r>
          </a:p>
        </p:txBody>
      </p:sp>
      <p:graphicFrame>
        <p:nvGraphicFramePr>
          <p:cNvPr id="4" name="Table 3"/>
          <p:cNvGraphicFramePr>
            <a:graphicFrameLocks noGrp="1"/>
          </p:cNvGraphicFramePr>
          <p:nvPr>
            <p:extLst>
              <p:ext uri="{D42A27DB-BD31-4B8C-83A1-F6EECF244321}">
                <p14:modId xmlns:p14="http://schemas.microsoft.com/office/powerpoint/2010/main" val="1228140411"/>
              </p:ext>
            </p:extLst>
          </p:nvPr>
        </p:nvGraphicFramePr>
        <p:xfrm>
          <a:off x="1480096" y="2594959"/>
          <a:ext cx="9229725" cy="4191921"/>
        </p:xfrm>
        <a:graphic>
          <a:graphicData uri="http://schemas.openxmlformats.org/drawingml/2006/table">
            <a:tbl>
              <a:tblPr firstRow="1" firstCol="1" bandRow="1">
                <a:tableStyleId>{5C22544A-7EE6-4342-B048-85BDC9FD1C3A}</a:tableStyleId>
              </a:tblPr>
              <a:tblGrid>
                <a:gridCol w="3388127">
                  <a:extLst>
                    <a:ext uri="{9D8B030D-6E8A-4147-A177-3AD203B41FA5}">
                      <a16:colId xmlns:a16="http://schemas.microsoft.com/office/drawing/2014/main" val="20000"/>
                    </a:ext>
                  </a:extLst>
                </a:gridCol>
                <a:gridCol w="1285152">
                  <a:extLst>
                    <a:ext uri="{9D8B030D-6E8A-4147-A177-3AD203B41FA5}">
                      <a16:colId xmlns:a16="http://schemas.microsoft.com/office/drawing/2014/main" val="20001"/>
                    </a:ext>
                  </a:extLst>
                </a:gridCol>
                <a:gridCol w="1285152">
                  <a:extLst>
                    <a:ext uri="{9D8B030D-6E8A-4147-A177-3AD203B41FA5}">
                      <a16:colId xmlns:a16="http://schemas.microsoft.com/office/drawing/2014/main" val="20002"/>
                    </a:ext>
                  </a:extLst>
                </a:gridCol>
                <a:gridCol w="1168320">
                  <a:extLst>
                    <a:ext uri="{9D8B030D-6E8A-4147-A177-3AD203B41FA5}">
                      <a16:colId xmlns:a16="http://schemas.microsoft.com/office/drawing/2014/main" val="20003"/>
                    </a:ext>
                  </a:extLst>
                </a:gridCol>
                <a:gridCol w="2102974">
                  <a:extLst>
                    <a:ext uri="{9D8B030D-6E8A-4147-A177-3AD203B41FA5}">
                      <a16:colId xmlns:a16="http://schemas.microsoft.com/office/drawing/2014/main" val="20004"/>
                    </a:ext>
                  </a:extLst>
                </a:gridCol>
              </a:tblGrid>
              <a:tr h="835441">
                <a:tc>
                  <a:txBody>
                    <a:bodyPr/>
                    <a:lstStyle/>
                    <a:p>
                      <a:pPr marL="0" marR="0">
                        <a:lnSpc>
                          <a:spcPct val="107000"/>
                        </a:lnSpc>
                        <a:spcBef>
                          <a:spcPts val="0"/>
                        </a:spcBef>
                        <a:spcAft>
                          <a:spcPts val="0"/>
                        </a:spcAft>
                      </a:pPr>
                      <a:r>
                        <a:rPr lang="en-US" sz="2200" dirty="0">
                          <a:effectLst/>
                        </a:rPr>
                        <a:t>Student Scorecard Outcome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08-09 to 13-14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09-10 to 14-15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Change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Improvement over Prior Year</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extLst>
                  <a:ext uri="{0D108BD9-81ED-4DB2-BD59-A6C34878D82A}">
                    <a16:rowId xmlns:a16="http://schemas.microsoft.com/office/drawing/2014/main" val="10000"/>
                  </a:ext>
                </a:extLst>
              </a:tr>
              <a:tr h="419560">
                <a:tc>
                  <a:txBody>
                    <a:bodyPr/>
                    <a:lstStyle/>
                    <a:p>
                      <a:pPr marL="0" marR="0">
                        <a:lnSpc>
                          <a:spcPct val="107000"/>
                        </a:lnSpc>
                        <a:spcBef>
                          <a:spcPts val="0"/>
                        </a:spcBef>
                        <a:spcAft>
                          <a:spcPts val="0"/>
                        </a:spcAft>
                      </a:pPr>
                      <a:r>
                        <a:rPr lang="en-US" sz="1800" dirty="0">
                          <a:effectLst/>
                        </a:rPr>
                        <a:t>Remedial Rate English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50.2%</a:t>
                      </a:r>
                    </a:p>
                  </a:txBody>
                  <a:tcPr marL="68580" marR="6858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54.1%</a:t>
                      </a:r>
                    </a:p>
                  </a:txBody>
                  <a:tcPr marL="68580" marR="68580" marT="9525" marB="0" anchor="ct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+3.9</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Yes</a:t>
                      </a:r>
                    </a:p>
                  </a:txBody>
                  <a:tcPr marL="58420" marR="58420" marT="9525" marB="0" anchor="ctr"/>
                </a:tc>
                <a:extLst>
                  <a:ext uri="{0D108BD9-81ED-4DB2-BD59-A6C34878D82A}">
                    <a16:rowId xmlns:a16="http://schemas.microsoft.com/office/drawing/2014/main" val="10001"/>
                  </a:ext>
                </a:extLst>
              </a:tr>
              <a:tr h="419560">
                <a:tc>
                  <a:txBody>
                    <a:bodyPr/>
                    <a:lstStyle/>
                    <a:p>
                      <a:pPr marL="0" marR="0">
                        <a:lnSpc>
                          <a:spcPct val="107000"/>
                        </a:lnSpc>
                        <a:spcBef>
                          <a:spcPts val="0"/>
                        </a:spcBef>
                        <a:spcAft>
                          <a:spcPts val="0"/>
                        </a:spcAft>
                      </a:pPr>
                      <a:r>
                        <a:rPr lang="en-US" sz="1800" dirty="0">
                          <a:effectLst/>
                        </a:rPr>
                        <a:t>Remedial Rate Math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36.0%</a:t>
                      </a:r>
                    </a:p>
                  </a:txBody>
                  <a:tcPr marL="68580" marR="6858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34.4%</a:t>
                      </a:r>
                    </a:p>
                  </a:txBody>
                  <a:tcPr marL="68580" marR="68580" marT="9525" marB="0" anchor="ct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-1.6</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a:t>
                      </a:r>
                    </a:p>
                  </a:txBody>
                  <a:tcPr marL="58420" marR="58420" marT="9525" marB="0" anchor="ctr"/>
                </a:tc>
                <a:extLst>
                  <a:ext uri="{0D108BD9-81ED-4DB2-BD59-A6C34878D82A}">
                    <a16:rowId xmlns:a16="http://schemas.microsoft.com/office/drawing/2014/main" val="10002"/>
                  </a:ext>
                </a:extLst>
              </a:tr>
              <a:tr h="419560">
                <a:tc>
                  <a:txBody>
                    <a:bodyPr/>
                    <a:lstStyle/>
                    <a:p>
                      <a:r>
                        <a:rPr lang="en-US" sz="1800" dirty="0"/>
                        <a:t>Year I Transfer Level Math</a:t>
                      </a:r>
                    </a:p>
                  </a:txBody>
                  <a:tcPr marL="58420" marR="5842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16.4%</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16.3%</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Calibri" panose="020F0502020204030204" pitchFamily="34" charset="0"/>
                          <a:cs typeface="Calibri" panose="020F0502020204030204" pitchFamily="34" charset="0"/>
                        </a:rPr>
                        <a:t>-0.1%</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No</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10003"/>
                  </a:ext>
                </a:extLst>
              </a:tr>
              <a:tr h="419560">
                <a:tc>
                  <a:txBody>
                    <a:bodyPr/>
                    <a:lstStyle/>
                    <a:p>
                      <a:r>
                        <a:rPr lang="en-US" sz="1800" dirty="0"/>
                        <a:t>Year II Transfer Level</a:t>
                      </a:r>
                      <a:r>
                        <a:rPr lang="en-US" sz="1800" baseline="0" dirty="0"/>
                        <a:t> Math</a:t>
                      </a:r>
                      <a:endParaRPr lang="en-US" sz="1800" dirty="0"/>
                    </a:p>
                  </a:txBody>
                  <a:tcPr marL="58420" marR="5842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29.0%</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28.7%</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Calibri" panose="020F0502020204030204" pitchFamily="34" charset="0"/>
                          <a:cs typeface="Calibri" panose="020F0502020204030204" pitchFamily="34" charset="0"/>
                        </a:rPr>
                        <a:t>-0.3</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No</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2946209447"/>
                  </a:ext>
                </a:extLst>
              </a:tr>
              <a:tr h="419560">
                <a:tc>
                  <a:txBody>
                    <a:bodyPr/>
                    <a:lstStyle/>
                    <a:p>
                      <a:r>
                        <a:rPr lang="en-US" sz="1800" dirty="0"/>
                        <a:t>Year I Transfer Level English</a:t>
                      </a:r>
                    </a:p>
                  </a:txBody>
                  <a:tcPr marL="58420" marR="5842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37.0%</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38.7%</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Calibri" panose="020F0502020204030204" pitchFamily="34" charset="0"/>
                          <a:cs typeface="Calibri" panose="020F0502020204030204" pitchFamily="34" charset="0"/>
                        </a:rPr>
                        <a:t>+1.7</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Yes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3575226785"/>
                  </a:ext>
                </a:extLst>
              </a:tr>
              <a:tr h="419560">
                <a:tc>
                  <a:txBody>
                    <a:bodyPr/>
                    <a:lstStyle/>
                    <a:p>
                      <a:r>
                        <a:rPr lang="en-US" sz="1800" dirty="0"/>
                        <a:t>Year II Transfer Level English</a:t>
                      </a:r>
                    </a:p>
                  </a:txBody>
                  <a:tcPr marL="58420" marR="5842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59.7%</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61.2%</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9525" marB="0" anchor="ctr"/>
                </a:tc>
                <a:tc>
                  <a:txBody>
                    <a:bodyPr/>
                    <a:lstStyle/>
                    <a:p>
                      <a:pPr algn="ctr" fontAlgn="ctr"/>
                      <a:r>
                        <a:rPr lang="en-US" sz="1800" b="0" i="0" u="none" strike="noStrike" dirty="0" smtClean="0">
                          <a:solidFill>
                            <a:srgbClr val="000000"/>
                          </a:solidFill>
                          <a:effectLst/>
                          <a:latin typeface="Calibri" panose="020F0502020204030204" pitchFamily="34" charset="0"/>
                          <a:cs typeface="Calibri" panose="020F0502020204030204" pitchFamily="34" charset="0"/>
                        </a:rPr>
                        <a:t>+1.5</a:t>
                      </a:r>
                      <a:r>
                        <a:rPr lang="en-US" sz="18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smtClean="0">
                          <a:effectLst/>
                          <a:latin typeface="Calibri" panose="020F0502020204030204" pitchFamily="34" charset="0"/>
                          <a:ea typeface="Calibri" panose="020F0502020204030204" pitchFamily="34" charset="0"/>
                          <a:cs typeface="Calibri" panose="020F0502020204030204" pitchFamily="34" charset="0"/>
                        </a:rPr>
                        <a:t>Yes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58420" marR="58420" marT="9525" marB="0" anchor="ctr"/>
                </a:tc>
                <a:extLst>
                  <a:ext uri="{0D108BD9-81ED-4DB2-BD59-A6C34878D82A}">
                    <a16:rowId xmlns:a16="http://schemas.microsoft.com/office/drawing/2014/main" val="10004"/>
                  </a:ext>
                </a:extLst>
              </a:tr>
              <a:tr h="419560">
                <a:tc>
                  <a:txBody>
                    <a:bodyPr/>
                    <a:lstStyle/>
                    <a:p>
                      <a:pPr marL="0" marR="0">
                        <a:lnSpc>
                          <a:spcPct val="107000"/>
                        </a:lnSpc>
                        <a:spcBef>
                          <a:spcPts val="0"/>
                        </a:spcBef>
                        <a:spcAft>
                          <a:spcPts val="0"/>
                        </a:spcAft>
                      </a:pPr>
                      <a:r>
                        <a:rPr lang="en-US" sz="1800" dirty="0">
                          <a:effectLst/>
                        </a:rPr>
                        <a:t>Persistence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75.7%</a:t>
                      </a:r>
                    </a:p>
                  </a:txBody>
                  <a:tcPr marL="68580" marR="6858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71.5%</a:t>
                      </a:r>
                    </a:p>
                  </a:txBody>
                  <a:tcPr marL="68580" marR="68580" marT="9525" marB="0" anchor="ct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-4.2</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a:t>
                      </a:r>
                    </a:p>
                  </a:txBody>
                  <a:tcPr marL="58420" marR="58420" marT="9525" marB="0" anchor="ctr"/>
                </a:tc>
                <a:extLst>
                  <a:ext uri="{0D108BD9-81ED-4DB2-BD59-A6C34878D82A}">
                    <a16:rowId xmlns:a16="http://schemas.microsoft.com/office/drawing/2014/main" val="10005"/>
                  </a:ext>
                </a:extLst>
              </a:tr>
              <a:tr h="419560">
                <a:tc>
                  <a:txBody>
                    <a:bodyPr/>
                    <a:lstStyle/>
                    <a:p>
                      <a:pPr marL="0" marR="0">
                        <a:lnSpc>
                          <a:spcPct val="107000"/>
                        </a:lnSpc>
                        <a:spcBef>
                          <a:spcPts val="0"/>
                        </a:spcBef>
                        <a:spcAft>
                          <a:spcPts val="0"/>
                        </a:spcAft>
                      </a:pPr>
                      <a:r>
                        <a:rPr lang="en-US" sz="1800" dirty="0">
                          <a:effectLst/>
                        </a:rPr>
                        <a:t>30 Unit Completion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64.8%</a:t>
                      </a:r>
                    </a:p>
                  </a:txBody>
                  <a:tcPr marL="68580" marR="68580"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66.2%</a:t>
                      </a:r>
                    </a:p>
                  </a:txBody>
                  <a:tcPr marL="68580" marR="68580" marT="9525" marB="0" anchor="ctr"/>
                </a:tc>
                <a:tc>
                  <a:txBody>
                    <a:bodyPr/>
                    <a:lstStyle/>
                    <a:p>
                      <a:pPr algn="ctr" fontAlgn="ctr"/>
                      <a:r>
                        <a:rPr lang="en-US" sz="1800" b="0" i="0" u="none" strike="noStrike" dirty="0">
                          <a:solidFill>
                            <a:srgbClr val="000000"/>
                          </a:solidFill>
                          <a:effectLst/>
                          <a:latin typeface="Calibri" panose="020F0502020204030204" pitchFamily="34" charset="0"/>
                          <a:cs typeface="Calibri" panose="020F0502020204030204" pitchFamily="34" charset="0"/>
                        </a:rPr>
                        <a:t>+1.4</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Yes</a:t>
                      </a:r>
                    </a:p>
                  </a:txBody>
                  <a:tcPr marL="58420" marR="58420"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95241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Crafton hills college 2017 student scorecard completion </a:t>
            </a:r>
            <a:r>
              <a:rPr lang="en-US" u="sng" dirty="0"/>
              <a:t>achievements</a:t>
            </a:r>
          </a:p>
        </p:txBody>
      </p:sp>
      <p:sp>
        <p:nvSpPr>
          <p:cNvPr id="3" name="Content Placeholder 2"/>
          <p:cNvSpPr>
            <a:spLocks noGrp="1"/>
          </p:cNvSpPr>
          <p:nvPr>
            <p:ph idx="1"/>
          </p:nvPr>
        </p:nvSpPr>
        <p:spPr/>
        <p:txBody>
          <a:bodyPr/>
          <a:lstStyle/>
          <a:p>
            <a:r>
              <a:rPr lang="en-US" dirty="0"/>
              <a:t>Crafton students made improvements in every achievement area from last year’s cohort to this year’s cohort</a:t>
            </a:r>
          </a:p>
        </p:txBody>
      </p:sp>
      <p:graphicFrame>
        <p:nvGraphicFramePr>
          <p:cNvPr id="4" name="Table 3"/>
          <p:cNvGraphicFramePr>
            <a:graphicFrameLocks noGrp="1"/>
          </p:cNvGraphicFramePr>
          <p:nvPr>
            <p:extLst>
              <p:ext uri="{D42A27DB-BD31-4B8C-83A1-F6EECF244321}">
                <p14:modId xmlns:p14="http://schemas.microsoft.com/office/powerpoint/2010/main" val="2719851123"/>
              </p:ext>
            </p:extLst>
          </p:nvPr>
        </p:nvGraphicFramePr>
        <p:xfrm>
          <a:off x="1514475" y="2981323"/>
          <a:ext cx="9229725" cy="2094121"/>
        </p:xfrm>
        <a:graphic>
          <a:graphicData uri="http://schemas.openxmlformats.org/drawingml/2006/table">
            <a:tbl>
              <a:tblPr firstRow="1" firstCol="1" bandRow="1">
                <a:tableStyleId>{5C22544A-7EE6-4342-B048-85BDC9FD1C3A}</a:tableStyleId>
              </a:tblPr>
              <a:tblGrid>
                <a:gridCol w="3388127">
                  <a:extLst>
                    <a:ext uri="{9D8B030D-6E8A-4147-A177-3AD203B41FA5}">
                      <a16:colId xmlns:a16="http://schemas.microsoft.com/office/drawing/2014/main" val="20000"/>
                    </a:ext>
                  </a:extLst>
                </a:gridCol>
                <a:gridCol w="1285152">
                  <a:extLst>
                    <a:ext uri="{9D8B030D-6E8A-4147-A177-3AD203B41FA5}">
                      <a16:colId xmlns:a16="http://schemas.microsoft.com/office/drawing/2014/main" val="20001"/>
                    </a:ext>
                  </a:extLst>
                </a:gridCol>
                <a:gridCol w="1285152">
                  <a:extLst>
                    <a:ext uri="{9D8B030D-6E8A-4147-A177-3AD203B41FA5}">
                      <a16:colId xmlns:a16="http://schemas.microsoft.com/office/drawing/2014/main" val="20002"/>
                    </a:ext>
                  </a:extLst>
                </a:gridCol>
                <a:gridCol w="1168320">
                  <a:extLst>
                    <a:ext uri="{9D8B030D-6E8A-4147-A177-3AD203B41FA5}">
                      <a16:colId xmlns:a16="http://schemas.microsoft.com/office/drawing/2014/main" val="20003"/>
                    </a:ext>
                  </a:extLst>
                </a:gridCol>
                <a:gridCol w="2102974">
                  <a:extLst>
                    <a:ext uri="{9D8B030D-6E8A-4147-A177-3AD203B41FA5}">
                      <a16:colId xmlns:a16="http://schemas.microsoft.com/office/drawing/2014/main" val="20004"/>
                    </a:ext>
                  </a:extLst>
                </a:gridCol>
              </a:tblGrid>
              <a:tr h="835441">
                <a:tc>
                  <a:txBody>
                    <a:bodyPr/>
                    <a:lstStyle/>
                    <a:p>
                      <a:pPr marL="0" marR="0">
                        <a:lnSpc>
                          <a:spcPct val="107000"/>
                        </a:lnSpc>
                        <a:spcBef>
                          <a:spcPts val="0"/>
                        </a:spcBef>
                        <a:spcAft>
                          <a:spcPts val="0"/>
                        </a:spcAft>
                      </a:pPr>
                      <a:r>
                        <a:rPr lang="en-US" sz="2200" dirty="0">
                          <a:effectLst/>
                        </a:rPr>
                        <a:t>Student Scorecard Outcome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08-09 to 13-14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09-10 to 14-15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Change</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a:effectLst/>
                        </a:rPr>
                        <a:t>Improvement over Prior Year</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extLst>
                  <a:ext uri="{0D108BD9-81ED-4DB2-BD59-A6C34878D82A}">
                    <a16:rowId xmlns:a16="http://schemas.microsoft.com/office/drawing/2014/main" val="10000"/>
                  </a:ext>
                </a:extLst>
              </a:tr>
              <a:tr h="419560">
                <a:tc>
                  <a:txBody>
                    <a:bodyPr/>
                    <a:lstStyle/>
                    <a:p>
                      <a:pPr marL="0" marR="0">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Skills</a:t>
                      </a:r>
                      <a:r>
                        <a:rPr lang="en-US" sz="2200" baseline="0" dirty="0">
                          <a:effectLst/>
                          <a:latin typeface="Calibri" panose="020F0502020204030204" pitchFamily="34" charset="0"/>
                          <a:ea typeface="Calibri" panose="020F0502020204030204" pitchFamily="34" charset="0"/>
                          <a:cs typeface="Times New Roman" panose="02020603050405020304" pitchFamily="18" charset="0"/>
                        </a:rPr>
                        <a:t> Builder*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18.9</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23.0%</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+4.1</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3"/>
                  </a:ext>
                </a:extLst>
              </a:tr>
              <a:tr h="41956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a:effectLst/>
                        </a:rPr>
                        <a:t>CTE Rate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51.7</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65.1%</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+13.4</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5"/>
                  </a:ext>
                </a:extLst>
              </a:tr>
              <a:tr h="41956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200" dirty="0">
                          <a:effectLst/>
                        </a:rPr>
                        <a:t>Completion Rate (SPAR)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40.7</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44.7%</a:t>
                      </a:r>
                    </a:p>
                  </a:txBody>
                  <a:tcPr marL="68580" marR="6858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+4.0</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8420" marR="58420" marT="9525" marB="0" anchor="ctr"/>
                </a:tc>
                <a:tc>
                  <a:txBody>
                    <a:bodyPr/>
                    <a:lstStyle/>
                    <a:p>
                      <a:pPr marL="0" marR="0" algn="ctr">
                        <a:lnSpc>
                          <a:spcPct val="107000"/>
                        </a:lnSpc>
                        <a:spcBef>
                          <a:spcPts val="0"/>
                        </a:spcBef>
                        <a:spcAft>
                          <a:spcPts val="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Yes</a:t>
                      </a:r>
                    </a:p>
                  </a:txBody>
                  <a:tcPr marL="58420" marR="58420" marT="9525" marB="0" anchor="ctr"/>
                </a:tc>
                <a:extLst>
                  <a:ext uri="{0D108BD9-81ED-4DB2-BD59-A6C34878D82A}">
                    <a16:rowId xmlns:a16="http://schemas.microsoft.com/office/drawing/2014/main" val="10006"/>
                  </a:ext>
                </a:extLst>
              </a:tr>
            </a:tbl>
          </a:graphicData>
        </a:graphic>
      </p:graphicFrame>
      <p:sp>
        <p:nvSpPr>
          <p:cNvPr id="5" name="TextBox 4"/>
          <p:cNvSpPr txBox="1"/>
          <p:nvPr/>
        </p:nvSpPr>
        <p:spPr>
          <a:xfrm>
            <a:off x="1514475" y="5075444"/>
            <a:ext cx="9229725" cy="400110"/>
          </a:xfrm>
          <a:prstGeom prst="rect">
            <a:avLst/>
          </a:prstGeom>
          <a:noFill/>
        </p:spPr>
        <p:txBody>
          <a:bodyPr wrap="square" rtlCol="0">
            <a:spAutoFit/>
          </a:bodyPr>
          <a:lstStyle/>
          <a:p>
            <a:r>
              <a:rPr lang="en-US" sz="1000" dirty="0"/>
              <a:t>*The cohort years do not apply to the skills builder measure.  The 08-09 to 13-14 column is actually the 2013-2014 year and the 09-10 to 14-15 column is actually the 2014-2015 year.</a:t>
            </a:r>
          </a:p>
        </p:txBody>
      </p:sp>
    </p:spTree>
    <p:extLst>
      <p:ext uri="{BB962C8B-B14F-4D97-AF65-F5344CB8AC3E}">
        <p14:creationId xmlns:p14="http://schemas.microsoft.com/office/powerpoint/2010/main" val="3711685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Crafton hills college </a:t>
            </a:r>
            <a:r>
              <a:rPr lang="en-US" dirty="0"/>
              <a:t>2016 student scorecard </a:t>
            </a:r>
            <a:r>
              <a:rPr lang="en-US" u="sng" dirty="0"/>
              <a:t>achievements</a:t>
            </a:r>
            <a:r>
              <a:rPr lang="en-US" dirty="0"/>
              <a:t> (continued)</a:t>
            </a:r>
          </a:p>
        </p:txBody>
      </p:sp>
      <p:sp>
        <p:nvSpPr>
          <p:cNvPr id="3" name="Content Placeholder 2"/>
          <p:cNvSpPr>
            <a:spLocks noGrp="1"/>
          </p:cNvSpPr>
          <p:nvPr>
            <p:ph idx="1"/>
          </p:nvPr>
        </p:nvSpPr>
        <p:spPr>
          <a:xfrm>
            <a:off x="1202919" y="2011679"/>
            <a:ext cx="9784080" cy="4516711"/>
          </a:xfrm>
        </p:spPr>
        <p:txBody>
          <a:bodyPr>
            <a:normAutofit/>
          </a:bodyPr>
          <a:lstStyle/>
          <a:p>
            <a:r>
              <a:rPr lang="en-US" dirty="0"/>
              <a:t>Crafton Hills College has exceeded its targets for the Math and English Remedial Rates</a:t>
            </a:r>
          </a:p>
          <a:p>
            <a:r>
              <a:rPr lang="en-US" dirty="0"/>
              <a:t>When compared to Inland Empire Community Colleges (n = 9) Crafton ranks </a:t>
            </a:r>
          </a:p>
          <a:p>
            <a:pPr lvl="1"/>
            <a:r>
              <a:rPr lang="en-US" dirty="0"/>
              <a:t>Number 4 for the Math Remedial Rate and </a:t>
            </a:r>
          </a:p>
          <a:p>
            <a:pPr lvl="1"/>
            <a:r>
              <a:rPr lang="en-US" dirty="0"/>
              <a:t>Number 1 with the highest English Remedial Rate</a:t>
            </a:r>
          </a:p>
          <a:p>
            <a:pPr lvl="1"/>
            <a:r>
              <a:rPr lang="en-US" dirty="0"/>
              <a:t>Both rates are higher than the Statewide rate.</a:t>
            </a:r>
          </a:p>
          <a:p>
            <a:r>
              <a:rPr lang="en-US" dirty="0"/>
              <a:t>When compared to Inland Empire Community Colleges (n = 9) Crafton ranks </a:t>
            </a:r>
          </a:p>
          <a:p>
            <a:pPr lvl="1"/>
            <a:r>
              <a:rPr lang="en-US" dirty="0"/>
              <a:t>Number 1 for the CTE Completion Rate and </a:t>
            </a:r>
          </a:p>
          <a:p>
            <a:pPr lvl="1"/>
            <a:r>
              <a:rPr lang="en-US" dirty="0"/>
              <a:t>Number 1 for the Completion Rate (i.e. SPAR).</a:t>
            </a:r>
          </a:p>
          <a:p>
            <a:pPr lvl="1"/>
            <a:r>
              <a:rPr lang="en-US" dirty="0"/>
              <a:t>The CTE completion rate is higher than the Statewide rate.</a:t>
            </a:r>
          </a:p>
        </p:txBody>
      </p:sp>
    </p:spTree>
    <p:extLst>
      <p:ext uri="{BB962C8B-B14F-4D97-AF65-F5344CB8AC3E}">
        <p14:creationId xmlns:p14="http://schemas.microsoft.com/office/powerpoint/2010/main" val="79724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Crafton hills college </a:t>
            </a:r>
            <a:r>
              <a:rPr lang="en-US" dirty="0"/>
              <a:t>2016 student scorecard </a:t>
            </a:r>
            <a:r>
              <a:rPr lang="en-US" u="sng" dirty="0"/>
              <a:t>achievements</a:t>
            </a:r>
            <a:r>
              <a:rPr lang="en-US" dirty="0"/>
              <a:t> (continued)</a:t>
            </a:r>
          </a:p>
        </p:txBody>
      </p:sp>
      <p:sp>
        <p:nvSpPr>
          <p:cNvPr id="3" name="Content Placeholder 2"/>
          <p:cNvSpPr>
            <a:spLocks noGrp="1"/>
          </p:cNvSpPr>
          <p:nvPr>
            <p:ph idx="1"/>
          </p:nvPr>
        </p:nvSpPr>
        <p:spPr>
          <a:xfrm>
            <a:off x="1202919" y="2011679"/>
            <a:ext cx="9784080" cy="4516711"/>
          </a:xfrm>
        </p:spPr>
        <p:txBody>
          <a:bodyPr>
            <a:normAutofit/>
          </a:bodyPr>
          <a:lstStyle/>
          <a:p>
            <a:r>
              <a:rPr lang="en-US" dirty="0"/>
              <a:t>Crafton’s Student Scorecard measures are higher than the entire State for the </a:t>
            </a:r>
          </a:p>
          <a:p>
            <a:pPr lvl="1"/>
            <a:r>
              <a:rPr lang="en-US" dirty="0"/>
              <a:t>CTE Completion Rate</a:t>
            </a:r>
          </a:p>
          <a:p>
            <a:pPr lvl="1"/>
            <a:r>
              <a:rPr lang="en-US" dirty="0"/>
              <a:t>Second year math transfer course completion rate</a:t>
            </a:r>
          </a:p>
          <a:p>
            <a:pPr lvl="1"/>
            <a:r>
              <a:rPr lang="en-US" dirty="0"/>
              <a:t>First and second year English transfer course completion rates</a:t>
            </a:r>
          </a:p>
          <a:p>
            <a:pPr lvl="1"/>
            <a:r>
              <a:rPr lang="en-US" dirty="0"/>
              <a:t>The math remedial rate</a:t>
            </a:r>
          </a:p>
          <a:p>
            <a:pPr lvl="1"/>
            <a:r>
              <a:rPr lang="en-US" dirty="0"/>
              <a:t>The English remedial rate</a:t>
            </a:r>
          </a:p>
          <a:p>
            <a:r>
              <a:rPr lang="en-US" dirty="0"/>
              <a:t>In the two most recent cohorts, African Americans were the only group to be identified as being disproportionately impacted when looking at the remedial math and English rates.  </a:t>
            </a:r>
          </a:p>
          <a:p>
            <a:pPr lvl="1"/>
            <a:r>
              <a:rPr lang="en-US" dirty="0"/>
              <a:t>African Americans were disproportionately impacted in the most recent remedial math rate.</a:t>
            </a:r>
          </a:p>
        </p:txBody>
      </p:sp>
    </p:spTree>
    <p:extLst>
      <p:ext uri="{BB962C8B-B14F-4D97-AF65-F5344CB8AC3E}">
        <p14:creationId xmlns:p14="http://schemas.microsoft.com/office/powerpoint/2010/main" val="4038696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Crafton hills college </a:t>
            </a:r>
            <a:r>
              <a:rPr lang="en-US" dirty="0"/>
              <a:t>2016 student scorecard </a:t>
            </a:r>
            <a:r>
              <a:rPr lang="en-US" u="sng" dirty="0"/>
              <a:t>strategies to address challenge 1</a:t>
            </a:r>
          </a:p>
        </p:txBody>
      </p:sp>
      <p:sp>
        <p:nvSpPr>
          <p:cNvPr id="3" name="Content Placeholder 2"/>
          <p:cNvSpPr>
            <a:spLocks noGrp="1"/>
          </p:cNvSpPr>
          <p:nvPr>
            <p:ph idx="1"/>
          </p:nvPr>
        </p:nvSpPr>
        <p:spPr/>
        <p:txBody>
          <a:bodyPr>
            <a:normAutofit fontScale="92500"/>
          </a:bodyPr>
          <a:lstStyle/>
          <a:p>
            <a:r>
              <a:rPr lang="en-US" dirty="0"/>
              <a:t>Objectives C.1.1 and C.1.2 in Crafton’s Student Equity Plan seek to increase the English throughput rates for African American and Hispanic students</a:t>
            </a:r>
          </a:p>
          <a:p>
            <a:r>
              <a:rPr lang="en-US" dirty="0"/>
              <a:t>Action Steps to Achieve Objectives</a:t>
            </a:r>
          </a:p>
          <a:p>
            <a:pPr marL="457200" indent="-457200">
              <a:buFont typeface="+mj-lt"/>
              <a:buAutoNum type="arabicPeriod"/>
            </a:pPr>
            <a:r>
              <a:rPr lang="en-US" sz="2400" dirty="0"/>
              <a:t>Implement the principles of universal design at </a:t>
            </a:r>
            <a:r>
              <a:rPr lang="en-US" sz="2400" dirty="0" err="1"/>
              <a:t>CHC</a:t>
            </a:r>
            <a:r>
              <a:rPr lang="en-US" sz="800" dirty="0" err="1"/>
              <a:t>iii</a:t>
            </a:r>
            <a:r>
              <a:rPr lang="en-US" sz="800" dirty="0"/>
              <a:t> </a:t>
            </a:r>
            <a:r>
              <a:rPr lang="en-US" sz="2400" dirty="0"/>
              <a:t>(e.g. instruct all basic skills and developmental students in the use of Read and Write Gold)</a:t>
            </a:r>
          </a:p>
          <a:p>
            <a:pPr marL="457200" indent="-457200">
              <a:buFont typeface="+mj-lt"/>
              <a:buAutoNum type="arabicPeriod"/>
            </a:pPr>
            <a:r>
              <a:rPr lang="en-US" dirty="0"/>
              <a:t>Adopt the use of culturally relevant course materials in reading and English courses</a:t>
            </a:r>
          </a:p>
          <a:p>
            <a:pPr marL="457200" indent="-457200">
              <a:buFont typeface="+mj-lt"/>
              <a:buAutoNum type="arabicPeriod"/>
            </a:pPr>
            <a:r>
              <a:rPr lang="en-US" dirty="0"/>
              <a:t>Provide professional development opportunities to increase faculty expertise in cultural competency</a:t>
            </a:r>
          </a:p>
          <a:p>
            <a:pPr marL="457200" indent="-457200">
              <a:buFont typeface="+mj-lt"/>
              <a:buAutoNum type="arabicPeriod"/>
            </a:pPr>
            <a:r>
              <a:rPr lang="en-US" dirty="0"/>
              <a:t>Provide professional development to faculty in the use of Reading Apprenticeship techniques</a:t>
            </a:r>
          </a:p>
        </p:txBody>
      </p:sp>
    </p:spTree>
    <p:extLst>
      <p:ext uri="{BB962C8B-B14F-4D97-AF65-F5344CB8AC3E}">
        <p14:creationId xmlns:p14="http://schemas.microsoft.com/office/powerpoint/2010/main" val="355916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Crafton hills college </a:t>
            </a:r>
            <a:r>
              <a:rPr lang="en-US" dirty="0"/>
              <a:t>2016 student scorecard </a:t>
            </a:r>
            <a:r>
              <a:rPr lang="en-US" u="sng" dirty="0"/>
              <a:t>strategies to address challenge 1 (continued)</a:t>
            </a:r>
          </a:p>
        </p:txBody>
      </p:sp>
      <p:sp>
        <p:nvSpPr>
          <p:cNvPr id="3" name="Content Placeholder 2"/>
          <p:cNvSpPr>
            <a:spLocks noGrp="1"/>
          </p:cNvSpPr>
          <p:nvPr>
            <p:ph idx="1"/>
          </p:nvPr>
        </p:nvSpPr>
        <p:spPr/>
        <p:txBody>
          <a:bodyPr>
            <a:normAutofit/>
          </a:bodyPr>
          <a:lstStyle/>
          <a:p>
            <a:r>
              <a:rPr lang="en-US" dirty="0"/>
              <a:t>Objectives C.1.1 and C.1.2 in Crafton’s Student Equity Plan seek to increase the English throughput rates for African American and Hispanic students</a:t>
            </a:r>
          </a:p>
          <a:p>
            <a:r>
              <a:rPr lang="en-US" dirty="0"/>
              <a:t>Action Steps to Achieve Objectives</a:t>
            </a:r>
          </a:p>
          <a:p>
            <a:pPr marL="685800" lvl="1" indent="-457200">
              <a:buFont typeface="+mj-lt"/>
              <a:buAutoNum type="arabicPeriod" startAt="5"/>
            </a:pPr>
            <a:r>
              <a:rPr lang="en-US" dirty="0"/>
              <a:t>Provide fiscal support for faculty to work with K-12 on curricular alignment</a:t>
            </a:r>
          </a:p>
          <a:p>
            <a:pPr marL="685800" lvl="1" indent="-457200">
              <a:buFont typeface="+mj-lt"/>
              <a:buAutoNum type="arabicPeriod" startAt="5"/>
            </a:pPr>
            <a:r>
              <a:rPr lang="en-US" dirty="0"/>
              <a:t>Explore the development of Puente and </a:t>
            </a:r>
            <a:r>
              <a:rPr lang="en-US" dirty="0" err="1"/>
              <a:t>Tumaini</a:t>
            </a:r>
            <a:r>
              <a:rPr lang="en-US" dirty="0"/>
              <a:t> programs</a:t>
            </a:r>
          </a:p>
          <a:p>
            <a:pPr marL="685800" lvl="1" indent="-457200">
              <a:buFont typeface="+mj-lt"/>
              <a:buAutoNum type="arabicPeriod" startAt="5"/>
            </a:pPr>
            <a:r>
              <a:rPr lang="en-US" dirty="0"/>
              <a:t>Attach supplemental instruction, tutoring, and/or lab courses to all basic skills English courses</a:t>
            </a:r>
          </a:p>
          <a:p>
            <a:pPr marL="685800" lvl="1" indent="-457200">
              <a:buFont typeface="+mj-lt"/>
              <a:buAutoNum type="arabicPeriod" startAt="5"/>
            </a:pPr>
            <a:r>
              <a:rPr lang="en-US" dirty="0"/>
              <a:t>Increase the use of learning communities that focus on African American and Hispanic literatures, histories, and social issues</a:t>
            </a:r>
          </a:p>
        </p:txBody>
      </p:sp>
    </p:spTree>
    <p:extLst>
      <p:ext uri="{BB962C8B-B14F-4D97-AF65-F5344CB8AC3E}">
        <p14:creationId xmlns:p14="http://schemas.microsoft.com/office/powerpoint/2010/main" val="102024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Crafton hills college </a:t>
            </a:r>
            <a:r>
              <a:rPr lang="en-US" dirty="0"/>
              <a:t>2016 student scorecard </a:t>
            </a:r>
            <a:r>
              <a:rPr lang="en-US" u="sng" dirty="0"/>
              <a:t>strategies to address challenge 1 (continued)</a:t>
            </a:r>
          </a:p>
        </p:txBody>
      </p:sp>
      <p:sp>
        <p:nvSpPr>
          <p:cNvPr id="3" name="Content Placeholder 2"/>
          <p:cNvSpPr>
            <a:spLocks noGrp="1"/>
          </p:cNvSpPr>
          <p:nvPr>
            <p:ph idx="1"/>
          </p:nvPr>
        </p:nvSpPr>
        <p:spPr/>
        <p:txBody>
          <a:bodyPr>
            <a:normAutofit/>
          </a:bodyPr>
          <a:lstStyle/>
          <a:p>
            <a:r>
              <a:rPr lang="en-US" dirty="0"/>
              <a:t>Objectives C.1.1 and C.1.2 in Crafton’s Student Equity Plan seek to increase the English throughput rates for African American and Hispanic students</a:t>
            </a:r>
          </a:p>
          <a:p>
            <a:r>
              <a:rPr lang="en-US" dirty="0"/>
              <a:t>Action Steps to Achieve Objectives</a:t>
            </a:r>
          </a:p>
          <a:p>
            <a:pPr marL="685800" lvl="1" indent="-457200">
              <a:buFont typeface="+mj-lt"/>
              <a:buAutoNum type="arabicPeriod" startAt="9"/>
            </a:pPr>
            <a:r>
              <a:rPr lang="en-US" dirty="0"/>
              <a:t>Fully implement the use of Early Alert in all basic skills courses</a:t>
            </a:r>
          </a:p>
          <a:p>
            <a:pPr marL="685800" lvl="1" indent="-457200">
              <a:buFont typeface="+mj-lt"/>
              <a:buAutoNum type="arabicPeriod" startAt="9"/>
            </a:pPr>
            <a:r>
              <a:rPr lang="en-US" dirty="0"/>
              <a:t>Attach intrusive advising to basic skills courses</a:t>
            </a:r>
          </a:p>
          <a:p>
            <a:pPr marL="685800" lvl="1" indent="-457200">
              <a:buFont typeface="+mj-lt"/>
              <a:buAutoNum type="arabicPeriod" startAt="9"/>
            </a:pPr>
            <a:r>
              <a:rPr lang="en-US" dirty="0"/>
              <a:t>Implement a campus wide effort to require students to begin </a:t>
            </a:r>
            <a:r>
              <a:rPr lang="en-US"/>
              <a:t>taking Math </a:t>
            </a:r>
            <a:r>
              <a:rPr lang="en-US" dirty="0"/>
              <a:t>and English during their first semester at CHC</a:t>
            </a:r>
          </a:p>
        </p:txBody>
      </p:sp>
    </p:spTree>
    <p:extLst>
      <p:ext uri="{BB962C8B-B14F-4D97-AF65-F5344CB8AC3E}">
        <p14:creationId xmlns:p14="http://schemas.microsoft.com/office/powerpoint/2010/main" val="1835528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Crafton hills college </a:t>
            </a:r>
            <a:r>
              <a:rPr lang="en-US" dirty="0"/>
              <a:t>2016 student scorecard </a:t>
            </a:r>
            <a:r>
              <a:rPr lang="en-US" u="sng" dirty="0"/>
              <a:t>challenge 2</a:t>
            </a:r>
          </a:p>
        </p:txBody>
      </p:sp>
      <p:sp>
        <p:nvSpPr>
          <p:cNvPr id="3" name="Content Placeholder 2"/>
          <p:cNvSpPr>
            <a:spLocks noGrp="1"/>
          </p:cNvSpPr>
          <p:nvPr>
            <p:ph idx="1"/>
          </p:nvPr>
        </p:nvSpPr>
        <p:spPr/>
        <p:txBody>
          <a:bodyPr/>
          <a:lstStyle/>
          <a:p>
            <a:r>
              <a:rPr lang="en-US" dirty="0"/>
              <a:t>Hispanic students are consistently disproportionately impacted on the overall student scorecard completion rate which consists of transfers and the earning of degrees and certificates</a:t>
            </a:r>
          </a:p>
        </p:txBody>
      </p:sp>
    </p:spTree>
    <p:extLst>
      <p:ext uri="{BB962C8B-B14F-4D97-AF65-F5344CB8AC3E}">
        <p14:creationId xmlns:p14="http://schemas.microsoft.com/office/powerpoint/2010/main" val="288269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Purpose of  Student Scorecard</a:t>
            </a:r>
          </a:p>
        </p:txBody>
      </p:sp>
      <p:sp>
        <p:nvSpPr>
          <p:cNvPr id="3" name="Content Placeholder 2"/>
          <p:cNvSpPr>
            <a:spLocks noGrp="1"/>
          </p:cNvSpPr>
          <p:nvPr>
            <p:ph idx="1"/>
          </p:nvPr>
        </p:nvSpPr>
        <p:spPr/>
        <p:txBody>
          <a:bodyPr/>
          <a:lstStyle/>
          <a:p>
            <a:r>
              <a:rPr lang="en-US" dirty="0"/>
              <a:t>To facilitate the improvement of student progress and success</a:t>
            </a:r>
          </a:p>
          <a:p>
            <a:endParaRPr lang="en-US" dirty="0"/>
          </a:p>
          <a:p>
            <a:endParaRPr lang="en-US" dirty="0"/>
          </a:p>
          <a:p>
            <a:r>
              <a:rPr lang="en-US" dirty="0"/>
              <a:t>The Student Scorecard is part of the Statewide Student Success Initiative and the Student Success Act and was a recommendation of the Student Success Task Force</a:t>
            </a:r>
          </a:p>
        </p:txBody>
      </p:sp>
    </p:spTree>
    <p:extLst>
      <p:ext uri="{BB962C8B-B14F-4D97-AF65-F5344CB8AC3E}">
        <p14:creationId xmlns:p14="http://schemas.microsoft.com/office/powerpoint/2010/main" val="4252421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Crafton hills college </a:t>
            </a:r>
            <a:r>
              <a:rPr lang="en-US" sz="3200" dirty="0"/>
              <a:t>2016 student scorecard </a:t>
            </a:r>
            <a:r>
              <a:rPr lang="en-US" sz="3200" u="sng" dirty="0"/>
              <a:t>strategies to address challenge 2 to increase the degree/certificate rate</a:t>
            </a:r>
          </a:p>
        </p:txBody>
      </p:sp>
      <p:sp>
        <p:nvSpPr>
          <p:cNvPr id="3" name="Content Placeholder 2"/>
          <p:cNvSpPr>
            <a:spLocks noGrp="1"/>
          </p:cNvSpPr>
          <p:nvPr>
            <p:ph idx="1"/>
          </p:nvPr>
        </p:nvSpPr>
        <p:spPr/>
        <p:txBody>
          <a:bodyPr>
            <a:normAutofit/>
          </a:bodyPr>
          <a:lstStyle/>
          <a:p>
            <a:r>
              <a:rPr lang="en-US" dirty="0"/>
              <a:t>Objectives D.1.2 in Crafton’s Student Equity Plan seeks to increase the degree/certificate completion rate of Hispanic students</a:t>
            </a:r>
          </a:p>
          <a:p>
            <a:pPr marL="0" indent="0">
              <a:buNone/>
            </a:pPr>
            <a:r>
              <a:rPr lang="en-US" dirty="0"/>
              <a:t>Action Steps to Achieve Objectives</a:t>
            </a:r>
          </a:p>
          <a:p>
            <a:pPr marL="457200" indent="-457200">
              <a:buFont typeface="+mj-lt"/>
              <a:buAutoNum type="arabicPeriod"/>
            </a:pPr>
            <a:r>
              <a:rPr lang="en-US" sz="2400" dirty="0"/>
              <a:t>Develop CHC graduate/student mentor program</a:t>
            </a:r>
          </a:p>
          <a:p>
            <a:pPr marL="457200" indent="-457200">
              <a:buFont typeface="+mj-lt"/>
              <a:buAutoNum type="arabicPeriod"/>
            </a:pPr>
            <a:r>
              <a:rPr lang="en-US" dirty="0"/>
              <a:t>Communicate to students the relationship between earning a certificate/degree potential salary.</a:t>
            </a:r>
          </a:p>
          <a:p>
            <a:pPr marL="457200" indent="-457200">
              <a:buFont typeface="+mj-lt"/>
              <a:buAutoNum type="arabicPeriod"/>
            </a:pPr>
            <a:r>
              <a:rPr lang="en-US" dirty="0"/>
              <a:t>Communicate to students the jobs that are most likely available within their particular field of study on a regular basis.</a:t>
            </a:r>
          </a:p>
          <a:p>
            <a:pPr marL="457200" indent="-457200">
              <a:buFont typeface="+mj-lt"/>
              <a:buAutoNum type="arabicPeriod"/>
            </a:pPr>
            <a:r>
              <a:rPr lang="en-US" dirty="0"/>
              <a:t>Automatically award degrees and certificates when students have completed the requirements</a:t>
            </a:r>
          </a:p>
        </p:txBody>
      </p:sp>
    </p:spTree>
    <p:extLst>
      <p:ext uri="{BB962C8B-B14F-4D97-AF65-F5344CB8AC3E}">
        <p14:creationId xmlns:p14="http://schemas.microsoft.com/office/powerpoint/2010/main" val="3501228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Crafton hills college </a:t>
            </a:r>
            <a:r>
              <a:rPr lang="en-US" sz="2800" dirty="0"/>
              <a:t>2016 student scorecard </a:t>
            </a:r>
            <a:r>
              <a:rPr lang="en-US" sz="2800" u="sng" dirty="0"/>
              <a:t>strategies to address challenge 2 to increase the degree/certificate rate (continued)</a:t>
            </a:r>
          </a:p>
        </p:txBody>
      </p:sp>
      <p:sp>
        <p:nvSpPr>
          <p:cNvPr id="3" name="Content Placeholder 2"/>
          <p:cNvSpPr>
            <a:spLocks noGrp="1"/>
          </p:cNvSpPr>
          <p:nvPr>
            <p:ph idx="1"/>
          </p:nvPr>
        </p:nvSpPr>
        <p:spPr/>
        <p:txBody>
          <a:bodyPr>
            <a:normAutofit/>
          </a:bodyPr>
          <a:lstStyle/>
          <a:p>
            <a:r>
              <a:rPr lang="en-US" dirty="0"/>
              <a:t>Objectives D.1.2 in Crafton’s Student Equity Plan seeks to increase the degree/certificate completion rate of Hispanic students</a:t>
            </a:r>
          </a:p>
          <a:p>
            <a:pPr marL="0" indent="0">
              <a:buNone/>
            </a:pPr>
            <a:r>
              <a:rPr lang="en-US" dirty="0"/>
              <a:t>Action Steps to Achieve Objectives</a:t>
            </a:r>
          </a:p>
          <a:p>
            <a:pPr marL="685800" lvl="1" indent="-457200">
              <a:buFont typeface="+mj-lt"/>
              <a:buAutoNum type="arabicPeriod" startAt="5"/>
            </a:pPr>
            <a:r>
              <a:rPr lang="en-US" dirty="0"/>
              <a:t>Create support services, mentoring, and cohort communities that include males, African American, Hispanic, and Native American students</a:t>
            </a:r>
          </a:p>
          <a:p>
            <a:pPr marL="685800" lvl="1" indent="-457200">
              <a:buFont typeface="+mj-lt"/>
              <a:buAutoNum type="arabicPeriod" startAt="5"/>
            </a:pPr>
            <a:r>
              <a:rPr lang="en-US" dirty="0"/>
              <a:t>Develop clear pathways to certificate/degree completion</a:t>
            </a:r>
          </a:p>
          <a:p>
            <a:pPr marL="685800" lvl="1" indent="-457200">
              <a:buFont typeface="+mj-lt"/>
              <a:buAutoNum type="arabicPeriod" startAt="5"/>
            </a:pPr>
            <a:r>
              <a:rPr lang="en-US" dirty="0"/>
              <a:t>Require students to have an informed educational plan to register</a:t>
            </a:r>
          </a:p>
          <a:p>
            <a:pPr marL="685800" lvl="1" indent="-457200">
              <a:buFont typeface="+mj-lt"/>
              <a:buAutoNum type="arabicPeriod" startAt="5"/>
            </a:pPr>
            <a:r>
              <a:rPr lang="en-US" dirty="0"/>
              <a:t>Develop a schedule that allows students to complete certificate/degree programs within 2 years</a:t>
            </a:r>
          </a:p>
        </p:txBody>
      </p:sp>
    </p:spTree>
    <p:extLst>
      <p:ext uri="{BB962C8B-B14F-4D97-AF65-F5344CB8AC3E}">
        <p14:creationId xmlns:p14="http://schemas.microsoft.com/office/powerpoint/2010/main" val="3940796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Crafton hills college </a:t>
            </a:r>
            <a:r>
              <a:rPr lang="en-US" sz="2800" dirty="0"/>
              <a:t>2016 student scorecard </a:t>
            </a:r>
            <a:r>
              <a:rPr lang="en-US" sz="2800" u="sng" dirty="0"/>
              <a:t>strategies to address challenge 2 to increase the degree/certificate rate (continued)</a:t>
            </a:r>
          </a:p>
        </p:txBody>
      </p:sp>
      <p:sp>
        <p:nvSpPr>
          <p:cNvPr id="3" name="Content Placeholder 2"/>
          <p:cNvSpPr>
            <a:spLocks noGrp="1"/>
          </p:cNvSpPr>
          <p:nvPr>
            <p:ph idx="1"/>
          </p:nvPr>
        </p:nvSpPr>
        <p:spPr/>
        <p:txBody>
          <a:bodyPr>
            <a:normAutofit/>
          </a:bodyPr>
          <a:lstStyle/>
          <a:p>
            <a:r>
              <a:rPr lang="en-US" dirty="0"/>
              <a:t>Objectives D.1.2 in Crafton’s Student Equity Plan seeks to increase the degree/certificate completion rate of Hispanic students</a:t>
            </a:r>
          </a:p>
          <a:p>
            <a:pPr marL="0" indent="0">
              <a:buNone/>
            </a:pPr>
            <a:r>
              <a:rPr lang="en-US" dirty="0"/>
              <a:t>Action Steps to Achieve Objectives</a:t>
            </a:r>
          </a:p>
          <a:p>
            <a:pPr marL="685800" lvl="1" indent="-457200">
              <a:buFont typeface="+mj-lt"/>
              <a:buAutoNum type="arabicPeriod" startAt="9"/>
            </a:pPr>
            <a:r>
              <a:rPr lang="en-US" dirty="0"/>
              <a:t>Develop and implement a completion campaign</a:t>
            </a:r>
          </a:p>
          <a:p>
            <a:pPr marL="685800" lvl="1" indent="-457200">
              <a:buFont typeface="+mj-lt"/>
              <a:buAutoNum type="arabicPeriod" startAt="9"/>
            </a:pPr>
            <a:r>
              <a:rPr lang="en-US" dirty="0"/>
              <a:t>Partner with four-year universities that are recruiting non-traditional students</a:t>
            </a:r>
          </a:p>
        </p:txBody>
      </p:sp>
    </p:spTree>
    <p:extLst>
      <p:ext uri="{BB962C8B-B14F-4D97-AF65-F5344CB8AC3E}">
        <p14:creationId xmlns:p14="http://schemas.microsoft.com/office/powerpoint/2010/main" val="1376776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Crafton hills college </a:t>
            </a:r>
            <a:r>
              <a:rPr lang="en-US" sz="3200" dirty="0"/>
              <a:t>2016 student scorecard </a:t>
            </a:r>
            <a:r>
              <a:rPr lang="en-US" sz="3200" u="sng" dirty="0"/>
              <a:t>strategies to address challenge 2 to increase the transfer rate</a:t>
            </a:r>
          </a:p>
        </p:txBody>
      </p:sp>
      <p:sp>
        <p:nvSpPr>
          <p:cNvPr id="3" name="Content Placeholder 2"/>
          <p:cNvSpPr>
            <a:spLocks noGrp="1"/>
          </p:cNvSpPr>
          <p:nvPr>
            <p:ph idx="1"/>
          </p:nvPr>
        </p:nvSpPr>
        <p:spPr/>
        <p:txBody>
          <a:bodyPr>
            <a:normAutofit/>
          </a:bodyPr>
          <a:lstStyle/>
          <a:p>
            <a:r>
              <a:rPr lang="en-US" dirty="0"/>
              <a:t>Objectives E.2 in Crafton’s Student Equity Plan seeks to increase the transfer rate of Hispanic students</a:t>
            </a:r>
          </a:p>
          <a:p>
            <a:pPr marL="0" indent="0">
              <a:buNone/>
            </a:pPr>
            <a:r>
              <a:rPr lang="en-US" dirty="0"/>
              <a:t>Action Steps to Achieve Objectives</a:t>
            </a:r>
          </a:p>
          <a:p>
            <a:pPr marL="457200" indent="-457200">
              <a:buFont typeface="+mj-lt"/>
              <a:buAutoNum type="arabicPeriod"/>
            </a:pPr>
            <a:r>
              <a:rPr lang="en-US" sz="2400" dirty="0"/>
              <a:t>Assess students’ career interest and develop an aligned educational plan</a:t>
            </a:r>
          </a:p>
          <a:p>
            <a:pPr marL="457200" indent="-457200">
              <a:buFont typeface="+mj-lt"/>
              <a:buAutoNum type="arabicPeriod"/>
            </a:pPr>
            <a:r>
              <a:rPr lang="en-US" dirty="0"/>
              <a:t>Develop transfer workshops designed specifically for students enrolled in basic skills courses</a:t>
            </a:r>
          </a:p>
          <a:p>
            <a:pPr marL="457200" indent="-457200">
              <a:buFont typeface="+mj-lt"/>
              <a:buAutoNum type="arabicPeriod"/>
            </a:pPr>
            <a:r>
              <a:rPr lang="en-US" dirty="0"/>
              <a:t>Increase the use of Early Alert.</a:t>
            </a:r>
          </a:p>
          <a:p>
            <a:pPr marL="457200" indent="-457200">
              <a:buFont typeface="+mj-lt"/>
              <a:buAutoNum type="arabicPeriod"/>
            </a:pPr>
            <a:r>
              <a:rPr lang="en-US" dirty="0"/>
              <a:t>Provide professional development that teaches instructors how to incorporate universal design concepts in the classroom and to use culturally responsive teaching techniques</a:t>
            </a:r>
          </a:p>
        </p:txBody>
      </p:sp>
    </p:spTree>
    <p:extLst>
      <p:ext uri="{BB962C8B-B14F-4D97-AF65-F5344CB8AC3E}">
        <p14:creationId xmlns:p14="http://schemas.microsoft.com/office/powerpoint/2010/main" val="4231532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t>Crafton hills college </a:t>
            </a:r>
            <a:r>
              <a:rPr lang="en-US" sz="2800" dirty="0"/>
              <a:t>2016 student scorecard </a:t>
            </a:r>
            <a:r>
              <a:rPr lang="en-US" sz="2800" u="sng" dirty="0"/>
              <a:t>strategies to address challenge 2 to increase the transfer rate (continued)</a:t>
            </a:r>
          </a:p>
        </p:txBody>
      </p:sp>
      <p:sp>
        <p:nvSpPr>
          <p:cNvPr id="3" name="Content Placeholder 2"/>
          <p:cNvSpPr>
            <a:spLocks noGrp="1"/>
          </p:cNvSpPr>
          <p:nvPr>
            <p:ph idx="1"/>
          </p:nvPr>
        </p:nvSpPr>
        <p:spPr/>
        <p:txBody>
          <a:bodyPr>
            <a:normAutofit/>
          </a:bodyPr>
          <a:lstStyle/>
          <a:p>
            <a:r>
              <a:rPr lang="en-US" dirty="0"/>
              <a:t>Objectives E.2 in Crafton’s Student Equity Plan seeks to increase the transfer rate of Hispanic students</a:t>
            </a:r>
          </a:p>
          <a:p>
            <a:pPr marL="0" indent="0">
              <a:buNone/>
            </a:pPr>
            <a:r>
              <a:rPr lang="en-US" dirty="0"/>
              <a:t>Action Steps to Achieve Objectives</a:t>
            </a:r>
          </a:p>
          <a:p>
            <a:pPr marL="685800" lvl="1" indent="-457200">
              <a:buFont typeface="+mj-lt"/>
              <a:buAutoNum type="arabicPeriod" startAt="5"/>
            </a:pPr>
            <a:r>
              <a:rPr lang="en-US" dirty="0"/>
              <a:t>Develop and implement intrusive instructional and student support programming</a:t>
            </a:r>
          </a:p>
          <a:p>
            <a:pPr marL="685800" lvl="1" indent="-457200">
              <a:buFont typeface="+mj-lt"/>
              <a:buAutoNum type="arabicPeriod" startAt="5"/>
            </a:pPr>
            <a:r>
              <a:rPr lang="en-US" dirty="0"/>
              <a:t>Increase access to tutoring services and implement a system that requires participation, if needed</a:t>
            </a:r>
          </a:p>
          <a:p>
            <a:pPr marL="685800" lvl="1" indent="-457200">
              <a:buFont typeface="+mj-lt"/>
              <a:buAutoNum type="arabicPeriod" startAt="5"/>
            </a:pPr>
            <a:r>
              <a:rPr lang="en-US" dirty="0"/>
              <a:t>Develop and implement a process of mandatory counseling</a:t>
            </a:r>
          </a:p>
          <a:p>
            <a:pPr marL="685800" lvl="1" indent="-457200">
              <a:buFont typeface="+mj-lt"/>
              <a:buAutoNum type="arabicPeriod" startAt="5"/>
            </a:pPr>
            <a:r>
              <a:rPr lang="en-US" dirty="0"/>
              <a:t>Expand effective programs such as fast </a:t>
            </a:r>
            <a:r>
              <a:rPr lang="en-US"/>
              <a:t>track math </a:t>
            </a:r>
            <a:r>
              <a:rPr lang="en-US" dirty="0"/>
              <a:t>courses, Left Lane, and others</a:t>
            </a:r>
          </a:p>
          <a:p>
            <a:pPr marL="685800" lvl="1" indent="-457200">
              <a:buFont typeface="+mj-lt"/>
              <a:buAutoNum type="arabicPeriod" startAt="5"/>
            </a:pPr>
            <a:r>
              <a:rPr lang="en-US" dirty="0"/>
              <a:t>Expand strategies to streamline pathways from high school, through Crafton Hills College, to four-year universities</a:t>
            </a:r>
          </a:p>
        </p:txBody>
      </p:sp>
    </p:spTree>
    <p:extLst>
      <p:ext uri="{BB962C8B-B14F-4D97-AF65-F5344CB8AC3E}">
        <p14:creationId xmlns:p14="http://schemas.microsoft.com/office/powerpoint/2010/main" val="1665569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help?</a:t>
            </a:r>
          </a:p>
        </p:txBody>
      </p:sp>
      <p:sp>
        <p:nvSpPr>
          <p:cNvPr id="3" name="Content Placeholder 2"/>
          <p:cNvSpPr>
            <a:spLocks noGrp="1"/>
          </p:cNvSpPr>
          <p:nvPr>
            <p:ph idx="1"/>
          </p:nvPr>
        </p:nvSpPr>
        <p:spPr/>
        <p:txBody>
          <a:bodyPr/>
          <a:lstStyle/>
          <a:p>
            <a:r>
              <a:rPr lang="en-US" dirty="0"/>
              <a:t>Adopt policy on student success that supports evidence-based strategies</a:t>
            </a:r>
          </a:p>
          <a:p>
            <a:r>
              <a:rPr lang="en-US" dirty="0"/>
              <a:t>Continue to support the growth and visibility of the colleges in the community</a:t>
            </a:r>
          </a:p>
          <a:p>
            <a:r>
              <a:rPr lang="en-US" dirty="0"/>
              <a:t>Support innovative activities and programs that have been shown to be effective strategies</a:t>
            </a:r>
          </a:p>
          <a:p>
            <a:r>
              <a:rPr lang="en-US" dirty="0"/>
              <a:t>Focus on identifying best practices for community college Boards and implement those at SBCCD</a:t>
            </a:r>
          </a:p>
        </p:txBody>
      </p:sp>
    </p:spTree>
    <p:extLst>
      <p:ext uri="{BB962C8B-B14F-4D97-AF65-F5344CB8AC3E}">
        <p14:creationId xmlns:p14="http://schemas.microsoft.com/office/powerpoint/2010/main" val="248718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Scorecard Momentum Point Outcomes</a:t>
            </a:r>
          </a:p>
        </p:txBody>
      </p:sp>
      <p:sp>
        <p:nvSpPr>
          <p:cNvPr id="3" name="Content Placeholder 2"/>
          <p:cNvSpPr>
            <a:spLocks noGrp="1"/>
          </p:cNvSpPr>
          <p:nvPr>
            <p:ph idx="1"/>
          </p:nvPr>
        </p:nvSpPr>
        <p:spPr/>
        <p:txBody>
          <a:bodyPr>
            <a:normAutofit lnSpcReduction="10000"/>
          </a:bodyPr>
          <a:lstStyle/>
          <a:p>
            <a:pPr lvl="0"/>
            <a:r>
              <a:rPr lang="en-US" b="1" dirty="0"/>
              <a:t>Remedial (English </a:t>
            </a:r>
            <a:r>
              <a:rPr lang="en-US" b="1"/>
              <a:t>and Math)</a:t>
            </a:r>
            <a:r>
              <a:rPr lang="en-US"/>
              <a:t> </a:t>
            </a:r>
            <a:r>
              <a:rPr lang="en-US" dirty="0"/>
              <a:t>– Percentage of credit students tracked for six years from 2010-11 to 2015-16 who started below transfer level in English</a:t>
            </a:r>
            <a:r>
              <a:rPr lang="en-US"/>
              <a:t>, mathematics</a:t>
            </a:r>
            <a:r>
              <a:rPr lang="en-US" dirty="0"/>
              <a:t>, and/or ESL and completed a college-level course in the same discipline.</a:t>
            </a:r>
          </a:p>
          <a:p>
            <a:pPr lvl="0"/>
            <a:r>
              <a:rPr lang="en-US" b="1" dirty="0"/>
              <a:t>Persistence</a:t>
            </a:r>
            <a:r>
              <a:rPr lang="en-US" dirty="0"/>
              <a:t> – Percentage of first-time degree and/or transfer-seeking students tracked for six years from 2010-11 to 2015-16 who enrolled in the first three consecutive terms. This metric is considered a milestone or momentum point.  Research shows that students with sustained enrollment are more likely to succeed.</a:t>
            </a:r>
          </a:p>
          <a:p>
            <a:r>
              <a:rPr lang="en-US" b="1" dirty="0"/>
              <a:t>30 Units</a:t>
            </a:r>
            <a:r>
              <a:rPr lang="en-US" dirty="0"/>
              <a:t> – Percentage of first-time degree and/or transfer seeking students tracked for six years from 2010-11 to 2015-16 who achieved at least 30 units. Credit accumulation, 30 units specifically, tends to be positively correlated with completion and wage gain.</a:t>
            </a:r>
            <a:endParaRPr lang="en-US" b="1" dirty="0"/>
          </a:p>
        </p:txBody>
      </p:sp>
    </p:spTree>
    <p:extLst>
      <p:ext uri="{BB962C8B-B14F-4D97-AF65-F5344CB8AC3E}">
        <p14:creationId xmlns:p14="http://schemas.microsoft.com/office/powerpoint/2010/main" val="52575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Scorecard </a:t>
            </a:r>
            <a:r>
              <a:rPr lang="en-US" u="sng" dirty="0"/>
              <a:t>NEW</a:t>
            </a:r>
            <a:r>
              <a:rPr lang="en-US" dirty="0"/>
              <a:t> Momentum Point Outcomes</a:t>
            </a:r>
          </a:p>
        </p:txBody>
      </p:sp>
      <p:sp>
        <p:nvSpPr>
          <p:cNvPr id="3" name="Content Placeholder 2"/>
          <p:cNvSpPr>
            <a:spLocks noGrp="1"/>
          </p:cNvSpPr>
          <p:nvPr>
            <p:ph idx="1"/>
          </p:nvPr>
        </p:nvSpPr>
        <p:spPr/>
        <p:txBody>
          <a:bodyPr>
            <a:normAutofit lnSpcReduction="10000"/>
          </a:bodyPr>
          <a:lstStyle/>
          <a:p>
            <a:pPr lvl="0"/>
            <a:r>
              <a:rPr lang="en-US" b="1" dirty="0"/>
              <a:t>Year 1 Transfer Level Math - </a:t>
            </a:r>
            <a:r>
              <a:rPr lang="en-US" dirty="0"/>
              <a:t>The percent of first-time students in 2014-15 who complete 6 units and attempt any Math in their first year who complete a transfer-level course in Math in their first year.</a:t>
            </a:r>
            <a:endParaRPr lang="en-US" b="1" dirty="0"/>
          </a:p>
          <a:p>
            <a:r>
              <a:rPr lang="en-US" b="1" dirty="0"/>
              <a:t>Year 2 Transfer Level Math - </a:t>
            </a:r>
            <a:r>
              <a:rPr lang="en-US" dirty="0"/>
              <a:t>The percent of first-time students in 2014-15 who complete 6 units and attempt any Math in their first year who complete a transfer-level course in Math in their second year.</a:t>
            </a:r>
            <a:endParaRPr lang="en-US" b="1" dirty="0"/>
          </a:p>
          <a:p>
            <a:r>
              <a:rPr lang="en-US" b="1" dirty="0"/>
              <a:t>Year 1 Transfer Level English - </a:t>
            </a:r>
            <a:r>
              <a:rPr lang="en-US" dirty="0"/>
              <a:t>The percent of first-time students in 2014-15 who complete 6 units and attempt any English in their first year who complete a transfer-level course in English in their first year.</a:t>
            </a:r>
            <a:endParaRPr lang="en-US" b="1" dirty="0"/>
          </a:p>
          <a:p>
            <a:r>
              <a:rPr lang="en-US" b="1" dirty="0"/>
              <a:t>Year 2 Transfer Level English - </a:t>
            </a:r>
            <a:r>
              <a:rPr lang="en-US" dirty="0"/>
              <a:t>The percent of first-time students in 2014-15 who complete 6 units and attempt any English in their first year who complete a transfer-level course in English in their second year.</a:t>
            </a:r>
            <a:endParaRPr lang="en-US" b="1" dirty="0"/>
          </a:p>
        </p:txBody>
      </p:sp>
    </p:spTree>
    <p:extLst>
      <p:ext uri="{BB962C8B-B14F-4D97-AF65-F5344CB8AC3E}">
        <p14:creationId xmlns:p14="http://schemas.microsoft.com/office/powerpoint/2010/main" val="85352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Scorecard Completion Outcomes</a:t>
            </a:r>
          </a:p>
        </p:txBody>
      </p:sp>
      <p:sp>
        <p:nvSpPr>
          <p:cNvPr id="3" name="Content Placeholder 2"/>
          <p:cNvSpPr>
            <a:spLocks noGrp="1"/>
          </p:cNvSpPr>
          <p:nvPr>
            <p:ph idx="1"/>
          </p:nvPr>
        </p:nvSpPr>
        <p:spPr/>
        <p:txBody>
          <a:bodyPr>
            <a:normAutofit/>
          </a:bodyPr>
          <a:lstStyle/>
          <a:p>
            <a:pPr lvl="0"/>
            <a:r>
              <a:rPr lang="en-US" b="1" dirty="0"/>
              <a:t>Completion (SPAR)</a:t>
            </a:r>
            <a:r>
              <a:rPr lang="en-US" dirty="0"/>
              <a:t> – Percentage of first-time degree and/or transfer-seeking students tracked for six years from 2010-11 to 2015-16 who completed a degree, certificate or transfer related outcomes.</a:t>
            </a:r>
          </a:p>
          <a:p>
            <a:r>
              <a:rPr lang="en-US" b="1" dirty="0"/>
              <a:t>Career Technical Education (CTE)</a:t>
            </a:r>
            <a:r>
              <a:rPr lang="en-US" dirty="0"/>
              <a:t> – Percentage of students tracked for six years from 2010-11 to 2015-16 who completed several courses classified as career technical education (or vocational) in a single discipline and completed a degree, certificate or transfer related outcome.</a:t>
            </a:r>
          </a:p>
        </p:txBody>
      </p:sp>
    </p:spTree>
    <p:extLst>
      <p:ext uri="{BB962C8B-B14F-4D97-AF65-F5344CB8AC3E}">
        <p14:creationId xmlns:p14="http://schemas.microsoft.com/office/powerpoint/2010/main" val="86058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Scorecard Measure</a:t>
            </a:r>
          </a:p>
        </p:txBody>
      </p:sp>
      <p:sp>
        <p:nvSpPr>
          <p:cNvPr id="3" name="Content Placeholder 2"/>
          <p:cNvSpPr>
            <a:spLocks noGrp="1"/>
          </p:cNvSpPr>
          <p:nvPr>
            <p:ph idx="1"/>
          </p:nvPr>
        </p:nvSpPr>
        <p:spPr/>
        <p:txBody>
          <a:bodyPr>
            <a:normAutofit/>
          </a:bodyPr>
          <a:lstStyle/>
          <a:p>
            <a:r>
              <a:rPr lang="en-US" dirty="0"/>
              <a:t>Career Skills Builder Students</a:t>
            </a:r>
          </a:p>
          <a:p>
            <a:pPr lvl="1"/>
            <a:r>
              <a:rPr lang="en-US" dirty="0"/>
              <a:t>Skills builders are workers who are maintaining and adding to skill sets required for ongoing employment and career advancement. </a:t>
            </a:r>
          </a:p>
          <a:p>
            <a:pPr lvl="1"/>
            <a:r>
              <a:rPr lang="en-US" dirty="0"/>
              <a:t>Skills-builders successfully complete a limited number of courses, but do not earn a certificate or degree, or transfer to a four-year college</a:t>
            </a:r>
          </a:p>
          <a:p>
            <a:pPr lvl="1"/>
            <a:r>
              <a:rPr lang="en-US" dirty="0"/>
              <a:t>The median percentage change in wages for students who completed higher level CTE coursework in 2013-2014 and left the system without receiving any type of traditional outcome such as transfer to a four year college or completion of a degree or certificate.</a:t>
            </a:r>
          </a:p>
        </p:txBody>
      </p:sp>
    </p:spTree>
    <p:extLst>
      <p:ext uri="{BB962C8B-B14F-4D97-AF65-F5344CB8AC3E}">
        <p14:creationId xmlns:p14="http://schemas.microsoft.com/office/powerpoint/2010/main" val="2180905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Skills Builder Definition</a:t>
            </a:r>
          </a:p>
        </p:txBody>
      </p:sp>
      <p:sp>
        <p:nvSpPr>
          <p:cNvPr id="3" name="Content Placeholder 2"/>
          <p:cNvSpPr>
            <a:spLocks noGrp="1"/>
          </p:cNvSpPr>
          <p:nvPr>
            <p:ph idx="1"/>
          </p:nvPr>
        </p:nvSpPr>
        <p:spPr/>
        <p:txBody>
          <a:bodyPr>
            <a:normAutofit/>
          </a:bodyPr>
          <a:lstStyle/>
          <a:p>
            <a:r>
              <a:rPr lang="en-US" dirty="0"/>
              <a:t>The median inflation adjusted wages before and after the year of enrollment for students who completed a SAM A, B, or C (</a:t>
            </a:r>
            <a:r>
              <a:rPr lang="en-US" b="1" dirty="0"/>
              <a:t>Occupational</a:t>
            </a:r>
            <a:r>
              <a:rPr lang="en-US" dirty="0"/>
              <a:t>) course of at least .5 units and passed all CTE coursework in a given academic year</a:t>
            </a:r>
          </a:p>
          <a:p>
            <a:r>
              <a:rPr lang="en-US" dirty="0"/>
              <a:t>These students were no longer enrolled anywhere in the system the following academic year and did not earn an award or transfer to a four year college the year of enrollment or the following year</a:t>
            </a:r>
          </a:p>
          <a:p>
            <a:endParaRPr lang="en-US" dirty="0"/>
          </a:p>
          <a:p>
            <a:endParaRPr lang="en-US" dirty="0"/>
          </a:p>
        </p:txBody>
      </p:sp>
    </p:spTree>
    <p:extLst>
      <p:ext uri="{BB962C8B-B14F-4D97-AF65-F5344CB8AC3E}">
        <p14:creationId xmlns:p14="http://schemas.microsoft.com/office/powerpoint/2010/main" val="335396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Scorecard Comparison Groups</a:t>
            </a:r>
          </a:p>
        </p:txBody>
      </p:sp>
      <p:sp>
        <p:nvSpPr>
          <p:cNvPr id="3" name="Content Placeholder 2"/>
          <p:cNvSpPr>
            <a:spLocks noGrp="1"/>
          </p:cNvSpPr>
          <p:nvPr>
            <p:ph idx="1"/>
          </p:nvPr>
        </p:nvSpPr>
        <p:spPr/>
        <p:txBody>
          <a:bodyPr>
            <a:normAutofit/>
          </a:bodyPr>
          <a:lstStyle/>
          <a:p>
            <a:r>
              <a:rPr lang="en-US" dirty="0"/>
              <a:t>Remedial Progress Rate (Unprepared for College) - The percentage of credit students who start out at any levels below transfer in English</a:t>
            </a:r>
            <a:r>
              <a:rPr lang="en-US"/>
              <a:t>, Mathematics</a:t>
            </a:r>
            <a:r>
              <a:rPr lang="en-US" dirty="0"/>
              <a:t>, and/or ESL</a:t>
            </a:r>
          </a:p>
          <a:p>
            <a:r>
              <a:rPr lang="en-US" dirty="0"/>
              <a:t>College Prepared Rate – First </a:t>
            </a:r>
            <a:r>
              <a:rPr lang="en-US"/>
              <a:t>attempted math </a:t>
            </a:r>
            <a:r>
              <a:rPr lang="en-US" dirty="0"/>
              <a:t>or English was transfer level.</a:t>
            </a:r>
          </a:p>
        </p:txBody>
      </p:sp>
    </p:spTree>
    <p:extLst>
      <p:ext uri="{BB962C8B-B14F-4D97-AF65-F5344CB8AC3E}">
        <p14:creationId xmlns:p14="http://schemas.microsoft.com/office/powerpoint/2010/main" val="26452271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9647</TotalTime>
  <Words>3652</Words>
  <Application>Microsoft Office PowerPoint</Application>
  <PresentationFormat>Widescreen</PresentationFormat>
  <Paragraphs>391</Paragraphs>
  <Slides>35</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Corbel</vt:lpstr>
      <vt:lpstr>Times New Roman</vt:lpstr>
      <vt:lpstr>Wingdings</vt:lpstr>
      <vt:lpstr>Banded</vt:lpstr>
      <vt:lpstr>Student success scorecard from the 2017 year ending in 2015-2016</vt:lpstr>
      <vt:lpstr>Session objectives</vt:lpstr>
      <vt:lpstr>Purpose of  Student Scorecard</vt:lpstr>
      <vt:lpstr>Student Scorecard Momentum Point Outcomes</vt:lpstr>
      <vt:lpstr>Student Scorecard NEW Momentum Point Outcomes</vt:lpstr>
      <vt:lpstr>Student Scorecard Completion Outcomes</vt:lpstr>
      <vt:lpstr>Student Scorecard Measure</vt:lpstr>
      <vt:lpstr>Skills Builder Definition</vt:lpstr>
      <vt:lpstr>Student Scorecard Comparison Groups</vt:lpstr>
      <vt:lpstr>Message from the CCCCO Chancellor, eloy oakley</vt:lpstr>
      <vt:lpstr>Message from the CCCCO Chancellor, eloy oakley</vt:lpstr>
      <vt:lpstr>San Bernardino valley college 2016 student scorecard demographics</vt:lpstr>
      <vt:lpstr>San Bernardino valley college 2017 student scorecard Momentum point achievements</vt:lpstr>
      <vt:lpstr>San Bernardino valley college 2017 student scorecard completion achievements</vt:lpstr>
      <vt:lpstr>San Bernardino valley college 2017 student scorecard achievements (continued)</vt:lpstr>
      <vt:lpstr>San Bernardino valley college 2017 student scorecard challenge 1</vt:lpstr>
      <vt:lpstr>San Bernardino valley college 2017 student scorecard strategies to address challenge 1</vt:lpstr>
      <vt:lpstr>San Bernardino valley college 2017 student scorecard challenge 2</vt:lpstr>
      <vt:lpstr>San Bernardino valley college 2017 student scorecard strategies to address challenge  to increase the degree/certificate rate</vt:lpstr>
      <vt:lpstr>Additional strategies that have shown success</vt:lpstr>
      <vt:lpstr>Crafton hills college 2017 student scorecard demographics</vt:lpstr>
      <vt:lpstr>Crafton hills college 2017 student scorecard Momentum point achievements</vt:lpstr>
      <vt:lpstr>Crafton hills college 2017 student scorecard completion achievements</vt:lpstr>
      <vt:lpstr>Crafton hills college 2016 student scorecard achievements (continued)</vt:lpstr>
      <vt:lpstr>Crafton hills college 2016 student scorecard achievements (continued)</vt:lpstr>
      <vt:lpstr>Crafton hills college 2016 student scorecard strategies to address challenge 1</vt:lpstr>
      <vt:lpstr>Crafton hills college 2016 student scorecard strategies to address challenge 1 (continued)</vt:lpstr>
      <vt:lpstr>Crafton hills college 2016 student scorecard strategies to address challenge 1 (continued)</vt:lpstr>
      <vt:lpstr>Crafton hills college 2016 student scorecard challenge 2</vt:lpstr>
      <vt:lpstr>Crafton hills college 2016 student scorecard strategies to address challenge 2 to increase the degree/certificate rate</vt:lpstr>
      <vt:lpstr>Crafton hills college 2016 student scorecard strategies to address challenge 2 to increase the degree/certificate rate (continued)</vt:lpstr>
      <vt:lpstr>Crafton hills college 2016 student scorecard strategies to address challenge 2 to increase the degree/certificate rate (continued)</vt:lpstr>
      <vt:lpstr>Crafton hills college 2016 student scorecard strategies to address challenge 2 to increase the transfer rate</vt:lpstr>
      <vt:lpstr>Crafton hills college 2016 student scorecard strategies to address challenge 2 to increase the transfer rate (continued)</vt:lpstr>
      <vt:lpstr>How can you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scorecard from the 2016 year ending in 2014-2015</dc:title>
  <dc:creator>Wurtz, Dr. Keith A</dc:creator>
  <cp:lastModifiedBy>Wurtz, Dr. Keith A</cp:lastModifiedBy>
  <cp:revision>66</cp:revision>
  <cp:lastPrinted>2017-05-08T20:50:20Z</cp:lastPrinted>
  <dcterms:created xsi:type="dcterms:W3CDTF">2016-09-15T15:26:26Z</dcterms:created>
  <dcterms:modified xsi:type="dcterms:W3CDTF">2017-07-03T19:56:43Z</dcterms:modified>
</cp:coreProperties>
</file>