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25"/>
  </p:notesMasterIdLst>
  <p:handoutMasterIdLst>
    <p:handoutMasterId r:id="rId26"/>
  </p:handoutMasterIdLst>
  <p:sldIdLst>
    <p:sldId id="256" r:id="rId2"/>
    <p:sldId id="271" r:id="rId3"/>
    <p:sldId id="262" r:id="rId4"/>
    <p:sldId id="264" r:id="rId5"/>
    <p:sldId id="257" r:id="rId6"/>
    <p:sldId id="265" r:id="rId7"/>
    <p:sldId id="266" r:id="rId8"/>
    <p:sldId id="263" r:id="rId9"/>
    <p:sldId id="258" r:id="rId10"/>
    <p:sldId id="267" r:id="rId11"/>
    <p:sldId id="259" r:id="rId12"/>
    <p:sldId id="261" r:id="rId13"/>
    <p:sldId id="268" r:id="rId14"/>
    <p:sldId id="273" r:id="rId15"/>
    <p:sldId id="274" r:id="rId16"/>
    <p:sldId id="275" r:id="rId17"/>
    <p:sldId id="276" r:id="rId18"/>
    <p:sldId id="277" r:id="rId19"/>
    <p:sldId id="278" r:id="rId20"/>
    <p:sldId id="279" r:id="rId21"/>
    <p:sldId id="280" r:id="rId22"/>
    <p:sldId id="281" r:id="rId23"/>
    <p:sldId id="282" r:id="rId2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8" autoAdjust="0"/>
    <p:restoredTop sz="94660"/>
  </p:normalViewPr>
  <p:slideViewPr>
    <p:cSldViewPr snapToGrid="0">
      <p:cViewPr varScale="1">
        <p:scale>
          <a:sx n="76" d="100"/>
          <a:sy n="76" d="100"/>
        </p:scale>
        <p:origin x="72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D4B70DAF-E80F-4606-AEF8-67B45F57040E}" type="datetimeFigureOut">
              <a:rPr lang="en-US" smtClean="0"/>
              <a:t>8/2/2017</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FB6F06CC-A211-4E17-A26E-ACCE563AE430}" type="slidenum">
              <a:rPr lang="en-US" smtClean="0"/>
              <a:t>‹#›</a:t>
            </a:fld>
            <a:endParaRPr lang="en-US"/>
          </a:p>
        </p:txBody>
      </p:sp>
    </p:spTree>
    <p:extLst>
      <p:ext uri="{BB962C8B-B14F-4D97-AF65-F5344CB8AC3E}">
        <p14:creationId xmlns:p14="http://schemas.microsoft.com/office/powerpoint/2010/main" val="14061764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AFBF4A47-B819-4ECF-8714-F136AA12B2F5}" type="datetimeFigureOut">
              <a:rPr lang="en-US" smtClean="0"/>
              <a:t>8/2/2017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6A1CC845-0877-4FCA-9499-5A31E71ACC91}" type="slidenum">
              <a:rPr lang="en-US" smtClean="0"/>
              <a:t>‹#›</a:t>
            </a:fld>
            <a:endParaRPr lang="en-US"/>
          </a:p>
        </p:txBody>
      </p:sp>
    </p:spTree>
    <p:extLst>
      <p:ext uri="{BB962C8B-B14F-4D97-AF65-F5344CB8AC3E}">
        <p14:creationId xmlns:p14="http://schemas.microsoft.com/office/powerpoint/2010/main" val="8505942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have a variety of outstanding career and technical education programs at CHC.  College isn’t just for the traditional transfer student.</a:t>
            </a:r>
          </a:p>
        </p:txBody>
      </p:sp>
      <p:sp>
        <p:nvSpPr>
          <p:cNvPr id="4" name="Slide Number Placeholder 3"/>
          <p:cNvSpPr>
            <a:spLocks noGrp="1"/>
          </p:cNvSpPr>
          <p:nvPr>
            <p:ph type="sldNum" sz="quarter" idx="10"/>
          </p:nvPr>
        </p:nvSpPr>
        <p:spPr/>
        <p:txBody>
          <a:bodyPr/>
          <a:lstStyle/>
          <a:p>
            <a:fld id="{68E39181-F11C-479A-A12C-8E7C0845B98B}" type="slidenum">
              <a:rPr lang="en-US" smtClean="0"/>
              <a:t>14</a:t>
            </a:fld>
            <a:endParaRPr lang="en-US"/>
          </a:p>
        </p:txBody>
      </p:sp>
    </p:spTree>
    <p:extLst>
      <p:ext uri="{BB962C8B-B14F-4D97-AF65-F5344CB8AC3E}">
        <p14:creationId xmlns:p14="http://schemas.microsoft.com/office/powerpoint/2010/main" val="40687161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91D11130-7A47-4D16-9C9A-D9493AD889DE}" type="datetimeFigureOut">
              <a:rPr lang="en-US" smtClean="0"/>
              <a:t>8/2/2017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078FCF-5482-4F5E-9C0A-949C4ED9D98F}" type="slidenum">
              <a:rPr lang="en-US" smtClean="0"/>
              <a:t>‹#›</a:t>
            </a:fld>
            <a:endParaRPr lang="en-US"/>
          </a:p>
        </p:txBody>
      </p:sp>
      <p:sp>
        <p:nvSpPr>
          <p:cNvPr id="13" name="Rectangle 12"/>
          <p:cNvSpPr/>
          <p:nvPr/>
        </p:nvSpPr>
        <p:spPr>
          <a:xfrm>
            <a:off x="0" y="0"/>
            <a:ext cx="12192000" cy="4572001"/>
          </a:xfrm>
          <a:prstGeom prst="rect">
            <a:avLst/>
          </a:prstGeom>
          <a:blipFill dpi="0" rotWithShape="1">
            <a:blip r:embed="rId2">
              <a:duotone>
                <a:schemeClr val="accent2">
                  <a:shade val="45000"/>
                  <a:satMod val="135000"/>
                </a:schemeClr>
                <a:prstClr val="white"/>
              </a:duotone>
            </a:blip>
            <a:srcRect/>
            <a:tile tx="-393700" ty="-82550" sx="35000" sy="35000" flip="none" algn="tl"/>
          </a:blip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9285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D11130-7A47-4D16-9C9A-D9493AD889DE}" type="datetimeFigureOut">
              <a:rPr lang="en-US" smtClean="0"/>
              <a:t>8/2/2017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078FCF-5482-4F5E-9C0A-949C4ED9D98F}" type="slidenum">
              <a:rPr lang="en-US" smtClean="0"/>
              <a:t>‹#›</a:t>
            </a:fld>
            <a:endParaRPr lang="en-US"/>
          </a:p>
        </p:txBody>
      </p:sp>
    </p:spTree>
    <p:extLst>
      <p:ext uri="{BB962C8B-B14F-4D97-AF65-F5344CB8AC3E}">
        <p14:creationId xmlns:p14="http://schemas.microsoft.com/office/powerpoint/2010/main" val="6088219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D11130-7A47-4D16-9C9A-D9493AD889DE}" type="datetimeFigureOut">
              <a:rPr lang="en-US" smtClean="0"/>
              <a:t>8/2/2017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078FCF-5482-4F5E-9C0A-949C4ED9D98F}" type="slidenum">
              <a:rPr lang="en-US" smtClean="0"/>
              <a:t>‹#›</a:t>
            </a:fld>
            <a:endParaRPr lang="en-US"/>
          </a:p>
        </p:txBody>
      </p:sp>
      <p:cxnSp>
        <p:nvCxnSpPr>
          <p:cNvPr id="8" name="Straight Connector 7"/>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7088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D11130-7A47-4D16-9C9A-D9493AD889DE}" type="datetimeFigureOut">
              <a:rPr lang="en-US" smtClean="0"/>
              <a:t>8/2/2017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078FCF-5482-4F5E-9C0A-949C4ED9D98F}" type="slidenum">
              <a:rPr lang="en-US" smtClean="0"/>
              <a:t>‹#›</a:t>
            </a:fld>
            <a:endParaRPr lang="en-US"/>
          </a:p>
        </p:txBody>
      </p:sp>
    </p:spTree>
    <p:extLst>
      <p:ext uri="{BB962C8B-B14F-4D97-AF65-F5344CB8AC3E}">
        <p14:creationId xmlns:p14="http://schemas.microsoft.com/office/powerpoint/2010/main" val="565360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1D11130-7A47-4D16-9C9A-D9493AD889DE}" type="datetimeFigureOut">
              <a:rPr lang="en-US" smtClean="0"/>
              <a:t>8/2/2017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078FCF-5482-4F5E-9C0A-949C4ED9D98F}"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0" y="0"/>
            <a:ext cx="12192000" cy="4572000"/>
          </a:xfrm>
          <a:prstGeom prst="rect">
            <a:avLst/>
          </a:prstGeom>
          <a:blipFill dpi="0" rotWithShape="1">
            <a:blip r:embed="rId2">
              <a:duotone>
                <a:schemeClr val="accent1">
                  <a:shade val="45000"/>
                  <a:satMod val="135000"/>
                </a:schemeClr>
                <a:prstClr val="white"/>
              </a:duotone>
            </a:blip>
            <a:srcRect/>
            <a:tile tx="-393700" ty="-82550" sx="35000" sy="3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91157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1D11130-7A47-4D16-9C9A-D9493AD889DE}" type="datetimeFigureOut">
              <a:rPr lang="en-US" smtClean="0"/>
              <a:t>8/2/2017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078FCF-5482-4F5E-9C0A-949C4ED9D98F}" type="slidenum">
              <a:rPr lang="en-US" smtClean="0"/>
              <a:t>‹#›</a:t>
            </a:fld>
            <a:endParaRPr lang="en-US"/>
          </a:p>
        </p:txBody>
      </p:sp>
    </p:spTree>
    <p:extLst>
      <p:ext uri="{BB962C8B-B14F-4D97-AF65-F5344CB8AC3E}">
        <p14:creationId xmlns:p14="http://schemas.microsoft.com/office/powerpoint/2010/main" val="3691946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1D11130-7A47-4D16-9C9A-D9493AD889DE}" type="datetimeFigureOut">
              <a:rPr lang="en-US" smtClean="0"/>
              <a:t>8/2/2017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078FCF-5482-4F5E-9C0A-949C4ED9D98F}" type="slidenum">
              <a:rPr lang="en-US" smtClean="0"/>
              <a:t>‹#›</a:t>
            </a:fld>
            <a:endParaRPr lang="en-US"/>
          </a:p>
        </p:txBody>
      </p:sp>
    </p:spTree>
    <p:extLst>
      <p:ext uri="{BB962C8B-B14F-4D97-AF65-F5344CB8AC3E}">
        <p14:creationId xmlns:p14="http://schemas.microsoft.com/office/powerpoint/2010/main" val="14689019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1D11130-7A47-4D16-9C9A-D9493AD889DE}" type="datetimeFigureOut">
              <a:rPr lang="en-US" smtClean="0"/>
              <a:t>8/2/2017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078FCF-5482-4F5E-9C0A-949C4ED9D98F}" type="slidenum">
              <a:rPr lang="en-US" smtClean="0"/>
              <a:t>‹#›</a:t>
            </a:fld>
            <a:endParaRPr lang="en-US"/>
          </a:p>
        </p:txBody>
      </p:sp>
    </p:spTree>
    <p:extLst>
      <p:ext uri="{BB962C8B-B14F-4D97-AF65-F5344CB8AC3E}">
        <p14:creationId xmlns:p14="http://schemas.microsoft.com/office/powerpoint/2010/main" val="40251450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D11130-7A47-4D16-9C9A-D9493AD889DE}" type="datetimeFigureOut">
              <a:rPr lang="en-US" smtClean="0"/>
              <a:t>8/2/2017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078FCF-5482-4F5E-9C0A-949C4ED9D98F}" type="slidenum">
              <a:rPr lang="en-US" smtClean="0"/>
              <a:t>‹#›</a:t>
            </a:fld>
            <a:endParaRPr lang="en-US"/>
          </a:p>
        </p:txBody>
      </p:sp>
    </p:spTree>
    <p:extLst>
      <p:ext uri="{BB962C8B-B14F-4D97-AF65-F5344CB8AC3E}">
        <p14:creationId xmlns:p14="http://schemas.microsoft.com/office/powerpoint/2010/main" val="27736357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1D11130-7A47-4D16-9C9A-D9493AD889DE}" type="datetimeFigureOut">
              <a:rPr lang="en-US" smtClean="0"/>
              <a:t>8/2/2017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078FCF-5482-4F5E-9C0A-949C4ED9D98F}" type="slidenum">
              <a:rPr lang="en-US" smtClean="0"/>
              <a:t>‹#›</a:t>
            </a:fld>
            <a:endParaRPr lang="en-US"/>
          </a:p>
        </p:txBody>
      </p:sp>
    </p:spTree>
    <p:extLst>
      <p:ext uri="{BB962C8B-B14F-4D97-AF65-F5344CB8AC3E}">
        <p14:creationId xmlns:p14="http://schemas.microsoft.com/office/powerpoint/2010/main" val="1794420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1D11130-7A47-4D16-9C9A-D9493AD889DE}" type="datetimeFigureOut">
              <a:rPr lang="en-US" smtClean="0"/>
              <a:t>8/2/2017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078FCF-5482-4F5E-9C0A-949C4ED9D98F}"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44861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1D11130-7A47-4D16-9C9A-D9493AD889DE}" type="datetimeFigureOut">
              <a:rPr lang="en-US" smtClean="0"/>
              <a:t>8/2/2017</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82078FCF-5482-4F5E-9C0A-949C4ED9D98F}" type="slidenum">
              <a:rPr lang="en-US" smtClean="0"/>
              <a:t>‹#›</a:t>
            </a:fld>
            <a:endParaRPr lang="en-US"/>
          </a:p>
        </p:txBody>
      </p:sp>
      <p:cxnSp>
        <p:nvCxnSpPr>
          <p:cNvPr id="8" name="Straight Connector 7"/>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6948997"/>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valleycollege.edu/about-sbvc/office-of-president/college_planning_documents/documents/sbvcemp16draft.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valleycollege.edu/about-sbvc/offices/office-research-planning/gainful-employment.php"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https://www.valleycollege.edu/about-sbvc/office-of-president/college_planning_documents/documents/emp-sheets-combined-2015-2016-web-post-reduced.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7382" y="5171560"/>
            <a:ext cx="6234545" cy="832076"/>
          </a:xfrm>
        </p:spPr>
        <p:txBody>
          <a:bodyPr>
            <a:normAutofit fontScale="90000"/>
          </a:bodyPr>
          <a:lstStyle/>
          <a:p>
            <a:r>
              <a:rPr lang="en-US" sz="3200" dirty="0"/>
              <a:t>CTE and Strong Workforce </a:t>
            </a:r>
            <a:r>
              <a:rPr lang="en-US" sz="3200"/>
              <a:t>at CHC </a:t>
            </a:r>
            <a:r>
              <a:rPr lang="en-US" sz="3200" dirty="0"/>
              <a:t>&amp; SBVC</a:t>
            </a:r>
            <a:br>
              <a:rPr lang="en-US" sz="3200" dirty="0"/>
            </a:br>
            <a:endParaRPr lang="en-US" sz="3200" dirty="0"/>
          </a:p>
        </p:txBody>
      </p:sp>
      <p:sp>
        <p:nvSpPr>
          <p:cNvPr id="3" name="Subtitle 2"/>
          <p:cNvSpPr>
            <a:spLocks noGrp="1"/>
          </p:cNvSpPr>
          <p:nvPr>
            <p:ph type="subTitle" idx="1"/>
          </p:nvPr>
        </p:nvSpPr>
        <p:spPr/>
        <p:txBody>
          <a:bodyPr/>
          <a:lstStyle/>
          <a:p>
            <a:r>
              <a:rPr lang="en-US" dirty="0"/>
              <a:t>August 10, 2017</a:t>
            </a:r>
          </a:p>
        </p:txBody>
      </p:sp>
    </p:spTree>
    <p:extLst>
      <p:ext uri="{BB962C8B-B14F-4D97-AF65-F5344CB8AC3E}">
        <p14:creationId xmlns:p14="http://schemas.microsoft.com/office/powerpoint/2010/main" val="39598780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Nine CTE Programs were Funded by the Strong Workforce Grant Totaling $1,205,021</a:t>
            </a:r>
          </a:p>
        </p:txBody>
      </p:sp>
      <p:sp>
        <p:nvSpPr>
          <p:cNvPr id="3" name="Content Placeholder 2"/>
          <p:cNvSpPr>
            <a:spLocks noGrp="1"/>
          </p:cNvSpPr>
          <p:nvPr>
            <p:ph sz="half" idx="1"/>
          </p:nvPr>
        </p:nvSpPr>
        <p:spPr/>
        <p:txBody>
          <a:bodyPr>
            <a:normAutofit/>
          </a:bodyPr>
          <a:lstStyle/>
          <a:p>
            <a:r>
              <a:rPr lang="en-US" dirty="0"/>
              <a:t> Automotive Collision ($25,246)</a:t>
            </a:r>
          </a:p>
          <a:p>
            <a:r>
              <a:rPr lang="en-US" dirty="0"/>
              <a:t>  Nursing ($142,678)</a:t>
            </a:r>
          </a:p>
          <a:p>
            <a:r>
              <a:rPr lang="en-US" dirty="0"/>
              <a:t>Sterile Programs ($2,750)</a:t>
            </a:r>
          </a:p>
          <a:p>
            <a:r>
              <a:rPr lang="en-US" dirty="0"/>
              <a:t> Culinary Arts – Baking ($250,000)</a:t>
            </a:r>
          </a:p>
          <a:p>
            <a:r>
              <a:rPr lang="en-US" dirty="0"/>
              <a:t> Culinary Arts ($250,000)</a:t>
            </a:r>
          </a:p>
        </p:txBody>
      </p:sp>
      <p:sp>
        <p:nvSpPr>
          <p:cNvPr id="4" name="Content Placeholder 3"/>
          <p:cNvSpPr>
            <a:spLocks noGrp="1"/>
          </p:cNvSpPr>
          <p:nvPr>
            <p:ph sz="half" idx="2"/>
          </p:nvPr>
        </p:nvSpPr>
        <p:spPr/>
        <p:txBody>
          <a:bodyPr>
            <a:normAutofit/>
          </a:bodyPr>
          <a:lstStyle/>
          <a:p>
            <a:r>
              <a:rPr lang="en-US" dirty="0"/>
              <a:t>Electrical/Electronics ($250,000)</a:t>
            </a:r>
          </a:p>
          <a:p>
            <a:r>
              <a:rPr lang="en-US" dirty="0"/>
              <a:t>Graphic Design ($13,000)</a:t>
            </a:r>
          </a:p>
          <a:p>
            <a:r>
              <a:rPr lang="en-US" dirty="0"/>
              <a:t>ICT Digital Media ($225,000)</a:t>
            </a:r>
          </a:p>
          <a:p>
            <a:r>
              <a:rPr lang="en-US" dirty="0"/>
              <a:t>Human Services ($40,000)</a:t>
            </a:r>
          </a:p>
          <a:p>
            <a:endParaRPr lang="en-US" dirty="0"/>
          </a:p>
        </p:txBody>
      </p:sp>
    </p:spTree>
    <p:extLst>
      <p:ext uri="{BB962C8B-B14F-4D97-AF65-F5344CB8AC3E}">
        <p14:creationId xmlns:p14="http://schemas.microsoft.com/office/powerpoint/2010/main" val="17017767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SBVC Received Regional Funding </a:t>
            </a:r>
            <a:br>
              <a:rPr lang="en-US" dirty="0"/>
            </a:br>
            <a:r>
              <a:rPr lang="en-US" dirty="0"/>
              <a:t>Totaling $734,107</a:t>
            </a:r>
          </a:p>
        </p:txBody>
      </p:sp>
      <p:sp>
        <p:nvSpPr>
          <p:cNvPr id="3" name="Content Placeholder 2"/>
          <p:cNvSpPr>
            <a:spLocks noGrp="1"/>
          </p:cNvSpPr>
          <p:nvPr>
            <p:ph idx="1"/>
          </p:nvPr>
        </p:nvSpPr>
        <p:spPr>
          <a:xfrm>
            <a:off x="985962" y="2666999"/>
            <a:ext cx="10940995" cy="3124201"/>
          </a:xfrm>
        </p:spPr>
        <p:txBody>
          <a:bodyPr>
            <a:normAutofit fontScale="92500"/>
          </a:bodyPr>
          <a:lstStyle/>
          <a:p>
            <a:r>
              <a:rPr lang="en-US" dirty="0"/>
              <a:t>Regional Mechatronics Technician Training Pathway ($87,607)</a:t>
            </a:r>
          </a:p>
          <a:p>
            <a:pPr lvl="1"/>
            <a:r>
              <a:rPr lang="en-US" dirty="0"/>
              <a:t>Technology combining electronics, telecommunication, and mechanical engineering</a:t>
            </a:r>
          </a:p>
          <a:p>
            <a:r>
              <a:rPr lang="en-US" dirty="0"/>
              <a:t>Sub-regional Business Incubator and Makerspace Proposal ($230,000)</a:t>
            </a:r>
          </a:p>
          <a:p>
            <a:pPr lvl="1"/>
            <a:r>
              <a:rPr lang="en-US" dirty="0"/>
              <a:t>Business Incubators mentor fledgling entrepreneurs.</a:t>
            </a:r>
          </a:p>
          <a:p>
            <a:pPr lvl="1"/>
            <a:r>
              <a:rPr lang="en-US" dirty="0"/>
              <a:t>Makerspaces combine the best parts of school shop classes, trade schools, R&amp;D labs, and dream garages, all in one place. </a:t>
            </a:r>
          </a:p>
          <a:p>
            <a:r>
              <a:rPr lang="en-US" dirty="0"/>
              <a:t>Placement and Clinical Site Coordinator ($73,125)</a:t>
            </a:r>
          </a:p>
          <a:p>
            <a:r>
              <a:rPr lang="en-US" dirty="0"/>
              <a:t>Updating Automotive Labs – Electric Vehicle (EV)  &amp; Hybrid Instruction ($104,000)</a:t>
            </a:r>
          </a:p>
          <a:p>
            <a:r>
              <a:rPr lang="en-US" dirty="0"/>
              <a:t>Regional and District Job Developers Proposals ($239,375)</a:t>
            </a:r>
          </a:p>
        </p:txBody>
      </p:sp>
    </p:spTree>
    <p:extLst>
      <p:ext uri="{BB962C8B-B14F-4D97-AF65-F5344CB8AC3E}">
        <p14:creationId xmlns:p14="http://schemas.microsoft.com/office/powerpoint/2010/main" val="39373000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Meeting the Labor Market Demands Identified in the  Strategic Planning </a:t>
            </a:r>
          </a:p>
        </p:txBody>
      </p:sp>
      <p:sp>
        <p:nvSpPr>
          <p:cNvPr id="3" name="Content Placeholder 2"/>
          <p:cNvSpPr>
            <a:spLocks noGrp="1"/>
          </p:cNvSpPr>
          <p:nvPr>
            <p:ph idx="1"/>
          </p:nvPr>
        </p:nvSpPr>
        <p:spPr/>
        <p:txBody>
          <a:bodyPr/>
          <a:lstStyle/>
          <a:p>
            <a:r>
              <a:rPr lang="en-US" dirty="0"/>
              <a:t>Page 2.48 of SBVC Strategic Plan</a:t>
            </a:r>
          </a:p>
          <a:p>
            <a:r>
              <a:rPr lang="en-US" dirty="0">
                <a:hlinkClick r:id="rId2"/>
              </a:rPr>
              <a:t>https://www.valleycollege.edu/about-sbvc/office-of-president/college_planning_documents/documents/sbvcemp16draft.pdf</a:t>
            </a:r>
            <a:endParaRPr lang="en-US" dirty="0"/>
          </a:p>
          <a:p>
            <a:endParaRPr lang="en-US" dirty="0"/>
          </a:p>
        </p:txBody>
      </p:sp>
    </p:spTree>
    <p:extLst>
      <p:ext uri="{BB962C8B-B14F-4D97-AF65-F5344CB8AC3E}">
        <p14:creationId xmlns:p14="http://schemas.microsoft.com/office/powerpoint/2010/main" val="8986501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Program Effectiveness, Viability, and Recommending Discontinuation</a:t>
            </a:r>
          </a:p>
        </p:txBody>
      </p:sp>
      <p:sp>
        <p:nvSpPr>
          <p:cNvPr id="7" name="Content Placeholder 6"/>
          <p:cNvSpPr>
            <a:spLocks noGrp="1"/>
          </p:cNvSpPr>
          <p:nvPr>
            <p:ph idx="1"/>
          </p:nvPr>
        </p:nvSpPr>
        <p:spPr/>
        <p:txBody>
          <a:bodyPr/>
          <a:lstStyle/>
          <a:p>
            <a:pPr marL="0" indent="0">
              <a:buNone/>
            </a:pPr>
            <a:endParaRPr lang="en-US" dirty="0"/>
          </a:p>
          <a:p>
            <a:endParaRPr lang="en-US" dirty="0"/>
          </a:p>
        </p:txBody>
      </p:sp>
      <p:sp>
        <p:nvSpPr>
          <p:cNvPr id="8" name="Text Placeholder 7"/>
          <p:cNvSpPr>
            <a:spLocks noGrp="1"/>
          </p:cNvSpPr>
          <p:nvPr>
            <p:ph type="body" sz="quarter" idx="4294967295"/>
          </p:nvPr>
        </p:nvSpPr>
        <p:spPr>
          <a:xfrm>
            <a:off x="2173288" y="3162300"/>
            <a:ext cx="10018712" cy="3373438"/>
          </a:xfrm>
        </p:spPr>
        <p:txBody>
          <a:bodyPr>
            <a:normAutofit/>
          </a:bodyPr>
          <a:lstStyle/>
          <a:p>
            <a:r>
              <a:rPr lang="en-US" sz="2600" dirty="0"/>
              <a:t>Faculty Driven Process that involves:</a:t>
            </a:r>
          </a:p>
          <a:p>
            <a:r>
              <a:rPr lang="en-US" sz="2600" dirty="0"/>
              <a:t>Someone on campus identifying a program with weak performance</a:t>
            </a:r>
          </a:p>
          <a:p>
            <a:pPr marL="0" indent="0"/>
            <a:r>
              <a:rPr lang="en-US" sz="2600" dirty="0"/>
              <a:t>The formation of an Academic Senate committee to review the   </a:t>
            </a:r>
            <a:br>
              <a:rPr lang="en-US" sz="2600" dirty="0"/>
            </a:br>
            <a:r>
              <a:rPr lang="en-US" sz="2600" dirty="0"/>
              <a:t>        program performance data and make a recommendation to the </a:t>
            </a:r>
            <a:br>
              <a:rPr lang="en-US" sz="2600" dirty="0"/>
            </a:br>
            <a:r>
              <a:rPr lang="en-US" sz="2600" dirty="0"/>
              <a:t>         president</a:t>
            </a:r>
          </a:p>
          <a:p>
            <a:pPr marL="0" indent="0"/>
            <a:r>
              <a:rPr lang="en-US" sz="2600" dirty="0"/>
              <a:t>Decision by the president </a:t>
            </a:r>
          </a:p>
          <a:p>
            <a:pPr marL="514350" indent="-514350">
              <a:buAutoNum type="arabicParenBoth" startAt="2"/>
            </a:pPr>
            <a:endParaRPr lang="en-US" dirty="0"/>
          </a:p>
        </p:txBody>
      </p:sp>
    </p:spTree>
    <p:extLst>
      <p:ext uri="{BB962C8B-B14F-4D97-AF65-F5344CB8AC3E}">
        <p14:creationId xmlns:p14="http://schemas.microsoft.com/office/powerpoint/2010/main" val="11428274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Current Programs and Performance: </a:t>
            </a:r>
            <a:r>
              <a:rPr lang="en-US" b="1" dirty="0">
                <a:solidFill>
                  <a:srgbClr val="00B050"/>
                </a:solidFill>
              </a:rPr>
              <a:t>CHC</a:t>
            </a:r>
          </a:p>
        </p:txBody>
      </p:sp>
      <p:sp>
        <p:nvSpPr>
          <p:cNvPr id="3" name="Content Placeholder 2"/>
          <p:cNvSpPr>
            <a:spLocks noGrp="1"/>
          </p:cNvSpPr>
          <p:nvPr>
            <p:ph idx="1"/>
          </p:nvPr>
        </p:nvSpPr>
        <p:spPr>
          <a:xfrm>
            <a:off x="605307" y="1474840"/>
            <a:ext cx="9739420" cy="4999852"/>
          </a:xfrm>
        </p:spPr>
        <p:txBody>
          <a:bodyPr>
            <a:normAutofit/>
          </a:bodyPr>
          <a:lstStyle/>
          <a:p>
            <a:r>
              <a:rPr lang="en-US" dirty="0"/>
              <a:t>Tech Prep Articulation </a:t>
            </a:r>
          </a:p>
          <a:p>
            <a:r>
              <a:rPr lang="en-US" dirty="0"/>
              <a:t>Business</a:t>
            </a:r>
          </a:p>
          <a:p>
            <a:r>
              <a:rPr lang="en-US" dirty="0"/>
              <a:t>Computer Information Systems</a:t>
            </a:r>
          </a:p>
          <a:p>
            <a:r>
              <a:rPr lang="en-US" dirty="0"/>
              <a:t>Allied Health</a:t>
            </a:r>
          </a:p>
          <a:p>
            <a:r>
              <a:rPr lang="en-US" dirty="0"/>
              <a:t>Emergency Medical Services (EMT and Paramedic)</a:t>
            </a:r>
          </a:p>
          <a:p>
            <a:r>
              <a:rPr lang="en-US" dirty="0"/>
              <a:t>Basic Firefighter Academy</a:t>
            </a:r>
          </a:p>
          <a:p>
            <a:r>
              <a:rPr lang="en-US" dirty="0"/>
              <a:t>Fire Technology</a:t>
            </a:r>
          </a:p>
          <a:p>
            <a:r>
              <a:rPr lang="en-US" dirty="0"/>
              <a:t>Radiologic Technology</a:t>
            </a:r>
          </a:p>
          <a:p>
            <a:r>
              <a:rPr lang="en-US" dirty="0"/>
              <a:t>Respiratory Care</a:t>
            </a:r>
          </a:p>
          <a:p>
            <a:r>
              <a:rPr lang="en-US" dirty="0"/>
              <a:t>Child Development: Master Teacher, Site Supervisor, Associate Teacher, Teacher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54085" y="2356701"/>
            <a:ext cx="4854193" cy="3236129"/>
          </a:xfrm>
          <a:prstGeom prst="rect">
            <a:avLst/>
          </a:prstGeom>
        </p:spPr>
      </p:pic>
      <p:pic>
        <p:nvPicPr>
          <p:cNvPr id="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10742" y="1064183"/>
            <a:ext cx="1188075" cy="561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858498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Current Programs and Performance:</a:t>
            </a:r>
            <a:br>
              <a:rPr lang="en-US" dirty="0"/>
            </a:br>
            <a:r>
              <a:rPr lang="en-US" dirty="0"/>
              <a:t>Completion Rates, State and Region</a:t>
            </a:r>
          </a:p>
        </p:txBody>
      </p:sp>
      <p:pic>
        <p:nvPicPr>
          <p:cNvPr id="5" name="Content Placeholder 4"/>
          <p:cNvPicPr>
            <a:picLocks noGrp="1" noChangeAspect="1"/>
          </p:cNvPicPr>
          <p:nvPr>
            <p:ph idx="1"/>
          </p:nvPr>
        </p:nvPicPr>
        <p:blipFill>
          <a:blip r:embed="rId2"/>
          <a:stretch>
            <a:fillRect/>
          </a:stretch>
        </p:blipFill>
        <p:spPr>
          <a:xfrm>
            <a:off x="925418" y="2629650"/>
            <a:ext cx="3761558" cy="3371380"/>
          </a:xfrm>
          <a:prstGeom prst="rect">
            <a:avLst/>
          </a:prstGeom>
        </p:spPr>
      </p:pic>
      <p:pic>
        <p:nvPicPr>
          <p:cNvPr id="6" name="Picture 5"/>
          <p:cNvPicPr>
            <a:picLocks noChangeAspect="1"/>
          </p:cNvPicPr>
          <p:nvPr/>
        </p:nvPicPr>
        <p:blipFill>
          <a:blip r:embed="rId3"/>
          <a:stretch>
            <a:fillRect/>
          </a:stretch>
        </p:blipFill>
        <p:spPr>
          <a:xfrm>
            <a:off x="6297416" y="2471179"/>
            <a:ext cx="3551929" cy="3827864"/>
          </a:xfrm>
          <a:prstGeom prst="rect">
            <a:avLst/>
          </a:prstGeom>
        </p:spPr>
      </p:pic>
      <p:sp>
        <p:nvSpPr>
          <p:cNvPr id="7" name="TextBox 6"/>
          <p:cNvSpPr txBox="1"/>
          <p:nvPr/>
        </p:nvSpPr>
        <p:spPr>
          <a:xfrm>
            <a:off x="1498862" y="6001030"/>
            <a:ext cx="3921551" cy="369332"/>
          </a:xfrm>
          <a:prstGeom prst="rect">
            <a:avLst/>
          </a:prstGeom>
          <a:noFill/>
        </p:spPr>
        <p:txBody>
          <a:bodyPr wrap="square" rtlCol="0">
            <a:spAutoFit/>
          </a:bodyPr>
          <a:lstStyle/>
          <a:p>
            <a:r>
              <a:rPr lang="en-US" dirty="0"/>
              <a:t>#1 Inland Empire; #18 CA</a:t>
            </a:r>
          </a:p>
        </p:txBody>
      </p:sp>
      <p:sp>
        <p:nvSpPr>
          <p:cNvPr id="8" name="TextBox 7"/>
          <p:cNvSpPr txBox="1"/>
          <p:nvPr/>
        </p:nvSpPr>
        <p:spPr>
          <a:xfrm>
            <a:off x="925418" y="2120628"/>
            <a:ext cx="3665436" cy="369332"/>
          </a:xfrm>
          <a:prstGeom prst="rect">
            <a:avLst/>
          </a:prstGeom>
          <a:noFill/>
        </p:spPr>
        <p:txBody>
          <a:bodyPr wrap="square" rtlCol="0">
            <a:spAutoFit/>
          </a:bodyPr>
          <a:lstStyle/>
          <a:p>
            <a:r>
              <a:rPr lang="en-US" dirty="0"/>
              <a:t>Degree/Certificate Completion</a:t>
            </a:r>
          </a:p>
        </p:txBody>
      </p:sp>
      <p:sp>
        <p:nvSpPr>
          <p:cNvPr id="10" name="TextBox 9"/>
          <p:cNvSpPr txBox="1"/>
          <p:nvPr/>
        </p:nvSpPr>
        <p:spPr>
          <a:xfrm>
            <a:off x="6297416" y="2101847"/>
            <a:ext cx="3563021" cy="369332"/>
          </a:xfrm>
          <a:prstGeom prst="rect">
            <a:avLst/>
          </a:prstGeom>
          <a:noFill/>
        </p:spPr>
        <p:txBody>
          <a:bodyPr wrap="square" rtlCol="0">
            <a:spAutoFit/>
          </a:bodyPr>
          <a:lstStyle/>
          <a:p>
            <a:r>
              <a:rPr lang="en-US" dirty="0"/>
              <a:t>Completion Rate Comparison</a:t>
            </a:r>
          </a:p>
        </p:txBody>
      </p:sp>
      <p:pic>
        <p:nvPicPr>
          <p:cNvPr id="11" name="Picture 10"/>
          <p:cNvPicPr>
            <a:picLocks noChangeAspect="1"/>
          </p:cNvPicPr>
          <p:nvPr/>
        </p:nvPicPr>
        <p:blipFill>
          <a:blip r:embed="rId4"/>
          <a:stretch>
            <a:fillRect/>
          </a:stretch>
        </p:blipFill>
        <p:spPr>
          <a:xfrm>
            <a:off x="2534077" y="6364192"/>
            <a:ext cx="6919560" cy="506012"/>
          </a:xfrm>
          <a:prstGeom prst="rect">
            <a:avLst/>
          </a:prstGeom>
        </p:spPr>
      </p:pic>
      <p:cxnSp>
        <p:nvCxnSpPr>
          <p:cNvPr id="12" name="Straight Arrow Connector 11"/>
          <p:cNvCxnSpPr/>
          <p:nvPr/>
        </p:nvCxnSpPr>
        <p:spPr>
          <a:xfrm flipV="1">
            <a:off x="1673935" y="3508513"/>
            <a:ext cx="2629708" cy="1532384"/>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64979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Current Programs and Performance:</a:t>
            </a:r>
            <a:br>
              <a:rPr lang="en-US" dirty="0"/>
            </a:br>
            <a:endParaRPr lang="en-US" dirty="0"/>
          </a:p>
        </p:txBody>
      </p:sp>
      <p:graphicFrame>
        <p:nvGraphicFramePr>
          <p:cNvPr id="4" name="Content Placeholder 3"/>
          <p:cNvGraphicFramePr>
            <a:graphicFrameLocks noGrp="1"/>
          </p:cNvGraphicFramePr>
          <p:nvPr>
            <p:ph idx="1"/>
            <p:extLst/>
          </p:nvPr>
        </p:nvGraphicFramePr>
        <p:xfrm>
          <a:off x="894735" y="1930399"/>
          <a:ext cx="8121446" cy="4293349"/>
        </p:xfrm>
        <a:graphic>
          <a:graphicData uri="http://schemas.openxmlformats.org/drawingml/2006/table">
            <a:tbl>
              <a:tblPr firstRow="1" firstCol="1" bandRow="1">
                <a:tableStyleId>{5C22544A-7EE6-4342-B048-85BDC9FD1C3A}</a:tableStyleId>
              </a:tblPr>
              <a:tblGrid>
                <a:gridCol w="2179572">
                  <a:extLst>
                    <a:ext uri="{9D8B030D-6E8A-4147-A177-3AD203B41FA5}">
                      <a16:colId xmlns:a16="http://schemas.microsoft.com/office/drawing/2014/main" val="3468489419"/>
                    </a:ext>
                  </a:extLst>
                </a:gridCol>
                <a:gridCol w="703088">
                  <a:extLst>
                    <a:ext uri="{9D8B030D-6E8A-4147-A177-3AD203B41FA5}">
                      <a16:colId xmlns:a16="http://schemas.microsoft.com/office/drawing/2014/main" val="1733287679"/>
                    </a:ext>
                  </a:extLst>
                </a:gridCol>
                <a:gridCol w="984322">
                  <a:extLst>
                    <a:ext uri="{9D8B030D-6E8A-4147-A177-3AD203B41FA5}">
                      <a16:colId xmlns:a16="http://schemas.microsoft.com/office/drawing/2014/main" val="483264294"/>
                    </a:ext>
                  </a:extLst>
                </a:gridCol>
                <a:gridCol w="703088">
                  <a:extLst>
                    <a:ext uri="{9D8B030D-6E8A-4147-A177-3AD203B41FA5}">
                      <a16:colId xmlns:a16="http://schemas.microsoft.com/office/drawing/2014/main" val="4031735067"/>
                    </a:ext>
                  </a:extLst>
                </a:gridCol>
                <a:gridCol w="703088">
                  <a:extLst>
                    <a:ext uri="{9D8B030D-6E8A-4147-A177-3AD203B41FA5}">
                      <a16:colId xmlns:a16="http://schemas.microsoft.com/office/drawing/2014/main" val="1825107411"/>
                    </a:ext>
                  </a:extLst>
                </a:gridCol>
                <a:gridCol w="703088">
                  <a:extLst>
                    <a:ext uri="{9D8B030D-6E8A-4147-A177-3AD203B41FA5}">
                      <a16:colId xmlns:a16="http://schemas.microsoft.com/office/drawing/2014/main" val="3770587155"/>
                    </a:ext>
                  </a:extLst>
                </a:gridCol>
                <a:gridCol w="703088">
                  <a:extLst>
                    <a:ext uri="{9D8B030D-6E8A-4147-A177-3AD203B41FA5}">
                      <a16:colId xmlns:a16="http://schemas.microsoft.com/office/drawing/2014/main" val="1017021704"/>
                    </a:ext>
                  </a:extLst>
                </a:gridCol>
                <a:gridCol w="721056">
                  <a:extLst>
                    <a:ext uri="{9D8B030D-6E8A-4147-A177-3AD203B41FA5}">
                      <a16:colId xmlns:a16="http://schemas.microsoft.com/office/drawing/2014/main" val="167343054"/>
                    </a:ext>
                  </a:extLst>
                </a:gridCol>
                <a:gridCol w="721056">
                  <a:extLst>
                    <a:ext uri="{9D8B030D-6E8A-4147-A177-3AD203B41FA5}">
                      <a16:colId xmlns:a16="http://schemas.microsoft.com/office/drawing/2014/main" val="1877983541"/>
                    </a:ext>
                  </a:extLst>
                </a:gridCol>
              </a:tblGrid>
              <a:tr h="969907">
                <a:tc gridSpan="9">
                  <a:txBody>
                    <a:bodyPr/>
                    <a:lstStyle/>
                    <a:p>
                      <a:pPr marL="0" marR="0">
                        <a:lnSpc>
                          <a:spcPct val="107000"/>
                        </a:lnSpc>
                        <a:spcBef>
                          <a:spcPts val="0"/>
                        </a:spcBef>
                        <a:spcAft>
                          <a:spcPts val="0"/>
                        </a:spcAft>
                      </a:pPr>
                      <a:r>
                        <a:rPr lang="en-US" sz="1600" dirty="0">
                          <a:effectLst/>
                        </a:rPr>
                        <a:t>LICENSENSURE PASS RATE</a:t>
                      </a:r>
                    </a:p>
                    <a:p>
                      <a:pPr marL="0" marR="0">
                        <a:lnSpc>
                          <a:spcPct val="107000"/>
                        </a:lnSpc>
                        <a:spcBef>
                          <a:spcPts val="0"/>
                        </a:spcBef>
                        <a:spcAft>
                          <a:spcPts val="0"/>
                        </a:spcAft>
                      </a:pPr>
                      <a:r>
                        <a:rPr lang="en-US" sz="1600" dirty="0">
                          <a:effectLst/>
                        </a:rPr>
                        <a:t>(Definition:  The rate is determined by dividing the number of students that passed the licensure examination divided by the number of students that took the examination)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25249623"/>
                  </a:ext>
                </a:extLst>
              </a:tr>
              <a:tr h="347430">
                <a:tc rowSpan="2">
                  <a:txBody>
                    <a:bodyPr/>
                    <a:lstStyle/>
                    <a:p>
                      <a:pPr marL="0" marR="0" algn="ctr">
                        <a:lnSpc>
                          <a:spcPct val="115000"/>
                        </a:lnSpc>
                        <a:spcBef>
                          <a:spcPts val="0"/>
                        </a:spcBef>
                        <a:spcAft>
                          <a:spcPts val="0"/>
                        </a:spcAft>
                      </a:pPr>
                      <a:r>
                        <a:rPr lang="en-US" sz="1600">
                          <a:effectLst/>
                        </a:rPr>
                        <a:t>Program Name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rowSpan="2">
                  <a:txBody>
                    <a:bodyPr/>
                    <a:lstStyle/>
                    <a:p>
                      <a:pPr marL="0" marR="0" algn="ctr">
                        <a:lnSpc>
                          <a:spcPct val="115000"/>
                        </a:lnSpc>
                        <a:spcBef>
                          <a:spcPts val="0"/>
                        </a:spcBef>
                        <a:spcAft>
                          <a:spcPts val="0"/>
                        </a:spcAft>
                      </a:pPr>
                      <a:r>
                        <a:rPr lang="en-US" sz="1600" dirty="0">
                          <a:effectLst/>
                        </a:rPr>
                        <a:t>CIP Code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rowSpan="2">
                  <a:txBody>
                    <a:bodyPr/>
                    <a:lstStyle/>
                    <a:p>
                      <a:pPr marL="0" marR="0" algn="ctr">
                        <a:lnSpc>
                          <a:spcPct val="115000"/>
                        </a:lnSpc>
                        <a:spcBef>
                          <a:spcPts val="0"/>
                        </a:spcBef>
                        <a:spcAft>
                          <a:spcPts val="0"/>
                        </a:spcAft>
                      </a:pPr>
                      <a:r>
                        <a:rPr lang="en-US" sz="1600" dirty="0">
                          <a:effectLst/>
                        </a:rPr>
                        <a:t>Institution Set Standard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gridSpan="3">
                  <a:txBody>
                    <a:bodyPr/>
                    <a:lstStyle/>
                    <a:p>
                      <a:pPr marL="0" marR="0" algn="ctr">
                        <a:lnSpc>
                          <a:spcPct val="115000"/>
                        </a:lnSpc>
                        <a:spcBef>
                          <a:spcPts val="0"/>
                        </a:spcBef>
                        <a:spcAft>
                          <a:spcPts val="0"/>
                        </a:spcAft>
                      </a:pPr>
                      <a:r>
                        <a:rPr lang="en-US" sz="1600">
                          <a:effectLst/>
                        </a:rPr>
                        <a:t>Performance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gridSpan="3">
                  <a:txBody>
                    <a:bodyPr/>
                    <a:lstStyle/>
                    <a:p>
                      <a:pPr marL="0" marR="0" algn="ctr">
                        <a:lnSpc>
                          <a:spcPct val="115000"/>
                        </a:lnSpc>
                        <a:spcBef>
                          <a:spcPts val="0"/>
                        </a:spcBef>
                        <a:spcAft>
                          <a:spcPts val="0"/>
                        </a:spcAft>
                      </a:pPr>
                      <a:r>
                        <a:rPr lang="en-US" sz="1600">
                          <a:effectLst/>
                        </a:rPr>
                        <a:t>Difference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828918535"/>
                  </a:ext>
                </a:extLst>
              </a:tr>
              <a:tr h="694859">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600">
                          <a:effectLst/>
                        </a:rPr>
                        <a:t>2014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effectLst/>
                        </a:rPr>
                        <a:t>2015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effectLst/>
                        </a:rPr>
                        <a:t>2016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effectLst/>
                        </a:rPr>
                        <a:t>2014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effectLst/>
                        </a:rPr>
                        <a:t>2015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effectLst/>
                        </a:rPr>
                        <a:t>2016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957872135"/>
                  </a:ext>
                </a:extLst>
              </a:tr>
              <a:tr h="694859">
                <a:tc>
                  <a:txBody>
                    <a:bodyPr/>
                    <a:lstStyle/>
                    <a:p>
                      <a:pPr marL="0" marR="0">
                        <a:lnSpc>
                          <a:spcPct val="115000"/>
                        </a:lnSpc>
                        <a:spcBef>
                          <a:spcPts val="0"/>
                        </a:spcBef>
                        <a:spcAft>
                          <a:spcPts val="0"/>
                        </a:spcAft>
                      </a:pPr>
                      <a:r>
                        <a:rPr lang="en-US" sz="1600">
                          <a:effectLst/>
                        </a:rPr>
                        <a:t>Respiratory Care/Therapy</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effectLst/>
                        </a:rPr>
                        <a:t>1210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15000"/>
                        </a:lnSpc>
                        <a:spcBef>
                          <a:spcPts val="0"/>
                        </a:spcBef>
                        <a:spcAft>
                          <a:spcPts val="0"/>
                        </a:spcAft>
                      </a:pPr>
                      <a:r>
                        <a:rPr lang="en-US" sz="1600" dirty="0">
                          <a:effectLst/>
                        </a:rPr>
                        <a:t>70%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15000"/>
                        </a:lnSpc>
                        <a:spcBef>
                          <a:spcPts val="0"/>
                        </a:spcBef>
                        <a:spcAft>
                          <a:spcPts val="0"/>
                        </a:spcAft>
                      </a:pPr>
                      <a:r>
                        <a:rPr lang="en-US" sz="1600" dirty="0">
                          <a:effectLst/>
                        </a:rPr>
                        <a:t>78.80%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15000"/>
                        </a:lnSpc>
                        <a:spcBef>
                          <a:spcPts val="0"/>
                        </a:spcBef>
                        <a:spcAft>
                          <a:spcPts val="0"/>
                        </a:spcAft>
                      </a:pPr>
                      <a:r>
                        <a:rPr lang="en-US" sz="1600">
                          <a:effectLst/>
                        </a:rPr>
                        <a:t>88%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15000"/>
                        </a:lnSpc>
                        <a:spcBef>
                          <a:spcPts val="0"/>
                        </a:spcBef>
                        <a:spcAft>
                          <a:spcPts val="0"/>
                        </a:spcAft>
                      </a:pPr>
                      <a:r>
                        <a:rPr lang="en-US" sz="1600">
                          <a:effectLst/>
                        </a:rPr>
                        <a:t>94.40%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15000"/>
                        </a:lnSpc>
                        <a:spcBef>
                          <a:spcPts val="0"/>
                        </a:spcBef>
                        <a:spcAft>
                          <a:spcPts val="0"/>
                        </a:spcAft>
                      </a:pPr>
                      <a:r>
                        <a:rPr lang="en-US" sz="1600">
                          <a:effectLst/>
                        </a:rPr>
                        <a:t>8.80%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15000"/>
                        </a:lnSpc>
                        <a:spcBef>
                          <a:spcPts val="0"/>
                        </a:spcBef>
                        <a:spcAft>
                          <a:spcPts val="0"/>
                        </a:spcAft>
                      </a:pPr>
                      <a:r>
                        <a:rPr lang="en-US" sz="1600">
                          <a:effectLst/>
                        </a:rPr>
                        <a:t>18%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600">
                          <a:effectLst/>
                        </a:rPr>
                        <a:t>24.40%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889745077"/>
                  </a:ext>
                </a:extLst>
              </a:tr>
              <a:tr h="347430">
                <a:tc>
                  <a:txBody>
                    <a:bodyPr/>
                    <a:lstStyle/>
                    <a:p>
                      <a:pPr marL="0" marR="0">
                        <a:lnSpc>
                          <a:spcPct val="115000"/>
                        </a:lnSpc>
                        <a:spcBef>
                          <a:spcPts val="0"/>
                        </a:spcBef>
                        <a:spcAft>
                          <a:spcPts val="0"/>
                        </a:spcAft>
                      </a:pPr>
                      <a:r>
                        <a:rPr lang="en-US" sz="1600">
                          <a:effectLst/>
                        </a:rPr>
                        <a:t>Radiologic Technology</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effectLst/>
                        </a:rPr>
                        <a:t>1225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15000"/>
                        </a:lnSpc>
                        <a:spcBef>
                          <a:spcPts val="0"/>
                        </a:spcBef>
                        <a:spcAft>
                          <a:spcPts val="0"/>
                        </a:spcAft>
                      </a:pPr>
                      <a:r>
                        <a:rPr lang="en-US" sz="1600">
                          <a:effectLst/>
                        </a:rPr>
                        <a:t>78.60%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15000"/>
                        </a:lnSpc>
                        <a:spcBef>
                          <a:spcPts val="0"/>
                        </a:spcBef>
                        <a:spcAft>
                          <a:spcPts val="0"/>
                        </a:spcAft>
                      </a:pPr>
                      <a:r>
                        <a:rPr lang="en-US" sz="1600" dirty="0">
                          <a:effectLst/>
                        </a:rPr>
                        <a:t>92%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15000"/>
                        </a:lnSpc>
                        <a:spcBef>
                          <a:spcPts val="0"/>
                        </a:spcBef>
                        <a:spcAft>
                          <a:spcPts val="0"/>
                        </a:spcAft>
                      </a:pPr>
                      <a:r>
                        <a:rPr lang="en-US" sz="1600">
                          <a:effectLst/>
                        </a:rPr>
                        <a:t>100%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15000"/>
                        </a:lnSpc>
                        <a:spcBef>
                          <a:spcPts val="0"/>
                        </a:spcBef>
                        <a:spcAft>
                          <a:spcPts val="0"/>
                        </a:spcAft>
                      </a:pPr>
                      <a:r>
                        <a:rPr lang="en-US" sz="1600">
                          <a:effectLst/>
                        </a:rPr>
                        <a:t>88.80%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15000"/>
                        </a:lnSpc>
                        <a:spcBef>
                          <a:spcPts val="0"/>
                        </a:spcBef>
                        <a:spcAft>
                          <a:spcPts val="0"/>
                        </a:spcAft>
                      </a:pPr>
                      <a:r>
                        <a:rPr lang="en-US" sz="1600">
                          <a:effectLst/>
                        </a:rPr>
                        <a:t>13.40%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15000"/>
                        </a:lnSpc>
                        <a:spcBef>
                          <a:spcPts val="0"/>
                        </a:spcBef>
                        <a:spcAft>
                          <a:spcPts val="0"/>
                        </a:spcAft>
                      </a:pPr>
                      <a:r>
                        <a:rPr lang="en-US" sz="1600">
                          <a:effectLst/>
                        </a:rPr>
                        <a:t>21%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15000"/>
                        </a:lnSpc>
                        <a:spcBef>
                          <a:spcPts val="0"/>
                        </a:spcBef>
                        <a:spcAft>
                          <a:spcPts val="0"/>
                        </a:spcAft>
                      </a:pPr>
                      <a:r>
                        <a:rPr lang="en-US" sz="1600">
                          <a:effectLst/>
                        </a:rPr>
                        <a:t>10.20%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781043385"/>
                  </a:ext>
                </a:extLst>
              </a:tr>
              <a:tr h="694859">
                <a:tc>
                  <a:txBody>
                    <a:bodyPr/>
                    <a:lstStyle/>
                    <a:p>
                      <a:pPr marL="0" marR="0">
                        <a:lnSpc>
                          <a:spcPct val="115000"/>
                        </a:lnSpc>
                        <a:spcBef>
                          <a:spcPts val="0"/>
                        </a:spcBef>
                        <a:spcAft>
                          <a:spcPts val="0"/>
                        </a:spcAft>
                      </a:pPr>
                      <a:r>
                        <a:rPr lang="en-US" sz="1600">
                          <a:effectLst/>
                        </a:rPr>
                        <a:t>Emergency Medical Services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effectLst/>
                        </a:rPr>
                        <a:t>1250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15000"/>
                        </a:lnSpc>
                        <a:spcBef>
                          <a:spcPts val="0"/>
                        </a:spcBef>
                        <a:spcAft>
                          <a:spcPts val="0"/>
                        </a:spcAft>
                      </a:pPr>
                      <a:r>
                        <a:rPr lang="en-US" sz="1600">
                          <a:effectLst/>
                        </a:rPr>
                        <a:t>70%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15000"/>
                        </a:lnSpc>
                        <a:spcBef>
                          <a:spcPts val="0"/>
                        </a:spcBef>
                        <a:spcAft>
                          <a:spcPts val="0"/>
                        </a:spcAft>
                      </a:pPr>
                      <a:r>
                        <a:rPr lang="en-US" sz="1600" dirty="0">
                          <a:effectLst/>
                        </a:rPr>
                        <a:t>80.30%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15000"/>
                        </a:lnSpc>
                        <a:spcBef>
                          <a:spcPts val="0"/>
                        </a:spcBef>
                        <a:spcAft>
                          <a:spcPts val="0"/>
                        </a:spcAft>
                      </a:pPr>
                      <a:r>
                        <a:rPr lang="en-US" sz="1600" dirty="0">
                          <a:effectLst/>
                        </a:rPr>
                        <a:t>90%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15000"/>
                        </a:lnSpc>
                        <a:spcBef>
                          <a:spcPts val="0"/>
                        </a:spcBef>
                        <a:spcAft>
                          <a:spcPts val="0"/>
                        </a:spcAft>
                      </a:pPr>
                      <a:r>
                        <a:rPr lang="en-US" sz="1600" dirty="0">
                          <a:effectLst/>
                        </a:rPr>
                        <a:t>72.60%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15000"/>
                        </a:lnSpc>
                        <a:spcBef>
                          <a:spcPts val="0"/>
                        </a:spcBef>
                        <a:spcAft>
                          <a:spcPts val="0"/>
                        </a:spcAft>
                      </a:pPr>
                      <a:r>
                        <a:rPr lang="en-US" sz="1600" dirty="0">
                          <a:effectLst/>
                        </a:rPr>
                        <a:t>10.30%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15000"/>
                        </a:lnSpc>
                        <a:spcBef>
                          <a:spcPts val="0"/>
                        </a:spcBef>
                        <a:spcAft>
                          <a:spcPts val="0"/>
                        </a:spcAft>
                      </a:pPr>
                      <a:r>
                        <a:rPr lang="en-US" sz="1600">
                          <a:effectLst/>
                        </a:rPr>
                        <a:t>20%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15000"/>
                        </a:lnSpc>
                        <a:spcBef>
                          <a:spcPts val="0"/>
                        </a:spcBef>
                        <a:spcAft>
                          <a:spcPts val="0"/>
                        </a:spcAft>
                      </a:pPr>
                      <a:r>
                        <a:rPr lang="en-US" sz="1600">
                          <a:effectLst/>
                        </a:rPr>
                        <a:t>2.60%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978468096"/>
                  </a:ext>
                </a:extLst>
              </a:tr>
              <a:tr h="347430">
                <a:tc>
                  <a:txBody>
                    <a:bodyPr/>
                    <a:lstStyle/>
                    <a:p>
                      <a:pPr marL="0" marR="0">
                        <a:lnSpc>
                          <a:spcPct val="115000"/>
                        </a:lnSpc>
                        <a:spcBef>
                          <a:spcPts val="0"/>
                        </a:spcBef>
                        <a:spcAft>
                          <a:spcPts val="0"/>
                        </a:spcAft>
                      </a:pPr>
                      <a:r>
                        <a:rPr lang="en-US" sz="1600" dirty="0">
                          <a:effectLst/>
                        </a:rPr>
                        <a:t>Paramedic</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effectLst/>
                        </a:rPr>
                        <a:t>1251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15000"/>
                        </a:lnSpc>
                        <a:spcBef>
                          <a:spcPts val="0"/>
                        </a:spcBef>
                        <a:spcAft>
                          <a:spcPts val="0"/>
                        </a:spcAft>
                      </a:pPr>
                      <a:r>
                        <a:rPr lang="en-US" sz="1600">
                          <a:effectLst/>
                        </a:rPr>
                        <a:t>70%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15000"/>
                        </a:lnSpc>
                        <a:spcBef>
                          <a:spcPts val="0"/>
                        </a:spcBef>
                        <a:spcAft>
                          <a:spcPts val="0"/>
                        </a:spcAft>
                      </a:pPr>
                      <a:r>
                        <a:rPr lang="en-US" sz="1600" dirty="0">
                          <a:effectLst/>
                        </a:rPr>
                        <a:t>86%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FF00"/>
                    </a:solidFill>
                  </a:tcPr>
                </a:tc>
                <a:tc>
                  <a:txBody>
                    <a:bodyPr/>
                    <a:lstStyle/>
                    <a:p>
                      <a:pPr marL="0" marR="0" algn="r">
                        <a:lnSpc>
                          <a:spcPct val="115000"/>
                        </a:lnSpc>
                        <a:spcBef>
                          <a:spcPts val="0"/>
                        </a:spcBef>
                        <a:spcAft>
                          <a:spcPts val="0"/>
                        </a:spcAft>
                      </a:pPr>
                      <a:r>
                        <a:rPr lang="en-US" sz="1600" dirty="0">
                          <a:effectLst/>
                        </a:rPr>
                        <a:t>80%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FF00"/>
                    </a:solidFill>
                  </a:tcPr>
                </a:tc>
                <a:tc>
                  <a:txBody>
                    <a:bodyPr/>
                    <a:lstStyle/>
                    <a:p>
                      <a:pPr marL="0" marR="0" algn="r">
                        <a:lnSpc>
                          <a:spcPct val="115000"/>
                        </a:lnSpc>
                        <a:spcBef>
                          <a:spcPts val="0"/>
                        </a:spcBef>
                        <a:spcAft>
                          <a:spcPts val="0"/>
                        </a:spcAft>
                      </a:pPr>
                      <a:r>
                        <a:rPr lang="en-US" sz="1600" dirty="0">
                          <a:effectLst/>
                        </a:rPr>
                        <a:t>86%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FF00"/>
                    </a:solidFill>
                  </a:tcPr>
                </a:tc>
                <a:tc>
                  <a:txBody>
                    <a:bodyPr/>
                    <a:lstStyle/>
                    <a:p>
                      <a:pPr marL="0" marR="0" algn="r">
                        <a:lnSpc>
                          <a:spcPct val="115000"/>
                        </a:lnSpc>
                        <a:spcBef>
                          <a:spcPts val="0"/>
                        </a:spcBef>
                        <a:spcAft>
                          <a:spcPts val="0"/>
                        </a:spcAft>
                      </a:pPr>
                      <a:r>
                        <a:rPr lang="en-US" sz="1600" dirty="0">
                          <a:effectLst/>
                        </a:rPr>
                        <a:t>+16%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FF00"/>
                    </a:solidFill>
                  </a:tcPr>
                </a:tc>
                <a:tc>
                  <a:txBody>
                    <a:bodyPr/>
                    <a:lstStyle/>
                    <a:p>
                      <a:pPr marL="0" marR="0" algn="r">
                        <a:lnSpc>
                          <a:spcPct val="115000"/>
                        </a:lnSpc>
                        <a:spcBef>
                          <a:spcPts val="0"/>
                        </a:spcBef>
                        <a:spcAft>
                          <a:spcPts val="0"/>
                        </a:spcAft>
                      </a:pPr>
                      <a:r>
                        <a:rPr lang="en-US" sz="1600" dirty="0">
                          <a:effectLst/>
                        </a:rPr>
                        <a:t>+10%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FF00"/>
                    </a:solidFill>
                  </a:tcPr>
                </a:tc>
                <a:tc>
                  <a:txBody>
                    <a:bodyPr/>
                    <a:lstStyle/>
                    <a:p>
                      <a:pPr marL="0" marR="0" algn="r">
                        <a:lnSpc>
                          <a:spcPct val="115000"/>
                        </a:lnSpc>
                        <a:spcBef>
                          <a:spcPts val="0"/>
                        </a:spcBef>
                        <a:spcAft>
                          <a:spcPts val="0"/>
                        </a:spcAft>
                      </a:pPr>
                      <a:r>
                        <a:rPr lang="en-US" sz="1600" dirty="0">
                          <a:effectLst/>
                        </a:rPr>
                        <a:t>+16%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FF00"/>
                    </a:solidFill>
                  </a:tcPr>
                </a:tc>
                <a:extLst>
                  <a:ext uri="{0D108BD9-81ED-4DB2-BD59-A6C34878D82A}">
                    <a16:rowId xmlns:a16="http://schemas.microsoft.com/office/drawing/2014/main" val="1540168770"/>
                  </a:ext>
                </a:extLst>
              </a:tr>
            </a:tbl>
          </a:graphicData>
        </a:graphic>
      </p:graphicFrame>
    </p:spTree>
    <p:extLst>
      <p:ext uri="{BB962C8B-B14F-4D97-AF65-F5344CB8AC3E}">
        <p14:creationId xmlns:p14="http://schemas.microsoft.com/office/powerpoint/2010/main" val="16608653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Current Programs and Performance:</a:t>
            </a:r>
            <a:br>
              <a:rPr lang="en-US" dirty="0"/>
            </a:br>
            <a:endParaRPr lang="en-US" dirty="0"/>
          </a:p>
        </p:txBody>
      </p:sp>
      <p:graphicFrame>
        <p:nvGraphicFramePr>
          <p:cNvPr id="4" name="Content Placeholder 3"/>
          <p:cNvGraphicFramePr>
            <a:graphicFrameLocks noGrp="1"/>
          </p:cNvGraphicFramePr>
          <p:nvPr>
            <p:ph idx="1"/>
            <p:extLst/>
          </p:nvPr>
        </p:nvGraphicFramePr>
        <p:xfrm>
          <a:off x="894732" y="2084439"/>
          <a:ext cx="8013294" cy="4208206"/>
        </p:xfrm>
        <a:graphic>
          <a:graphicData uri="http://schemas.openxmlformats.org/drawingml/2006/table">
            <a:tbl>
              <a:tblPr firstRow="1" firstCol="1" bandRow="1">
                <a:tableStyleId>{5C22544A-7EE6-4342-B048-85BDC9FD1C3A}</a:tableStyleId>
              </a:tblPr>
              <a:tblGrid>
                <a:gridCol w="4433843">
                  <a:extLst>
                    <a:ext uri="{9D8B030D-6E8A-4147-A177-3AD203B41FA5}">
                      <a16:colId xmlns:a16="http://schemas.microsoft.com/office/drawing/2014/main" val="129015665"/>
                    </a:ext>
                  </a:extLst>
                </a:gridCol>
                <a:gridCol w="1242204">
                  <a:extLst>
                    <a:ext uri="{9D8B030D-6E8A-4147-A177-3AD203B41FA5}">
                      <a16:colId xmlns:a16="http://schemas.microsoft.com/office/drawing/2014/main" val="1845536355"/>
                    </a:ext>
                  </a:extLst>
                </a:gridCol>
                <a:gridCol w="1250859">
                  <a:extLst>
                    <a:ext uri="{9D8B030D-6E8A-4147-A177-3AD203B41FA5}">
                      <a16:colId xmlns:a16="http://schemas.microsoft.com/office/drawing/2014/main" val="1479453030"/>
                    </a:ext>
                  </a:extLst>
                </a:gridCol>
                <a:gridCol w="1086388">
                  <a:extLst>
                    <a:ext uri="{9D8B030D-6E8A-4147-A177-3AD203B41FA5}">
                      <a16:colId xmlns:a16="http://schemas.microsoft.com/office/drawing/2014/main" val="1214411791"/>
                    </a:ext>
                  </a:extLst>
                </a:gridCol>
              </a:tblGrid>
              <a:tr h="663772">
                <a:tc gridSpan="4">
                  <a:txBody>
                    <a:bodyPr/>
                    <a:lstStyle/>
                    <a:p>
                      <a:pPr marL="0" marR="0">
                        <a:lnSpc>
                          <a:spcPct val="107000"/>
                        </a:lnSpc>
                        <a:spcBef>
                          <a:spcPts val="0"/>
                        </a:spcBef>
                        <a:spcAft>
                          <a:spcPts val="0"/>
                        </a:spcAft>
                      </a:pPr>
                      <a:r>
                        <a:rPr lang="en-US" sz="1800" dirty="0">
                          <a:effectLst/>
                        </a:rPr>
                        <a:t>CERTIFICATE COMPLETION</a:t>
                      </a:r>
                    </a:p>
                    <a:p>
                      <a:pPr marL="0" marR="0">
                        <a:lnSpc>
                          <a:spcPct val="107000"/>
                        </a:lnSpc>
                        <a:spcBef>
                          <a:spcPts val="0"/>
                        </a:spcBef>
                        <a:spcAft>
                          <a:spcPts val="0"/>
                        </a:spcAft>
                      </a:pPr>
                      <a:r>
                        <a:rPr lang="en-US" sz="1800" dirty="0">
                          <a:effectLst/>
                        </a:rPr>
                        <a:t>(Students who received one or more certificates may be counted once.)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86593092"/>
                  </a:ext>
                </a:extLst>
              </a:tr>
              <a:tr h="388957">
                <a:tc>
                  <a:txBody>
                    <a:bodyPr/>
                    <a:lstStyle/>
                    <a:p>
                      <a:pPr marL="0" marR="0">
                        <a:lnSpc>
                          <a:spcPct val="107000"/>
                        </a:lnSpc>
                        <a:spcBef>
                          <a:spcPts val="0"/>
                        </a:spcBef>
                        <a:spcAft>
                          <a:spcPts val="0"/>
                        </a:spcAft>
                      </a:pPr>
                      <a:r>
                        <a:rPr lang="en-US" sz="1800">
                          <a:effectLst/>
                        </a:rPr>
                        <a:t>Standard</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800">
                          <a:effectLst/>
                        </a:rPr>
                        <a:t>204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800">
                          <a:effectLst/>
                        </a:rPr>
                        <a:t>204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400">
                          <a:effectLst/>
                        </a:rPr>
                        <a:t>204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4229691752"/>
                  </a:ext>
                </a:extLst>
              </a:tr>
              <a:tr h="388957">
                <a:tc>
                  <a:txBody>
                    <a:bodyPr/>
                    <a:lstStyle/>
                    <a:p>
                      <a:pPr marL="0" marR="0">
                        <a:lnSpc>
                          <a:spcPct val="107000"/>
                        </a:lnSpc>
                        <a:spcBef>
                          <a:spcPts val="0"/>
                        </a:spcBef>
                        <a:spcAft>
                          <a:spcPts val="0"/>
                        </a:spcAft>
                      </a:pPr>
                      <a:r>
                        <a:rPr lang="en-US" sz="1800" dirty="0">
                          <a:effectLst/>
                        </a:rPr>
                        <a:t>Performance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800">
                          <a:effectLst/>
                        </a:rPr>
                        <a:t>305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800">
                          <a:effectLst/>
                        </a:rPr>
                        <a:t>310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400" dirty="0">
                          <a:effectLst/>
                        </a:rPr>
                        <a:t>339</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rgbClr val="FFFF00"/>
                    </a:solidFill>
                  </a:tcPr>
                </a:tc>
                <a:extLst>
                  <a:ext uri="{0D108BD9-81ED-4DB2-BD59-A6C34878D82A}">
                    <a16:rowId xmlns:a16="http://schemas.microsoft.com/office/drawing/2014/main" val="266432355"/>
                  </a:ext>
                </a:extLst>
              </a:tr>
              <a:tr h="388957">
                <a:tc>
                  <a:txBody>
                    <a:bodyPr/>
                    <a:lstStyle/>
                    <a:p>
                      <a:pPr marL="0" marR="0">
                        <a:lnSpc>
                          <a:spcPct val="107000"/>
                        </a:lnSpc>
                        <a:spcBef>
                          <a:spcPts val="0"/>
                        </a:spcBef>
                        <a:spcAft>
                          <a:spcPts val="0"/>
                        </a:spcAft>
                      </a:pPr>
                      <a:r>
                        <a:rPr lang="en-US" sz="1800">
                          <a:effectLst/>
                        </a:rPr>
                        <a:t>Difference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800">
                          <a:effectLst/>
                        </a:rPr>
                        <a:t>101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800">
                          <a:effectLst/>
                        </a:rPr>
                        <a:t>106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400">
                          <a:effectLst/>
                        </a:rPr>
                        <a:t>135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878652556"/>
                  </a:ext>
                </a:extLst>
              </a:tr>
              <a:tr h="2377563">
                <a:tc gridSpan="4">
                  <a:txBody>
                    <a:bodyPr/>
                    <a:lstStyle/>
                    <a:p>
                      <a:pPr marL="0" marR="0">
                        <a:lnSpc>
                          <a:spcPct val="107000"/>
                        </a:lnSpc>
                        <a:spcBef>
                          <a:spcPts val="0"/>
                        </a:spcBef>
                        <a:spcAft>
                          <a:spcPts val="0"/>
                        </a:spcAft>
                      </a:pPr>
                      <a:r>
                        <a:rPr lang="en-US" sz="1800" dirty="0">
                          <a:effectLst/>
                        </a:rPr>
                        <a:t>Analysis of the data: The performance trend data indicates the College has performed above the set standard for the 2014, 2015, and 2016 reporting years.  Specifically, the number of students earning a certificate increased from 305 in 2014 to 339 in 2016, an 11% increase.  As part of Crafton’s continuous quality improvement process, the College will review the minimum standard in the 2017-2018 academic year.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8457529"/>
                  </a:ext>
                </a:extLst>
              </a:tr>
            </a:tbl>
          </a:graphicData>
        </a:graphic>
      </p:graphicFrame>
    </p:spTree>
    <p:extLst>
      <p:ext uri="{BB962C8B-B14F-4D97-AF65-F5344CB8AC3E}">
        <p14:creationId xmlns:p14="http://schemas.microsoft.com/office/powerpoint/2010/main" val="33685967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alibri" panose="020F0502020204030204" pitchFamily="34" charset="0"/>
                <a:ea typeface="Calibri" panose="020F0502020204030204" pitchFamily="34" charset="0"/>
                <a:cs typeface="Times New Roman" panose="02020603050405020304" pitchFamily="18" charset="0"/>
              </a:rPr>
              <a:t>Career Education and Workforce Development Plan</a:t>
            </a:r>
            <a:endParaRPr lang="en-US" dirty="0"/>
          </a:p>
        </p:txBody>
      </p:sp>
      <p:sp>
        <p:nvSpPr>
          <p:cNvPr id="3" name="Content Placeholder 2"/>
          <p:cNvSpPr>
            <a:spLocks noGrp="1"/>
          </p:cNvSpPr>
          <p:nvPr>
            <p:ph idx="1"/>
          </p:nvPr>
        </p:nvSpPr>
        <p:spPr>
          <a:xfrm>
            <a:off x="677334" y="2160589"/>
            <a:ext cx="9322072" cy="4023901"/>
          </a:xfrm>
        </p:spPr>
        <p:txBody>
          <a:bodyPr>
            <a:normAutofit/>
          </a:bodyPr>
          <a:lstStyle/>
          <a:p>
            <a:pPr marL="0" indent="0">
              <a:buNone/>
            </a:pPr>
            <a:r>
              <a:rPr lang="en-US" sz="3600" dirty="0">
                <a:latin typeface="Calibri" panose="020F0502020204030204" pitchFamily="34" charset="0"/>
                <a:ea typeface="Calibri" panose="020F0502020204030204" pitchFamily="34" charset="0"/>
                <a:cs typeface="Times New Roman" panose="02020603050405020304" pitchFamily="18" charset="0"/>
              </a:rPr>
              <a:t>The purpose of the plan is to strategically respond to:</a:t>
            </a:r>
          </a:p>
          <a:p>
            <a:pPr marL="971550" lvl="1" indent="-514350">
              <a:buFont typeface="+mj-lt"/>
              <a:buAutoNum type="arabicPeriod"/>
            </a:pPr>
            <a:r>
              <a:rPr lang="en-US" sz="3600" dirty="0">
                <a:latin typeface="Calibri" panose="020F0502020204030204" pitchFamily="34" charset="0"/>
                <a:ea typeface="Calibri" panose="020F0502020204030204" pitchFamily="34" charset="0"/>
                <a:cs typeface="Times New Roman" panose="02020603050405020304" pitchFamily="18" charset="0"/>
              </a:rPr>
              <a:t>Identified and projected labor market needs</a:t>
            </a:r>
          </a:p>
          <a:p>
            <a:pPr marL="971550" lvl="1" indent="-514350">
              <a:buFont typeface="+mj-lt"/>
              <a:buAutoNum type="arabicPeriod"/>
            </a:pPr>
            <a:r>
              <a:rPr lang="en-US" sz="3600" dirty="0">
                <a:latin typeface="Calibri" panose="020F0502020204030204" pitchFamily="34" charset="0"/>
                <a:ea typeface="Calibri" panose="020F0502020204030204" pitchFamily="34" charset="0"/>
                <a:cs typeface="Times New Roman" panose="02020603050405020304" pitchFamily="18" charset="0"/>
              </a:rPr>
              <a:t>The need to improve student success. </a:t>
            </a:r>
            <a:endParaRPr lang="en-US" sz="3600" dirty="0"/>
          </a:p>
        </p:txBody>
      </p:sp>
    </p:spTree>
    <p:extLst>
      <p:ext uri="{BB962C8B-B14F-4D97-AF65-F5344CB8AC3E}">
        <p14:creationId xmlns:p14="http://schemas.microsoft.com/office/powerpoint/2010/main" val="10543384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a:t>Industry Growth Projections </a:t>
            </a:r>
            <a:br>
              <a:rPr lang="en-US" dirty="0"/>
            </a:br>
            <a:endParaRPr lang="en-US" dirty="0"/>
          </a:p>
        </p:txBody>
      </p:sp>
      <p:sp>
        <p:nvSpPr>
          <p:cNvPr id="3" name="Content Placeholder 2"/>
          <p:cNvSpPr>
            <a:spLocks noGrp="1"/>
          </p:cNvSpPr>
          <p:nvPr>
            <p:ph idx="1"/>
          </p:nvPr>
        </p:nvSpPr>
        <p:spPr/>
        <p:txBody>
          <a:bodyPr/>
          <a:lstStyle/>
          <a:p>
            <a:pPr marL="0" indent="0">
              <a:buNone/>
            </a:pPr>
            <a:r>
              <a:rPr lang="en-US" sz="2000" dirty="0"/>
              <a:t>Between 2015 and 2025, the top five industries in the service area and region are projected to be:</a:t>
            </a:r>
          </a:p>
          <a:p>
            <a:pPr lvl="1"/>
            <a:r>
              <a:rPr lang="en-US" sz="2000" dirty="0"/>
              <a:t>Healthcare and Social Assistance</a:t>
            </a:r>
          </a:p>
          <a:p>
            <a:pPr lvl="1"/>
            <a:r>
              <a:rPr lang="en-US" sz="2000" dirty="0"/>
              <a:t>Government</a:t>
            </a:r>
          </a:p>
          <a:p>
            <a:pPr lvl="1"/>
            <a:r>
              <a:rPr lang="en-US" sz="2000" dirty="0"/>
              <a:t>Retail Trade</a:t>
            </a:r>
          </a:p>
          <a:p>
            <a:pPr lvl="1"/>
            <a:r>
              <a:rPr lang="en-US" sz="2000" dirty="0"/>
              <a:t>Accommodation and Food Service</a:t>
            </a:r>
          </a:p>
          <a:p>
            <a:pPr lvl="1"/>
            <a:r>
              <a:rPr lang="en-US" sz="2000" dirty="0"/>
              <a:t>Transportation and Warehousing</a:t>
            </a:r>
          </a:p>
          <a:p>
            <a:pPr lvl="1"/>
            <a:r>
              <a:rPr lang="en-US" sz="2000" dirty="0"/>
              <a:t>Digital Communications</a:t>
            </a:r>
          </a:p>
          <a:p>
            <a:endParaRPr lang="en-US" dirty="0"/>
          </a:p>
        </p:txBody>
      </p:sp>
    </p:spTree>
    <p:extLst>
      <p:ext uri="{BB962C8B-B14F-4D97-AF65-F5344CB8AC3E}">
        <p14:creationId xmlns:p14="http://schemas.microsoft.com/office/powerpoint/2010/main" val="785510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2" y="982132"/>
            <a:ext cx="9601196" cy="782013"/>
          </a:xfrm>
        </p:spPr>
        <p:txBody>
          <a:bodyPr/>
          <a:lstStyle/>
          <a:p>
            <a:r>
              <a:rPr lang="en-US" dirty="0"/>
              <a:t>CTE Programs: What Sets Them Apart</a:t>
            </a:r>
          </a:p>
        </p:txBody>
      </p:sp>
      <p:sp>
        <p:nvSpPr>
          <p:cNvPr id="3" name="Content Placeholder 2"/>
          <p:cNvSpPr>
            <a:spLocks noGrp="1"/>
          </p:cNvSpPr>
          <p:nvPr>
            <p:ph idx="1"/>
          </p:nvPr>
        </p:nvSpPr>
        <p:spPr>
          <a:xfrm>
            <a:off x="677333" y="1911927"/>
            <a:ext cx="9150158" cy="4553528"/>
          </a:xfrm>
        </p:spPr>
        <p:txBody>
          <a:bodyPr>
            <a:normAutofit lnSpcReduction="10000"/>
          </a:bodyPr>
          <a:lstStyle/>
          <a:p>
            <a:r>
              <a:rPr lang="en-US" sz="2000" dirty="0"/>
              <a:t>Curriculum elements: clinical and field work</a:t>
            </a:r>
          </a:p>
          <a:p>
            <a:r>
              <a:rPr lang="en-US" sz="2000" dirty="0"/>
              <a:t>Curriculum approval: Advisories and consortiums</a:t>
            </a:r>
          </a:p>
          <a:p>
            <a:r>
              <a:rPr lang="en-US" sz="2000" dirty="0"/>
              <a:t>Structure: regions and state levels</a:t>
            </a:r>
          </a:p>
          <a:p>
            <a:r>
              <a:rPr lang="en-US" sz="2000" dirty="0"/>
              <a:t>Funding: grants, allowable expenses, and reporting</a:t>
            </a:r>
          </a:p>
          <a:p>
            <a:r>
              <a:rPr lang="en-US" sz="2000" dirty="0"/>
              <a:t>Chancellor’s Office mandates: recent </a:t>
            </a:r>
          </a:p>
          <a:p>
            <a:r>
              <a:rPr lang="en-US" sz="2000" dirty="0"/>
              <a:t>Costs: investment in machines, equipment </a:t>
            </a:r>
          </a:p>
          <a:p>
            <a:r>
              <a:rPr lang="en-US" sz="2000" dirty="0"/>
              <a:t>Efficiency</a:t>
            </a:r>
          </a:p>
          <a:p>
            <a:r>
              <a:rPr lang="en-US" sz="2000" dirty="0"/>
              <a:t>Review frequency</a:t>
            </a:r>
          </a:p>
          <a:p>
            <a:r>
              <a:rPr lang="en-US" sz="2000" dirty="0"/>
              <a:t>Market driven and changing markets</a:t>
            </a:r>
          </a:p>
          <a:p>
            <a:r>
              <a:rPr lang="en-US" sz="2000" dirty="0"/>
              <a:t>Changes in past 6 years: Doing what matters, Strong Workforce, accountability, outcomes, data systems, outcomes based funding, more money but more requirements</a:t>
            </a:r>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1023915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Representative Occupations</a:t>
            </a:r>
            <a:br>
              <a:rPr lang="en-US" dirty="0"/>
            </a:br>
            <a:endParaRPr lang="en-US" dirty="0"/>
          </a:p>
        </p:txBody>
      </p:sp>
      <p:sp>
        <p:nvSpPr>
          <p:cNvPr id="3" name="Content Placeholder 2"/>
          <p:cNvSpPr>
            <a:spLocks noGrp="1"/>
          </p:cNvSpPr>
          <p:nvPr>
            <p:ph idx="1"/>
          </p:nvPr>
        </p:nvSpPr>
        <p:spPr/>
        <p:txBody>
          <a:bodyPr>
            <a:normAutofit/>
          </a:bodyPr>
          <a:lstStyle/>
          <a:p>
            <a:pPr marL="0" indent="0">
              <a:buNone/>
            </a:pPr>
            <a:r>
              <a:rPr lang="en-US" dirty="0"/>
              <a:t>Of the occupations with the most expected annual openings within the service area between 2015 and 2025, Crafton Hills College may be in a position to provide instruction that would supply workers for the following jobs: </a:t>
            </a:r>
          </a:p>
          <a:p>
            <a:pPr lvl="1"/>
            <a:r>
              <a:rPr lang="en-US" sz="1800" dirty="0"/>
              <a:t>Registered nurses, nursing assistants, licensed practical/vocational nurses, home health aides, medical assistants, medical secretaries, </a:t>
            </a:r>
          </a:p>
          <a:p>
            <a:pPr lvl="1"/>
            <a:r>
              <a:rPr lang="en-US" sz="1800" dirty="0"/>
              <a:t>Elementary &amp; postsecondary teachers, teacher assistants, </a:t>
            </a:r>
          </a:p>
          <a:p>
            <a:pPr lvl="1"/>
            <a:r>
              <a:rPr lang="en-US" sz="1800" dirty="0"/>
              <a:t>Customer service representatives, general and operations managers, first-line supervisors of office/ administrative support/retail sales/food prep. Workers, </a:t>
            </a:r>
          </a:p>
          <a:p>
            <a:pPr lvl="1"/>
            <a:r>
              <a:rPr lang="en-US" sz="1800" dirty="0"/>
              <a:t>Sales representatives in wholesale and manufacturing, </a:t>
            </a:r>
          </a:p>
          <a:p>
            <a:pPr lvl="1"/>
            <a:r>
              <a:rPr lang="en-US" sz="1800" dirty="0"/>
              <a:t>Secretaries/administrative assistants, and accountants/ auditors.</a:t>
            </a:r>
          </a:p>
          <a:p>
            <a:endParaRPr lang="en-US" dirty="0"/>
          </a:p>
        </p:txBody>
      </p:sp>
    </p:spTree>
    <p:extLst>
      <p:ext uri="{BB962C8B-B14F-4D97-AF65-F5344CB8AC3E}">
        <p14:creationId xmlns:p14="http://schemas.microsoft.com/office/powerpoint/2010/main" val="34671318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Implications of Environmental Scan and Master Plan:</a:t>
            </a:r>
          </a:p>
        </p:txBody>
      </p:sp>
      <p:sp>
        <p:nvSpPr>
          <p:cNvPr id="3" name="Content Placeholder 2"/>
          <p:cNvSpPr>
            <a:spLocks noGrp="1"/>
          </p:cNvSpPr>
          <p:nvPr>
            <p:ph idx="1"/>
          </p:nvPr>
        </p:nvSpPr>
        <p:spPr>
          <a:xfrm>
            <a:off x="677334" y="2160589"/>
            <a:ext cx="8596668" cy="4063230"/>
          </a:xfrm>
        </p:spPr>
        <p:txBody>
          <a:bodyPr>
            <a:normAutofit/>
          </a:bodyPr>
          <a:lstStyle/>
          <a:p>
            <a:pPr marL="0" indent="0">
              <a:buNone/>
            </a:pPr>
            <a:r>
              <a:rPr lang="en-US" sz="2400" dirty="0">
                <a:latin typeface="Calibri" panose="020F0502020204030204" pitchFamily="34" charset="0"/>
                <a:ea typeface="Calibri" panose="020F0502020204030204" pitchFamily="34" charset="0"/>
                <a:cs typeface="Times New Roman" panose="02020603050405020304" pitchFamily="18" charset="0"/>
              </a:rPr>
              <a:t>The following are six selected indicators from the Environmental Scan in the College’s Educational Master Plan that have implications for CTE programs and services:</a:t>
            </a:r>
          </a:p>
          <a:p>
            <a:pPr lvl="1">
              <a:lnSpc>
                <a:spcPct val="107000"/>
              </a:lnSpc>
              <a:spcBef>
                <a:spcPts val="0"/>
              </a:spcBef>
              <a:buFont typeface="+mj-lt"/>
              <a:buAutoNum type="arabicPeriod"/>
            </a:pPr>
            <a:r>
              <a:rPr lang="en-US" sz="2400" dirty="0">
                <a:latin typeface="Calibri" panose="020F0502020204030204" pitchFamily="34" charset="0"/>
                <a:ea typeface="Calibri" panose="020F0502020204030204" pitchFamily="34" charset="0"/>
                <a:cs typeface="Times New Roman" panose="02020603050405020304" pitchFamily="18" charset="0"/>
              </a:rPr>
              <a:t>Much of the employment growth is in areas that require refined “soft-skills”.</a:t>
            </a:r>
          </a:p>
          <a:p>
            <a:pPr lvl="1">
              <a:lnSpc>
                <a:spcPct val="107000"/>
              </a:lnSpc>
              <a:spcBef>
                <a:spcPts val="0"/>
              </a:spcBef>
              <a:buFont typeface="+mj-lt"/>
              <a:buAutoNum type="arabicPeriod"/>
            </a:pPr>
            <a:r>
              <a:rPr lang="en-US" sz="2400" dirty="0">
                <a:latin typeface="Calibri" panose="020F0502020204030204" pitchFamily="34" charset="0"/>
                <a:ea typeface="Calibri" panose="020F0502020204030204" pitchFamily="34" charset="0"/>
                <a:cs typeface="Times New Roman" panose="02020603050405020304" pitchFamily="18" charset="0"/>
              </a:rPr>
              <a:t>Nearly 80% percent of all new jobs created will require an Associate’s degree or less. </a:t>
            </a:r>
          </a:p>
          <a:p>
            <a:pPr lvl="1">
              <a:lnSpc>
                <a:spcPct val="107000"/>
              </a:lnSpc>
              <a:spcBef>
                <a:spcPts val="0"/>
              </a:spcBef>
              <a:buFont typeface="+mj-lt"/>
              <a:buAutoNum type="arabicPeriod"/>
            </a:pPr>
            <a:r>
              <a:rPr lang="en-US" sz="2400" dirty="0">
                <a:latin typeface="Calibri" panose="020F0502020204030204" pitchFamily="34" charset="0"/>
                <a:ea typeface="Calibri" panose="020F0502020204030204" pitchFamily="34" charset="0"/>
                <a:cs typeface="Times New Roman" panose="02020603050405020304" pitchFamily="18" charset="0"/>
              </a:rPr>
              <a:t>The dominate mode of training employees is “on-the-job training”, so the college needs to work closely with private employers to help provide training programs.</a:t>
            </a:r>
          </a:p>
          <a:p>
            <a:endParaRPr lang="en-US" dirty="0"/>
          </a:p>
        </p:txBody>
      </p:sp>
    </p:spTree>
    <p:extLst>
      <p:ext uri="{BB962C8B-B14F-4D97-AF65-F5344CB8AC3E}">
        <p14:creationId xmlns:p14="http://schemas.microsoft.com/office/powerpoint/2010/main" val="28916366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Implications of Environmental Scan and Master Plan:</a:t>
            </a:r>
          </a:p>
        </p:txBody>
      </p:sp>
      <p:sp>
        <p:nvSpPr>
          <p:cNvPr id="3" name="Content Placeholder 2"/>
          <p:cNvSpPr>
            <a:spLocks noGrp="1"/>
          </p:cNvSpPr>
          <p:nvPr>
            <p:ph idx="1"/>
          </p:nvPr>
        </p:nvSpPr>
        <p:spPr>
          <a:xfrm>
            <a:off x="677334" y="1930401"/>
            <a:ext cx="8596668" cy="4110962"/>
          </a:xfrm>
        </p:spPr>
        <p:txBody>
          <a:bodyPr>
            <a:normAutofit fontScale="92500" lnSpcReduction="20000"/>
          </a:bodyPr>
          <a:lstStyle/>
          <a:p>
            <a:pPr lvl="0">
              <a:lnSpc>
                <a:spcPct val="107000"/>
              </a:lnSpc>
              <a:spcBef>
                <a:spcPts val="0"/>
              </a:spcBef>
              <a:buFont typeface="+mj-lt"/>
              <a:buAutoNum type="arabicPeriod" startAt="4"/>
            </a:pPr>
            <a:r>
              <a:rPr lang="en-US" sz="2400" dirty="0">
                <a:latin typeface="Calibri" panose="020F0502020204030204" pitchFamily="34" charset="0"/>
                <a:ea typeface="Calibri" panose="020F0502020204030204" pitchFamily="34" charset="0"/>
                <a:cs typeface="Times New Roman" panose="02020603050405020304" pitchFamily="18" charset="0"/>
              </a:rPr>
              <a:t>Several of the industries projected to add the greatest number of jobs by 2025 align with current college programs, including health sciences, business, and child development.</a:t>
            </a:r>
          </a:p>
          <a:p>
            <a:pPr lvl="0">
              <a:lnSpc>
                <a:spcPct val="107000"/>
              </a:lnSpc>
              <a:spcBef>
                <a:spcPts val="0"/>
              </a:spcBef>
              <a:buFont typeface="+mj-lt"/>
              <a:buAutoNum type="arabicPeriod" startAt="4"/>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Bef>
                <a:spcPts val="0"/>
              </a:spcBef>
              <a:buFont typeface="+mj-lt"/>
              <a:buAutoNum type="arabicPeriod" startAt="4"/>
            </a:pPr>
            <a:r>
              <a:rPr lang="en-US" sz="2400" dirty="0">
                <a:latin typeface="Calibri" panose="020F0502020204030204" pitchFamily="34" charset="0"/>
                <a:ea typeface="Calibri" panose="020F0502020204030204" pitchFamily="34" charset="0"/>
                <a:cs typeface="Times New Roman" panose="02020603050405020304" pitchFamily="18" charset="0"/>
              </a:rPr>
              <a:t>Roughly, 84% of regional jobs are in the mid-wage level. These are jobs that are often accessible with an associate’s degree, even those at the higher end of the scale. Two of the growth areas also correspond to the emerging programs in digital communication and logistics. </a:t>
            </a:r>
          </a:p>
          <a:p>
            <a:pPr lvl="0">
              <a:lnSpc>
                <a:spcPct val="107000"/>
              </a:lnSpc>
              <a:spcBef>
                <a:spcPts val="0"/>
              </a:spcBef>
              <a:spcAft>
                <a:spcPts val="800"/>
              </a:spcAft>
              <a:buFont typeface="+mj-lt"/>
              <a:buAutoNum type="arabicPeriod" startAt="4"/>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Bef>
                <a:spcPts val="0"/>
              </a:spcBef>
              <a:spcAft>
                <a:spcPts val="800"/>
              </a:spcAft>
              <a:buFont typeface="+mj-lt"/>
              <a:buAutoNum type="arabicPeriod" startAt="4"/>
            </a:pPr>
            <a:r>
              <a:rPr lang="en-US" sz="2400" dirty="0">
                <a:latin typeface="Calibri" panose="020F0502020204030204" pitchFamily="34" charset="0"/>
                <a:ea typeface="Calibri" panose="020F0502020204030204" pitchFamily="34" charset="0"/>
                <a:cs typeface="Times New Roman" panose="02020603050405020304" pitchFamily="18" charset="0"/>
              </a:rPr>
              <a:t>The college’s majority age demographic (20-24 years old), which is consistent with CTE programs, and declining face-to-face enrollment suggests alternative scheduling patterns are needed.</a:t>
            </a:r>
          </a:p>
          <a:p>
            <a:endParaRPr lang="en-US" dirty="0"/>
          </a:p>
        </p:txBody>
      </p:sp>
    </p:spTree>
    <p:extLst>
      <p:ext uri="{BB962C8B-B14F-4D97-AF65-F5344CB8AC3E}">
        <p14:creationId xmlns:p14="http://schemas.microsoft.com/office/powerpoint/2010/main" val="36812063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Calibri" panose="020F0502020204030204" pitchFamily="34" charset="0"/>
                <a:ea typeface="Calibri" panose="020F0502020204030204" pitchFamily="34" charset="0"/>
                <a:cs typeface="Times New Roman" panose="02020603050405020304" pitchFamily="18" charset="0"/>
              </a:rPr>
              <a:t>Development of new or expansion of existing programs </a:t>
            </a:r>
            <a:br>
              <a:rPr lang="en-US"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p:cNvSpPr>
            <a:spLocks noGrp="1"/>
          </p:cNvSpPr>
          <p:nvPr>
            <p:ph idx="1"/>
          </p:nvPr>
        </p:nvSpPr>
        <p:spPr/>
        <p:txBody>
          <a:bodyPr/>
          <a:lstStyle/>
          <a:p>
            <a:pPr marL="0" marR="0">
              <a:lnSpc>
                <a:spcPct val="107000"/>
              </a:lnSpc>
              <a:spcBef>
                <a:spcPts val="0"/>
              </a:spcBef>
              <a:spcAft>
                <a:spcPts val="800"/>
              </a:spcAft>
            </a:pPr>
            <a:r>
              <a:rPr lang="en-US" sz="2400" dirty="0">
                <a:latin typeface="Calibri" panose="020F0502020204030204" pitchFamily="34" charset="0"/>
                <a:ea typeface="Calibri" panose="020F0502020204030204" pitchFamily="34" charset="0"/>
                <a:cs typeface="Times New Roman" panose="02020603050405020304" pitchFamily="18" charset="0"/>
              </a:rPr>
              <a:t>Potential new programs: </a:t>
            </a:r>
            <a:r>
              <a:rPr lang="en-US" sz="2400" b="1"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Digital communication certificate and logistics certificate. </a:t>
            </a:r>
          </a:p>
          <a:p>
            <a:pPr marL="0" marR="0">
              <a:lnSpc>
                <a:spcPct val="107000"/>
              </a:lnSpc>
              <a:spcBef>
                <a:spcPts val="0"/>
              </a:spcBef>
              <a:spcAft>
                <a:spcPts val="800"/>
              </a:spcAft>
            </a:pPr>
            <a:r>
              <a:rPr lang="en-US" sz="2400" dirty="0">
                <a:latin typeface="Calibri" panose="020F0502020204030204" pitchFamily="34" charset="0"/>
                <a:ea typeface="Calibri" panose="020F0502020204030204" pitchFamily="34" charset="0"/>
                <a:cs typeface="Times New Roman" panose="02020603050405020304" pitchFamily="18" charset="0"/>
              </a:rPr>
              <a:t>Currently exploring: </a:t>
            </a:r>
            <a:r>
              <a:rPr lang="en-US" sz="2400" b="1"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Physical Therapy Assistant program and an expansion of the Public Safety program and training facilities.</a:t>
            </a:r>
          </a:p>
          <a:p>
            <a:endParaRPr lang="en-US" dirty="0"/>
          </a:p>
        </p:txBody>
      </p:sp>
    </p:spTree>
    <p:extLst>
      <p:ext uri="{BB962C8B-B14F-4D97-AF65-F5344CB8AC3E}">
        <p14:creationId xmlns:p14="http://schemas.microsoft.com/office/powerpoint/2010/main" val="2869171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Career Technical Education (CTE)</a:t>
            </a:r>
          </a:p>
        </p:txBody>
      </p:sp>
      <p:sp>
        <p:nvSpPr>
          <p:cNvPr id="3" name="Content Placeholder 2"/>
          <p:cNvSpPr>
            <a:spLocks noGrp="1"/>
          </p:cNvSpPr>
          <p:nvPr>
            <p:ph idx="1"/>
          </p:nvPr>
        </p:nvSpPr>
        <p:spPr>
          <a:xfrm>
            <a:off x="1024129" y="2193637"/>
            <a:ext cx="9720071" cy="4023360"/>
          </a:xfrm>
        </p:spPr>
        <p:txBody>
          <a:bodyPr/>
          <a:lstStyle/>
          <a:p>
            <a:r>
              <a:rPr lang="en-US" dirty="0"/>
              <a:t>We prepare Gainful Employment Disclosures for certificate programs that outline the cost and average time to complete the program.</a:t>
            </a:r>
          </a:p>
          <a:p>
            <a:r>
              <a:rPr lang="en-US" dirty="0"/>
              <a:t>Link to GE Disclosures: </a:t>
            </a:r>
          </a:p>
          <a:p>
            <a:r>
              <a:rPr lang="en-US" dirty="0">
                <a:hlinkClick r:id="rId2"/>
              </a:rPr>
              <a:t>https://www.valleycollege.edu/about-sbvc/offices/office-research-planning/gainful-employment.php</a:t>
            </a:r>
            <a:endParaRPr lang="en-US" dirty="0"/>
          </a:p>
          <a:p>
            <a:endParaRPr lang="en-US" dirty="0"/>
          </a:p>
        </p:txBody>
      </p:sp>
    </p:spTree>
    <p:extLst>
      <p:ext uri="{BB962C8B-B14F-4D97-AF65-F5344CB8AC3E}">
        <p14:creationId xmlns:p14="http://schemas.microsoft.com/office/powerpoint/2010/main" val="430064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97563" y="2527852"/>
            <a:ext cx="10018713" cy="1752599"/>
          </a:xfrm>
        </p:spPr>
        <p:txBody>
          <a:bodyPr>
            <a:normAutofit fontScale="90000"/>
          </a:bodyPr>
          <a:lstStyle/>
          <a:p>
            <a:r>
              <a:rPr lang="en-US" dirty="0"/>
              <a:t>All CTE Programs are evaluated every two years by the Program Review Committee</a:t>
            </a:r>
            <a:br>
              <a:rPr lang="en-US" dirty="0"/>
            </a:br>
            <a:endParaRPr lang="en-US" dirty="0"/>
          </a:p>
        </p:txBody>
      </p:sp>
    </p:spTree>
    <p:extLst>
      <p:ext uri="{BB962C8B-B14F-4D97-AF65-F5344CB8AC3E}">
        <p14:creationId xmlns:p14="http://schemas.microsoft.com/office/powerpoint/2010/main" val="1126052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Criteria for Evaluating the Effectiveness of CTE Programs Include</a:t>
            </a:r>
          </a:p>
        </p:txBody>
      </p:sp>
      <p:sp>
        <p:nvSpPr>
          <p:cNvPr id="3" name="Content Placeholder 2"/>
          <p:cNvSpPr>
            <a:spLocks noGrp="1"/>
          </p:cNvSpPr>
          <p:nvPr>
            <p:ph idx="1"/>
          </p:nvPr>
        </p:nvSpPr>
        <p:spPr/>
        <p:txBody>
          <a:bodyPr>
            <a:normAutofit lnSpcReduction="10000"/>
          </a:bodyPr>
          <a:lstStyle/>
          <a:p>
            <a:r>
              <a:rPr lang="en-US" dirty="0"/>
              <a:t>Employment opportunities </a:t>
            </a:r>
          </a:p>
          <a:p>
            <a:pPr lvl="1"/>
            <a:r>
              <a:rPr lang="en-US" dirty="0"/>
              <a:t>Demand for workers</a:t>
            </a:r>
          </a:p>
          <a:p>
            <a:pPr lvl="1"/>
            <a:r>
              <a:rPr lang="en-US" dirty="0"/>
              <a:t>Supply of graduates in the region </a:t>
            </a:r>
          </a:p>
          <a:p>
            <a:r>
              <a:rPr lang="en-US" dirty="0"/>
              <a:t>Program enrollment trends </a:t>
            </a:r>
          </a:p>
          <a:p>
            <a:r>
              <a:rPr lang="en-US" dirty="0"/>
              <a:t>Program efficiency</a:t>
            </a:r>
          </a:p>
          <a:p>
            <a:r>
              <a:rPr lang="en-US" dirty="0"/>
              <a:t>Course retention and success rates</a:t>
            </a:r>
          </a:p>
          <a:p>
            <a:r>
              <a:rPr lang="en-US" dirty="0"/>
              <a:t>Link to evaluation sheets:</a:t>
            </a:r>
          </a:p>
          <a:p>
            <a:r>
              <a:rPr lang="en-US" dirty="0"/>
              <a:t> </a:t>
            </a:r>
            <a:r>
              <a:rPr lang="en-US" dirty="0">
                <a:hlinkClick r:id="rId2"/>
              </a:rPr>
              <a:t>https://www.valleycollege.edu/about-sbvc/office-of-president/college_planning_documents/documents/emp-sheets-combined-2015-2016-web-post-reduced.pdf</a:t>
            </a:r>
            <a:endParaRPr lang="en-US" dirty="0"/>
          </a:p>
          <a:p>
            <a:endParaRPr lang="en-US" dirty="0"/>
          </a:p>
        </p:txBody>
      </p:sp>
    </p:spTree>
    <p:extLst>
      <p:ext uri="{BB962C8B-B14F-4D97-AF65-F5344CB8AC3E}">
        <p14:creationId xmlns:p14="http://schemas.microsoft.com/office/powerpoint/2010/main" val="19771799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Strong Workforce Funding </a:t>
            </a:r>
            <a:r>
              <a:rPr lang="en-US" b="1" dirty="0">
                <a:solidFill>
                  <a:srgbClr val="C00000"/>
                </a:solidFill>
              </a:rPr>
              <a:t>at SBVC</a:t>
            </a:r>
          </a:p>
        </p:txBody>
      </p:sp>
      <p:sp>
        <p:nvSpPr>
          <p:cNvPr id="3" name="Content Placeholder 2"/>
          <p:cNvSpPr>
            <a:spLocks noGrp="1"/>
          </p:cNvSpPr>
          <p:nvPr>
            <p:ph idx="1"/>
          </p:nvPr>
        </p:nvSpPr>
        <p:spPr>
          <a:xfrm>
            <a:off x="1024128" y="2286000"/>
            <a:ext cx="9720071" cy="1750291"/>
          </a:xfrm>
        </p:spPr>
        <p:txBody>
          <a:bodyPr/>
          <a:lstStyle/>
          <a:p>
            <a:r>
              <a:rPr lang="en-US" dirty="0"/>
              <a:t>In 2015, Strong Workforce funding was available.  Seventeen programs applied for funding. </a:t>
            </a:r>
          </a:p>
          <a:p>
            <a:endParaRPr lang="en-US" dirty="0"/>
          </a:p>
        </p:txBody>
      </p:sp>
    </p:spTree>
    <p:extLst>
      <p:ext uri="{BB962C8B-B14F-4D97-AF65-F5344CB8AC3E}">
        <p14:creationId xmlns:p14="http://schemas.microsoft.com/office/powerpoint/2010/main" val="2426612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a:t>Programs that Applied for Funding</a:t>
            </a:r>
          </a:p>
        </p:txBody>
      </p:sp>
      <p:sp>
        <p:nvSpPr>
          <p:cNvPr id="10" name="Content Placeholder 9"/>
          <p:cNvSpPr>
            <a:spLocks noGrp="1"/>
          </p:cNvSpPr>
          <p:nvPr>
            <p:ph sz="half" idx="1"/>
          </p:nvPr>
        </p:nvSpPr>
        <p:spPr/>
        <p:txBody>
          <a:bodyPr>
            <a:normAutofit fontScale="92500" lnSpcReduction="10000"/>
          </a:bodyPr>
          <a:lstStyle/>
          <a:p>
            <a:r>
              <a:rPr lang="en-US" dirty="0"/>
              <a:t>Automotive Technology</a:t>
            </a:r>
          </a:p>
          <a:p>
            <a:r>
              <a:rPr lang="en-US" dirty="0"/>
              <a:t>Automotive Collision</a:t>
            </a:r>
          </a:p>
          <a:p>
            <a:r>
              <a:rPr lang="en-US" dirty="0"/>
              <a:t>Automotive Diesel</a:t>
            </a:r>
          </a:p>
          <a:p>
            <a:r>
              <a:rPr lang="en-US" dirty="0"/>
              <a:t>Culinary Arts</a:t>
            </a:r>
          </a:p>
          <a:p>
            <a:r>
              <a:rPr lang="en-US" dirty="0"/>
              <a:t>Culinary Arts – Baking</a:t>
            </a:r>
          </a:p>
          <a:p>
            <a:r>
              <a:rPr lang="en-US" dirty="0"/>
              <a:t>Electrical/Electronics</a:t>
            </a:r>
          </a:p>
          <a:p>
            <a:r>
              <a:rPr lang="en-US" dirty="0"/>
              <a:t>Food and Nutrition</a:t>
            </a:r>
          </a:p>
          <a:p>
            <a:r>
              <a:rPr lang="en-US" dirty="0"/>
              <a:t>Human Services</a:t>
            </a:r>
          </a:p>
          <a:p>
            <a:endParaRPr lang="en-US" dirty="0"/>
          </a:p>
        </p:txBody>
      </p:sp>
      <p:sp>
        <p:nvSpPr>
          <p:cNvPr id="11" name="Content Placeholder 10"/>
          <p:cNvSpPr>
            <a:spLocks noGrp="1"/>
          </p:cNvSpPr>
          <p:nvPr>
            <p:ph sz="half" idx="2"/>
          </p:nvPr>
        </p:nvSpPr>
        <p:spPr/>
        <p:txBody>
          <a:bodyPr>
            <a:normAutofit fontScale="92500" lnSpcReduction="10000"/>
          </a:bodyPr>
          <a:lstStyle/>
          <a:p>
            <a:r>
              <a:rPr lang="en-US" dirty="0"/>
              <a:t>GIS</a:t>
            </a:r>
          </a:p>
          <a:p>
            <a:r>
              <a:rPr lang="en-US" dirty="0"/>
              <a:t>Graphic Design</a:t>
            </a:r>
          </a:p>
          <a:p>
            <a:r>
              <a:rPr lang="en-US" dirty="0"/>
              <a:t>Information &amp; Communication Technologies (ICT) Digital Media</a:t>
            </a:r>
          </a:p>
          <a:p>
            <a:r>
              <a:rPr lang="en-US" dirty="0"/>
              <a:t>Inspection Technology</a:t>
            </a:r>
          </a:p>
          <a:p>
            <a:r>
              <a:rPr lang="en-US" dirty="0"/>
              <a:t>Machinist Technology</a:t>
            </a:r>
          </a:p>
          <a:p>
            <a:r>
              <a:rPr lang="en-US" dirty="0"/>
              <a:t>Nursing</a:t>
            </a:r>
          </a:p>
          <a:p>
            <a:r>
              <a:rPr lang="en-US" dirty="0"/>
              <a:t>Pharmacy technology</a:t>
            </a:r>
          </a:p>
          <a:p>
            <a:r>
              <a:rPr lang="en-US" dirty="0"/>
              <a:t>Sterile Program</a:t>
            </a:r>
          </a:p>
          <a:p>
            <a:r>
              <a:rPr lang="en-US" dirty="0"/>
              <a:t> Welding Technology</a:t>
            </a:r>
          </a:p>
          <a:p>
            <a:endParaRPr lang="en-US" dirty="0"/>
          </a:p>
        </p:txBody>
      </p:sp>
    </p:spTree>
    <p:extLst>
      <p:ext uri="{BB962C8B-B14F-4D97-AF65-F5344CB8AC3E}">
        <p14:creationId xmlns:p14="http://schemas.microsoft.com/office/powerpoint/2010/main" val="3543333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Criteria for Evaluating Programs for Funding by the Strong Workforce  Program (SWP)</a:t>
            </a:r>
          </a:p>
        </p:txBody>
      </p:sp>
      <p:sp>
        <p:nvSpPr>
          <p:cNvPr id="3" name="Content Placeholder 2"/>
          <p:cNvSpPr>
            <a:spLocks noGrp="1"/>
          </p:cNvSpPr>
          <p:nvPr>
            <p:ph idx="1"/>
          </p:nvPr>
        </p:nvSpPr>
        <p:spPr/>
        <p:txBody>
          <a:bodyPr/>
          <a:lstStyle/>
          <a:p>
            <a:r>
              <a:rPr lang="en-US" dirty="0"/>
              <a:t>Must meet regional supply and demand criteria </a:t>
            </a:r>
          </a:p>
          <a:p>
            <a:r>
              <a:rPr lang="en-US" dirty="0"/>
              <a:t>Increase the quality of CTE programs, pathways, credentials, licensing, degrees, certificates </a:t>
            </a:r>
          </a:p>
          <a:p>
            <a:r>
              <a:rPr lang="en-US" dirty="0"/>
              <a:t>Increase the quantity of CTE programs, pathways, credentials, licensing, degrees, certificates</a:t>
            </a:r>
          </a:p>
          <a:p>
            <a:endParaRPr lang="en-US" dirty="0"/>
          </a:p>
        </p:txBody>
      </p:sp>
    </p:spTree>
    <p:extLst>
      <p:ext uri="{BB962C8B-B14F-4D97-AF65-F5344CB8AC3E}">
        <p14:creationId xmlns:p14="http://schemas.microsoft.com/office/powerpoint/2010/main" val="18839184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Used to Make the Selection</a:t>
            </a:r>
          </a:p>
        </p:txBody>
      </p:sp>
      <p:sp>
        <p:nvSpPr>
          <p:cNvPr id="3" name="Content Placeholder 2"/>
          <p:cNvSpPr>
            <a:spLocks noGrp="1"/>
          </p:cNvSpPr>
          <p:nvPr>
            <p:ph idx="1"/>
          </p:nvPr>
        </p:nvSpPr>
        <p:spPr/>
        <p:txBody>
          <a:bodyPr/>
          <a:lstStyle/>
          <a:p>
            <a:r>
              <a:rPr lang="en-US" dirty="0"/>
              <a:t>Data for the decision came for Colleague (Datatel) </a:t>
            </a:r>
          </a:p>
          <a:p>
            <a:r>
              <a:rPr lang="en-US" dirty="0"/>
              <a:t>The Center of Excellence </a:t>
            </a:r>
          </a:p>
          <a:p>
            <a:endParaRPr lang="en-US" dirty="0"/>
          </a:p>
        </p:txBody>
      </p:sp>
    </p:spTree>
    <p:extLst>
      <p:ext uri="{BB962C8B-B14F-4D97-AF65-F5344CB8AC3E}">
        <p14:creationId xmlns:p14="http://schemas.microsoft.com/office/powerpoint/2010/main" val="24414483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C1C93EF2-4785-427F-84A5-F1666490E9C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559</TotalTime>
  <Words>1315</Words>
  <Application>Microsoft Office PowerPoint</Application>
  <PresentationFormat>Widescreen</PresentationFormat>
  <Paragraphs>201</Paragraphs>
  <Slides>23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Calibri</vt:lpstr>
      <vt:lpstr>Times New Roman</vt:lpstr>
      <vt:lpstr>Tw Cen MT</vt:lpstr>
      <vt:lpstr>Tw Cen MT Condensed</vt:lpstr>
      <vt:lpstr>Wingdings 3</vt:lpstr>
      <vt:lpstr>Integral</vt:lpstr>
      <vt:lpstr>CTE and Strong Workforce at CHC &amp; SBVC </vt:lpstr>
      <vt:lpstr>CTE Programs: What Sets Them Apart</vt:lpstr>
      <vt:lpstr>Career Technical Education (CTE)</vt:lpstr>
      <vt:lpstr>All CTE Programs are evaluated every two years by the Program Review Committee </vt:lpstr>
      <vt:lpstr>Criteria for Evaluating the Effectiveness of CTE Programs Include</vt:lpstr>
      <vt:lpstr>Strong Workforce Funding at SBVC</vt:lpstr>
      <vt:lpstr>Programs that Applied for Funding</vt:lpstr>
      <vt:lpstr>Criteria for Evaluating Programs for Funding by the Strong Workforce  Program (SWP)</vt:lpstr>
      <vt:lpstr>Data Used to Make the Selection</vt:lpstr>
      <vt:lpstr>Nine CTE Programs were Funded by the Strong Workforce Grant Totaling $1,205,021</vt:lpstr>
      <vt:lpstr>SBVC Received Regional Funding  Totaling $734,107</vt:lpstr>
      <vt:lpstr>Meeting the Labor Market Demands Identified in the  Strategic Planning </vt:lpstr>
      <vt:lpstr>Program Effectiveness, Viability, and Recommending Discontinuation</vt:lpstr>
      <vt:lpstr>Current Programs and Performance: CHC</vt:lpstr>
      <vt:lpstr>Current Programs and Performance: Completion Rates, State and Region</vt:lpstr>
      <vt:lpstr>Current Programs and Performance: </vt:lpstr>
      <vt:lpstr>Current Programs and Performance: </vt:lpstr>
      <vt:lpstr>Career Education and Workforce Development Plan</vt:lpstr>
      <vt:lpstr>Industry Growth Projections  </vt:lpstr>
      <vt:lpstr>Representative Occupations </vt:lpstr>
      <vt:lpstr>Implications of Environmental Scan and Master Plan:</vt:lpstr>
      <vt:lpstr>Implications of Environmental Scan and Master Plan:</vt:lpstr>
      <vt:lpstr>Development of new or expansion of existing programs  </vt:lpstr>
    </vt:vector>
  </TitlesOfParts>
  <Company>San Bernardino Community College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Smith, James E</dc:creator>
  <cp:lastModifiedBy>Stacey Nikac</cp:lastModifiedBy>
  <cp:revision>38</cp:revision>
  <cp:lastPrinted>2017-08-02T15:45:55Z</cp:lastPrinted>
  <dcterms:created xsi:type="dcterms:W3CDTF">2017-07-24T21:58:44Z</dcterms:created>
  <dcterms:modified xsi:type="dcterms:W3CDTF">2017-08-02T15:46:03Z</dcterms:modified>
</cp:coreProperties>
</file>