
<file path=[Content_Types].xml><?xml version="1.0" encoding="utf-8"?>
<Types xmlns="http://schemas.openxmlformats.org/package/2006/content-types">
  <Default Extension="png" ContentType="image/png"/>
  <Default Extension="tmp"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79" r:id="rId1"/>
  </p:sldMasterIdLst>
  <p:notesMasterIdLst>
    <p:notesMasterId r:id="rId29"/>
  </p:notesMasterIdLst>
  <p:sldIdLst>
    <p:sldId id="256" r:id="rId2"/>
    <p:sldId id="257" r:id="rId3"/>
    <p:sldId id="290" r:id="rId4"/>
    <p:sldId id="258" r:id="rId5"/>
    <p:sldId id="259" r:id="rId6"/>
    <p:sldId id="261" r:id="rId7"/>
    <p:sldId id="266" r:id="rId8"/>
    <p:sldId id="268" r:id="rId9"/>
    <p:sldId id="271" r:id="rId10"/>
    <p:sldId id="279" r:id="rId11"/>
    <p:sldId id="269" r:id="rId12"/>
    <p:sldId id="270" r:id="rId13"/>
    <p:sldId id="281" r:id="rId14"/>
    <p:sldId id="287" r:id="rId15"/>
    <p:sldId id="272" r:id="rId16"/>
    <p:sldId id="273" r:id="rId17"/>
    <p:sldId id="274" r:id="rId18"/>
    <p:sldId id="260" r:id="rId19"/>
    <p:sldId id="264" r:id="rId20"/>
    <p:sldId id="275" r:id="rId21"/>
    <p:sldId id="276" r:id="rId22"/>
    <p:sldId id="277" r:id="rId23"/>
    <p:sldId id="265" r:id="rId24"/>
    <p:sldId id="285" r:id="rId25"/>
    <p:sldId id="288" r:id="rId26"/>
    <p:sldId id="289" r:id="rId27"/>
    <p:sldId id="286" r:id="rId2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74670" autoAdjust="0"/>
  </p:normalViewPr>
  <p:slideViewPr>
    <p:cSldViewPr snapToGrid="0">
      <p:cViewPr varScale="1">
        <p:scale>
          <a:sx n="87" d="100"/>
          <a:sy n="87" d="100"/>
        </p:scale>
        <p:origin x="151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image" Target="../media/image8.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image" Target="../media/image2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839B3F-899F-420D-A474-E54B3F5DD703}" type="datetimeFigureOut">
              <a:rPr lang="en-US" smtClean="0"/>
              <a:t>10/3/2017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C93249-F731-46A1-9D2C-8C15EAA00EC3}" type="slidenum">
              <a:rPr lang="en-US" smtClean="0"/>
              <a:t>‹#›</a:t>
            </a:fld>
            <a:endParaRPr lang="en-US"/>
          </a:p>
        </p:txBody>
      </p:sp>
    </p:spTree>
    <p:extLst>
      <p:ext uri="{BB962C8B-B14F-4D97-AF65-F5344CB8AC3E}">
        <p14:creationId xmlns:p14="http://schemas.microsoft.com/office/powerpoint/2010/main" val="20192237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C93249-F731-46A1-9D2C-8C15EAA00EC3}" type="slidenum">
              <a:rPr lang="en-US" smtClean="0"/>
              <a:t>1</a:t>
            </a:fld>
            <a:endParaRPr lang="en-US"/>
          </a:p>
        </p:txBody>
      </p:sp>
    </p:spTree>
    <p:extLst>
      <p:ext uri="{BB962C8B-B14F-4D97-AF65-F5344CB8AC3E}">
        <p14:creationId xmlns:p14="http://schemas.microsoft.com/office/powerpoint/2010/main" val="31178787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C93249-F731-46A1-9D2C-8C15EAA00EC3}" type="slidenum">
              <a:rPr lang="en-US" smtClean="0"/>
              <a:t>13</a:t>
            </a:fld>
            <a:endParaRPr lang="en-US"/>
          </a:p>
        </p:txBody>
      </p:sp>
    </p:spTree>
    <p:extLst>
      <p:ext uri="{BB962C8B-B14F-4D97-AF65-F5344CB8AC3E}">
        <p14:creationId xmlns:p14="http://schemas.microsoft.com/office/powerpoint/2010/main" val="38778798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C9C93249-F731-46A1-9D2C-8C15EAA00EC3}" type="slidenum">
              <a:rPr lang="en-US" smtClean="0"/>
              <a:t>25</a:t>
            </a:fld>
            <a:endParaRPr lang="en-US"/>
          </a:p>
        </p:txBody>
      </p:sp>
    </p:spTree>
    <p:extLst>
      <p:ext uri="{BB962C8B-B14F-4D97-AF65-F5344CB8AC3E}">
        <p14:creationId xmlns:p14="http://schemas.microsoft.com/office/powerpoint/2010/main" val="6885011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i="0" kern="1200" dirty="0" smtClean="0">
                <a:solidFill>
                  <a:schemeClr val="tx1"/>
                </a:solidFill>
                <a:effectLst/>
                <a:latin typeface="+mn-lt"/>
                <a:ea typeface="+mn-ea"/>
                <a:cs typeface="+mn-cs"/>
              </a:rPr>
              <a:t>Usually, when people who are not familiar with law enforcement look at crime statistics, they assume that the institutions with the greater number of incidents reported are less safe than the institutions that have a lower number of crimes reported. They don’t understand that when crime stats are higher, it often means the campus in question is realistically dealing with its crime problem and is dedicated to transparency. In essence, more reports of crime very often mean members of the campus community are better informed about threats to their safety. When they have this knowledge, they are more likely to take the steps necessary to protect themselves. Also, if they are confident that their reports of incidents will be taken seriously by campus police and the institution as a whole, they will more likely come forward and make a report if they become a victim of a crime.</a:t>
            </a:r>
          </a:p>
          <a:p>
            <a:pPr fontAlgn="base"/>
            <a:r>
              <a:rPr lang="en-US" sz="1200" b="0" i="0" kern="1200" dirty="0" smtClean="0">
                <a:solidFill>
                  <a:schemeClr val="tx1"/>
                </a:solidFill>
                <a:effectLst/>
                <a:latin typeface="+mn-lt"/>
                <a:ea typeface="+mn-ea"/>
                <a:cs typeface="+mn-cs"/>
              </a:rPr>
              <a:t>For example, campuses that do a good job of reaching out to victims of sexual assault usually have higher rates of sexual assaults reported. This greater number of reports actually means that victims feel more confident in their campus' handling of </a:t>
            </a:r>
            <a:r>
              <a:rPr lang="en-US" sz="1200" b="0" i="0" kern="1200" dirty="0" err="1" smtClean="0">
                <a:solidFill>
                  <a:schemeClr val="tx1"/>
                </a:solidFill>
                <a:effectLst/>
                <a:latin typeface="+mn-lt"/>
                <a:ea typeface="+mn-ea"/>
                <a:cs typeface="+mn-cs"/>
              </a:rPr>
              <a:t>of</a:t>
            </a:r>
            <a:r>
              <a:rPr lang="en-US" sz="1200" b="0" i="0" kern="1200" dirty="0" smtClean="0">
                <a:solidFill>
                  <a:schemeClr val="tx1"/>
                </a:solidFill>
                <a:effectLst/>
                <a:latin typeface="+mn-lt"/>
                <a:ea typeface="+mn-ea"/>
                <a:cs typeface="+mn-cs"/>
              </a:rPr>
              <a:t> this type of crime. Considering that about 20% of women will experience a sexual assault at some point during their college careers, wouldn’t you rather have your daughter attend a school that addresses issues like sexual assault than let her suffer in silence because the campus is unwilling to acknowledge the problem for fear of being mentioned on a list like "25 Most Dangerous Colleges in America?"</a:t>
            </a:r>
          </a:p>
          <a:p>
            <a:endParaRPr lang="en-US" dirty="0"/>
          </a:p>
        </p:txBody>
      </p:sp>
      <p:sp>
        <p:nvSpPr>
          <p:cNvPr id="4" name="Slide Number Placeholder 3"/>
          <p:cNvSpPr>
            <a:spLocks noGrp="1"/>
          </p:cNvSpPr>
          <p:nvPr>
            <p:ph type="sldNum" sz="quarter" idx="10"/>
          </p:nvPr>
        </p:nvSpPr>
        <p:spPr/>
        <p:txBody>
          <a:bodyPr/>
          <a:lstStyle/>
          <a:p>
            <a:fld id="{C9C93249-F731-46A1-9D2C-8C15EAA00EC3}" type="slidenum">
              <a:rPr lang="en-US" smtClean="0"/>
              <a:t>27</a:t>
            </a:fld>
            <a:endParaRPr lang="en-US"/>
          </a:p>
        </p:txBody>
      </p:sp>
    </p:spTree>
    <p:extLst>
      <p:ext uri="{BB962C8B-B14F-4D97-AF65-F5344CB8AC3E}">
        <p14:creationId xmlns:p14="http://schemas.microsoft.com/office/powerpoint/2010/main" val="19118904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smtClean="0"/>
              <a:t>Click to edit Master title style</a:t>
            </a:r>
            <a:endParaRPr lang="en-US" dirty="0"/>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10/3/2017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71627833"/>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10/3/2017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9241813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10/3/2017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661174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10/3/2017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4022040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en-US" smtClean="0"/>
              <a:t>Click to edit Master title style</a:t>
            </a:r>
            <a:endParaRPr lang="en-US" dirty="0"/>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10/3/2017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591979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smtClean="0"/>
              <a:t>Click to edit Master text styles</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smtClean="0"/>
              <a:t>Click to edit Master text styles</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B61BEF0D-F0BB-DE4B-95CE-6DB70DBA9567}" type="datetimeFigureOut">
              <a:rPr lang="en-US" smtClean="0"/>
              <a:pPr/>
              <a:t>10/3/2017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222136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B61BEF0D-F0BB-DE4B-95CE-6DB70DBA9567}" type="datetimeFigureOut">
              <a:rPr lang="en-US" smtClean="0"/>
              <a:pPr/>
              <a:t>10/3/2017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603944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10/3/2017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515863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10/3/2017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152162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5BFA754-D5C3-4E66-96A6-867B257F58DC}" type="datetimeFigureOut">
              <a:rPr lang="en-US" smtClean="0"/>
              <a:t>10/3/2017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D84065D-F351-4B03-BD91-D8A6B8D4B362}" type="slidenum">
              <a:rPr lang="en-US" smtClean="0"/>
              <a:t>‹#›</a:t>
            </a:fld>
            <a:endParaRPr lang="en-US" dirty="0"/>
          </a:p>
        </p:txBody>
      </p:sp>
    </p:spTree>
    <p:extLst>
      <p:ext uri="{BB962C8B-B14F-4D97-AF65-F5344CB8AC3E}">
        <p14:creationId xmlns:p14="http://schemas.microsoft.com/office/powerpoint/2010/main" val="12945812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smtClean="0"/>
              <a:t>Click to edit Master title style</a:t>
            </a:r>
            <a:endParaRPr lang="en-US" dirty="0"/>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10/3/2017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960441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05BFA754-D5C3-4E66-96A6-867B257F58DC}" type="datetimeFigureOut">
              <a:rPr lang="en-US" smtClean="0"/>
              <a:t>10/3/2017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84065D-F351-4B03-BD91-D8A6B8D4B362}" type="slidenum">
              <a:rPr lang="en-US" smtClean="0"/>
              <a:t>‹#›</a:t>
            </a:fld>
            <a:endParaRPr lang="en-US" dirty="0"/>
          </a:p>
        </p:txBody>
      </p:sp>
    </p:spTree>
    <p:extLst>
      <p:ext uri="{BB962C8B-B14F-4D97-AF65-F5344CB8AC3E}">
        <p14:creationId xmlns:p14="http://schemas.microsoft.com/office/powerpoint/2010/main" val="17003658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20000" y="2505075"/>
            <a:ext cx="50252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smtClean="0"/>
              <a:t>Click to edit Master text styles</a:t>
            </a:r>
          </a:p>
        </p:txBody>
      </p:sp>
      <p:sp>
        <p:nvSpPr>
          <p:cNvPr id="6" name="Content Placeholder 5"/>
          <p:cNvSpPr>
            <a:spLocks noGrp="1"/>
          </p:cNvSpPr>
          <p:nvPr>
            <p:ph sz="quarter" idx="4"/>
          </p:nvPr>
        </p:nvSpPr>
        <p:spPr>
          <a:xfrm>
            <a:off x="6319840" y="2505075"/>
            <a:ext cx="503554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10/3/2017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040714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10/3/2017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0648871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10/3/2017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091236777"/>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10/3/2017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1509488"/>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10/3/2017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949075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B61BEF0D-F0BB-DE4B-95CE-6DB70DBA9567}" type="datetimeFigureOut">
              <a:rPr lang="en-US" smtClean="0"/>
              <a:pPr/>
              <a:t>10/3/2017</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67726725"/>
      </p:ext>
    </p:extLst>
  </p:cSld>
  <p:clrMap bg1="dk1" tx1="lt1" bg2="dk2" tx2="lt2" accent1="accent1" accent2="accent2" accent3="accent3" accent4="accent4" accent5="accent5" accent6="accent6" hlink="hlink" folHlink="folHlink"/>
  <p:sldLayoutIdLst>
    <p:sldLayoutId id="2147483880" r:id="rId1"/>
    <p:sldLayoutId id="2147483881" r:id="rId2"/>
    <p:sldLayoutId id="2147483882" r:id="rId3"/>
    <p:sldLayoutId id="2147483883" r:id="rId4"/>
    <p:sldLayoutId id="2147483884" r:id="rId5"/>
    <p:sldLayoutId id="2147483885" r:id="rId6"/>
    <p:sldLayoutId id="2147483886" r:id="rId7"/>
    <p:sldLayoutId id="2147483887" r:id="rId8"/>
    <p:sldLayoutId id="2147483888" r:id="rId9"/>
    <p:sldLayoutId id="2147483889" r:id="rId10"/>
    <p:sldLayoutId id="2147483890" r:id="rId11"/>
    <p:sldLayoutId id="2147483891" r:id="rId12"/>
    <p:sldLayoutId id="2147483892" r:id="rId13"/>
    <p:sldLayoutId id="2147483893" r:id="rId14"/>
    <p:sldLayoutId id="2147483894" r:id="rId15"/>
    <p:sldLayoutId id="2147483895" r:id="rId16"/>
    <p:sldLayoutId id="2147483896" r:id="rId17"/>
  </p:sldLayoutIdLst>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tmp"/><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tmp"/><Relationship Id="rId5" Type="http://schemas.openxmlformats.org/officeDocument/2006/relationships/image" Target="../media/image4.tmp"/><Relationship Id="rId4" Type="http://schemas.openxmlformats.org/officeDocument/2006/relationships/image" Target="../media/image3.tmp"/></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image" Target="../media/image19.tmp"/><Relationship Id="rId4" Type="http://schemas.openxmlformats.org/officeDocument/2006/relationships/image" Target="../media/image18.emf"/></Relationships>
</file>

<file path=ppt/slides/_rels/slide1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14.xml.rels><?xml version="1.0" encoding="UTF-8" standalone="yes"?>
<Relationships xmlns="http://schemas.openxmlformats.org/package/2006/relationships"><Relationship Id="rId3" Type="http://schemas.openxmlformats.org/officeDocument/2006/relationships/image" Target="../media/image23.tmp"/><Relationship Id="rId2" Type="http://schemas.openxmlformats.org/officeDocument/2006/relationships/image" Target="../media/image22.tmp"/><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6.JPG"/><Relationship Id="rId7" Type="http://schemas.openxmlformats.org/officeDocument/2006/relationships/image" Target="../media/image25.emf"/><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oleObject" Target="../embeddings/oleObject8.bin"/><Relationship Id="rId5" Type="http://schemas.openxmlformats.org/officeDocument/2006/relationships/image" Target="../media/image24.emf"/><Relationship Id="rId4" Type="http://schemas.openxmlformats.org/officeDocument/2006/relationships/oleObject" Target="../embeddings/oleObject7.bin"/></Relationships>
</file>

<file path=ppt/slides/_rels/slide1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2.xml"/><Relationship Id="rId4" Type="http://schemas.openxmlformats.org/officeDocument/2006/relationships/image" Target="../media/image30.tmp"/></Relationships>
</file>

<file path=ppt/slides/_rels/slide1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www.sbccd.org/Human_Resources-Jobs" TargetMode="External"/><Relationship Id="rId2" Type="http://schemas.openxmlformats.org/officeDocument/2006/relationships/hyperlink" Target="https://www.valleycollege.edu/student-services/specialized-counseling-services/health-services/"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4.tmp"/><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5.tmp"/><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hyperlink" Target="https://www.livesafemobile.com/"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6.tmp"/><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7.tmp"/><Relationship Id="rId4" Type="http://schemas.openxmlformats.org/officeDocument/2006/relationships/hyperlink" Target="https://nomore.org/campaigns/public-service-announcements/no-more-official-super-bowl-ad/"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7.emf"/><Relationship Id="rId4" Type="http://schemas.openxmlformats.org/officeDocument/2006/relationships/image" Target="../media/image6.emf"/></Relationships>
</file>

<file path=ppt/slides/_rels/slide8.xml.rels><?xml version="1.0" encoding="UTF-8" standalone="yes"?>
<Relationships xmlns="http://schemas.openxmlformats.org/package/2006/relationships"><Relationship Id="rId8" Type="http://schemas.openxmlformats.org/officeDocument/2006/relationships/image" Target="../media/image10.emf"/><Relationship Id="rId3" Type="http://schemas.openxmlformats.org/officeDocument/2006/relationships/oleObject" Target="../embeddings/oleObject2.bin"/><Relationship Id="rId7"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9.emf"/><Relationship Id="rId5" Type="http://schemas.openxmlformats.org/officeDocument/2006/relationships/oleObject" Target="../embeddings/oleObject3.bin"/><Relationship Id="rId4" Type="http://schemas.openxmlformats.org/officeDocument/2006/relationships/image" Target="../media/image8.emf"/></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6.xml"/><Relationship Id="rId1" Type="http://schemas.openxmlformats.org/officeDocument/2006/relationships/vmlDrawing" Target="../drawings/vmlDrawing3.vml"/><Relationship Id="rId6" Type="http://schemas.openxmlformats.org/officeDocument/2006/relationships/image" Target="../media/image13.tmp"/><Relationship Id="rId5" Type="http://schemas.openxmlformats.org/officeDocument/2006/relationships/image" Target="../media/image12.tmp"/><Relationship Id="rId4" Type="http://schemas.openxmlformats.org/officeDocument/2006/relationships/image" Target="../media/image11.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41660" y="2701806"/>
            <a:ext cx="8001000" cy="1082041"/>
          </a:xfrm>
        </p:spPr>
        <p:txBody>
          <a:bodyPr>
            <a:noAutofit/>
          </a:bodyPr>
          <a:lstStyle/>
          <a:p>
            <a:r>
              <a:rPr lang="en-US" sz="8800" dirty="0" smtClean="0">
                <a:latin typeface="Berlin Sans FB" panose="020E0602020502020306" pitchFamily="34" charset="0"/>
              </a:rPr>
              <a:t>Title IX SBCCD</a:t>
            </a:r>
            <a:endParaRPr lang="en-US" sz="8800" dirty="0">
              <a:latin typeface="Berlin Sans FB" panose="020E0602020502020306" pitchFamily="34" charset="0"/>
            </a:endParaRPr>
          </a:p>
        </p:txBody>
      </p:sp>
      <p:pic>
        <p:nvPicPr>
          <p:cNvPr id="4" name="Picture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076" y="450800"/>
            <a:ext cx="4254341" cy="1548730"/>
          </a:xfrm>
          <a:prstGeom prst="rect">
            <a:avLst/>
          </a:prstGeom>
        </p:spPr>
      </p:pic>
      <p:pic>
        <p:nvPicPr>
          <p:cNvPr id="6" name="Picture 5"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86109" y="450800"/>
            <a:ext cx="4407330" cy="1604423"/>
          </a:xfrm>
          <a:prstGeom prst="rect">
            <a:avLst/>
          </a:prstGeom>
        </p:spPr>
      </p:pic>
      <p:pic>
        <p:nvPicPr>
          <p:cNvPr id="3" name="Picture 2"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5076" y="4973012"/>
            <a:ext cx="4268075" cy="1471331"/>
          </a:xfrm>
          <a:prstGeom prst="rect">
            <a:avLst/>
          </a:prstGeom>
        </p:spPr>
      </p:pic>
      <p:pic>
        <p:nvPicPr>
          <p:cNvPr id="7" name="Picture 6"/>
          <p:cNvPicPr/>
          <p:nvPr/>
        </p:nvPicPr>
        <p:blipFill>
          <a:blip r:embed="rId6">
            <a:extLst>
              <a:ext uri="{28A0092B-C50C-407E-A947-70E740481C1C}">
                <a14:useLocalDpi xmlns:a14="http://schemas.microsoft.com/office/drawing/2010/main" val="0"/>
              </a:ext>
            </a:extLst>
          </a:blip>
          <a:stretch>
            <a:fillRect/>
          </a:stretch>
        </p:blipFill>
        <p:spPr>
          <a:xfrm>
            <a:off x="7286109" y="4973012"/>
            <a:ext cx="4407331" cy="1471331"/>
          </a:xfrm>
          <a:prstGeom prst="rect">
            <a:avLst/>
          </a:prstGeom>
        </p:spPr>
      </p:pic>
    </p:spTree>
    <p:extLst>
      <p:ext uri="{BB962C8B-B14F-4D97-AF65-F5344CB8AC3E}">
        <p14:creationId xmlns:p14="http://schemas.microsoft.com/office/powerpoint/2010/main" val="288734540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4482" y="543877"/>
            <a:ext cx="3670334" cy="5572594"/>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71186" y="742873"/>
            <a:ext cx="3477113" cy="5784201"/>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84669" y="1200370"/>
            <a:ext cx="3112025" cy="5508283"/>
          </a:xfrm>
          <a:prstGeom prst="rect">
            <a:avLst/>
          </a:prstGeom>
        </p:spPr>
      </p:pic>
    </p:spTree>
    <p:extLst>
      <p:ext uri="{BB962C8B-B14F-4D97-AF65-F5344CB8AC3E}">
        <p14:creationId xmlns:p14="http://schemas.microsoft.com/office/powerpoint/2010/main" val="340417784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7399" y="1119946"/>
            <a:ext cx="6561326" cy="4302288"/>
          </a:xfrm>
          <a:prstGeom prst="rect">
            <a:avLst/>
          </a:prstGeom>
        </p:spPr>
      </p:pic>
      <p:sp>
        <p:nvSpPr>
          <p:cNvPr id="3" name="TextBox 2"/>
          <p:cNvSpPr txBox="1"/>
          <p:nvPr/>
        </p:nvSpPr>
        <p:spPr>
          <a:xfrm>
            <a:off x="216131" y="1190898"/>
            <a:ext cx="2310543" cy="584775"/>
          </a:xfrm>
          <a:prstGeom prst="rect">
            <a:avLst/>
          </a:prstGeom>
          <a:noFill/>
        </p:spPr>
        <p:txBody>
          <a:bodyPr wrap="square" rtlCol="0">
            <a:spAutoFit/>
          </a:bodyPr>
          <a:lstStyle/>
          <a:p>
            <a:r>
              <a:rPr lang="en-US" sz="3200" dirty="0" smtClean="0"/>
              <a:t>Orientation</a:t>
            </a:r>
            <a:endParaRPr lang="en-US" sz="3200" dirty="0"/>
          </a:p>
        </p:txBody>
      </p:sp>
      <p:sp>
        <p:nvSpPr>
          <p:cNvPr id="5" name="TextBox 4"/>
          <p:cNvSpPr txBox="1"/>
          <p:nvPr/>
        </p:nvSpPr>
        <p:spPr>
          <a:xfrm>
            <a:off x="216131" y="1978429"/>
            <a:ext cx="2676698" cy="2585323"/>
          </a:xfrm>
          <a:prstGeom prst="rect">
            <a:avLst/>
          </a:prstGeom>
          <a:noFill/>
        </p:spPr>
        <p:txBody>
          <a:bodyPr wrap="square" rtlCol="0">
            <a:spAutoFit/>
          </a:bodyPr>
          <a:lstStyle/>
          <a:p>
            <a:pPr lvl="0"/>
            <a:r>
              <a:rPr lang="en-US" dirty="0"/>
              <a:t>Every student must complete an online orientation before they can register for classes. </a:t>
            </a:r>
            <a:endParaRPr lang="en-US" dirty="0" smtClean="0"/>
          </a:p>
          <a:p>
            <a:pPr lvl="0"/>
            <a:endParaRPr lang="en-US" dirty="0"/>
          </a:p>
          <a:p>
            <a:pPr lvl="0"/>
            <a:r>
              <a:rPr lang="en-US" dirty="0" smtClean="0"/>
              <a:t>The </a:t>
            </a:r>
            <a:r>
              <a:rPr lang="en-US" dirty="0"/>
              <a:t>orientation addresses discrimination, conduct, and gender based harassment</a:t>
            </a:r>
          </a:p>
        </p:txBody>
      </p:sp>
    </p:spTree>
    <p:extLst>
      <p:ext uri="{BB962C8B-B14F-4D97-AF65-F5344CB8AC3E}">
        <p14:creationId xmlns:p14="http://schemas.microsoft.com/office/powerpoint/2010/main" val="24895034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6998" y="3310883"/>
            <a:ext cx="2885918" cy="733331"/>
          </a:xfrm>
        </p:spPr>
        <p:txBody>
          <a:bodyPr>
            <a:normAutofit fontScale="90000"/>
          </a:bodyPr>
          <a:lstStyle/>
          <a:p>
            <a:r>
              <a:rPr lang="en-US" dirty="0" smtClean="0"/>
              <a:t>Posters</a:t>
            </a:r>
            <a:br>
              <a:rPr lang="en-US" dirty="0" smtClean="0"/>
            </a:br>
            <a:r>
              <a:rPr lang="en-US" sz="2200" dirty="0" smtClean="0"/>
              <a:t/>
            </a:r>
            <a:br>
              <a:rPr lang="en-US" sz="2200" dirty="0" smtClean="0"/>
            </a:br>
            <a:endParaRPr lang="en-US" sz="2200" dirty="0"/>
          </a:p>
        </p:txBody>
      </p:sp>
      <p:graphicFrame>
        <p:nvGraphicFramePr>
          <p:cNvPr id="4" name="Content Placeholder 3"/>
          <p:cNvGraphicFramePr>
            <a:graphicFrameLocks noGrp="1" noChangeAspect="1"/>
          </p:cNvGraphicFramePr>
          <p:nvPr>
            <p:ph idx="1"/>
            <p:extLst>
              <p:ext uri="{D42A27DB-BD31-4B8C-83A1-F6EECF244321}">
                <p14:modId xmlns:p14="http://schemas.microsoft.com/office/powerpoint/2010/main" val="1304112402"/>
              </p:ext>
            </p:extLst>
          </p:nvPr>
        </p:nvGraphicFramePr>
        <p:xfrm>
          <a:off x="7931150" y="750888"/>
          <a:ext cx="3841750" cy="5121275"/>
        </p:xfrm>
        <a:graphic>
          <a:graphicData uri="http://schemas.openxmlformats.org/presentationml/2006/ole">
            <mc:AlternateContent xmlns:mc="http://schemas.openxmlformats.org/markup-compatibility/2006">
              <mc:Choice xmlns:v="urn:schemas-microsoft-com:vml" Requires="v">
                <p:oleObj spid="_x0000_s4128" name="Acrobat Document" r:id="rId3" imgW="12344159" imgH="16459152" progId="Acrobat.Document.DC">
                  <p:embed/>
                </p:oleObj>
              </mc:Choice>
              <mc:Fallback>
                <p:oleObj name="Acrobat Document" r:id="rId3" imgW="12344159" imgH="16459152" progId="Acrobat.Document.DC">
                  <p:embed/>
                  <p:pic>
                    <p:nvPicPr>
                      <p:cNvPr id="0" name=""/>
                      <p:cNvPicPr/>
                      <p:nvPr/>
                    </p:nvPicPr>
                    <p:blipFill>
                      <a:blip r:embed="rId4"/>
                      <a:stretch>
                        <a:fillRect/>
                      </a:stretch>
                    </p:blipFill>
                    <p:spPr>
                      <a:xfrm>
                        <a:off x="7931150" y="750888"/>
                        <a:ext cx="3841750" cy="5121275"/>
                      </a:xfrm>
                      <a:prstGeom prst="rect">
                        <a:avLst/>
                      </a:prstGeom>
                    </p:spPr>
                  </p:pic>
                </p:oleObj>
              </mc:Fallback>
            </mc:AlternateContent>
          </a:graphicData>
        </a:graphic>
      </p:graphicFrame>
      <p:pic>
        <p:nvPicPr>
          <p:cNvPr id="3" name="Picture 2"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68193" y="532674"/>
            <a:ext cx="4262459" cy="5556421"/>
          </a:xfrm>
          <a:prstGeom prst="rect">
            <a:avLst/>
          </a:prstGeom>
        </p:spPr>
      </p:pic>
    </p:spTree>
    <p:extLst>
      <p:ext uri="{BB962C8B-B14F-4D97-AF65-F5344CB8AC3E}">
        <p14:creationId xmlns:p14="http://schemas.microsoft.com/office/powerpoint/2010/main" val="144289999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741" y="1054725"/>
            <a:ext cx="3780012" cy="4896389"/>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5497" y="0"/>
            <a:ext cx="5388429" cy="6858000"/>
          </a:xfrm>
          <a:prstGeom prst="rect">
            <a:avLst/>
          </a:prstGeom>
        </p:spPr>
      </p:pic>
    </p:spTree>
    <p:extLst>
      <p:ext uri="{BB962C8B-B14F-4D97-AF65-F5344CB8AC3E}">
        <p14:creationId xmlns:p14="http://schemas.microsoft.com/office/powerpoint/2010/main" val="275938681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64506"/>
            <a:ext cx="5608533" cy="4328984"/>
          </a:xfrm>
          <a:prstGeom prst="rect">
            <a:avLst/>
          </a:prstGeom>
        </p:spPr>
      </p:pic>
      <p:pic>
        <p:nvPicPr>
          <p:cNvPr id="3" name="Picture 2"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8949" y="879565"/>
            <a:ext cx="6453051" cy="4855094"/>
          </a:xfrm>
          <a:prstGeom prst="rect">
            <a:avLst/>
          </a:prstGeom>
        </p:spPr>
      </p:pic>
    </p:spTree>
    <p:extLst>
      <p:ext uri="{BB962C8B-B14F-4D97-AF65-F5344CB8AC3E}">
        <p14:creationId xmlns:p14="http://schemas.microsoft.com/office/powerpoint/2010/main" val="22042528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0316" y="808774"/>
            <a:ext cx="2732602" cy="4618823"/>
          </a:xfrm>
          <a:prstGeom prst="rect">
            <a:avLst/>
          </a:prstGeom>
        </p:spPr>
      </p:pic>
      <p:sp>
        <p:nvSpPr>
          <p:cNvPr id="2" name="Title 1"/>
          <p:cNvSpPr>
            <a:spLocks noGrp="1"/>
          </p:cNvSpPr>
          <p:nvPr>
            <p:ph type="title"/>
          </p:nvPr>
        </p:nvSpPr>
        <p:spPr>
          <a:xfrm>
            <a:off x="315600" y="543705"/>
            <a:ext cx="3394716" cy="1303867"/>
          </a:xfrm>
        </p:spPr>
        <p:txBody>
          <a:bodyPr/>
          <a:lstStyle/>
          <a:p>
            <a:r>
              <a:rPr lang="en-US" dirty="0" smtClean="0"/>
              <a:t>Workshops</a:t>
            </a:r>
            <a:endParaRPr lang="en-US" dirty="0"/>
          </a:p>
        </p:txBody>
      </p:sp>
      <p:sp>
        <p:nvSpPr>
          <p:cNvPr id="3" name="Content Placeholder 2"/>
          <p:cNvSpPr>
            <a:spLocks noGrp="1"/>
          </p:cNvSpPr>
          <p:nvPr>
            <p:ph idx="1"/>
          </p:nvPr>
        </p:nvSpPr>
        <p:spPr>
          <a:xfrm>
            <a:off x="44774" y="2098495"/>
            <a:ext cx="3538795" cy="1539089"/>
          </a:xfrm>
        </p:spPr>
        <p:txBody>
          <a:bodyPr>
            <a:normAutofit fontScale="85000" lnSpcReduction="20000"/>
          </a:bodyPr>
          <a:lstStyle/>
          <a:p>
            <a:r>
              <a:rPr lang="en-US" dirty="0" smtClean="0"/>
              <a:t>District and College workshops take place each year at In-Service, for Part-timers, and for the entire campus</a:t>
            </a:r>
            <a:endParaRPr lang="en-US" dirty="0"/>
          </a:p>
        </p:txBody>
      </p:sp>
      <p:graphicFrame>
        <p:nvGraphicFramePr>
          <p:cNvPr id="5" name="Object 4"/>
          <p:cNvGraphicFramePr>
            <a:graphicFrameLocks noChangeAspect="1"/>
          </p:cNvGraphicFramePr>
          <p:nvPr>
            <p:extLst/>
          </p:nvPr>
        </p:nvGraphicFramePr>
        <p:xfrm>
          <a:off x="5671132" y="-263715"/>
          <a:ext cx="5823752" cy="7537529"/>
        </p:xfrm>
        <a:graphic>
          <a:graphicData uri="http://schemas.openxmlformats.org/presentationml/2006/ole">
            <mc:AlternateContent xmlns:mc="http://schemas.openxmlformats.org/markup-compatibility/2006">
              <mc:Choice xmlns:v="urn:schemas-microsoft-com:vml" Requires="v">
                <p:oleObj spid="_x0000_s6206" name="Acrobat Document" r:id="rId4" imgW="5829252" imgH="7543510" progId="Acrobat.Document.DC">
                  <p:embed/>
                </p:oleObj>
              </mc:Choice>
              <mc:Fallback>
                <p:oleObj name="Acrobat Document" r:id="rId4" imgW="5829252" imgH="7543510" progId="Acrobat.Document.DC">
                  <p:embed/>
                  <p:pic>
                    <p:nvPicPr>
                      <p:cNvPr id="0" name=""/>
                      <p:cNvPicPr/>
                      <p:nvPr/>
                    </p:nvPicPr>
                    <p:blipFill>
                      <a:blip r:embed="rId5"/>
                      <a:stretch>
                        <a:fillRect/>
                      </a:stretch>
                    </p:blipFill>
                    <p:spPr>
                      <a:xfrm>
                        <a:off x="5671132" y="-263715"/>
                        <a:ext cx="5823752" cy="7537529"/>
                      </a:xfrm>
                      <a:prstGeom prst="rect">
                        <a:avLst/>
                      </a:prstGeom>
                    </p:spPr>
                  </p:pic>
                </p:oleObj>
              </mc:Fallback>
            </mc:AlternateContent>
          </a:graphicData>
        </a:graphic>
      </p:graphicFrame>
      <p:graphicFrame>
        <p:nvGraphicFramePr>
          <p:cNvPr id="7" name="Object 6"/>
          <p:cNvGraphicFramePr>
            <a:graphicFrameLocks noChangeAspect="1"/>
          </p:cNvGraphicFramePr>
          <p:nvPr>
            <p:extLst/>
          </p:nvPr>
        </p:nvGraphicFramePr>
        <p:xfrm>
          <a:off x="5797879" y="2007623"/>
          <a:ext cx="4975743" cy="6439974"/>
        </p:xfrm>
        <a:graphic>
          <a:graphicData uri="http://schemas.openxmlformats.org/presentationml/2006/ole">
            <mc:AlternateContent xmlns:mc="http://schemas.openxmlformats.org/markup-compatibility/2006">
              <mc:Choice xmlns:v="urn:schemas-microsoft-com:vml" Requires="v">
                <p:oleObj spid="_x0000_s6207" name="Acrobat Document" r:id="rId6" imgW="5829252" imgH="7543510" progId="Acrobat.Document.DC">
                  <p:embed/>
                </p:oleObj>
              </mc:Choice>
              <mc:Fallback>
                <p:oleObj name="Acrobat Document" r:id="rId6" imgW="5829252" imgH="7543510" progId="Acrobat.Document.DC">
                  <p:embed/>
                  <p:pic>
                    <p:nvPicPr>
                      <p:cNvPr id="0" name=""/>
                      <p:cNvPicPr/>
                      <p:nvPr/>
                    </p:nvPicPr>
                    <p:blipFill>
                      <a:blip r:embed="rId7"/>
                      <a:stretch>
                        <a:fillRect/>
                      </a:stretch>
                    </p:blipFill>
                    <p:spPr>
                      <a:xfrm>
                        <a:off x="5797879" y="2007623"/>
                        <a:ext cx="4975743" cy="6439974"/>
                      </a:xfrm>
                      <a:prstGeom prst="rect">
                        <a:avLst/>
                      </a:prstGeom>
                    </p:spPr>
                  </p:pic>
                </p:oleObj>
              </mc:Fallback>
            </mc:AlternateContent>
          </a:graphicData>
        </a:graphic>
      </p:graphicFrame>
      <p:pic>
        <p:nvPicPr>
          <p:cNvPr id="9" name="Picture 8"/>
          <p:cNvPicPr>
            <a:picLocks noChangeAspect="1"/>
          </p:cNvPicPr>
          <p:nvPr/>
        </p:nvPicPr>
        <p:blipFill>
          <a:blip r:embed="rId8"/>
          <a:stretch>
            <a:fillRect/>
          </a:stretch>
        </p:blipFill>
        <p:spPr>
          <a:xfrm>
            <a:off x="3087587" y="3118185"/>
            <a:ext cx="2583545" cy="3697854"/>
          </a:xfrm>
          <a:prstGeom prst="rect">
            <a:avLst/>
          </a:prstGeom>
        </p:spPr>
      </p:pic>
      <p:sp>
        <p:nvSpPr>
          <p:cNvPr id="4" name="TextBox 3"/>
          <p:cNvSpPr txBox="1"/>
          <p:nvPr/>
        </p:nvSpPr>
        <p:spPr>
          <a:xfrm>
            <a:off x="373118" y="3888507"/>
            <a:ext cx="3025833" cy="646331"/>
          </a:xfrm>
          <a:prstGeom prst="rect">
            <a:avLst/>
          </a:prstGeom>
          <a:noFill/>
        </p:spPr>
        <p:txBody>
          <a:bodyPr wrap="square" rtlCol="0">
            <a:spAutoFit/>
          </a:bodyPr>
          <a:lstStyle/>
          <a:p>
            <a:pPr lvl="0"/>
            <a:r>
              <a:rPr lang="en-US" dirty="0" smtClean="0"/>
              <a:t>Student </a:t>
            </a:r>
            <a:r>
              <a:rPr lang="en-US" dirty="0"/>
              <a:t>Success Planner which addresses Title </a:t>
            </a:r>
            <a:r>
              <a:rPr lang="en-US" dirty="0" smtClean="0"/>
              <a:t>IX</a:t>
            </a:r>
            <a:endParaRPr lang="en-US" dirty="0"/>
          </a:p>
        </p:txBody>
      </p:sp>
    </p:spTree>
    <p:extLst>
      <p:ext uri="{BB962C8B-B14F-4D97-AF65-F5344CB8AC3E}">
        <p14:creationId xmlns:p14="http://schemas.microsoft.com/office/powerpoint/2010/main" val="291718976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06047"/>
            <a:ext cx="3770811" cy="2646753"/>
          </a:xfrm>
        </p:spPr>
        <p:txBody>
          <a:bodyPr>
            <a:normAutofit/>
          </a:bodyPr>
          <a:lstStyle/>
          <a:p>
            <a:pPr algn="ctr"/>
            <a:r>
              <a:rPr lang="en-US" dirty="0" smtClean="0"/>
              <a:t>Student Handbook</a:t>
            </a:r>
            <a:r>
              <a:rPr lang="en-US" dirty="0"/>
              <a:t>s</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32886" y="364837"/>
            <a:ext cx="4402632" cy="5121275"/>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275245">
            <a:off x="1860417" y="3226660"/>
            <a:ext cx="6580071" cy="4105747"/>
          </a:xfrm>
          <a:prstGeom prst="rect">
            <a:avLst/>
          </a:prstGeom>
        </p:spPr>
      </p:pic>
      <p:pic>
        <p:nvPicPr>
          <p:cNvPr id="6" name="Picture 5"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71434" y="1355563"/>
            <a:ext cx="3562847" cy="5210902"/>
          </a:xfrm>
          <a:prstGeom prst="rect">
            <a:avLst/>
          </a:prstGeom>
        </p:spPr>
      </p:pic>
    </p:spTree>
    <p:extLst>
      <p:ext uri="{BB962C8B-B14F-4D97-AF65-F5344CB8AC3E}">
        <p14:creationId xmlns:p14="http://schemas.microsoft.com/office/powerpoint/2010/main" val="419430665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536889" y="1519257"/>
            <a:ext cx="6007138" cy="4589816"/>
          </a:xfrm>
          <a:prstGeom prst="rect">
            <a:avLst/>
          </a:prstGeom>
        </p:spPr>
      </p:pic>
      <p:sp>
        <p:nvSpPr>
          <p:cNvPr id="2" name="Title 1"/>
          <p:cNvSpPr>
            <a:spLocks noGrp="1"/>
          </p:cNvSpPr>
          <p:nvPr>
            <p:ph type="title"/>
          </p:nvPr>
        </p:nvSpPr>
        <p:spPr>
          <a:xfrm>
            <a:off x="65416" y="773844"/>
            <a:ext cx="5978333" cy="1303867"/>
          </a:xfrm>
        </p:spPr>
        <p:txBody>
          <a:bodyPr>
            <a:normAutofit fontScale="90000"/>
          </a:bodyPr>
          <a:lstStyle/>
          <a:p>
            <a:pPr algn="ctr"/>
            <a:r>
              <a:rPr lang="en-US" dirty="0" smtClean="0"/>
              <a:t>Annual Sexual Assault Awareness Month</a:t>
            </a:r>
            <a:endParaRPr lang="en-US" dirty="0"/>
          </a:p>
        </p:txBody>
      </p:sp>
      <p:sp>
        <p:nvSpPr>
          <p:cNvPr id="3" name="Content Placeholder 2"/>
          <p:cNvSpPr>
            <a:spLocks noGrp="1"/>
          </p:cNvSpPr>
          <p:nvPr>
            <p:ph idx="1"/>
          </p:nvPr>
        </p:nvSpPr>
        <p:spPr>
          <a:xfrm>
            <a:off x="277587" y="2253929"/>
            <a:ext cx="3569621" cy="4384377"/>
          </a:xfrm>
        </p:spPr>
        <p:txBody>
          <a:bodyPr>
            <a:normAutofit fontScale="62500" lnSpcReduction="20000"/>
          </a:bodyPr>
          <a:lstStyle/>
          <a:p>
            <a:pPr>
              <a:lnSpc>
                <a:spcPct val="120000"/>
              </a:lnSpc>
              <a:spcBef>
                <a:spcPts val="0"/>
              </a:spcBef>
              <a:buClrTx/>
              <a:buFont typeface="Arial" panose="020B0604020202020204" pitchFamily="34" charset="0"/>
              <a:buChar char="•"/>
            </a:pPr>
            <a:r>
              <a:rPr lang="en-US" dirty="0" smtClean="0">
                <a:solidFill>
                  <a:schemeClr val="tx1"/>
                </a:solidFill>
              </a:rPr>
              <a:t>April</a:t>
            </a:r>
            <a:r>
              <a:rPr lang="en-US" dirty="0">
                <a:solidFill>
                  <a:schemeClr val="tx1"/>
                </a:solidFill>
              </a:rPr>
              <a:t>, Sexual Assault Awareness Month (</a:t>
            </a:r>
            <a:r>
              <a:rPr lang="en-US" dirty="0" err="1" smtClean="0">
                <a:solidFill>
                  <a:schemeClr val="tx1"/>
                </a:solidFill>
              </a:rPr>
              <a:t>SAAM</a:t>
            </a:r>
            <a:r>
              <a:rPr lang="en-US" dirty="0" smtClean="0">
                <a:solidFill>
                  <a:schemeClr val="tx1"/>
                </a:solidFill>
              </a:rPr>
              <a:t>)</a:t>
            </a:r>
          </a:p>
          <a:p>
            <a:pPr>
              <a:lnSpc>
                <a:spcPct val="120000"/>
              </a:lnSpc>
              <a:spcBef>
                <a:spcPts val="0"/>
              </a:spcBef>
              <a:buClrTx/>
              <a:buFont typeface="Arial" panose="020B0604020202020204" pitchFamily="34" charset="0"/>
              <a:buChar char="•"/>
            </a:pPr>
            <a:r>
              <a:rPr lang="en-US" dirty="0" smtClean="0">
                <a:solidFill>
                  <a:schemeClr val="tx1"/>
                </a:solidFill>
              </a:rPr>
              <a:t>Denim Day</a:t>
            </a:r>
          </a:p>
          <a:p>
            <a:pPr>
              <a:lnSpc>
                <a:spcPct val="120000"/>
              </a:lnSpc>
              <a:spcBef>
                <a:spcPts val="0"/>
              </a:spcBef>
              <a:buClrTx/>
              <a:buFont typeface="Arial" panose="020B0604020202020204" pitchFamily="34" charset="0"/>
              <a:buChar char="•"/>
            </a:pPr>
            <a:r>
              <a:rPr lang="en-US" dirty="0" smtClean="0">
                <a:solidFill>
                  <a:schemeClr val="tx1"/>
                </a:solidFill>
              </a:rPr>
              <a:t>Bob Hall, Nonviolent Sexuality:  A Campus Dialogue</a:t>
            </a:r>
          </a:p>
          <a:p>
            <a:pPr>
              <a:lnSpc>
                <a:spcPct val="120000"/>
              </a:lnSpc>
              <a:spcBef>
                <a:spcPts val="0"/>
              </a:spcBef>
              <a:buClrTx/>
              <a:buFont typeface="Arial" panose="020B0604020202020204" pitchFamily="34" charset="0"/>
              <a:buChar char="•"/>
            </a:pPr>
            <a:r>
              <a:rPr lang="en-US" dirty="0" smtClean="0">
                <a:solidFill>
                  <a:schemeClr val="tx1"/>
                </a:solidFill>
              </a:rPr>
              <a:t>Myths and Reality about Date Rape</a:t>
            </a:r>
          </a:p>
          <a:p>
            <a:pPr>
              <a:lnSpc>
                <a:spcPct val="120000"/>
              </a:lnSpc>
              <a:spcBef>
                <a:spcPts val="0"/>
              </a:spcBef>
              <a:buClrTx/>
              <a:buFont typeface="Arial" panose="020B0604020202020204" pitchFamily="34" charset="0"/>
              <a:buChar char="•"/>
            </a:pPr>
            <a:r>
              <a:rPr lang="en-US" dirty="0" smtClean="0">
                <a:solidFill>
                  <a:schemeClr val="tx1"/>
                </a:solidFill>
              </a:rPr>
              <a:t>Posters </a:t>
            </a:r>
            <a:r>
              <a:rPr lang="en-US" dirty="0">
                <a:solidFill>
                  <a:schemeClr val="tx1"/>
                </a:solidFill>
              </a:rPr>
              <a:t>and light poll banners around campus for at least 40 </a:t>
            </a:r>
            <a:r>
              <a:rPr lang="en-US" dirty="0" smtClean="0">
                <a:solidFill>
                  <a:schemeClr val="tx1"/>
                </a:solidFill>
              </a:rPr>
              <a:t>days</a:t>
            </a:r>
          </a:p>
          <a:p>
            <a:pPr>
              <a:lnSpc>
                <a:spcPct val="120000"/>
              </a:lnSpc>
              <a:spcBef>
                <a:spcPts val="0"/>
              </a:spcBef>
              <a:buClrTx/>
              <a:buFont typeface="Arial" panose="020B0604020202020204" pitchFamily="34" charset="0"/>
              <a:buChar char="•"/>
            </a:pPr>
            <a:r>
              <a:rPr lang="en-US" dirty="0" smtClean="0">
                <a:solidFill>
                  <a:schemeClr val="tx1"/>
                </a:solidFill>
              </a:rPr>
              <a:t>Clotheslines </a:t>
            </a:r>
            <a:r>
              <a:rPr lang="en-US" dirty="0">
                <a:solidFill>
                  <a:schemeClr val="tx1"/>
                </a:solidFill>
              </a:rPr>
              <a:t>project which passively brings attention to sexual misconduct through visuals in front of the campus center</a:t>
            </a:r>
            <a:r>
              <a:rPr lang="en-US" dirty="0" smtClean="0">
                <a:solidFill>
                  <a:schemeClr val="tx1"/>
                </a:solidFill>
              </a:rPr>
              <a:t>.</a:t>
            </a:r>
            <a:endParaRPr lang="en-US" dirty="0">
              <a:solidFill>
                <a:schemeClr val="tx1"/>
              </a:solidFill>
            </a:endParaRPr>
          </a:p>
        </p:txBody>
      </p:sp>
    </p:spTree>
    <p:extLst>
      <p:ext uri="{BB962C8B-B14F-4D97-AF65-F5344CB8AC3E}">
        <p14:creationId xmlns:p14="http://schemas.microsoft.com/office/powerpoint/2010/main" val="95621057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smtClean="0"/>
              <a:t>Reporting</a:t>
            </a:r>
            <a:endParaRPr lang="en-US" dirty="0"/>
          </a:p>
        </p:txBody>
      </p:sp>
      <p:sp>
        <p:nvSpPr>
          <p:cNvPr id="3" name="Content Placeholder 2"/>
          <p:cNvSpPr>
            <a:spLocks noGrp="1"/>
          </p:cNvSpPr>
          <p:nvPr>
            <p:ph idx="1"/>
          </p:nvPr>
        </p:nvSpPr>
        <p:spPr>
          <a:xfrm>
            <a:off x="1120000" y="2417808"/>
            <a:ext cx="10233800" cy="4351338"/>
          </a:xfrm>
        </p:spPr>
        <p:txBody>
          <a:bodyPr>
            <a:normAutofit/>
          </a:bodyPr>
          <a:lstStyle/>
          <a:p>
            <a:r>
              <a:rPr lang="en-US" dirty="0" smtClean="0"/>
              <a:t>Campus Police </a:t>
            </a:r>
          </a:p>
          <a:p>
            <a:r>
              <a:rPr lang="en-US" dirty="0" smtClean="0"/>
              <a:t>Behavioral </a:t>
            </a:r>
            <a:r>
              <a:rPr lang="en-US" dirty="0"/>
              <a:t>Intervention Team</a:t>
            </a:r>
          </a:p>
          <a:p>
            <a:r>
              <a:rPr lang="en-US" dirty="0" smtClean="0"/>
              <a:t>Scott Thayer, VP of Student Services, </a:t>
            </a:r>
            <a:r>
              <a:rPr lang="en-US" dirty="0" err="1" smtClean="0"/>
              <a:t>SBVC</a:t>
            </a:r>
            <a:r>
              <a:rPr lang="en-US" dirty="0" smtClean="0"/>
              <a:t> Title IX Officer</a:t>
            </a:r>
          </a:p>
          <a:p>
            <a:r>
              <a:rPr lang="en-US" dirty="0" smtClean="0"/>
              <a:t>Rebeccah Warren-Marlatt, VP of Student Services, </a:t>
            </a:r>
            <a:r>
              <a:rPr lang="en-US" dirty="0" err="1" smtClean="0"/>
              <a:t>CHC</a:t>
            </a:r>
            <a:r>
              <a:rPr lang="en-US" dirty="0" smtClean="0"/>
              <a:t> Title IX Officer</a:t>
            </a:r>
          </a:p>
          <a:p>
            <a:r>
              <a:rPr lang="en-US" dirty="0" smtClean="0"/>
              <a:t>Joe Opris, HR Manager, District, Title IX Officer</a:t>
            </a:r>
            <a:endParaRPr lang="en-US" dirty="0"/>
          </a:p>
        </p:txBody>
      </p:sp>
    </p:spTree>
    <p:extLst>
      <p:ext uri="{BB962C8B-B14F-4D97-AF65-F5344CB8AC3E}">
        <p14:creationId xmlns:p14="http://schemas.microsoft.com/office/powerpoint/2010/main" val="11374470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Reporting (Continued)</a:t>
            </a:r>
            <a:endParaRPr lang="en-US" b="1" dirty="0"/>
          </a:p>
        </p:txBody>
      </p:sp>
      <p:sp>
        <p:nvSpPr>
          <p:cNvPr id="3" name="Content Placeholder 2"/>
          <p:cNvSpPr>
            <a:spLocks noGrp="1"/>
          </p:cNvSpPr>
          <p:nvPr>
            <p:ph idx="1"/>
          </p:nvPr>
        </p:nvSpPr>
        <p:spPr>
          <a:xfrm>
            <a:off x="1120000" y="1825625"/>
            <a:ext cx="10613376" cy="4351338"/>
          </a:xfrm>
        </p:spPr>
        <p:txBody>
          <a:bodyPr>
            <a:normAutofit/>
          </a:bodyPr>
          <a:lstStyle/>
          <a:p>
            <a:endParaRPr lang="en-US" dirty="0"/>
          </a:p>
          <a:p>
            <a:r>
              <a:rPr lang="en-US" dirty="0" smtClean="0">
                <a:solidFill>
                  <a:schemeClr val="accent5">
                    <a:lumMod val="40000"/>
                    <a:lumOff val="60000"/>
                  </a:schemeClr>
                </a:solidFill>
                <a:hlinkClick r:id="rId2"/>
              </a:rPr>
              <a:t>San </a:t>
            </a:r>
            <a:r>
              <a:rPr lang="en-US" dirty="0">
                <a:solidFill>
                  <a:schemeClr val="accent5">
                    <a:lumMod val="40000"/>
                    <a:lumOff val="60000"/>
                  </a:schemeClr>
                </a:solidFill>
                <a:hlinkClick r:id="rId2"/>
              </a:rPr>
              <a:t>Bernardino Valley College Student Health Services </a:t>
            </a:r>
            <a:r>
              <a:rPr lang="en-US" dirty="0"/>
              <a:t>909.384.4495 </a:t>
            </a:r>
          </a:p>
          <a:p>
            <a:pPr lvl="1"/>
            <a:r>
              <a:rPr lang="en-US" dirty="0"/>
              <a:t>Confidential reporting is available, along with counseling. </a:t>
            </a:r>
            <a:r>
              <a:rPr lang="en-US" dirty="0" smtClean="0"/>
              <a:t>Most </a:t>
            </a:r>
            <a:r>
              <a:rPr lang="en-US" dirty="0"/>
              <a:t>services are free or low cost. </a:t>
            </a:r>
          </a:p>
          <a:p>
            <a:r>
              <a:rPr lang="en-US" u="sng" dirty="0" smtClean="0">
                <a:solidFill>
                  <a:schemeClr val="accent5">
                    <a:lumMod val="40000"/>
                    <a:lumOff val="60000"/>
                  </a:schemeClr>
                </a:solidFill>
              </a:rPr>
              <a:t>Crafton </a:t>
            </a:r>
            <a:r>
              <a:rPr lang="en-US" u="sng" dirty="0">
                <a:solidFill>
                  <a:schemeClr val="accent5">
                    <a:lumMod val="40000"/>
                    <a:lumOff val="60000"/>
                  </a:schemeClr>
                </a:solidFill>
              </a:rPr>
              <a:t>Hills College Health &amp; Wellness Center</a:t>
            </a:r>
            <a:r>
              <a:rPr lang="en-US" dirty="0">
                <a:solidFill>
                  <a:schemeClr val="accent5">
                    <a:lumMod val="40000"/>
                    <a:lumOff val="60000"/>
                  </a:schemeClr>
                </a:solidFill>
              </a:rPr>
              <a:t> </a:t>
            </a:r>
            <a:r>
              <a:rPr lang="en-US" dirty="0"/>
              <a:t>909.389.3272 </a:t>
            </a:r>
          </a:p>
          <a:p>
            <a:pPr lvl="1"/>
            <a:r>
              <a:rPr lang="en-US" dirty="0"/>
              <a:t>Confidential reporting is available, along with counseling. Most services are free or low cost. </a:t>
            </a:r>
            <a:endParaRPr lang="en-US" dirty="0" smtClean="0"/>
          </a:p>
          <a:p>
            <a:r>
              <a:rPr lang="en-US" dirty="0" smtClean="0">
                <a:solidFill>
                  <a:schemeClr val="accent5">
                    <a:lumMod val="40000"/>
                    <a:lumOff val="60000"/>
                  </a:schemeClr>
                </a:solidFill>
                <a:hlinkClick r:id="rId3"/>
              </a:rPr>
              <a:t>SBCCD </a:t>
            </a:r>
            <a:r>
              <a:rPr lang="en-US" dirty="0">
                <a:solidFill>
                  <a:schemeClr val="accent5">
                    <a:lumMod val="40000"/>
                    <a:lumOff val="60000"/>
                  </a:schemeClr>
                </a:solidFill>
                <a:hlinkClick r:id="rId3"/>
              </a:rPr>
              <a:t>Human Resources </a:t>
            </a:r>
            <a:r>
              <a:rPr lang="en-US" dirty="0"/>
              <a:t>909.382.4040 </a:t>
            </a:r>
          </a:p>
          <a:p>
            <a:pPr lvl="1"/>
            <a:r>
              <a:rPr lang="en-US" dirty="0"/>
              <a:t>HR will help employees file claims and report incidents. </a:t>
            </a:r>
          </a:p>
        </p:txBody>
      </p:sp>
    </p:spTree>
    <p:extLst>
      <p:ext uri="{BB962C8B-B14F-4D97-AF65-F5344CB8AC3E}">
        <p14:creationId xmlns:p14="http://schemas.microsoft.com/office/powerpoint/2010/main" val="117657750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Purpose for Presentation</a:t>
            </a:r>
            <a:endParaRPr lang="en-US" b="1" dirty="0"/>
          </a:p>
        </p:txBody>
      </p:sp>
      <p:sp>
        <p:nvSpPr>
          <p:cNvPr id="3" name="Content Placeholder 2"/>
          <p:cNvSpPr>
            <a:spLocks noGrp="1"/>
          </p:cNvSpPr>
          <p:nvPr>
            <p:ph idx="1"/>
          </p:nvPr>
        </p:nvSpPr>
        <p:spPr>
          <a:xfrm>
            <a:off x="838200" y="2931531"/>
            <a:ext cx="10233800" cy="1023524"/>
          </a:xfrm>
        </p:spPr>
        <p:txBody>
          <a:bodyPr>
            <a:normAutofit/>
          </a:bodyPr>
          <a:lstStyle/>
          <a:p>
            <a:pPr marL="0" indent="0" algn="ctr">
              <a:buNone/>
            </a:pPr>
            <a:r>
              <a:rPr lang="en-US" sz="3200" dirty="0" smtClean="0"/>
              <a:t>Provide an overview of Title IX at </a:t>
            </a:r>
            <a:r>
              <a:rPr lang="en-US" sz="3200" dirty="0" err="1" smtClean="0"/>
              <a:t>SBCCD</a:t>
            </a:r>
            <a:endParaRPr lang="en-US" sz="3200" dirty="0"/>
          </a:p>
        </p:txBody>
      </p:sp>
    </p:spTree>
    <p:extLst>
      <p:ext uri="{BB962C8B-B14F-4D97-AF65-F5344CB8AC3E}">
        <p14:creationId xmlns:p14="http://schemas.microsoft.com/office/powerpoint/2010/main" val="331564036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Behavior Intervention Team/Mental Health Initiative</a:t>
            </a:r>
            <a:endParaRPr lang="en-US" dirty="0"/>
          </a:p>
        </p:txBody>
      </p:sp>
      <p:sp>
        <p:nvSpPr>
          <p:cNvPr id="3" name="Content Placeholder 2"/>
          <p:cNvSpPr>
            <a:spLocks noGrp="1"/>
          </p:cNvSpPr>
          <p:nvPr>
            <p:ph idx="1"/>
          </p:nvPr>
        </p:nvSpPr>
        <p:spPr>
          <a:xfrm>
            <a:off x="838200" y="2291865"/>
            <a:ext cx="10479648" cy="4459265"/>
          </a:xfrm>
        </p:spPr>
        <p:txBody>
          <a:bodyPr/>
          <a:lstStyle/>
          <a:p>
            <a:r>
              <a:rPr lang="en-US" dirty="0" smtClean="0"/>
              <a:t>Stable Leadership</a:t>
            </a:r>
          </a:p>
          <a:p>
            <a:r>
              <a:rPr lang="en-US" dirty="0" smtClean="0"/>
              <a:t>Team Members participate in </a:t>
            </a:r>
            <a:r>
              <a:rPr lang="en-US" dirty="0" err="1" smtClean="0"/>
              <a:t>NaBITA</a:t>
            </a:r>
            <a:r>
              <a:rPr lang="en-US" dirty="0" smtClean="0"/>
              <a:t> (National Behavioral Intervention Team Association) training</a:t>
            </a:r>
          </a:p>
          <a:p>
            <a:r>
              <a:rPr lang="en-US" dirty="0" smtClean="0"/>
              <a:t>Receives reports of disruptive, problematic, or concerning behavior or misconduct</a:t>
            </a:r>
          </a:p>
          <a:p>
            <a:r>
              <a:rPr lang="en-US" dirty="0" smtClean="0"/>
              <a:t>Connects the student with resources</a:t>
            </a:r>
          </a:p>
          <a:p>
            <a:endParaRPr lang="en-US" dirty="0"/>
          </a:p>
        </p:txBody>
      </p:sp>
    </p:spTree>
    <p:extLst>
      <p:ext uri="{BB962C8B-B14F-4D97-AF65-F5344CB8AC3E}">
        <p14:creationId xmlns:p14="http://schemas.microsoft.com/office/powerpoint/2010/main" val="2184496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9257" y="495139"/>
            <a:ext cx="9916594" cy="1303867"/>
          </a:xfrm>
        </p:spPr>
        <p:txBody>
          <a:bodyPr>
            <a:normAutofit/>
          </a:bodyPr>
          <a:lstStyle/>
          <a:p>
            <a:pPr algn="ctr"/>
            <a:r>
              <a:rPr lang="en-US" dirty="0" smtClean="0"/>
              <a:t>Title IX Investigations Team</a:t>
            </a:r>
            <a:endParaRPr lang="en-US" dirty="0"/>
          </a:p>
        </p:txBody>
      </p:sp>
      <p:sp>
        <p:nvSpPr>
          <p:cNvPr id="3" name="Content Placeholder 2"/>
          <p:cNvSpPr>
            <a:spLocks noGrp="1"/>
          </p:cNvSpPr>
          <p:nvPr>
            <p:ph idx="1"/>
          </p:nvPr>
        </p:nvSpPr>
        <p:spPr>
          <a:xfrm>
            <a:off x="1209036" y="2666809"/>
            <a:ext cx="6927723" cy="2973827"/>
          </a:xfrm>
        </p:spPr>
        <p:txBody>
          <a:bodyPr/>
          <a:lstStyle/>
          <a:p>
            <a:r>
              <a:rPr lang="en-US" dirty="0" smtClean="0"/>
              <a:t>Completed </a:t>
            </a:r>
            <a:r>
              <a:rPr lang="en-US" dirty="0" err="1" smtClean="0"/>
              <a:t>NCHERM</a:t>
            </a:r>
            <a:r>
              <a:rPr lang="en-US" dirty="0" smtClean="0"/>
              <a:t> (National Center for Higher Education Risk Management) training</a:t>
            </a:r>
          </a:p>
          <a:p>
            <a:pPr lvl="1"/>
            <a:r>
              <a:rPr lang="en-US" dirty="0" smtClean="0"/>
              <a:t>Includes Title IX compliance requirements</a:t>
            </a:r>
          </a:p>
          <a:p>
            <a:r>
              <a:rPr lang="en-US" dirty="0" smtClean="0"/>
              <a:t>Participate in periodic training</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94314" y="3451537"/>
            <a:ext cx="2613337" cy="2613337"/>
          </a:xfrm>
          <a:prstGeom prst="rect">
            <a:avLst/>
          </a:prstGeom>
        </p:spPr>
      </p:pic>
    </p:spTree>
    <p:extLst>
      <p:ext uri="{BB962C8B-B14F-4D97-AF65-F5344CB8AC3E}">
        <p14:creationId xmlns:p14="http://schemas.microsoft.com/office/powerpoint/2010/main" val="319791297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C</a:t>
            </a:r>
            <a:r>
              <a:rPr lang="en-US" dirty="0" smtClean="0"/>
              <a:t>ollaboration among SBCCD Police, Title IX officials, and Student Conduct Officials</a:t>
            </a:r>
            <a:endParaRPr lang="en-US" dirty="0"/>
          </a:p>
        </p:txBody>
      </p:sp>
      <p:sp>
        <p:nvSpPr>
          <p:cNvPr id="3" name="Content Placeholder 2"/>
          <p:cNvSpPr>
            <a:spLocks noGrp="1"/>
          </p:cNvSpPr>
          <p:nvPr>
            <p:ph idx="1"/>
          </p:nvPr>
        </p:nvSpPr>
        <p:spPr>
          <a:xfrm>
            <a:off x="1120000" y="2885362"/>
            <a:ext cx="10233800" cy="2725355"/>
          </a:xfrm>
        </p:spPr>
        <p:txBody>
          <a:bodyPr/>
          <a:lstStyle/>
          <a:p>
            <a:r>
              <a:rPr lang="en-US" dirty="0"/>
              <a:t>Police </a:t>
            </a:r>
            <a:r>
              <a:rPr lang="en-US" dirty="0" smtClean="0"/>
              <a:t>Officers </a:t>
            </a:r>
            <a:r>
              <a:rPr lang="en-US" dirty="0"/>
              <a:t>are part of the regular meetings for </a:t>
            </a:r>
            <a:r>
              <a:rPr lang="en-US" dirty="0" smtClean="0"/>
              <a:t>BIT</a:t>
            </a:r>
          </a:p>
          <a:p>
            <a:r>
              <a:rPr lang="en-US" dirty="0" smtClean="0"/>
              <a:t>Sergeant’s </a:t>
            </a:r>
            <a:r>
              <a:rPr lang="en-US" dirty="0"/>
              <a:t>have meetings/ phone calls with Student discipline </a:t>
            </a:r>
            <a:r>
              <a:rPr lang="en-US" dirty="0" smtClean="0"/>
              <a:t>Officers </a:t>
            </a:r>
            <a:r>
              <a:rPr lang="en-US" dirty="0"/>
              <a:t>for BIT issues, </a:t>
            </a:r>
            <a:r>
              <a:rPr lang="en-US" dirty="0" err="1"/>
              <a:t>T9</a:t>
            </a:r>
            <a:r>
              <a:rPr lang="en-US" dirty="0"/>
              <a:t> and general student conduct violations </a:t>
            </a:r>
          </a:p>
          <a:p>
            <a:r>
              <a:rPr lang="en-US" dirty="0"/>
              <a:t>A</a:t>
            </a:r>
            <a:r>
              <a:rPr lang="en-US" dirty="0" smtClean="0"/>
              <a:t>greement with </a:t>
            </a:r>
            <a:r>
              <a:rPr lang="en-US" dirty="0" err="1" smtClean="0"/>
              <a:t>SBSAS</a:t>
            </a:r>
            <a:r>
              <a:rPr lang="en-US" dirty="0" smtClean="0"/>
              <a:t> </a:t>
            </a:r>
            <a:r>
              <a:rPr lang="en-US" dirty="0"/>
              <a:t> to be advocate for student/employee victim.   </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0520" y="5610717"/>
            <a:ext cx="5362575" cy="828675"/>
          </a:xfrm>
          <a:prstGeom prst="rect">
            <a:avLst/>
          </a:prstGeom>
        </p:spPr>
      </p:pic>
    </p:spTree>
    <p:extLst>
      <p:ext uri="{BB962C8B-B14F-4D97-AF65-F5344CB8AC3E}">
        <p14:creationId xmlns:p14="http://schemas.microsoft.com/office/powerpoint/2010/main" val="153072712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2672" y="2061556"/>
            <a:ext cx="2947482" cy="1236147"/>
          </a:xfrm>
        </p:spPr>
        <p:txBody>
          <a:bodyPr/>
          <a:lstStyle/>
          <a:p>
            <a:r>
              <a:rPr lang="en-US" dirty="0" err="1" smtClean="0"/>
              <a:t>Maxient</a:t>
            </a:r>
            <a:endParaRPr lang="en-US" dirty="0"/>
          </a:p>
        </p:txBody>
      </p:sp>
      <p:sp>
        <p:nvSpPr>
          <p:cNvPr id="3" name="Content Placeholder 2"/>
          <p:cNvSpPr>
            <a:spLocks noGrp="1"/>
          </p:cNvSpPr>
          <p:nvPr>
            <p:ph idx="1"/>
          </p:nvPr>
        </p:nvSpPr>
        <p:spPr>
          <a:xfrm>
            <a:off x="3869268" y="864108"/>
            <a:ext cx="7103532" cy="3408347"/>
          </a:xfrm>
        </p:spPr>
        <p:txBody>
          <a:bodyPr>
            <a:normAutofit fontScale="77500" lnSpcReduction="20000"/>
          </a:bodyPr>
          <a:lstStyle/>
          <a:p>
            <a:r>
              <a:rPr lang="en-US" dirty="0" err="1"/>
              <a:t>Maxient</a:t>
            </a:r>
            <a:r>
              <a:rPr lang="en-US" dirty="0"/>
              <a:t> is the software of choice for managing behavior records at colleges and universities across North America</a:t>
            </a:r>
            <a:r>
              <a:rPr lang="en-US" dirty="0" smtClean="0"/>
              <a:t>.</a:t>
            </a:r>
          </a:p>
          <a:p>
            <a:pPr marL="0" indent="0">
              <a:buNone/>
            </a:pPr>
            <a:endParaRPr lang="en-US" dirty="0" smtClean="0"/>
          </a:p>
          <a:p>
            <a:r>
              <a:rPr lang="en-US" dirty="0" smtClean="0"/>
              <a:t>Their </a:t>
            </a:r>
            <a:r>
              <a:rPr lang="en-US" dirty="0"/>
              <a:t>centralized reporting and recordkeeping helps institutions connect the dots and prevent students from falling through the cracks</a:t>
            </a:r>
            <a:r>
              <a:rPr lang="en-US" dirty="0" smtClean="0"/>
              <a:t>.</a:t>
            </a:r>
          </a:p>
          <a:p>
            <a:pPr marL="0" indent="0">
              <a:buNone/>
            </a:pPr>
            <a:endParaRPr lang="en-US" dirty="0"/>
          </a:p>
          <a:p>
            <a:r>
              <a:rPr lang="en-US" dirty="0"/>
              <a:t>Whether it’s student discipline, academic integrity, care and concern records, Title IX matters, or just an “FYI”, </a:t>
            </a:r>
            <a:r>
              <a:rPr lang="en-US" dirty="0" err="1"/>
              <a:t>Maxient’s</a:t>
            </a:r>
            <a:r>
              <a:rPr lang="en-US" dirty="0"/>
              <a:t> Conduct Manager has </a:t>
            </a:r>
            <a:r>
              <a:rPr lang="en-US" dirty="0" smtClean="0"/>
              <a:t>us </a:t>
            </a:r>
            <a:r>
              <a:rPr lang="en-US" dirty="0"/>
              <a:t>covered for all things related to a student’s conduct and well-being. </a:t>
            </a:r>
            <a:endParaRPr lang="en-US" dirty="0" smtClean="0"/>
          </a:p>
        </p:txBody>
      </p:sp>
      <p:pic>
        <p:nvPicPr>
          <p:cNvPr id="4" name="Picture 3"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85290" y="4545086"/>
            <a:ext cx="7501663" cy="2195225"/>
          </a:xfrm>
          <a:prstGeom prst="rect">
            <a:avLst/>
          </a:prstGeom>
        </p:spPr>
      </p:pic>
    </p:spTree>
    <p:extLst>
      <p:ext uri="{BB962C8B-B14F-4D97-AF65-F5344CB8AC3E}">
        <p14:creationId xmlns:p14="http://schemas.microsoft.com/office/powerpoint/2010/main" val="200423569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Campus Clarity</a:t>
            </a:r>
            <a:endParaRPr lang="en-US" dirty="0"/>
          </a:p>
        </p:txBody>
      </p:sp>
      <p:sp>
        <p:nvSpPr>
          <p:cNvPr id="3" name="Content Placeholder 2"/>
          <p:cNvSpPr>
            <a:spLocks noGrp="1"/>
          </p:cNvSpPr>
          <p:nvPr>
            <p:ph idx="1"/>
          </p:nvPr>
        </p:nvSpPr>
        <p:spPr>
          <a:xfrm>
            <a:off x="1120000" y="1625646"/>
            <a:ext cx="10233800" cy="2115754"/>
          </a:xfrm>
        </p:spPr>
        <p:txBody>
          <a:bodyPr/>
          <a:lstStyle/>
          <a:p>
            <a:pPr fontAlgn="base"/>
            <a:r>
              <a:rPr lang="en-US" dirty="0" err="1" smtClean="0"/>
              <a:t>CampusClarity</a:t>
            </a:r>
            <a:r>
              <a:rPr lang="en-US" dirty="0" smtClean="0"/>
              <a:t> </a:t>
            </a:r>
            <a:r>
              <a:rPr lang="en-US" dirty="0"/>
              <a:t>is a one-stop-shop to train students, staff, and faculty</a:t>
            </a:r>
            <a:r>
              <a:rPr lang="en-US" dirty="0" smtClean="0"/>
              <a:t>.</a:t>
            </a:r>
            <a:endParaRPr lang="en-US" dirty="0"/>
          </a:p>
          <a:p>
            <a:pPr fontAlgn="base"/>
            <a:r>
              <a:rPr lang="en-US" dirty="0" err="1" smtClean="0"/>
              <a:t>CampusClarity</a:t>
            </a:r>
            <a:r>
              <a:rPr lang="en-US" dirty="0" smtClean="0"/>
              <a:t> currently helps </a:t>
            </a:r>
            <a:r>
              <a:rPr lang="en-US" dirty="0"/>
              <a:t>nearly 200 schools comply with the </a:t>
            </a:r>
            <a:r>
              <a:rPr lang="en-US" dirty="0" err="1"/>
              <a:t>SaVE</a:t>
            </a:r>
            <a:r>
              <a:rPr lang="en-US" dirty="0"/>
              <a:t> Act and Title IX through interactive, engaging online training.</a:t>
            </a:r>
          </a:p>
          <a:p>
            <a:endParaRPr lang="en-US" dirty="0"/>
          </a:p>
        </p:txBody>
      </p:sp>
      <p:pic>
        <p:nvPicPr>
          <p:cNvPr id="4" name="Picture 3"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33181" y="3676357"/>
            <a:ext cx="5076126" cy="3181643"/>
          </a:xfrm>
          <a:prstGeom prst="rect">
            <a:avLst/>
          </a:prstGeom>
        </p:spPr>
      </p:pic>
    </p:spTree>
    <p:extLst>
      <p:ext uri="{BB962C8B-B14F-4D97-AF65-F5344CB8AC3E}">
        <p14:creationId xmlns:p14="http://schemas.microsoft.com/office/powerpoint/2010/main" val="328931614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Next Steps</a:t>
            </a:r>
            <a:endParaRPr lang="en-US" dirty="0"/>
          </a:p>
        </p:txBody>
      </p:sp>
      <p:sp>
        <p:nvSpPr>
          <p:cNvPr id="3" name="Content Placeholder 2"/>
          <p:cNvSpPr>
            <a:spLocks noGrp="1"/>
          </p:cNvSpPr>
          <p:nvPr>
            <p:ph idx="1"/>
          </p:nvPr>
        </p:nvSpPr>
        <p:spPr>
          <a:xfrm>
            <a:off x="1529697" y="2050185"/>
            <a:ext cx="9824103" cy="4086210"/>
          </a:xfrm>
        </p:spPr>
        <p:txBody>
          <a:bodyPr>
            <a:normAutofit/>
          </a:bodyPr>
          <a:lstStyle/>
          <a:p>
            <a:r>
              <a:rPr lang="en-US" dirty="0" smtClean="0"/>
              <a:t>Implement Campus Clarity to all incoming students, students who travel or attend field trips, student senate members, and student club leaders and members</a:t>
            </a:r>
          </a:p>
          <a:p>
            <a:r>
              <a:rPr lang="en-US" dirty="0" smtClean="0"/>
              <a:t>Implement Campus Clarity to all staff and faculty</a:t>
            </a:r>
          </a:p>
          <a:p>
            <a:r>
              <a:rPr lang="en-US" dirty="0" smtClean="0"/>
              <a:t>Link the Title IX information to the front page</a:t>
            </a:r>
          </a:p>
          <a:p>
            <a:r>
              <a:rPr lang="en-US" dirty="0" smtClean="0"/>
              <a:t>Include a fillable reporting form (</a:t>
            </a:r>
            <a:r>
              <a:rPr lang="en-US" dirty="0" err="1" smtClean="0"/>
              <a:t>Maxient</a:t>
            </a:r>
            <a:r>
              <a:rPr lang="en-US" dirty="0" smtClean="0"/>
              <a:t>)</a:t>
            </a:r>
          </a:p>
          <a:p>
            <a:r>
              <a:rPr lang="en-US" dirty="0" smtClean="0"/>
              <a:t>Create an annual bystander awareness campaign</a:t>
            </a:r>
          </a:p>
        </p:txBody>
      </p:sp>
    </p:spTree>
    <p:extLst>
      <p:ext uri="{BB962C8B-B14F-4D97-AF65-F5344CB8AC3E}">
        <p14:creationId xmlns:p14="http://schemas.microsoft.com/office/powerpoint/2010/main" val="327957385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a:t>Live Safe  </a:t>
            </a:r>
            <a:r>
              <a:rPr lang="en-US" dirty="0" smtClean="0"/>
              <a:t>APP </a:t>
            </a:r>
            <a:r>
              <a:rPr lang="en-US" dirty="0"/>
              <a:t>– students can use this to let other know where they are walking , (Guardian </a:t>
            </a:r>
            <a:r>
              <a:rPr lang="en-US" dirty="0" smtClean="0"/>
              <a:t>APP) </a:t>
            </a:r>
            <a:r>
              <a:rPr lang="en-US" u="sng" dirty="0">
                <a:hlinkClick r:id="rId2"/>
              </a:rPr>
              <a:t>https://www.livesafemobile.com/</a:t>
            </a:r>
            <a:r>
              <a:rPr lang="en-US" dirty="0"/>
              <a:t> </a:t>
            </a:r>
          </a:p>
          <a:p>
            <a:r>
              <a:rPr lang="en-US" dirty="0"/>
              <a:t>Safe Space for students – location, employees, training – Safe Zone Training </a:t>
            </a:r>
          </a:p>
          <a:p>
            <a:r>
              <a:rPr lang="en-US" dirty="0"/>
              <a:t>Training for all employees </a:t>
            </a:r>
          </a:p>
          <a:p>
            <a:r>
              <a:rPr lang="en-US" dirty="0"/>
              <a:t>Internal Title IX handbook</a:t>
            </a:r>
          </a:p>
          <a:p>
            <a:r>
              <a:rPr lang="en-US" dirty="0"/>
              <a:t>Add policy for Faculty (have certain boundaries or standards with Students in class)</a:t>
            </a:r>
          </a:p>
          <a:p>
            <a:r>
              <a:rPr lang="en-US" dirty="0" smtClean="0"/>
              <a:t>Every Responsible Employee </a:t>
            </a:r>
            <a:r>
              <a:rPr lang="en-US" dirty="0"/>
              <a:t>– </a:t>
            </a:r>
            <a:r>
              <a:rPr lang="en-US" dirty="0" smtClean="0"/>
              <a:t>Job Description updates</a:t>
            </a:r>
            <a:endParaRPr lang="en-US" dirty="0"/>
          </a:p>
        </p:txBody>
      </p:sp>
      <p:sp>
        <p:nvSpPr>
          <p:cNvPr id="4" name="Title 1"/>
          <p:cNvSpPr>
            <a:spLocks noGrp="1"/>
          </p:cNvSpPr>
          <p:nvPr>
            <p:ph type="title"/>
          </p:nvPr>
        </p:nvSpPr>
        <p:spPr/>
        <p:txBody>
          <a:bodyPr/>
          <a:lstStyle/>
          <a:p>
            <a:pPr algn="ctr"/>
            <a:r>
              <a:rPr lang="en-US" dirty="0"/>
              <a:t>Next Steps</a:t>
            </a:r>
          </a:p>
        </p:txBody>
      </p:sp>
    </p:spTree>
    <p:extLst>
      <p:ext uri="{BB962C8B-B14F-4D97-AF65-F5344CB8AC3E}">
        <p14:creationId xmlns:p14="http://schemas.microsoft.com/office/powerpoint/2010/main" val="27477343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675587" y="1004462"/>
            <a:ext cx="6516413" cy="1144153"/>
          </a:xfrm>
        </p:spPr>
        <p:txBody>
          <a:bodyPr>
            <a:normAutofit/>
          </a:bodyPr>
          <a:lstStyle/>
          <a:p>
            <a:pPr marL="0" indent="0" algn="ctr">
              <a:buNone/>
            </a:pPr>
            <a:r>
              <a:rPr lang="en-US" sz="2800" dirty="0" smtClean="0"/>
              <a:t>Increase of Information = Increase of Students Complaints</a:t>
            </a:r>
            <a:endParaRPr lang="en-US" sz="2800" dirty="0"/>
          </a:p>
        </p:txBody>
      </p:sp>
      <p:pic>
        <p:nvPicPr>
          <p:cNvPr id="5" name="Picture 4"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326" y="163701"/>
            <a:ext cx="5505666" cy="3153541"/>
          </a:xfrm>
          <a:prstGeom prst="rect">
            <a:avLst/>
          </a:prstGeom>
        </p:spPr>
      </p:pic>
      <p:sp>
        <p:nvSpPr>
          <p:cNvPr id="2" name="Rectangle 1"/>
          <p:cNvSpPr/>
          <p:nvPr/>
        </p:nvSpPr>
        <p:spPr>
          <a:xfrm>
            <a:off x="567559" y="5313007"/>
            <a:ext cx="6096000" cy="646331"/>
          </a:xfrm>
          <a:prstGeom prst="rect">
            <a:avLst/>
          </a:prstGeom>
        </p:spPr>
        <p:txBody>
          <a:bodyPr>
            <a:spAutoFit/>
          </a:bodyPr>
          <a:lstStyle/>
          <a:p>
            <a:r>
              <a:rPr lang="en-US" u="sng" dirty="0">
                <a:solidFill>
                  <a:srgbClr val="1F497D"/>
                </a:solidFill>
                <a:latin typeface="Calibri" panose="020F0502020204030204" pitchFamily="34" charset="0"/>
                <a:ea typeface="Calibri" panose="020F0502020204030204" pitchFamily="34" charset="0"/>
                <a:cs typeface="Times New Roman" panose="02020603050405020304" pitchFamily="18" charset="0"/>
                <a:hlinkClick r:id="rId4"/>
              </a:rPr>
              <a:t>https://nomore.org/campaigns/public-service-announcements/no-more-official-super-bowl-ad/</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01819" y="3510455"/>
            <a:ext cx="5742091" cy="3200798"/>
          </a:xfrm>
          <a:prstGeom prst="rect">
            <a:avLst/>
          </a:prstGeom>
        </p:spPr>
      </p:pic>
    </p:spTree>
    <p:extLst>
      <p:ext uri="{BB962C8B-B14F-4D97-AF65-F5344CB8AC3E}">
        <p14:creationId xmlns:p14="http://schemas.microsoft.com/office/powerpoint/2010/main" val="38651912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Title IX Defined </a:t>
            </a:r>
            <a:endParaRPr lang="en-US" b="1" dirty="0"/>
          </a:p>
        </p:txBody>
      </p:sp>
      <p:sp>
        <p:nvSpPr>
          <p:cNvPr id="3" name="Content Placeholder 2"/>
          <p:cNvSpPr>
            <a:spLocks noGrp="1"/>
          </p:cNvSpPr>
          <p:nvPr>
            <p:ph idx="1"/>
          </p:nvPr>
        </p:nvSpPr>
        <p:spPr>
          <a:xfrm>
            <a:off x="979100" y="3236414"/>
            <a:ext cx="10233800" cy="2101941"/>
          </a:xfrm>
        </p:spPr>
        <p:txBody>
          <a:bodyPr>
            <a:normAutofit/>
          </a:bodyPr>
          <a:lstStyle/>
          <a:p>
            <a:pPr marL="0" indent="0" algn="ctr">
              <a:buNone/>
            </a:pPr>
            <a:r>
              <a:rPr lang="en-US" sz="3200" dirty="0" smtClean="0"/>
              <a:t>Federal </a:t>
            </a:r>
            <a:r>
              <a:rPr lang="en-US" sz="3200" dirty="0"/>
              <a:t>civil rights </a:t>
            </a:r>
            <a:r>
              <a:rPr lang="en-US" sz="3200" dirty="0" smtClean="0"/>
              <a:t>law prohibits </a:t>
            </a:r>
            <a:r>
              <a:rPr lang="en-US" sz="3200" dirty="0"/>
              <a:t>discrimination on </a:t>
            </a:r>
            <a:r>
              <a:rPr lang="en-US" sz="3200" dirty="0" smtClean="0"/>
              <a:t>the basis </a:t>
            </a:r>
            <a:r>
              <a:rPr lang="en-US" sz="3200" dirty="0"/>
              <a:t>of </a:t>
            </a:r>
            <a:r>
              <a:rPr lang="en-US" sz="3200" dirty="0" smtClean="0"/>
              <a:t>gender </a:t>
            </a:r>
            <a:r>
              <a:rPr lang="en-US" sz="3200" dirty="0"/>
              <a:t>in </a:t>
            </a:r>
            <a:r>
              <a:rPr lang="en-US" sz="3200" dirty="0" smtClean="0"/>
              <a:t>federally financed education programs</a:t>
            </a:r>
            <a:endParaRPr lang="en-US" sz="3200" dirty="0"/>
          </a:p>
        </p:txBody>
      </p:sp>
    </p:spTree>
    <p:extLst>
      <p:ext uri="{BB962C8B-B14F-4D97-AF65-F5344CB8AC3E}">
        <p14:creationId xmlns:p14="http://schemas.microsoft.com/office/powerpoint/2010/main" val="141354140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b="1" dirty="0"/>
              <a:t>Different F</a:t>
            </a:r>
            <a:r>
              <a:rPr lang="en-US" b="1" dirty="0" smtClean="0"/>
              <a:t>orms of Sexual Harassment</a:t>
            </a:r>
            <a:endParaRPr lang="en-US" dirty="0"/>
          </a:p>
        </p:txBody>
      </p:sp>
      <p:sp>
        <p:nvSpPr>
          <p:cNvPr id="3" name="Content Placeholder 2"/>
          <p:cNvSpPr>
            <a:spLocks noGrp="1"/>
          </p:cNvSpPr>
          <p:nvPr>
            <p:ph idx="1"/>
          </p:nvPr>
        </p:nvSpPr>
        <p:spPr>
          <a:xfrm>
            <a:off x="1805365" y="2704666"/>
            <a:ext cx="8231001" cy="2659289"/>
          </a:xfrm>
        </p:spPr>
        <p:txBody>
          <a:bodyPr>
            <a:normAutofit/>
          </a:bodyPr>
          <a:lstStyle/>
          <a:p>
            <a:r>
              <a:rPr lang="en-US" dirty="0" smtClean="0"/>
              <a:t>Sexual </a:t>
            </a:r>
            <a:r>
              <a:rPr lang="en-US" dirty="0"/>
              <a:t>misconduct, </a:t>
            </a:r>
            <a:r>
              <a:rPr lang="en-US" dirty="0" smtClean="0"/>
              <a:t>violence, harassment</a:t>
            </a:r>
            <a:endParaRPr lang="en-US" dirty="0"/>
          </a:p>
          <a:p>
            <a:r>
              <a:rPr lang="en-US" dirty="0" smtClean="0"/>
              <a:t>Rape</a:t>
            </a:r>
            <a:r>
              <a:rPr lang="en-US" dirty="0"/>
              <a:t>, sexual </a:t>
            </a:r>
            <a:r>
              <a:rPr lang="en-US" dirty="0" smtClean="0"/>
              <a:t>assault, </a:t>
            </a:r>
            <a:r>
              <a:rPr lang="en-US" dirty="0"/>
              <a:t>or battery</a:t>
            </a:r>
          </a:p>
          <a:p>
            <a:r>
              <a:rPr lang="en-US" dirty="0" smtClean="0"/>
              <a:t>Sexual </a:t>
            </a:r>
            <a:r>
              <a:rPr lang="en-US" dirty="0"/>
              <a:t>coercion</a:t>
            </a:r>
          </a:p>
          <a:p>
            <a:r>
              <a:rPr lang="en-US" dirty="0" smtClean="0"/>
              <a:t>Gender </a:t>
            </a:r>
            <a:r>
              <a:rPr lang="en-US" dirty="0"/>
              <a:t>discrimination </a:t>
            </a:r>
            <a:r>
              <a:rPr lang="en-US" dirty="0" smtClean="0"/>
              <a:t>or bullying</a:t>
            </a:r>
            <a:endParaRPr lang="en-US" dirty="0"/>
          </a:p>
        </p:txBody>
      </p:sp>
    </p:spTree>
    <p:extLst>
      <p:ext uri="{BB962C8B-B14F-4D97-AF65-F5344CB8AC3E}">
        <p14:creationId xmlns:p14="http://schemas.microsoft.com/office/powerpoint/2010/main" val="409597609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a:t>Policies and </a:t>
            </a:r>
            <a:r>
              <a:rPr lang="en-US" b="1" dirty="0" smtClean="0"/>
              <a:t>Procedures</a:t>
            </a:r>
            <a:endParaRPr lang="en-US" dirty="0"/>
          </a:p>
        </p:txBody>
      </p:sp>
      <p:sp>
        <p:nvSpPr>
          <p:cNvPr id="3" name="Content Placeholder 2"/>
          <p:cNvSpPr>
            <a:spLocks noGrp="1"/>
          </p:cNvSpPr>
          <p:nvPr>
            <p:ph idx="1"/>
          </p:nvPr>
        </p:nvSpPr>
        <p:spPr>
          <a:xfrm>
            <a:off x="1120000" y="2295888"/>
            <a:ext cx="10233800" cy="4351338"/>
          </a:xfrm>
        </p:spPr>
        <p:txBody>
          <a:bodyPr>
            <a:normAutofit/>
          </a:bodyPr>
          <a:lstStyle/>
          <a:p>
            <a:r>
              <a:rPr lang="en-US" dirty="0" smtClean="0"/>
              <a:t>BP/AP 3430 – Prohibition of Harassment</a:t>
            </a:r>
          </a:p>
          <a:p>
            <a:r>
              <a:rPr lang="en-US" dirty="0" smtClean="0"/>
              <a:t>BP/AP 3435 – Discrimination and Harassment Resolution Process</a:t>
            </a:r>
            <a:endParaRPr lang="en-US" dirty="0"/>
          </a:p>
          <a:p>
            <a:r>
              <a:rPr lang="en-US" dirty="0" smtClean="0"/>
              <a:t>BP/AP 3510 – Workplace Violence</a:t>
            </a:r>
            <a:endParaRPr lang="en-US" dirty="0"/>
          </a:p>
          <a:p>
            <a:r>
              <a:rPr lang="en-US" dirty="0" smtClean="0"/>
              <a:t>BP/AP 3515 – Reporting a Crime</a:t>
            </a:r>
            <a:endParaRPr lang="en-US" dirty="0"/>
          </a:p>
          <a:p>
            <a:r>
              <a:rPr lang="en-US" dirty="0"/>
              <a:t>BP/AP 3540 – Sexual and Other Assaults on </a:t>
            </a:r>
            <a:r>
              <a:rPr lang="en-US" dirty="0" smtClean="0"/>
              <a:t>Campus</a:t>
            </a:r>
          </a:p>
          <a:p>
            <a:r>
              <a:rPr lang="en-US" dirty="0" smtClean="0"/>
              <a:t>BP/AP 5500 – Standards of Student Conduct</a:t>
            </a:r>
            <a:endParaRPr lang="en-US" dirty="0"/>
          </a:p>
        </p:txBody>
      </p:sp>
    </p:spTree>
    <p:extLst>
      <p:ext uri="{BB962C8B-B14F-4D97-AF65-F5344CB8AC3E}">
        <p14:creationId xmlns:p14="http://schemas.microsoft.com/office/powerpoint/2010/main" val="278318780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smtClean="0"/>
              <a:t>Keeping Students Informed</a:t>
            </a:r>
            <a:endParaRPr lang="en-US" dirty="0"/>
          </a:p>
        </p:txBody>
      </p:sp>
      <p:sp>
        <p:nvSpPr>
          <p:cNvPr id="4" name="Content Placeholder 3"/>
          <p:cNvSpPr>
            <a:spLocks noGrp="1"/>
          </p:cNvSpPr>
          <p:nvPr>
            <p:ph idx="1"/>
          </p:nvPr>
        </p:nvSpPr>
        <p:spPr/>
        <p:txBody>
          <a:bodyPr>
            <a:normAutofit fontScale="92500" lnSpcReduction="20000"/>
          </a:bodyPr>
          <a:lstStyle/>
          <a:p>
            <a:r>
              <a:rPr lang="en-US" dirty="0" smtClean="0"/>
              <a:t>Website</a:t>
            </a:r>
          </a:p>
          <a:p>
            <a:r>
              <a:rPr lang="en-US" dirty="0" smtClean="0"/>
              <a:t>Posters</a:t>
            </a:r>
          </a:p>
          <a:p>
            <a:r>
              <a:rPr lang="en-US" dirty="0" smtClean="0"/>
              <a:t>Flyers</a:t>
            </a:r>
          </a:p>
          <a:p>
            <a:r>
              <a:rPr lang="en-US" dirty="0" smtClean="0"/>
              <a:t>Brochures</a:t>
            </a:r>
          </a:p>
          <a:p>
            <a:r>
              <a:rPr lang="en-US" dirty="0" smtClean="0"/>
              <a:t>Events</a:t>
            </a:r>
          </a:p>
          <a:p>
            <a:r>
              <a:rPr lang="en-US" dirty="0" smtClean="0"/>
              <a:t>Trainings</a:t>
            </a:r>
          </a:p>
          <a:p>
            <a:r>
              <a:rPr lang="en-US" dirty="0"/>
              <a:t>Student life programs</a:t>
            </a:r>
          </a:p>
          <a:p>
            <a:r>
              <a:rPr lang="en-US" dirty="0"/>
              <a:t>Student handbook</a:t>
            </a:r>
          </a:p>
          <a:p>
            <a:r>
              <a:rPr lang="en-US" dirty="0"/>
              <a:t>Campus Counseling services</a:t>
            </a:r>
          </a:p>
          <a:p>
            <a:r>
              <a:rPr lang="en-US" dirty="0" err="1"/>
              <a:t>Clery</a:t>
            </a:r>
            <a:r>
              <a:rPr lang="en-US" dirty="0"/>
              <a:t> </a:t>
            </a:r>
            <a:r>
              <a:rPr lang="en-US" dirty="0" smtClean="0"/>
              <a:t>Report</a:t>
            </a:r>
          </a:p>
        </p:txBody>
      </p:sp>
    </p:spTree>
    <p:extLst>
      <p:ext uri="{BB962C8B-B14F-4D97-AF65-F5344CB8AC3E}">
        <p14:creationId xmlns:p14="http://schemas.microsoft.com/office/powerpoint/2010/main" val="39327369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nvPr>
        </p:nvGraphicFramePr>
        <p:xfrm>
          <a:off x="188577" y="0"/>
          <a:ext cx="4186238" cy="5418138"/>
        </p:xfrm>
        <a:graphic>
          <a:graphicData uri="http://schemas.openxmlformats.org/presentationml/2006/ole">
            <mc:AlternateContent xmlns:mc="http://schemas.openxmlformats.org/markup-compatibility/2006">
              <mc:Choice xmlns:v="urn:schemas-microsoft-com:vml" Requires="v">
                <p:oleObj spid="_x0000_s1054" name="Acrobat Document" r:id="rId3" imgW="5829252" imgH="7543510" progId="Acrobat.Document.DC">
                  <p:embed/>
                </p:oleObj>
              </mc:Choice>
              <mc:Fallback>
                <p:oleObj name="Acrobat Document" r:id="rId3" imgW="5829252" imgH="7543510" progId="Acrobat.Document.DC">
                  <p:embed/>
                  <p:pic>
                    <p:nvPicPr>
                      <p:cNvPr id="0" name=""/>
                      <p:cNvPicPr/>
                      <p:nvPr/>
                    </p:nvPicPr>
                    <p:blipFill>
                      <a:blip r:embed="rId4"/>
                      <a:stretch>
                        <a:fillRect/>
                      </a:stretch>
                    </p:blipFill>
                    <p:spPr>
                      <a:xfrm>
                        <a:off x="188577" y="0"/>
                        <a:ext cx="4186238" cy="5418138"/>
                      </a:xfrm>
                      <a:prstGeom prst="rect">
                        <a:avLst/>
                      </a:prstGeom>
                    </p:spPr>
                  </p:pic>
                </p:oleObj>
              </mc:Fallback>
            </mc:AlternateContent>
          </a:graphicData>
        </a:graphic>
      </p:graphicFrame>
      <p:pic>
        <p:nvPicPr>
          <p:cNvPr id="3" name="Picture 2"/>
          <p:cNvPicPr>
            <a:picLocks noChangeAspect="1"/>
          </p:cNvPicPr>
          <p:nvPr/>
        </p:nvPicPr>
        <p:blipFill>
          <a:blip r:embed="rId5"/>
          <a:stretch>
            <a:fillRect/>
          </a:stretch>
        </p:blipFill>
        <p:spPr>
          <a:xfrm>
            <a:off x="3874307" y="889461"/>
            <a:ext cx="4469143" cy="5774538"/>
          </a:xfrm>
          <a:prstGeom prst="rect">
            <a:avLst/>
          </a:prstGeom>
        </p:spPr>
      </p:pic>
      <p:sp>
        <p:nvSpPr>
          <p:cNvPr id="4" name="TextBox 3"/>
          <p:cNvSpPr txBox="1"/>
          <p:nvPr/>
        </p:nvSpPr>
        <p:spPr>
          <a:xfrm>
            <a:off x="8801423" y="1886327"/>
            <a:ext cx="3460592" cy="1292662"/>
          </a:xfrm>
          <a:prstGeom prst="rect">
            <a:avLst/>
          </a:prstGeom>
          <a:noFill/>
        </p:spPr>
        <p:txBody>
          <a:bodyPr wrap="square" rtlCol="0">
            <a:spAutoFit/>
          </a:bodyPr>
          <a:lstStyle/>
          <a:p>
            <a:r>
              <a:rPr lang="en-US" sz="6000" dirty="0" smtClean="0"/>
              <a:t>Websites</a:t>
            </a:r>
            <a:endParaRPr lang="en-US" sz="6000" dirty="0"/>
          </a:p>
          <a:p>
            <a:endParaRPr lang="en-US" dirty="0"/>
          </a:p>
        </p:txBody>
      </p:sp>
    </p:spTree>
    <p:extLst>
      <p:ext uri="{BB962C8B-B14F-4D97-AF65-F5344CB8AC3E}">
        <p14:creationId xmlns:p14="http://schemas.microsoft.com/office/powerpoint/2010/main" val="108669818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nvPr>
        </p:nvGraphicFramePr>
        <p:xfrm>
          <a:off x="98425" y="0"/>
          <a:ext cx="4186238" cy="5418138"/>
        </p:xfrm>
        <a:graphic>
          <a:graphicData uri="http://schemas.openxmlformats.org/presentationml/2006/ole">
            <mc:AlternateContent xmlns:mc="http://schemas.openxmlformats.org/markup-compatibility/2006">
              <mc:Choice xmlns:v="urn:schemas-microsoft-com:vml" Requires="v">
                <p:oleObj spid="_x0000_s3155" name="Acrobat Document" r:id="rId3" imgW="5829252" imgH="7543510" progId="Acrobat.Document.DC">
                  <p:embed/>
                </p:oleObj>
              </mc:Choice>
              <mc:Fallback>
                <p:oleObj name="Acrobat Document" r:id="rId3" imgW="5829252" imgH="7543510" progId="Acrobat.Document.DC">
                  <p:embed/>
                  <p:pic>
                    <p:nvPicPr>
                      <p:cNvPr id="0" name=""/>
                      <p:cNvPicPr/>
                      <p:nvPr/>
                    </p:nvPicPr>
                    <p:blipFill>
                      <a:blip r:embed="rId4"/>
                      <a:stretch>
                        <a:fillRect/>
                      </a:stretch>
                    </p:blipFill>
                    <p:spPr>
                      <a:xfrm>
                        <a:off x="98425" y="0"/>
                        <a:ext cx="4186238" cy="5418138"/>
                      </a:xfrm>
                      <a:prstGeom prst="rect">
                        <a:avLst/>
                      </a:prstGeom>
                    </p:spPr>
                  </p:pic>
                </p:oleObj>
              </mc:Fallback>
            </mc:AlternateContent>
          </a:graphicData>
        </a:graphic>
      </p:graphicFrame>
      <p:graphicFrame>
        <p:nvGraphicFramePr>
          <p:cNvPr id="5" name="Object 4"/>
          <p:cNvGraphicFramePr>
            <a:graphicFrameLocks noChangeAspect="1"/>
          </p:cNvGraphicFramePr>
          <p:nvPr>
            <p:extLst/>
          </p:nvPr>
        </p:nvGraphicFramePr>
        <p:xfrm>
          <a:off x="3949208" y="1154493"/>
          <a:ext cx="4186238" cy="5418138"/>
        </p:xfrm>
        <a:graphic>
          <a:graphicData uri="http://schemas.openxmlformats.org/presentationml/2006/ole">
            <mc:AlternateContent xmlns:mc="http://schemas.openxmlformats.org/markup-compatibility/2006">
              <mc:Choice xmlns:v="urn:schemas-microsoft-com:vml" Requires="v">
                <p:oleObj spid="_x0000_s3156" name="Acrobat Document" r:id="rId5" imgW="5829252" imgH="7543510" progId="Acrobat.Document.DC">
                  <p:embed/>
                </p:oleObj>
              </mc:Choice>
              <mc:Fallback>
                <p:oleObj name="Acrobat Document" r:id="rId5" imgW="5829252" imgH="7543510" progId="Acrobat.Document.DC">
                  <p:embed/>
                  <p:pic>
                    <p:nvPicPr>
                      <p:cNvPr id="0" name=""/>
                      <p:cNvPicPr/>
                      <p:nvPr/>
                    </p:nvPicPr>
                    <p:blipFill>
                      <a:blip r:embed="rId6"/>
                      <a:stretch>
                        <a:fillRect/>
                      </a:stretch>
                    </p:blipFill>
                    <p:spPr>
                      <a:xfrm>
                        <a:off x="3949208" y="1154493"/>
                        <a:ext cx="4186238" cy="5418138"/>
                      </a:xfrm>
                      <a:prstGeom prst="rect">
                        <a:avLst/>
                      </a:prstGeom>
                    </p:spPr>
                  </p:pic>
                </p:oleObj>
              </mc:Fallback>
            </mc:AlternateContent>
          </a:graphicData>
        </a:graphic>
      </p:graphicFrame>
      <p:graphicFrame>
        <p:nvGraphicFramePr>
          <p:cNvPr id="6" name="Object 5"/>
          <p:cNvGraphicFramePr>
            <a:graphicFrameLocks noChangeAspect="1"/>
          </p:cNvGraphicFramePr>
          <p:nvPr>
            <p:extLst/>
          </p:nvPr>
        </p:nvGraphicFramePr>
        <p:xfrm>
          <a:off x="8005762" y="98425"/>
          <a:ext cx="4186238" cy="5418138"/>
        </p:xfrm>
        <a:graphic>
          <a:graphicData uri="http://schemas.openxmlformats.org/presentationml/2006/ole">
            <mc:AlternateContent xmlns:mc="http://schemas.openxmlformats.org/markup-compatibility/2006">
              <mc:Choice xmlns:v="urn:schemas-microsoft-com:vml" Requires="v">
                <p:oleObj spid="_x0000_s3157" name="Acrobat Document" r:id="rId7" imgW="5829252" imgH="7543510" progId="Acrobat.Document.DC">
                  <p:embed/>
                </p:oleObj>
              </mc:Choice>
              <mc:Fallback>
                <p:oleObj name="Acrobat Document" r:id="rId7" imgW="5829252" imgH="7543510" progId="Acrobat.Document.DC">
                  <p:embed/>
                  <p:pic>
                    <p:nvPicPr>
                      <p:cNvPr id="0" name=""/>
                      <p:cNvPicPr/>
                      <p:nvPr/>
                    </p:nvPicPr>
                    <p:blipFill>
                      <a:blip r:embed="rId8"/>
                      <a:stretch>
                        <a:fillRect/>
                      </a:stretch>
                    </p:blipFill>
                    <p:spPr>
                      <a:xfrm>
                        <a:off x="8005762" y="98425"/>
                        <a:ext cx="4186238" cy="5418138"/>
                      </a:xfrm>
                      <a:prstGeom prst="rect">
                        <a:avLst/>
                      </a:prstGeom>
                    </p:spPr>
                  </p:pic>
                </p:oleObj>
              </mc:Fallback>
            </mc:AlternateContent>
          </a:graphicData>
        </a:graphic>
      </p:graphicFrame>
    </p:spTree>
    <p:extLst>
      <p:ext uri="{BB962C8B-B14F-4D97-AF65-F5344CB8AC3E}">
        <p14:creationId xmlns:p14="http://schemas.microsoft.com/office/powerpoint/2010/main" val="41313048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nvPr>
        </p:nvGraphicFramePr>
        <p:xfrm>
          <a:off x="98425" y="98424"/>
          <a:ext cx="5222678" cy="6759575"/>
        </p:xfrm>
        <a:graphic>
          <a:graphicData uri="http://schemas.openxmlformats.org/presentationml/2006/ole">
            <mc:AlternateContent xmlns:mc="http://schemas.openxmlformats.org/markup-compatibility/2006">
              <mc:Choice xmlns:v="urn:schemas-microsoft-com:vml" Requires="v">
                <p:oleObj spid="_x0000_s5150" name="Acrobat Document" r:id="rId3" imgW="5829252" imgH="7543510" progId="Acrobat.Document.DC">
                  <p:embed/>
                </p:oleObj>
              </mc:Choice>
              <mc:Fallback>
                <p:oleObj name="Acrobat Document" r:id="rId3" imgW="5829252" imgH="7543510" progId="Acrobat.Document.DC">
                  <p:embed/>
                  <p:pic>
                    <p:nvPicPr>
                      <p:cNvPr id="0" name=""/>
                      <p:cNvPicPr/>
                      <p:nvPr/>
                    </p:nvPicPr>
                    <p:blipFill>
                      <a:blip r:embed="rId4"/>
                      <a:stretch>
                        <a:fillRect/>
                      </a:stretch>
                    </p:blipFill>
                    <p:spPr>
                      <a:xfrm>
                        <a:off x="98425" y="98424"/>
                        <a:ext cx="5222678" cy="6759575"/>
                      </a:xfrm>
                      <a:prstGeom prst="rect">
                        <a:avLst/>
                      </a:prstGeom>
                    </p:spPr>
                  </p:pic>
                </p:oleObj>
              </mc:Fallback>
            </mc:AlternateContent>
          </a:graphicData>
        </a:graphic>
      </p:graphicFrame>
      <p:pic>
        <p:nvPicPr>
          <p:cNvPr id="5" name="Picture 4"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82386" y="3643614"/>
            <a:ext cx="6831910" cy="3140171"/>
          </a:xfrm>
          <a:prstGeom prst="rect">
            <a:avLst/>
          </a:prstGeom>
        </p:spPr>
      </p:pic>
      <p:pic>
        <p:nvPicPr>
          <p:cNvPr id="6" name="Picture 5" descr="Screen Clippi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09003" y="97028"/>
            <a:ext cx="6578677" cy="3546586"/>
          </a:xfrm>
          <a:prstGeom prst="rect">
            <a:avLst/>
          </a:prstGeom>
        </p:spPr>
      </p:pic>
    </p:spTree>
    <p:extLst>
      <p:ext uri="{BB962C8B-B14F-4D97-AF65-F5344CB8AC3E}">
        <p14:creationId xmlns:p14="http://schemas.microsoft.com/office/powerpoint/2010/main" val="3309174084"/>
      </p:ext>
    </p:extLst>
  </p:cSld>
  <p:clrMapOvr>
    <a:masterClrMapping/>
  </p:clrMapOvr>
  <p:timing>
    <p:tnLst>
      <p:par>
        <p:cTn id="1" dur="indefinite" restart="never" nodeType="tmRoot"/>
      </p:par>
    </p:tnLst>
  </p:timing>
</p:sld>
</file>

<file path=ppt/theme/theme1.xml><?xml version="1.0" encoding="utf-8"?>
<a:theme xmlns:a="http://schemas.openxmlformats.org/drawingml/2006/main" name="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TM04033923[[fn=Depth]]</Template>
  <TotalTime>2344</TotalTime>
  <Words>992</Words>
  <Application>Microsoft Office PowerPoint</Application>
  <PresentationFormat>Widescreen</PresentationFormat>
  <Paragraphs>103</Paragraphs>
  <Slides>27</Slides>
  <Notes>4</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27</vt:i4>
      </vt:variant>
    </vt:vector>
  </HeadingPairs>
  <TitlesOfParts>
    <vt:vector size="34" baseType="lpstr">
      <vt:lpstr>Arial</vt:lpstr>
      <vt:lpstr>Berlin Sans FB</vt:lpstr>
      <vt:lpstr>Calibri</vt:lpstr>
      <vt:lpstr>Corbel</vt:lpstr>
      <vt:lpstr>Times New Roman</vt:lpstr>
      <vt:lpstr>Depth</vt:lpstr>
      <vt:lpstr>Acrobat Document</vt:lpstr>
      <vt:lpstr>Title IX SBCCD</vt:lpstr>
      <vt:lpstr>Purpose for Presentation</vt:lpstr>
      <vt:lpstr>Title IX Defined </vt:lpstr>
      <vt:lpstr>Different Forms of Sexual Harassment</vt:lpstr>
      <vt:lpstr>Policies and Procedures</vt:lpstr>
      <vt:lpstr>Keeping Students Informed</vt:lpstr>
      <vt:lpstr>PowerPoint Presentation</vt:lpstr>
      <vt:lpstr>PowerPoint Presentation</vt:lpstr>
      <vt:lpstr>PowerPoint Presentation</vt:lpstr>
      <vt:lpstr>PowerPoint Presentation</vt:lpstr>
      <vt:lpstr>PowerPoint Presentation</vt:lpstr>
      <vt:lpstr>Posters  </vt:lpstr>
      <vt:lpstr>PowerPoint Presentation</vt:lpstr>
      <vt:lpstr>PowerPoint Presentation</vt:lpstr>
      <vt:lpstr>Workshops</vt:lpstr>
      <vt:lpstr>Student Handbooks</vt:lpstr>
      <vt:lpstr>Annual Sexual Assault Awareness Month</vt:lpstr>
      <vt:lpstr>Reporting</vt:lpstr>
      <vt:lpstr>Reporting (Continued)</vt:lpstr>
      <vt:lpstr>Behavior Intervention Team/Mental Health Initiative</vt:lpstr>
      <vt:lpstr>Title IX Investigations Team</vt:lpstr>
      <vt:lpstr>Collaboration among SBCCD Police, Title IX officials, and Student Conduct Officials</vt:lpstr>
      <vt:lpstr>Maxient</vt:lpstr>
      <vt:lpstr>Campus Clarity</vt:lpstr>
      <vt:lpstr>Next Steps</vt:lpstr>
      <vt:lpstr>Next Steps</vt:lpstr>
      <vt:lpstr>PowerPoint Presentation</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IX SBCCD</dc:title>
  <dc:creator>Opris, Iosif</dc:creator>
  <cp:lastModifiedBy>Opris, Iosif</cp:lastModifiedBy>
  <cp:revision>50</cp:revision>
  <dcterms:created xsi:type="dcterms:W3CDTF">2017-09-13T22:06:02Z</dcterms:created>
  <dcterms:modified xsi:type="dcterms:W3CDTF">2017-10-03T15:19:04Z</dcterms:modified>
</cp:coreProperties>
</file>