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70" r:id="rId4"/>
    <p:sldId id="260" r:id="rId5"/>
    <p:sldId id="262" r:id="rId6"/>
    <p:sldId id="263" r:id="rId7"/>
    <p:sldId id="261" r:id="rId8"/>
    <p:sldId id="271" r:id="rId9"/>
    <p:sldId id="269" r:id="rId10"/>
    <p:sldId id="268" r:id="rId11"/>
    <p:sldId id="272" r:id="rId12"/>
    <p:sldId id="266" r:id="rId13"/>
    <p:sldId id="273" r:id="rId14"/>
    <p:sldId id="279" r:id="rId15"/>
    <p:sldId id="280" r:id="rId16"/>
    <p:sldId id="275" r:id="rId17"/>
    <p:sldId id="281" r:id="rId18"/>
    <p:sldId id="282" r:id="rId19"/>
    <p:sldId id="283" r:id="rId20"/>
    <p:sldId id="284" r:id="rId21"/>
    <p:sldId id="287" r:id="rId22"/>
    <p:sldId id="285" r:id="rId23"/>
    <p:sldId id="288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6EA7"/>
    <a:srgbClr val="5D6EA3"/>
    <a:srgbClr val="ECF1FA"/>
    <a:srgbClr val="7C96B2"/>
    <a:srgbClr val="768F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8" d="100"/>
          <a:sy n="68" d="100"/>
        </p:scale>
        <p:origin x="122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28AA0-0FBD-4C52-9104-96EF059D8003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52ABF-C127-4BFD-8070-36057DF96C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073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52ABF-C127-4BFD-8070-36057DF96C4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692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52ABF-C127-4BFD-8070-36057DF96C4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224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6254-107E-47C7-82F6-E92A26D4098F}" type="datetime1">
              <a:rPr lang="en-US" smtClean="0"/>
              <a:pPr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C7BB-5E43-4A14-B3F5-CF44022557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D0D4B-F2E7-49AA-B46E-47BC9440E2E6}" type="datetime1">
              <a:rPr lang="en-US" smtClean="0"/>
              <a:pPr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C7BB-5E43-4A14-B3F5-CF44022557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EE08-CB91-4179-901A-37F11214E2B4}" type="datetime1">
              <a:rPr lang="en-US" smtClean="0"/>
              <a:pPr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C7BB-5E43-4A14-B3F5-CF44022557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0CF1F-21D7-4797-9EB2-ABC4DFAA13B7}" type="datetime1">
              <a:rPr lang="en-US" smtClean="0"/>
              <a:pPr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C7BB-5E43-4A14-B3F5-CF44022557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8F0B-0FFD-481C-972B-34F83FBF4076}" type="datetime1">
              <a:rPr lang="en-US" smtClean="0"/>
              <a:pPr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C7BB-5E43-4A14-B3F5-CF44022557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A6ED-DFE9-4DBC-8B46-020661490387}" type="datetime1">
              <a:rPr lang="en-US" smtClean="0"/>
              <a:pPr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C7BB-5E43-4A14-B3F5-CF44022557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0A80-4CC1-420D-A732-86A1FAB2C0BD}" type="datetime1">
              <a:rPr lang="en-US" smtClean="0"/>
              <a:pPr/>
              <a:t>11/7/2017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C7BB-5E43-4A14-B3F5-CF44022557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9DF4F-AC2E-4A33-B830-43EEFE463E05}" type="datetime1">
              <a:rPr lang="en-US" smtClean="0"/>
              <a:pPr/>
              <a:t>11/7/2017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C7BB-5E43-4A14-B3F5-CF44022557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835F4-9CBD-4C73-A681-BDCFEBF37198}" type="datetime1">
              <a:rPr lang="en-US" smtClean="0"/>
              <a:pPr/>
              <a:t>11/7/2017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C7BB-5E43-4A14-B3F5-CF44022557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6D3D-90B3-4F94-BA23-6E7FA78C9007}" type="datetime1">
              <a:rPr lang="en-US" smtClean="0"/>
              <a:pPr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C7BB-5E43-4A14-B3F5-CF44022557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EA561-5E5B-42FA-90E6-26BD8220CDA6}" type="datetime1">
              <a:rPr lang="en-US" smtClean="0"/>
              <a:pPr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C7BB-5E43-4A14-B3F5-CF44022557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448DF-5220-4AC8-976F-6E8A2894A37B}" type="datetime1">
              <a:rPr lang="en-US" smtClean="0"/>
              <a:pPr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BC7BB-5E43-4A14-B3F5-CF44022557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gif"/><Relationship Id="rId10" Type="http://schemas.openxmlformats.org/officeDocument/2006/relationships/image" Target="../media/image9.jpeg"/><Relationship Id="rId4" Type="http://schemas.openxmlformats.org/officeDocument/2006/relationships/image" Target="../media/image3.gif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3.gif"/><Relationship Id="rId7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gif"/><Relationship Id="rId5" Type="http://schemas.openxmlformats.org/officeDocument/2006/relationships/image" Target="../media/image19.jpeg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ckground strip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0" y="-2"/>
            <a:ext cx="9144000" cy="6019801"/>
          </a:xfrm>
          <a:prstGeom prst="rect">
            <a:avLst/>
          </a:prstGeom>
        </p:spPr>
      </p:pic>
      <p:pic>
        <p:nvPicPr>
          <p:cNvPr id="4" name="Picture 3" descr="bckground strip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19800"/>
            <a:ext cx="9144000" cy="838200"/>
          </a:xfrm>
          <a:prstGeom prst="rect">
            <a:avLst/>
          </a:prstGeom>
        </p:spPr>
      </p:pic>
      <p:pic>
        <p:nvPicPr>
          <p:cNvPr id="5" name="Picture 4" descr="brochure logo 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67522" y="6172200"/>
            <a:ext cx="2947878" cy="472350"/>
          </a:xfrm>
          <a:prstGeom prst="rect">
            <a:avLst/>
          </a:prstGeom>
        </p:spPr>
      </p:pic>
      <p:pic>
        <p:nvPicPr>
          <p:cNvPr id="8" name="Picture 7" descr="SBCCD LOGO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6119300"/>
            <a:ext cx="1676400" cy="633696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5105400" y="990600"/>
            <a:ext cx="1295400" cy="1676400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3400" y="838200"/>
            <a:ext cx="403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1 Student Housing Feasibility Study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400" y="1981200"/>
            <a:ext cx="434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 Assessment &amp; Demand Analysis</a:t>
            </a:r>
          </a:p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College Village Overlay District</a:t>
            </a:r>
          </a:p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Yucaipa, California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477000" y="1066800"/>
            <a:ext cx="1981200" cy="1066800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553200" y="2209800"/>
            <a:ext cx="609600" cy="1066800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7239000" y="2209800"/>
            <a:ext cx="1295400" cy="1676400"/>
          </a:xfrm>
          <a:prstGeom prst="roundRect">
            <a:avLst/>
          </a:prstGeom>
          <a:blipFill>
            <a:blip r:embed="rId9" cstate="print"/>
            <a:stretch>
              <a:fillRect/>
            </a:stretch>
          </a:blip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553200" y="3352800"/>
            <a:ext cx="609600" cy="1066800"/>
          </a:xfrm>
          <a:prstGeom prst="roundRect">
            <a:avLst/>
          </a:prstGeom>
          <a:blipFill>
            <a:blip r:embed="rId10" cstate="print"/>
            <a:stretch>
              <a:fillRect/>
            </a:stretch>
          </a:blip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4495800" y="2743200"/>
            <a:ext cx="1981200" cy="1066800"/>
          </a:xfrm>
          <a:prstGeom prst="roundRect">
            <a:avLst/>
          </a:prstGeom>
          <a:blipFill dpi="0" rotWithShape="1">
            <a:blip r:embed="rId11" cstate="print"/>
            <a:srcRect/>
            <a:stretch>
              <a:fillRect/>
            </a:stretch>
          </a:blip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5334000" y="3886200"/>
            <a:ext cx="1143000" cy="1066800"/>
          </a:xfrm>
          <a:prstGeom prst="roundRect">
            <a:avLst/>
          </a:prstGeom>
          <a:blipFill>
            <a:blip r:embed="rId12" cstate="print"/>
            <a:stretch>
              <a:fillRect/>
            </a:stretch>
          </a:blip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4495800" y="3886200"/>
            <a:ext cx="762000" cy="1066800"/>
          </a:xfrm>
          <a:prstGeom prst="roundRect">
            <a:avLst/>
          </a:prstGeom>
          <a:blipFill>
            <a:blip r:embed="rId13" cstate="print"/>
            <a:stretch>
              <a:fillRect/>
            </a:stretch>
          </a:blip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33400" y="3124200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November 3, 2017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5974081"/>
            <a:ext cx="9144000" cy="45719"/>
          </a:xfrm>
          <a:prstGeom prst="rect">
            <a:avLst/>
          </a:prstGeom>
          <a:solidFill>
            <a:srgbClr val="768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ckground strip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19800"/>
            <a:ext cx="9144000" cy="838200"/>
          </a:xfrm>
          <a:prstGeom prst="rect">
            <a:avLst/>
          </a:prstGeom>
        </p:spPr>
      </p:pic>
      <p:pic>
        <p:nvPicPr>
          <p:cNvPr id="5" name="Picture 4" descr="brochure logo 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67522" y="6172200"/>
            <a:ext cx="2947878" cy="4723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974081"/>
            <a:ext cx="9144000" cy="45719"/>
          </a:xfrm>
          <a:prstGeom prst="rect">
            <a:avLst/>
          </a:prstGeom>
          <a:solidFill>
            <a:srgbClr val="768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BCCD LOGO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6119300"/>
            <a:ext cx="1676400" cy="633696"/>
          </a:xfrm>
          <a:prstGeom prst="rect">
            <a:avLst/>
          </a:prstGeom>
        </p:spPr>
      </p:pic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990600" y="1219200"/>
            <a:ext cx="71628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b="1" dirty="0">
                <a:solidFill>
                  <a:srgbClr val="3F6EA7"/>
                </a:solidFill>
              </a:rPr>
              <a:t>CSU San Marcos to develop first P3 in CSU’s 150-year history with a Brookhurst Development/UVSM Venture Partnership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914400" y="1981200"/>
            <a:ext cx="71628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b="1" dirty="0">
                <a:solidFill>
                  <a:srgbClr val="3F6EA7"/>
                </a:solidFill>
              </a:rPr>
              <a:t>New CSU Extended Learning Complex will include:</a:t>
            </a:r>
          </a:p>
          <a:p>
            <a:endParaRPr lang="en-US" sz="600" b="1" dirty="0">
              <a:solidFill>
                <a:srgbClr val="3F6EA7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rgbClr val="3F6EA7"/>
                </a:solidFill>
              </a:rPr>
              <a:t>   135,000 S.F. of classroom, laboratory, assembly and office space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rgbClr val="3F6EA7"/>
                </a:solidFill>
              </a:rPr>
              <a:t>   706 space parking garage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rgbClr val="3F6EA7"/>
                </a:solidFill>
              </a:rPr>
              <a:t>   14,000 S.F. of ground-level retail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rgbClr val="3F6EA7"/>
                </a:solidFill>
              </a:rPr>
              <a:t>   Pedestrian bridge to physically connect CSUSM with Urban Village</a:t>
            </a:r>
          </a:p>
        </p:txBody>
      </p:sp>
      <p:pic>
        <p:nvPicPr>
          <p:cNvPr id="13" name="Picture 12" descr="CSUSM EL Bldg. Perspective 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" y="3886200"/>
            <a:ext cx="2895600" cy="1676400"/>
          </a:xfrm>
          <a:prstGeom prst="rect">
            <a:avLst/>
          </a:prstGeom>
          <a:ln w="12700"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 descr="0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57600" y="3886200"/>
            <a:ext cx="1828800" cy="1676400"/>
          </a:xfrm>
          <a:prstGeom prst="rect">
            <a:avLst/>
          </a:prstGeom>
          <a:ln w="12700"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 descr="CSUSM EL Bldg. Perspective 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55733" y="3886200"/>
            <a:ext cx="2573867" cy="1676400"/>
          </a:xfrm>
          <a:prstGeom prst="rect">
            <a:avLst/>
          </a:prstGeom>
          <a:ln w="12700"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914400" y="533400"/>
            <a:ext cx="7467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3F6EA7"/>
                </a:solidFill>
              </a:rPr>
              <a:t>Example Case Study – Urban Village, CSU San Marcos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1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ckground strip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19800"/>
            <a:ext cx="9144000" cy="838200"/>
          </a:xfrm>
          <a:prstGeom prst="rect">
            <a:avLst/>
          </a:prstGeom>
        </p:spPr>
      </p:pic>
      <p:pic>
        <p:nvPicPr>
          <p:cNvPr id="5" name="Picture 4" descr="brochure logo 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67522" y="6172200"/>
            <a:ext cx="2947878" cy="4723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974081"/>
            <a:ext cx="9144000" cy="45719"/>
          </a:xfrm>
          <a:prstGeom prst="rect">
            <a:avLst/>
          </a:prstGeom>
          <a:solidFill>
            <a:srgbClr val="768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BCCD LOGO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6119300"/>
            <a:ext cx="1676400" cy="633696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143000" y="1295400"/>
            <a:ext cx="25146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SzTx/>
              <a:tabLst/>
              <a:defRPr/>
            </a:pPr>
            <a:r>
              <a:rPr lang="en-US" b="1" i="1" u="sng" dirty="0">
                <a:solidFill>
                  <a:srgbClr val="3F6EA7"/>
                </a:solidFill>
              </a:rPr>
              <a:t>Key Findings: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SzTx/>
              <a:tabLst/>
              <a:defRPr/>
            </a:pPr>
            <a:endParaRPr lang="en-US" b="1" dirty="0">
              <a:solidFill>
                <a:srgbClr val="3F6EA7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143000" y="2514600"/>
            <a:ext cx="7162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4163" indent="-284163">
              <a:buFont typeface="Arial" pitchFamily="34" charset="0"/>
              <a:buChar char="•"/>
            </a:pPr>
            <a:r>
              <a:rPr lang="en-US" b="1" dirty="0">
                <a:solidFill>
                  <a:srgbClr val="3F6EA7"/>
                </a:solidFill>
              </a:rPr>
              <a:t>Enrollment decline and limited staffing continues to challenge CHC.  Since 1992, full-term enrollment has only grown from 7,725 to 8,056 (4.3%).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143000" y="1752600"/>
            <a:ext cx="7162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4163" indent="-284163">
              <a:buFont typeface="Arial" pitchFamily="34" charset="0"/>
              <a:buChar char="•"/>
            </a:pPr>
            <a:r>
              <a:rPr lang="en-US" b="1" dirty="0">
                <a:solidFill>
                  <a:srgbClr val="3F6EA7"/>
                </a:solidFill>
              </a:rPr>
              <a:t>CHC’s participation rate of 8 per 1000 residents is substantially below the state average for community colleges of 54 per 1000 residents.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143000" y="3505200"/>
            <a:ext cx="7162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4163" indent="-284163">
              <a:buFont typeface="Arial" pitchFamily="34" charset="0"/>
              <a:buChar char="•"/>
            </a:pPr>
            <a:r>
              <a:rPr lang="en-US" b="1" dirty="0">
                <a:solidFill>
                  <a:srgbClr val="3F6EA7"/>
                </a:solidFill>
              </a:rPr>
              <a:t>The City of Yucaipa is forecasted to see a further residential shift towards the elderly and retirees, more so than its surrounding communities.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1143000" y="4495800"/>
            <a:ext cx="7162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4163" indent="-284163">
              <a:buFont typeface="Arial" pitchFamily="34" charset="0"/>
              <a:buChar char="•"/>
            </a:pPr>
            <a:r>
              <a:rPr lang="en-US" b="1" dirty="0">
                <a:solidFill>
                  <a:srgbClr val="3F6EA7"/>
                </a:solidFill>
              </a:rPr>
              <a:t>The need for CHC to pursue opportunities to enhance enrollment by meeting curriculum and housing needs of the community will become increasingly more important in the future.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43000" y="533400"/>
            <a:ext cx="7239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3F6EA7"/>
                </a:solidFill>
              </a:rPr>
              <a:t>Existing Conditions Analysis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  <p:bldP spid="11" grpId="0" build="p"/>
      <p:bldP spid="12" grpId="0" build="p"/>
      <p:bldP spid="1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ckground strip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19800"/>
            <a:ext cx="9144000" cy="838200"/>
          </a:xfrm>
          <a:prstGeom prst="rect">
            <a:avLst/>
          </a:prstGeom>
        </p:spPr>
      </p:pic>
      <p:pic>
        <p:nvPicPr>
          <p:cNvPr id="5" name="Picture 4" descr="brochure logo 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67522" y="6172200"/>
            <a:ext cx="2947878" cy="4723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974081"/>
            <a:ext cx="9144000" cy="45719"/>
          </a:xfrm>
          <a:prstGeom prst="rect">
            <a:avLst/>
          </a:prstGeom>
          <a:solidFill>
            <a:srgbClr val="768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BCCD LOGO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6119300"/>
            <a:ext cx="1676400" cy="6336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533400"/>
            <a:ext cx="7239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3F6EA7"/>
                </a:solidFill>
              </a:rPr>
              <a:t>Peer Benchmarking Analysis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143000" y="1295400"/>
            <a:ext cx="25146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SzTx/>
              <a:tabLst/>
              <a:defRPr/>
            </a:pPr>
            <a:r>
              <a:rPr lang="en-US" b="1" i="1" u="sng" dirty="0">
                <a:solidFill>
                  <a:srgbClr val="3F6EA7"/>
                </a:solidFill>
              </a:rPr>
              <a:t>Key Findings: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SzTx/>
              <a:tabLst/>
              <a:defRPr/>
            </a:pPr>
            <a:endParaRPr lang="en-US" b="1" dirty="0">
              <a:solidFill>
                <a:srgbClr val="3F6EA7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143000" y="1905000"/>
            <a:ext cx="7162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33363" indent="-233363">
              <a:buFont typeface="Arial" pitchFamily="34" charset="0"/>
              <a:buChar char="•"/>
            </a:pPr>
            <a:r>
              <a:rPr lang="en-US" b="1" dirty="0">
                <a:solidFill>
                  <a:srgbClr val="3F6EA7"/>
                </a:solidFill>
              </a:rPr>
              <a:t>10%, or 11 campuses, of California Community College offer student housing, less than 30% national average.</a:t>
            </a:r>
          </a:p>
          <a:p>
            <a:endParaRPr lang="en-US" b="1" dirty="0">
              <a:solidFill>
                <a:srgbClr val="3F6EA7"/>
              </a:solidFill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143000" y="2743200"/>
            <a:ext cx="7162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33363" indent="-233363">
              <a:buFont typeface="Arial" pitchFamily="34" charset="0"/>
              <a:buChar char="•"/>
            </a:pPr>
            <a:r>
              <a:rPr lang="en-US" b="1" dirty="0">
                <a:solidFill>
                  <a:srgbClr val="3F6EA7"/>
                </a:solidFill>
              </a:rPr>
              <a:t>All CA community colleges with student housing are outside primary population centers.</a:t>
            </a:r>
          </a:p>
          <a:p>
            <a:pPr marL="233363" indent="-233363">
              <a:buFont typeface="Arial" pitchFamily="34" charset="0"/>
              <a:buChar char="•"/>
            </a:pPr>
            <a:endParaRPr lang="en-US" b="1" dirty="0">
              <a:solidFill>
                <a:srgbClr val="3F6EA7"/>
              </a:solidFill>
            </a:endParaRPr>
          </a:p>
          <a:p>
            <a:endParaRPr lang="en-US" b="1" dirty="0">
              <a:solidFill>
                <a:srgbClr val="3F6EA7"/>
              </a:solidFill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1143000" y="3505200"/>
            <a:ext cx="7162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33363" indent="-233363">
              <a:buFont typeface="Arial" pitchFamily="34" charset="0"/>
              <a:buChar char="•"/>
            </a:pPr>
            <a:r>
              <a:rPr lang="en-US" b="1" dirty="0">
                <a:solidFill>
                  <a:srgbClr val="3F6EA7"/>
                </a:solidFill>
              </a:rPr>
              <a:t>Nine campuses are among the smallest quartile. Average student headcount is 8,056; CHC headcount is 8,860.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143000" y="4343400"/>
            <a:ext cx="7162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33363" indent="-233363">
              <a:buFont typeface="Arial" pitchFamily="34" charset="0"/>
              <a:buChar char="•"/>
            </a:pPr>
            <a:r>
              <a:rPr lang="en-US" b="1" dirty="0">
                <a:solidFill>
                  <a:srgbClr val="3F6EA7"/>
                </a:solidFill>
              </a:rPr>
              <a:t>60% have occupancy rates at full capacity, and half of those have waiting lists.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build="p"/>
      <p:bldP spid="14" grpId="0" build="p"/>
      <p:bldP spid="15" grpId="0" build="p"/>
      <p:bldP spid="1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ckground strip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19800"/>
            <a:ext cx="9144000" cy="838200"/>
          </a:xfrm>
          <a:prstGeom prst="rect">
            <a:avLst/>
          </a:prstGeom>
        </p:spPr>
      </p:pic>
      <p:pic>
        <p:nvPicPr>
          <p:cNvPr id="5" name="Picture 4" descr="brochure logo 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67522" y="6172200"/>
            <a:ext cx="2947878" cy="4723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974081"/>
            <a:ext cx="9144000" cy="45719"/>
          </a:xfrm>
          <a:prstGeom prst="rect">
            <a:avLst/>
          </a:prstGeom>
          <a:solidFill>
            <a:srgbClr val="768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BCCD LOGO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6119300"/>
            <a:ext cx="1676400" cy="6336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533400"/>
            <a:ext cx="7239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3F6EA7"/>
                </a:solidFill>
              </a:rPr>
              <a:t>Peer Benchmarking Analysis</a:t>
            </a:r>
          </a:p>
        </p:txBody>
      </p:sp>
      <p:pic>
        <p:nvPicPr>
          <p:cNvPr id="14" name="Picture 13" descr="CC College Ma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28800" y="1219422"/>
            <a:ext cx="5791200" cy="441937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ckground strip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19800"/>
            <a:ext cx="9144000" cy="838200"/>
          </a:xfrm>
          <a:prstGeom prst="rect">
            <a:avLst/>
          </a:prstGeom>
        </p:spPr>
      </p:pic>
      <p:pic>
        <p:nvPicPr>
          <p:cNvPr id="5" name="Picture 4" descr="brochure logo 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67522" y="6172200"/>
            <a:ext cx="2947878" cy="4723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974081"/>
            <a:ext cx="9144000" cy="45719"/>
          </a:xfrm>
          <a:prstGeom prst="rect">
            <a:avLst/>
          </a:prstGeom>
          <a:solidFill>
            <a:srgbClr val="768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BCCD LOGO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6119300"/>
            <a:ext cx="1676400" cy="6336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533400"/>
            <a:ext cx="7239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3F6EA7"/>
                </a:solidFill>
              </a:rPr>
              <a:t>Peer Benchmarking Analysis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143000" y="1295400"/>
            <a:ext cx="25146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SzTx/>
              <a:tabLst/>
              <a:defRPr/>
            </a:pPr>
            <a:r>
              <a:rPr lang="en-US" b="1" i="1" u="sng" dirty="0">
                <a:solidFill>
                  <a:srgbClr val="3F6EA7"/>
                </a:solidFill>
              </a:rPr>
              <a:t>Key Findings: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SzTx/>
              <a:tabLst/>
              <a:defRPr/>
            </a:pPr>
            <a:endParaRPr lang="en-US" b="1" dirty="0">
              <a:solidFill>
                <a:srgbClr val="3F6EA7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143000" y="1905000"/>
            <a:ext cx="7162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33363" indent="-233363">
              <a:buFont typeface="Arial" pitchFamily="34" charset="0"/>
              <a:buChar char="•"/>
            </a:pPr>
            <a:r>
              <a:rPr lang="en-US" b="1" dirty="0">
                <a:solidFill>
                  <a:srgbClr val="3F6EA7"/>
                </a:solidFill>
              </a:rPr>
              <a:t>Apartment-style options include kitchenette and bathroom; Dorm-styles include shared or communal bathrooms with some also including communal kitchens.</a:t>
            </a:r>
          </a:p>
          <a:p>
            <a:endParaRPr lang="en-US" b="1" dirty="0">
              <a:solidFill>
                <a:srgbClr val="3F6EA7"/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1143000" y="3048000"/>
            <a:ext cx="7162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33363" indent="-233363">
              <a:buFont typeface="Arial" pitchFamily="34" charset="0"/>
              <a:buChar char="•"/>
            </a:pPr>
            <a:r>
              <a:rPr lang="en-US" b="1" dirty="0">
                <a:solidFill>
                  <a:srgbClr val="3F6EA7"/>
                </a:solidFill>
              </a:rPr>
              <a:t>All require adequate electronic and Internet infrastructure, security, parking and are fully furnished. Online operational systems are highly recommended.</a:t>
            </a:r>
          </a:p>
          <a:p>
            <a:pPr marL="233363" indent="-233363">
              <a:buFont typeface="Arial" pitchFamily="34" charset="0"/>
              <a:buChar char="•"/>
            </a:pPr>
            <a:endParaRPr lang="en-US" b="1" dirty="0">
              <a:solidFill>
                <a:srgbClr val="3F6EA7"/>
              </a:solidFill>
            </a:endParaRPr>
          </a:p>
          <a:p>
            <a:endParaRPr lang="en-US" b="1" dirty="0">
              <a:solidFill>
                <a:srgbClr val="3F6EA7"/>
              </a:solidFill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066800" y="4191000"/>
            <a:ext cx="7162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33363" indent="-233363">
              <a:buFont typeface="Arial" pitchFamily="34" charset="0"/>
              <a:buChar char="•"/>
            </a:pPr>
            <a:r>
              <a:rPr lang="en-US" b="1" dirty="0">
                <a:solidFill>
                  <a:srgbClr val="3F6EA7"/>
                </a:solidFill>
              </a:rPr>
              <a:t>Determining food options/meal plans are integral to design and operation of student housing, impacting rental rates, selection of student housing vs. market-rate housing, staffing, and alternative on- and off-campus dining options.</a:t>
            </a:r>
          </a:p>
          <a:p>
            <a:pPr marL="233363" indent="-233363">
              <a:buFont typeface="Arial" pitchFamily="34" charset="0"/>
              <a:buChar char="•"/>
            </a:pPr>
            <a:endParaRPr lang="en-US" b="1" dirty="0">
              <a:solidFill>
                <a:srgbClr val="3F6EA7"/>
              </a:solidFill>
            </a:endParaRPr>
          </a:p>
          <a:p>
            <a:pPr marL="233363" indent="-233363">
              <a:buFont typeface="Arial" pitchFamily="34" charset="0"/>
              <a:buChar char="•"/>
            </a:pPr>
            <a:endParaRPr lang="en-US" b="1" dirty="0">
              <a:solidFill>
                <a:srgbClr val="3F6EA7"/>
              </a:solidFill>
            </a:endParaRPr>
          </a:p>
          <a:p>
            <a:endParaRPr lang="en-US" b="1" dirty="0">
              <a:solidFill>
                <a:srgbClr val="3F6EA7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3" grpId="0" build="p"/>
      <p:bldP spid="1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ckground strip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19800"/>
            <a:ext cx="9144000" cy="838200"/>
          </a:xfrm>
          <a:prstGeom prst="rect">
            <a:avLst/>
          </a:prstGeom>
        </p:spPr>
      </p:pic>
      <p:pic>
        <p:nvPicPr>
          <p:cNvPr id="5" name="Picture 4" descr="brochure logo 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67522" y="6172200"/>
            <a:ext cx="2947878" cy="4723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974081"/>
            <a:ext cx="9144000" cy="45719"/>
          </a:xfrm>
          <a:prstGeom prst="rect">
            <a:avLst/>
          </a:prstGeom>
          <a:solidFill>
            <a:srgbClr val="768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BCCD LOGO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6119300"/>
            <a:ext cx="1676400" cy="6336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533400"/>
            <a:ext cx="7239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3F6EA7"/>
                </a:solidFill>
              </a:rPr>
              <a:t>Peer Benchmarking Analysis </a:t>
            </a:r>
            <a:r>
              <a:rPr lang="en-US" sz="2600" b="1" i="1" dirty="0">
                <a:solidFill>
                  <a:srgbClr val="3F6EA7"/>
                </a:solidFill>
              </a:rPr>
              <a:t>(Update)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143000" y="990600"/>
            <a:ext cx="76962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SzTx/>
              <a:tabLst/>
              <a:defRPr/>
            </a:pPr>
            <a:r>
              <a:rPr lang="en-US" sz="2600" b="1" dirty="0">
                <a:solidFill>
                  <a:srgbClr val="3F6EA7"/>
                </a:solidFill>
              </a:rPr>
              <a:t>Orange Coast College Student Housing, Costa Mesa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SzTx/>
              <a:tabLst/>
              <a:defRPr/>
            </a:pPr>
            <a:endParaRPr lang="en-US" sz="2600" b="1" dirty="0">
              <a:solidFill>
                <a:srgbClr val="3F6EA7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219200" y="1600200"/>
            <a:ext cx="41910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rgbClr val="3F6EA7"/>
                </a:solidFill>
              </a:rPr>
              <a:t>  2016 P3 RFP awarded to </a:t>
            </a:r>
            <a:r>
              <a:rPr lang="en-US" b="1" dirty="0" err="1">
                <a:solidFill>
                  <a:srgbClr val="3F6EA7"/>
                </a:solidFill>
              </a:rPr>
              <a:t>Servitas</a:t>
            </a:r>
            <a:endParaRPr lang="en-US" b="1" dirty="0">
              <a:solidFill>
                <a:srgbClr val="3F6EA7"/>
              </a:solidFill>
            </a:endParaRPr>
          </a:p>
          <a:p>
            <a:endParaRPr lang="en-US" b="1" dirty="0">
              <a:solidFill>
                <a:srgbClr val="3F6EA7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1" y="1676400"/>
            <a:ext cx="2793999" cy="16764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1219200" y="1981200"/>
            <a:ext cx="41910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rgbClr val="3F6EA7"/>
                </a:solidFill>
              </a:rPr>
              <a:t>  High-density urban environment</a:t>
            </a:r>
          </a:p>
          <a:p>
            <a:endParaRPr lang="en-US" b="1" dirty="0">
              <a:solidFill>
                <a:srgbClr val="3F6EA7"/>
              </a:solidFill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219200" y="2362200"/>
            <a:ext cx="41910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rgbClr val="3F6EA7"/>
                </a:solidFill>
              </a:rPr>
              <a:t>  817 beds + mixed-use </a:t>
            </a:r>
          </a:p>
          <a:p>
            <a:endParaRPr lang="en-US" b="1" dirty="0">
              <a:solidFill>
                <a:srgbClr val="3F6EA7"/>
              </a:solidFill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1219200" y="3124200"/>
            <a:ext cx="41910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rgbClr val="3F6EA7"/>
                </a:solidFill>
              </a:rPr>
              <a:t>  Financing through tax-exempt bonds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219200" y="3581400"/>
            <a:ext cx="41910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b="1" i="1" u="sng" dirty="0">
                <a:solidFill>
                  <a:srgbClr val="3F6EA7"/>
                </a:solidFill>
              </a:rPr>
              <a:t>Orange Coast College – Stated Goals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1219200" y="4038600"/>
            <a:ext cx="70104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rgbClr val="3F6EA7"/>
                </a:solidFill>
              </a:rPr>
              <a:t>  Become a 7-day a week campus through a live/learn environment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1219200" y="4419600"/>
            <a:ext cx="74676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rgbClr val="3F6EA7"/>
                </a:solidFill>
              </a:rPr>
              <a:t>  Increase GPAs and student retention; extracurricular activity opportunities</a:t>
            </a: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1219200" y="4800600"/>
            <a:ext cx="70104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rgbClr val="3F6EA7"/>
                </a:solidFill>
              </a:rPr>
              <a:t>  Aid in student recruitment by providing affordable housing </a:t>
            </a: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1219200" y="5181600"/>
            <a:ext cx="70104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rgbClr val="3F6EA7"/>
                </a:solidFill>
              </a:rPr>
              <a:t>  P3 - Minimize project costs while creating long-term revenue source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1219200" y="2743200"/>
            <a:ext cx="41910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rgbClr val="3F6EA7"/>
                </a:solidFill>
              </a:rPr>
              <a:t>  Long-term ground lease</a:t>
            </a:r>
          </a:p>
          <a:p>
            <a:endParaRPr lang="en-US" b="1" dirty="0">
              <a:solidFill>
                <a:srgbClr val="3F6EA7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 build="p"/>
      <p:bldP spid="14" grpId="0" build="p"/>
      <p:bldP spid="15" grpId="0" build="p"/>
      <p:bldP spid="16" grpId="0" build="p"/>
      <p:bldP spid="17" grpId="0" build="p"/>
      <p:bldP spid="18" grpId="0" build="p"/>
      <p:bldP spid="19" grpId="0" build="p"/>
      <p:bldP spid="20" grpId="0" build="p"/>
      <p:bldP spid="2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ckground strip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19800"/>
            <a:ext cx="9144000" cy="838200"/>
          </a:xfrm>
          <a:prstGeom prst="rect">
            <a:avLst/>
          </a:prstGeom>
        </p:spPr>
      </p:pic>
      <p:pic>
        <p:nvPicPr>
          <p:cNvPr id="5" name="Picture 4" descr="brochure logo 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67522" y="6172200"/>
            <a:ext cx="2947878" cy="4723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974081"/>
            <a:ext cx="9144000" cy="45719"/>
          </a:xfrm>
          <a:prstGeom prst="rect">
            <a:avLst/>
          </a:prstGeom>
          <a:solidFill>
            <a:srgbClr val="768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BCCD LOGO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6119300"/>
            <a:ext cx="1676400" cy="633696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143000" y="1295400"/>
            <a:ext cx="25146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SzTx/>
              <a:tabLst/>
              <a:defRPr/>
            </a:pPr>
            <a:r>
              <a:rPr lang="en-US" b="1" i="1" u="sng" dirty="0">
                <a:solidFill>
                  <a:srgbClr val="3F6EA7"/>
                </a:solidFill>
              </a:rPr>
              <a:t>Key Findings: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SzTx/>
              <a:tabLst/>
              <a:defRPr/>
            </a:pPr>
            <a:endParaRPr lang="en-US" b="1" dirty="0">
              <a:solidFill>
                <a:srgbClr val="3F6EA7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295400" y="1752600"/>
            <a:ext cx="7162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73038" indent="-173038">
              <a:buFont typeface="Arial" pitchFamily="34" charset="0"/>
              <a:buChar char="•"/>
            </a:pPr>
            <a:r>
              <a:rPr lang="en-US" b="1" dirty="0">
                <a:solidFill>
                  <a:srgbClr val="3F6EA7"/>
                </a:solidFill>
              </a:rPr>
              <a:t>Less than 150 existing apartment units in the entire City of Yucaipa are applicable for student/faculty housing, most within only two complexes.</a:t>
            </a:r>
          </a:p>
          <a:p>
            <a:pPr marL="173038" indent="-173038"/>
            <a:endParaRPr lang="en-US" b="1" dirty="0">
              <a:solidFill>
                <a:srgbClr val="3F6EA7"/>
              </a:solidFill>
            </a:endParaRPr>
          </a:p>
          <a:p>
            <a:pPr marL="173038" indent="-173038">
              <a:buFont typeface="Arial" pitchFamily="34" charset="0"/>
              <a:buChar char="•"/>
            </a:pPr>
            <a:r>
              <a:rPr lang="en-US" b="1" dirty="0">
                <a:solidFill>
                  <a:srgbClr val="3F6EA7"/>
                </a:solidFill>
              </a:rPr>
              <a:t>Only 20% of CHC students renting their housing live in Yucaipa; the remainder live in neighboring cities and commute to CHC.</a:t>
            </a:r>
          </a:p>
          <a:p>
            <a:pPr marL="173038" indent="-173038">
              <a:buFont typeface="Arial" pitchFamily="34" charset="0"/>
              <a:buChar char="•"/>
            </a:pPr>
            <a:endParaRPr lang="en-US" b="1" dirty="0">
              <a:solidFill>
                <a:srgbClr val="3F6EA7"/>
              </a:solidFill>
            </a:endParaRPr>
          </a:p>
          <a:p>
            <a:pPr marL="173038" indent="-173038">
              <a:buFont typeface="Arial" pitchFamily="34" charset="0"/>
              <a:buChar char="•"/>
            </a:pPr>
            <a:r>
              <a:rPr lang="en-US" b="1" dirty="0">
                <a:solidFill>
                  <a:srgbClr val="3F6EA7"/>
                </a:solidFill>
              </a:rPr>
              <a:t>Average rental rates are in the range of $1.63 to $1.89 per square foot per month; student housing costs should not exceed market rates.</a:t>
            </a:r>
          </a:p>
          <a:p>
            <a:pPr marL="173038" indent="-173038"/>
            <a:endParaRPr lang="en-US" b="1" dirty="0">
              <a:solidFill>
                <a:srgbClr val="3F6EA7"/>
              </a:solidFill>
            </a:endParaRPr>
          </a:p>
          <a:p>
            <a:pPr marL="173038" indent="-173038">
              <a:buFont typeface="Arial" pitchFamily="34" charset="0"/>
              <a:buChar char="•"/>
            </a:pPr>
            <a:r>
              <a:rPr lang="en-US" b="1" dirty="0">
                <a:solidFill>
                  <a:srgbClr val="3F6EA7"/>
                </a:solidFill>
              </a:rPr>
              <a:t>Political climate provides favorable circumstances to support development of student housing in the College Village District as opposed to higher density market-rate apartment complexes.</a:t>
            </a:r>
          </a:p>
          <a:p>
            <a:pPr marL="173038" indent="-173038">
              <a:buFont typeface="Arial" pitchFamily="34" charset="0"/>
              <a:buChar char="•"/>
            </a:pPr>
            <a:endParaRPr lang="en-US" b="1" dirty="0">
              <a:solidFill>
                <a:srgbClr val="3F6EA7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3000" y="533400"/>
            <a:ext cx="7239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3F6EA7"/>
                </a:solidFill>
              </a:rPr>
              <a:t>Off-Campus Housing Supply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ckground strip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19800"/>
            <a:ext cx="9144000" cy="838200"/>
          </a:xfrm>
          <a:prstGeom prst="rect">
            <a:avLst/>
          </a:prstGeom>
        </p:spPr>
      </p:pic>
      <p:pic>
        <p:nvPicPr>
          <p:cNvPr id="5" name="Picture 4" descr="brochure logo 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67522" y="6172200"/>
            <a:ext cx="2947878" cy="4723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974081"/>
            <a:ext cx="9144000" cy="45719"/>
          </a:xfrm>
          <a:prstGeom prst="rect">
            <a:avLst/>
          </a:prstGeom>
          <a:solidFill>
            <a:srgbClr val="768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BCCD LOGO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6119300"/>
            <a:ext cx="1676400" cy="633696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295400" y="1447800"/>
            <a:ext cx="7162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73038" indent="-173038">
              <a:buFont typeface="Arial" pitchFamily="34" charset="0"/>
              <a:buChar char="•"/>
            </a:pPr>
            <a:r>
              <a:rPr lang="en-US" b="1" dirty="0">
                <a:solidFill>
                  <a:srgbClr val="3F6EA7"/>
                </a:solidFill>
              </a:rPr>
              <a:t>Highly collaborative endeavor between SBCCD and Brookhurst -- </a:t>
            </a:r>
            <a:r>
              <a:rPr lang="en-US" b="1" i="1" dirty="0">
                <a:solidFill>
                  <a:srgbClr val="3F6EA7"/>
                </a:solidFill>
              </a:rPr>
              <a:t>Thank you SBCCD!!</a:t>
            </a:r>
          </a:p>
          <a:p>
            <a:pPr marL="173038" indent="-173038">
              <a:buFont typeface="Arial" pitchFamily="34" charset="0"/>
              <a:buChar char="•"/>
            </a:pPr>
            <a:endParaRPr lang="en-US" b="1" i="1" dirty="0">
              <a:solidFill>
                <a:srgbClr val="3F6EA7"/>
              </a:solidFill>
            </a:endParaRPr>
          </a:p>
          <a:p>
            <a:pPr marL="173038" indent="-173038">
              <a:buFont typeface="Arial" pitchFamily="34" charset="0"/>
              <a:buChar char="•"/>
            </a:pPr>
            <a:r>
              <a:rPr lang="en-US" b="1" dirty="0">
                <a:solidFill>
                  <a:srgbClr val="3F6EA7"/>
                </a:solidFill>
              </a:rPr>
              <a:t>Survey sent to all SBCCD students, faculty and staff of both campuses with email requests coming from Presidents Zhou and Rodriguez.</a:t>
            </a:r>
          </a:p>
          <a:p>
            <a:pPr marL="173038" indent="-173038">
              <a:buFont typeface="Arial" pitchFamily="34" charset="0"/>
              <a:buChar char="•"/>
            </a:pPr>
            <a:endParaRPr lang="en-US" b="1" dirty="0">
              <a:solidFill>
                <a:srgbClr val="3F6EA7"/>
              </a:solidFill>
            </a:endParaRPr>
          </a:p>
          <a:p>
            <a:pPr marL="173038" indent="-173038">
              <a:buFont typeface="Arial" pitchFamily="34" charset="0"/>
              <a:buChar char="•"/>
            </a:pPr>
            <a:r>
              <a:rPr lang="en-US" b="1" dirty="0">
                <a:solidFill>
                  <a:srgbClr val="3F6EA7"/>
                </a:solidFill>
              </a:rPr>
              <a:t>Web-based survey included 52 multiple choice questions to gauge demographics, employment, demand, current housing costs, future academic plans, amenities desired and numerous other factors.</a:t>
            </a:r>
          </a:p>
          <a:p>
            <a:pPr marL="173038" indent="-173038"/>
            <a:endParaRPr lang="en-US" b="1" dirty="0">
              <a:solidFill>
                <a:srgbClr val="3F6EA7"/>
              </a:solidFill>
            </a:endParaRPr>
          </a:p>
          <a:p>
            <a:pPr marL="173038" indent="-173038">
              <a:buFont typeface="Arial" pitchFamily="34" charset="0"/>
              <a:buChar char="•"/>
            </a:pPr>
            <a:r>
              <a:rPr lang="en-US" b="1" dirty="0">
                <a:solidFill>
                  <a:srgbClr val="3F6EA7"/>
                </a:solidFill>
              </a:rPr>
              <a:t>Survey was launched March 20, 2017 and closed June 12, 2017 with 3,165 responses received.    Responses are considered “statistically significant” at a 95% confidence level with a 3.5% margin of error.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43000" y="533400"/>
            <a:ext cx="7239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3F6EA7"/>
                </a:solidFill>
              </a:rPr>
              <a:t>Student/Faculty/Staff Survey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ckground strip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19800"/>
            <a:ext cx="9144000" cy="838200"/>
          </a:xfrm>
          <a:prstGeom prst="rect">
            <a:avLst/>
          </a:prstGeom>
        </p:spPr>
      </p:pic>
      <p:pic>
        <p:nvPicPr>
          <p:cNvPr id="5" name="Picture 4" descr="brochure logo 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67522" y="6172200"/>
            <a:ext cx="2947878" cy="4723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974081"/>
            <a:ext cx="9144000" cy="45719"/>
          </a:xfrm>
          <a:prstGeom prst="rect">
            <a:avLst/>
          </a:prstGeom>
          <a:solidFill>
            <a:srgbClr val="768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BCCD LOGO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6119300"/>
            <a:ext cx="1676400" cy="633696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143000" y="1752600"/>
            <a:ext cx="7162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73038" indent="-173038">
              <a:buFont typeface="Arial" pitchFamily="34" charset="0"/>
              <a:buChar char="•"/>
            </a:pPr>
            <a:r>
              <a:rPr lang="en-US" b="1" dirty="0">
                <a:solidFill>
                  <a:srgbClr val="3F6EA7"/>
                </a:solidFill>
              </a:rPr>
              <a:t>86% of CHC students attending CHC do so primarily because it is the closest college to where they live and/work.</a:t>
            </a:r>
            <a:endParaRPr lang="en-US" b="1" i="1" dirty="0">
              <a:solidFill>
                <a:srgbClr val="3F6EA7"/>
              </a:solidFill>
            </a:endParaRPr>
          </a:p>
          <a:p>
            <a:pPr marL="173038" indent="-173038">
              <a:buFont typeface="Arial" pitchFamily="34" charset="0"/>
              <a:buChar char="•"/>
            </a:pPr>
            <a:endParaRPr lang="en-US" b="1" i="1" dirty="0">
              <a:solidFill>
                <a:srgbClr val="3F6EA7"/>
              </a:solidFill>
            </a:endParaRPr>
          </a:p>
          <a:p>
            <a:pPr marL="173038" indent="-173038">
              <a:buFont typeface="Arial" pitchFamily="34" charset="0"/>
              <a:buChar char="•"/>
            </a:pPr>
            <a:r>
              <a:rPr lang="en-US" b="1" dirty="0">
                <a:solidFill>
                  <a:srgbClr val="3F6EA7"/>
                </a:solidFill>
              </a:rPr>
              <a:t>80% of CHC students indicated they would be interested in living in student housing adjacent to the campus. 77% of SBVC students also indicated a desire to live in student housing next to CHC, provided that SBCCD could provide shuttles/transportation to SBVC.</a:t>
            </a:r>
          </a:p>
          <a:p>
            <a:pPr marL="173038" indent="-173038">
              <a:buFont typeface="Arial" pitchFamily="34" charset="0"/>
              <a:buChar char="•"/>
            </a:pPr>
            <a:endParaRPr lang="en-US" b="1" dirty="0">
              <a:solidFill>
                <a:srgbClr val="3F6EA7"/>
              </a:solidFill>
            </a:endParaRPr>
          </a:p>
          <a:p>
            <a:pPr marL="173038" indent="-173038">
              <a:buFont typeface="Arial" pitchFamily="34" charset="0"/>
              <a:buChar char="•"/>
            </a:pPr>
            <a:r>
              <a:rPr lang="en-US" b="1" dirty="0">
                <a:solidFill>
                  <a:srgbClr val="3F6EA7"/>
                </a:solidFill>
              </a:rPr>
              <a:t>81% of SBCCD students are single; 83% are under the age of 29 while 69% are under 24.</a:t>
            </a:r>
          </a:p>
          <a:p>
            <a:pPr marL="173038" indent="-173038"/>
            <a:endParaRPr lang="en-US" b="1" dirty="0">
              <a:solidFill>
                <a:srgbClr val="3F6EA7"/>
              </a:solidFill>
            </a:endParaRPr>
          </a:p>
          <a:p>
            <a:pPr marL="173038" indent="-173038">
              <a:buFont typeface="Arial" pitchFamily="34" charset="0"/>
              <a:buChar char="•"/>
            </a:pPr>
            <a:r>
              <a:rPr lang="en-US" b="1" dirty="0">
                <a:solidFill>
                  <a:srgbClr val="3F6EA7"/>
                </a:solidFill>
              </a:rPr>
              <a:t>More than two-thirds of all SBVC and CHC students indicated they intended to transfer to a 4-year university prior to or upon graduation.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43000" y="533400"/>
            <a:ext cx="7239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3F6EA7"/>
                </a:solidFill>
              </a:rPr>
              <a:t>Student/Faculty/Staff Survey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143000" y="1295400"/>
            <a:ext cx="25146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SzTx/>
              <a:tabLst/>
              <a:defRPr/>
            </a:pPr>
            <a:r>
              <a:rPr lang="en-US" b="1" i="1" u="sng" dirty="0">
                <a:solidFill>
                  <a:srgbClr val="3F6EA7"/>
                </a:solidFill>
              </a:rPr>
              <a:t>Key Findings: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SzTx/>
              <a:tabLst/>
              <a:defRPr/>
            </a:pPr>
            <a:endParaRPr lang="en-US" b="1" dirty="0">
              <a:solidFill>
                <a:srgbClr val="3F6EA7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ckground strip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19800"/>
            <a:ext cx="9144000" cy="838200"/>
          </a:xfrm>
          <a:prstGeom prst="rect">
            <a:avLst/>
          </a:prstGeom>
        </p:spPr>
      </p:pic>
      <p:pic>
        <p:nvPicPr>
          <p:cNvPr id="5" name="Picture 4" descr="brochure logo 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67522" y="6172200"/>
            <a:ext cx="2947878" cy="4723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974081"/>
            <a:ext cx="9144000" cy="45719"/>
          </a:xfrm>
          <a:prstGeom prst="rect">
            <a:avLst/>
          </a:prstGeom>
          <a:solidFill>
            <a:srgbClr val="768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BCCD LOGO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6119300"/>
            <a:ext cx="1676400" cy="633696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143000" y="1600200"/>
            <a:ext cx="7162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73038" indent="-173038">
              <a:buFont typeface="Arial" pitchFamily="34" charset="0"/>
              <a:buChar char="•"/>
            </a:pPr>
            <a:r>
              <a:rPr lang="en-US" b="1" dirty="0">
                <a:solidFill>
                  <a:srgbClr val="3F6EA7"/>
                </a:solidFill>
              </a:rPr>
              <a:t>52% of CHC students are full-time, which is significantly higher than the national average of 40%.</a:t>
            </a:r>
            <a:endParaRPr lang="en-US" b="1" i="1" dirty="0">
              <a:solidFill>
                <a:srgbClr val="3F6EA7"/>
              </a:solidFill>
            </a:endParaRPr>
          </a:p>
          <a:p>
            <a:pPr marL="173038" indent="-173038">
              <a:buFont typeface="Arial" pitchFamily="34" charset="0"/>
              <a:buChar char="•"/>
            </a:pPr>
            <a:endParaRPr lang="en-US" b="1" i="1" dirty="0">
              <a:solidFill>
                <a:srgbClr val="3F6EA7"/>
              </a:solidFill>
            </a:endParaRPr>
          </a:p>
          <a:p>
            <a:pPr marL="173038" indent="-173038">
              <a:buFont typeface="Arial" pitchFamily="34" charset="0"/>
              <a:buChar char="•"/>
            </a:pPr>
            <a:r>
              <a:rPr lang="en-US" b="1" dirty="0">
                <a:solidFill>
                  <a:srgbClr val="3F6EA7"/>
                </a:solidFill>
              </a:rPr>
              <a:t>55% of those interested in student housing indicated they would be interested in renting for two years or longer.</a:t>
            </a:r>
          </a:p>
          <a:p>
            <a:pPr marL="173038" indent="-173038">
              <a:buFont typeface="Arial" pitchFamily="34" charset="0"/>
              <a:buChar char="•"/>
            </a:pPr>
            <a:endParaRPr lang="en-US" b="1" dirty="0">
              <a:solidFill>
                <a:srgbClr val="3F6EA7"/>
              </a:solidFill>
            </a:endParaRPr>
          </a:p>
          <a:p>
            <a:pPr marL="173038" indent="-173038">
              <a:buFont typeface="Arial" pitchFamily="34" charset="0"/>
              <a:buChar char="•"/>
            </a:pPr>
            <a:r>
              <a:rPr lang="en-US" b="1" dirty="0">
                <a:solidFill>
                  <a:srgbClr val="3F6EA7"/>
                </a:solidFill>
              </a:rPr>
              <a:t>Faculty/staff were predictably much older, commuted from much further distances, more likely to have spouses/children, lived in larger dwellings and/or were home owners, and were significantly less interested in housing.</a:t>
            </a:r>
          </a:p>
          <a:p>
            <a:pPr marL="173038" indent="-173038"/>
            <a:endParaRPr lang="en-US" b="1" dirty="0">
              <a:solidFill>
                <a:srgbClr val="3F6EA7"/>
              </a:solidFill>
            </a:endParaRPr>
          </a:p>
          <a:p>
            <a:pPr marL="173038" indent="-173038">
              <a:buFont typeface="Arial" pitchFamily="34" charset="0"/>
              <a:buChar char="•"/>
            </a:pPr>
            <a:r>
              <a:rPr lang="en-US" b="1" dirty="0">
                <a:solidFill>
                  <a:srgbClr val="3F6EA7"/>
                </a:solidFill>
              </a:rPr>
              <a:t>Domestic students showed a slightly higher interest in student housing than foreign students, which is contrary to the popular notion that a primary reason to have community college student housing is to attract foreign students.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43000" y="533400"/>
            <a:ext cx="7239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3F6EA7"/>
                </a:solidFill>
              </a:rPr>
              <a:t>Student/Faculty/Staff Survey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143000" y="1143000"/>
            <a:ext cx="25146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SzTx/>
              <a:tabLst/>
              <a:defRPr/>
            </a:pPr>
            <a:r>
              <a:rPr lang="en-US" b="1" i="1" u="sng" dirty="0">
                <a:solidFill>
                  <a:srgbClr val="3F6EA7"/>
                </a:solidFill>
              </a:rPr>
              <a:t>Key Findings: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SzTx/>
              <a:tabLst/>
              <a:defRPr/>
            </a:pPr>
            <a:endParaRPr lang="en-US" b="1" dirty="0">
              <a:solidFill>
                <a:srgbClr val="3F6EA7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ckground strip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19800"/>
            <a:ext cx="9144000" cy="838200"/>
          </a:xfrm>
          <a:prstGeom prst="rect">
            <a:avLst/>
          </a:prstGeom>
        </p:spPr>
      </p:pic>
      <p:pic>
        <p:nvPicPr>
          <p:cNvPr id="5" name="Picture 4" descr="brochure logo 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67522" y="6172200"/>
            <a:ext cx="2947878" cy="4723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974081"/>
            <a:ext cx="9144000" cy="45719"/>
          </a:xfrm>
          <a:prstGeom prst="rect">
            <a:avLst/>
          </a:prstGeom>
          <a:solidFill>
            <a:srgbClr val="768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BCCD LOGO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6119300"/>
            <a:ext cx="1676400" cy="6336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533400"/>
            <a:ext cx="7239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3F6EA7"/>
                </a:solidFill>
              </a:rPr>
              <a:t>Brookhurst Development &amp; Advisory Corporation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914400" y="1524000"/>
            <a:ext cx="7315200" cy="76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284163" indent="-220663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900" b="1" dirty="0">
                <a:solidFill>
                  <a:srgbClr val="3F6EA7"/>
                </a:solidFill>
              </a:rPr>
              <a:t>Established in 1996 -  </a:t>
            </a:r>
            <a:r>
              <a:rPr lang="en-US" sz="2000" b="1" dirty="0">
                <a:solidFill>
                  <a:srgbClr val="3F6EA7"/>
                </a:solidFill>
              </a:rPr>
              <a:t>National  development and advisory firm with offices in Newport Beach, Sacramento, Indianapolis and Houston</a:t>
            </a:r>
            <a:endParaRPr lang="en-US" sz="1900" b="1" dirty="0">
              <a:solidFill>
                <a:srgbClr val="3F6EA7"/>
              </a:solidFill>
            </a:endParaRPr>
          </a:p>
          <a:p>
            <a:pPr marL="284163" marR="0" lvl="0" indent="-220663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100" b="1" dirty="0">
              <a:solidFill>
                <a:srgbClr val="3F6EA7"/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914400" y="2438400"/>
            <a:ext cx="73152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4163" indent="-220663">
              <a:spcBef>
                <a:spcPct val="20000"/>
              </a:spcBef>
              <a:buFont typeface="Arial" pitchFamily="34" charset="0"/>
              <a:buChar char="•"/>
            </a:pPr>
            <a:r>
              <a:rPr lang="en-US" b="1" dirty="0">
                <a:solidFill>
                  <a:srgbClr val="3F6EA7"/>
                </a:solidFill>
              </a:rPr>
              <a:t>Experience in development and governmental advisory services with over $5 billion of higher education and various government projects</a:t>
            </a:r>
          </a:p>
          <a:p>
            <a:pPr marL="284163" marR="0" lvl="0" indent="-220663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100" b="1" dirty="0">
              <a:solidFill>
                <a:srgbClr val="3F6EA7"/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b="1" dirty="0">
              <a:solidFill>
                <a:srgbClr val="3F6EA7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914400" y="3352800"/>
            <a:ext cx="7467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284163" indent="-220663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900" b="1" dirty="0">
                <a:solidFill>
                  <a:srgbClr val="3F6EA7"/>
                </a:solidFill>
              </a:rPr>
              <a:t>Recognized as a foremost expert in alternative delivery options for California government projects including P3s, DBFOM  &amp; Lease-Leaseback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b="1" dirty="0">
              <a:solidFill>
                <a:srgbClr val="3F6EA7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914400" y="4267200"/>
            <a:ext cx="73152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4163" indent="-220663">
              <a:spcBef>
                <a:spcPct val="20000"/>
              </a:spcBef>
              <a:buFont typeface="Arial" pitchFamily="34" charset="0"/>
              <a:buChar char="•"/>
            </a:pPr>
            <a:r>
              <a:rPr lang="en-US" b="1" dirty="0">
                <a:solidFill>
                  <a:srgbClr val="3F6EA7"/>
                </a:solidFill>
              </a:rPr>
              <a:t>Currently under contract to develop CSU’s first P3 project in its 150-year history – CSU San Marcos Extended Learning Complex</a:t>
            </a:r>
            <a:endParaRPr lang="en-US" sz="2100" b="1" dirty="0">
              <a:solidFill>
                <a:srgbClr val="3F6EA7"/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b="1" dirty="0">
              <a:solidFill>
                <a:srgbClr val="3F6EA7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ckground strip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19800"/>
            <a:ext cx="9144000" cy="838200"/>
          </a:xfrm>
          <a:prstGeom prst="rect">
            <a:avLst/>
          </a:prstGeom>
        </p:spPr>
      </p:pic>
      <p:pic>
        <p:nvPicPr>
          <p:cNvPr id="5" name="Picture 4" descr="brochure logo 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67522" y="6172200"/>
            <a:ext cx="2947878" cy="4723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974081"/>
            <a:ext cx="9144000" cy="45719"/>
          </a:xfrm>
          <a:prstGeom prst="rect">
            <a:avLst/>
          </a:prstGeom>
          <a:solidFill>
            <a:srgbClr val="768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SBCCD LOGO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6119300"/>
            <a:ext cx="1676400" cy="633696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143000" y="1371600"/>
            <a:ext cx="7162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73038" indent="-173038">
              <a:buFont typeface="Arial" pitchFamily="34" charset="0"/>
              <a:buChar char="•"/>
            </a:pPr>
            <a:r>
              <a:rPr lang="en-US" b="1" dirty="0">
                <a:solidFill>
                  <a:srgbClr val="3F6EA7"/>
                </a:solidFill>
              </a:rPr>
              <a:t>Land Acquisition:  Who will negotiate and purchase the land – private developer, SBCCD, City of Yucaipa or a combination?</a:t>
            </a:r>
          </a:p>
          <a:p>
            <a:pPr marL="173038" indent="-173038"/>
            <a:endParaRPr lang="en-US" b="1" i="1" dirty="0">
              <a:solidFill>
                <a:srgbClr val="3F6EA7"/>
              </a:solidFill>
            </a:endParaRPr>
          </a:p>
          <a:p>
            <a:pPr marL="173038" indent="-173038">
              <a:buFont typeface="Arial" pitchFamily="34" charset="0"/>
              <a:buChar char="•"/>
            </a:pPr>
            <a:r>
              <a:rPr lang="en-US" b="1" dirty="0">
                <a:solidFill>
                  <a:srgbClr val="3F6EA7"/>
                </a:solidFill>
              </a:rPr>
              <a:t>Site Development:  Significant grading needed; Infrastructure – roads, sewers, utilities.</a:t>
            </a:r>
          </a:p>
          <a:p>
            <a:pPr marL="173038" indent="-173038">
              <a:buFont typeface="Arial" pitchFamily="34" charset="0"/>
              <a:buChar char="•"/>
            </a:pPr>
            <a:endParaRPr lang="en-US" b="1" dirty="0">
              <a:solidFill>
                <a:srgbClr val="3F6EA7"/>
              </a:solidFill>
            </a:endParaRPr>
          </a:p>
          <a:p>
            <a:pPr marL="173038" indent="-173038">
              <a:buFont typeface="Arial" pitchFamily="34" charset="0"/>
              <a:buChar char="•"/>
            </a:pPr>
            <a:r>
              <a:rPr lang="en-US" b="1" dirty="0">
                <a:solidFill>
                  <a:srgbClr val="3F6EA7"/>
                </a:solidFill>
              </a:rPr>
              <a:t>Entitlements:  Who will take the lead on EIR/CEQA processes?</a:t>
            </a:r>
          </a:p>
          <a:p>
            <a:pPr marL="173038" indent="-173038"/>
            <a:endParaRPr lang="en-US" b="1" dirty="0">
              <a:solidFill>
                <a:srgbClr val="3F6EA7"/>
              </a:solidFill>
            </a:endParaRPr>
          </a:p>
          <a:p>
            <a:pPr marL="173038" indent="-173038">
              <a:buFont typeface="Arial" pitchFamily="34" charset="0"/>
              <a:buChar char="•"/>
            </a:pPr>
            <a:r>
              <a:rPr lang="en-US" b="1" dirty="0">
                <a:solidFill>
                  <a:srgbClr val="3F6EA7"/>
                </a:solidFill>
              </a:rPr>
              <a:t>Phasing:  How will the student housing project be sequenced in the development of College Village?</a:t>
            </a:r>
          </a:p>
          <a:p>
            <a:pPr marL="173038" indent="-173038"/>
            <a:endParaRPr lang="en-US" b="1" dirty="0">
              <a:solidFill>
                <a:srgbClr val="3F6EA7"/>
              </a:solidFill>
            </a:endParaRPr>
          </a:p>
          <a:p>
            <a:pPr marL="173038" indent="-173038">
              <a:buFont typeface="Arial" pitchFamily="34" charset="0"/>
              <a:buChar char="•"/>
            </a:pPr>
            <a:r>
              <a:rPr lang="en-US" b="1" dirty="0">
                <a:solidFill>
                  <a:srgbClr val="3F6EA7"/>
                </a:solidFill>
              </a:rPr>
              <a:t>The current Yucaipa City Council is adverse to developing market-rate multi-family housing within the College Village District, which could be necessary for financial feasibility of the District’s overall development.</a:t>
            </a:r>
          </a:p>
          <a:p>
            <a:pPr marL="173038" indent="-173038">
              <a:buFont typeface="Arial" pitchFamily="34" charset="0"/>
              <a:buChar char="•"/>
            </a:pPr>
            <a:endParaRPr lang="en-US" b="1" dirty="0">
              <a:solidFill>
                <a:srgbClr val="3F6EA7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3000" y="533400"/>
            <a:ext cx="7239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3F6EA7"/>
                </a:solidFill>
              </a:rPr>
              <a:t>Conclusion - Challenges</a:t>
            </a:r>
          </a:p>
        </p:txBody>
      </p:sp>
    </p:spTree>
    <p:extLst>
      <p:ext uri="{BB962C8B-B14F-4D97-AF65-F5344CB8AC3E}">
        <p14:creationId xmlns:p14="http://schemas.microsoft.com/office/powerpoint/2010/main" val="11195972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ckground strip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19800"/>
            <a:ext cx="9144000" cy="838200"/>
          </a:xfrm>
          <a:prstGeom prst="rect">
            <a:avLst/>
          </a:prstGeom>
        </p:spPr>
      </p:pic>
      <p:pic>
        <p:nvPicPr>
          <p:cNvPr id="5" name="Picture 4" descr="brochure logo 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67522" y="6172200"/>
            <a:ext cx="2947878" cy="4723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974081"/>
            <a:ext cx="9144000" cy="45719"/>
          </a:xfrm>
          <a:prstGeom prst="rect">
            <a:avLst/>
          </a:prstGeom>
          <a:solidFill>
            <a:srgbClr val="768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SBCCD LOGO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6119300"/>
            <a:ext cx="1676400" cy="633696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143000" y="1371600"/>
            <a:ext cx="7162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73038" indent="-173038">
              <a:buFont typeface="Arial" pitchFamily="34" charset="0"/>
              <a:buChar char="•"/>
            </a:pPr>
            <a:r>
              <a:rPr lang="en-US" b="1" dirty="0">
                <a:solidFill>
                  <a:srgbClr val="3F6EA7"/>
                </a:solidFill>
              </a:rPr>
              <a:t>Demographic projections for the City of Yucaipa show a decreasing population within the 20 to 29 age group, which currently comprises about 60% of CHC students</a:t>
            </a:r>
          </a:p>
          <a:p>
            <a:pPr marL="173038" indent="-173038"/>
            <a:endParaRPr lang="en-US" b="1" i="1" dirty="0">
              <a:solidFill>
                <a:srgbClr val="3F6EA7"/>
              </a:solidFill>
            </a:endParaRPr>
          </a:p>
          <a:p>
            <a:pPr marL="173038" indent="-173038">
              <a:buFont typeface="Arial" pitchFamily="34" charset="0"/>
              <a:buChar char="•"/>
            </a:pPr>
            <a:r>
              <a:rPr lang="en-US" b="1" dirty="0">
                <a:solidFill>
                  <a:srgbClr val="3F6EA7"/>
                </a:solidFill>
              </a:rPr>
              <a:t>The survey revealed that faculty/staff require workforce housing more consistent with the single-family detached housing already in the region.  This would require SBCCD to take on financial and market risks of development in which it has no experience</a:t>
            </a:r>
          </a:p>
          <a:p>
            <a:pPr marL="173038" indent="-173038">
              <a:buFont typeface="Arial" pitchFamily="34" charset="0"/>
              <a:buChar char="•"/>
            </a:pPr>
            <a:endParaRPr lang="en-US" b="1" dirty="0">
              <a:solidFill>
                <a:srgbClr val="3F6EA7"/>
              </a:solidFill>
            </a:endParaRPr>
          </a:p>
          <a:p>
            <a:pPr marL="173038" indent="-173038">
              <a:buFont typeface="Arial" pitchFamily="34" charset="0"/>
              <a:buChar char="•"/>
            </a:pPr>
            <a:r>
              <a:rPr lang="en-US" b="1" dirty="0">
                <a:solidFill>
                  <a:srgbClr val="3F6EA7"/>
                </a:solidFill>
              </a:rPr>
              <a:t>Financial feasibility of student housing currently uncertain</a:t>
            </a:r>
          </a:p>
          <a:p>
            <a:pPr marL="173038" indent="-173038"/>
            <a:endParaRPr lang="en-US" b="1" dirty="0">
              <a:solidFill>
                <a:srgbClr val="3F6EA7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3000" y="533400"/>
            <a:ext cx="7239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3F6EA7"/>
                </a:solidFill>
              </a:rPr>
              <a:t>Conclusion - Challenges</a:t>
            </a:r>
          </a:p>
        </p:txBody>
      </p:sp>
    </p:spTree>
    <p:extLst>
      <p:ext uri="{BB962C8B-B14F-4D97-AF65-F5344CB8AC3E}">
        <p14:creationId xmlns:p14="http://schemas.microsoft.com/office/powerpoint/2010/main" val="11195972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ckground strip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19800"/>
            <a:ext cx="9144000" cy="838200"/>
          </a:xfrm>
          <a:prstGeom prst="rect">
            <a:avLst/>
          </a:prstGeom>
        </p:spPr>
      </p:pic>
      <p:pic>
        <p:nvPicPr>
          <p:cNvPr id="5" name="Picture 4" descr="brochure logo 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67522" y="6172200"/>
            <a:ext cx="2947878" cy="4723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974081"/>
            <a:ext cx="9144000" cy="45719"/>
          </a:xfrm>
          <a:prstGeom prst="rect">
            <a:avLst/>
          </a:prstGeom>
          <a:solidFill>
            <a:srgbClr val="768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SBCCD LOGO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6119300"/>
            <a:ext cx="1676400" cy="633696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143000" y="1676400"/>
            <a:ext cx="7162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73038" lvl="0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>
                <a:solidFill>
                  <a:srgbClr val="3F6EA7"/>
                </a:solidFill>
              </a:rPr>
              <a:t>Potential revenue generated through ground lease and/or dorm fees</a:t>
            </a:r>
          </a:p>
          <a:p>
            <a:pPr marL="173038" lvl="0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>
                <a:solidFill>
                  <a:srgbClr val="3F6EA7"/>
                </a:solidFill>
              </a:rPr>
              <a:t>A sense of belonging to the college; 24/7 live-learn environment</a:t>
            </a:r>
          </a:p>
          <a:p>
            <a:pPr marL="173038" lvl="0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>
                <a:solidFill>
                  <a:srgbClr val="3F6EA7"/>
                </a:solidFill>
              </a:rPr>
              <a:t>Increased retention of those outside commuting area</a:t>
            </a:r>
          </a:p>
          <a:p>
            <a:pPr marL="173038" lvl="0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>
                <a:solidFill>
                  <a:srgbClr val="3F6EA7"/>
                </a:solidFill>
              </a:rPr>
              <a:t>Improved collaborative learning among students</a:t>
            </a:r>
          </a:p>
          <a:p>
            <a:pPr marL="173038" lvl="0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>
                <a:solidFill>
                  <a:srgbClr val="3F6EA7"/>
                </a:solidFill>
              </a:rPr>
              <a:t>Higher level of student-faculty engagement</a:t>
            </a:r>
          </a:p>
          <a:p>
            <a:pPr marL="173038" lvl="0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>
                <a:solidFill>
                  <a:srgbClr val="3F6EA7"/>
                </a:solidFill>
              </a:rPr>
              <a:t>Greater openness to diversity</a:t>
            </a:r>
          </a:p>
          <a:p>
            <a:pPr marL="173038" lvl="0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>
                <a:solidFill>
                  <a:srgbClr val="3F6EA7"/>
                </a:solidFill>
              </a:rPr>
              <a:t>Close proximity allows greater access to campus resources (e.g. library, tutoring, faculty hours)</a:t>
            </a:r>
          </a:p>
          <a:p>
            <a:pPr marL="173038" lvl="0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>
                <a:solidFill>
                  <a:srgbClr val="3F6EA7"/>
                </a:solidFill>
              </a:rPr>
              <a:t>Removal of campus commuting increases time allocated to scholastics</a:t>
            </a:r>
          </a:p>
          <a:p>
            <a:pPr marL="173038" lvl="0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>
                <a:solidFill>
                  <a:srgbClr val="3F6EA7"/>
                </a:solidFill>
              </a:rPr>
              <a:t>Higher graduation percentages for under-served minority students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143000" y="1143000"/>
            <a:ext cx="57912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SzTx/>
              <a:tabLst/>
              <a:defRPr/>
            </a:pPr>
            <a:r>
              <a:rPr lang="en-US" b="1" u="sng" dirty="0">
                <a:solidFill>
                  <a:srgbClr val="3F6EA7"/>
                </a:solidFill>
              </a:rPr>
              <a:t>Student housing provides educational benefits</a:t>
            </a:r>
            <a:r>
              <a:rPr lang="en-US" b="1" dirty="0">
                <a:solidFill>
                  <a:srgbClr val="3F6EA7"/>
                </a:solidFill>
              </a:rPr>
              <a:t>:</a:t>
            </a: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SzTx/>
              <a:tabLst/>
              <a:defRPr/>
            </a:pPr>
            <a:endParaRPr lang="en-US" b="1" dirty="0">
              <a:solidFill>
                <a:srgbClr val="3F6EA7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533400"/>
            <a:ext cx="7239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3F6EA7"/>
                </a:solidFill>
              </a:rPr>
              <a:t>Conclusion - Opportunities</a:t>
            </a:r>
          </a:p>
        </p:txBody>
      </p:sp>
    </p:spTree>
    <p:extLst>
      <p:ext uri="{BB962C8B-B14F-4D97-AF65-F5344CB8AC3E}">
        <p14:creationId xmlns:p14="http://schemas.microsoft.com/office/powerpoint/2010/main" val="28666687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ckground strip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19800"/>
            <a:ext cx="9144000" cy="838200"/>
          </a:xfrm>
          <a:prstGeom prst="rect">
            <a:avLst/>
          </a:prstGeom>
        </p:spPr>
      </p:pic>
      <p:pic>
        <p:nvPicPr>
          <p:cNvPr id="5" name="Picture 4" descr="brochure logo 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67522" y="6172200"/>
            <a:ext cx="2947878" cy="4723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974081"/>
            <a:ext cx="9144000" cy="45719"/>
          </a:xfrm>
          <a:prstGeom prst="rect">
            <a:avLst/>
          </a:prstGeom>
          <a:solidFill>
            <a:srgbClr val="768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SBCCD LOGO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6119300"/>
            <a:ext cx="1676400" cy="633696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143000" y="1752600"/>
            <a:ext cx="7162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73038" lvl="0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>
                <a:solidFill>
                  <a:srgbClr val="3F6EA7"/>
                </a:solidFill>
              </a:rPr>
              <a:t>Improved level of academic and career advisory</a:t>
            </a:r>
          </a:p>
          <a:p>
            <a:pPr marL="173038" lvl="0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>
                <a:solidFill>
                  <a:srgbClr val="3F6EA7"/>
                </a:solidFill>
              </a:rPr>
              <a:t>Students living in campus student housing typically average higher GPAs compared to those that do not</a:t>
            </a:r>
          </a:p>
          <a:p>
            <a:pPr marL="173038" lvl="0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>
                <a:solidFill>
                  <a:srgbClr val="3F6EA7"/>
                </a:solidFill>
              </a:rPr>
              <a:t>Demand exists:  Significant majority of students surveyed interested in student housing;  Yucaipa lacks sufficient student housing near CHC</a:t>
            </a:r>
          </a:p>
          <a:p>
            <a:pPr marL="173038" lvl="0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>
                <a:solidFill>
                  <a:srgbClr val="3F6EA7"/>
                </a:solidFill>
              </a:rPr>
              <a:t>Environment exists:  Favorable current political climate in City of Yucaipa to include student housing and supportive amenities in College Village development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143000" y="1143000"/>
            <a:ext cx="57912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SzTx/>
              <a:tabLst/>
              <a:defRPr/>
            </a:pPr>
            <a:r>
              <a:rPr lang="en-US" b="1" u="sng" dirty="0">
                <a:solidFill>
                  <a:srgbClr val="3F6EA7"/>
                </a:solidFill>
              </a:rPr>
              <a:t>Student housing provides educational benefits</a:t>
            </a:r>
            <a:r>
              <a:rPr lang="en-US" b="1" dirty="0">
                <a:solidFill>
                  <a:srgbClr val="3F6EA7"/>
                </a:solidFill>
              </a:rPr>
              <a:t>:</a:t>
            </a: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SzTx/>
              <a:tabLst/>
              <a:defRPr/>
            </a:pPr>
            <a:endParaRPr lang="en-US" b="1" dirty="0">
              <a:solidFill>
                <a:srgbClr val="3F6EA7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533400"/>
            <a:ext cx="7239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3F6EA7"/>
                </a:solidFill>
              </a:rPr>
              <a:t>Conclusion - Opportunities</a:t>
            </a:r>
          </a:p>
        </p:txBody>
      </p:sp>
    </p:spTree>
    <p:extLst>
      <p:ext uri="{BB962C8B-B14F-4D97-AF65-F5344CB8AC3E}">
        <p14:creationId xmlns:p14="http://schemas.microsoft.com/office/powerpoint/2010/main" val="28666687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ckground strip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19800"/>
            <a:ext cx="9144000" cy="838200"/>
          </a:xfrm>
          <a:prstGeom prst="rect">
            <a:avLst/>
          </a:prstGeom>
        </p:spPr>
      </p:pic>
      <p:pic>
        <p:nvPicPr>
          <p:cNvPr id="5" name="Picture 4" descr="brochure logo 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67522" y="6172200"/>
            <a:ext cx="2947878" cy="4723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974081"/>
            <a:ext cx="9144000" cy="45719"/>
          </a:xfrm>
          <a:prstGeom prst="rect">
            <a:avLst/>
          </a:prstGeom>
          <a:solidFill>
            <a:srgbClr val="768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BCCD LOGO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6119300"/>
            <a:ext cx="1676400" cy="633696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143000" y="2337460"/>
            <a:ext cx="7162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73736" indent="-173736">
              <a:buFont typeface="Arial" panose="020B0604020202020204" pitchFamily="34" charset="0"/>
              <a:buChar char="•"/>
            </a:pPr>
            <a:endParaRPr lang="en-US" b="1" dirty="0">
              <a:solidFill>
                <a:srgbClr val="3F6EA7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066800" y="3505200"/>
            <a:ext cx="7162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73736" indent="-173736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F6EA7"/>
                </a:solidFill>
              </a:rPr>
              <a:t>Phase I results significant enough to warrant Phase II Feasibility Study – financial analysis.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43000" y="533400"/>
            <a:ext cx="7239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3F6EA7"/>
                </a:solidFill>
              </a:rPr>
              <a:t>Conclusion - Recommendations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1066800" y="1981200"/>
            <a:ext cx="7162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73736" indent="-173736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F6EA7"/>
                </a:solidFill>
              </a:rPr>
              <a:t>Collaboration needed:  Enhanced cooperation &amp; communication among SBCCD, CHC and City of Yucaipa supports success.  Recommend steering committee structure including stakeholders such as YCJUSD &amp; CRY-ROP.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ckground strip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19800"/>
            <a:ext cx="9144000" cy="838200"/>
          </a:xfrm>
          <a:prstGeom prst="rect">
            <a:avLst/>
          </a:prstGeom>
        </p:spPr>
      </p:pic>
      <p:pic>
        <p:nvPicPr>
          <p:cNvPr id="5" name="Picture 4" descr="brochure logo 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67522" y="6172200"/>
            <a:ext cx="2947878" cy="4723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974081"/>
            <a:ext cx="9144000" cy="45719"/>
          </a:xfrm>
          <a:prstGeom prst="rect">
            <a:avLst/>
          </a:prstGeom>
          <a:solidFill>
            <a:srgbClr val="768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BCCD LOGO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6119300"/>
            <a:ext cx="1676400" cy="6336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631448"/>
            <a:ext cx="7239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3F6EA7"/>
                </a:solidFill>
              </a:rPr>
              <a:t>SBCCD Student Housing Objectives</a:t>
            </a:r>
          </a:p>
          <a:p>
            <a:r>
              <a:rPr lang="en-US" sz="2600" b="1" dirty="0">
                <a:solidFill>
                  <a:srgbClr val="3F6EA7"/>
                </a:solidFill>
              </a:rPr>
              <a:t>Phase I Feasibility Study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990600" y="1752600"/>
            <a:ext cx="7315200" cy="91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284163" marR="0" lvl="0" indent="-220663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100" b="1" dirty="0">
                <a:solidFill>
                  <a:srgbClr val="3F6EA7"/>
                </a:solidFill>
              </a:rPr>
              <a:t>Market assessment and demand analysis to ascertain existing demand, and patterns and trends within community college student housing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990600" y="2743200"/>
            <a:ext cx="7315200" cy="91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284163" indent="-220663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100" b="1" dirty="0">
                <a:solidFill>
                  <a:srgbClr val="3F6EA7"/>
                </a:solidFill>
              </a:rPr>
              <a:t>Assessment of surrounding market conditions, demographic analysis, current enrollment, projected growth and rent obtainable for the new dorm units </a:t>
            </a:r>
          </a:p>
          <a:p>
            <a:pPr marL="284163" marR="0" lvl="0" indent="-220663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100" b="1" dirty="0">
              <a:solidFill>
                <a:srgbClr val="3F6EA7"/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990600" y="3733800"/>
            <a:ext cx="73152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4163" indent="-220663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900" b="1" dirty="0">
                <a:solidFill>
                  <a:srgbClr val="3F6EA7"/>
                </a:solidFill>
              </a:rPr>
              <a:t>Market study of existing off-campus housing</a:t>
            </a:r>
          </a:p>
          <a:p>
            <a:pPr marL="284163" marR="0" lvl="0" indent="-220663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100" b="1" dirty="0">
              <a:solidFill>
                <a:srgbClr val="3F6EA7"/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990600" y="4267200"/>
            <a:ext cx="73152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4163" indent="-220663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900" b="1" dirty="0">
                <a:solidFill>
                  <a:srgbClr val="3F6EA7"/>
                </a:solidFill>
              </a:rPr>
              <a:t>Review of peer benchmark projects (other California community colleges with student housing)</a:t>
            </a:r>
          </a:p>
          <a:p>
            <a:pPr marL="284163" marR="0" lvl="0" indent="-220663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100" b="1" dirty="0">
              <a:solidFill>
                <a:srgbClr val="3F6EA7"/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990600" y="5029200"/>
            <a:ext cx="73152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4163" indent="-220663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900" b="1" dirty="0">
                <a:solidFill>
                  <a:srgbClr val="3F6EA7"/>
                </a:solidFill>
              </a:rPr>
              <a:t>Comprehensive survey of faculty, staff and students</a:t>
            </a:r>
          </a:p>
          <a:p>
            <a:pPr marL="284163" marR="0" lvl="0" indent="-220663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100" b="1" dirty="0">
              <a:solidFill>
                <a:srgbClr val="3F6EA7"/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ckground strip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19800"/>
            <a:ext cx="9144000" cy="838200"/>
          </a:xfrm>
          <a:prstGeom prst="rect">
            <a:avLst/>
          </a:prstGeom>
        </p:spPr>
      </p:pic>
      <p:pic>
        <p:nvPicPr>
          <p:cNvPr id="5" name="Picture 4" descr="brochure logo 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67522" y="6172200"/>
            <a:ext cx="2947878" cy="4723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974081"/>
            <a:ext cx="9144000" cy="45719"/>
          </a:xfrm>
          <a:prstGeom prst="rect">
            <a:avLst/>
          </a:prstGeom>
          <a:solidFill>
            <a:srgbClr val="768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BCCD LOGO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6119300"/>
            <a:ext cx="1676400" cy="6336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533400"/>
            <a:ext cx="7239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3F6EA7"/>
                </a:solidFill>
              </a:rPr>
              <a:t>College Village Overlay District – Yucaipa, CA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990600" y="3048000"/>
            <a:ext cx="73152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33363" indent="-233363">
              <a:buFont typeface="Arial" pitchFamily="34" charset="0"/>
              <a:buChar char="•"/>
            </a:pPr>
            <a:r>
              <a:rPr lang="en-US" b="1" dirty="0">
                <a:solidFill>
                  <a:srgbClr val="3F6EA7"/>
                </a:solidFill>
              </a:rPr>
              <a:t>Primary goal is </a:t>
            </a:r>
            <a:r>
              <a:rPr lang="en-US" b="1" i="1" dirty="0">
                <a:solidFill>
                  <a:srgbClr val="3F6EA7"/>
                </a:solidFill>
              </a:rPr>
              <a:t>“to encourage the development of a vibrant, pedestrian-friendly college village that offers a range of housing and nonresidential opportunities, including commercial, public, and institutional uses, to serve the diverse needs of the college, Yucaipa community, and the region." 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990600" y="4648200"/>
            <a:ext cx="75438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33363" indent="-233363">
              <a:buFont typeface="Arial" pitchFamily="34" charset="0"/>
              <a:buChar char="•"/>
            </a:pPr>
            <a:r>
              <a:rPr lang="en-US" b="1" dirty="0">
                <a:solidFill>
                  <a:srgbClr val="3F6EA7"/>
                </a:solidFill>
              </a:rPr>
              <a:t>Objectives include creating a sustainable mix of quasi-public/institutional and educational uses, housing – inclusive of student/faculty housing, and a range of commercial uses to provide economic vitality to the District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990600" y="2209800"/>
            <a:ext cx="75438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33363" indent="-233363">
              <a:buFont typeface="Arial" pitchFamily="34" charset="0"/>
              <a:buChar char="•"/>
            </a:pPr>
            <a:r>
              <a:rPr lang="en-US" b="1" dirty="0">
                <a:solidFill>
                  <a:srgbClr val="3F6EA7"/>
                </a:solidFill>
              </a:rPr>
              <a:t>49.1 acres of raw undeveloped land primarily comprised of two large parcels,  each currently owned by two separate private owners</a:t>
            </a:r>
          </a:p>
          <a:p>
            <a:pPr marL="233363" indent="-233363">
              <a:buFont typeface="Arial" pitchFamily="34" charset="0"/>
              <a:buChar char="•"/>
            </a:pPr>
            <a:endParaRPr lang="en-US" b="1" dirty="0">
              <a:solidFill>
                <a:srgbClr val="3F6EA7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990600" y="1371600"/>
            <a:ext cx="75438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33363" indent="-233363">
              <a:buFont typeface="Arial" pitchFamily="34" charset="0"/>
              <a:buChar char="•"/>
            </a:pPr>
            <a:r>
              <a:rPr lang="en-US" b="1" dirty="0">
                <a:solidFill>
                  <a:srgbClr val="3F6EA7"/>
                </a:solidFill>
              </a:rPr>
              <a:t>A collaborative effort between the City of Yucaipa and San Bernardino Community College District/Crafton Hills Community College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ckground strip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19800"/>
            <a:ext cx="9144000" cy="838200"/>
          </a:xfrm>
          <a:prstGeom prst="rect">
            <a:avLst/>
          </a:prstGeom>
        </p:spPr>
      </p:pic>
      <p:pic>
        <p:nvPicPr>
          <p:cNvPr id="5" name="Picture 4" descr="brochure logo 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67522" y="6172200"/>
            <a:ext cx="2947878" cy="4723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974081"/>
            <a:ext cx="9144000" cy="45719"/>
          </a:xfrm>
          <a:prstGeom prst="rect">
            <a:avLst/>
          </a:prstGeom>
          <a:solidFill>
            <a:srgbClr val="768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BCCD LOGO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6119300"/>
            <a:ext cx="1676400" cy="633696"/>
          </a:xfrm>
          <a:prstGeom prst="rect">
            <a:avLst/>
          </a:prstGeom>
        </p:spPr>
      </p:pic>
      <p:pic>
        <p:nvPicPr>
          <p:cNvPr id="6" name="Picture 5" descr="College Village Overlay District Concept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33600" y="1066800"/>
            <a:ext cx="4648200" cy="429064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3000" y="533400"/>
            <a:ext cx="7239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3F6EA7"/>
                </a:solidFill>
              </a:rPr>
              <a:t>College Village Overlay District – Yucaipa, CA</a:t>
            </a: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ckground strip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19800"/>
            <a:ext cx="9144000" cy="838200"/>
          </a:xfrm>
          <a:prstGeom prst="rect">
            <a:avLst/>
          </a:prstGeom>
        </p:spPr>
      </p:pic>
      <p:pic>
        <p:nvPicPr>
          <p:cNvPr id="5" name="Picture 4" descr="brochure logo 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67522" y="6172200"/>
            <a:ext cx="2947878" cy="4723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974081"/>
            <a:ext cx="9144000" cy="45719"/>
          </a:xfrm>
          <a:prstGeom prst="rect">
            <a:avLst/>
          </a:prstGeom>
          <a:solidFill>
            <a:srgbClr val="768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BCCD LOGO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6119300"/>
            <a:ext cx="1676400" cy="633696"/>
          </a:xfrm>
          <a:prstGeom prst="rect">
            <a:avLst/>
          </a:prstGeom>
        </p:spPr>
      </p:pic>
      <p:pic>
        <p:nvPicPr>
          <p:cNvPr id="10" name="Picture 9" descr="College Village Overlay District Concep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33600" y="1066799"/>
            <a:ext cx="4648200" cy="46482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43000" y="533400"/>
            <a:ext cx="7239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3F6EA7"/>
                </a:solidFill>
              </a:rPr>
              <a:t>College Village Overlay District – Yucaipa, CA</a:t>
            </a: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ckground strip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19800"/>
            <a:ext cx="9144000" cy="838200"/>
          </a:xfrm>
          <a:prstGeom prst="rect">
            <a:avLst/>
          </a:prstGeom>
        </p:spPr>
      </p:pic>
      <p:pic>
        <p:nvPicPr>
          <p:cNvPr id="5" name="Picture 4" descr="brochure logo 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67522" y="6172200"/>
            <a:ext cx="2947878" cy="4723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974081"/>
            <a:ext cx="9144000" cy="45719"/>
          </a:xfrm>
          <a:prstGeom prst="rect">
            <a:avLst/>
          </a:prstGeom>
          <a:solidFill>
            <a:srgbClr val="768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BCCD LOGO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6119300"/>
            <a:ext cx="1676400" cy="633696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1143000" y="1143000"/>
            <a:ext cx="25146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SzTx/>
              <a:tabLst/>
              <a:defRPr/>
            </a:pPr>
            <a:r>
              <a:rPr lang="en-US" b="1" i="1" u="sng" dirty="0">
                <a:solidFill>
                  <a:srgbClr val="3F6EA7"/>
                </a:solidFill>
              </a:rPr>
              <a:t>Objectives also include: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SzTx/>
              <a:tabLst/>
              <a:defRPr/>
            </a:pPr>
            <a:endParaRPr lang="en-US" b="1" dirty="0">
              <a:solidFill>
                <a:srgbClr val="3F6EA7"/>
              </a:solidFill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143000" y="1600200"/>
            <a:ext cx="73914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33363" indent="-233363">
              <a:buFont typeface="Arial" pitchFamily="34" charset="0"/>
              <a:buChar char="•"/>
            </a:pPr>
            <a:r>
              <a:rPr lang="en-US" b="1" dirty="0">
                <a:solidFill>
                  <a:srgbClr val="3F6EA7"/>
                </a:solidFill>
              </a:rPr>
              <a:t>Promoting infill, transit-oriented development, and other forms of sustainable development that facilitate a dynamic environment for both daytime and nighttime usage that serves the College and community. 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1143000" y="2590800"/>
            <a:ext cx="74676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33363" indent="-233363">
              <a:buFont typeface="Arial" pitchFamily="34" charset="0"/>
              <a:buChar char="•"/>
            </a:pPr>
            <a:r>
              <a:rPr lang="en-US" b="1" dirty="0">
                <a:solidFill>
                  <a:srgbClr val="3F6EA7"/>
                </a:solidFill>
              </a:rPr>
              <a:t>Providing enhanced pedestrian amenities and improvements, including benches, special pedestrian-scale lighting, theme paving, sidewalk improvements, and fully accessible ramp improvements at intersections.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1143000" y="3581400"/>
            <a:ext cx="71628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33363" indent="-233363">
              <a:buFont typeface="Arial" pitchFamily="34" charset="0"/>
              <a:buChar char="•"/>
            </a:pPr>
            <a:r>
              <a:rPr lang="en-US" b="1" dirty="0">
                <a:solidFill>
                  <a:srgbClr val="3F6EA7"/>
                </a:solidFill>
              </a:rPr>
              <a:t>Improving transit, bicycle, and pedestrian access from the site to the College and to other local and regional destinations; internal pedestrian pathways should feed into proposed and existing trails at Crafton Hills College and other trails in the area.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3000" y="533400"/>
            <a:ext cx="7239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3F6EA7"/>
                </a:solidFill>
              </a:rPr>
              <a:t>College Village Overlay District – Yucaipa, CA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143000" y="4876800"/>
            <a:ext cx="71628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33363" indent="-233363">
              <a:buFont typeface="Arial" pitchFamily="34" charset="0"/>
              <a:buChar char="•"/>
            </a:pPr>
            <a:r>
              <a:rPr lang="en-US" b="1" dirty="0">
                <a:solidFill>
                  <a:srgbClr val="3F6EA7"/>
                </a:solidFill>
              </a:rPr>
              <a:t>Process will require partnerships with public and private entities, including Crafton Hills College and private property owners, to help facilitate development of the College Village site.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4" grpId="0" build="p"/>
      <p:bldP spid="15" grpId="0" build="p"/>
      <p:bldP spid="17" grpId="0" build="p"/>
      <p:bldP spid="1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ckground strip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19800"/>
            <a:ext cx="9144000" cy="838200"/>
          </a:xfrm>
          <a:prstGeom prst="rect">
            <a:avLst/>
          </a:prstGeom>
        </p:spPr>
      </p:pic>
      <p:pic>
        <p:nvPicPr>
          <p:cNvPr id="5" name="Picture 4" descr="brochure logo 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67522" y="6172200"/>
            <a:ext cx="2947878" cy="4723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974081"/>
            <a:ext cx="9144000" cy="45719"/>
          </a:xfrm>
          <a:prstGeom prst="rect">
            <a:avLst/>
          </a:prstGeom>
          <a:solidFill>
            <a:srgbClr val="768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BCCD LOGO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6119300"/>
            <a:ext cx="1676400" cy="633696"/>
          </a:xfrm>
          <a:prstGeom prst="rect">
            <a:avLst/>
          </a:prstGeom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143000" y="1295400"/>
            <a:ext cx="71628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b="1" dirty="0">
                <a:solidFill>
                  <a:srgbClr val="3F6EA7"/>
                </a:solidFill>
              </a:rPr>
              <a:t>North City - Urban Villages San Marcos (UVSM) is becoming one of the most dynamic college village districts in California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1143000" y="2057400"/>
            <a:ext cx="50292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b="1" dirty="0">
                <a:solidFill>
                  <a:srgbClr val="3F6EA7"/>
                </a:solidFill>
              </a:rPr>
              <a:t>North City/UVSM current success projects: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rgbClr val="3F6EA7"/>
                </a:solidFill>
              </a:rPr>
              <a:t>   846-bed student housing development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rgbClr val="3F6EA7"/>
                </a:solidFill>
              </a:rPr>
              <a:t>   200-unit market-rate apartment complex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rgbClr val="3F6EA7"/>
                </a:solidFill>
              </a:rPr>
              <a:t>   PIMA office bldg./medical school</a:t>
            </a:r>
          </a:p>
          <a:p>
            <a:pPr marL="233363" indent="-233363">
              <a:buFont typeface="Arial" pitchFamily="34" charset="0"/>
              <a:buChar char="•"/>
            </a:pPr>
            <a:r>
              <a:rPr lang="en-US" b="1" dirty="0">
                <a:solidFill>
                  <a:srgbClr val="3F6EA7"/>
                </a:solidFill>
              </a:rPr>
              <a:t>Retail “Urge” micro-brewery, restaurant, bowling alley and activity center</a:t>
            </a:r>
          </a:p>
          <a:p>
            <a:endParaRPr lang="en-US" b="1" dirty="0">
              <a:solidFill>
                <a:srgbClr val="3F6EA7"/>
              </a:solidFill>
            </a:endParaRPr>
          </a:p>
        </p:txBody>
      </p:sp>
      <p:pic>
        <p:nvPicPr>
          <p:cNvPr id="13" name="Picture 12" descr="Quad 2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83770" y="2209800"/>
            <a:ext cx="2150630" cy="1468477"/>
          </a:xfrm>
          <a:prstGeom prst="rect">
            <a:avLst/>
          </a:prstGeom>
          <a:ln w="12700"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 descr="Block-C-3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95400" y="4114800"/>
            <a:ext cx="2209800" cy="147504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 descr="PIMA-RENDERIN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33800" y="4114800"/>
            <a:ext cx="2209800" cy="1533525"/>
          </a:xfrm>
          <a:prstGeom prst="rect">
            <a:avLst/>
          </a:prstGeom>
          <a:ln w="1270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 descr="DEFX6v6VoAAevgP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48400" y="4114800"/>
            <a:ext cx="2286000" cy="1524000"/>
          </a:xfrm>
          <a:prstGeom prst="rect">
            <a:avLst/>
          </a:prstGeom>
          <a:ln w="12700"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914400" y="533400"/>
            <a:ext cx="7467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3F6EA7"/>
                </a:solidFill>
              </a:rPr>
              <a:t>Example Case Study – Urban Village, CSU San Marcos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ckground strip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19800"/>
            <a:ext cx="9144000" cy="838200"/>
          </a:xfrm>
          <a:prstGeom prst="rect">
            <a:avLst/>
          </a:prstGeom>
        </p:spPr>
      </p:pic>
      <p:pic>
        <p:nvPicPr>
          <p:cNvPr id="5" name="Picture 4" descr="brochure logo 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67522" y="6172200"/>
            <a:ext cx="2947878" cy="4723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974081"/>
            <a:ext cx="9144000" cy="45719"/>
          </a:xfrm>
          <a:prstGeom prst="rect">
            <a:avLst/>
          </a:prstGeom>
          <a:solidFill>
            <a:srgbClr val="768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BCCD LOGO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6119300"/>
            <a:ext cx="1676400" cy="633696"/>
          </a:xfrm>
          <a:prstGeom prst="rect">
            <a:avLst/>
          </a:prstGeom>
        </p:spPr>
      </p:pic>
      <p:pic>
        <p:nvPicPr>
          <p:cNvPr id="21" name="Picture 20" descr="Aerial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0600" y="1295401"/>
            <a:ext cx="7239000" cy="4071938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3820763" y="1459820"/>
            <a:ext cx="4267317" cy="963726"/>
            <a:chOff x="3820763" y="1459820"/>
            <a:chExt cx="4267317" cy="963726"/>
          </a:xfrm>
        </p:grpSpPr>
        <p:sp>
          <p:nvSpPr>
            <p:cNvPr id="22" name="Up Arrow 21"/>
            <p:cNvSpPr/>
            <p:nvPr/>
          </p:nvSpPr>
          <p:spPr>
            <a:xfrm rot="2072875">
              <a:off x="4506564" y="1459820"/>
              <a:ext cx="152516" cy="354125"/>
            </a:xfrm>
            <a:prstGeom prst="up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Up Arrow 22"/>
            <p:cNvSpPr/>
            <p:nvPr/>
          </p:nvSpPr>
          <p:spPr>
            <a:xfrm rot="2072875">
              <a:off x="5039963" y="1536022"/>
              <a:ext cx="152516" cy="354125"/>
            </a:xfrm>
            <a:prstGeom prst="up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Up Arrow 23"/>
            <p:cNvSpPr/>
            <p:nvPr/>
          </p:nvSpPr>
          <p:spPr>
            <a:xfrm rot="2072875">
              <a:off x="5573363" y="1688422"/>
              <a:ext cx="152516" cy="354125"/>
            </a:xfrm>
            <a:prstGeom prst="up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Up Arrow 24"/>
            <p:cNvSpPr/>
            <p:nvPr/>
          </p:nvSpPr>
          <p:spPr>
            <a:xfrm rot="2072875">
              <a:off x="6259164" y="1764620"/>
              <a:ext cx="152516" cy="354125"/>
            </a:xfrm>
            <a:prstGeom prst="up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Up Arrow 25"/>
            <p:cNvSpPr/>
            <p:nvPr/>
          </p:nvSpPr>
          <p:spPr>
            <a:xfrm rot="2072875">
              <a:off x="3820763" y="1459822"/>
              <a:ext cx="152516" cy="354125"/>
            </a:xfrm>
            <a:prstGeom prst="up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Up Arrow 26"/>
            <p:cNvSpPr/>
            <p:nvPr/>
          </p:nvSpPr>
          <p:spPr>
            <a:xfrm rot="2072875">
              <a:off x="6944964" y="1688421"/>
              <a:ext cx="152516" cy="354125"/>
            </a:xfrm>
            <a:prstGeom prst="up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Up Arrow 27"/>
            <p:cNvSpPr/>
            <p:nvPr/>
          </p:nvSpPr>
          <p:spPr>
            <a:xfrm rot="2072875">
              <a:off x="7554564" y="1612221"/>
              <a:ext cx="152516" cy="354125"/>
            </a:xfrm>
            <a:prstGeom prst="up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Up Arrow 28"/>
            <p:cNvSpPr/>
            <p:nvPr/>
          </p:nvSpPr>
          <p:spPr>
            <a:xfrm rot="2072875">
              <a:off x="7935564" y="2069421"/>
              <a:ext cx="152516" cy="354125"/>
            </a:xfrm>
            <a:prstGeom prst="up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568279" y="1466165"/>
            <a:ext cx="5181715" cy="2865560"/>
            <a:chOff x="2568279" y="1466165"/>
            <a:chExt cx="5181715" cy="2865560"/>
          </a:xfrm>
        </p:grpSpPr>
        <p:sp>
          <p:nvSpPr>
            <p:cNvPr id="32" name="Up Arrow 31"/>
            <p:cNvSpPr/>
            <p:nvPr/>
          </p:nvSpPr>
          <p:spPr>
            <a:xfrm rot="9655485">
              <a:off x="5311478" y="3977600"/>
              <a:ext cx="152516" cy="354125"/>
            </a:xfrm>
            <a:prstGeom prst="up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Up Arrow 32"/>
            <p:cNvSpPr/>
            <p:nvPr/>
          </p:nvSpPr>
          <p:spPr>
            <a:xfrm rot="9655485">
              <a:off x="6149678" y="3825200"/>
              <a:ext cx="152516" cy="354125"/>
            </a:xfrm>
            <a:prstGeom prst="up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Up Arrow 33"/>
            <p:cNvSpPr/>
            <p:nvPr/>
          </p:nvSpPr>
          <p:spPr>
            <a:xfrm rot="9655485">
              <a:off x="6606879" y="3063199"/>
              <a:ext cx="152516" cy="354125"/>
            </a:xfrm>
            <a:prstGeom prst="up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Up Arrow 35"/>
            <p:cNvSpPr/>
            <p:nvPr/>
          </p:nvSpPr>
          <p:spPr>
            <a:xfrm rot="9655485">
              <a:off x="4397079" y="3825199"/>
              <a:ext cx="152516" cy="354125"/>
            </a:xfrm>
            <a:prstGeom prst="up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Up Arrow 36"/>
            <p:cNvSpPr/>
            <p:nvPr/>
          </p:nvSpPr>
          <p:spPr>
            <a:xfrm rot="9655485">
              <a:off x="3330278" y="3596600"/>
              <a:ext cx="152516" cy="354125"/>
            </a:xfrm>
            <a:prstGeom prst="up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Up Arrow 37"/>
            <p:cNvSpPr/>
            <p:nvPr/>
          </p:nvSpPr>
          <p:spPr>
            <a:xfrm rot="9655485">
              <a:off x="2568279" y="3367999"/>
              <a:ext cx="152516" cy="354125"/>
            </a:xfrm>
            <a:prstGeom prst="up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Up Arrow 38"/>
            <p:cNvSpPr/>
            <p:nvPr/>
          </p:nvSpPr>
          <p:spPr>
            <a:xfrm rot="9655485">
              <a:off x="7597478" y="2529799"/>
              <a:ext cx="152516" cy="354125"/>
            </a:xfrm>
            <a:prstGeom prst="up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Up Arrow 39"/>
            <p:cNvSpPr/>
            <p:nvPr/>
          </p:nvSpPr>
          <p:spPr>
            <a:xfrm rot="18544995">
              <a:off x="3157260" y="1365360"/>
              <a:ext cx="152516" cy="354125"/>
            </a:xfrm>
            <a:prstGeom prst="up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Up Arrow 40"/>
            <p:cNvSpPr/>
            <p:nvPr/>
          </p:nvSpPr>
          <p:spPr>
            <a:xfrm rot="18544995">
              <a:off x="2700061" y="1746361"/>
              <a:ext cx="152516" cy="354125"/>
            </a:xfrm>
            <a:prstGeom prst="up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990601" y="1600200"/>
            <a:ext cx="1752600" cy="3735426"/>
            <a:chOff x="990600" y="1600200"/>
            <a:chExt cx="1801925" cy="3735426"/>
          </a:xfrm>
        </p:grpSpPr>
        <p:pic>
          <p:nvPicPr>
            <p:cNvPr id="45" name="Picture 44" descr="Aerial 8 copy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90600" y="1600200"/>
              <a:ext cx="1752600" cy="3735426"/>
            </a:xfrm>
            <a:prstGeom prst="rect">
              <a:avLst/>
            </a:prstGeom>
          </p:spPr>
        </p:pic>
        <p:sp>
          <p:nvSpPr>
            <p:cNvPr id="46" name="Up Arrow 45"/>
            <p:cNvSpPr/>
            <p:nvPr/>
          </p:nvSpPr>
          <p:spPr>
            <a:xfrm rot="16200000">
              <a:off x="2158205" y="3632995"/>
              <a:ext cx="152516" cy="354125"/>
            </a:xfrm>
            <a:prstGeom prst="up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Up Arrow 46"/>
            <p:cNvSpPr/>
            <p:nvPr/>
          </p:nvSpPr>
          <p:spPr>
            <a:xfrm rot="16200000">
              <a:off x="2310605" y="3023396"/>
              <a:ext cx="152516" cy="354125"/>
            </a:xfrm>
            <a:prstGeom prst="up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Up Arrow 47"/>
            <p:cNvSpPr/>
            <p:nvPr/>
          </p:nvSpPr>
          <p:spPr>
            <a:xfrm rot="16200000">
              <a:off x="2413679" y="2489879"/>
              <a:ext cx="152516" cy="354125"/>
            </a:xfrm>
            <a:prstGeom prst="up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Up Arrow 48"/>
            <p:cNvSpPr/>
            <p:nvPr/>
          </p:nvSpPr>
          <p:spPr>
            <a:xfrm rot="16200000">
              <a:off x="2539205" y="1880395"/>
              <a:ext cx="152516" cy="354125"/>
            </a:xfrm>
            <a:prstGeom prst="up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990600" y="2590800"/>
            <a:ext cx="1375410" cy="533400"/>
            <a:chOff x="982578" y="2590800"/>
            <a:chExt cx="1447800" cy="533400"/>
          </a:xfrm>
        </p:grpSpPr>
        <p:sp>
          <p:nvSpPr>
            <p:cNvPr id="51" name="Parallelogram 50"/>
            <p:cNvSpPr/>
            <p:nvPr/>
          </p:nvSpPr>
          <p:spPr>
            <a:xfrm>
              <a:off x="1143000" y="2590800"/>
              <a:ext cx="1143000" cy="533400"/>
            </a:xfrm>
            <a:prstGeom prst="parallelogram">
              <a:avLst/>
            </a:prstGeom>
            <a:solidFill>
              <a:srgbClr val="FF0000">
                <a:alpha val="5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982578" y="2647890"/>
              <a:ext cx="1447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Future CSU Learning Bldg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914400" y="533400"/>
            <a:ext cx="7467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3F6EA7"/>
                </a:solidFill>
              </a:rPr>
              <a:t>Example Case Study – Urban Village, CSU San Marcos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1554</TotalTime>
  <Words>1864</Words>
  <Application>Microsoft Office PowerPoint</Application>
  <PresentationFormat>On-screen Show (4:3)</PresentationFormat>
  <Paragraphs>151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Jeff B</dc:creator>
  <cp:lastModifiedBy>Stacey Nikac</cp:lastModifiedBy>
  <cp:revision>145</cp:revision>
  <dcterms:created xsi:type="dcterms:W3CDTF">2017-10-18T01:15:31Z</dcterms:created>
  <dcterms:modified xsi:type="dcterms:W3CDTF">2017-11-07T22:13:20Z</dcterms:modified>
</cp:coreProperties>
</file>