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36" r:id="rId1"/>
  </p:sldMasterIdLst>
  <p:notesMasterIdLst>
    <p:notesMasterId r:id="rId23"/>
  </p:notesMasterIdLst>
  <p:sldIdLst>
    <p:sldId id="307" r:id="rId2"/>
    <p:sldId id="336" r:id="rId3"/>
    <p:sldId id="341" r:id="rId4"/>
    <p:sldId id="281" r:id="rId5"/>
    <p:sldId id="342" r:id="rId6"/>
    <p:sldId id="303" r:id="rId7"/>
    <p:sldId id="282" r:id="rId8"/>
    <p:sldId id="316" r:id="rId9"/>
    <p:sldId id="334" r:id="rId10"/>
    <p:sldId id="331" r:id="rId11"/>
    <p:sldId id="335" r:id="rId12"/>
    <p:sldId id="339" r:id="rId13"/>
    <p:sldId id="340" r:id="rId14"/>
    <p:sldId id="319" r:id="rId15"/>
    <p:sldId id="311" r:id="rId16"/>
    <p:sldId id="283" r:id="rId17"/>
    <p:sldId id="312" r:id="rId18"/>
    <p:sldId id="313" r:id="rId19"/>
    <p:sldId id="325" r:id="rId20"/>
    <p:sldId id="337" r:id="rId21"/>
    <p:sldId id="33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90" autoAdjust="0"/>
    <p:restoredTop sz="80968" autoAdjust="0"/>
  </p:normalViewPr>
  <p:slideViewPr>
    <p:cSldViewPr>
      <p:cViewPr varScale="1">
        <p:scale>
          <a:sx n="62" d="100"/>
          <a:sy n="62" d="100"/>
        </p:scale>
        <p:origin x="117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823F16-3B47-4D41-99E9-D6C2022561D6}" type="datetimeFigureOut">
              <a:rPr lang="en-US" smtClean="0"/>
              <a:pPr/>
              <a:t>11/6/2017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1375940-74A5-4743-B61B-8A25397A2DCD}" type="slidenum">
              <a:rPr lang="en-US" smtClean="0"/>
              <a:pPr/>
              <a:t>‹#›</a:t>
            </a:fld>
            <a:endParaRPr lang="en-US"/>
          </a:p>
        </p:txBody>
      </p:sp>
    </p:spTree>
    <p:extLst>
      <p:ext uri="{BB962C8B-B14F-4D97-AF65-F5344CB8AC3E}">
        <p14:creationId xmlns:p14="http://schemas.microsoft.com/office/powerpoint/2010/main" val="4229327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tbwb.com/approach/feasability-study" TargetMode="External"/><Relationship Id="rId7" Type="http://schemas.openxmlformats.org/officeDocument/2006/relationships/hyperlink" Target="http://www.tbwb.com/approach/bridge-to-the-next-election"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www.tbwb.com/approach/campaign-for-the-win" TargetMode="External"/><Relationship Id="rId5" Type="http://schemas.openxmlformats.org/officeDocument/2006/relationships/hyperlink" Target="http://www.tbwb.com/approach/build-consensus" TargetMode="External"/><Relationship Id="rId4" Type="http://schemas.openxmlformats.org/officeDocument/2006/relationships/hyperlink" Target="http://www.tbwb.com/approach/package-a-winning-measure"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a:t>
            </a:fld>
            <a:endParaRPr lang="en-US"/>
          </a:p>
        </p:txBody>
      </p:sp>
    </p:spTree>
    <p:extLst>
      <p:ext uri="{BB962C8B-B14F-4D97-AF65-F5344CB8AC3E}">
        <p14:creationId xmlns:p14="http://schemas.microsoft.com/office/powerpoint/2010/main" val="3654985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Q5 Let me put it another way: If you knew that this measure would cost the </a:t>
            </a:r>
            <a:r>
              <a:rPr lang="en-US" u="sng" dirty="0"/>
              <a:t>typical</a:t>
            </a:r>
            <a:r>
              <a:rPr lang="en-US" dirty="0"/>
              <a:t> home owner about $</a:t>
            </a:r>
            <a:r>
              <a:rPr lang="en-US" b="1" dirty="0"/>
              <a:t>44</a:t>
            </a:r>
            <a:r>
              <a:rPr lang="en-US" dirty="0"/>
              <a:t> per year, would you vote yes or no on the bond measure? </a:t>
            </a:r>
            <a:r>
              <a:rPr lang="en-US" i="1" dirty="0"/>
              <a:t>Get answer, then ask:</a:t>
            </a:r>
            <a:r>
              <a:rPr lang="en-US" dirty="0"/>
              <a:t> Is that definitely (yes/no) or probably (yes/no)?</a:t>
            </a:r>
          </a:p>
          <a:p>
            <a:endParaRPr lang="en-US" dirty="0"/>
          </a:p>
          <a:p>
            <a:pPr marL="174708" indent="-174708">
              <a:buFont typeface="Arial" panose="020B0604020202020204" pitchFamily="34" charset="0"/>
              <a:buChar char="•"/>
            </a:pPr>
            <a:r>
              <a:rPr lang="en-US" dirty="0"/>
              <a:t>This is the same as $25 per every $100K</a:t>
            </a:r>
          </a:p>
          <a:p>
            <a:pPr defTabSz="931774">
              <a:defRPr/>
            </a:pPr>
            <a:endParaRPr lang="en-US" dirty="0"/>
          </a:p>
          <a:p>
            <a:pPr defTabSz="931774">
              <a:defRPr/>
            </a:pPr>
            <a:r>
              <a:rPr lang="en-US" dirty="0"/>
              <a:t>Q6 Let me put it another way: If you knew that this measure would cost the </a:t>
            </a:r>
            <a:r>
              <a:rPr lang="en-US" u="sng" dirty="0"/>
              <a:t>typical</a:t>
            </a:r>
            <a:r>
              <a:rPr lang="en-US" dirty="0"/>
              <a:t> home owner about $</a:t>
            </a:r>
            <a:r>
              <a:rPr lang="en-US" b="1" dirty="0"/>
              <a:t>21</a:t>
            </a:r>
            <a:r>
              <a:rPr lang="en-US" dirty="0"/>
              <a:t> per year, would you vote yes or no on the bond measure? </a:t>
            </a:r>
            <a:r>
              <a:rPr lang="en-US" i="1" dirty="0"/>
              <a:t>Get answer, then ask:</a:t>
            </a:r>
            <a:r>
              <a:rPr lang="en-US" dirty="0"/>
              <a:t> Is that definitely (yes/no) or probably (yes/no)?</a:t>
            </a:r>
          </a:p>
          <a:p>
            <a:pPr defTabSz="931774">
              <a:defRPr/>
            </a:pPr>
            <a:endParaRPr lang="en-US" dirty="0"/>
          </a:p>
          <a:p>
            <a:pPr marL="174708" indent="-174708" defTabSz="931774">
              <a:buFont typeface="Arial" panose="020B0604020202020204" pitchFamily="34" charset="0"/>
              <a:buChar char="•"/>
              <a:defRPr/>
            </a:pPr>
            <a:r>
              <a:rPr lang="en-US" dirty="0"/>
              <a:t>This is the same as $12 per every $100K</a:t>
            </a:r>
          </a:p>
          <a:p>
            <a:pPr marL="174708" indent="-174708" defTabSz="931774">
              <a:buFont typeface="Arial" panose="020B0604020202020204" pitchFamily="34" charset="0"/>
              <a:buChar char="•"/>
              <a:defRPr/>
            </a:pPr>
            <a:endParaRPr lang="en-US" dirty="0"/>
          </a:p>
          <a:p>
            <a:pPr defTabSz="931774">
              <a:defRPr/>
            </a:pPr>
            <a:r>
              <a:rPr lang="en-US" dirty="0"/>
              <a:t>The average assessed value we used is $176K</a:t>
            </a:r>
          </a:p>
          <a:p>
            <a:pPr defTabSz="931774">
              <a:defRPr/>
            </a:pPr>
            <a:endParaRPr lang="en-US" dirty="0"/>
          </a:p>
          <a:p>
            <a:r>
              <a:rPr lang="en-US" b="1" dirty="0"/>
              <a:t>Generated Bond Amounts:</a:t>
            </a:r>
          </a:p>
          <a:p>
            <a:r>
              <a:rPr lang="en-US" dirty="0"/>
              <a:t>$25 per $100 K =$470 M</a:t>
            </a:r>
          </a:p>
          <a:p>
            <a:r>
              <a:rPr lang="en-US" dirty="0"/>
              <a:t>$20 per $100 K = $375 M</a:t>
            </a:r>
          </a:p>
          <a:p>
            <a:r>
              <a:rPr lang="en-US" dirty="0"/>
              <a:t>$19  per $100 K =$355 M</a:t>
            </a:r>
          </a:p>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10</a:t>
            </a:fld>
            <a:endParaRPr lang="en-US" dirty="0"/>
          </a:p>
        </p:txBody>
      </p:sp>
    </p:spTree>
    <p:extLst>
      <p:ext uri="{BB962C8B-B14F-4D97-AF65-F5344CB8AC3E}">
        <p14:creationId xmlns:p14="http://schemas.microsoft.com/office/powerpoint/2010/main" val="1839209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Q7  In general, how would you rate the quality of education provided by San Bernardino Valley College? Would you say it is excellent, good, fair, poor, or very poor?</a:t>
            </a:r>
          </a:p>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11</a:t>
            </a:fld>
            <a:endParaRPr lang="en-US"/>
          </a:p>
        </p:txBody>
      </p:sp>
    </p:spTree>
    <p:extLst>
      <p:ext uri="{BB962C8B-B14F-4D97-AF65-F5344CB8AC3E}">
        <p14:creationId xmlns:p14="http://schemas.microsoft.com/office/powerpoint/2010/main" val="18202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Q8 In general, how would you rate the quality of education provided by Crafton Hills College? Would you say it is excellent, good, fair, poor, or very poor?</a:t>
            </a:r>
          </a:p>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12</a:t>
            </a:fld>
            <a:endParaRPr lang="en-US"/>
          </a:p>
        </p:txBody>
      </p:sp>
    </p:spTree>
    <p:extLst>
      <p:ext uri="{BB962C8B-B14F-4D97-AF65-F5344CB8AC3E}">
        <p14:creationId xmlns:p14="http://schemas.microsoft.com/office/powerpoint/2010/main" val="1097632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Q9 In general, how would you rate the job the District has done in managing its finances? Would you say it has done an excellent, good, fair, poor, or very poor job?</a:t>
            </a:r>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13</a:t>
            </a:fld>
            <a:endParaRPr lang="en-US"/>
          </a:p>
        </p:txBody>
      </p:sp>
    </p:spTree>
    <p:extLst>
      <p:ext uri="{BB962C8B-B14F-4D97-AF65-F5344CB8AC3E}">
        <p14:creationId xmlns:p14="http://schemas.microsoft.com/office/powerpoint/2010/main" val="3207127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Q10</a:t>
            </a:r>
            <a:r>
              <a:rPr lang="en-US" baseline="0" dirty="0"/>
              <a:t> </a:t>
            </a:r>
            <a:r>
              <a:rPr lang="en-US" dirty="0"/>
              <a:t>The measure we’ve been discussing would provide funding for a variety of school projects and improvements. </a:t>
            </a:r>
            <a:r>
              <a:rPr lang="en-US" u="sng" dirty="0"/>
              <a:t>If the measure passes</a:t>
            </a:r>
            <a:r>
              <a:rPr lang="en-US" dirty="0"/>
              <a:t>, would you favor or oppose using some of the money to: _____, or do you not have an opinion?</a:t>
            </a:r>
          </a:p>
          <a:p>
            <a:endParaRPr lang="en-US" dirty="0"/>
          </a:p>
          <a:p>
            <a:r>
              <a:rPr lang="en-US" dirty="0">
                <a:solidFill>
                  <a:srgbClr val="000000"/>
                </a:solidFill>
                <a:latin typeface="Lucida Sans" panose="020B0602030504020204" pitchFamily="34" charset="0"/>
              </a:rPr>
              <a:t>G	Improve the Veterans Centers to provide job training, job placement, counseling, and support services to military veterans and their families	</a:t>
            </a:r>
          </a:p>
          <a:p>
            <a:r>
              <a:rPr lang="en-US" dirty="0">
                <a:solidFill>
                  <a:srgbClr val="000000"/>
                </a:solidFill>
                <a:latin typeface="Lucida Sans" panose="020B0602030504020204" pitchFamily="34" charset="0"/>
              </a:rPr>
              <a:t>H	Repair or replace leaky roofs, old rusty plumbing, and faulty electrical systems where needed	</a:t>
            </a:r>
          </a:p>
          <a:p>
            <a:r>
              <a:rPr lang="en-US" dirty="0">
                <a:solidFill>
                  <a:srgbClr val="000000"/>
                </a:solidFill>
                <a:latin typeface="Lucida Sans" panose="020B0602030504020204" pitchFamily="34" charset="0"/>
              </a:rPr>
              <a:t>A	Upgrade classrooms and career training facilities for engineering, industrial technology, manufacturing, automotive technology, and logistics.	</a:t>
            </a:r>
          </a:p>
          <a:p>
            <a:r>
              <a:rPr lang="en-US" dirty="0">
                <a:solidFill>
                  <a:srgbClr val="000000"/>
                </a:solidFill>
                <a:latin typeface="Lucida Sans" panose="020B0602030504020204" pitchFamily="34" charset="0"/>
              </a:rPr>
              <a:t>D	Upgrade classrooms, labs and career training facilities for biology, physical sciences, and  information technology.	</a:t>
            </a:r>
          </a:p>
          <a:p>
            <a:r>
              <a:rPr lang="en-US" dirty="0">
                <a:solidFill>
                  <a:srgbClr val="000000"/>
                </a:solidFill>
                <a:latin typeface="Lucida Sans" panose="020B0602030504020204" pitchFamily="34" charset="0"/>
              </a:rPr>
              <a:t>I	Improve student safety and campus security systems including security lighting, security cameras, emergency communications systems, smoke detectors, fire alarms, and sprinklers	</a:t>
            </a:r>
          </a:p>
          <a:p>
            <a:r>
              <a:rPr lang="en-US" dirty="0">
                <a:solidFill>
                  <a:srgbClr val="000000"/>
                </a:solidFill>
                <a:latin typeface="Lucida Sans" panose="020B0602030504020204" pitchFamily="34" charset="0"/>
              </a:rPr>
              <a:t>B	Upgrade classrooms, labs and career training facilities for emergency medical services, anatomy, and nursing.	</a:t>
            </a:r>
          </a:p>
          <a:p>
            <a:r>
              <a:rPr lang="en-US" dirty="0">
                <a:solidFill>
                  <a:srgbClr val="000000"/>
                </a:solidFill>
                <a:latin typeface="Lucida Sans" panose="020B0602030504020204" pitchFamily="34" charset="0"/>
              </a:rPr>
              <a:t>K	Improve access for students with disabilities	</a:t>
            </a:r>
          </a:p>
          <a:p>
            <a:r>
              <a:rPr lang="en-US" dirty="0">
                <a:solidFill>
                  <a:srgbClr val="000000"/>
                </a:solidFill>
                <a:latin typeface="Lucida Sans" panose="020B0602030504020204" pitchFamily="34" charset="0"/>
              </a:rPr>
              <a:t>J	Upgrade classrooms and labs to help local students complete the first two years of college affordably, and transfer to the Cal-State or UC (You-See) systems.	</a:t>
            </a:r>
          </a:p>
          <a:p>
            <a:r>
              <a:rPr lang="en-US" dirty="0">
                <a:solidFill>
                  <a:srgbClr val="000000"/>
                </a:solidFill>
                <a:latin typeface="Lucida Sans" panose="020B0602030504020204" pitchFamily="34" charset="0"/>
              </a:rPr>
              <a:t>C	Upgrade classrooms and career training facilities for core subjects including math, economics, humanities, and social sciences.	</a:t>
            </a:r>
          </a:p>
          <a:p>
            <a:r>
              <a:rPr lang="en-US" dirty="0">
                <a:solidFill>
                  <a:srgbClr val="000000"/>
                </a:solidFill>
                <a:latin typeface="Lucida Sans" panose="020B0602030504020204" pitchFamily="34" charset="0"/>
              </a:rPr>
              <a:t>L	Upgrade libraries to accommodate modern technology, digital resources, and improve instructional support for students	</a:t>
            </a:r>
          </a:p>
          <a:p>
            <a:r>
              <a:rPr lang="en-US" dirty="0">
                <a:solidFill>
                  <a:srgbClr val="000000"/>
                </a:solidFill>
                <a:latin typeface="Lucida Sans" panose="020B0602030504020204" pitchFamily="34" charset="0"/>
              </a:rPr>
              <a:t>F	Improve the Student Centers to provide job training, job placement, counseling, and support services to students	</a:t>
            </a:r>
          </a:p>
          <a:p>
            <a:r>
              <a:rPr lang="en-US" dirty="0">
                <a:solidFill>
                  <a:srgbClr val="000000"/>
                </a:solidFill>
                <a:latin typeface="Lucida Sans" panose="020B0602030504020204" pitchFamily="34" charset="0"/>
              </a:rPr>
              <a:t>E	Provide the facilities and equipment needed to support high quality instruction in music, visual, and performing arts	</a:t>
            </a:r>
          </a:p>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14</a:t>
            </a:fld>
            <a:endParaRPr lang="en-US"/>
          </a:p>
        </p:txBody>
      </p:sp>
    </p:spTree>
    <p:extLst>
      <p:ext uri="{BB962C8B-B14F-4D97-AF65-F5344CB8AC3E}">
        <p14:creationId xmlns:p14="http://schemas.microsoft.com/office/powerpoint/2010/main" val="2620328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defTabSz="931774">
              <a:defRPr/>
            </a:pPr>
            <a:r>
              <a:rPr lang="en-US" dirty="0"/>
              <a:t>Q11 What I’d like to do now is tell you what some people are saying about the measure we’ve been discussing. Supporters of the measure say: _____.  Do you think this is a very convincing, somewhat convincing, or not at all convincing reason to </a:t>
            </a:r>
            <a:r>
              <a:rPr lang="en-US" b="1" dirty="0"/>
              <a:t>SUPPORT</a:t>
            </a:r>
            <a:r>
              <a:rPr lang="en-US" dirty="0"/>
              <a:t> the measure?</a:t>
            </a:r>
          </a:p>
          <a:p>
            <a:pPr defTabSz="931774">
              <a:defRPr/>
            </a:pPr>
            <a:endParaRPr lang="en-US" dirty="0"/>
          </a:p>
          <a:p>
            <a:r>
              <a:rPr lang="en-US" dirty="0">
                <a:solidFill>
                  <a:srgbClr val="000000"/>
                </a:solidFill>
                <a:latin typeface="Lucida Sans" panose="020B0602030504020204" pitchFamily="34" charset="0"/>
              </a:rPr>
              <a:t>L	Our local community colleges are a vital resource for our community. They educate the healthcare professionals that serve our medical needs, the police and firefighters that keep us safe, and the skilled workers who fuel our economy.	</a:t>
            </a:r>
          </a:p>
          <a:p>
            <a:r>
              <a:rPr lang="en-US" dirty="0">
                <a:solidFill>
                  <a:srgbClr val="000000"/>
                </a:solidFill>
                <a:latin typeface="Lucida Sans" panose="020B0602030504020204" pitchFamily="34" charset="0"/>
              </a:rPr>
              <a:t>I	We have thousands of military veterans returning from service who need job training, job placement, counseling and support services. Improving the Student and Veterans Centers will ensure that our veterans receive the support they need.	</a:t>
            </a:r>
          </a:p>
          <a:p>
            <a:r>
              <a:rPr lang="en-US" dirty="0">
                <a:solidFill>
                  <a:srgbClr val="000000"/>
                </a:solidFill>
                <a:latin typeface="Lucida Sans" panose="020B0602030504020204" pitchFamily="34" charset="0"/>
              </a:rPr>
              <a:t>J	Many of our local high school graduates rely on San Bernardino Valley College and Crafton Hills College for higher education and to prepare for careers.	</a:t>
            </a:r>
          </a:p>
          <a:p>
            <a:r>
              <a:rPr lang="en-US" dirty="0">
                <a:solidFill>
                  <a:srgbClr val="000000"/>
                </a:solidFill>
                <a:latin typeface="Lucida Sans" panose="020B0602030504020204" pitchFamily="34" charset="0"/>
              </a:rPr>
              <a:t>F1	Because the cost of attending the University of California and State University systems has become so expensive, many more students are starting their education at community colleges. This measure will ensure local students have access to an affordable, high-quality education here in San Bernardino County.	</a:t>
            </a:r>
          </a:p>
          <a:p>
            <a:r>
              <a:rPr lang="en-US" dirty="0">
                <a:solidFill>
                  <a:srgbClr val="000000"/>
                </a:solidFill>
                <a:latin typeface="Lucida Sans" panose="020B0602030504020204" pitchFamily="34" charset="0"/>
              </a:rPr>
              <a:t>D	This measure requires a clear system of accountability, including a project list detailing exactly how the money will be used, a Citizens' Oversight Committee, and independent audits to ensure the money is spent properly	</a:t>
            </a:r>
          </a:p>
          <a:p>
            <a:r>
              <a:rPr lang="en-US" dirty="0">
                <a:solidFill>
                  <a:srgbClr val="000000"/>
                </a:solidFill>
                <a:latin typeface="Lucida Sans" panose="020B0602030504020204" pitchFamily="34" charset="0"/>
              </a:rPr>
              <a:t>G	Local employers depend on San Bernardino Valley College and Crafton Hills College to train future and current employees in fields like science, healthcare, industrial technology, and public safety. We need to upgrade our classrooms, labs and career-training facilities so they meet today's industry standards.	</a:t>
            </a:r>
          </a:p>
          <a:p>
            <a:r>
              <a:rPr lang="en-US" dirty="0">
                <a:solidFill>
                  <a:srgbClr val="000000"/>
                </a:solidFill>
                <a:latin typeface="Lucida Sans" panose="020B0602030504020204" pitchFamily="34" charset="0"/>
              </a:rPr>
              <a:t>F2	Our local community colleges ensure that lower and middle-income students who can't afford the high price of a university still have an opportunity to succeed in college and careers. This measure will provide the affordable, high quality education that all students deserve.	</a:t>
            </a:r>
          </a:p>
          <a:p>
            <a:r>
              <a:rPr lang="en-US" dirty="0">
                <a:solidFill>
                  <a:srgbClr val="000000"/>
                </a:solidFill>
                <a:latin typeface="Lucida Sans" panose="020B0602030504020204" pitchFamily="34" charset="0"/>
              </a:rPr>
              <a:t>C	All money raised by the measure will stay in our community to support our local community college and students. It cannot be taken away by the State or used for other purposes.	</a:t>
            </a:r>
          </a:p>
          <a:p>
            <a:r>
              <a:rPr lang="en-US" dirty="0">
                <a:solidFill>
                  <a:srgbClr val="000000"/>
                </a:solidFill>
                <a:latin typeface="Lucida Sans" panose="020B0602030504020204" pitchFamily="34" charset="0"/>
              </a:rPr>
              <a:t>K	Some college buildings are more than 40 years old and have never be renovated. It's time to make essential repairs and upgrades so these buildings can continue to serve our community well in the decades to come.	</a:t>
            </a:r>
          </a:p>
          <a:p>
            <a:r>
              <a:rPr lang="en-US" dirty="0">
                <a:solidFill>
                  <a:srgbClr val="000000"/>
                </a:solidFill>
                <a:latin typeface="Lucida Sans" panose="020B0602030504020204" pitchFamily="34" charset="0"/>
              </a:rPr>
              <a:t>E	If voters approve this measure, our local colleges will qualify for up to 100 million dollars in State matching money that otherwise will go to a different part of the State.	</a:t>
            </a:r>
          </a:p>
          <a:p>
            <a:r>
              <a:rPr lang="en-US" dirty="0">
                <a:solidFill>
                  <a:srgbClr val="000000"/>
                </a:solidFill>
                <a:latin typeface="Lucida Sans" panose="020B0602030504020204" pitchFamily="34" charset="0"/>
              </a:rPr>
              <a:t>A	Our community colleges are vital economic engines for our region. They create thousands of jobs and generate over 600 million dollars per year for our economy. This measure will help strengthen our colleges and our economy.	</a:t>
            </a:r>
          </a:p>
          <a:p>
            <a:r>
              <a:rPr lang="en-US" dirty="0">
                <a:solidFill>
                  <a:srgbClr val="000000"/>
                </a:solidFill>
                <a:latin typeface="Lucida Sans" panose="020B0602030504020204" pitchFamily="34" charset="0"/>
              </a:rPr>
              <a:t>H	Our local community college is a major local employer and past construction has been central to our local economy. This measure will create and sustain local jobs right here in our area where they are greatly needed.	</a:t>
            </a:r>
          </a:p>
          <a:p>
            <a:r>
              <a:rPr lang="en-US" dirty="0">
                <a:solidFill>
                  <a:srgbClr val="000000"/>
                </a:solidFill>
                <a:latin typeface="Lucida Sans" panose="020B0602030504020204" pitchFamily="34" charset="0"/>
              </a:rPr>
              <a:t>B	By law, no money from this measure can be spent on administrator and staff salaries or pensions.	</a:t>
            </a:r>
          </a:p>
          <a:p>
            <a:r>
              <a:rPr lang="en-US" dirty="0">
                <a:solidFill>
                  <a:srgbClr val="000000"/>
                </a:solidFill>
                <a:latin typeface="Lucida Sans" panose="020B0602030504020204" pitchFamily="34" charset="0"/>
              </a:rPr>
              <a:t>M	The District has kept its promises to taxpayers. It has done a great job managing past bonds and has made smart financial decisions that have saved taxpayers more than 13 million dollars.	</a:t>
            </a:r>
          </a:p>
          <a:p>
            <a:pPr defTabSz="931774">
              <a:defRPr/>
            </a:pPr>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15</a:t>
            </a:fld>
            <a:endParaRPr lang="en-US"/>
          </a:p>
        </p:txBody>
      </p:sp>
    </p:spTree>
    <p:extLst>
      <p:ext uri="{BB962C8B-B14F-4D97-AF65-F5344CB8AC3E}">
        <p14:creationId xmlns:p14="http://schemas.microsoft.com/office/powerpoint/2010/main" val="3336062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Q12</a:t>
            </a:r>
            <a:r>
              <a:rPr lang="en-US" baseline="0" dirty="0"/>
              <a:t> </a:t>
            </a:r>
            <a:r>
              <a:rPr lang="en-US" dirty="0"/>
              <a:t>Sometimes people change their mind about a measure once they have more information about it. Now that you have heard a bit more about the measure, let me read you a summary of it again:</a:t>
            </a:r>
          </a:p>
          <a:p>
            <a:pPr defTabSz="931774">
              <a:defRPr/>
            </a:pPr>
            <a:endParaRPr lang="en-US" dirty="0"/>
          </a:p>
          <a:p>
            <a:pPr defTabSz="931774">
              <a:defRPr/>
            </a:pPr>
            <a:r>
              <a:rPr lang="en-US" dirty="0"/>
              <a:t>In order to:</a:t>
            </a:r>
          </a:p>
          <a:p>
            <a:pPr defTabSz="931774">
              <a:defRPr/>
            </a:pPr>
            <a:endParaRPr lang="en-US" dirty="0"/>
          </a:p>
          <a:p>
            <a:pPr lvl="0">
              <a:buFont typeface="Wingdings" pitchFamily="2" charset="2"/>
              <a:buChar char="Ø"/>
            </a:pPr>
            <a:r>
              <a:rPr lang="en-US" dirty="0"/>
              <a:t> Upgrade classrooms, labs and career training facilities at San Bernardino Valley College and Crafton Hills College for science, healthcare, technology, public safety, skilled trades, and other growing industries</a:t>
            </a:r>
          </a:p>
          <a:p>
            <a:pPr lvl="0">
              <a:buFont typeface="Wingdings" pitchFamily="2" charset="2"/>
              <a:buChar char="Ø"/>
            </a:pPr>
            <a:r>
              <a:rPr lang="en-US" dirty="0"/>
              <a:t> Improve local access to affordable, high quality education by repairing, constructing and acquiring classrooms, facilities, sites and equipment</a:t>
            </a:r>
          </a:p>
          <a:p>
            <a:pPr lvl="0">
              <a:buFont typeface="Wingdings" pitchFamily="2" charset="2"/>
              <a:buChar char="Ø"/>
            </a:pPr>
            <a:r>
              <a:rPr lang="en-US" dirty="0"/>
              <a:t> And improving Student and Veterans Centers to provide career counseling and job training</a:t>
            </a:r>
          </a:p>
          <a:p>
            <a:pPr lvl="0">
              <a:buFont typeface="Wingdings" pitchFamily="2" charset="2"/>
              <a:buChar char="Ø"/>
            </a:pPr>
            <a:endParaRPr lang="en-US" dirty="0"/>
          </a:p>
          <a:p>
            <a:pPr lvl="0">
              <a:buFont typeface="Wingdings" pitchFamily="2" charset="2"/>
              <a:buNone/>
            </a:pPr>
            <a:r>
              <a:rPr lang="en-US" dirty="0"/>
              <a:t>Shall San Bernardino Community College District issue 398 million dollars in bonds at legal interest rates, with independent citizen oversight, no money for administrators, and all money staying local?</a:t>
            </a:r>
          </a:p>
          <a:p>
            <a:pPr lvl="0">
              <a:buFont typeface="Wingdings" pitchFamily="2" charset="2"/>
              <a:buNone/>
            </a:pPr>
            <a:r>
              <a:rPr lang="en-US" dirty="0"/>
              <a:t>If the election were held today, would you vote yes or no on this measure? </a:t>
            </a:r>
          </a:p>
        </p:txBody>
      </p:sp>
      <p:sp>
        <p:nvSpPr>
          <p:cNvPr id="4" name="Slide Number Placeholder 3"/>
          <p:cNvSpPr>
            <a:spLocks noGrp="1"/>
          </p:cNvSpPr>
          <p:nvPr>
            <p:ph type="sldNum" sz="quarter" idx="10"/>
          </p:nvPr>
        </p:nvSpPr>
        <p:spPr/>
        <p:txBody>
          <a:bodyPr/>
          <a:lstStyle/>
          <a:p>
            <a:fld id="{61375940-74A5-4743-B61B-8A25397A2DCD}" type="slidenum">
              <a:rPr lang="en-US" smtClean="0"/>
              <a:pPr/>
              <a:t>16</a:t>
            </a:fld>
            <a:endParaRPr lang="en-US"/>
          </a:p>
        </p:txBody>
      </p:sp>
    </p:spTree>
    <p:extLst>
      <p:ext uri="{BB962C8B-B14F-4D97-AF65-F5344CB8AC3E}">
        <p14:creationId xmlns:p14="http://schemas.microsoft.com/office/powerpoint/2010/main" val="3375712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t>Q13 Next, let me tell you what opponents of the measure are saying.  Opponents of the measure say: _____.  Do you think this is a very convincing, somewhat convincing, or not at all convincing reason to OPPOSE the measure?</a:t>
            </a:r>
          </a:p>
          <a:p>
            <a:pPr lvl="0"/>
            <a:endParaRPr lang="en-US" dirty="0"/>
          </a:p>
          <a:p>
            <a:r>
              <a:rPr lang="en-US" dirty="0">
                <a:solidFill>
                  <a:srgbClr val="000000"/>
                </a:solidFill>
                <a:latin typeface="Lucida Sans" panose="020B0602030504020204" pitchFamily="34" charset="0"/>
              </a:rPr>
              <a:t>B	Don't be fooled. Including interest, this bond will cost taxpayers about 800 million dollars and will take property owners 30 years to pay off.	</a:t>
            </a:r>
          </a:p>
          <a:p>
            <a:r>
              <a:rPr lang="en-US" dirty="0">
                <a:solidFill>
                  <a:srgbClr val="000000"/>
                </a:solidFill>
                <a:latin typeface="Lucida Sans" panose="020B0602030504020204" pitchFamily="34" charset="0"/>
              </a:rPr>
              <a:t>A	People are having a hard time making ends meet with the high cost of living. Now is NOT the time to be raising taxes.	</a:t>
            </a:r>
          </a:p>
          <a:p>
            <a:r>
              <a:rPr lang="en-US" dirty="0">
                <a:solidFill>
                  <a:srgbClr val="000000"/>
                </a:solidFill>
                <a:latin typeface="Lucida Sans" panose="020B0602030504020204" pitchFamily="34" charset="0"/>
              </a:rPr>
              <a:t>C	The College just sold a radio channel for 157 million dollars, and they still have 200 million dollars left over from the bond they passed in 2008. They don't need this bond.	</a:t>
            </a:r>
          </a:p>
          <a:p>
            <a:r>
              <a:rPr lang="en-US" dirty="0">
                <a:solidFill>
                  <a:srgbClr val="000000"/>
                </a:solidFill>
                <a:latin typeface="Lucida Sans" panose="020B0602030504020204" pitchFamily="34" charset="0"/>
              </a:rPr>
              <a:t>D	We can't trust the District with this measure. They will mismanage the money and won't build what they promise.	</a:t>
            </a:r>
          </a:p>
          <a:p>
            <a:pPr lvl="0"/>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17</a:t>
            </a:fld>
            <a:endParaRPr lang="en-US"/>
          </a:p>
        </p:txBody>
      </p:sp>
    </p:spTree>
    <p:extLst>
      <p:ext uri="{BB962C8B-B14F-4D97-AF65-F5344CB8AC3E}">
        <p14:creationId xmlns:p14="http://schemas.microsoft.com/office/powerpoint/2010/main" val="2103619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Q13 Now that you have heard a bit more about the measure, let me read you a summary of it one more time.</a:t>
            </a:r>
          </a:p>
          <a:p>
            <a:endParaRPr lang="en-US" dirty="0"/>
          </a:p>
          <a:p>
            <a:pPr defTabSz="931774">
              <a:defRPr/>
            </a:pPr>
            <a:r>
              <a:rPr lang="en-US" dirty="0"/>
              <a:t>In order to:</a:t>
            </a:r>
          </a:p>
          <a:p>
            <a:pPr defTabSz="931774">
              <a:defRPr/>
            </a:pPr>
            <a:endParaRPr lang="en-US" dirty="0"/>
          </a:p>
          <a:p>
            <a:pPr lvl="0">
              <a:buFont typeface="Wingdings" pitchFamily="2" charset="2"/>
              <a:buChar char="Ø"/>
            </a:pPr>
            <a:r>
              <a:rPr lang="en-US" dirty="0"/>
              <a:t> Upgrade classrooms, labs and career training facilities at San Bernardino Valley College and Crafton Hills College for science, healthcare, technology, public safety, skilled trades, and other growing industries</a:t>
            </a:r>
          </a:p>
          <a:p>
            <a:pPr lvl="0">
              <a:buFont typeface="Wingdings" pitchFamily="2" charset="2"/>
              <a:buChar char="Ø"/>
            </a:pPr>
            <a:r>
              <a:rPr lang="en-US" dirty="0"/>
              <a:t> Improve local access to affordable, high quality education by repairing, constructing and acquiring classrooms, facilities, sites and equipment</a:t>
            </a:r>
          </a:p>
          <a:p>
            <a:pPr lvl="0">
              <a:buFont typeface="Wingdings" pitchFamily="2" charset="2"/>
              <a:buChar char="Ø"/>
            </a:pPr>
            <a:r>
              <a:rPr lang="en-US" dirty="0"/>
              <a:t> And improving Student and Veterans Centers to provide career counseling and job training</a:t>
            </a:r>
          </a:p>
          <a:p>
            <a:pPr lvl="0">
              <a:buFont typeface="Wingdings" pitchFamily="2" charset="2"/>
              <a:buChar char="Ø"/>
            </a:pPr>
            <a:endParaRPr lang="en-US" dirty="0"/>
          </a:p>
          <a:p>
            <a:pPr lvl="0">
              <a:buFont typeface="Wingdings" pitchFamily="2" charset="2"/>
              <a:buNone/>
            </a:pPr>
            <a:r>
              <a:rPr lang="en-US" dirty="0"/>
              <a:t>Shall San Bernardino Community College District issue 398 million dollars in bonds at legal interest rates, with independent citizen oversight, no money for administrators, and all money staying local?</a:t>
            </a:r>
          </a:p>
          <a:p>
            <a:pPr lvl="0">
              <a:buFont typeface="Wingdings" pitchFamily="2" charset="2"/>
              <a:buNone/>
            </a:pPr>
            <a:r>
              <a:rPr lang="en-US" dirty="0"/>
              <a:t>If the election were held today, would you vote yes or no on this measure? </a:t>
            </a:r>
          </a:p>
        </p:txBody>
      </p:sp>
      <p:sp>
        <p:nvSpPr>
          <p:cNvPr id="4" name="Slide Number Placeholder 3"/>
          <p:cNvSpPr>
            <a:spLocks noGrp="1"/>
          </p:cNvSpPr>
          <p:nvPr>
            <p:ph type="sldNum" sz="quarter" idx="10"/>
          </p:nvPr>
        </p:nvSpPr>
        <p:spPr/>
        <p:txBody>
          <a:bodyPr/>
          <a:lstStyle/>
          <a:p>
            <a:fld id="{61375940-74A5-4743-B61B-8A25397A2DCD}" type="slidenum">
              <a:rPr lang="en-US" smtClean="0"/>
              <a:pPr/>
              <a:t>18</a:t>
            </a:fld>
            <a:endParaRPr lang="en-US"/>
          </a:p>
        </p:txBody>
      </p:sp>
    </p:spTree>
    <p:extLst>
      <p:ext uri="{BB962C8B-B14F-4D97-AF65-F5344CB8AC3E}">
        <p14:creationId xmlns:p14="http://schemas.microsoft.com/office/powerpoint/2010/main" val="3951483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19</a:t>
            </a:fld>
            <a:endParaRPr lang="en-US"/>
          </a:p>
        </p:txBody>
      </p:sp>
    </p:spTree>
    <p:extLst>
      <p:ext uri="{BB962C8B-B14F-4D97-AF65-F5344CB8AC3E}">
        <p14:creationId xmlns:p14="http://schemas.microsoft.com/office/powerpoint/2010/main" val="3258961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2</a:t>
            </a:fld>
            <a:endParaRPr lang="en-US"/>
          </a:p>
        </p:txBody>
      </p:sp>
    </p:spTree>
    <p:extLst>
      <p:ext uri="{BB962C8B-B14F-4D97-AF65-F5344CB8AC3E}">
        <p14:creationId xmlns:p14="http://schemas.microsoft.com/office/powerpoint/2010/main" val="3990033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$20 per every $100K will generate $</a:t>
            </a:r>
          </a:p>
          <a:p>
            <a:pPr marL="174708" indent="-174708" defTabSz="931774">
              <a:buFont typeface="Arial" panose="020B0604020202020204" pitchFamily="34" charset="0"/>
              <a:buChar char="•"/>
              <a:defRPr/>
            </a:pPr>
            <a:r>
              <a:rPr lang="en-US" dirty="0"/>
              <a:t>$25 per every $100K will generate $</a:t>
            </a:r>
          </a:p>
          <a:p>
            <a:pPr marL="174708" indent="-174708">
              <a:buFont typeface="Arial" panose="020B0604020202020204" pitchFamily="34" charset="0"/>
              <a:buChar char="•"/>
            </a:pPr>
            <a:r>
              <a:rPr lang="en-US" dirty="0"/>
              <a:t>TBWB will assist with the voter outreach &amp; education (Jared </a:t>
            </a:r>
            <a:r>
              <a:rPr lang="en-US" dirty="0" err="1"/>
              <a:t>Boigon</a:t>
            </a:r>
            <a:r>
              <a:rPr lang="en-US" dirty="0"/>
              <a:t>)</a:t>
            </a:r>
          </a:p>
          <a:p>
            <a:pPr lvl="1"/>
            <a:r>
              <a:rPr lang="en-US" b="1" dirty="0"/>
              <a:t>Step 1:</a:t>
            </a:r>
            <a:r>
              <a:rPr lang="en-US" dirty="0"/>
              <a:t> </a:t>
            </a:r>
            <a:r>
              <a:rPr lang="en-US" b="1" i="1" dirty="0">
                <a:hlinkClick r:id="rId3"/>
              </a:rPr>
              <a:t>Feasibility study</a:t>
            </a:r>
            <a:r>
              <a:rPr lang="en-US" dirty="0"/>
              <a:t> to determine if and under what conditions your agency can pass a local funding measure. (COMPLETE)</a:t>
            </a:r>
          </a:p>
          <a:p>
            <a:pPr lvl="1"/>
            <a:r>
              <a:rPr lang="en-US" b="1" dirty="0"/>
              <a:t>Step 2:</a:t>
            </a:r>
            <a:r>
              <a:rPr lang="en-US" dirty="0"/>
              <a:t> </a:t>
            </a:r>
            <a:r>
              <a:rPr lang="en-US" b="1" i="1" dirty="0">
                <a:hlinkClick r:id="rId4"/>
              </a:rPr>
              <a:t>Build consensus</a:t>
            </a:r>
            <a:r>
              <a:rPr lang="en-US" dirty="0"/>
              <a:t> with outreach and awareness-building strategies that position your measure for success.</a:t>
            </a:r>
          </a:p>
          <a:p>
            <a:pPr lvl="1"/>
            <a:r>
              <a:rPr lang="en-US" b="1" dirty="0"/>
              <a:t>Step 3:</a:t>
            </a:r>
            <a:r>
              <a:rPr lang="en-US" dirty="0"/>
              <a:t> </a:t>
            </a:r>
            <a:r>
              <a:rPr lang="en-US" b="1" i="1" dirty="0">
                <a:hlinkClick r:id="rId5"/>
              </a:rPr>
              <a:t>Build a strong measure</a:t>
            </a:r>
            <a:r>
              <a:rPr lang="en-US" dirty="0"/>
              <a:t> by aligning the measure’s features with the community’s priorities and sensitivities.</a:t>
            </a:r>
          </a:p>
          <a:p>
            <a:pPr lvl="1"/>
            <a:r>
              <a:rPr lang="en-US" b="1" dirty="0"/>
              <a:t>Step 4:</a:t>
            </a:r>
            <a:r>
              <a:rPr lang="en-US" dirty="0"/>
              <a:t> </a:t>
            </a:r>
            <a:r>
              <a:rPr lang="en-US" b="1" i="1" dirty="0">
                <a:hlinkClick r:id="rId6"/>
              </a:rPr>
              <a:t>Campaign for the win</a:t>
            </a:r>
            <a:r>
              <a:rPr lang="en-US" dirty="0"/>
              <a:t> by efficiently getting your message out to persuade voters and mobilize your base of support. (PAID FOR</a:t>
            </a:r>
            <a:r>
              <a:rPr lang="en-US" baseline="0" dirty="0"/>
              <a:t> BY DONATIONS)</a:t>
            </a:r>
            <a:endParaRPr lang="en-US" dirty="0"/>
          </a:p>
          <a:p>
            <a:pPr lvl="1"/>
            <a:r>
              <a:rPr lang="en-US" b="1" dirty="0"/>
              <a:t>Step 5:</a:t>
            </a:r>
            <a:r>
              <a:rPr lang="en-US" dirty="0"/>
              <a:t> </a:t>
            </a:r>
            <a:r>
              <a:rPr lang="en-US" b="1" i="1" dirty="0">
                <a:hlinkClick r:id="rId7"/>
              </a:rPr>
              <a:t>Bridge to the next election</a:t>
            </a:r>
            <a:r>
              <a:rPr lang="en-US" dirty="0"/>
              <a:t> by continuing positive and transparent community dialogue about how voter-approved funding is being utilized.</a:t>
            </a:r>
          </a:p>
          <a:p>
            <a:endParaRPr lang="en-US"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20</a:t>
            </a:fld>
            <a:endParaRPr lang="en-US"/>
          </a:p>
        </p:txBody>
      </p:sp>
    </p:spTree>
    <p:extLst>
      <p:ext uri="{BB962C8B-B14F-4D97-AF65-F5344CB8AC3E}">
        <p14:creationId xmlns:p14="http://schemas.microsoft.com/office/powerpoint/2010/main" val="3390688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21</a:t>
            </a:fld>
            <a:endParaRPr lang="en-US"/>
          </a:p>
        </p:txBody>
      </p:sp>
    </p:spTree>
    <p:extLst>
      <p:ext uri="{BB962C8B-B14F-4D97-AF65-F5344CB8AC3E}">
        <p14:creationId xmlns:p14="http://schemas.microsoft.com/office/powerpoint/2010/main" val="225210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3</a:t>
            </a:fld>
            <a:endParaRPr lang="en-US"/>
          </a:p>
        </p:txBody>
      </p:sp>
    </p:spTree>
    <p:extLst>
      <p:ext uri="{BB962C8B-B14F-4D97-AF65-F5344CB8AC3E}">
        <p14:creationId xmlns:p14="http://schemas.microsoft.com/office/powerpoint/2010/main" val="265144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4</a:t>
            </a:fld>
            <a:endParaRPr lang="en-US"/>
          </a:p>
        </p:txBody>
      </p:sp>
    </p:spTree>
    <p:extLst>
      <p:ext uri="{BB962C8B-B14F-4D97-AF65-F5344CB8AC3E}">
        <p14:creationId xmlns:p14="http://schemas.microsoft.com/office/powerpoint/2010/main" val="293723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5</a:t>
            </a:fld>
            <a:endParaRPr lang="en-US"/>
          </a:p>
        </p:txBody>
      </p:sp>
    </p:spTree>
    <p:extLst>
      <p:ext uri="{BB962C8B-B14F-4D97-AF65-F5344CB8AC3E}">
        <p14:creationId xmlns:p14="http://schemas.microsoft.com/office/powerpoint/2010/main" val="159846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Q1 To begin, I’m going to read a list of issues facing your community and for each one, please tell me how important you feel the issue is to </a:t>
            </a:r>
            <a:r>
              <a:rPr lang="en-US" u="sng" dirty="0"/>
              <a:t>you</a:t>
            </a:r>
            <a:r>
              <a:rPr lang="en-US" dirty="0"/>
              <a:t>, using a scale of extremely important, very important, somewhat important or not at all important.</a:t>
            </a:r>
          </a:p>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6</a:t>
            </a:fld>
            <a:endParaRPr lang="en-US"/>
          </a:p>
        </p:txBody>
      </p:sp>
    </p:spTree>
    <p:extLst>
      <p:ext uri="{BB962C8B-B14F-4D97-AF65-F5344CB8AC3E}">
        <p14:creationId xmlns:p14="http://schemas.microsoft.com/office/powerpoint/2010/main" val="2500135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Q2 Your household is within the San Bernardino Community College District. Next year, voters in the District may be asked to vote on a local ballot measure. Let me read you a summary of the measure:</a:t>
            </a:r>
          </a:p>
          <a:p>
            <a:pPr defTabSz="931774">
              <a:defRPr/>
            </a:pPr>
            <a:endParaRPr lang="en-US" dirty="0"/>
          </a:p>
          <a:p>
            <a:pPr defTabSz="931774">
              <a:defRPr/>
            </a:pPr>
            <a:r>
              <a:rPr lang="en-US" dirty="0"/>
              <a:t>In order to:</a:t>
            </a:r>
          </a:p>
          <a:p>
            <a:pPr defTabSz="931774">
              <a:defRPr/>
            </a:pPr>
            <a:endParaRPr lang="en-US" dirty="0"/>
          </a:p>
          <a:p>
            <a:pPr lvl="0">
              <a:buFont typeface="Wingdings" pitchFamily="2" charset="2"/>
              <a:buChar char="Ø"/>
            </a:pPr>
            <a:r>
              <a:rPr lang="en-US" dirty="0"/>
              <a:t> Upgrade classrooms, labs and career training facilities at San Bernardino Valley College and Crafton Hills College for science, healthcare, technology, public safety, skilled trades, and other growing industries</a:t>
            </a:r>
          </a:p>
          <a:p>
            <a:pPr lvl="0">
              <a:buFont typeface="Wingdings" pitchFamily="2" charset="2"/>
              <a:buChar char="Ø"/>
            </a:pPr>
            <a:r>
              <a:rPr lang="en-US" dirty="0"/>
              <a:t> Improve local access to affordable, high quality education by repairing, constructing and acquiring classrooms, facilities, sites and equipment</a:t>
            </a:r>
          </a:p>
          <a:p>
            <a:pPr lvl="0">
              <a:buFont typeface="Wingdings" pitchFamily="2" charset="2"/>
              <a:buChar char="Ø"/>
            </a:pPr>
            <a:r>
              <a:rPr lang="en-US" dirty="0"/>
              <a:t> And improving Student and Veterans Centers to provide career counseling and job training</a:t>
            </a:r>
          </a:p>
          <a:p>
            <a:pPr lvl="0">
              <a:buFont typeface="Wingdings" pitchFamily="2" charset="2"/>
              <a:buChar char="Ø"/>
            </a:pPr>
            <a:endParaRPr lang="en-US" dirty="0"/>
          </a:p>
          <a:p>
            <a:pPr lvl="0">
              <a:buFont typeface="Wingdings" pitchFamily="2" charset="2"/>
              <a:buNone/>
            </a:pPr>
            <a:r>
              <a:rPr lang="en-US" dirty="0"/>
              <a:t>Shall San Bernardino Community College District issue 398 million dollars in bonds at legal interest rates, with independent citizen oversight, no money for administrators, and all money staying local?</a:t>
            </a:r>
          </a:p>
          <a:p>
            <a:pPr lvl="0">
              <a:buFont typeface="Wingdings" pitchFamily="2" charset="2"/>
              <a:buNone/>
            </a:pPr>
            <a:r>
              <a:rPr lang="en-US" dirty="0"/>
              <a:t>If the election were held today, would you vote yes or no on this measure? </a:t>
            </a:r>
          </a:p>
        </p:txBody>
      </p:sp>
      <p:sp>
        <p:nvSpPr>
          <p:cNvPr id="4" name="Slide Number Placeholder 3"/>
          <p:cNvSpPr>
            <a:spLocks noGrp="1"/>
          </p:cNvSpPr>
          <p:nvPr>
            <p:ph type="sldNum" sz="quarter" idx="10"/>
          </p:nvPr>
        </p:nvSpPr>
        <p:spPr/>
        <p:txBody>
          <a:bodyPr/>
          <a:lstStyle/>
          <a:p>
            <a:fld id="{61375940-74A5-4743-B61B-8A25397A2DCD}" type="slidenum">
              <a:rPr lang="en-US" smtClean="0"/>
              <a:pPr/>
              <a:t>7</a:t>
            </a:fld>
            <a:endParaRPr lang="en-US"/>
          </a:p>
        </p:txBody>
      </p:sp>
    </p:spTree>
    <p:extLst>
      <p:ext uri="{BB962C8B-B14F-4D97-AF65-F5344CB8AC3E}">
        <p14:creationId xmlns:p14="http://schemas.microsoft.com/office/powerpoint/2010/main" val="543423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Q2 Your household is within the San Bernardino Community College District. Next year, voters in the District may be asked to vote on a local ballot measure. Let me read you a summary of the measure:</a:t>
            </a:r>
          </a:p>
          <a:p>
            <a:pPr defTabSz="931774">
              <a:defRPr/>
            </a:pPr>
            <a:endParaRPr lang="en-US" dirty="0"/>
          </a:p>
          <a:p>
            <a:pPr defTabSz="931774">
              <a:defRPr/>
            </a:pPr>
            <a:r>
              <a:rPr lang="en-US" dirty="0"/>
              <a:t>In order to:</a:t>
            </a:r>
          </a:p>
          <a:p>
            <a:pPr defTabSz="931774">
              <a:defRPr/>
            </a:pPr>
            <a:endParaRPr lang="en-US" dirty="0"/>
          </a:p>
          <a:p>
            <a:pPr lvl="0">
              <a:buFont typeface="Wingdings" pitchFamily="2" charset="2"/>
              <a:buChar char="Ø"/>
            </a:pPr>
            <a:r>
              <a:rPr lang="en-US" dirty="0"/>
              <a:t> Upgrade classrooms, labs and career training facilities at San Bernardino Valley College and Crafton Hills College for science, healthcare, technology, public safety, skilled trades, and other growing industries</a:t>
            </a:r>
          </a:p>
          <a:p>
            <a:pPr lvl="0">
              <a:buFont typeface="Wingdings" pitchFamily="2" charset="2"/>
              <a:buChar char="Ø"/>
            </a:pPr>
            <a:r>
              <a:rPr lang="en-US" dirty="0"/>
              <a:t> Improve local access to affordable, high quality education by repairing, constructing and acquiring classrooms, facilities, sites and equipment</a:t>
            </a:r>
          </a:p>
          <a:p>
            <a:pPr lvl="0">
              <a:buFont typeface="Wingdings" pitchFamily="2" charset="2"/>
              <a:buChar char="Ø"/>
            </a:pPr>
            <a:r>
              <a:rPr lang="en-US" dirty="0"/>
              <a:t> And improving Student and Veterans Centers to provide career counseling and job training</a:t>
            </a:r>
          </a:p>
          <a:p>
            <a:pPr lvl="0">
              <a:buFont typeface="Wingdings" pitchFamily="2" charset="2"/>
              <a:buChar char="Ø"/>
            </a:pPr>
            <a:endParaRPr lang="en-US" dirty="0"/>
          </a:p>
          <a:p>
            <a:pPr lvl="0">
              <a:buFont typeface="Wingdings" pitchFamily="2" charset="2"/>
              <a:buNone/>
            </a:pPr>
            <a:r>
              <a:rPr lang="en-US" dirty="0"/>
              <a:t>Shall San Bernardino Community College District issue 398 million dollars in bonds at legal interest rates, with independent citizen oversight, no money for administrators, and all money staying local?</a:t>
            </a:r>
          </a:p>
          <a:p>
            <a:pPr lvl="0">
              <a:buFont typeface="Wingdings" pitchFamily="2" charset="2"/>
              <a:buNone/>
            </a:pPr>
            <a:r>
              <a:rPr lang="en-US" dirty="0"/>
              <a:t>If the election were held today, would you vote yes or no on this measure? </a:t>
            </a:r>
          </a:p>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8</a:t>
            </a:fld>
            <a:endParaRPr lang="en-US"/>
          </a:p>
        </p:txBody>
      </p:sp>
    </p:spTree>
    <p:extLst>
      <p:ext uri="{BB962C8B-B14F-4D97-AF65-F5344CB8AC3E}">
        <p14:creationId xmlns:p14="http://schemas.microsoft.com/office/powerpoint/2010/main" val="1023997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Q4 The amount each home owner will pay if the school bond passes depends on the assessed value of their home – </a:t>
            </a:r>
            <a:r>
              <a:rPr lang="en-US" u="sng" dirty="0"/>
              <a:t>not</a:t>
            </a:r>
            <a:r>
              <a:rPr lang="en-US" dirty="0"/>
              <a:t> the current market value of the home. If you heard that the annual property taxes on your home would increase: _____ per 100,000 (one hundred thousand) dollars of assessed valuation, would you vote yes or no on the school bond measure?</a:t>
            </a:r>
          </a:p>
          <a:p>
            <a:endParaRPr lang="en-US" dirty="0"/>
          </a:p>
          <a:p>
            <a:r>
              <a:rPr lang="en-US" b="1" dirty="0"/>
              <a:t>Generated Bond Amounts:</a:t>
            </a:r>
          </a:p>
          <a:p>
            <a:r>
              <a:rPr lang="en-US" dirty="0"/>
              <a:t>$25 per $100 K =$470 M</a:t>
            </a:r>
          </a:p>
          <a:p>
            <a:r>
              <a:rPr lang="en-US" dirty="0"/>
              <a:t>$20 per $100 K = $375 M</a:t>
            </a:r>
          </a:p>
          <a:p>
            <a:r>
              <a:rPr lang="en-US" dirty="0"/>
              <a:t>$19  per $100 K =$355 M</a:t>
            </a:r>
          </a:p>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9</a:t>
            </a:fld>
            <a:endParaRPr lang="en-US"/>
          </a:p>
        </p:txBody>
      </p:sp>
    </p:spTree>
    <p:extLst>
      <p:ext uri="{BB962C8B-B14F-4D97-AF65-F5344CB8AC3E}">
        <p14:creationId xmlns:p14="http://schemas.microsoft.com/office/powerpoint/2010/main" val="8382761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2" name="Picture 4" descr="\\NEWARCHIVE\Users\Public\Archive\Research Resources\Templates\PowerPoint\water onl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EWARCHIVE\Users\Public\Archive\True North Information\TNR Graphics\2008\Final Graphics\TrueNorthLogo_WhiteStar_Tra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015406"/>
            <a:ext cx="1981200" cy="761206"/>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0604" y="2063364"/>
            <a:ext cx="6934200" cy="1828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cap="all" spc="200" baseline="0">
                <a:ln>
                  <a:noFill/>
                </a:ln>
                <a:solidFill>
                  <a:srgbClr val="28558E"/>
                </a:solidFill>
                <a:effectLst/>
                <a:latin typeface="Calibri" panose="020F0502020204030204" pitchFamily="34" charset="0"/>
                <a:ea typeface="+mj-ea"/>
                <a:cs typeface="+mj-cs"/>
              </a:defRPr>
            </a:lvl1pPr>
          </a:lstStyle>
          <a:p>
            <a:endParaRPr lang="en-US" dirty="0"/>
          </a:p>
        </p:txBody>
      </p:sp>
      <p:sp>
        <p:nvSpPr>
          <p:cNvPr id="16" name="Rectangle 15"/>
          <p:cNvSpPr/>
          <p:nvPr/>
        </p:nvSpPr>
        <p:spPr>
          <a:xfrm>
            <a:off x="0" y="2011680"/>
            <a:ext cx="9144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0604" y="2057399"/>
            <a:ext cx="6640004" cy="1789046"/>
          </a:xfrm>
          <a:prstGeom prst="rect">
            <a:avLst/>
          </a:prstGeom>
          <a:solidFill>
            <a:srgbClr val="285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8558E"/>
              </a:solidFill>
            </a:endParaRPr>
          </a:p>
        </p:txBody>
      </p:sp>
      <p:sp>
        <p:nvSpPr>
          <p:cNvPr id="17" name="Rectangle 16"/>
          <p:cNvSpPr/>
          <p:nvPr/>
        </p:nvSpPr>
        <p:spPr>
          <a:xfrm rot="5400000">
            <a:off x="5736200" y="2929062"/>
            <a:ext cx="183476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0" y="3846445"/>
            <a:ext cx="9144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304799" y="2011680"/>
            <a:ext cx="6330561" cy="1828800"/>
          </a:xfrm>
          <a:noFill/>
        </p:spPr>
        <p:txBody>
          <a:bodyPr/>
          <a:lstStyle>
            <a:lvl1pPr algn="l">
              <a:defRPr sz="4200" cap="small" spc="150" baseline="0">
                <a:solidFill>
                  <a:schemeClr val="bg1"/>
                </a:solidFill>
              </a:defRPr>
            </a:lvl1pPr>
          </a:lstStyle>
          <a:p>
            <a:r>
              <a:rPr lang="en-US"/>
              <a:t>Click to edit Master title style</a:t>
            </a:r>
            <a:endParaRPr lang="en-US" dirty="0"/>
          </a:p>
        </p:txBody>
      </p:sp>
      <p:sp>
        <p:nvSpPr>
          <p:cNvPr id="5" name="Rectangle 4"/>
          <p:cNvSpPr/>
          <p:nvPr/>
        </p:nvSpPr>
        <p:spPr>
          <a:xfrm>
            <a:off x="6676442" y="2057398"/>
            <a:ext cx="2467558" cy="1789046"/>
          </a:xfrm>
          <a:prstGeom prst="rect">
            <a:avLst/>
          </a:prstGeom>
          <a:solidFill>
            <a:srgbClr val="CBD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676442" y="2063364"/>
            <a:ext cx="2467558" cy="1828800"/>
          </a:xfrm>
          <a:noFill/>
        </p:spPr>
        <p:txBody>
          <a:bodyPr anchor="ctr">
            <a:normAutofit/>
          </a:bodyPr>
          <a:lstStyle>
            <a:lvl1pPr marL="0" indent="0" algn="ctr">
              <a:buNone/>
              <a:defRPr sz="1400" b="1" cap="small"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p:nvSpPr>
        <p:spPr>
          <a:xfrm>
            <a:off x="7696200" y="3912043"/>
            <a:ext cx="1371600" cy="381000"/>
          </a:xfrm>
          <a:prstGeom prst="rect">
            <a:avLst/>
          </a:prstGeom>
          <a:noFill/>
        </p:spPr>
        <p:txBody>
          <a:bodyPr wrap="square" rtlCol="0">
            <a:spAutoFit/>
          </a:bodyPr>
          <a:lstStyle/>
          <a:p>
            <a:fld id="{F433CB73-821F-4CAD-82A1-F26853318B6A}" type="datetime1">
              <a:rPr lang="en-US" smtClean="0">
                <a:solidFill>
                  <a:srgbClr val="CBDCF1"/>
                </a:solidFill>
                <a:latin typeface="Calibri" panose="020F0502020204030204" pitchFamily="34" charset="0"/>
              </a:rPr>
              <a:pPr/>
              <a:t>11/6/2017</a:t>
            </a:fld>
            <a:endParaRPr lang="en-US" dirty="0">
              <a:solidFill>
                <a:srgbClr val="CBDCF1"/>
              </a:solidFill>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US" dirty="0"/>
          </a:p>
        </p:txBody>
      </p:sp>
      <p:sp>
        <p:nvSpPr>
          <p:cNvPr id="2" name="Rectangle 1"/>
          <p:cNvSpPr/>
          <p:nvPr/>
        </p:nvSpPr>
        <p:spPr>
          <a:xfrm>
            <a:off x="8382000" y="6172200"/>
            <a:ext cx="762000" cy="685800"/>
          </a:xfrm>
          <a:prstGeom prst="rect">
            <a:avLst/>
          </a:prstGeom>
          <a:solidFill>
            <a:srgbClr val="28558E"/>
          </a:solidFill>
          <a:ln>
            <a:solidFill>
              <a:srgbClr val="2855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3727227-0CA1-4287-A0D8-2BC663B0A76C}" type="slidenum">
              <a:rPr lang="en-US" sz="2800" b="0" i="0" baseline="0" smtClean="0">
                <a:latin typeface="Calibri" panose="020F0502020204030204" pitchFamily="34" charset="0"/>
              </a:rPr>
              <a:pPr algn="ctr"/>
              <a:t>‹#›</a:t>
            </a:fld>
            <a:endParaRPr lang="en-US" sz="2800" b="0" i="0" baseline="0"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8382000" y="6172200"/>
            <a:ext cx="762000" cy="685800"/>
          </a:xfrm>
          <a:prstGeom prst="rect">
            <a:avLst/>
          </a:prstGeom>
        </p:spPr>
        <p:txBody>
          <a:bodyPr/>
          <a:lstStyle/>
          <a:p>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baseline="0">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baseline="0">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8382000" y="6172200"/>
            <a:ext cx="762000" cy="685800"/>
          </a:xfrm>
          <a:prstGeom prst="rect">
            <a:avLst/>
          </a:prstGeom>
        </p:spPr>
        <p:txBody>
          <a:bodyPr/>
          <a:lstStyle/>
          <a:p>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010400" y="150876"/>
            <a:ext cx="1981200" cy="6556248"/>
          </a:xfrm>
          <a:prstGeom prst="rect">
            <a:avLst/>
          </a:prstGeom>
          <a:solidFill>
            <a:srgbClr val="285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286000"/>
            <a:ext cx="1676400" cy="2819400"/>
          </a:xfrm>
        </p:spPr>
        <p:txBody>
          <a:bodyPr tIns="0"/>
          <a:lstStyle>
            <a:lvl1pPr marL="0" indent="0">
              <a:buNone/>
              <a:defRPr sz="14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rgbClr val="CBDCF1"/>
                </a:solidFill>
              </a:defRPr>
            </a:lvl1pPr>
          </a:lstStyle>
          <a:p>
            <a:r>
              <a:rPr lang="en-US"/>
              <a:t>Click to edit Master title style</a:t>
            </a:r>
            <a:endParaRPr lang="en-US" dirty="0"/>
          </a:p>
        </p:txBody>
      </p:sp>
      <p:sp>
        <p:nvSpPr>
          <p:cNvPr id="14" name="Rectangle 13"/>
          <p:cNvSpPr/>
          <p:nvPr/>
        </p:nvSpPr>
        <p:spPr>
          <a:xfrm>
            <a:off x="7162800" y="2194302"/>
            <a:ext cx="16764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8382000" y="6172200"/>
            <a:ext cx="762000" cy="685800"/>
          </a:xfrm>
          <a:prstGeom prst="rect">
            <a:avLst/>
          </a:prstGeom>
          <a:solidFill>
            <a:srgbClr val="28558E"/>
          </a:solidFill>
          <a:ln>
            <a:solidFill>
              <a:srgbClr val="2855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6CFD0A0-CA8B-4189-8009-B49EACB449AF}" type="slidenum">
              <a:rPr lang="en-US" sz="2800" b="0" i="0" baseline="0" smtClean="0">
                <a:latin typeface="Calibri" panose="020F0502020204030204" pitchFamily="34" charset="0"/>
              </a:rPr>
              <a:pPr algn="ctr"/>
              <a:t>‹#›</a:t>
            </a:fld>
            <a:endParaRPr lang="en-US" sz="2800" b="0" i="0" baseline="0" dirty="0">
              <a:latin typeface="Calibri" panose="020F0502020204030204" pitchFamily="34" charset="0"/>
            </a:endParaRPr>
          </a:p>
        </p:txBody>
      </p:sp>
      <p:pic>
        <p:nvPicPr>
          <p:cNvPr id="1027" name="Picture 3" descr="\\NEWARCHIVE\Users\Public\Archive\True North Information\TNR Graphics\2002\Graphics for Word Docs &amp; PowerPoint\True North Watermark.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6030"/>
            <a:ext cx="1760162" cy="17581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09600" y="355847"/>
            <a:ext cx="81526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0"/>
            <a:ext cx="8407893" cy="44531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763000" y="0"/>
            <a:ext cx="381000" cy="6172200"/>
          </a:xfrm>
          <a:prstGeom prst="rect">
            <a:avLst/>
          </a:prstGeom>
          <a:solidFill>
            <a:srgbClr val="CBD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NEWARCHIVE\Users\Public\Archive\True North Information\TNR Graphics\2008\Final Graphics\TrueNorthLogo_tran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0933" y="6232311"/>
            <a:ext cx="1508760" cy="5796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837" r:id="rId1"/>
    <p:sldLayoutId id="2147484838" r:id="rId2"/>
    <p:sldLayoutId id="2147484839" r:id="rId3"/>
    <p:sldLayoutId id="2147484840" r:id="rId4"/>
    <p:sldLayoutId id="2147484841" r:id="rId5"/>
  </p:sldLayoutIdLst>
  <p:txStyles>
    <p:titleStyle>
      <a:lvl1pPr algn="l" defTabSz="914400" rtl="0" eaLnBrk="1" latinLnBrk="0" hangingPunct="1">
        <a:spcBef>
          <a:spcPct val="0"/>
        </a:spcBef>
        <a:buNone/>
        <a:defRPr sz="3600" kern="1200" cap="all" spc="200" baseline="0">
          <a:ln>
            <a:noFill/>
          </a:ln>
          <a:solidFill>
            <a:srgbClr val="28558E"/>
          </a:solidFill>
          <a:effectLst/>
          <a:latin typeface="Calibri" panose="020F0502020204030204" pitchFamily="34" charset="0"/>
          <a:ea typeface="+mj-ea"/>
          <a:cs typeface="+mj-cs"/>
        </a:defRPr>
      </a:lvl1pPr>
    </p:titleStyle>
    <p:bodyStyle>
      <a:lvl1pPr marL="274320" indent="-228600" algn="l" defTabSz="914400" rtl="0" eaLnBrk="1" latinLnBrk="0" hangingPunct="1">
        <a:spcBef>
          <a:spcPct val="20000"/>
        </a:spcBef>
        <a:buClr>
          <a:srgbClr val="C00000"/>
        </a:buClr>
        <a:buFont typeface="Courier New" panose="02070309020205020404" pitchFamily="49" charset="0"/>
        <a:buChar char="o"/>
        <a:defRPr sz="2400" kern="1200" spc="150" baseline="0">
          <a:solidFill>
            <a:srgbClr val="28558E"/>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C00000"/>
        </a:buClr>
        <a:buFont typeface="Courier New" panose="02070309020205020404" pitchFamily="49" charset="0"/>
        <a:buChar char="o"/>
        <a:defRPr sz="2000" kern="1200" spc="100" baseline="0">
          <a:solidFill>
            <a:srgbClr val="28558E"/>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C00000"/>
        </a:buClr>
        <a:buFont typeface="Courier New" panose="02070309020205020404" pitchFamily="49" charset="0"/>
        <a:buChar char="o"/>
        <a:defRPr sz="1800" kern="1200" spc="100" baseline="0">
          <a:solidFill>
            <a:srgbClr val="28558E"/>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C00000"/>
        </a:buClr>
        <a:buFont typeface="Courier New" panose="02070309020205020404" pitchFamily="49" charset="0"/>
        <a:buChar char="o"/>
        <a:defRPr sz="1800" kern="1200">
          <a:solidFill>
            <a:srgbClr val="28558E"/>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C00000"/>
        </a:buClr>
        <a:buFont typeface="Courier New" panose="02070309020205020404" pitchFamily="49" charset="0"/>
        <a:buChar char="o"/>
        <a:defRPr sz="1800" kern="1200" spc="100" baseline="0">
          <a:solidFill>
            <a:srgbClr val="28558E"/>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04800" y="2057400"/>
            <a:ext cx="6477000" cy="1828800"/>
          </a:xfrm>
        </p:spPr>
        <p:txBody>
          <a:bodyPr/>
          <a:lstStyle/>
          <a:p>
            <a:r>
              <a:rPr lang="en-US" sz="3600" dirty="0"/>
              <a:t>Baseline Bond Survey </a:t>
            </a:r>
          </a:p>
        </p:txBody>
      </p:sp>
      <p:sp>
        <p:nvSpPr>
          <p:cNvPr id="10" name="Subtitle 9"/>
          <p:cNvSpPr>
            <a:spLocks noGrp="1"/>
          </p:cNvSpPr>
          <p:nvPr>
            <p:ph type="subTitle" idx="1"/>
          </p:nvPr>
        </p:nvSpPr>
        <p:spPr>
          <a:xfrm>
            <a:off x="6705600" y="2057400"/>
            <a:ext cx="2398645" cy="1792355"/>
          </a:xfrm>
        </p:spPr>
        <p:txBody>
          <a:bodyPr/>
          <a:lstStyle/>
          <a:p>
            <a:r>
              <a:rPr lang="en-US" dirty="0"/>
              <a:t>Conducted for</a:t>
            </a:r>
          </a:p>
          <a:p>
            <a:r>
              <a:rPr lang="en-US" dirty="0"/>
              <a:t>San Bernardino Community College District</a:t>
            </a:r>
          </a:p>
          <a:p>
            <a:endParaRPr lang="en-US" dirty="0"/>
          </a:p>
          <a:p>
            <a:r>
              <a:rPr lang="en-US" dirty="0"/>
              <a:t>Presented By</a:t>
            </a:r>
          </a:p>
          <a:p>
            <a:r>
              <a:rPr lang="en-US" dirty="0"/>
              <a:t>Timothy McLarney Ph.D.</a:t>
            </a:r>
          </a:p>
        </p:txBody>
      </p:sp>
      <p:sp>
        <p:nvSpPr>
          <p:cNvPr id="2" name="Rectangle 1">
            <a:extLst>
              <a:ext uri="{FF2B5EF4-FFF2-40B4-BE49-F238E27FC236}">
                <a16:creationId xmlns:a16="http://schemas.microsoft.com/office/drawing/2014/main" id="{1FE1CE14-5DE6-4339-8475-F30EED48EC40}"/>
              </a:ext>
            </a:extLst>
          </p:cNvPr>
          <p:cNvSpPr/>
          <p:nvPr/>
        </p:nvSpPr>
        <p:spPr>
          <a:xfrm>
            <a:off x="6701725" y="152400"/>
            <a:ext cx="2362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Revised 11/6/17</a:t>
            </a:r>
          </a:p>
        </p:txBody>
      </p:sp>
    </p:spTree>
    <p:extLst>
      <p:ext uri="{BB962C8B-B14F-4D97-AF65-F5344CB8AC3E}">
        <p14:creationId xmlns:p14="http://schemas.microsoft.com/office/powerpoint/2010/main" val="2576879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br>
              <a:rPr lang="en-US" dirty="0"/>
            </a:br>
            <a:br>
              <a:rPr lang="en-US" dirty="0"/>
            </a:br>
            <a:r>
              <a:rPr lang="en-US" dirty="0"/>
              <a:t>Average Support for measure at $44 &amp; $21</a:t>
            </a:r>
            <a:br>
              <a:rPr lang="en-US" dirty="0"/>
            </a:br>
            <a:br>
              <a:rPr lang="en-US" dirty="0"/>
            </a:br>
            <a:br>
              <a:rPr lang="en-US" dirty="0"/>
            </a:br>
            <a:endParaRPr lang="en-US" dirty="0"/>
          </a:p>
        </p:txBody>
      </p:sp>
      <p:pic>
        <p:nvPicPr>
          <p:cNvPr id="5" name="Picture 4">
            <a:extLst>
              <a:ext uri="{FF2B5EF4-FFF2-40B4-BE49-F238E27FC236}">
                <a16:creationId xmlns:a16="http://schemas.microsoft.com/office/drawing/2014/main" id="{E3B266C9-9680-4699-A299-016C9F6CAA2C}"/>
              </a:ext>
            </a:extLst>
          </p:cNvPr>
          <p:cNvPicPr>
            <a:picLocks noChangeAspect="1"/>
          </p:cNvPicPr>
          <p:nvPr/>
        </p:nvPicPr>
        <p:blipFill>
          <a:blip r:embed="rId3"/>
          <a:stretch>
            <a:fillRect/>
          </a:stretch>
        </p:blipFill>
        <p:spPr>
          <a:xfrm>
            <a:off x="1371600" y="1676400"/>
            <a:ext cx="6337125" cy="4335900"/>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Quality of education PROVIDED BY SAN BERNARDINO VALLEY COLLEGE</a:t>
            </a:r>
          </a:p>
        </p:txBody>
      </p:sp>
      <p:pic>
        <p:nvPicPr>
          <p:cNvPr id="5" name="Content Placeholder 4">
            <a:extLst>
              <a:ext uri="{FF2B5EF4-FFF2-40B4-BE49-F238E27FC236}">
                <a16:creationId xmlns:a16="http://schemas.microsoft.com/office/drawing/2014/main" id="{8A9B15DA-68A5-4778-A93A-4B2470E3DD4F}"/>
              </a:ext>
            </a:extLst>
          </p:cNvPr>
          <p:cNvPicPr>
            <a:picLocks noGrp="1" noChangeAspect="1"/>
          </p:cNvPicPr>
          <p:nvPr>
            <p:ph idx="1"/>
          </p:nvPr>
        </p:nvPicPr>
        <p:blipFill>
          <a:blip r:embed="rId3"/>
          <a:stretch>
            <a:fillRect/>
          </a:stretch>
        </p:blipFill>
        <p:spPr>
          <a:xfrm>
            <a:off x="1066800" y="1828800"/>
            <a:ext cx="6820877" cy="461720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Quality of education PROVIDED BY Crafton hills college</a:t>
            </a:r>
          </a:p>
        </p:txBody>
      </p:sp>
      <p:pic>
        <p:nvPicPr>
          <p:cNvPr id="6" name="Content Placeholder 5">
            <a:extLst>
              <a:ext uri="{FF2B5EF4-FFF2-40B4-BE49-F238E27FC236}">
                <a16:creationId xmlns:a16="http://schemas.microsoft.com/office/drawing/2014/main" id="{B252214B-A000-4183-AEFB-787BA65A3AD5}"/>
              </a:ext>
            </a:extLst>
          </p:cNvPr>
          <p:cNvPicPr>
            <a:picLocks noGrp="1" noChangeAspect="1"/>
          </p:cNvPicPr>
          <p:nvPr>
            <p:ph idx="1"/>
          </p:nvPr>
        </p:nvPicPr>
        <p:blipFill>
          <a:blip r:embed="rId3"/>
          <a:stretch>
            <a:fillRect/>
          </a:stretch>
        </p:blipFill>
        <p:spPr>
          <a:xfrm>
            <a:off x="1219200" y="1828800"/>
            <a:ext cx="6830552" cy="4626902"/>
          </a:xfrm>
          <a:prstGeom prst="rect">
            <a:avLst/>
          </a:prstGeom>
        </p:spPr>
      </p:pic>
    </p:spTree>
    <p:extLst>
      <p:ext uri="{BB962C8B-B14F-4D97-AF65-F5344CB8AC3E}">
        <p14:creationId xmlns:p14="http://schemas.microsoft.com/office/powerpoint/2010/main" val="3911024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DISTRICT MANAGING FINANCES</a:t>
            </a:r>
          </a:p>
        </p:txBody>
      </p:sp>
      <p:pic>
        <p:nvPicPr>
          <p:cNvPr id="5" name="Content Placeholder 4">
            <a:extLst>
              <a:ext uri="{FF2B5EF4-FFF2-40B4-BE49-F238E27FC236}">
                <a16:creationId xmlns:a16="http://schemas.microsoft.com/office/drawing/2014/main" id="{63E6DDCF-9CDC-4E69-B8F3-B9A58602076C}"/>
              </a:ext>
            </a:extLst>
          </p:cNvPr>
          <p:cNvPicPr>
            <a:picLocks noGrp="1" noChangeAspect="1"/>
          </p:cNvPicPr>
          <p:nvPr>
            <p:ph idx="1"/>
          </p:nvPr>
        </p:nvPicPr>
        <p:blipFill>
          <a:blip r:embed="rId3"/>
          <a:stretch>
            <a:fillRect/>
          </a:stretch>
        </p:blipFill>
        <p:spPr>
          <a:xfrm>
            <a:off x="1143000" y="1676400"/>
            <a:ext cx="6840227" cy="4636601"/>
          </a:xfrm>
          <a:prstGeom prst="rect">
            <a:avLst/>
          </a:prstGeom>
        </p:spPr>
      </p:pic>
    </p:spTree>
    <p:extLst>
      <p:ext uri="{BB962C8B-B14F-4D97-AF65-F5344CB8AC3E}">
        <p14:creationId xmlns:p14="http://schemas.microsoft.com/office/powerpoint/2010/main" val="1459324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br>
              <a:rPr lang="en-US" dirty="0"/>
            </a:br>
            <a:r>
              <a:rPr lang="en-US" dirty="0"/>
              <a:t> PROJECTS &amp; programs </a:t>
            </a:r>
            <a:br>
              <a:rPr lang="en-US" dirty="0"/>
            </a:br>
            <a:br>
              <a:rPr lang="en-US" dirty="0"/>
            </a:br>
            <a:endParaRPr lang="en-US" dirty="0"/>
          </a:p>
        </p:txBody>
      </p:sp>
      <p:pic>
        <p:nvPicPr>
          <p:cNvPr id="3" name="Picture 2">
            <a:extLst>
              <a:ext uri="{FF2B5EF4-FFF2-40B4-BE49-F238E27FC236}">
                <a16:creationId xmlns:a16="http://schemas.microsoft.com/office/drawing/2014/main" id="{FBB24923-0197-4A0C-A86E-97548E181C83}"/>
              </a:ext>
            </a:extLst>
          </p:cNvPr>
          <p:cNvPicPr>
            <a:picLocks noChangeAspect="1"/>
          </p:cNvPicPr>
          <p:nvPr/>
        </p:nvPicPr>
        <p:blipFill>
          <a:blip r:embed="rId3"/>
          <a:stretch>
            <a:fillRect/>
          </a:stretch>
        </p:blipFill>
        <p:spPr>
          <a:xfrm>
            <a:off x="151509" y="1600200"/>
            <a:ext cx="8610751" cy="4209801"/>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br>
              <a:rPr lang="en-US" dirty="0"/>
            </a:br>
            <a:br>
              <a:rPr lang="en-US" dirty="0"/>
            </a:br>
            <a:r>
              <a:rPr lang="en-US" dirty="0"/>
              <a:t>positive arguments</a:t>
            </a:r>
            <a:br>
              <a:rPr lang="en-US" dirty="0"/>
            </a:br>
            <a:br>
              <a:rPr lang="en-US" dirty="0"/>
            </a:br>
            <a:br>
              <a:rPr lang="en-US" dirty="0"/>
            </a:br>
            <a:endParaRPr lang="en-US" dirty="0"/>
          </a:p>
        </p:txBody>
      </p:sp>
      <p:pic>
        <p:nvPicPr>
          <p:cNvPr id="3" name="Picture 2">
            <a:extLst>
              <a:ext uri="{FF2B5EF4-FFF2-40B4-BE49-F238E27FC236}">
                <a16:creationId xmlns:a16="http://schemas.microsoft.com/office/drawing/2014/main" id="{0CDB762F-4B5F-4981-BA03-BC1E8CB2A741}"/>
              </a:ext>
            </a:extLst>
          </p:cNvPr>
          <p:cNvPicPr>
            <a:picLocks noChangeAspect="1"/>
          </p:cNvPicPr>
          <p:nvPr/>
        </p:nvPicPr>
        <p:blipFill>
          <a:blip r:embed="rId3"/>
          <a:stretch>
            <a:fillRect/>
          </a:stretch>
        </p:blipFill>
        <p:spPr>
          <a:xfrm>
            <a:off x="76200" y="1219200"/>
            <a:ext cx="8617201" cy="5024601"/>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INTERIM BALLOT TEST</a:t>
            </a:r>
          </a:p>
        </p:txBody>
      </p:sp>
      <p:pic>
        <p:nvPicPr>
          <p:cNvPr id="3" name="Picture 2">
            <a:extLst>
              <a:ext uri="{FF2B5EF4-FFF2-40B4-BE49-F238E27FC236}">
                <a16:creationId xmlns:a16="http://schemas.microsoft.com/office/drawing/2014/main" id="{735CC924-C27A-421B-8CF5-B9B87BF7B8F2}"/>
              </a:ext>
            </a:extLst>
          </p:cNvPr>
          <p:cNvPicPr>
            <a:picLocks noChangeAspect="1"/>
          </p:cNvPicPr>
          <p:nvPr/>
        </p:nvPicPr>
        <p:blipFill>
          <a:blip r:embed="rId3"/>
          <a:stretch>
            <a:fillRect/>
          </a:stretch>
        </p:blipFill>
        <p:spPr>
          <a:xfrm>
            <a:off x="1066800" y="1676400"/>
            <a:ext cx="6907952" cy="4423200"/>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NEGATIVE ARGUMENTS</a:t>
            </a:r>
          </a:p>
        </p:txBody>
      </p:sp>
      <p:pic>
        <p:nvPicPr>
          <p:cNvPr id="4" name="Picture 3">
            <a:extLst>
              <a:ext uri="{FF2B5EF4-FFF2-40B4-BE49-F238E27FC236}">
                <a16:creationId xmlns:a16="http://schemas.microsoft.com/office/drawing/2014/main" id="{592D61B7-D48C-4081-AF8C-7857983D049E}"/>
              </a:ext>
            </a:extLst>
          </p:cNvPr>
          <p:cNvPicPr>
            <a:picLocks noChangeAspect="1"/>
          </p:cNvPicPr>
          <p:nvPr/>
        </p:nvPicPr>
        <p:blipFill>
          <a:blip r:embed="rId3"/>
          <a:stretch>
            <a:fillRect/>
          </a:stretch>
        </p:blipFill>
        <p:spPr>
          <a:xfrm>
            <a:off x="152400" y="2209800"/>
            <a:ext cx="8430868" cy="2895600"/>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Final ballot test</a:t>
            </a:r>
          </a:p>
        </p:txBody>
      </p:sp>
      <p:pic>
        <p:nvPicPr>
          <p:cNvPr id="3" name="Picture 2">
            <a:extLst>
              <a:ext uri="{FF2B5EF4-FFF2-40B4-BE49-F238E27FC236}">
                <a16:creationId xmlns:a16="http://schemas.microsoft.com/office/drawing/2014/main" id="{53C09C99-F4C0-48E3-87D6-9EF1A822B3C1}"/>
              </a:ext>
            </a:extLst>
          </p:cNvPr>
          <p:cNvPicPr>
            <a:picLocks noChangeAspect="1"/>
          </p:cNvPicPr>
          <p:nvPr/>
        </p:nvPicPr>
        <p:blipFill>
          <a:blip r:embed="rId3"/>
          <a:stretch>
            <a:fillRect/>
          </a:stretch>
        </p:blipFill>
        <p:spPr>
          <a:xfrm>
            <a:off x="1143000" y="1600200"/>
            <a:ext cx="6917627" cy="4432901"/>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conclusions	</a:t>
            </a:r>
          </a:p>
        </p:txBody>
      </p:sp>
      <p:sp>
        <p:nvSpPr>
          <p:cNvPr id="5" name="Content Placeholder 3"/>
          <p:cNvSpPr>
            <a:spLocks noGrp="1"/>
          </p:cNvSpPr>
          <p:nvPr>
            <p:ph idx="1"/>
          </p:nvPr>
        </p:nvSpPr>
        <p:spPr/>
        <p:txBody>
          <a:bodyPr>
            <a:normAutofit/>
          </a:bodyPr>
          <a:lstStyle/>
          <a:p>
            <a:pPr lvl="0"/>
            <a:r>
              <a:rPr lang="en-US" dirty="0"/>
              <a:t>Is it feasible to move forward with a bond measure? </a:t>
            </a:r>
            <a:r>
              <a:rPr lang="en-US" b="1" i="1" dirty="0"/>
              <a:t>Yes</a:t>
            </a:r>
            <a:r>
              <a:rPr lang="en-US" dirty="0"/>
              <a:t>.</a:t>
            </a:r>
          </a:p>
          <a:p>
            <a:pPr lvl="1"/>
            <a:r>
              <a:rPr lang="en-US" dirty="0"/>
              <a:t>Voters perceive that protecting the quality of education and ensuring local access to an affordable college education and career training are among the most important community issues</a:t>
            </a:r>
          </a:p>
          <a:p>
            <a:pPr lvl="1"/>
            <a:r>
              <a:rPr lang="en-US" dirty="0"/>
              <a:t>Strong natural support for bond (67%)</a:t>
            </a:r>
          </a:p>
          <a:p>
            <a:pPr lvl="1"/>
            <a:r>
              <a:rPr lang="en-US" dirty="0"/>
              <a:t>Popular projects</a:t>
            </a:r>
          </a:p>
          <a:p>
            <a:pPr lvl="1"/>
            <a:r>
              <a:rPr lang="en-US" dirty="0"/>
              <a:t>Strong positive arguments</a:t>
            </a:r>
          </a:p>
          <a:p>
            <a:pPr lvl="1"/>
            <a:r>
              <a:rPr lang="en-US" dirty="0"/>
              <a:t>All ballot tests above 55% required for passage</a:t>
            </a:r>
          </a:p>
        </p:txBody>
      </p:sp>
    </p:spTree>
    <p:extLst>
      <p:ext uri="{BB962C8B-B14F-4D97-AF65-F5344CB8AC3E}">
        <p14:creationId xmlns:p14="http://schemas.microsoft.com/office/powerpoint/2010/main" val="356578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To provide the results of the bond feasibility study performed by </a:t>
            </a:r>
            <a:r>
              <a:rPr lang="en-US" dirty="0" err="1"/>
              <a:t>TrueNorth</a:t>
            </a:r>
            <a:r>
              <a:rPr lang="en-US" dirty="0"/>
              <a:t>.</a:t>
            </a:r>
          </a:p>
          <a:p>
            <a:r>
              <a:rPr lang="en-US" dirty="0"/>
              <a:t>To provide Trustees with enough information for a future decision on pursuing a bond measure (July 2018)</a:t>
            </a:r>
          </a:p>
        </p:txBody>
      </p:sp>
      <p:sp>
        <p:nvSpPr>
          <p:cNvPr id="2" name="Title 1"/>
          <p:cNvSpPr>
            <a:spLocks noGrp="1"/>
          </p:cNvSpPr>
          <p:nvPr>
            <p:ph type="title"/>
          </p:nvPr>
        </p:nvSpPr>
        <p:spPr/>
        <p:txBody>
          <a:bodyPr/>
          <a:lstStyle/>
          <a:p>
            <a:r>
              <a:rPr lang="en-US" dirty="0"/>
              <a:t>Purpose of PRESENTATION</a:t>
            </a:r>
          </a:p>
        </p:txBody>
      </p:sp>
    </p:spTree>
    <p:extLst>
      <p:ext uri="{BB962C8B-B14F-4D97-AF65-F5344CB8AC3E}">
        <p14:creationId xmlns:p14="http://schemas.microsoft.com/office/powerpoint/2010/main" val="3021976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idx="1"/>
          </p:nvPr>
        </p:nvSpPr>
        <p:spPr/>
        <p:txBody>
          <a:bodyPr>
            <a:normAutofit fontScale="85000" lnSpcReduction="20000"/>
          </a:bodyPr>
          <a:lstStyle/>
          <a:p>
            <a:pPr lvl="0"/>
            <a:r>
              <a:rPr lang="en-US" b="1" dirty="0"/>
              <a:t>Poll is a snapshot in time, not a crystal ball</a:t>
            </a:r>
          </a:p>
          <a:p>
            <a:r>
              <a:rPr lang="en-US" b="1" dirty="0"/>
              <a:t>Projects: </a:t>
            </a:r>
            <a:r>
              <a:rPr lang="en-US" dirty="0"/>
              <a:t>Improving Veterans Centers, repairing facilities, upgrading classrooms, labs, and career training facilities for specific disciplines and careers, &amp; improving student safety</a:t>
            </a:r>
          </a:p>
          <a:p>
            <a:r>
              <a:rPr lang="en-US" b="1" dirty="0"/>
              <a:t>Price tag</a:t>
            </a:r>
            <a:r>
              <a:rPr lang="en-US" dirty="0"/>
              <a:t>: Need to balance revenue needs with political realities of passing a measure. $20 to $25 tax rate feasible.</a:t>
            </a:r>
          </a:p>
          <a:p>
            <a:r>
              <a:rPr lang="en-US" b="1" dirty="0"/>
              <a:t>Election timing</a:t>
            </a:r>
            <a:r>
              <a:rPr lang="en-US" dirty="0"/>
              <a:t>: November 2018 has stronger voter support than June 2018 and allows more time to prepare</a:t>
            </a:r>
          </a:p>
          <a:p>
            <a:pPr lvl="0"/>
            <a:r>
              <a:rPr lang="en-US" b="1" dirty="0"/>
              <a:t>Voter outreach &amp; education are critical</a:t>
            </a:r>
            <a:r>
              <a:rPr lang="en-US" dirty="0"/>
              <a:t>:</a:t>
            </a:r>
          </a:p>
          <a:p>
            <a:pPr lvl="1"/>
            <a:r>
              <a:rPr lang="en-US" dirty="0"/>
              <a:t>Raise voter awareness/perceptions of SBCCD and its many successes (fill in the grey area)</a:t>
            </a:r>
          </a:p>
          <a:p>
            <a:pPr lvl="1"/>
            <a:r>
              <a:rPr lang="en-US" dirty="0"/>
              <a:t>Raise awareness and understanding of the facility challenges and opportunities</a:t>
            </a:r>
          </a:p>
          <a:p>
            <a:pPr lvl="1"/>
            <a:r>
              <a:rPr lang="en-US" dirty="0"/>
              <a:t>Emphasize the role of San Bernardino Valley College and Crafton Hills College (and this bond) in creating local access to an affordable college education and career training</a:t>
            </a:r>
          </a:p>
          <a:p>
            <a:pPr lvl="1"/>
            <a:r>
              <a:rPr lang="en-US" dirty="0"/>
              <a:t>Ensure voters understand the plan, accountabilities, and the benefits.</a:t>
            </a:r>
          </a:p>
          <a:p>
            <a:pPr marL="365760" lvl="1" indent="0">
              <a:buNone/>
            </a:pPr>
            <a:endParaRPr lang="en-US" dirty="0"/>
          </a:p>
          <a:p>
            <a:pPr marL="45720" indent="0">
              <a:buNone/>
            </a:pPr>
            <a:endParaRPr lang="en-US" dirty="0"/>
          </a:p>
        </p:txBody>
      </p:sp>
      <p:sp>
        <p:nvSpPr>
          <p:cNvPr id="2" name="Title 1"/>
          <p:cNvSpPr>
            <a:spLocks noGrp="1"/>
          </p:cNvSpPr>
          <p:nvPr>
            <p:ph type="title"/>
          </p:nvPr>
        </p:nvSpPr>
        <p:spPr/>
        <p:txBody>
          <a:bodyPr/>
          <a:lstStyle/>
          <a:p>
            <a:r>
              <a:rPr lang="en-US" dirty="0"/>
              <a:t>Considerations	 &amp; Take-Aways</a:t>
            </a:r>
          </a:p>
        </p:txBody>
      </p:sp>
    </p:spTree>
    <p:extLst>
      <p:ext uri="{BB962C8B-B14F-4D97-AF65-F5344CB8AC3E}">
        <p14:creationId xmlns:p14="http://schemas.microsoft.com/office/powerpoint/2010/main" val="390752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04800" y="2057400"/>
            <a:ext cx="6477000" cy="1828800"/>
          </a:xfrm>
        </p:spPr>
        <p:txBody>
          <a:bodyPr/>
          <a:lstStyle/>
          <a:p>
            <a:r>
              <a:rPr lang="en-US" sz="3600" dirty="0"/>
              <a:t>Baseline </a:t>
            </a:r>
            <a:r>
              <a:rPr lang="en-US" sz="3600"/>
              <a:t>Bond Survey </a:t>
            </a:r>
            <a:endParaRPr lang="en-US" sz="3600" dirty="0"/>
          </a:p>
        </p:txBody>
      </p:sp>
      <p:sp>
        <p:nvSpPr>
          <p:cNvPr id="10" name="Subtitle 9"/>
          <p:cNvSpPr>
            <a:spLocks noGrp="1"/>
          </p:cNvSpPr>
          <p:nvPr>
            <p:ph type="subTitle" idx="1"/>
          </p:nvPr>
        </p:nvSpPr>
        <p:spPr>
          <a:xfrm>
            <a:off x="6705600" y="2057400"/>
            <a:ext cx="2398645" cy="1792355"/>
          </a:xfrm>
        </p:spPr>
        <p:txBody>
          <a:bodyPr/>
          <a:lstStyle/>
          <a:p>
            <a:r>
              <a:rPr lang="en-US" dirty="0"/>
              <a:t>Conducted for</a:t>
            </a:r>
          </a:p>
          <a:p>
            <a:r>
              <a:rPr lang="en-US" dirty="0"/>
              <a:t>San Bernardino Community College District</a:t>
            </a:r>
          </a:p>
          <a:p>
            <a:endParaRPr lang="en-US" dirty="0"/>
          </a:p>
          <a:p>
            <a:r>
              <a:rPr lang="en-US" dirty="0"/>
              <a:t>Presented By</a:t>
            </a:r>
          </a:p>
          <a:p>
            <a:r>
              <a:rPr lang="en-US" dirty="0"/>
              <a:t>Timothy McLarney Ph.D.</a:t>
            </a:r>
          </a:p>
        </p:txBody>
      </p:sp>
    </p:spTree>
    <p:extLst>
      <p:ext uri="{BB962C8B-B14F-4D97-AF65-F5344CB8AC3E}">
        <p14:creationId xmlns:p14="http://schemas.microsoft.com/office/powerpoint/2010/main" val="2549424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Determine if a bond measure is feasible</a:t>
            </a:r>
          </a:p>
          <a:p>
            <a:r>
              <a:rPr lang="en-US" dirty="0"/>
              <a:t>Identify how to create a measure consistent with community priorities</a:t>
            </a:r>
          </a:p>
          <a:p>
            <a:r>
              <a:rPr lang="en-US" dirty="0"/>
              <a:t>Gather information needed for communications &amp; outreach</a:t>
            </a:r>
          </a:p>
        </p:txBody>
      </p:sp>
      <p:sp>
        <p:nvSpPr>
          <p:cNvPr id="2" name="Title 1"/>
          <p:cNvSpPr>
            <a:spLocks noGrp="1"/>
          </p:cNvSpPr>
          <p:nvPr>
            <p:ph type="title"/>
          </p:nvPr>
        </p:nvSpPr>
        <p:spPr/>
        <p:txBody>
          <a:bodyPr/>
          <a:lstStyle/>
          <a:p>
            <a:r>
              <a:rPr lang="en-US"/>
              <a:t>Purpose of Study</a:t>
            </a:r>
            <a:endParaRPr lang="en-US" dirty="0"/>
          </a:p>
        </p:txBody>
      </p:sp>
    </p:spTree>
    <p:extLst>
      <p:ext uri="{BB962C8B-B14F-4D97-AF65-F5344CB8AC3E}">
        <p14:creationId xmlns:p14="http://schemas.microsoft.com/office/powerpoint/2010/main" val="213154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Conducted September 26</a:t>
            </a:r>
            <a:r>
              <a:rPr lang="en-US" baseline="30000" dirty="0"/>
              <a:t>th</a:t>
            </a:r>
            <a:r>
              <a:rPr lang="en-US" dirty="0"/>
              <a:t> to October 6th, 2017</a:t>
            </a:r>
          </a:p>
          <a:p>
            <a:r>
              <a:rPr lang="en-US" dirty="0"/>
              <a:t>683 District voters likely to participate in November 2018 election, with June 2018 subset</a:t>
            </a:r>
          </a:p>
          <a:p>
            <a:r>
              <a:rPr lang="en-US" dirty="0"/>
              <a:t>Mixed-Method approach</a:t>
            </a:r>
          </a:p>
          <a:p>
            <a:pPr lvl="1"/>
            <a:r>
              <a:rPr lang="en-US" dirty="0"/>
              <a:t>Recruited via phone and email</a:t>
            </a:r>
          </a:p>
          <a:p>
            <a:pPr lvl="1"/>
            <a:r>
              <a:rPr lang="en-US" dirty="0"/>
              <a:t>Data collection via phone and online</a:t>
            </a:r>
          </a:p>
          <a:p>
            <a:pPr lvl="1"/>
            <a:r>
              <a:rPr lang="en-US" dirty="0"/>
              <a:t>17 minute average interview length</a:t>
            </a:r>
          </a:p>
          <a:p>
            <a:pPr lvl="1"/>
            <a:r>
              <a:rPr lang="en-US" dirty="0"/>
              <a:t>English &amp; Spanish</a:t>
            </a:r>
          </a:p>
          <a:p>
            <a:r>
              <a:rPr lang="en-US" dirty="0"/>
              <a:t>Overall margin of error is ± 3.7%</a:t>
            </a:r>
          </a:p>
        </p:txBody>
      </p:sp>
      <p:sp>
        <p:nvSpPr>
          <p:cNvPr id="2" name="Title 1"/>
          <p:cNvSpPr>
            <a:spLocks noGrp="1"/>
          </p:cNvSpPr>
          <p:nvPr>
            <p:ph type="title"/>
          </p:nvPr>
        </p:nvSpPr>
        <p:spPr/>
        <p:txBody>
          <a:bodyPr/>
          <a:lstStyle/>
          <a:p>
            <a:r>
              <a:rPr lang="en-US"/>
              <a:t>Methodology of Study</a:t>
            </a:r>
            <a:endParaRPr lang="en-US" dirty="0"/>
          </a:p>
        </p:txBody>
      </p:sp>
    </p:spTree>
    <p:extLst>
      <p:ext uri="{BB962C8B-B14F-4D97-AF65-F5344CB8AC3E}">
        <p14:creationId xmlns:p14="http://schemas.microsoft.com/office/powerpoint/2010/main" val="39358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A155AA0-8F73-43C5-96EE-D16DA835C5FB}"/>
              </a:ext>
            </a:extLst>
          </p:cNvPr>
          <p:cNvPicPr>
            <a:picLocks noGrp="1" noChangeAspect="1"/>
          </p:cNvPicPr>
          <p:nvPr>
            <p:ph idx="1"/>
          </p:nvPr>
        </p:nvPicPr>
        <p:blipFill>
          <a:blip r:embed="rId3"/>
          <a:stretch>
            <a:fillRect/>
          </a:stretch>
        </p:blipFill>
        <p:spPr>
          <a:xfrm>
            <a:off x="914400" y="1524000"/>
            <a:ext cx="6934199" cy="4431416"/>
          </a:xfrm>
          <a:prstGeom prst="rect">
            <a:avLst/>
          </a:prstGeom>
        </p:spPr>
      </p:pic>
      <p:sp>
        <p:nvSpPr>
          <p:cNvPr id="3" name="Title 2">
            <a:extLst>
              <a:ext uri="{FF2B5EF4-FFF2-40B4-BE49-F238E27FC236}">
                <a16:creationId xmlns:a16="http://schemas.microsoft.com/office/drawing/2014/main" id="{DC12D420-C7E2-4872-920F-EC34B09923F0}"/>
              </a:ext>
            </a:extLst>
          </p:cNvPr>
          <p:cNvSpPr>
            <a:spLocks noGrp="1"/>
          </p:cNvSpPr>
          <p:nvPr>
            <p:ph type="title"/>
          </p:nvPr>
        </p:nvSpPr>
        <p:spPr/>
        <p:txBody>
          <a:bodyPr/>
          <a:lstStyle/>
          <a:p>
            <a:r>
              <a:rPr lang="en-US" dirty="0"/>
              <a:t>Margin of Error: +/- 3.7%</a:t>
            </a:r>
          </a:p>
        </p:txBody>
      </p:sp>
    </p:spTree>
    <p:extLst>
      <p:ext uri="{BB962C8B-B14F-4D97-AF65-F5344CB8AC3E}">
        <p14:creationId xmlns:p14="http://schemas.microsoft.com/office/powerpoint/2010/main" val="87451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Importance of Issues</a:t>
            </a:r>
          </a:p>
        </p:txBody>
      </p:sp>
      <p:pic>
        <p:nvPicPr>
          <p:cNvPr id="3" name="Picture 2">
            <a:extLst>
              <a:ext uri="{FF2B5EF4-FFF2-40B4-BE49-F238E27FC236}">
                <a16:creationId xmlns:a16="http://schemas.microsoft.com/office/drawing/2014/main" id="{24BD4B3E-8339-4E30-97B3-1D2A54079730}"/>
              </a:ext>
            </a:extLst>
          </p:cNvPr>
          <p:cNvPicPr>
            <a:picLocks noChangeAspect="1"/>
          </p:cNvPicPr>
          <p:nvPr/>
        </p:nvPicPr>
        <p:blipFill>
          <a:blip r:embed="rId3"/>
          <a:stretch>
            <a:fillRect/>
          </a:stretch>
        </p:blipFill>
        <p:spPr>
          <a:xfrm>
            <a:off x="304800" y="1981200"/>
            <a:ext cx="8235050" cy="3124200"/>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ballot test	</a:t>
            </a:r>
          </a:p>
        </p:txBody>
      </p:sp>
      <p:sp>
        <p:nvSpPr>
          <p:cNvPr id="4" name="Content Placeholder 3"/>
          <p:cNvSpPr>
            <a:spLocks noGrp="1"/>
          </p:cNvSpPr>
          <p:nvPr>
            <p:ph idx="1"/>
          </p:nvPr>
        </p:nvSpPr>
        <p:spPr>
          <a:xfrm>
            <a:off x="228600" y="1600200"/>
            <a:ext cx="8407893" cy="4572000"/>
          </a:xfrm>
        </p:spPr>
        <p:txBody>
          <a:bodyPr>
            <a:noAutofit/>
          </a:bodyPr>
          <a:lstStyle/>
          <a:p>
            <a:pPr>
              <a:buNone/>
            </a:pPr>
            <a:r>
              <a:rPr lang="en-US" sz="2000" dirty="0"/>
              <a:t>    In order to:</a:t>
            </a:r>
          </a:p>
          <a:p>
            <a:pPr>
              <a:buNone/>
            </a:pPr>
            <a:endParaRPr lang="en-US" sz="1000" dirty="0"/>
          </a:p>
          <a:p>
            <a:pPr lvl="1"/>
            <a:r>
              <a:rPr lang="en-US" sz="1800" dirty="0"/>
              <a:t>Upgrade classrooms, labs and career training facilities at San Bernardino Valley College and Crafton Hills College for science, healthcare, technology, public safety, skilled trades, and other growing industries</a:t>
            </a:r>
          </a:p>
          <a:p>
            <a:pPr lvl="1"/>
            <a:r>
              <a:rPr lang="en-US" sz="1800" dirty="0"/>
              <a:t>Improve local access to affordable, high quality education by repairing, constructing and acquiring classrooms, facilities, sites and equipment</a:t>
            </a:r>
          </a:p>
          <a:p>
            <a:pPr lvl="1"/>
            <a:r>
              <a:rPr lang="en-US" sz="1800" dirty="0"/>
              <a:t>And improving Student and Veterans Centers to provide career counseling and job training</a:t>
            </a:r>
          </a:p>
          <a:p>
            <a:pPr lvl="1"/>
            <a:endParaRPr lang="en-US" sz="1800" dirty="0"/>
          </a:p>
          <a:p>
            <a:pPr marL="365760" lvl="1" indent="0">
              <a:buNone/>
            </a:pPr>
            <a:r>
              <a:rPr lang="en-US" sz="1800" dirty="0"/>
              <a:t>Shall San Bernardino Community College District issue 398 million dollars in bonds at legal interest rates, with independent citizen oversight, no money for administrators, and all money staying local? If the election were held today, would you vote yes or no on this measure? </a:t>
            </a:r>
            <a:endParaRPr lang="en-US" dirty="0"/>
          </a:p>
        </p:txBody>
      </p:sp>
    </p:spTree>
    <p:extLst>
      <p:ext uri="{BB962C8B-B14F-4D97-AF65-F5344CB8AC3E}">
        <p14:creationId xmlns:p14="http://schemas.microsoft.com/office/powerpoint/2010/main" val="39358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ballot test	</a:t>
            </a:r>
          </a:p>
        </p:txBody>
      </p:sp>
      <p:pic>
        <p:nvPicPr>
          <p:cNvPr id="3" name="Picture 2">
            <a:extLst>
              <a:ext uri="{FF2B5EF4-FFF2-40B4-BE49-F238E27FC236}">
                <a16:creationId xmlns:a16="http://schemas.microsoft.com/office/drawing/2014/main" id="{1B295A74-CF50-4792-B953-453297144DCB}"/>
              </a:ext>
            </a:extLst>
          </p:cNvPr>
          <p:cNvPicPr>
            <a:picLocks noChangeAspect="1"/>
          </p:cNvPicPr>
          <p:nvPr/>
        </p:nvPicPr>
        <p:blipFill>
          <a:blip r:embed="rId3"/>
          <a:stretch>
            <a:fillRect/>
          </a:stretch>
        </p:blipFill>
        <p:spPr>
          <a:xfrm>
            <a:off x="1143000" y="1600200"/>
            <a:ext cx="6898277" cy="4413501"/>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 threshold</a:t>
            </a:r>
          </a:p>
        </p:txBody>
      </p:sp>
      <p:pic>
        <p:nvPicPr>
          <p:cNvPr id="5" name="Content Placeholder 4">
            <a:extLst>
              <a:ext uri="{FF2B5EF4-FFF2-40B4-BE49-F238E27FC236}">
                <a16:creationId xmlns:a16="http://schemas.microsoft.com/office/drawing/2014/main" id="{6D25C47B-3687-4E7A-81D2-9F4318AD4845}"/>
              </a:ext>
            </a:extLst>
          </p:cNvPr>
          <p:cNvPicPr>
            <a:picLocks noGrp="1" noChangeAspect="1"/>
          </p:cNvPicPr>
          <p:nvPr>
            <p:ph idx="1"/>
          </p:nvPr>
        </p:nvPicPr>
        <p:blipFill>
          <a:blip r:embed="rId3"/>
          <a:stretch>
            <a:fillRect/>
          </a:stretch>
        </p:blipFill>
        <p:spPr>
          <a:xfrm>
            <a:off x="914400" y="1981200"/>
            <a:ext cx="7149827" cy="3938201"/>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TNR PPT Template 2014 - DRAFT 2T</Template>
  <TotalTime>3151</TotalTime>
  <Words>1792</Words>
  <Application>Microsoft Office PowerPoint</Application>
  <PresentationFormat>On-screen Show (4:3)</PresentationFormat>
  <Paragraphs>196</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Courier New</vt:lpstr>
      <vt:lpstr>Franklin Gothic Medium</vt:lpstr>
      <vt:lpstr>Lucida Sans</vt:lpstr>
      <vt:lpstr>Wingdings</vt:lpstr>
      <vt:lpstr>Grid</vt:lpstr>
      <vt:lpstr>Baseline Bond Survey </vt:lpstr>
      <vt:lpstr>Purpose of PRESENTATION</vt:lpstr>
      <vt:lpstr>Purpose of Study</vt:lpstr>
      <vt:lpstr>Methodology of Study</vt:lpstr>
      <vt:lpstr>Margin of Error: +/- 3.7%</vt:lpstr>
      <vt:lpstr>Importance of Issues</vt:lpstr>
      <vt:lpstr>Initial ballot test </vt:lpstr>
      <vt:lpstr>Initial ballot test </vt:lpstr>
      <vt:lpstr>Tax threshold</vt:lpstr>
      <vt:lpstr>   Average Support for measure at $44 &amp; $21   </vt:lpstr>
      <vt:lpstr>Quality of education PROVIDED BY SAN BERNARDINO VALLEY COLLEGE</vt:lpstr>
      <vt:lpstr>Quality of education PROVIDED BY Crafton hills college</vt:lpstr>
      <vt:lpstr>DISTRICT MANAGING FINANCES</vt:lpstr>
      <vt:lpstr>   PROJECTS &amp; programs   </vt:lpstr>
      <vt:lpstr>   positive arguments   </vt:lpstr>
      <vt:lpstr>INTERIM BALLOT TEST</vt:lpstr>
      <vt:lpstr>NEGATIVE ARGUMENTS</vt:lpstr>
      <vt:lpstr>Final ballot test</vt:lpstr>
      <vt:lpstr>Key conclusions </vt:lpstr>
      <vt:lpstr>Considerations  &amp; Take-Aways</vt:lpstr>
      <vt:lpstr>Baseline Bond Survey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Timothy McLarney</dc:creator>
  <cp:lastModifiedBy>Stacey Nikac</cp:lastModifiedBy>
  <cp:revision>444</cp:revision>
  <cp:lastPrinted>2017-11-06T20:34:16Z</cp:lastPrinted>
  <dcterms:created xsi:type="dcterms:W3CDTF">2013-12-17T23:26:58Z</dcterms:created>
  <dcterms:modified xsi:type="dcterms:W3CDTF">2017-11-06T20:36:44Z</dcterms:modified>
</cp:coreProperties>
</file>