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media/image33.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 id="2147483660" r:id="rId2"/>
  </p:sldMasterIdLst>
  <p:notesMasterIdLst>
    <p:notesMasterId r:id="rId21"/>
  </p:notesMasterIdLst>
  <p:sldIdLst>
    <p:sldId id="256" r:id="rId3"/>
    <p:sldId id="318" r:id="rId4"/>
    <p:sldId id="269" r:id="rId5"/>
    <p:sldId id="300" r:id="rId6"/>
    <p:sldId id="286" r:id="rId7"/>
    <p:sldId id="327" r:id="rId8"/>
    <p:sldId id="266" r:id="rId9"/>
    <p:sldId id="319" r:id="rId10"/>
    <p:sldId id="276" r:id="rId11"/>
    <p:sldId id="279" r:id="rId12"/>
    <p:sldId id="264" r:id="rId13"/>
    <p:sldId id="323" r:id="rId14"/>
    <p:sldId id="324" r:id="rId15"/>
    <p:sldId id="265" r:id="rId16"/>
    <p:sldId id="326" r:id="rId17"/>
    <p:sldId id="325" r:id="rId18"/>
    <p:sldId id="321" r:id="rId19"/>
    <p:sldId id="328"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0" d="100"/>
          <a:sy n="70" d="100"/>
        </p:scale>
        <p:origin x="240"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C9A65D-605D-4182-8537-9E6340535FCF}" type="datetimeFigureOut">
              <a:rPr lang="en-US" smtClean="0"/>
              <a:t>3/21/2018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29C0C-450D-471F-A220-53D7032C6ECC}" type="slidenum">
              <a:rPr lang="en-US" smtClean="0"/>
              <a:t>‹#›</a:t>
            </a:fld>
            <a:endParaRPr lang="en-US"/>
          </a:p>
        </p:txBody>
      </p:sp>
    </p:spTree>
    <p:extLst>
      <p:ext uri="{BB962C8B-B14F-4D97-AF65-F5344CB8AC3E}">
        <p14:creationId xmlns:p14="http://schemas.microsoft.com/office/powerpoint/2010/main" val="19168723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AFF1226-4FCD-4523-9683-ADEE993F67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37544BC0-C7C3-40B8-911C-F8A42D05E85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BD77BB00-3F79-481D-92A7-74C8E6D74514}"/>
              </a:ext>
            </a:extLst>
          </p:cNvPr>
          <p:cNvSpPr>
            <a:spLocks noGrp="1"/>
          </p:cNvSpPr>
          <p:nvPr>
            <p:ph type="dt" sz="half" idx="10"/>
          </p:nvPr>
        </p:nvSpPr>
        <p:spPr/>
        <p:txBody>
          <a:bodyPr/>
          <a:lstStyle/>
          <a:p>
            <a:fld id="{89286611-A94D-4585-AC66-8DAC580317AB}" type="datetimeFigureOut">
              <a:rPr lang="en-US" smtClean="0"/>
              <a:t>3/21/2018</a:t>
            </a:fld>
            <a:endParaRPr lang="en-US"/>
          </a:p>
        </p:txBody>
      </p:sp>
      <p:sp>
        <p:nvSpPr>
          <p:cNvPr id="5" name="Footer Placeholder 4">
            <a:extLst>
              <a:ext uri="{FF2B5EF4-FFF2-40B4-BE49-F238E27FC236}">
                <a16:creationId xmlns:a16="http://schemas.microsoft.com/office/drawing/2014/main" xmlns="" id="{2E4991BB-8645-4736-BA76-1216C84F5D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3DDEB16-7BF8-4AA0-A89D-F6A9799E796E}"/>
              </a:ext>
            </a:extLst>
          </p:cNvPr>
          <p:cNvSpPr>
            <a:spLocks noGrp="1"/>
          </p:cNvSpPr>
          <p:nvPr>
            <p:ph type="sldNum" sz="quarter" idx="12"/>
          </p:nvPr>
        </p:nvSpPr>
        <p:spPr/>
        <p:txBody>
          <a:bodyPr/>
          <a:lstStyle/>
          <a:p>
            <a:fld id="{7E8DC392-7D31-43CC-8605-44ECB0395282}" type="slidenum">
              <a:rPr lang="en-US" smtClean="0"/>
              <a:t>‹#›</a:t>
            </a:fld>
            <a:endParaRPr lang="en-US"/>
          </a:p>
        </p:txBody>
      </p:sp>
    </p:spTree>
    <p:extLst>
      <p:ext uri="{BB962C8B-B14F-4D97-AF65-F5344CB8AC3E}">
        <p14:creationId xmlns:p14="http://schemas.microsoft.com/office/powerpoint/2010/main" val="23708120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C7F95BD-4D15-4F28-86E1-EA7CB9FFCB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FC58A166-B356-4EEE-83AF-2371F2CAAAC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0D4C64B-E81F-43DB-AB45-CBD886AAC83B}"/>
              </a:ext>
            </a:extLst>
          </p:cNvPr>
          <p:cNvSpPr>
            <a:spLocks noGrp="1"/>
          </p:cNvSpPr>
          <p:nvPr>
            <p:ph type="dt" sz="half" idx="10"/>
          </p:nvPr>
        </p:nvSpPr>
        <p:spPr/>
        <p:txBody>
          <a:bodyPr/>
          <a:lstStyle/>
          <a:p>
            <a:fld id="{89286611-A94D-4585-AC66-8DAC580317AB}" type="datetimeFigureOut">
              <a:rPr lang="en-US" smtClean="0"/>
              <a:t>3/21/2018</a:t>
            </a:fld>
            <a:endParaRPr lang="en-US"/>
          </a:p>
        </p:txBody>
      </p:sp>
      <p:sp>
        <p:nvSpPr>
          <p:cNvPr id="5" name="Footer Placeholder 4">
            <a:extLst>
              <a:ext uri="{FF2B5EF4-FFF2-40B4-BE49-F238E27FC236}">
                <a16:creationId xmlns:a16="http://schemas.microsoft.com/office/drawing/2014/main" xmlns="" id="{08D7A471-8052-4F8D-AA53-ED4E634A1C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200D270-913B-4C34-8B06-998703D65A24}"/>
              </a:ext>
            </a:extLst>
          </p:cNvPr>
          <p:cNvSpPr>
            <a:spLocks noGrp="1"/>
          </p:cNvSpPr>
          <p:nvPr>
            <p:ph type="sldNum" sz="quarter" idx="12"/>
          </p:nvPr>
        </p:nvSpPr>
        <p:spPr/>
        <p:txBody>
          <a:bodyPr/>
          <a:lstStyle/>
          <a:p>
            <a:fld id="{7E8DC392-7D31-43CC-8605-44ECB0395282}" type="slidenum">
              <a:rPr lang="en-US" smtClean="0"/>
              <a:t>‹#›</a:t>
            </a:fld>
            <a:endParaRPr lang="en-US"/>
          </a:p>
        </p:txBody>
      </p:sp>
    </p:spTree>
    <p:extLst>
      <p:ext uri="{BB962C8B-B14F-4D97-AF65-F5344CB8AC3E}">
        <p14:creationId xmlns:p14="http://schemas.microsoft.com/office/powerpoint/2010/main" val="3466711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A5BEACD7-2768-4927-A303-A061D2CBD98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E7AB7DA7-43C3-40F4-9D55-D8EBCA992FDF}"/>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82B12B32-1026-40C6-AB67-A2FECBC83E53}"/>
              </a:ext>
            </a:extLst>
          </p:cNvPr>
          <p:cNvSpPr>
            <a:spLocks noGrp="1"/>
          </p:cNvSpPr>
          <p:nvPr>
            <p:ph type="dt" sz="half" idx="10"/>
          </p:nvPr>
        </p:nvSpPr>
        <p:spPr/>
        <p:txBody>
          <a:bodyPr/>
          <a:lstStyle/>
          <a:p>
            <a:fld id="{89286611-A94D-4585-AC66-8DAC580317AB}" type="datetimeFigureOut">
              <a:rPr lang="en-US" smtClean="0"/>
              <a:t>3/21/2018</a:t>
            </a:fld>
            <a:endParaRPr lang="en-US"/>
          </a:p>
        </p:txBody>
      </p:sp>
      <p:sp>
        <p:nvSpPr>
          <p:cNvPr id="5" name="Footer Placeholder 4">
            <a:extLst>
              <a:ext uri="{FF2B5EF4-FFF2-40B4-BE49-F238E27FC236}">
                <a16:creationId xmlns:a16="http://schemas.microsoft.com/office/drawing/2014/main" xmlns="" id="{EF83B061-BB47-4F89-8D56-4EC45257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26DF030F-4B48-4BD3-BDD1-AB457136680C}"/>
              </a:ext>
            </a:extLst>
          </p:cNvPr>
          <p:cNvSpPr>
            <a:spLocks noGrp="1"/>
          </p:cNvSpPr>
          <p:nvPr>
            <p:ph type="sldNum" sz="quarter" idx="12"/>
          </p:nvPr>
        </p:nvSpPr>
        <p:spPr/>
        <p:txBody>
          <a:bodyPr/>
          <a:lstStyle/>
          <a:p>
            <a:fld id="{7E8DC392-7D31-43CC-8605-44ECB0395282}" type="slidenum">
              <a:rPr lang="en-US" smtClean="0"/>
              <a:t>‹#›</a:t>
            </a:fld>
            <a:endParaRPr lang="en-US"/>
          </a:p>
        </p:txBody>
      </p:sp>
    </p:spTree>
    <p:extLst>
      <p:ext uri="{BB962C8B-B14F-4D97-AF65-F5344CB8AC3E}">
        <p14:creationId xmlns:p14="http://schemas.microsoft.com/office/powerpoint/2010/main" val="25622520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B1C04A4-8754-415D-BBDE-EBCC40D6C7F2}"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933B7-943F-4871-8269-06AE28D25231}" type="slidenum">
              <a:rPr lang="en-US" smtClean="0"/>
              <a:t>‹#›</a:t>
            </a:fld>
            <a:endParaRPr lang="en-US"/>
          </a:p>
        </p:txBody>
      </p:sp>
    </p:spTree>
    <p:extLst>
      <p:ext uri="{BB962C8B-B14F-4D97-AF65-F5344CB8AC3E}">
        <p14:creationId xmlns:p14="http://schemas.microsoft.com/office/powerpoint/2010/main" val="1608996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1C04A4-8754-415D-BBDE-EBCC40D6C7F2}"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933B7-943F-4871-8269-06AE28D25231}" type="slidenum">
              <a:rPr lang="en-US" smtClean="0"/>
              <a:t>‹#›</a:t>
            </a:fld>
            <a:endParaRPr lang="en-US"/>
          </a:p>
        </p:txBody>
      </p:sp>
    </p:spTree>
    <p:extLst>
      <p:ext uri="{BB962C8B-B14F-4D97-AF65-F5344CB8AC3E}">
        <p14:creationId xmlns:p14="http://schemas.microsoft.com/office/powerpoint/2010/main" val="4738475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B1C04A4-8754-415D-BBDE-EBCC40D6C7F2}"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933B7-943F-4871-8269-06AE28D25231}" type="slidenum">
              <a:rPr lang="en-US" smtClean="0"/>
              <a:t>‹#›</a:t>
            </a:fld>
            <a:endParaRPr lang="en-US"/>
          </a:p>
        </p:txBody>
      </p:sp>
    </p:spTree>
    <p:extLst>
      <p:ext uri="{BB962C8B-B14F-4D97-AF65-F5344CB8AC3E}">
        <p14:creationId xmlns:p14="http://schemas.microsoft.com/office/powerpoint/2010/main" val="3013601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B1C04A4-8754-415D-BBDE-EBCC40D6C7F2}"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933B7-943F-4871-8269-06AE28D25231}" type="slidenum">
              <a:rPr lang="en-US" smtClean="0"/>
              <a:t>‹#›</a:t>
            </a:fld>
            <a:endParaRPr lang="en-US"/>
          </a:p>
        </p:txBody>
      </p:sp>
    </p:spTree>
    <p:extLst>
      <p:ext uri="{BB962C8B-B14F-4D97-AF65-F5344CB8AC3E}">
        <p14:creationId xmlns:p14="http://schemas.microsoft.com/office/powerpoint/2010/main" val="122423241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B1C04A4-8754-415D-BBDE-EBCC40D6C7F2}" type="datetimeFigureOut">
              <a:rPr lang="en-US" smtClean="0"/>
              <a:t>3/21/2018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5E933B7-943F-4871-8269-06AE28D25231}" type="slidenum">
              <a:rPr lang="en-US" smtClean="0"/>
              <a:t>‹#›</a:t>
            </a:fld>
            <a:endParaRPr lang="en-US"/>
          </a:p>
        </p:txBody>
      </p:sp>
    </p:spTree>
    <p:extLst>
      <p:ext uri="{BB962C8B-B14F-4D97-AF65-F5344CB8AC3E}">
        <p14:creationId xmlns:p14="http://schemas.microsoft.com/office/powerpoint/2010/main" val="17493147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B1C04A4-8754-415D-BBDE-EBCC40D6C7F2}" type="datetimeFigureOut">
              <a:rPr lang="en-US" smtClean="0"/>
              <a:t>3/21/2018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5E933B7-943F-4871-8269-06AE28D25231}" type="slidenum">
              <a:rPr lang="en-US" smtClean="0"/>
              <a:t>‹#›</a:t>
            </a:fld>
            <a:endParaRPr lang="en-US"/>
          </a:p>
        </p:txBody>
      </p:sp>
    </p:spTree>
    <p:extLst>
      <p:ext uri="{BB962C8B-B14F-4D97-AF65-F5344CB8AC3E}">
        <p14:creationId xmlns:p14="http://schemas.microsoft.com/office/powerpoint/2010/main" val="37192795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B1C04A4-8754-415D-BBDE-EBCC40D6C7F2}" type="datetimeFigureOut">
              <a:rPr lang="en-US" smtClean="0"/>
              <a:t>3/21/2018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5E933B7-943F-4871-8269-06AE28D25231}" type="slidenum">
              <a:rPr lang="en-US" smtClean="0"/>
              <a:t>‹#›</a:t>
            </a:fld>
            <a:endParaRPr lang="en-US"/>
          </a:p>
        </p:txBody>
      </p:sp>
    </p:spTree>
    <p:extLst>
      <p:ext uri="{BB962C8B-B14F-4D97-AF65-F5344CB8AC3E}">
        <p14:creationId xmlns:p14="http://schemas.microsoft.com/office/powerpoint/2010/main" val="229185515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1C04A4-8754-415D-BBDE-EBCC40D6C7F2}"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933B7-943F-4871-8269-06AE28D25231}" type="slidenum">
              <a:rPr lang="en-US" smtClean="0"/>
              <a:t>‹#›</a:t>
            </a:fld>
            <a:endParaRPr lang="en-US"/>
          </a:p>
        </p:txBody>
      </p:sp>
    </p:spTree>
    <p:extLst>
      <p:ext uri="{BB962C8B-B14F-4D97-AF65-F5344CB8AC3E}">
        <p14:creationId xmlns:p14="http://schemas.microsoft.com/office/powerpoint/2010/main" val="18177883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FF6D156-CDF2-45A6-8A0A-8DFF2DF0AF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0B38F5F-0F1A-4AA7-94DF-EDC88BC21C99}"/>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D91E246F-A0F2-46F9-B98A-FA684F291DD4}"/>
              </a:ext>
            </a:extLst>
          </p:cNvPr>
          <p:cNvSpPr>
            <a:spLocks noGrp="1"/>
          </p:cNvSpPr>
          <p:nvPr>
            <p:ph type="dt" sz="half" idx="10"/>
          </p:nvPr>
        </p:nvSpPr>
        <p:spPr/>
        <p:txBody>
          <a:bodyPr/>
          <a:lstStyle/>
          <a:p>
            <a:fld id="{89286611-A94D-4585-AC66-8DAC580317AB}" type="datetimeFigureOut">
              <a:rPr lang="en-US" smtClean="0"/>
              <a:t>3/21/2018</a:t>
            </a:fld>
            <a:endParaRPr lang="en-US"/>
          </a:p>
        </p:txBody>
      </p:sp>
      <p:sp>
        <p:nvSpPr>
          <p:cNvPr id="5" name="Footer Placeholder 4">
            <a:extLst>
              <a:ext uri="{FF2B5EF4-FFF2-40B4-BE49-F238E27FC236}">
                <a16:creationId xmlns:a16="http://schemas.microsoft.com/office/drawing/2014/main" xmlns="" id="{4923DAF6-7EC9-4124-A1B3-9B14D7B77C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BF6E755F-1D3A-42F2-ABBF-B64C62D0D8AC}"/>
              </a:ext>
            </a:extLst>
          </p:cNvPr>
          <p:cNvSpPr>
            <a:spLocks noGrp="1"/>
          </p:cNvSpPr>
          <p:nvPr>
            <p:ph type="sldNum" sz="quarter" idx="12"/>
          </p:nvPr>
        </p:nvSpPr>
        <p:spPr/>
        <p:txBody>
          <a:bodyPr/>
          <a:lstStyle/>
          <a:p>
            <a:fld id="{7E8DC392-7D31-43CC-8605-44ECB0395282}" type="slidenum">
              <a:rPr lang="en-US" smtClean="0"/>
              <a:t>‹#›</a:t>
            </a:fld>
            <a:endParaRPr lang="en-US"/>
          </a:p>
        </p:txBody>
      </p:sp>
    </p:spTree>
    <p:extLst>
      <p:ext uri="{BB962C8B-B14F-4D97-AF65-F5344CB8AC3E}">
        <p14:creationId xmlns:p14="http://schemas.microsoft.com/office/powerpoint/2010/main" val="39637039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B1C04A4-8754-415D-BBDE-EBCC40D6C7F2}" type="datetimeFigureOut">
              <a:rPr lang="en-US" smtClean="0"/>
              <a:t>3/21/2018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5E933B7-943F-4871-8269-06AE28D25231}" type="slidenum">
              <a:rPr lang="en-US" smtClean="0"/>
              <a:t>‹#›</a:t>
            </a:fld>
            <a:endParaRPr lang="en-US"/>
          </a:p>
        </p:txBody>
      </p:sp>
    </p:spTree>
    <p:extLst>
      <p:ext uri="{BB962C8B-B14F-4D97-AF65-F5344CB8AC3E}">
        <p14:creationId xmlns:p14="http://schemas.microsoft.com/office/powerpoint/2010/main" val="42140039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1C04A4-8754-415D-BBDE-EBCC40D6C7F2}"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933B7-943F-4871-8269-06AE28D25231}" type="slidenum">
              <a:rPr lang="en-US" smtClean="0"/>
              <a:t>‹#›</a:t>
            </a:fld>
            <a:endParaRPr lang="en-US"/>
          </a:p>
        </p:txBody>
      </p:sp>
    </p:spTree>
    <p:extLst>
      <p:ext uri="{BB962C8B-B14F-4D97-AF65-F5344CB8AC3E}">
        <p14:creationId xmlns:p14="http://schemas.microsoft.com/office/powerpoint/2010/main" val="238608540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6"/>
            <a:ext cx="2628900" cy="58118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6"/>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B1C04A4-8754-415D-BBDE-EBCC40D6C7F2}" type="datetimeFigureOut">
              <a:rPr lang="en-US" smtClean="0"/>
              <a:t>3/21/2018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5E933B7-943F-4871-8269-06AE28D25231}" type="slidenum">
              <a:rPr lang="en-US" smtClean="0"/>
              <a:t>‹#›</a:t>
            </a:fld>
            <a:endParaRPr lang="en-US"/>
          </a:p>
        </p:txBody>
      </p:sp>
    </p:spTree>
    <p:extLst>
      <p:ext uri="{BB962C8B-B14F-4D97-AF65-F5344CB8AC3E}">
        <p14:creationId xmlns:p14="http://schemas.microsoft.com/office/powerpoint/2010/main" val="26676880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4DCD06-4830-4359-8C02-6C6533F921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8BC739EC-359A-4195-96D3-9EC6DE33EC8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xmlns="" id="{967569A0-ADD8-49D1-A00E-07D08067725C}"/>
              </a:ext>
            </a:extLst>
          </p:cNvPr>
          <p:cNvSpPr>
            <a:spLocks noGrp="1"/>
          </p:cNvSpPr>
          <p:nvPr>
            <p:ph type="dt" sz="half" idx="10"/>
          </p:nvPr>
        </p:nvSpPr>
        <p:spPr/>
        <p:txBody>
          <a:bodyPr/>
          <a:lstStyle/>
          <a:p>
            <a:fld id="{89286611-A94D-4585-AC66-8DAC580317AB}" type="datetimeFigureOut">
              <a:rPr lang="en-US" smtClean="0"/>
              <a:t>3/21/2018</a:t>
            </a:fld>
            <a:endParaRPr lang="en-US"/>
          </a:p>
        </p:txBody>
      </p:sp>
      <p:sp>
        <p:nvSpPr>
          <p:cNvPr id="5" name="Footer Placeholder 4">
            <a:extLst>
              <a:ext uri="{FF2B5EF4-FFF2-40B4-BE49-F238E27FC236}">
                <a16:creationId xmlns:a16="http://schemas.microsoft.com/office/drawing/2014/main" xmlns="" id="{B1207E38-7356-4197-BD50-CA153305198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D26C7E1E-9188-479C-80BB-9A12627BB2D6}"/>
              </a:ext>
            </a:extLst>
          </p:cNvPr>
          <p:cNvSpPr>
            <a:spLocks noGrp="1"/>
          </p:cNvSpPr>
          <p:nvPr>
            <p:ph type="sldNum" sz="quarter" idx="12"/>
          </p:nvPr>
        </p:nvSpPr>
        <p:spPr/>
        <p:txBody>
          <a:bodyPr/>
          <a:lstStyle/>
          <a:p>
            <a:fld id="{7E8DC392-7D31-43CC-8605-44ECB0395282}" type="slidenum">
              <a:rPr lang="en-US" smtClean="0"/>
              <a:t>‹#›</a:t>
            </a:fld>
            <a:endParaRPr lang="en-US"/>
          </a:p>
        </p:txBody>
      </p:sp>
    </p:spTree>
    <p:extLst>
      <p:ext uri="{BB962C8B-B14F-4D97-AF65-F5344CB8AC3E}">
        <p14:creationId xmlns:p14="http://schemas.microsoft.com/office/powerpoint/2010/main" val="233088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411CA6F-6C41-4A4F-9859-9245A5C9D37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06CF462E-6F9E-48EB-8D84-E3605C0E159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385F4F7E-7A62-4C53-A0FA-370197F50BA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0C5ED2E2-289C-424F-A746-C3CAC81E45B6}"/>
              </a:ext>
            </a:extLst>
          </p:cNvPr>
          <p:cNvSpPr>
            <a:spLocks noGrp="1"/>
          </p:cNvSpPr>
          <p:nvPr>
            <p:ph type="dt" sz="half" idx="10"/>
          </p:nvPr>
        </p:nvSpPr>
        <p:spPr/>
        <p:txBody>
          <a:bodyPr/>
          <a:lstStyle/>
          <a:p>
            <a:fld id="{89286611-A94D-4585-AC66-8DAC580317AB}" type="datetimeFigureOut">
              <a:rPr lang="en-US" smtClean="0"/>
              <a:t>3/21/2018</a:t>
            </a:fld>
            <a:endParaRPr lang="en-US"/>
          </a:p>
        </p:txBody>
      </p:sp>
      <p:sp>
        <p:nvSpPr>
          <p:cNvPr id="6" name="Footer Placeholder 5">
            <a:extLst>
              <a:ext uri="{FF2B5EF4-FFF2-40B4-BE49-F238E27FC236}">
                <a16:creationId xmlns:a16="http://schemas.microsoft.com/office/drawing/2014/main" xmlns="" id="{F8B436AF-2451-4679-93C7-19FF74F2810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975E8560-3651-4BDC-8EB2-71E252203964}"/>
              </a:ext>
            </a:extLst>
          </p:cNvPr>
          <p:cNvSpPr>
            <a:spLocks noGrp="1"/>
          </p:cNvSpPr>
          <p:nvPr>
            <p:ph type="sldNum" sz="quarter" idx="12"/>
          </p:nvPr>
        </p:nvSpPr>
        <p:spPr/>
        <p:txBody>
          <a:bodyPr/>
          <a:lstStyle/>
          <a:p>
            <a:fld id="{7E8DC392-7D31-43CC-8605-44ECB0395282}" type="slidenum">
              <a:rPr lang="en-US" smtClean="0"/>
              <a:t>‹#›</a:t>
            </a:fld>
            <a:endParaRPr lang="en-US"/>
          </a:p>
        </p:txBody>
      </p:sp>
    </p:spTree>
    <p:extLst>
      <p:ext uri="{BB962C8B-B14F-4D97-AF65-F5344CB8AC3E}">
        <p14:creationId xmlns:p14="http://schemas.microsoft.com/office/powerpoint/2010/main" val="35724411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D7E06D7-2D00-49A3-BAB9-7D07138FD5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4DDE4ABE-52FB-440A-B69A-A9C1E55F3CA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xmlns="" id="{B5F56587-625C-4F27-AABD-B927CF93D1F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6C8806EF-AC78-4DE2-AED4-C952C91F06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xmlns="" id="{1E461F82-ACED-4760-80F3-1B73A2C7746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941DE871-A62D-4D59-9259-C2F07CCFC472}"/>
              </a:ext>
            </a:extLst>
          </p:cNvPr>
          <p:cNvSpPr>
            <a:spLocks noGrp="1"/>
          </p:cNvSpPr>
          <p:nvPr>
            <p:ph type="dt" sz="half" idx="10"/>
          </p:nvPr>
        </p:nvSpPr>
        <p:spPr/>
        <p:txBody>
          <a:bodyPr/>
          <a:lstStyle/>
          <a:p>
            <a:fld id="{89286611-A94D-4585-AC66-8DAC580317AB}" type="datetimeFigureOut">
              <a:rPr lang="en-US" smtClean="0"/>
              <a:t>3/21/2018</a:t>
            </a:fld>
            <a:endParaRPr lang="en-US"/>
          </a:p>
        </p:txBody>
      </p:sp>
      <p:sp>
        <p:nvSpPr>
          <p:cNvPr id="8" name="Footer Placeholder 7">
            <a:extLst>
              <a:ext uri="{FF2B5EF4-FFF2-40B4-BE49-F238E27FC236}">
                <a16:creationId xmlns:a16="http://schemas.microsoft.com/office/drawing/2014/main" xmlns="" id="{FFCC7D9E-4F21-476F-BB32-FF920280C9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16F11B82-BDAD-482D-82E8-5544FC6FEDD6}"/>
              </a:ext>
            </a:extLst>
          </p:cNvPr>
          <p:cNvSpPr>
            <a:spLocks noGrp="1"/>
          </p:cNvSpPr>
          <p:nvPr>
            <p:ph type="sldNum" sz="quarter" idx="12"/>
          </p:nvPr>
        </p:nvSpPr>
        <p:spPr/>
        <p:txBody>
          <a:bodyPr/>
          <a:lstStyle/>
          <a:p>
            <a:fld id="{7E8DC392-7D31-43CC-8605-44ECB0395282}" type="slidenum">
              <a:rPr lang="en-US" smtClean="0"/>
              <a:t>‹#›</a:t>
            </a:fld>
            <a:endParaRPr lang="en-US"/>
          </a:p>
        </p:txBody>
      </p:sp>
    </p:spTree>
    <p:extLst>
      <p:ext uri="{BB962C8B-B14F-4D97-AF65-F5344CB8AC3E}">
        <p14:creationId xmlns:p14="http://schemas.microsoft.com/office/powerpoint/2010/main" val="1177705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1C2B9A3-CFE4-4893-A8B9-9813032A51E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6224D9C9-A9EB-4EA2-80E1-A67BEB231F13}"/>
              </a:ext>
            </a:extLst>
          </p:cNvPr>
          <p:cNvSpPr>
            <a:spLocks noGrp="1"/>
          </p:cNvSpPr>
          <p:nvPr>
            <p:ph type="dt" sz="half" idx="10"/>
          </p:nvPr>
        </p:nvSpPr>
        <p:spPr/>
        <p:txBody>
          <a:bodyPr/>
          <a:lstStyle/>
          <a:p>
            <a:fld id="{89286611-A94D-4585-AC66-8DAC580317AB}" type="datetimeFigureOut">
              <a:rPr lang="en-US" smtClean="0"/>
              <a:t>3/21/2018</a:t>
            </a:fld>
            <a:endParaRPr lang="en-US"/>
          </a:p>
        </p:txBody>
      </p:sp>
      <p:sp>
        <p:nvSpPr>
          <p:cNvPr id="4" name="Footer Placeholder 3">
            <a:extLst>
              <a:ext uri="{FF2B5EF4-FFF2-40B4-BE49-F238E27FC236}">
                <a16:creationId xmlns:a16="http://schemas.microsoft.com/office/drawing/2014/main" xmlns="" id="{6003FACC-E421-4878-844A-CA78B5E015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C1216D55-F70D-46C9-9859-CD37BD827EB8}"/>
              </a:ext>
            </a:extLst>
          </p:cNvPr>
          <p:cNvSpPr>
            <a:spLocks noGrp="1"/>
          </p:cNvSpPr>
          <p:nvPr>
            <p:ph type="sldNum" sz="quarter" idx="12"/>
          </p:nvPr>
        </p:nvSpPr>
        <p:spPr/>
        <p:txBody>
          <a:bodyPr/>
          <a:lstStyle/>
          <a:p>
            <a:fld id="{7E8DC392-7D31-43CC-8605-44ECB0395282}" type="slidenum">
              <a:rPr lang="en-US" smtClean="0"/>
              <a:t>‹#›</a:t>
            </a:fld>
            <a:endParaRPr lang="en-US"/>
          </a:p>
        </p:txBody>
      </p:sp>
    </p:spTree>
    <p:extLst>
      <p:ext uri="{BB962C8B-B14F-4D97-AF65-F5344CB8AC3E}">
        <p14:creationId xmlns:p14="http://schemas.microsoft.com/office/powerpoint/2010/main" val="4107994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F3421990-9A1B-4AC2-9C2F-BBBA554866EC}"/>
              </a:ext>
            </a:extLst>
          </p:cNvPr>
          <p:cNvSpPr>
            <a:spLocks noGrp="1"/>
          </p:cNvSpPr>
          <p:nvPr>
            <p:ph type="dt" sz="half" idx="10"/>
          </p:nvPr>
        </p:nvSpPr>
        <p:spPr/>
        <p:txBody>
          <a:bodyPr/>
          <a:lstStyle/>
          <a:p>
            <a:fld id="{89286611-A94D-4585-AC66-8DAC580317AB}" type="datetimeFigureOut">
              <a:rPr lang="en-US" smtClean="0"/>
              <a:t>3/21/2018</a:t>
            </a:fld>
            <a:endParaRPr lang="en-US"/>
          </a:p>
        </p:txBody>
      </p:sp>
      <p:sp>
        <p:nvSpPr>
          <p:cNvPr id="3" name="Footer Placeholder 2">
            <a:extLst>
              <a:ext uri="{FF2B5EF4-FFF2-40B4-BE49-F238E27FC236}">
                <a16:creationId xmlns:a16="http://schemas.microsoft.com/office/drawing/2014/main" xmlns="" id="{0B9019B4-131B-4F31-8B60-DB807D93564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36D32DD7-4ED9-4886-9BD6-244E8ADAD87B}"/>
              </a:ext>
            </a:extLst>
          </p:cNvPr>
          <p:cNvSpPr>
            <a:spLocks noGrp="1"/>
          </p:cNvSpPr>
          <p:nvPr>
            <p:ph type="sldNum" sz="quarter" idx="12"/>
          </p:nvPr>
        </p:nvSpPr>
        <p:spPr/>
        <p:txBody>
          <a:bodyPr/>
          <a:lstStyle/>
          <a:p>
            <a:fld id="{7E8DC392-7D31-43CC-8605-44ECB0395282}" type="slidenum">
              <a:rPr lang="en-US" smtClean="0"/>
              <a:t>‹#›</a:t>
            </a:fld>
            <a:endParaRPr lang="en-US"/>
          </a:p>
        </p:txBody>
      </p:sp>
    </p:spTree>
    <p:extLst>
      <p:ext uri="{BB962C8B-B14F-4D97-AF65-F5344CB8AC3E}">
        <p14:creationId xmlns:p14="http://schemas.microsoft.com/office/powerpoint/2010/main" val="1160471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30D2B47-D2CD-48CB-A5D9-A0531C91FD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810B10AE-908F-45C9-98BC-2DECC032E46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CD4534BF-CF57-46A4-9D19-A77C71BB2D4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B98A459E-5698-43A3-8AEF-2FF2762ECCE1}"/>
              </a:ext>
            </a:extLst>
          </p:cNvPr>
          <p:cNvSpPr>
            <a:spLocks noGrp="1"/>
          </p:cNvSpPr>
          <p:nvPr>
            <p:ph type="dt" sz="half" idx="10"/>
          </p:nvPr>
        </p:nvSpPr>
        <p:spPr/>
        <p:txBody>
          <a:bodyPr/>
          <a:lstStyle/>
          <a:p>
            <a:fld id="{89286611-A94D-4585-AC66-8DAC580317AB}" type="datetimeFigureOut">
              <a:rPr lang="en-US" smtClean="0"/>
              <a:t>3/21/2018</a:t>
            </a:fld>
            <a:endParaRPr lang="en-US"/>
          </a:p>
        </p:txBody>
      </p:sp>
      <p:sp>
        <p:nvSpPr>
          <p:cNvPr id="6" name="Footer Placeholder 5">
            <a:extLst>
              <a:ext uri="{FF2B5EF4-FFF2-40B4-BE49-F238E27FC236}">
                <a16:creationId xmlns:a16="http://schemas.microsoft.com/office/drawing/2014/main" xmlns="" id="{2EC54247-D37F-4235-A1C7-A4D83C8D1F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325EF797-BD5C-438B-814B-54B898752BCD}"/>
              </a:ext>
            </a:extLst>
          </p:cNvPr>
          <p:cNvSpPr>
            <a:spLocks noGrp="1"/>
          </p:cNvSpPr>
          <p:nvPr>
            <p:ph type="sldNum" sz="quarter" idx="12"/>
          </p:nvPr>
        </p:nvSpPr>
        <p:spPr/>
        <p:txBody>
          <a:bodyPr/>
          <a:lstStyle/>
          <a:p>
            <a:fld id="{7E8DC392-7D31-43CC-8605-44ECB0395282}" type="slidenum">
              <a:rPr lang="en-US" smtClean="0"/>
              <a:t>‹#›</a:t>
            </a:fld>
            <a:endParaRPr lang="en-US"/>
          </a:p>
        </p:txBody>
      </p:sp>
    </p:spTree>
    <p:extLst>
      <p:ext uri="{BB962C8B-B14F-4D97-AF65-F5344CB8AC3E}">
        <p14:creationId xmlns:p14="http://schemas.microsoft.com/office/powerpoint/2010/main" val="20614476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85CB62A-5108-4C46-9971-F0230558CCA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0CE8D92E-EF8B-477F-89DF-72F960D6F6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xmlns="" id="{7E32C2E7-13B8-4E45-8E2E-E1B183D6122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xmlns="" id="{2274DA52-0C8B-4C9C-BDA3-042DC17B100F}"/>
              </a:ext>
            </a:extLst>
          </p:cNvPr>
          <p:cNvSpPr>
            <a:spLocks noGrp="1"/>
          </p:cNvSpPr>
          <p:nvPr>
            <p:ph type="dt" sz="half" idx="10"/>
          </p:nvPr>
        </p:nvSpPr>
        <p:spPr/>
        <p:txBody>
          <a:bodyPr/>
          <a:lstStyle/>
          <a:p>
            <a:fld id="{89286611-A94D-4585-AC66-8DAC580317AB}" type="datetimeFigureOut">
              <a:rPr lang="en-US" smtClean="0"/>
              <a:t>3/21/2018</a:t>
            </a:fld>
            <a:endParaRPr lang="en-US"/>
          </a:p>
        </p:txBody>
      </p:sp>
      <p:sp>
        <p:nvSpPr>
          <p:cNvPr id="6" name="Footer Placeholder 5">
            <a:extLst>
              <a:ext uri="{FF2B5EF4-FFF2-40B4-BE49-F238E27FC236}">
                <a16:creationId xmlns:a16="http://schemas.microsoft.com/office/drawing/2014/main" xmlns="" id="{BBA88FAB-E0E4-42D3-863B-C26A2DE98F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D67E109-6C55-440B-82A7-E77A2621DF04}"/>
              </a:ext>
            </a:extLst>
          </p:cNvPr>
          <p:cNvSpPr>
            <a:spLocks noGrp="1"/>
          </p:cNvSpPr>
          <p:nvPr>
            <p:ph type="sldNum" sz="quarter" idx="12"/>
          </p:nvPr>
        </p:nvSpPr>
        <p:spPr/>
        <p:txBody>
          <a:bodyPr/>
          <a:lstStyle/>
          <a:p>
            <a:fld id="{7E8DC392-7D31-43CC-8605-44ECB0395282}" type="slidenum">
              <a:rPr lang="en-US" smtClean="0"/>
              <a:t>‹#›</a:t>
            </a:fld>
            <a:endParaRPr lang="en-US"/>
          </a:p>
        </p:txBody>
      </p:sp>
    </p:spTree>
    <p:extLst>
      <p:ext uri="{BB962C8B-B14F-4D97-AF65-F5344CB8AC3E}">
        <p14:creationId xmlns:p14="http://schemas.microsoft.com/office/powerpoint/2010/main" val="161559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A789F0A-364A-4E0A-B0D6-D881750FA8E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2721DFBB-D6C6-4494-A2B0-46CA638D34E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48F9A82E-5FF4-49F0-AA2C-A824D7EE2C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286611-A94D-4585-AC66-8DAC580317AB}" type="datetimeFigureOut">
              <a:rPr lang="en-US" smtClean="0"/>
              <a:t>3/21/2018</a:t>
            </a:fld>
            <a:endParaRPr lang="en-US"/>
          </a:p>
        </p:txBody>
      </p:sp>
      <p:sp>
        <p:nvSpPr>
          <p:cNvPr id="5" name="Footer Placeholder 4">
            <a:extLst>
              <a:ext uri="{FF2B5EF4-FFF2-40B4-BE49-F238E27FC236}">
                <a16:creationId xmlns:a16="http://schemas.microsoft.com/office/drawing/2014/main" xmlns="" id="{DC984E76-1F70-4D0F-BA24-013A2403BF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EA6B484A-C95D-4A99-A1DE-AECBF1C1C7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8DC392-7D31-43CC-8605-44ECB0395282}" type="slidenum">
              <a:rPr lang="en-US" smtClean="0"/>
              <a:t>‹#›</a:t>
            </a:fld>
            <a:endParaRPr lang="en-US"/>
          </a:p>
        </p:txBody>
      </p:sp>
    </p:spTree>
    <p:extLst>
      <p:ext uri="{BB962C8B-B14F-4D97-AF65-F5344CB8AC3E}">
        <p14:creationId xmlns:p14="http://schemas.microsoft.com/office/powerpoint/2010/main" val="14947333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2000"/>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9"/>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1C04A4-8754-415D-BBDE-EBCC40D6C7F2}" type="datetimeFigureOut">
              <a:rPr lang="en-US" smtClean="0"/>
              <a:t>3/21/2018</a:t>
            </a:fld>
            <a:endParaRPr 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E933B7-943F-4871-8269-06AE28D25231}" type="slidenum">
              <a:rPr lang="en-US" smtClean="0"/>
              <a:t>‹#›</a:t>
            </a:fld>
            <a:endParaRPr lang="en-US"/>
          </a:p>
        </p:txBody>
      </p:sp>
    </p:spTree>
    <p:extLst>
      <p:ext uri="{BB962C8B-B14F-4D97-AF65-F5344CB8AC3E}">
        <p14:creationId xmlns:p14="http://schemas.microsoft.com/office/powerpoint/2010/main" val="11863340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2.xml"/><Relationship Id="rId1" Type="http://schemas.openxmlformats.org/officeDocument/2006/relationships/video" Target="https://www.youtube.com/embed/1IXG8EQRyY4" TargetMode="External"/><Relationship Id="rId5" Type="http://schemas.openxmlformats.org/officeDocument/2006/relationships/image" Target="../media/image26.png"/><Relationship Id="rId4" Type="http://schemas.openxmlformats.org/officeDocument/2006/relationships/image" Target="../media/image3.png"/></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26.pn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jp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35.jpeg"/><Relationship Id="rId2"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image" Target="../media/image34.png"/><Relationship Id="rId5" Type="http://schemas.openxmlformats.org/officeDocument/2006/relationships/image" Target="../media/image33.jpg"/><Relationship Id="rId4" Type="http://schemas.openxmlformats.org/officeDocument/2006/relationships/image" Target="../media/image32.jpeg"/></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6" Type="http://schemas.openxmlformats.org/officeDocument/2006/relationships/tags" Target="../tags/tag26.xml"/><Relationship Id="rId117" Type="http://schemas.openxmlformats.org/officeDocument/2006/relationships/tags" Target="../tags/tag117.xml"/><Relationship Id="rId21" Type="http://schemas.openxmlformats.org/officeDocument/2006/relationships/tags" Target="../tags/tag21.xml"/><Relationship Id="rId42" Type="http://schemas.openxmlformats.org/officeDocument/2006/relationships/tags" Target="../tags/tag42.xml"/><Relationship Id="rId47" Type="http://schemas.openxmlformats.org/officeDocument/2006/relationships/tags" Target="../tags/tag47.xml"/><Relationship Id="rId63" Type="http://schemas.openxmlformats.org/officeDocument/2006/relationships/tags" Target="../tags/tag63.xml"/><Relationship Id="rId68" Type="http://schemas.openxmlformats.org/officeDocument/2006/relationships/tags" Target="../tags/tag68.xml"/><Relationship Id="rId84" Type="http://schemas.openxmlformats.org/officeDocument/2006/relationships/tags" Target="../tags/tag84.xml"/><Relationship Id="rId89" Type="http://schemas.openxmlformats.org/officeDocument/2006/relationships/tags" Target="../tags/tag89.xml"/><Relationship Id="rId112" Type="http://schemas.openxmlformats.org/officeDocument/2006/relationships/tags" Target="../tags/tag112.xml"/><Relationship Id="rId133" Type="http://schemas.openxmlformats.org/officeDocument/2006/relationships/tags" Target="../tags/tag133.xml"/><Relationship Id="rId138" Type="http://schemas.openxmlformats.org/officeDocument/2006/relationships/tags" Target="../tags/tag138.xml"/><Relationship Id="rId16" Type="http://schemas.openxmlformats.org/officeDocument/2006/relationships/tags" Target="../tags/tag16.xml"/><Relationship Id="rId107" Type="http://schemas.openxmlformats.org/officeDocument/2006/relationships/tags" Target="../tags/tag107.xml"/><Relationship Id="rId11" Type="http://schemas.openxmlformats.org/officeDocument/2006/relationships/tags" Target="../tags/tag11.xml"/><Relationship Id="rId32" Type="http://schemas.openxmlformats.org/officeDocument/2006/relationships/tags" Target="../tags/tag32.xml"/><Relationship Id="rId37" Type="http://schemas.openxmlformats.org/officeDocument/2006/relationships/tags" Target="../tags/tag37.xml"/><Relationship Id="rId53" Type="http://schemas.openxmlformats.org/officeDocument/2006/relationships/tags" Target="../tags/tag53.xml"/><Relationship Id="rId58" Type="http://schemas.openxmlformats.org/officeDocument/2006/relationships/tags" Target="../tags/tag58.xml"/><Relationship Id="rId74" Type="http://schemas.openxmlformats.org/officeDocument/2006/relationships/tags" Target="../tags/tag74.xml"/><Relationship Id="rId79" Type="http://schemas.openxmlformats.org/officeDocument/2006/relationships/tags" Target="../tags/tag79.xml"/><Relationship Id="rId102" Type="http://schemas.openxmlformats.org/officeDocument/2006/relationships/tags" Target="../tags/tag102.xml"/><Relationship Id="rId123" Type="http://schemas.openxmlformats.org/officeDocument/2006/relationships/tags" Target="../tags/tag123.xml"/><Relationship Id="rId128" Type="http://schemas.openxmlformats.org/officeDocument/2006/relationships/tags" Target="../tags/tag128.xml"/><Relationship Id="rId144" Type="http://schemas.openxmlformats.org/officeDocument/2006/relationships/tags" Target="../tags/tag144.xml"/><Relationship Id="rId5" Type="http://schemas.openxmlformats.org/officeDocument/2006/relationships/tags" Target="../tags/tag5.xml"/><Relationship Id="rId90" Type="http://schemas.openxmlformats.org/officeDocument/2006/relationships/tags" Target="../tags/tag90.xml"/><Relationship Id="rId95" Type="http://schemas.openxmlformats.org/officeDocument/2006/relationships/tags" Target="../tags/tag95.xml"/><Relationship Id="rId22" Type="http://schemas.openxmlformats.org/officeDocument/2006/relationships/tags" Target="../tags/tag22.xml"/><Relationship Id="rId27" Type="http://schemas.openxmlformats.org/officeDocument/2006/relationships/tags" Target="../tags/tag27.xml"/><Relationship Id="rId43" Type="http://schemas.openxmlformats.org/officeDocument/2006/relationships/tags" Target="../tags/tag43.xml"/><Relationship Id="rId48" Type="http://schemas.openxmlformats.org/officeDocument/2006/relationships/tags" Target="../tags/tag48.xml"/><Relationship Id="rId64" Type="http://schemas.openxmlformats.org/officeDocument/2006/relationships/tags" Target="../tags/tag64.xml"/><Relationship Id="rId69" Type="http://schemas.openxmlformats.org/officeDocument/2006/relationships/tags" Target="../tags/tag69.xml"/><Relationship Id="rId113" Type="http://schemas.openxmlformats.org/officeDocument/2006/relationships/tags" Target="../tags/tag113.xml"/><Relationship Id="rId118" Type="http://schemas.openxmlformats.org/officeDocument/2006/relationships/tags" Target="../tags/tag118.xml"/><Relationship Id="rId134" Type="http://schemas.openxmlformats.org/officeDocument/2006/relationships/tags" Target="../tags/tag134.xml"/><Relationship Id="rId139" Type="http://schemas.openxmlformats.org/officeDocument/2006/relationships/tags" Target="../tags/tag139.xml"/><Relationship Id="rId80" Type="http://schemas.openxmlformats.org/officeDocument/2006/relationships/tags" Target="../tags/tag80.xml"/><Relationship Id="rId85" Type="http://schemas.openxmlformats.org/officeDocument/2006/relationships/tags" Target="../tags/tag85.xml"/><Relationship Id="rId3" Type="http://schemas.openxmlformats.org/officeDocument/2006/relationships/tags" Target="../tags/tag3.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59" Type="http://schemas.openxmlformats.org/officeDocument/2006/relationships/tags" Target="../tags/tag59.xml"/><Relationship Id="rId67" Type="http://schemas.openxmlformats.org/officeDocument/2006/relationships/tags" Target="../tags/tag67.xml"/><Relationship Id="rId103" Type="http://schemas.openxmlformats.org/officeDocument/2006/relationships/tags" Target="../tags/tag103.xml"/><Relationship Id="rId108" Type="http://schemas.openxmlformats.org/officeDocument/2006/relationships/tags" Target="../tags/tag108.xml"/><Relationship Id="rId116" Type="http://schemas.openxmlformats.org/officeDocument/2006/relationships/tags" Target="../tags/tag116.xml"/><Relationship Id="rId124" Type="http://schemas.openxmlformats.org/officeDocument/2006/relationships/tags" Target="../tags/tag124.xml"/><Relationship Id="rId129" Type="http://schemas.openxmlformats.org/officeDocument/2006/relationships/tags" Target="../tags/tag129.xml"/><Relationship Id="rId137" Type="http://schemas.openxmlformats.org/officeDocument/2006/relationships/tags" Target="../tags/tag137.xml"/><Relationship Id="rId20" Type="http://schemas.openxmlformats.org/officeDocument/2006/relationships/tags" Target="../tags/tag20.xml"/><Relationship Id="rId41" Type="http://schemas.openxmlformats.org/officeDocument/2006/relationships/tags" Target="../tags/tag41.xml"/><Relationship Id="rId54" Type="http://schemas.openxmlformats.org/officeDocument/2006/relationships/tags" Target="../tags/tag54.xml"/><Relationship Id="rId62" Type="http://schemas.openxmlformats.org/officeDocument/2006/relationships/tags" Target="../tags/tag62.xml"/><Relationship Id="rId70" Type="http://schemas.openxmlformats.org/officeDocument/2006/relationships/tags" Target="../tags/tag70.xml"/><Relationship Id="rId75" Type="http://schemas.openxmlformats.org/officeDocument/2006/relationships/tags" Target="../tags/tag75.xml"/><Relationship Id="rId83" Type="http://schemas.openxmlformats.org/officeDocument/2006/relationships/tags" Target="../tags/tag83.xml"/><Relationship Id="rId88" Type="http://schemas.openxmlformats.org/officeDocument/2006/relationships/tags" Target="../tags/tag88.xml"/><Relationship Id="rId91" Type="http://schemas.openxmlformats.org/officeDocument/2006/relationships/tags" Target="../tags/tag91.xml"/><Relationship Id="rId96" Type="http://schemas.openxmlformats.org/officeDocument/2006/relationships/tags" Target="../tags/tag96.xml"/><Relationship Id="rId111" Type="http://schemas.openxmlformats.org/officeDocument/2006/relationships/tags" Target="../tags/tag111.xml"/><Relationship Id="rId132" Type="http://schemas.openxmlformats.org/officeDocument/2006/relationships/tags" Target="../tags/tag132.xml"/><Relationship Id="rId140" Type="http://schemas.openxmlformats.org/officeDocument/2006/relationships/tags" Target="../tags/tag140.xml"/><Relationship Id="rId145" Type="http://schemas.openxmlformats.org/officeDocument/2006/relationships/slideLayout" Target="../slideLayouts/slideLayout12.xml"/><Relationship Id="rId1" Type="http://schemas.openxmlformats.org/officeDocument/2006/relationships/tags" Target="../tags/tag1.xml"/><Relationship Id="rId6" Type="http://schemas.openxmlformats.org/officeDocument/2006/relationships/tags" Target="../tags/tag6.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tags" Target="../tags/tag49.xml"/><Relationship Id="rId57" Type="http://schemas.openxmlformats.org/officeDocument/2006/relationships/tags" Target="../tags/tag57.xml"/><Relationship Id="rId106" Type="http://schemas.openxmlformats.org/officeDocument/2006/relationships/tags" Target="../tags/tag106.xml"/><Relationship Id="rId114" Type="http://schemas.openxmlformats.org/officeDocument/2006/relationships/tags" Target="../tags/tag114.xml"/><Relationship Id="rId119" Type="http://schemas.openxmlformats.org/officeDocument/2006/relationships/tags" Target="../tags/tag119.xml"/><Relationship Id="rId127" Type="http://schemas.openxmlformats.org/officeDocument/2006/relationships/tags" Target="../tags/tag127.xml"/><Relationship Id="rId10" Type="http://schemas.openxmlformats.org/officeDocument/2006/relationships/tags" Target="../tags/tag10.xml"/><Relationship Id="rId31" Type="http://schemas.openxmlformats.org/officeDocument/2006/relationships/tags" Target="../tags/tag31.xml"/><Relationship Id="rId44" Type="http://schemas.openxmlformats.org/officeDocument/2006/relationships/tags" Target="../tags/tag44.xml"/><Relationship Id="rId52" Type="http://schemas.openxmlformats.org/officeDocument/2006/relationships/tags" Target="../tags/tag52.xml"/><Relationship Id="rId60" Type="http://schemas.openxmlformats.org/officeDocument/2006/relationships/tags" Target="../tags/tag60.xml"/><Relationship Id="rId65" Type="http://schemas.openxmlformats.org/officeDocument/2006/relationships/tags" Target="../tags/tag65.xml"/><Relationship Id="rId73" Type="http://schemas.openxmlformats.org/officeDocument/2006/relationships/tags" Target="../tags/tag73.xml"/><Relationship Id="rId78" Type="http://schemas.openxmlformats.org/officeDocument/2006/relationships/tags" Target="../tags/tag78.xml"/><Relationship Id="rId81" Type="http://schemas.openxmlformats.org/officeDocument/2006/relationships/tags" Target="../tags/tag81.xml"/><Relationship Id="rId86" Type="http://schemas.openxmlformats.org/officeDocument/2006/relationships/tags" Target="../tags/tag86.xml"/><Relationship Id="rId94" Type="http://schemas.openxmlformats.org/officeDocument/2006/relationships/tags" Target="../tags/tag94.xml"/><Relationship Id="rId99" Type="http://schemas.openxmlformats.org/officeDocument/2006/relationships/tags" Target="../tags/tag99.xml"/><Relationship Id="rId101" Type="http://schemas.openxmlformats.org/officeDocument/2006/relationships/tags" Target="../tags/tag101.xml"/><Relationship Id="rId122" Type="http://schemas.openxmlformats.org/officeDocument/2006/relationships/tags" Target="../tags/tag122.xml"/><Relationship Id="rId130" Type="http://schemas.openxmlformats.org/officeDocument/2006/relationships/tags" Target="../tags/tag130.xml"/><Relationship Id="rId135" Type="http://schemas.openxmlformats.org/officeDocument/2006/relationships/tags" Target="../tags/tag135.xml"/><Relationship Id="rId143" Type="http://schemas.openxmlformats.org/officeDocument/2006/relationships/tags" Target="../tags/tag143.xml"/><Relationship Id="rId4" Type="http://schemas.openxmlformats.org/officeDocument/2006/relationships/tags" Target="../tags/tag4.xml"/><Relationship Id="rId9" Type="http://schemas.openxmlformats.org/officeDocument/2006/relationships/tags" Target="../tags/tag9.xml"/><Relationship Id="rId13" Type="http://schemas.openxmlformats.org/officeDocument/2006/relationships/tags" Target="../tags/tag13.xml"/><Relationship Id="rId18" Type="http://schemas.openxmlformats.org/officeDocument/2006/relationships/tags" Target="../tags/tag18.xml"/><Relationship Id="rId39" Type="http://schemas.openxmlformats.org/officeDocument/2006/relationships/tags" Target="../tags/tag39.xml"/><Relationship Id="rId109" Type="http://schemas.openxmlformats.org/officeDocument/2006/relationships/tags" Target="../tags/tag109.xml"/><Relationship Id="rId34" Type="http://schemas.openxmlformats.org/officeDocument/2006/relationships/tags" Target="../tags/tag34.xml"/><Relationship Id="rId50" Type="http://schemas.openxmlformats.org/officeDocument/2006/relationships/tags" Target="../tags/tag50.xml"/><Relationship Id="rId55" Type="http://schemas.openxmlformats.org/officeDocument/2006/relationships/tags" Target="../tags/tag55.xml"/><Relationship Id="rId76" Type="http://schemas.openxmlformats.org/officeDocument/2006/relationships/tags" Target="../tags/tag76.xml"/><Relationship Id="rId97" Type="http://schemas.openxmlformats.org/officeDocument/2006/relationships/tags" Target="../tags/tag97.xml"/><Relationship Id="rId104" Type="http://schemas.openxmlformats.org/officeDocument/2006/relationships/tags" Target="../tags/tag104.xml"/><Relationship Id="rId120" Type="http://schemas.openxmlformats.org/officeDocument/2006/relationships/tags" Target="../tags/tag120.xml"/><Relationship Id="rId125" Type="http://schemas.openxmlformats.org/officeDocument/2006/relationships/tags" Target="../tags/tag125.xml"/><Relationship Id="rId141" Type="http://schemas.openxmlformats.org/officeDocument/2006/relationships/tags" Target="../tags/tag141.xml"/><Relationship Id="rId146" Type="http://schemas.openxmlformats.org/officeDocument/2006/relationships/image" Target="../media/image3.png"/><Relationship Id="rId7" Type="http://schemas.openxmlformats.org/officeDocument/2006/relationships/tags" Target="../tags/tag7.xml"/><Relationship Id="rId71" Type="http://schemas.openxmlformats.org/officeDocument/2006/relationships/tags" Target="../tags/tag71.xml"/><Relationship Id="rId92" Type="http://schemas.openxmlformats.org/officeDocument/2006/relationships/tags" Target="../tags/tag92.xml"/><Relationship Id="rId2" Type="http://schemas.openxmlformats.org/officeDocument/2006/relationships/tags" Target="../tags/tag2.xml"/><Relationship Id="rId29" Type="http://schemas.openxmlformats.org/officeDocument/2006/relationships/tags" Target="../tags/tag29.xml"/><Relationship Id="rId24" Type="http://schemas.openxmlformats.org/officeDocument/2006/relationships/tags" Target="../tags/tag24.xml"/><Relationship Id="rId40" Type="http://schemas.openxmlformats.org/officeDocument/2006/relationships/tags" Target="../tags/tag40.xml"/><Relationship Id="rId45" Type="http://schemas.openxmlformats.org/officeDocument/2006/relationships/tags" Target="../tags/tag45.xml"/><Relationship Id="rId66" Type="http://schemas.openxmlformats.org/officeDocument/2006/relationships/tags" Target="../tags/tag66.xml"/><Relationship Id="rId87" Type="http://schemas.openxmlformats.org/officeDocument/2006/relationships/tags" Target="../tags/tag87.xml"/><Relationship Id="rId110" Type="http://schemas.openxmlformats.org/officeDocument/2006/relationships/tags" Target="../tags/tag110.xml"/><Relationship Id="rId115" Type="http://schemas.openxmlformats.org/officeDocument/2006/relationships/tags" Target="../tags/tag115.xml"/><Relationship Id="rId131" Type="http://schemas.openxmlformats.org/officeDocument/2006/relationships/tags" Target="../tags/tag131.xml"/><Relationship Id="rId136" Type="http://schemas.openxmlformats.org/officeDocument/2006/relationships/tags" Target="../tags/tag136.xml"/><Relationship Id="rId61" Type="http://schemas.openxmlformats.org/officeDocument/2006/relationships/tags" Target="../tags/tag61.xml"/><Relationship Id="rId82" Type="http://schemas.openxmlformats.org/officeDocument/2006/relationships/tags" Target="../tags/tag82.xml"/><Relationship Id="rId19" Type="http://schemas.openxmlformats.org/officeDocument/2006/relationships/tags" Target="../tags/tag19.xml"/><Relationship Id="rId14" Type="http://schemas.openxmlformats.org/officeDocument/2006/relationships/tags" Target="../tags/tag14.xml"/><Relationship Id="rId30" Type="http://schemas.openxmlformats.org/officeDocument/2006/relationships/tags" Target="../tags/tag30.xml"/><Relationship Id="rId35" Type="http://schemas.openxmlformats.org/officeDocument/2006/relationships/tags" Target="../tags/tag35.xml"/><Relationship Id="rId56" Type="http://schemas.openxmlformats.org/officeDocument/2006/relationships/tags" Target="../tags/tag56.xml"/><Relationship Id="rId77" Type="http://schemas.openxmlformats.org/officeDocument/2006/relationships/tags" Target="../tags/tag77.xml"/><Relationship Id="rId100" Type="http://schemas.openxmlformats.org/officeDocument/2006/relationships/tags" Target="../tags/tag100.xml"/><Relationship Id="rId105" Type="http://schemas.openxmlformats.org/officeDocument/2006/relationships/tags" Target="../tags/tag105.xml"/><Relationship Id="rId126" Type="http://schemas.openxmlformats.org/officeDocument/2006/relationships/tags" Target="../tags/tag126.xml"/><Relationship Id="rId8" Type="http://schemas.openxmlformats.org/officeDocument/2006/relationships/tags" Target="../tags/tag8.xml"/><Relationship Id="rId51" Type="http://schemas.openxmlformats.org/officeDocument/2006/relationships/tags" Target="../tags/tag51.xml"/><Relationship Id="rId72" Type="http://schemas.openxmlformats.org/officeDocument/2006/relationships/tags" Target="../tags/tag72.xml"/><Relationship Id="rId93" Type="http://schemas.openxmlformats.org/officeDocument/2006/relationships/tags" Target="../tags/tag93.xml"/><Relationship Id="rId98" Type="http://schemas.openxmlformats.org/officeDocument/2006/relationships/tags" Target="../tags/tag98.xml"/><Relationship Id="rId121" Type="http://schemas.openxmlformats.org/officeDocument/2006/relationships/tags" Target="../tags/tag121.xml"/><Relationship Id="rId142" Type="http://schemas.openxmlformats.org/officeDocument/2006/relationships/tags" Target="../tags/tag14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3.png"/><Relationship Id="rId3" Type="http://schemas.openxmlformats.org/officeDocument/2006/relationships/image" Target="../media/image8.png"/><Relationship Id="rId7" Type="http://schemas.openxmlformats.org/officeDocument/2006/relationships/image" Target="../media/image12.jpeg"/><Relationship Id="rId12" Type="http://schemas.openxmlformats.org/officeDocument/2006/relationships/image" Target="../media/image17.jpeg"/><Relationship Id="rId2" Type="http://schemas.openxmlformats.org/officeDocument/2006/relationships/image" Target="../media/image7.png"/><Relationship Id="rId1" Type="http://schemas.openxmlformats.org/officeDocument/2006/relationships/slideLayout" Target="../slideLayouts/slideLayout12.xml"/><Relationship Id="rId6" Type="http://schemas.openxmlformats.org/officeDocument/2006/relationships/image" Target="../media/image11.jpe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jpeg"/><Relationship Id="rId9"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jpeg"/><Relationship Id="rId2" Type="http://schemas.openxmlformats.org/officeDocument/2006/relationships/image" Target="../media/image18.jpg"/><Relationship Id="rId1" Type="http://schemas.openxmlformats.org/officeDocument/2006/relationships/slideLayout" Target="../slideLayouts/slideLayout12.xml"/><Relationship Id="rId6" Type="http://schemas.openxmlformats.org/officeDocument/2006/relationships/image" Target="../media/image22.gif"/><Relationship Id="rId5" Type="http://schemas.openxmlformats.org/officeDocument/2006/relationships/image" Target="../media/image21.jp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831885" y="5902854"/>
            <a:ext cx="2787508" cy="60959"/>
            <a:chOff x="4866589" y="3999638"/>
            <a:chExt cx="2622294" cy="139289"/>
          </a:xfrm>
        </p:grpSpPr>
        <p:grpSp>
          <p:nvGrpSpPr>
            <p:cNvPr id="16" name="Group 15"/>
            <p:cNvGrpSpPr/>
            <p:nvPr/>
          </p:nvGrpSpPr>
          <p:grpSpPr>
            <a:xfrm>
              <a:off x="4870306" y="3999638"/>
              <a:ext cx="2618577" cy="131297"/>
              <a:chOff x="4830550" y="3999638"/>
              <a:chExt cx="2618577" cy="131297"/>
            </a:xfrm>
          </p:grpSpPr>
          <p:sp>
            <p:nvSpPr>
              <p:cNvPr id="18" name="Rectangle 17"/>
              <p:cNvSpPr/>
              <p:nvPr/>
            </p:nvSpPr>
            <p:spPr>
              <a:xfrm>
                <a:off x="4830550" y="4000328"/>
                <a:ext cx="524656" cy="13060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19" name="Rectangle 18"/>
              <p:cNvSpPr/>
              <p:nvPr/>
            </p:nvSpPr>
            <p:spPr>
              <a:xfrm>
                <a:off x="5352896" y="4000328"/>
                <a:ext cx="524656" cy="129917"/>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20" name="Rectangle 19"/>
              <p:cNvSpPr/>
              <p:nvPr/>
            </p:nvSpPr>
            <p:spPr>
              <a:xfrm>
                <a:off x="5877552" y="3999638"/>
                <a:ext cx="524656" cy="13060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21" name="Rectangle 20"/>
              <p:cNvSpPr/>
              <p:nvPr/>
            </p:nvSpPr>
            <p:spPr>
              <a:xfrm>
                <a:off x="6401013" y="3999638"/>
                <a:ext cx="524656" cy="130607"/>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sp>
            <p:nvSpPr>
              <p:cNvPr id="22" name="Rectangle 21"/>
              <p:cNvSpPr/>
              <p:nvPr/>
            </p:nvSpPr>
            <p:spPr>
              <a:xfrm>
                <a:off x="6924471" y="3999916"/>
                <a:ext cx="524656" cy="13060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grpSp>
        <p:sp>
          <p:nvSpPr>
            <p:cNvPr id="17" name="Rectangle 16"/>
            <p:cNvSpPr/>
            <p:nvPr/>
          </p:nvSpPr>
          <p:spPr>
            <a:xfrm>
              <a:off x="4866589" y="4093208"/>
              <a:ext cx="2622294" cy="45719"/>
            </a:xfrm>
            <a:prstGeom prst="rect">
              <a:avLst/>
            </a:prstGeom>
            <a:solidFill>
              <a:schemeClr val="tx1">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351">
                <a:solidFill>
                  <a:prstClr val="white"/>
                </a:solidFill>
                <a:latin typeface="Calibri" panose="020F0502020204030204"/>
              </a:endParaRPr>
            </a:p>
          </p:txBody>
        </p:sp>
      </p:grpSp>
      <p:sp>
        <p:nvSpPr>
          <p:cNvPr id="23" name="Subtitle 2"/>
          <p:cNvSpPr txBox="1">
            <a:spLocks/>
          </p:cNvSpPr>
          <p:nvPr/>
        </p:nvSpPr>
        <p:spPr>
          <a:xfrm>
            <a:off x="756134" y="6003837"/>
            <a:ext cx="3693979" cy="313932"/>
          </a:xfrm>
          <a:prstGeom prst="rect">
            <a:avLst/>
          </a:prstGeom>
        </p:spPr>
        <p:txBody>
          <a:bodyPr wrap="square">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04792" indent="-304792" defTabSz="1219170">
              <a:spcBef>
                <a:spcPts val="1333"/>
              </a:spcBef>
              <a:buNone/>
            </a:pPr>
            <a:r>
              <a:rPr lang="en-US" sz="1600" dirty="0">
                <a:solidFill>
                  <a:prstClr val="white">
                    <a:lumMod val="65000"/>
                  </a:prstClr>
                </a:solidFill>
                <a:latin typeface="Calibri" panose="020F0502020204030204"/>
              </a:rPr>
              <a:t>March </a:t>
            </a:r>
            <a:r>
              <a:rPr lang="en-US" sz="1600" dirty="0" smtClean="0">
                <a:solidFill>
                  <a:prstClr val="white">
                    <a:lumMod val="65000"/>
                  </a:prstClr>
                </a:solidFill>
                <a:latin typeface="Calibri" panose="020F0502020204030204"/>
              </a:rPr>
              <a:t>22</a:t>
            </a:r>
            <a:r>
              <a:rPr lang="en-US" sz="1600" dirty="0" smtClean="0">
                <a:solidFill>
                  <a:prstClr val="white">
                    <a:lumMod val="65000"/>
                  </a:prstClr>
                </a:solidFill>
                <a:latin typeface="Calibri" panose="020F0502020204030204"/>
              </a:rPr>
              <a:t>, </a:t>
            </a:r>
            <a:r>
              <a:rPr lang="en-US" sz="1600" dirty="0">
                <a:solidFill>
                  <a:prstClr val="white">
                    <a:lumMod val="65000"/>
                  </a:prstClr>
                </a:solidFill>
                <a:latin typeface="Calibri" panose="020F0502020204030204"/>
              </a:rPr>
              <a:t>2018</a:t>
            </a:r>
          </a:p>
        </p:txBody>
      </p:sp>
      <p:sp>
        <p:nvSpPr>
          <p:cNvPr id="24" name="Freeform 5"/>
          <p:cNvSpPr>
            <a:spLocks noEditPoints="1"/>
          </p:cNvSpPr>
          <p:nvPr/>
        </p:nvSpPr>
        <p:spPr bwMode="auto">
          <a:xfrm>
            <a:off x="574526" y="2044048"/>
            <a:ext cx="4293308" cy="1587403"/>
          </a:xfrm>
          <a:custGeom>
            <a:avLst/>
            <a:gdLst>
              <a:gd name="T0" fmla="*/ 16 w 1442"/>
              <a:gd name="T1" fmla="*/ 540 h 570"/>
              <a:gd name="T2" fmla="*/ 454 w 1442"/>
              <a:gd name="T3" fmla="*/ 183 h 570"/>
              <a:gd name="T4" fmla="*/ 425 w 1442"/>
              <a:gd name="T5" fmla="*/ 293 h 570"/>
              <a:gd name="T6" fmla="*/ 498 w 1442"/>
              <a:gd name="T7" fmla="*/ 314 h 570"/>
              <a:gd name="T8" fmla="*/ 436 w 1442"/>
              <a:gd name="T9" fmla="*/ 388 h 570"/>
              <a:gd name="T10" fmla="*/ 229 w 1442"/>
              <a:gd name="T11" fmla="*/ 560 h 570"/>
              <a:gd name="T12" fmla="*/ 869 w 1442"/>
              <a:gd name="T13" fmla="*/ 414 h 570"/>
              <a:gd name="T14" fmla="*/ 990 w 1442"/>
              <a:gd name="T15" fmla="*/ 400 h 570"/>
              <a:gd name="T16" fmla="*/ 1083 w 1442"/>
              <a:gd name="T17" fmla="*/ 483 h 570"/>
              <a:gd name="T18" fmla="*/ 1107 w 1442"/>
              <a:gd name="T19" fmla="*/ 352 h 570"/>
              <a:gd name="T20" fmla="*/ 1154 w 1442"/>
              <a:gd name="T21" fmla="*/ 301 h 570"/>
              <a:gd name="T22" fmla="*/ 1363 w 1442"/>
              <a:gd name="T23" fmla="*/ 507 h 570"/>
              <a:gd name="T24" fmla="*/ 1441 w 1442"/>
              <a:gd name="T25" fmla="*/ 537 h 570"/>
              <a:gd name="T26" fmla="*/ 1352 w 1442"/>
              <a:gd name="T27" fmla="*/ 468 h 570"/>
              <a:gd name="T28" fmla="*/ 1101 w 1442"/>
              <a:gd name="T29" fmla="*/ 5 h 570"/>
              <a:gd name="T30" fmla="*/ 1023 w 1442"/>
              <a:gd name="T31" fmla="*/ 34 h 570"/>
              <a:gd name="T32" fmla="*/ 714 w 1442"/>
              <a:gd name="T33" fmla="*/ 315 h 570"/>
              <a:gd name="T34" fmla="*/ 552 w 1442"/>
              <a:gd name="T35" fmla="*/ 171 h 570"/>
              <a:gd name="T36" fmla="*/ 457 w 1442"/>
              <a:gd name="T37" fmla="*/ 83 h 570"/>
              <a:gd name="T38" fmla="*/ 184 w 1442"/>
              <a:gd name="T39" fmla="*/ 346 h 570"/>
              <a:gd name="T40" fmla="*/ 4 w 1442"/>
              <a:gd name="T41" fmla="*/ 531 h 570"/>
              <a:gd name="T42" fmla="*/ 1278 w 1442"/>
              <a:gd name="T43" fmla="*/ 384 h 570"/>
              <a:gd name="T44" fmla="*/ 1207 w 1442"/>
              <a:gd name="T45" fmla="*/ 266 h 570"/>
              <a:gd name="T46" fmla="*/ 1174 w 1442"/>
              <a:gd name="T47" fmla="*/ 216 h 570"/>
              <a:gd name="T48" fmla="*/ 1129 w 1442"/>
              <a:gd name="T49" fmla="*/ 258 h 570"/>
              <a:gd name="T50" fmla="*/ 1017 w 1442"/>
              <a:gd name="T51" fmla="*/ 112 h 570"/>
              <a:gd name="T52" fmla="*/ 1081 w 1442"/>
              <a:gd name="T53" fmla="*/ 300 h 570"/>
              <a:gd name="T54" fmla="*/ 1081 w 1442"/>
              <a:gd name="T55" fmla="*/ 300 h 570"/>
              <a:gd name="T56" fmla="*/ 958 w 1442"/>
              <a:gd name="T57" fmla="*/ 201 h 570"/>
              <a:gd name="T58" fmla="*/ 1033 w 1442"/>
              <a:gd name="T59" fmla="*/ 233 h 570"/>
              <a:gd name="T60" fmla="*/ 1027 w 1442"/>
              <a:gd name="T61" fmla="*/ 131 h 570"/>
              <a:gd name="T62" fmla="*/ 1067 w 1442"/>
              <a:gd name="T63" fmla="*/ 120 h 570"/>
              <a:gd name="T64" fmla="*/ 1043 w 1442"/>
              <a:gd name="T65" fmla="*/ 161 h 570"/>
              <a:gd name="T66" fmla="*/ 1029 w 1442"/>
              <a:gd name="T67" fmla="*/ 328 h 570"/>
              <a:gd name="T68" fmla="*/ 963 w 1442"/>
              <a:gd name="T69" fmla="*/ 343 h 570"/>
              <a:gd name="T70" fmla="*/ 506 w 1442"/>
              <a:gd name="T71" fmla="*/ 404 h 570"/>
              <a:gd name="T72" fmla="*/ 717 w 1442"/>
              <a:gd name="T73" fmla="*/ 331 h 570"/>
              <a:gd name="T74" fmla="*/ 797 w 1442"/>
              <a:gd name="T75" fmla="*/ 263 h 570"/>
              <a:gd name="T76" fmla="*/ 793 w 1442"/>
              <a:gd name="T77" fmla="*/ 375 h 570"/>
              <a:gd name="T78" fmla="*/ 792 w 1442"/>
              <a:gd name="T79" fmla="*/ 377 h 570"/>
              <a:gd name="T80" fmla="*/ 734 w 1442"/>
              <a:gd name="T81" fmla="*/ 375 h 570"/>
              <a:gd name="T82" fmla="*/ 666 w 1442"/>
              <a:gd name="T83" fmla="*/ 350 h 570"/>
              <a:gd name="T84" fmla="*/ 727 w 1442"/>
              <a:gd name="T85" fmla="*/ 350 h 570"/>
              <a:gd name="T86" fmla="*/ 767 w 1442"/>
              <a:gd name="T87" fmla="*/ 353 h 570"/>
              <a:gd name="T88" fmla="*/ 666 w 1442"/>
              <a:gd name="T89" fmla="*/ 350 h 570"/>
              <a:gd name="T90" fmla="*/ 598 w 1442"/>
              <a:gd name="T91" fmla="*/ 238 h 570"/>
              <a:gd name="T92" fmla="*/ 571 w 1442"/>
              <a:gd name="T93" fmla="*/ 400 h 570"/>
              <a:gd name="T94" fmla="*/ 568 w 1442"/>
              <a:gd name="T95" fmla="*/ 249 h 570"/>
              <a:gd name="T96" fmla="*/ 494 w 1442"/>
              <a:gd name="T97" fmla="*/ 232 h 570"/>
              <a:gd name="T98" fmla="*/ 488 w 1442"/>
              <a:gd name="T99" fmla="*/ 273 h 570"/>
              <a:gd name="T100" fmla="*/ 488 w 1442"/>
              <a:gd name="T101" fmla="*/ 273 h 570"/>
              <a:gd name="T102" fmla="*/ 538 w 1442"/>
              <a:gd name="T103" fmla="*/ 214 h 570"/>
              <a:gd name="T104" fmla="*/ 442 w 1442"/>
              <a:gd name="T105" fmla="*/ 290 h 570"/>
              <a:gd name="T106" fmla="*/ 466 w 1442"/>
              <a:gd name="T107" fmla="*/ 267 h 570"/>
              <a:gd name="T108" fmla="*/ 73 w 1442"/>
              <a:gd name="T109" fmla="*/ 496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42" h="570">
                <a:moveTo>
                  <a:pt x="5" y="542"/>
                </a:moveTo>
                <a:cubicBezTo>
                  <a:pt x="8" y="543"/>
                  <a:pt x="12" y="542"/>
                  <a:pt x="15" y="540"/>
                </a:cubicBezTo>
                <a:cubicBezTo>
                  <a:pt x="15" y="540"/>
                  <a:pt x="16" y="540"/>
                  <a:pt x="16" y="540"/>
                </a:cubicBezTo>
                <a:cubicBezTo>
                  <a:pt x="16" y="540"/>
                  <a:pt x="16" y="540"/>
                  <a:pt x="16" y="540"/>
                </a:cubicBezTo>
                <a:cubicBezTo>
                  <a:pt x="88" y="502"/>
                  <a:pt x="158" y="462"/>
                  <a:pt x="203" y="393"/>
                </a:cubicBezTo>
                <a:cubicBezTo>
                  <a:pt x="206" y="399"/>
                  <a:pt x="209" y="404"/>
                  <a:pt x="212" y="410"/>
                </a:cubicBezTo>
                <a:cubicBezTo>
                  <a:pt x="213" y="412"/>
                  <a:pt x="216" y="413"/>
                  <a:pt x="218" y="412"/>
                </a:cubicBezTo>
                <a:cubicBezTo>
                  <a:pt x="324" y="372"/>
                  <a:pt x="392" y="273"/>
                  <a:pt x="454" y="183"/>
                </a:cubicBezTo>
                <a:cubicBezTo>
                  <a:pt x="451" y="198"/>
                  <a:pt x="446" y="213"/>
                  <a:pt x="443" y="228"/>
                </a:cubicBezTo>
                <a:cubicBezTo>
                  <a:pt x="442" y="233"/>
                  <a:pt x="446" y="236"/>
                  <a:pt x="450" y="234"/>
                </a:cubicBezTo>
                <a:cubicBezTo>
                  <a:pt x="457" y="230"/>
                  <a:pt x="463" y="226"/>
                  <a:pt x="469" y="222"/>
                </a:cubicBezTo>
                <a:cubicBezTo>
                  <a:pt x="455" y="246"/>
                  <a:pt x="442" y="271"/>
                  <a:pt x="425" y="293"/>
                </a:cubicBezTo>
                <a:cubicBezTo>
                  <a:pt x="404" y="320"/>
                  <a:pt x="380" y="347"/>
                  <a:pt x="372" y="381"/>
                </a:cubicBezTo>
                <a:cubicBezTo>
                  <a:pt x="371" y="386"/>
                  <a:pt x="377" y="391"/>
                  <a:pt x="381" y="386"/>
                </a:cubicBezTo>
                <a:cubicBezTo>
                  <a:pt x="425" y="333"/>
                  <a:pt x="480" y="290"/>
                  <a:pt x="537" y="251"/>
                </a:cubicBezTo>
                <a:cubicBezTo>
                  <a:pt x="528" y="274"/>
                  <a:pt x="511" y="293"/>
                  <a:pt x="498" y="314"/>
                </a:cubicBezTo>
                <a:cubicBezTo>
                  <a:pt x="495" y="319"/>
                  <a:pt x="501" y="324"/>
                  <a:pt x="505" y="321"/>
                </a:cubicBezTo>
                <a:cubicBezTo>
                  <a:pt x="525" y="311"/>
                  <a:pt x="544" y="300"/>
                  <a:pt x="564" y="288"/>
                </a:cubicBezTo>
                <a:cubicBezTo>
                  <a:pt x="550" y="308"/>
                  <a:pt x="536" y="327"/>
                  <a:pt x="515" y="340"/>
                </a:cubicBezTo>
                <a:cubicBezTo>
                  <a:pt x="488" y="356"/>
                  <a:pt x="460" y="368"/>
                  <a:pt x="436" y="388"/>
                </a:cubicBezTo>
                <a:cubicBezTo>
                  <a:pt x="432" y="391"/>
                  <a:pt x="436" y="399"/>
                  <a:pt x="441" y="397"/>
                </a:cubicBezTo>
                <a:cubicBezTo>
                  <a:pt x="473" y="385"/>
                  <a:pt x="508" y="380"/>
                  <a:pt x="542" y="382"/>
                </a:cubicBezTo>
                <a:cubicBezTo>
                  <a:pt x="481" y="398"/>
                  <a:pt x="422" y="419"/>
                  <a:pt x="366" y="448"/>
                </a:cubicBezTo>
                <a:cubicBezTo>
                  <a:pt x="314" y="475"/>
                  <a:pt x="260" y="508"/>
                  <a:pt x="229" y="560"/>
                </a:cubicBezTo>
                <a:cubicBezTo>
                  <a:pt x="226" y="565"/>
                  <a:pt x="232" y="570"/>
                  <a:pt x="236" y="567"/>
                </a:cubicBezTo>
                <a:cubicBezTo>
                  <a:pt x="311" y="530"/>
                  <a:pt x="379" y="484"/>
                  <a:pt x="456" y="453"/>
                </a:cubicBezTo>
                <a:cubicBezTo>
                  <a:pt x="532" y="423"/>
                  <a:pt x="611" y="403"/>
                  <a:pt x="692" y="397"/>
                </a:cubicBezTo>
                <a:cubicBezTo>
                  <a:pt x="752" y="393"/>
                  <a:pt x="811" y="396"/>
                  <a:pt x="869" y="414"/>
                </a:cubicBezTo>
                <a:cubicBezTo>
                  <a:pt x="924" y="431"/>
                  <a:pt x="980" y="460"/>
                  <a:pt x="1009" y="512"/>
                </a:cubicBezTo>
                <a:cubicBezTo>
                  <a:pt x="1012" y="518"/>
                  <a:pt x="1020" y="512"/>
                  <a:pt x="1018" y="507"/>
                </a:cubicBezTo>
                <a:cubicBezTo>
                  <a:pt x="997" y="459"/>
                  <a:pt x="969" y="412"/>
                  <a:pt x="927" y="379"/>
                </a:cubicBezTo>
                <a:cubicBezTo>
                  <a:pt x="949" y="385"/>
                  <a:pt x="968" y="398"/>
                  <a:pt x="990" y="400"/>
                </a:cubicBezTo>
                <a:cubicBezTo>
                  <a:pt x="993" y="400"/>
                  <a:pt x="996" y="397"/>
                  <a:pt x="996" y="395"/>
                </a:cubicBezTo>
                <a:cubicBezTo>
                  <a:pt x="996" y="377"/>
                  <a:pt x="997" y="360"/>
                  <a:pt x="999" y="343"/>
                </a:cubicBezTo>
                <a:cubicBezTo>
                  <a:pt x="1010" y="365"/>
                  <a:pt x="1020" y="388"/>
                  <a:pt x="1032" y="410"/>
                </a:cubicBezTo>
                <a:cubicBezTo>
                  <a:pt x="1047" y="436"/>
                  <a:pt x="1067" y="458"/>
                  <a:pt x="1083" y="483"/>
                </a:cubicBezTo>
                <a:cubicBezTo>
                  <a:pt x="1087" y="488"/>
                  <a:pt x="1096" y="485"/>
                  <a:pt x="1093" y="479"/>
                </a:cubicBezTo>
                <a:cubicBezTo>
                  <a:pt x="1075" y="424"/>
                  <a:pt x="1056" y="369"/>
                  <a:pt x="1059" y="311"/>
                </a:cubicBezTo>
                <a:cubicBezTo>
                  <a:pt x="1071" y="327"/>
                  <a:pt x="1084" y="343"/>
                  <a:pt x="1098" y="357"/>
                </a:cubicBezTo>
                <a:cubicBezTo>
                  <a:pt x="1102" y="361"/>
                  <a:pt x="1108" y="357"/>
                  <a:pt x="1107" y="352"/>
                </a:cubicBezTo>
                <a:cubicBezTo>
                  <a:pt x="1100" y="318"/>
                  <a:pt x="1081" y="284"/>
                  <a:pt x="1082" y="249"/>
                </a:cubicBezTo>
                <a:cubicBezTo>
                  <a:pt x="1110" y="293"/>
                  <a:pt x="1133" y="340"/>
                  <a:pt x="1172" y="375"/>
                </a:cubicBezTo>
                <a:cubicBezTo>
                  <a:pt x="1175" y="378"/>
                  <a:pt x="1182" y="375"/>
                  <a:pt x="1180" y="370"/>
                </a:cubicBezTo>
                <a:cubicBezTo>
                  <a:pt x="1172" y="347"/>
                  <a:pt x="1163" y="324"/>
                  <a:pt x="1154" y="301"/>
                </a:cubicBezTo>
                <a:cubicBezTo>
                  <a:pt x="1146" y="279"/>
                  <a:pt x="1140" y="257"/>
                  <a:pt x="1133" y="235"/>
                </a:cubicBezTo>
                <a:cubicBezTo>
                  <a:pt x="1123" y="201"/>
                  <a:pt x="1111" y="166"/>
                  <a:pt x="1108" y="130"/>
                </a:cubicBezTo>
                <a:cubicBezTo>
                  <a:pt x="1169" y="269"/>
                  <a:pt x="1246" y="402"/>
                  <a:pt x="1355" y="508"/>
                </a:cubicBezTo>
                <a:cubicBezTo>
                  <a:pt x="1358" y="511"/>
                  <a:pt x="1361" y="510"/>
                  <a:pt x="1363" y="507"/>
                </a:cubicBezTo>
                <a:cubicBezTo>
                  <a:pt x="1367" y="503"/>
                  <a:pt x="1375" y="487"/>
                  <a:pt x="1383" y="490"/>
                </a:cubicBezTo>
                <a:cubicBezTo>
                  <a:pt x="1391" y="493"/>
                  <a:pt x="1397" y="498"/>
                  <a:pt x="1403" y="503"/>
                </a:cubicBezTo>
                <a:cubicBezTo>
                  <a:pt x="1416" y="513"/>
                  <a:pt x="1427" y="524"/>
                  <a:pt x="1433" y="539"/>
                </a:cubicBezTo>
                <a:cubicBezTo>
                  <a:pt x="1435" y="542"/>
                  <a:pt x="1440" y="541"/>
                  <a:pt x="1441" y="537"/>
                </a:cubicBezTo>
                <a:cubicBezTo>
                  <a:pt x="1442" y="536"/>
                  <a:pt x="1442" y="535"/>
                  <a:pt x="1441" y="533"/>
                </a:cubicBezTo>
                <a:cubicBezTo>
                  <a:pt x="1425" y="504"/>
                  <a:pt x="1405" y="477"/>
                  <a:pt x="1386" y="450"/>
                </a:cubicBezTo>
                <a:cubicBezTo>
                  <a:pt x="1384" y="448"/>
                  <a:pt x="1381" y="447"/>
                  <a:pt x="1379" y="449"/>
                </a:cubicBezTo>
                <a:cubicBezTo>
                  <a:pt x="1370" y="455"/>
                  <a:pt x="1361" y="461"/>
                  <a:pt x="1352" y="468"/>
                </a:cubicBezTo>
                <a:cubicBezTo>
                  <a:pt x="1352" y="468"/>
                  <a:pt x="1352" y="468"/>
                  <a:pt x="1351" y="468"/>
                </a:cubicBezTo>
                <a:cubicBezTo>
                  <a:pt x="1351" y="468"/>
                  <a:pt x="1351" y="468"/>
                  <a:pt x="1351" y="468"/>
                </a:cubicBezTo>
                <a:cubicBezTo>
                  <a:pt x="1296" y="399"/>
                  <a:pt x="1252" y="322"/>
                  <a:pt x="1207" y="246"/>
                </a:cubicBezTo>
                <a:cubicBezTo>
                  <a:pt x="1162" y="171"/>
                  <a:pt x="1122" y="90"/>
                  <a:pt x="1101" y="5"/>
                </a:cubicBezTo>
                <a:cubicBezTo>
                  <a:pt x="1100" y="1"/>
                  <a:pt x="1095" y="0"/>
                  <a:pt x="1092" y="3"/>
                </a:cubicBezTo>
                <a:cubicBezTo>
                  <a:pt x="1077" y="18"/>
                  <a:pt x="1066" y="37"/>
                  <a:pt x="1054" y="55"/>
                </a:cubicBezTo>
                <a:cubicBezTo>
                  <a:pt x="1047" y="47"/>
                  <a:pt x="1038" y="40"/>
                  <a:pt x="1030" y="33"/>
                </a:cubicBezTo>
                <a:cubicBezTo>
                  <a:pt x="1028" y="31"/>
                  <a:pt x="1024" y="32"/>
                  <a:pt x="1023" y="34"/>
                </a:cubicBezTo>
                <a:cubicBezTo>
                  <a:pt x="989" y="92"/>
                  <a:pt x="957" y="150"/>
                  <a:pt x="908" y="196"/>
                </a:cubicBezTo>
                <a:cubicBezTo>
                  <a:pt x="902" y="189"/>
                  <a:pt x="895" y="182"/>
                  <a:pt x="889" y="175"/>
                </a:cubicBezTo>
                <a:cubicBezTo>
                  <a:pt x="887" y="173"/>
                  <a:pt x="884" y="173"/>
                  <a:pt x="882" y="174"/>
                </a:cubicBezTo>
                <a:cubicBezTo>
                  <a:pt x="823" y="217"/>
                  <a:pt x="774" y="273"/>
                  <a:pt x="714" y="315"/>
                </a:cubicBezTo>
                <a:cubicBezTo>
                  <a:pt x="675" y="276"/>
                  <a:pt x="647" y="231"/>
                  <a:pt x="616" y="185"/>
                </a:cubicBezTo>
                <a:cubicBezTo>
                  <a:pt x="614" y="183"/>
                  <a:pt x="611" y="182"/>
                  <a:pt x="609" y="184"/>
                </a:cubicBezTo>
                <a:cubicBezTo>
                  <a:pt x="599" y="190"/>
                  <a:pt x="592" y="198"/>
                  <a:pt x="584" y="206"/>
                </a:cubicBezTo>
                <a:cubicBezTo>
                  <a:pt x="574" y="194"/>
                  <a:pt x="563" y="183"/>
                  <a:pt x="552" y="171"/>
                </a:cubicBezTo>
                <a:cubicBezTo>
                  <a:pt x="541" y="158"/>
                  <a:pt x="533" y="144"/>
                  <a:pt x="523" y="131"/>
                </a:cubicBezTo>
                <a:cubicBezTo>
                  <a:pt x="517" y="124"/>
                  <a:pt x="510" y="118"/>
                  <a:pt x="503" y="114"/>
                </a:cubicBezTo>
                <a:cubicBezTo>
                  <a:pt x="489" y="105"/>
                  <a:pt x="476" y="94"/>
                  <a:pt x="465" y="82"/>
                </a:cubicBezTo>
                <a:cubicBezTo>
                  <a:pt x="463" y="79"/>
                  <a:pt x="459" y="80"/>
                  <a:pt x="457" y="83"/>
                </a:cubicBezTo>
                <a:cubicBezTo>
                  <a:pt x="382" y="182"/>
                  <a:pt x="319" y="292"/>
                  <a:pt x="221" y="372"/>
                </a:cubicBezTo>
                <a:cubicBezTo>
                  <a:pt x="218" y="369"/>
                  <a:pt x="215" y="366"/>
                  <a:pt x="212" y="364"/>
                </a:cubicBezTo>
                <a:cubicBezTo>
                  <a:pt x="205" y="358"/>
                  <a:pt x="199" y="352"/>
                  <a:pt x="193" y="345"/>
                </a:cubicBezTo>
                <a:cubicBezTo>
                  <a:pt x="191" y="342"/>
                  <a:pt x="186" y="343"/>
                  <a:pt x="184" y="346"/>
                </a:cubicBezTo>
                <a:cubicBezTo>
                  <a:pt x="164" y="386"/>
                  <a:pt x="137" y="421"/>
                  <a:pt x="105" y="453"/>
                </a:cubicBezTo>
                <a:cubicBezTo>
                  <a:pt x="89" y="468"/>
                  <a:pt x="72" y="483"/>
                  <a:pt x="54" y="496"/>
                </a:cubicBezTo>
                <a:cubicBezTo>
                  <a:pt x="38" y="508"/>
                  <a:pt x="21" y="518"/>
                  <a:pt x="5" y="529"/>
                </a:cubicBezTo>
                <a:cubicBezTo>
                  <a:pt x="4" y="530"/>
                  <a:pt x="4" y="530"/>
                  <a:pt x="4" y="531"/>
                </a:cubicBezTo>
                <a:cubicBezTo>
                  <a:pt x="3" y="531"/>
                  <a:pt x="2" y="532"/>
                  <a:pt x="1" y="533"/>
                </a:cubicBezTo>
                <a:cubicBezTo>
                  <a:pt x="0" y="536"/>
                  <a:pt x="1" y="541"/>
                  <a:pt x="5" y="542"/>
                </a:cubicBezTo>
                <a:close/>
                <a:moveTo>
                  <a:pt x="1278" y="386"/>
                </a:moveTo>
                <a:cubicBezTo>
                  <a:pt x="1278" y="385"/>
                  <a:pt x="1278" y="385"/>
                  <a:pt x="1278" y="384"/>
                </a:cubicBezTo>
                <a:cubicBezTo>
                  <a:pt x="1279" y="386"/>
                  <a:pt x="1280" y="387"/>
                  <a:pt x="1281" y="389"/>
                </a:cubicBezTo>
                <a:cubicBezTo>
                  <a:pt x="1280" y="388"/>
                  <a:pt x="1279" y="387"/>
                  <a:pt x="1278" y="386"/>
                </a:cubicBezTo>
                <a:close/>
                <a:moveTo>
                  <a:pt x="1202" y="257"/>
                </a:moveTo>
                <a:cubicBezTo>
                  <a:pt x="1203" y="260"/>
                  <a:pt x="1205" y="263"/>
                  <a:pt x="1207" y="266"/>
                </a:cubicBezTo>
                <a:cubicBezTo>
                  <a:pt x="1205" y="264"/>
                  <a:pt x="1204" y="261"/>
                  <a:pt x="1202" y="259"/>
                </a:cubicBezTo>
                <a:cubicBezTo>
                  <a:pt x="1202" y="258"/>
                  <a:pt x="1202" y="258"/>
                  <a:pt x="1202" y="257"/>
                </a:cubicBezTo>
                <a:close/>
                <a:moveTo>
                  <a:pt x="1168" y="206"/>
                </a:moveTo>
                <a:cubicBezTo>
                  <a:pt x="1170" y="209"/>
                  <a:pt x="1172" y="213"/>
                  <a:pt x="1174" y="216"/>
                </a:cubicBezTo>
                <a:cubicBezTo>
                  <a:pt x="1173" y="214"/>
                  <a:pt x="1171" y="212"/>
                  <a:pt x="1170" y="210"/>
                </a:cubicBezTo>
                <a:cubicBezTo>
                  <a:pt x="1169" y="209"/>
                  <a:pt x="1169" y="207"/>
                  <a:pt x="1168" y="206"/>
                </a:cubicBezTo>
                <a:close/>
                <a:moveTo>
                  <a:pt x="1129" y="258"/>
                </a:moveTo>
                <a:cubicBezTo>
                  <a:pt x="1129" y="258"/>
                  <a:pt x="1129" y="258"/>
                  <a:pt x="1129" y="258"/>
                </a:cubicBezTo>
                <a:cubicBezTo>
                  <a:pt x="1131" y="263"/>
                  <a:pt x="1132" y="268"/>
                  <a:pt x="1134" y="274"/>
                </a:cubicBezTo>
                <a:cubicBezTo>
                  <a:pt x="1133" y="271"/>
                  <a:pt x="1132" y="268"/>
                  <a:pt x="1131" y="265"/>
                </a:cubicBezTo>
                <a:cubicBezTo>
                  <a:pt x="1130" y="262"/>
                  <a:pt x="1129" y="260"/>
                  <a:pt x="1129" y="258"/>
                </a:cubicBezTo>
                <a:close/>
                <a:moveTo>
                  <a:pt x="1017" y="112"/>
                </a:moveTo>
                <a:cubicBezTo>
                  <a:pt x="1017" y="112"/>
                  <a:pt x="1017" y="112"/>
                  <a:pt x="1017" y="112"/>
                </a:cubicBezTo>
                <a:cubicBezTo>
                  <a:pt x="1017" y="110"/>
                  <a:pt x="1017" y="108"/>
                  <a:pt x="1017" y="106"/>
                </a:cubicBezTo>
                <a:cubicBezTo>
                  <a:pt x="1017" y="108"/>
                  <a:pt x="1017" y="110"/>
                  <a:pt x="1017" y="112"/>
                </a:cubicBezTo>
                <a:close/>
                <a:moveTo>
                  <a:pt x="1081" y="300"/>
                </a:moveTo>
                <a:cubicBezTo>
                  <a:pt x="1082" y="306"/>
                  <a:pt x="1084" y="311"/>
                  <a:pt x="1086" y="316"/>
                </a:cubicBezTo>
                <a:cubicBezTo>
                  <a:pt x="1084" y="313"/>
                  <a:pt x="1083" y="310"/>
                  <a:pt x="1082" y="306"/>
                </a:cubicBezTo>
                <a:cubicBezTo>
                  <a:pt x="1082" y="306"/>
                  <a:pt x="1081" y="305"/>
                  <a:pt x="1081" y="305"/>
                </a:cubicBezTo>
                <a:cubicBezTo>
                  <a:pt x="1081" y="303"/>
                  <a:pt x="1081" y="302"/>
                  <a:pt x="1081" y="300"/>
                </a:cubicBezTo>
                <a:close/>
                <a:moveTo>
                  <a:pt x="888" y="246"/>
                </a:moveTo>
                <a:cubicBezTo>
                  <a:pt x="906" y="268"/>
                  <a:pt x="924" y="291"/>
                  <a:pt x="947" y="308"/>
                </a:cubicBezTo>
                <a:cubicBezTo>
                  <a:pt x="949" y="310"/>
                  <a:pt x="953" y="308"/>
                  <a:pt x="953" y="306"/>
                </a:cubicBezTo>
                <a:cubicBezTo>
                  <a:pt x="961" y="271"/>
                  <a:pt x="958" y="236"/>
                  <a:pt x="958" y="201"/>
                </a:cubicBezTo>
                <a:cubicBezTo>
                  <a:pt x="974" y="222"/>
                  <a:pt x="985" y="247"/>
                  <a:pt x="1000" y="268"/>
                </a:cubicBezTo>
                <a:cubicBezTo>
                  <a:pt x="1003" y="272"/>
                  <a:pt x="1009" y="270"/>
                  <a:pt x="1008" y="265"/>
                </a:cubicBezTo>
                <a:cubicBezTo>
                  <a:pt x="1006" y="248"/>
                  <a:pt x="1004" y="230"/>
                  <a:pt x="1004" y="213"/>
                </a:cubicBezTo>
                <a:cubicBezTo>
                  <a:pt x="1013" y="220"/>
                  <a:pt x="1022" y="228"/>
                  <a:pt x="1033" y="233"/>
                </a:cubicBezTo>
                <a:cubicBezTo>
                  <a:pt x="1036" y="234"/>
                  <a:pt x="1040" y="232"/>
                  <a:pt x="1039" y="228"/>
                </a:cubicBezTo>
                <a:cubicBezTo>
                  <a:pt x="1035" y="216"/>
                  <a:pt x="1032" y="203"/>
                  <a:pt x="1031" y="189"/>
                </a:cubicBezTo>
                <a:cubicBezTo>
                  <a:pt x="1031" y="178"/>
                  <a:pt x="1030" y="166"/>
                  <a:pt x="1029" y="154"/>
                </a:cubicBezTo>
                <a:cubicBezTo>
                  <a:pt x="1028" y="148"/>
                  <a:pt x="1028" y="139"/>
                  <a:pt x="1027" y="131"/>
                </a:cubicBezTo>
                <a:cubicBezTo>
                  <a:pt x="1026" y="125"/>
                  <a:pt x="1026" y="119"/>
                  <a:pt x="1026" y="113"/>
                </a:cubicBezTo>
                <a:cubicBezTo>
                  <a:pt x="1037" y="128"/>
                  <a:pt x="1049" y="142"/>
                  <a:pt x="1061" y="156"/>
                </a:cubicBezTo>
                <a:cubicBezTo>
                  <a:pt x="1064" y="160"/>
                  <a:pt x="1068" y="156"/>
                  <a:pt x="1068" y="152"/>
                </a:cubicBezTo>
                <a:cubicBezTo>
                  <a:pt x="1066" y="142"/>
                  <a:pt x="1066" y="130"/>
                  <a:pt x="1067" y="120"/>
                </a:cubicBezTo>
                <a:cubicBezTo>
                  <a:pt x="1068" y="114"/>
                  <a:pt x="1068" y="94"/>
                  <a:pt x="1075" y="89"/>
                </a:cubicBezTo>
                <a:cubicBezTo>
                  <a:pt x="1068" y="126"/>
                  <a:pt x="1077" y="165"/>
                  <a:pt x="1088" y="201"/>
                </a:cubicBezTo>
                <a:cubicBezTo>
                  <a:pt x="1076" y="186"/>
                  <a:pt x="1063" y="172"/>
                  <a:pt x="1050" y="158"/>
                </a:cubicBezTo>
                <a:cubicBezTo>
                  <a:pt x="1047" y="155"/>
                  <a:pt x="1043" y="157"/>
                  <a:pt x="1043" y="161"/>
                </a:cubicBezTo>
                <a:cubicBezTo>
                  <a:pt x="1043" y="193"/>
                  <a:pt x="1047" y="226"/>
                  <a:pt x="1054" y="257"/>
                </a:cubicBezTo>
                <a:cubicBezTo>
                  <a:pt x="1048" y="252"/>
                  <a:pt x="1042" y="246"/>
                  <a:pt x="1036" y="240"/>
                </a:cubicBezTo>
                <a:cubicBezTo>
                  <a:pt x="1034" y="239"/>
                  <a:pt x="1030" y="239"/>
                  <a:pt x="1029" y="242"/>
                </a:cubicBezTo>
                <a:cubicBezTo>
                  <a:pt x="1024" y="271"/>
                  <a:pt x="1027" y="299"/>
                  <a:pt x="1029" y="328"/>
                </a:cubicBezTo>
                <a:cubicBezTo>
                  <a:pt x="1018" y="309"/>
                  <a:pt x="1007" y="291"/>
                  <a:pt x="997" y="272"/>
                </a:cubicBezTo>
                <a:cubicBezTo>
                  <a:pt x="996" y="269"/>
                  <a:pt x="991" y="269"/>
                  <a:pt x="990" y="272"/>
                </a:cubicBezTo>
                <a:cubicBezTo>
                  <a:pt x="980" y="295"/>
                  <a:pt x="972" y="319"/>
                  <a:pt x="964" y="342"/>
                </a:cubicBezTo>
                <a:cubicBezTo>
                  <a:pt x="964" y="343"/>
                  <a:pt x="963" y="343"/>
                  <a:pt x="963" y="343"/>
                </a:cubicBezTo>
                <a:cubicBezTo>
                  <a:pt x="929" y="319"/>
                  <a:pt x="902" y="285"/>
                  <a:pt x="888" y="246"/>
                </a:cubicBezTo>
                <a:close/>
                <a:moveTo>
                  <a:pt x="516" y="401"/>
                </a:moveTo>
                <a:cubicBezTo>
                  <a:pt x="513" y="402"/>
                  <a:pt x="510" y="404"/>
                  <a:pt x="507" y="405"/>
                </a:cubicBezTo>
                <a:cubicBezTo>
                  <a:pt x="506" y="405"/>
                  <a:pt x="506" y="404"/>
                  <a:pt x="506" y="404"/>
                </a:cubicBezTo>
                <a:cubicBezTo>
                  <a:pt x="509" y="403"/>
                  <a:pt x="512" y="402"/>
                  <a:pt x="516" y="401"/>
                </a:cubicBezTo>
                <a:close/>
                <a:moveTo>
                  <a:pt x="721" y="329"/>
                </a:moveTo>
                <a:cubicBezTo>
                  <a:pt x="720" y="330"/>
                  <a:pt x="719" y="331"/>
                  <a:pt x="718" y="331"/>
                </a:cubicBezTo>
                <a:cubicBezTo>
                  <a:pt x="718" y="331"/>
                  <a:pt x="717" y="331"/>
                  <a:pt x="717" y="331"/>
                </a:cubicBezTo>
                <a:cubicBezTo>
                  <a:pt x="717" y="331"/>
                  <a:pt x="717" y="330"/>
                  <a:pt x="717" y="330"/>
                </a:cubicBezTo>
                <a:cubicBezTo>
                  <a:pt x="718" y="330"/>
                  <a:pt x="720" y="330"/>
                  <a:pt x="721" y="329"/>
                </a:cubicBezTo>
                <a:close/>
                <a:moveTo>
                  <a:pt x="807" y="253"/>
                </a:moveTo>
                <a:cubicBezTo>
                  <a:pt x="804" y="256"/>
                  <a:pt x="800" y="260"/>
                  <a:pt x="797" y="263"/>
                </a:cubicBezTo>
                <a:cubicBezTo>
                  <a:pt x="796" y="263"/>
                  <a:pt x="796" y="263"/>
                  <a:pt x="796" y="263"/>
                </a:cubicBezTo>
                <a:cubicBezTo>
                  <a:pt x="800" y="260"/>
                  <a:pt x="804" y="256"/>
                  <a:pt x="807" y="253"/>
                </a:cubicBezTo>
                <a:close/>
                <a:moveTo>
                  <a:pt x="792" y="377"/>
                </a:moveTo>
                <a:cubicBezTo>
                  <a:pt x="793" y="377"/>
                  <a:pt x="793" y="376"/>
                  <a:pt x="793" y="375"/>
                </a:cubicBezTo>
                <a:cubicBezTo>
                  <a:pt x="793" y="375"/>
                  <a:pt x="793" y="374"/>
                  <a:pt x="793" y="373"/>
                </a:cubicBezTo>
                <a:cubicBezTo>
                  <a:pt x="793" y="373"/>
                  <a:pt x="794" y="373"/>
                  <a:pt x="795" y="373"/>
                </a:cubicBezTo>
                <a:cubicBezTo>
                  <a:pt x="793" y="374"/>
                  <a:pt x="793" y="376"/>
                  <a:pt x="793" y="378"/>
                </a:cubicBezTo>
                <a:cubicBezTo>
                  <a:pt x="793" y="378"/>
                  <a:pt x="792" y="378"/>
                  <a:pt x="792" y="377"/>
                </a:cubicBezTo>
                <a:close/>
                <a:moveTo>
                  <a:pt x="725" y="376"/>
                </a:moveTo>
                <a:cubicBezTo>
                  <a:pt x="726" y="375"/>
                  <a:pt x="726" y="375"/>
                  <a:pt x="727" y="374"/>
                </a:cubicBezTo>
                <a:cubicBezTo>
                  <a:pt x="727" y="374"/>
                  <a:pt x="727" y="374"/>
                  <a:pt x="727" y="374"/>
                </a:cubicBezTo>
                <a:cubicBezTo>
                  <a:pt x="730" y="374"/>
                  <a:pt x="732" y="375"/>
                  <a:pt x="734" y="375"/>
                </a:cubicBezTo>
                <a:cubicBezTo>
                  <a:pt x="732" y="375"/>
                  <a:pt x="730" y="375"/>
                  <a:pt x="727" y="375"/>
                </a:cubicBezTo>
                <a:cubicBezTo>
                  <a:pt x="727" y="375"/>
                  <a:pt x="726" y="375"/>
                  <a:pt x="725" y="376"/>
                </a:cubicBezTo>
                <a:cubicBezTo>
                  <a:pt x="725" y="376"/>
                  <a:pt x="725" y="376"/>
                  <a:pt x="725" y="376"/>
                </a:cubicBezTo>
                <a:close/>
                <a:moveTo>
                  <a:pt x="666" y="350"/>
                </a:moveTo>
                <a:cubicBezTo>
                  <a:pt x="643" y="345"/>
                  <a:pt x="620" y="344"/>
                  <a:pt x="597" y="344"/>
                </a:cubicBezTo>
                <a:cubicBezTo>
                  <a:pt x="636" y="331"/>
                  <a:pt x="677" y="341"/>
                  <a:pt x="719" y="350"/>
                </a:cubicBezTo>
                <a:cubicBezTo>
                  <a:pt x="719" y="350"/>
                  <a:pt x="720" y="350"/>
                  <a:pt x="721" y="350"/>
                </a:cubicBezTo>
                <a:cubicBezTo>
                  <a:pt x="723" y="351"/>
                  <a:pt x="725" y="352"/>
                  <a:pt x="727" y="350"/>
                </a:cubicBezTo>
                <a:cubicBezTo>
                  <a:pt x="734" y="346"/>
                  <a:pt x="741" y="343"/>
                  <a:pt x="749" y="341"/>
                </a:cubicBezTo>
                <a:cubicBezTo>
                  <a:pt x="762" y="339"/>
                  <a:pt x="775" y="338"/>
                  <a:pt x="787" y="336"/>
                </a:cubicBezTo>
                <a:cubicBezTo>
                  <a:pt x="780" y="339"/>
                  <a:pt x="772" y="341"/>
                  <a:pt x="765" y="345"/>
                </a:cubicBezTo>
                <a:cubicBezTo>
                  <a:pt x="761" y="347"/>
                  <a:pt x="763" y="353"/>
                  <a:pt x="767" y="353"/>
                </a:cubicBezTo>
                <a:cubicBezTo>
                  <a:pt x="801" y="354"/>
                  <a:pt x="836" y="354"/>
                  <a:pt x="865" y="373"/>
                </a:cubicBezTo>
                <a:cubicBezTo>
                  <a:pt x="796" y="365"/>
                  <a:pt x="726" y="351"/>
                  <a:pt x="658" y="363"/>
                </a:cubicBezTo>
                <a:cubicBezTo>
                  <a:pt x="661" y="362"/>
                  <a:pt x="664" y="360"/>
                  <a:pt x="667" y="359"/>
                </a:cubicBezTo>
                <a:cubicBezTo>
                  <a:pt x="671" y="357"/>
                  <a:pt x="670" y="351"/>
                  <a:pt x="666" y="350"/>
                </a:cubicBezTo>
                <a:close/>
                <a:moveTo>
                  <a:pt x="579" y="249"/>
                </a:moveTo>
                <a:cubicBezTo>
                  <a:pt x="587" y="241"/>
                  <a:pt x="595" y="234"/>
                  <a:pt x="604" y="228"/>
                </a:cubicBezTo>
                <a:cubicBezTo>
                  <a:pt x="603" y="230"/>
                  <a:pt x="603" y="232"/>
                  <a:pt x="601" y="234"/>
                </a:cubicBezTo>
                <a:cubicBezTo>
                  <a:pt x="600" y="236"/>
                  <a:pt x="599" y="237"/>
                  <a:pt x="598" y="238"/>
                </a:cubicBezTo>
                <a:cubicBezTo>
                  <a:pt x="591" y="242"/>
                  <a:pt x="585" y="245"/>
                  <a:pt x="579" y="249"/>
                </a:cubicBezTo>
                <a:close/>
                <a:moveTo>
                  <a:pt x="568" y="401"/>
                </a:moveTo>
                <a:cubicBezTo>
                  <a:pt x="568" y="401"/>
                  <a:pt x="568" y="401"/>
                  <a:pt x="568" y="400"/>
                </a:cubicBezTo>
                <a:cubicBezTo>
                  <a:pt x="569" y="400"/>
                  <a:pt x="570" y="400"/>
                  <a:pt x="571" y="400"/>
                </a:cubicBezTo>
                <a:cubicBezTo>
                  <a:pt x="571" y="400"/>
                  <a:pt x="571" y="400"/>
                  <a:pt x="571" y="401"/>
                </a:cubicBezTo>
                <a:cubicBezTo>
                  <a:pt x="570" y="401"/>
                  <a:pt x="569" y="401"/>
                  <a:pt x="568" y="401"/>
                </a:cubicBezTo>
                <a:close/>
                <a:moveTo>
                  <a:pt x="564" y="253"/>
                </a:moveTo>
                <a:cubicBezTo>
                  <a:pt x="565" y="252"/>
                  <a:pt x="567" y="251"/>
                  <a:pt x="568" y="249"/>
                </a:cubicBezTo>
                <a:cubicBezTo>
                  <a:pt x="567" y="251"/>
                  <a:pt x="565" y="253"/>
                  <a:pt x="564" y="254"/>
                </a:cubicBezTo>
                <a:cubicBezTo>
                  <a:pt x="564" y="254"/>
                  <a:pt x="564" y="254"/>
                  <a:pt x="564" y="253"/>
                </a:cubicBezTo>
                <a:close/>
                <a:moveTo>
                  <a:pt x="503" y="221"/>
                </a:moveTo>
                <a:cubicBezTo>
                  <a:pt x="500" y="225"/>
                  <a:pt x="497" y="228"/>
                  <a:pt x="494" y="232"/>
                </a:cubicBezTo>
                <a:cubicBezTo>
                  <a:pt x="494" y="231"/>
                  <a:pt x="494" y="231"/>
                  <a:pt x="494" y="231"/>
                </a:cubicBezTo>
                <a:cubicBezTo>
                  <a:pt x="497" y="228"/>
                  <a:pt x="499" y="226"/>
                  <a:pt x="501" y="223"/>
                </a:cubicBezTo>
                <a:cubicBezTo>
                  <a:pt x="502" y="222"/>
                  <a:pt x="502" y="222"/>
                  <a:pt x="503" y="221"/>
                </a:cubicBezTo>
                <a:close/>
                <a:moveTo>
                  <a:pt x="488" y="273"/>
                </a:moveTo>
                <a:cubicBezTo>
                  <a:pt x="488" y="273"/>
                  <a:pt x="488" y="273"/>
                  <a:pt x="488" y="273"/>
                </a:cubicBezTo>
                <a:cubicBezTo>
                  <a:pt x="491" y="271"/>
                  <a:pt x="493" y="269"/>
                  <a:pt x="496" y="267"/>
                </a:cubicBezTo>
                <a:cubicBezTo>
                  <a:pt x="497" y="267"/>
                  <a:pt x="497" y="266"/>
                  <a:pt x="498" y="266"/>
                </a:cubicBezTo>
                <a:cubicBezTo>
                  <a:pt x="495" y="268"/>
                  <a:pt x="492" y="271"/>
                  <a:pt x="488" y="273"/>
                </a:cubicBezTo>
                <a:close/>
                <a:moveTo>
                  <a:pt x="487" y="250"/>
                </a:moveTo>
                <a:cubicBezTo>
                  <a:pt x="501" y="232"/>
                  <a:pt x="517" y="215"/>
                  <a:pt x="531" y="196"/>
                </a:cubicBezTo>
                <a:cubicBezTo>
                  <a:pt x="534" y="200"/>
                  <a:pt x="536" y="205"/>
                  <a:pt x="536" y="211"/>
                </a:cubicBezTo>
                <a:cubicBezTo>
                  <a:pt x="536" y="212"/>
                  <a:pt x="537" y="213"/>
                  <a:pt x="538" y="214"/>
                </a:cubicBezTo>
                <a:cubicBezTo>
                  <a:pt x="521" y="226"/>
                  <a:pt x="503" y="238"/>
                  <a:pt x="487" y="250"/>
                </a:cubicBezTo>
                <a:close/>
                <a:moveTo>
                  <a:pt x="443" y="287"/>
                </a:moveTo>
                <a:cubicBezTo>
                  <a:pt x="443" y="287"/>
                  <a:pt x="442" y="288"/>
                  <a:pt x="442" y="288"/>
                </a:cubicBezTo>
                <a:cubicBezTo>
                  <a:pt x="442" y="289"/>
                  <a:pt x="442" y="290"/>
                  <a:pt x="442" y="290"/>
                </a:cubicBezTo>
                <a:cubicBezTo>
                  <a:pt x="441" y="291"/>
                  <a:pt x="440" y="292"/>
                  <a:pt x="439" y="293"/>
                </a:cubicBezTo>
                <a:cubicBezTo>
                  <a:pt x="439" y="292"/>
                  <a:pt x="439" y="292"/>
                  <a:pt x="440" y="292"/>
                </a:cubicBezTo>
                <a:cubicBezTo>
                  <a:pt x="441" y="290"/>
                  <a:pt x="442" y="288"/>
                  <a:pt x="443" y="287"/>
                </a:cubicBezTo>
                <a:close/>
                <a:moveTo>
                  <a:pt x="466" y="267"/>
                </a:moveTo>
                <a:cubicBezTo>
                  <a:pt x="465" y="268"/>
                  <a:pt x="464" y="270"/>
                  <a:pt x="462" y="271"/>
                </a:cubicBezTo>
                <a:cubicBezTo>
                  <a:pt x="463" y="269"/>
                  <a:pt x="464" y="268"/>
                  <a:pt x="465" y="267"/>
                </a:cubicBezTo>
                <a:cubicBezTo>
                  <a:pt x="466" y="267"/>
                  <a:pt x="466" y="267"/>
                  <a:pt x="466" y="267"/>
                </a:cubicBezTo>
                <a:close/>
                <a:moveTo>
                  <a:pt x="73" y="496"/>
                </a:moveTo>
                <a:cubicBezTo>
                  <a:pt x="75" y="494"/>
                  <a:pt x="76" y="493"/>
                  <a:pt x="78" y="492"/>
                </a:cubicBezTo>
                <a:cubicBezTo>
                  <a:pt x="78" y="492"/>
                  <a:pt x="79" y="492"/>
                  <a:pt x="79" y="492"/>
                </a:cubicBezTo>
                <a:cubicBezTo>
                  <a:pt x="77" y="493"/>
                  <a:pt x="75" y="494"/>
                  <a:pt x="73" y="496"/>
                </a:cubicBezTo>
                <a:close/>
              </a:path>
            </a:pathLst>
          </a:custGeom>
          <a:solidFill>
            <a:schemeClr val="bg1">
              <a:lumMod val="50000"/>
            </a:schemeClr>
          </a:solidFill>
          <a:ln>
            <a:noFill/>
          </a:ln>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pic>
        <p:nvPicPr>
          <p:cNvPr id="5" name="Picture 4">
            <a:extLst>
              <a:ext uri="{FF2B5EF4-FFF2-40B4-BE49-F238E27FC236}">
                <a16:creationId xmlns:a16="http://schemas.microsoft.com/office/drawing/2014/main" xmlns="" id="{09110F19-B32C-413B-991D-0A53B18CBBB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r="36321"/>
          <a:stretch/>
        </p:blipFill>
        <p:spPr>
          <a:xfrm>
            <a:off x="5379184" y="1631376"/>
            <a:ext cx="6611220" cy="2766578"/>
          </a:xfrm>
          <a:prstGeom prst="rect">
            <a:avLst/>
          </a:prstGeom>
        </p:spPr>
      </p:pic>
      <p:sp>
        <p:nvSpPr>
          <p:cNvPr id="6" name="TextBox 5">
            <a:extLst>
              <a:ext uri="{FF2B5EF4-FFF2-40B4-BE49-F238E27FC236}">
                <a16:creationId xmlns:a16="http://schemas.microsoft.com/office/drawing/2014/main" xmlns="" id="{5D08D4AB-29DE-4B30-880C-909CBA1C801F}"/>
              </a:ext>
            </a:extLst>
          </p:cNvPr>
          <p:cNvSpPr txBox="1"/>
          <p:nvPr/>
        </p:nvSpPr>
        <p:spPr>
          <a:xfrm>
            <a:off x="444995" y="3951678"/>
            <a:ext cx="4316258" cy="446276"/>
          </a:xfrm>
          <a:prstGeom prst="rect">
            <a:avLst/>
          </a:prstGeom>
          <a:noFill/>
        </p:spPr>
        <p:txBody>
          <a:bodyPr wrap="square" rtlCol="0">
            <a:spAutoFit/>
          </a:bodyPr>
          <a:lstStyle/>
          <a:p>
            <a:pPr algn="ctr"/>
            <a:r>
              <a:rPr lang="en-US" sz="2300" dirty="0"/>
              <a:t>Vision Moving Forward</a:t>
            </a:r>
          </a:p>
        </p:txBody>
      </p:sp>
      <p:pic>
        <p:nvPicPr>
          <p:cNvPr id="29" name="Picture 28">
            <a:extLst>
              <a:ext uri="{FF2B5EF4-FFF2-40B4-BE49-F238E27FC236}">
                <a16:creationId xmlns:a16="http://schemas.microsoft.com/office/drawing/2014/main" xmlns="" id="{82523823-1A72-4F7C-BDD5-D4F44C8CA0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88857" y="3517157"/>
            <a:ext cx="1749561" cy="302284"/>
          </a:xfrm>
          <a:prstGeom prst="rect">
            <a:avLst/>
          </a:prstGeom>
        </p:spPr>
      </p:pic>
      <p:sp>
        <p:nvSpPr>
          <p:cNvPr id="25" name="TextBox 24">
            <a:extLst>
              <a:ext uri="{FF2B5EF4-FFF2-40B4-BE49-F238E27FC236}">
                <a16:creationId xmlns:a16="http://schemas.microsoft.com/office/drawing/2014/main" xmlns="" id="{5D08D4AB-29DE-4B30-880C-909CBA1C801F}"/>
              </a:ext>
            </a:extLst>
          </p:cNvPr>
          <p:cNvSpPr txBox="1"/>
          <p:nvPr/>
        </p:nvSpPr>
        <p:spPr>
          <a:xfrm>
            <a:off x="551529" y="5507532"/>
            <a:ext cx="2986270" cy="446276"/>
          </a:xfrm>
          <a:prstGeom prst="rect">
            <a:avLst/>
          </a:prstGeom>
          <a:noFill/>
        </p:spPr>
        <p:txBody>
          <a:bodyPr wrap="square" rtlCol="0">
            <a:spAutoFit/>
          </a:bodyPr>
          <a:lstStyle/>
          <a:p>
            <a:pPr algn="ctr"/>
            <a:r>
              <a:rPr lang="en-US" sz="2300" dirty="0" smtClean="0"/>
              <a:t>Board Study Session</a:t>
            </a:r>
            <a:endParaRPr lang="en-US" sz="2300" dirty="0"/>
          </a:p>
        </p:txBody>
      </p:sp>
      <p:sp>
        <p:nvSpPr>
          <p:cNvPr id="26" name="TextBox 25">
            <a:extLst>
              <a:ext uri="{FF2B5EF4-FFF2-40B4-BE49-F238E27FC236}">
                <a16:creationId xmlns:a16="http://schemas.microsoft.com/office/drawing/2014/main" xmlns="" id="{0ABC0473-627E-497D-B93C-F198F5E7D82A}"/>
              </a:ext>
            </a:extLst>
          </p:cNvPr>
          <p:cNvSpPr txBox="1"/>
          <p:nvPr/>
        </p:nvSpPr>
        <p:spPr>
          <a:xfrm>
            <a:off x="2324269" y="611304"/>
            <a:ext cx="7512153" cy="646331"/>
          </a:xfrm>
          <a:prstGeom prst="rect">
            <a:avLst/>
          </a:prstGeom>
          <a:noFill/>
        </p:spPr>
        <p:txBody>
          <a:bodyPr wrap="square" rtlCol="0">
            <a:spAutoFit/>
          </a:bodyPr>
          <a:lstStyle/>
          <a:p>
            <a:r>
              <a:rPr lang="en-US" i="1" dirty="0"/>
              <a:t>“While we [Americans] work every day to produce new goods and to create new wealth, we want most of all to enrich man’s spirit.” </a:t>
            </a:r>
            <a:r>
              <a:rPr lang="en-US" dirty="0"/>
              <a:t>– Lyndon B. Johnson</a:t>
            </a:r>
          </a:p>
        </p:txBody>
      </p:sp>
      <p:pic>
        <p:nvPicPr>
          <p:cNvPr id="28" name="Picture 2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927935" y="4659613"/>
            <a:ext cx="1431899" cy="534292"/>
          </a:xfrm>
          <a:prstGeom prst="rect">
            <a:avLst/>
          </a:prstGeom>
        </p:spPr>
      </p:pic>
    </p:spTree>
    <p:extLst>
      <p:ext uri="{BB962C8B-B14F-4D97-AF65-F5344CB8AC3E}">
        <p14:creationId xmlns:p14="http://schemas.microsoft.com/office/powerpoint/2010/main" val="2762366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withEffect">
                                  <p:stCondLst>
                                    <p:cond delay="160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2000"/>
                                        <p:tgtEl>
                                          <p:spTgt spid="15"/>
                                        </p:tgtEl>
                                      </p:cBhvr>
                                    </p:animEffect>
                                  </p:childTnLst>
                                </p:cTn>
                              </p:par>
                              <p:par>
                                <p:cTn id="8" presetID="22" presetClass="entr" presetSubtype="8" fill="hold" grpId="0" nodeType="withEffect">
                                  <p:stCondLst>
                                    <p:cond delay="3800"/>
                                  </p:stCondLst>
                                  <p:childTnLst>
                                    <p:set>
                                      <p:cBhvr>
                                        <p:cTn id="9" dur="1" fill="hold">
                                          <p:stCondLst>
                                            <p:cond delay="0"/>
                                          </p:stCondLst>
                                        </p:cTn>
                                        <p:tgtEl>
                                          <p:spTgt spid="23">
                                            <p:txEl>
                                              <p:pRg st="0" end="0"/>
                                            </p:txEl>
                                          </p:spTgt>
                                        </p:tgtEl>
                                        <p:attrNameLst>
                                          <p:attrName>style.visibility</p:attrName>
                                        </p:attrNameLst>
                                      </p:cBhvr>
                                      <p:to>
                                        <p:strVal val="visible"/>
                                      </p:to>
                                    </p:set>
                                    <p:animEffect transition="in" filter="wipe(left)">
                                      <p:cBhvr>
                                        <p:cTn id="10" dur="500"/>
                                        <p:tgtEl>
                                          <p:spTgt spid="23">
                                            <p:txEl>
                                              <p:pRg st="0" end="0"/>
                                            </p:txEl>
                                          </p:spTgt>
                                        </p:tgtEl>
                                      </p:cBhvr>
                                    </p:animEffect>
                                  </p:childTnLst>
                                </p:cTn>
                              </p:par>
                              <p:par>
                                <p:cTn id="11" presetID="22" presetClass="entr" presetSubtype="4" fill="hold" grpId="0" nodeType="withEffect">
                                  <p:stCondLst>
                                    <p:cond delay="560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build="p"/>
      <p:bldP spid="24"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402798"/>
            <a:ext cx="12192000" cy="4713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5" name="Title 13"/>
          <p:cNvSpPr txBox="1">
            <a:spLocks/>
          </p:cNvSpPr>
          <p:nvPr/>
        </p:nvSpPr>
        <p:spPr>
          <a:xfrm>
            <a:off x="101600" y="6416496"/>
            <a:ext cx="1090203" cy="355075"/>
          </a:xfrm>
          <a:prstGeom prst="rect">
            <a:avLst/>
          </a:prstGeom>
        </p:spPr>
        <p:txBody>
          <a:bodyPr vert="horz" lIns="121920" tIns="60960" rIns="121920" bIns="60960" rtlCol="0" anchor="ctr">
            <a:noAutofit/>
          </a:bodyPr>
          <a:lstStyle/>
          <a:p>
            <a:pPr defTabSz="1219170">
              <a:spcBef>
                <a:spcPct val="0"/>
              </a:spcBef>
              <a:defRPr/>
            </a:pPr>
            <a:endParaRPr lang="en-US" sz="1600" b="1" dirty="0">
              <a:solidFill>
                <a:prstClr val="black"/>
              </a:solidFill>
              <a:latin typeface="Calibri" panose="020F0502020204030204"/>
            </a:endParaRPr>
          </a:p>
        </p:txBody>
      </p:sp>
      <p:sp>
        <p:nvSpPr>
          <p:cNvPr id="28" name="Freeform 205"/>
          <p:cNvSpPr>
            <a:spLocks noEditPoints="1"/>
          </p:cNvSpPr>
          <p:nvPr/>
        </p:nvSpPr>
        <p:spPr bwMode="auto">
          <a:xfrm flipH="1">
            <a:off x="11278986" y="236684"/>
            <a:ext cx="447252" cy="420861"/>
          </a:xfrm>
          <a:custGeom>
            <a:avLst/>
            <a:gdLst/>
            <a:ahLst/>
            <a:cxnLst>
              <a:cxn ang="0">
                <a:pos x="260" y="0"/>
              </a:cxn>
              <a:cxn ang="0">
                <a:pos x="24" y="0"/>
              </a:cxn>
              <a:cxn ang="0">
                <a:pos x="0" y="24"/>
              </a:cxn>
              <a:cxn ang="0">
                <a:pos x="0" y="184"/>
              </a:cxn>
              <a:cxn ang="0">
                <a:pos x="24" y="207"/>
              </a:cxn>
              <a:cxn ang="0">
                <a:pos x="132" y="207"/>
              </a:cxn>
              <a:cxn ang="0">
                <a:pos x="209" y="282"/>
              </a:cxn>
              <a:cxn ang="0">
                <a:pos x="214" y="284"/>
              </a:cxn>
              <a:cxn ang="0">
                <a:pos x="217" y="283"/>
              </a:cxn>
              <a:cxn ang="0">
                <a:pos x="221" y="277"/>
              </a:cxn>
              <a:cxn ang="0">
                <a:pos x="221" y="207"/>
              </a:cxn>
              <a:cxn ang="0">
                <a:pos x="260" y="207"/>
              </a:cxn>
              <a:cxn ang="0">
                <a:pos x="284" y="184"/>
              </a:cxn>
              <a:cxn ang="0">
                <a:pos x="284" y="24"/>
              </a:cxn>
              <a:cxn ang="0">
                <a:pos x="260" y="0"/>
              </a:cxn>
              <a:cxn ang="0">
                <a:pos x="270" y="184"/>
              </a:cxn>
              <a:cxn ang="0">
                <a:pos x="260" y="193"/>
              </a:cxn>
              <a:cxn ang="0">
                <a:pos x="214" y="193"/>
              </a:cxn>
              <a:cxn ang="0">
                <a:pos x="209" y="195"/>
              </a:cxn>
              <a:cxn ang="0">
                <a:pos x="206" y="200"/>
              </a:cxn>
              <a:cxn ang="0">
                <a:pos x="207" y="260"/>
              </a:cxn>
              <a:cxn ang="0">
                <a:pos x="140" y="195"/>
              </a:cxn>
              <a:cxn ang="0">
                <a:pos x="135" y="193"/>
              </a:cxn>
              <a:cxn ang="0">
                <a:pos x="24" y="193"/>
              </a:cxn>
              <a:cxn ang="0">
                <a:pos x="14" y="184"/>
              </a:cxn>
              <a:cxn ang="0">
                <a:pos x="14" y="24"/>
              </a:cxn>
              <a:cxn ang="0">
                <a:pos x="24" y="15"/>
              </a:cxn>
              <a:cxn ang="0">
                <a:pos x="260" y="15"/>
              </a:cxn>
              <a:cxn ang="0">
                <a:pos x="270" y="24"/>
              </a:cxn>
              <a:cxn ang="0">
                <a:pos x="270" y="184"/>
              </a:cxn>
            </a:cxnLst>
            <a:rect l="0" t="0" r="r" b="b"/>
            <a:pathLst>
              <a:path w="284" h="284">
                <a:moveTo>
                  <a:pt x="260" y="0"/>
                </a:moveTo>
                <a:cubicBezTo>
                  <a:pt x="24" y="0"/>
                  <a:pt x="24" y="0"/>
                  <a:pt x="24" y="0"/>
                </a:cubicBezTo>
                <a:cubicBezTo>
                  <a:pt x="11" y="0"/>
                  <a:pt x="0" y="11"/>
                  <a:pt x="0" y="24"/>
                </a:cubicBezTo>
                <a:cubicBezTo>
                  <a:pt x="0" y="184"/>
                  <a:pt x="0" y="184"/>
                  <a:pt x="0" y="184"/>
                </a:cubicBezTo>
                <a:cubicBezTo>
                  <a:pt x="0" y="197"/>
                  <a:pt x="11" y="207"/>
                  <a:pt x="24" y="207"/>
                </a:cubicBezTo>
                <a:cubicBezTo>
                  <a:pt x="132" y="207"/>
                  <a:pt x="132" y="207"/>
                  <a:pt x="132" y="207"/>
                </a:cubicBezTo>
                <a:cubicBezTo>
                  <a:pt x="209" y="282"/>
                  <a:pt x="209" y="282"/>
                  <a:pt x="209" y="282"/>
                </a:cubicBezTo>
                <a:cubicBezTo>
                  <a:pt x="210" y="283"/>
                  <a:pt x="212" y="284"/>
                  <a:pt x="214" y="284"/>
                </a:cubicBezTo>
                <a:cubicBezTo>
                  <a:pt x="215" y="284"/>
                  <a:pt x="216" y="284"/>
                  <a:pt x="217" y="283"/>
                </a:cubicBezTo>
                <a:cubicBezTo>
                  <a:pt x="219" y="282"/>
                  <a:pt x="221" y="280"/>
                  <a:pt x="221" y="277"/>
                </a:cubicBezTo>
                <a:cubicBezTo>
                  <a:pt x="221" y="207"/>
                  <a:pt x="221" y="207"/>
                  <a:pt x="221" y="207"/>
                </a:cubicBezTo>
                <a:cubicBezTo>
                  <a:pt x="260" y="207"/>
                  <a:pt x="260" y="207"/>
                  <a:pt x="260" y="207"/>
                </a:cubicBezTo>
                <a:cubicBezTo>
                  <a:pt x="273" y="207"/>
                  <a:pt x="284" y="197"/>
                  <a:pt x="284" y="184"/>
                </a:cubicBezTo>
                <a:cubicBezTo>
                  <a:pt x="284" y="24"/>
                  <a:pt x="284" y="24"/>
                  <a:pt x="284" y="24"/>
                </a:cubicBezTo>
                <a:cubicBezTo>
                  <a:pt x="284" y="11"/>
                  <a:pt x="273" y="0"/>
                  <a:pt x="260" y="0"/>
                </a:cubicBezTo>
                <a:close/>
                <a:moveTo>
                  <a:pt x="270" y="184"/>
                </a:moveTo>
                <a:cubicBezTo>
                  <a:pt x="270" y="189"/>
                  <a:pt x="265" y="193"/>
                  <a:pt x="260" y="193"/>
                </a:cubicBezTo>
                <a:cubicBezTo>
                  <a:pt x="214" y="193"/>
                  <a:pt x="214" y="193"/>
                  <a:pt x="214" y="193"/>
                </a:cubicBezTo>
                <a:cubicBezTo>
                  <a:pt x="212" y="193"/>
                  <a:pt x="210" y="194"/>
                  <a:pt x="209" y="195"/>
                </a:cubicBezTo>
                <a:cubicBezTo>
                  <a:pt x="207" y="196"/>
                  <a:pt x="206" y="198"/>
                  <a:pt x="206" y="200"/>
                </a:cubicBezTo>
                <a:cubicBezTo>
                  <a:pt x="207" y="260"/>
                  <a:pt x="207" y="260"/>
                  <a:pt x="207" y="260"/>
                </a:cubicBezTo>
                <a:cubicBezTo>
                  <a:pt x="140" y="195"/>
                  <a:pt x="140" y="195"/>
                  <a:pt x="140" y="195"/>
                </a:cubicBezTo>
                <a:cubicBezTo>
                  <a:pt x="139" y="194"/>
                  <a:pt x="137" y="193"/>
                  <a:pt x="135" y="193"/>
                </a:cubicBezTo>
                <a:cubicBezTo>
                  <a:pt x="24" y="193"/>
                  <a:pt x="24" y="193"/>
                  <a:pt x="24" y="193"/>
                </a:cubicBezTo>
                <a:cubicBezTo>
                  <a:pt x="19" y="193"/>
                  <a:pt x="14" y="189"/>
                  <a:pt x="14" y="184"/>
                </a:cubicBezTo>
                <a:cubicBezTo>
                  <a:pt x="14" y="24"/>
                  <a:pt x="14" y="24"/>
                  <a:pt x="14" y="24"/>
                </a:cubicBezTo>
                <a:cubicBezTo>
                  <a:pt x="14" y="19"/>
                  <a:pt x="19" y="15"/>
                  <a:pt x="24" y="15"/>
                </a:cubicBezTo>
                <a:cubicBezTo>
                  <a:pt x="260" y="15"/>
                  <a:pt x="260" y="15"/>
                  <a:pt x="260" y="15"/>
                </a:cubicBezTo>
                <a:cubicBezTo>
                  <a:pt x="265" y="15"/>
                  <a:pt x="270" y="19"/>
                  <a:pt x="270" y="24"/>
                </a:cubicBezTo>
                <a:lnTo>
                  <a:pt x="270" y="184"/>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29" name="TextBox 28"/>
          <p:cNvSpPr txBox="1"/>
          <p:nvPr/>
        </p:nvSpPr>
        <p:spPr>
          <a:xfrm>
            <a:off x="11224191" y="209286"/>
            <a:ext cx="556844" cy="318100"/>
          </a:xfrm>
          <a:prstGeom prst="rect">
            <a:avLst/>
          </a:prstGeom>
          <a:noFill/>
        </p:spPr>
        <p:txBody>
          <a:bodyPr wrap="square" rtlCol="0">
            <a:spAutoFit/>
          </a:bodyPr>
          <a:lstStyle/>
          <a:p>
            <a:pPr algn="ctr" defTabSz="914377"/>
            <a:fld id="{65A93911-3C9D-4E94-AD9F-D42204DDC64A}" type="slidenum">
              <a:rPr lang="en-US" sz="1467">
                <a:solidFill>
                  <a:prstClr val="white">
                    <a:lumMod val="65000"/>
                  </a:prstClr>
                </a:solidFill>
                <a:latin typeface="Calibri" panose="020F0502020204030204"/>
              </a:rPr>
              <a:pPr algn="ctr" defTabSz="914377"/>
              <a:t>10</a:t>
            </a:fld>
            <a:endParaRPr lang="en-US" sz="1467" dirty="0">
              <a:solidFill>
                <a:prstClr val="white">
                  <a:lumMod val="65000"/>
                </a:prstClr>
              </a:solidFill>
              <a:latin typeface="Calibri" panose="020F0502020204030204"/>
            </a:endParaRPr>
          </a:p>
        </p:txBody>
      </p:sp>
      <p:sp>
        <p:nvSpPr>
          <p:cNvPr id="76" name="TextBox 75"/>
          <p:cNvSpPr txBox="1"/>
          <p:nvPr/>
        </p:nvSpPr>
        <p:spPr>
          <a:xfrm>
            <a:off x="4723671" y="368724"/>
            <a:ext cx="2744662" cy="669542"/>
          </a:xfrm>
          <a:prstGeom prst="rect">
            <a:avLst/>
          </a:prstGeom>
          <a:noFill/>
        </p:spPr>
        <p:txBody>
          <a:bodyPr wrap="none" rtlCol="0">
            <a:spAutoFit/>
          </a:bodyPr>
          <a:lstStyle/>
          <a:p>
            <a:pPr algn="ctr" defTabSz="914377"/>
            <a:r>
              <a:rPr lang="en-US" sz="1351" b="1" dirty="0">
                <a:solidFill>
                  <a:srgbClr val="1D9A78"/>
                </a:solidFill>
                <a:latin typeface="Calibri" panose="020F0502020204030204"/>
                <a:ea typeface="Open Sans" panose="020B0606030504020204" pitchFamily="34" charset="0"/>
                <a:cs typeface="Open Sans" panose="020B0606030504020204" pitchFamily="34" charset="0"/>
              </a:rPr>
              <a:t>NEXT GENERATION BROADCASTING</a:t>
            </a:r>
          </a:p>
          <a:p>
            <a:pPr algn="ctr" defTabSz="914377"/>
            <a:r>
              <a:rPr lang="en-US" sz="2400" dirty="0">
                <a:latin typeface="Raleway" panose="020B0503030101060003" pitchFamily="34" charset="0"/>
              </a:rPr>
              <a:t>ATSC 3.0</a:t>
            </a:r>
          </a:p>
        </p:txBody>
      </p:sp>
      <p:cxnSp>
        <p:nvCxnSpPr>
          <p:cNvPr id="3" name="Straight Connector 2"/>
          <p:cNvCxnSpPr/>
          <p:nvPr/>
        </p:nvCxnSpPr>
        <p:spPr>
          <a:xfrm>
            <a:off x="3835685" y="1041604"/>
            <a:ext cx="452062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Online Media 1">
            <a:hlinkClick r:id="" action="ppaction://media"/>
            <a:extLst>
              <a:ext uri="{FF2B5EF4-FFF2-40B4-BE49-F238E27FC236}">
                <a16:creationId xmlns:a16="http://schemas.microsoft.com/office/drawing/2014/main" xmlns="" id="{37000418-A09F-4064-A339-C669429B5487}"/>
              </a:ext>
            </a:extLst>
          </p:cNvPr>
          <p:cNvPicPr>
            <a:picLocks noRot="1" noChangeAspect="1"/>
          </p:cNvPicPr>
          <p:nvPr>
            <a:videoFile r:link="rId1"/>
          </p:nvPr>
        </p:nvPicPr>
        <p:blipFill>
          <a:blip r:embed="rId3"/>
          <a:stretch>
            <a:fillRect/>
          </a:stretch>
        </p:blipFill>
        <p:spPr>
          <a:xfrm>
            <a:off x="2357717" y="2145669"/>
            <a:ext cx="7476564" cy="4492800"/>
          </a:xfrm>
          <a:prstGeom prst="rect">
            <a:avLst/>
          </a:prstGeom>
        </p:spPr>
      </p:pic>
      <p:pic>
        <p:nvPicPr>
          <p:cNvPr id="9" name="Picture 8">
            <a:extLst>
              <a:ext uri="{FF2B5EF4-FFF2-40B4-BE49-F238E27FC236}">
                <a16:creationId xmlns:a16="http://schemas.microsoft.com/office/drawing/2014/main" xmlns="" id="{5EF2A43C-5F0F-48F9-8BD2-220B71B497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673" y="365027"/>
            <a:ext cx="1749561" cy="302284"/>
          </a:xfrm>
          <a:prstGeom prst="rect">
            <a:avLst/>
          </a:prstGeom>
        </p:spPr>
      </p:pic>
      <p:pic>
        <p:nvPicPr>
          <p:cNvPr id="10" name="Picture 9">
            <a:extLst>
              <a:ext uri="{FF2B5EF4-FFF2-40B4-BE49-F238E27FC236}">
                <a16:creationId xmlns:a16="http://schemas.microsoft.com/office/drawing/2014/main" xmlns="" id="{F4167C88-60BD-40CC-891A-DC440230A4DA}"/>
              </a:ext>
            </a:extLst>
          </p:cNvPr>
          <p:cNvPicPr>
            <a:picLocks noChangeAspect="1"/>
          </p:cNvPicPr>
          <p:nvPr/>
        </p:nvPicPr>
        <p:blipFill rotWithShape="1">
          <a:blip r:embed="rId5">
            <a:extLst>
              <a:ext uri="{28A0092B-C50C-407E-A947-70E740481C1C}">
                <a14:useLocalDpi xmlns:a14="http://schemas.microsoft.com/office/drawing/2010/main" val="0"/>
              </a:ext>
            </a:extLst>
          </a:blip>
          <a:srcRect l="10090" t="19822" r="6907" b="31962"/>
          <a:stretch/>
        </p:blipFill>
        <p:spPr>
          <a:xfrm>
            <a:off x="4870437" y="1147997"/>
            <a:ext cx="2298723" cy="800100"/>
          </a:xfrm>
          <a:prstGeom prst="rect">
            <a:avLst/>
          </a:prstGeom>
          <a:solidFill>
            <a:schemeClr val="accent2">
              <a:lumMod val="20000"/>
              <a:lumOff val="80000"/>
            </a:schemeClr>
          </a:solidFill>
        </p:spPr>
      </p:pic>
    </p:spTree>
    <p:extLst>
      <p:ext uri="{BB962C8B-B14F-4D97-AF65-F5344CB8AC3E}">
        <p14:creationId xmlns:p14="http://schemas.microsoft.com/office/powerpoint/2010/main" val="4248898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par>
                                <p:cTn id="8" presetID="9" presetClass="entr" presetSubtype="0" fill="hold" nodeType="withEffect">
                                  <p:stCondLst>
                                    <p:cond delay="60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mediacall" presetSubtype="0" fill="hold" nodeType="clickEffect">
                                  <p:stCondLst>
                                    <p:cond delay="0"/>
                                  </p:stCondLst>
                                  <p:childTnLst>
                                    <p:cmd type="call" cmd="playFrom(0.0)">
                                      <p:cBhvr>
                                        <p:cTn id="14"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15" fill="hold" display="0">
                  <p:stCondLst>
                    <p:cond delay="indefinite"/>
                  </p:stCondLst>
                </p:cTn>
                <p:tgtEl>
                  <p:spTgt spid="2"/>
                </p:tgtEl>
              </p:cMediaNode>
            </p:video>
            <p:seq concurrent="1" nextAc="seek">
              <p:cTn id="16" restart="whenNotActive" fill="hold" evtFilter="cancelBubble" nodeType="interactiveSeq">
                <p:stCondLst>
                  <p:cond evt="onClick" delay="0">
                    <p:tgtEl>
                      <p:spTgt spid="2"/>
                    </p:tgtEl>
                  </p:cond>
                </p:stCondLst>
                <p:endSync evt="end" delay="0">
                  <p:rtn val="all"/>
                </p:endSync>
                <p:childTnLst>
                  <p:par>
                    <p:cTn id="17" fill="hold">
                      <p:stCondLst>
                        <p:cond delay="0"/>
                      </p:stCondLst>
                      <p:childTnLst>
                        <p:par>
                          <p:cTn id="18" fill="hold">
                            <p:stCondLst>
                              <p:cond delay="0"/>
                            </p:stCondLst>
                            <p:childTnLst>
                              <p:par>
                                <p:cTn id="19" presetID="2" presetClass="mediacall" presetSubtype="0" fill="hold" nodeType="clickEffect">
                                  <p:stCondLst>
                                    <p:cond delay="0"/>
                                  </p:stCondLst>
                                  <p:childTnLst>
                                    <p:cmd type="call" cmd="togglePause">
                                      <p:cBhvr>
                                        <p:cTn id="20" dur="1" fill="hold"/>
                                        <p:tgtEl>
                                          <p:spTgt spid="2"/>
                                        </p:tgtEl>
                                      </p:cBhvr>
                                    </p:cmd>
                                  </p:childTnLst>
                                </p:cTn>
                              </p:par>
                            </p:childTnLst>
                          </p:cTn>
                        </p:par>
                      </p:childTnLst>
                    </p:cTn>
                  </p:par>
                </p:childTnLst>
              </p:cTn>
              <p:nextCondLst>
                <p:cond evt="onClick" delay="0">
                  <p:tgtEl>
                    <p:spTgt spid="2"/>
                  </p:tgtEl>
                </p:cond>
              </p:nextCondLst>
            </p:seq>
          </p:childTnLst>
        </p:cTn>
      </p:par>
    </p:tnLst>
    <p:bldLst>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3"/>
          <p:cNvSpPr txBox="1">
            <a:spLocks/>
          </p:cNvSpPr>
          <p:nvPr/>
        </p:nvSpPr>
        <p:spPr>
          <a:xfrm>
            <a:off x="101600" y="6416496"/>
            <a:ext cx="1090203" cy="355075"/>
          </a:xfrm>
          <a:prstGeom prst="rect">
            <a:avLst/>
          </a:prstGeom>
        </p:spPr>
        <p:txBody>
          <a:bodyPr vert="horz" lIns="121920" tIns="60960" rIns="121920" bIns="60960" rtlCol="0" anchor="ctr">
            <a:noAutofit/>
          </a:bodyPr>
          <a:lstStyle/>
          <a:p>
            <a:pPr defTabSz="1219170">
              <a:spcBef>
                <a:spcPct val="0"/>
              </a:spcBef>
              <a:defRPr/>
            </a:pPr>
            <a:endParaRPr lang="en-US" sz="1600" b="1" dirty="0">
              <a:solidFill>
                <a:prstClr val="black"/>
              </a:solidFill>
              <a:latin typeface="Calibri" panose="020F0502020204030204"/>
            </a:endParaRPr>
          </a:p>
        </p:txBody>
      </p:sp>
      <p:sp>
        <p:nvSpPr>
          <p:cNvPr id="28" name="Freeform 205"/>
          <p:cNvSpPr>
            <a:spLocks noEditPoints="1"/>
          </p:cNvSpPr>
          <p:nvPr/>
        </p:nvSpPr>
        <p:spPr bwMode="auto">
          <a:xfrm flipH="1">
            <a:off x="11278986" y="236684"/>
            <a:ext cx="447252" cy="420861"/>
          </a:xfrm>
          <a:custGeom>
            <a:avLst/>
            <a:gdLst/>
            <a:ahLst/>
            <a:cxnLst>
              <a:cxn ang="0">
                <a:pos x="260" y="0"/>
              </a:cxn>
              <a:cxn ang="0">
                <a:pos x="24" y="0"/>
              </a:cxn>
              <a:cxn ang="0">
                <a:pos x="0" y="24"/>
              </a:cxn>
              <a:cxn ang="0">
                <a:pos x="0" y="184"/>
              </a:cxn>
              <a:cxn ang="0">
                <a:pos x="24" y="207"/>
              </a:cxn>
              <a:cxn ang="0">
                <a:pos x="132" y="207"/>
              </a:cxn>
              <a:cxn ang="0">
                <a:pos x="209" y="282"/>
              </a:cxn>
              <a:cxn ang="0">
                <a:pos x="214" y="284"/>
              </a:cxn>
              <a:cxn ang="0">
                <a:pos x="217" y="283"/>
              </a:cxn>
              <a:cxn ang="0">
                <a:pos x="221" y="277"/>
              </a:cxn>
              <a:cxn ang="0">
                <a:pos x="221" y="207"/>
              </a:cxn>
              <a:cxn ang="0">
                <a:pos x="260" y="207"/>
              </a:cxn>
              <a:cxn ang="0">
                <a:pos x="284" y="184"/>
              </a:cxn>
              <a:cxn ang="0">
                <a:pos x="284" y="24"/>
              </a:cxn>
              <a:cxn ang="0">
                <a:pos x="260" y="0"/>
              </a:cxn>
              <a:cxn ang="0">
                <a:pos x="270" y="184"/>
              </a:cxn>
              <a:cxn ang="0">
                <a:pos x="260" y="193"/>
              </a:cxn>
              <a:cxn ang="0">
                <a:pos x="214" y="193"/>
              </a:cxn>
              <a:cxn ang="0">
                <a:pos x="209" y="195"/>
              </a:cxn>
              <a:cxn ang="0">
                <a:pos x="206" y="200"/>
              </a:cxn>
              <a:cxn ang="0">
                <a:pos x="207" y="260"/>
              </a:cxn>
              <a:cxn ang="0">
                <a:pos x="140" y="195"/>
              </a:cxn>
              <a:cxn ang="0">
                <a:pos x="135" y="193"/>
              </a:cxn>
              <a:cxn ang="0">
                <a:pos x="24" y="193"/>
              </a:cxn>
              <a:cxn ang="0">
                <a:pos x="14" y="184"/>
              </a:cxn>
              <a:cxn ang="0">
                <a:pos x="14" y="24"/>
              </a:cxn>
              <a:cxn ang="0">
                <a:pos x="24" y="15"/>
              </a:cxn>
              <a:cxn ang="0">
                <a:pos x="260" y="15"/>
              </a:cxn>
              <a:cxn ang="0">
                <a:pos x="270" y="24"/>
              </a:cxn>
              <a:cxn ang="0">
                <a:pos x="270" y="184"/>
              </a:cxn>
            </a:cxnLst>
            <a:rect l="0" t="0" r="r" b="b"/>
            <a:pathLst>
              <a:path w="284" h="284">
                <a:moveTo>
                  <a:pt x="260" y="0"/>
                </a:moveTo>
                <a:cubicBezTo>
                  <a:pt x="24" y="0"/>
                  <a:pt x="24" y="0"/>
                  <a:pt x="24" y="0"/>
                </a:cubicBezTo>
                <a:cubicBezTo>
                  <a:pt x="11" y="0"/>
                  <a:pt x="0" y="11"/>
                  <a:pt x="0" y="24"/>
                </a:cubicBezTo>
                <a:cubicBezTo>
                  <a:pt x="0" y="184"/>
                  <a:pt x="0" y="184"/>
                  <a:pt x="0" y="184"/>
                </a:cubicBezTo>
                <a:cubicBezTo>
                  <a:pt x="0" y="197"/>
                  <a:pt x="11" y="207"/>
                  <a:pt x="24" y="207"/>
                </a:cubicBezTo>
                <a:cubicBezTo>
                  <a:pt x="132" y="207"/>
                  <a:pt x="132" y="207"/>
                  <a:pt x="132" y="207"/>
                </a:cubicBezTo>
                <a:cubicBezTo>
                  <a:pt x="209" y="282"/>
                  <a:pt x="209" y="282"/>
                  <a:pt x="209" y="282"/>
                </a:cubicBezTo>
                <a:cubicBezTo>
                  <a:pt x="210" y="283"/>
                  <a:pt x="212" y="284"/>
                  <a:pt x="214" y="284"/>
                </a:cubicBezTo>
                <a:cubicBezTo>
                  <a:pt x="215" y="284"/>
                  <a:pt x="216" y="284"/>
                  <a:pt x="217" y="283"/>
                </a:cubicBezTo>
                <a:cubicBezTo>
                  <a:pt x="219" y="282"/>
                  <a:pt x="221" y="280"/>
                  <a:pt x="221" y="277"/>
                </a:cubicBezTo>
                <a:cubicBezTo>
                  <a:pt x="221" y="207"/>
                  <a:pt x="221" y="207"/>
                  <a:pt x="221" y="207"/>
                </a:cubicBezTo>
                <a:cubicBezTo>
                  <a:pt x="260" y="207"/>
                  <a:pt x="260" y="207"/>
                  <a:pt x="260" y="207"/>
                </a:cubicBezTo>
                <a:cubicBezTo>
                  <a:pt x="273" y="207"/>
                  <a:pt x="284" y="197"/>
                  <a:pt x="284" y="184"/>
                </a:cubicBezTo>
                <a:cubicBezTo>
                  <a:pt x="284" y="24"/>
                  <a:pt x="284" y="24"/>
                  <a:pt x="284" y="24"/>
                </a:cubicBezTo>
                <a:cubicBezTo>
                  <a:pt x="284" y="11"/>
                  <a:pt x="273" y="0"/>
                  <a:pt x="260" y="0"/>
                </a:cubicBezTo>
                <a:close/>
                <a:moveTo>
                  <a:pt x="270" y="184"/>
                </a:moveTo>
                <a:cubicBezTo>
                  <a:pt x="270" y="189"/>
                  <a:pt x="265" y="193"/>
                  <a:pt x="260" y="193"/>
                </a:cubicBezTo>
                <a:cubicBezTo>
                  <a:pt x="214" y="193"/>
                  <a:pt x="214" y="193"/>
                  <a:pt x="214" y="193"/>
                </a:cubicBezTo>
                <a:cubicBezTo>
                  <a:pt x="212" y="193"/>
                  <a:pt x="210" y="194"/>
                  <a:pt x="209" y="195"/>
                </a:cubicBezTo>
                <a:cubicBezTo>
                  <a:pt x="207" y="196"/>
                  <a:pt x="206" y="198"/>
                  <a:pt x="206" y="200"/>
                </a:cubicBezTo>
                <a:cubicBezTo>
                  <a:pt x="207" y="260"/>
                  <a:pt x="207" y="260"/>
                  <a:pt x="207" y="260"/>
                </a:cubicBezTo>
                <a:cubicBezTo>
                  <a:pt x="140" y="195"/>
                  <a:pt x="140" y="195"/>
                  <a:pt x="140" y="195"/>
                </a:cubicBezTo>
                <a:cubicBezTo>
                  <a:pt x="139" y="194"/>
                  <a:pt x="137" y="193"/>
                  <a:pt x="135" y="193"/>
                </a:cubicBezTo>
                <a:cubicBezTo>
                  <a:pt x="24" y="193"/>
                  <a:pt x="24" y="193"/>
                  <a:pt x="24" y="193"/>
                </a:cubicBezTo>
                <a:cubicBezTo>
                  <a:pt x="19" y="193"/>
                  <a:pt x="14" y="189"/>
                  <a:pt x="14" y="184"/>
                </a:cubicBezTo>
                <a:cubicBezTo>
                  <a:pt x="14" y="24"/>
                  <a:pt x="14" y="24"/>
                  <a:pt x="14" y="24"/>
                </a:cubicBezTo>
                <a:cubicBezTo>
                  <a:pt x="14" y="19"/>
                  <a:pt x="19" y="15"/>
                  <a:pt x="24" y="15"/>
                </a:cubicBezTo>
                <a:cubicBezTo>
                  <a:pt x="260" y="15"/>
                  <a:pt x="260" y="15"/>
                  <a:pt x="260" y="15"/>
                </a:cubicBezTo>
                <a:cubicBezTo>
                  <a:pt x="265" y="15"/>
                  <a:pt x="270" y="19"/>
                  <a:pt x="270" y="24"/>
                </a:cubicBezTo>
                <a:lnTo>
                  <a:pt x="270" y="184"/>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29" name="TextBox 28"/>
          <p:cNvSpPr txBox="1"/>
          <p:nvPr/>
        </p:nvSpPr>
        <p:spPr>
          <a:xfrm>
            <a:off x="11224191" y="209286"/>
            <a:ext cx="556844" cy="318100"/>
          </a:xfrm>
          <a:prstGeom prst="rect">
            <a:avLst/>
          </a:prstGeom>
          <a:noFill/>
        </p:spPr>
        <p:txBody>
          <a:bodyPr wrap="square" rtlCol="0">
            <a:spAutoFit/>
          </a:bodyPr>
          <a:lstStyle/>
          <a:p>
            <a:pPr algn="ctr" defTabSz="914377"/>
            <a:fld id="{65A93911-3C9D-4E94-AD9F-D42204DDC64A}" type="slidenum">
              <a:rPr lang="en-US" sz="1467">
                <a:solidFill>
                  <a:prstClr val="white">
                    <a:lumMod val="65000"/>
                  </a:prstClr>
                </a:solidFill>
                <a:latin typeface="Calibri" panose="020F0502020204030204"/>
              </a:rPr>
              <a:pPr algn="ctr" defTabSz="914377"/>
              <a:t>11</a:t>
            </a:fld>
            <a:endParaRPr lang="en-US" sz="1467" dirty="0">
              <a:solidFill>
                <a:prstClr val="white">
                  <a:lumMod val="65000"/>
                </a:prstClr>
              </a:solidFill>
              <a:latin typeface="Calibri" panose="020F0502020204030204"/>
            </a:endParaRPr>
          </a:p>
        </p:txBody>
      </p:sp>
      <p:sp>
        <p:nvSpPr>
          <p:cNvPr id="76" name="TextBox 75"/>
          <p:cNvSpPr txBox="1"/>
          <p:nvPr/>
        </p:nvSpPr>
        <p:spPr>
          <a:xfrm>
            <a:off x="4254570" y="368724"/>
            <a:ext cx="3682868" cy="669542"/>
          </a:xfrm>
          <a:prstGeom prst="rect">
            <a:avLst/>
          </a:prstGeom>
          <a:noFill/>
        </p:spPr>
        <p:txBody>
          <a:bodyPr wrap="none" rtlCol="0">
            <a:spAutoFit/>
          </a:bodyPr>
          <a:lstStyle/>
          <a:p>
            <a:pPr algn="ctr" defTabSz="914377"/>
            <a:r>
              <a:rPr lang="en-US" sz="1351" b="1" dirty="0">
                <a:solidFill>
                  <a:srgbClr val="1D9A78"/>
                </a:solidFill>
                <a:latin typeface="Calibri" panose="020F0502020204030204"/>
                <a:ea typeface="Open Sans" panose="020B0606030504020204" pitchFamily="34" charset="0"/>
                <a:cs typeface="Open Sans" panose="020B0606030504020204" pitchFamily="34" charset="0"/>
              </a:rPr>
              <a:t>NEXT GENERATION BROADCASTING</a:t>
            </a:r>
          </a:p>
          <a:p>
            <a:pPr algn="ctr" defTabSz="914377"/>
            <a:r>
              <a:rPr lang="en-US" sz="2400" dirty="0">
                <a:latin typeface="Raleway" panose="020B0503030101060003" pitchFamily="34" charset="0"/>
              </a:rPr>
              <a:t>EMPIRE DIGITAL PLATFORM</a:t>
            </a:r>
          </a:p>
        </p:txBody>
      </p:sp>
      <p:cxnSp>
        <p:nvCxnSpPr>
          <p:cNvPr id="3" name="Straight Connector 2"/>
          <p:cNvCxnSpPr/>
          <p:nvPr/>
        </p:nvCxnSpPr>
        <p:spPr>
          <a:xfrm>
            <a:off x="3835685" y="1041604"/>
            <a:ext cx="452062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815C3903-42F3-44CF-A9E2-601D002224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673" y="369622"/>
            <a:ext cx="1749561" cy="302284"/>
          </a:xfrm>
          <a:prstGeom prst="rect">
            <a:avLst/>
          </a:prstGeom>
        </p:spPr>
      </p:pic>
      <p:sp>
        <p:nvSpPr>
          <p:cNvPr id="9" name="Slide Number Placeholder 50">
            <a:extLst>
              <a:ext uri="{FF2B5EF4-FFF2-40B4-BE49-F238E27FC236}">
                <a16:creationId xmlns:a16="http://schemas.microsoft.com/office/drawing/2014/main" xmlns="" id="{2385268C-815D-454C-A650-E4D0AD8E0D88}"/>
              </a:ext>
            </a:extLst>
          </p:cNvPr>
          <p:cNvSpPr>
            <a:spLocks noGrp="1"/>
          </p:cNvSpPr>
          <p:nvPr>
            <p:ph type="sldNum" sz="quarter" idx="12"/>
          </p:nvPr>
        </p:nvSpPr>
        <p:spPr>
          <a:xfrm>
            <a:off x="8610600" y="6356351"/>
            <a:ext cx="2743200" cy="365125"/>
          </a:xfrm>
        </p:spPr>
        <p:txBody>
          <a:bodyPr/>
          <a:lstStyle/>
          <a:p>
            <a:fld id="{32ECD629-4DA5-4EAE-B174-69948CAAE2CE}" type="slidenum">
              <a:rPr lang="en-US" smtClean="0"/>
              <a:t>11</a:t>
            </a:fld>
            <a:endParaRPr lang="en-US"/>
          </a:p>
        </p:txBody>
      </p:sp>
      <p:sp>
        <p:nvSpPr>
          <p:cNvPr id="11" name="TextBox 10">
            <a:extLst>
              <a:ext uri="{FF2B5EF4-FFF2-40B4-BE49-F238E27FC236}">
                <a16:creationId xmlns:a16="http://schemas.microsoft.com/office/drawing/2014/main" xmlns="" id="{DEFE2DE4-0B72-44FA-A469-12512FA27AA8}"/>
              </a:ext>
            </a:extLst>
          </p:cNvPr>
          <p:cNvSpPr txBox="1"/>
          <p:nvPr/>
        </p:nvSpPr>
        <p:spPr>
          <a:xfrm>
            <a:off x="809063" y="2656128"/>
            <a:ext cx="8525437" cy="4047262"/>
          </a:xfrm>
          <a:prstGeom prst="rect">
            <a:avLst/>
          </a:prstGeom>
          <a:noFill/>
        </p:spPr>
        <p:txBody>
          <a:bodyPr wrap="square" rtlCol="0">
            <a:spAutoFit/>
          </a:bodyPr>
          <a:lstStyle/>
          <a:p>
            <a:pPr marL="285750" indent="-285750">
              <a:buFont typeface="Arial" panose="020B0604020202020204" pitchFamily="34" charset="0"/>
              <a:buChar char="•"/>
            </a:pPr>
            <a:r>
              <a:rPr lang="en-US" sz="1500" b="1" dirty="0"/>
              <a:t>Data / Analytics </a:t>
            </a:r>
            <a:r>
              <a:rPr lang="en-US" sz="1400" dirty="0"/>
              <a:t>- Perhaps the greatest benefit of TV/IP convergence is the bi-directional nature of the transmission.  For the first time, free to air TV channels will be able to function like the internet and allow KVCR (and partner San Manuel) to monitor viewer engagement—what viewers watch and how long they watch it. The inability to measure Nielsen ratings that has held KVCR Underwriting back will be a thing of the past.    </a:t>
            </a:r>
          </a:p>
          <a:p>
            <a:pPr marL="285750" indent="-285750">
              <a:buFont typeface="Arial" panose="020B0604020202020204" pitchFamily="34" charset="0"/>
              <a:buChar char="•"/>
            </a:pPr>
            <a:endParaRPr lang="en-US" sz="1400" b="1" dirty="0"/>
          </a:p>
          <a:p>
            <a:pPr marL="285750" indent="-285750">
              <a:buFont typeface="Arial" panose="020B0604020202020204" pitchFamily="34" charset="0"/>
              <a:buChar char="•"/>
            </a:pPr>
            <a:r>
              <a:rPr lang="en-US" sz="1500" b="1" dirty="0"/>
              <a:t>IP Delivery to Mobile Devices </a:t>
            </a:r>
            <a:r>
              <a:rPr lang="en-US" sz="1400" dirty="0"/>
              <a:t>– ATSC 3.0 will involve over-the-air transmission of KVCR in IP-integrated delivery.  This entails sending free television signals to enabled mobile devices and tablets along with interactivity (menus, info, games) on screen throughout the greater Los Angeles Market Area.  </a:t>
            </a:r>
          </a:p>
          <a:p>
            <a:endParaRPr lang="en-US" sz="1400" dirty="0"/>
          </a:p>
          <a:p>
            <a:pPr marL="285750" indent="-285750">
              <a:buFont typeface="Arial" panose="020B0604020202020204" pitchFamily="34" charset="0"/>
              <a:buChar char="•"/>
            </a:pPr>
            <a:r>
              <a:rPr lang="en-US" sz="1500" b="1" dirty="0"/>
              <a:t>Superior Picture Quality </a:t>
            </a:r>
            <a:r>
              <a:rPr lang="en-US" sz="1400" dirty="0"/>
              <a:t>– Viewers of KVCR will experience the channel in HD with HDR (High Dynamic Range).  This is a dramatically superior experience visually compared to HD alone with explosive color and gamut. </a:t>
            </a:r>
          </a:p>
          <a:p>
            <a:pPr marL="285750" indent="-285750">
              <a:buFont typeface="Arial" panose="020B0604020202020204" pitchFamily="34" charset="0"/>
              <a:buChar char="•"/>
            </a:pPr>
            <a:endParaRPr lang="en-US" sz="1400" dirty="0"/>
          </a:p>
          <a:p>
            <a:pPr marL="285750" indent="-285750">
              <a:buFont typeface="Arial" panose="020B0604020202020204" pitchFamily="34" charset="0"/>
              <a:buChar char="•"/>
            </a:pPr>
            <a:r>
              <a:rPr lang="en-US" sz="1500" b="1" dirty="0"/>
              <a:t>Audio Enhancement </a:t>
            </a:r>
            <a:r>
              <a:rPr lang="en-US" sz="1400" dirty="0"/>
              <a:t>– KVCR will be broadcast with Dolby 7.1 immersive audio along with multiple language tracks.  </a:t>
            </a:r>
            <a:r>
              <a:rPr lang="en-US" sz="1400" u="sng" dirty="0"/>
              <a:t>KVCR viewers will be able to view a given program in their native dialect!  </a:t>
            </a:r>
          </a:p>
          <a:p>
            <a:pPr marL="285750" indent="-285750">
              <a:buFont typeface="Arial" panose="020B0604020202020204" pitchFamily="34" charset="0"/>
              <a:buChar char="•"/>
            </a:pPr>
            <a:endParaRPr lang="en-US" sz="1400" u="sng" dirty="0"/>
          </a:p>
          <a:p>
            <a:pPr marL="285750" indent="-285750">
              <a:buFont typeface="Arial" panose="020B0604020202020204" pitchFamily="34" charset="0"/>
              <a:buChar char="•"/>
            </a:pPr>
            <a:r>
              <a:rPr lang="en-US" sz="1500" b="1" dirty="0"/>
              <a:t>Targeted Addressability </a:t>
            </a:r>
            <a:r>
              <a:rPr lang="en-US" sz="1400" b="1" dirty="0"/>
              <a:t>- </a:t>
            </a:r>
            <a:r>
              <a:rPr lang="en-US" sz="1400" dirty="0"/>
              <a:t>ATSC 3.0 “targeting” will allow KVCR to serve ads/sponsorship spots simultaneously to selected households or IP addresses in the LA broadcast market.  </a:t>
            </a:r>
          </a:p>
        </p:txBody>
      </p:sp>
      <p:pic>
        <p:nvPicPr>
          <p:cNvPr id="12" name="Picture 11">
            <a:extLst>
              <a:ext uri="{FF2B5EF4-FFF2-40B4-BE49-F238E27FC236}">
                <a16:creationId xmlns:a16="http://schemas.microsoft.com/office/drawing/2014/main" xmlns="" id="{1696C8B4-1C86-481E-AA30-AA41DFFC04F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037"/>
          <a:stretch/>
        </p:blipFill>
        <p:spPr>
          <a:xfrm>
            <a:off x="8815748" y="2207426"/>
            <a:ext cx="3326367" cy="3969568"/>
          </a:xfrm>
          <a:prstGeom prst="rect">
            <a:avLst/>
          </a:prstGeom>
        </p:spPr>
      </p:pic>
      <p:sp>
        <p:nvSpPr>
          <p:cNvPr id="14" name="TextBox 13">
            <a:extLst>
              <a:ext uri="{FF2B5EF4-FFF2-40B4-BE49-F238E27FC236}">
                <a16:creationId xmlns:a16="http://schemas.microsoft.com/office/drawing/2014/main" xmlns="" id="{11A077EF-804B-4538-85FA-8E9ADB4EF7F3}"/>
              </a:ext>
            </a:extLst>
          </p:cNvPr>
          <p:cNvSpPr txBox="1"/>
          <p:nvPr/>
        </p:nvSpPr>
        <p:spPr>
          <a:xfrm>
            <a:off x="751913" y="1605524"/>
            <a:ext cx="8258737" cy="96949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1500" b="1" dirty="0">
                <a:solidFill>
                  <a:srgbClr val="AA3500"/>
                </a:solidFill>
              </a:rPr>
              <a:t>ATSC 3.0 </a:t>
            </a:r>
            <a:r>
              <a:rPr lang="en-US" sz="1400" b="1" dirty="0">
                <a:solidFill>
                  <a:srgbClr val="AA3500"/>
                </a:solidFill>
              </a:rPr>
              <a:t>is the next generation of broadcasting technology, allowing the convergence of TV and Internet that has been in preparation for years—i.e. free mobile wireless TV connectivity.  KVCR’s modernization program will enable KVCR and KVCR to transmit in ATSC 3.0 by April of 2019, with most consumer electronic devices ready to receive ATSC 3.0 in mid 2019 and beyond.  What does it all mean and why is this revolutionary?    </a:t>
            </a:r>
            <a:endParaRPr kumimoji="0" lang="en-US" sz="1400" b="1" i="0" u="none" strike="noStrike" kern="1200" cap="none" spc="0" normalizeH="0" baseline="0" noProof="0" dirty="0">
              <a:ln>
                <a:noFill/>
              </a:ln>
              <a:solidFill>
                <a:srgbClr val="AA3500"/>
              </a:solidFill>
              <a:effectLst/>
              <a:uLnTx/>
              <a:uFillTx/>
              <a:ea typeface="+mn-ea"/>
              <a:cs typeface="+mn-cs"/>
            </a:endParaRPr>
          </a:p>
        </p:txBody>
      </p:sp>
      <p:sp>
        <p:nvSpPr>
          <p:cNvPr id="15" name="Rectangle 14">
            <a:extLst>
              <a:ext uri="{FF2B5EF4-FFF2-40B4-BE49-F238E27FC236}">
                <a16:creationId xmlns:a16="http://schemas.microsoft.com/office/drawing/2014/main" xmlns="" id="{1A9E22E7-6AF7-4B6F-8D6E-D7AA8B586EBD}"/>
              </a:ext>
            </a:extLst>
          </p:cNvPr>
          <p:cNvSpPr/>
          <p:nvPr/>
        </p:nvSpPr>
        <p:spPr>
          <a:xfrm>
            <a:off x="9672917" y="2523561"/>
            <a:ext cx="981636" cy="31083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pic>
        <p:nvPicPr>
          <p:cNvPr id="16" name="Picture 15"/>
          <p:cNvPicPr>
            <a:picLocks noChangeAspect="1"/>
          </p:cNvPicPr>
          <p:nvPr/>
        </p:nvPicPr>
        <p:blipFill rotWithShape="1">
          <a:blip r:embed="rId4">
            <a:extLst>
              <a:ext uri="{28A0092B-C50C-407E-A947-70E740481C1C}">
                <a14:useLocalDpi xmlns:a14="http://schemas.microsoft.com/office/drawing/2010/main" val="0"/>
              </a:ext>
            </a:extLst>
          </a:blip>
          <a:srcRect l="59173"/>
          <a:stretch/>
        </p:blipFill>
        <p:spPr>
          <a:xfrm>
            <a:off x="9716555" y="2899690"/>
            <a:ext cx="894359" cy="1510385"/>
          </a:xfrm>
          <a:prstGeom prst="rect">
            <a:avLst/>
          </a:prstGeom>
        </p:spPr>
      </p:pic>
      <p:pic>
        <p:nvPicPr>
          <p:cNvPr id="17" name="Picture 16">
            <a:extLst>
              <a:ext uri="{FF2B5EF4-FFF2-40B4-BE49-F238E27FC236}">
                <a16:creationId xmlns:a16="http://schemas.microsoft.com/office/drawing/2014/main" xmlns="" id="{FFA034C5-C6B0-43CE-8D03-6B5BE8511E0E}"/>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3974" r="64400"/>
          <a:stretch/>
        </p:blipFill>
        <p:spPr>
          <a:xfrm>
            <a:off x="9754655" y="2514557"/>
            <a:ext cx="496709" cy="319841"/>
          </a:xfrm>
          <a:prstGeom prst="rect">
            <a:avLst/>
          </a:prstGeom>
        </p:spPr>
      </p:pic>
      <p:pic>
        <p:nvPicPr>
          <p:cNvPr id="18" name="Picture 17">
            <a:extLst>
              <a:ext uri="{FF2B5EF4-FFF2-40B4-BE49-F238E27FC236}">
                <a16:creationId xmlns:a16="http://schemas.microsoft.com/office/drawing/2014/main" xmlns="" id="{FFA034C5-C6B0-43CE-8D03-6B5BE8511E0E}"/>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2621" t="19129" r="39828" b="23027"/>
          <a:stretch/>
        </p:blipFill>
        <p:spPr>
          <a:xfrm>
            <a:off x="10278416" y="2546780"/>
            <a:ext cx="330415" cy="287097"/>
          </a:xfrm>
          <a:prstGeom prst="rect">
            <a:avLst/>
          </a:prstGeom>
        </p:spPr>
      </p:pic>
      <p:pic>
        <p:nvPicPr>
          <p:cNvPr id="19" name="Picture 18">
            <a:extLst>
              <a:ext uri="{FF2B5EF4-FFF2-40B4-BE49-F238E27FC236}">
                <a16:creationId xmlns:a16="http://schemas.microsoft.com/office/drawing/2014/main" xmlns="" id="{F4167C88-60BD-40CC-891A-DC440230A4DA}"/>
              </a:ext>
            </a:extLst>
          </p:cNvPr>
          <p:cNvPicPr>
            <a:picLocks noChangeAspect="1"/>
          </p:cNvPicPr>
          <p:nvPr/>
        </p:nvPicPr>
        <p:blipFill rotWithShape="1">
          <a:blip r:embed="rId7">
            <a:extLst>
              <a:ext uri="{28A0092B-C50C-407E-A947-70E740481C1C}">
                <a14:useLocalDpi xmlns:a14="http://schemas.microsoft.com/office/drawing/2010/main" val="0"/>
              </a:ext>
            </a:extLst>
          </a:blip>
          <a:srcRect l="10090" t="19822" r="6907" b="31962"/>
          <a:stretch/>
        </p:blipFill>
        <p:spPr>
          <a:xfrm>
            <a:off x="9250703" y="1481138"/>
            <a:ext cx="1826061" cy="800100"/>
          </a:xfrm>
          <a:prstGeom prst="rect">
            <a:avLst/>
          </a:prstGeom>
          <a:solidFill>
            <a:schemeClr val="accent2">
              <a:lumMod val="20000"/>
              <a:lumOff val="80000"/>
            </a:schemeClr>
          </a:solidFill>
        </p:spPr>
      </p:pic>
    </p:spTree>
    <p:extLst>
      <p:ext uri="{BB962C8B-B14F-4D97-AF65-F5344CB8AC3E}">
        <p14:creationId xmlns:p14="http://schemas.microsoft.com/office/powerpoint/2010/main" val="11739922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par>
                                <p:cTn id="8" presetID="9" presetClass="entr" presetSubtype="0" fill="hold" nodeType="withEffect">
                                  <p:stCondLst>
                                    <p:cond delay="60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3"/>
          <p:cNvSpPr txBox="1">
            <a:spLocks/>
          </p:cNvSpPr>
          <p:nvPr/>
        </p:nvSpPr>
        <p:spPr>
          <a:xfrm>
            <a:off x="101600" y="6416496"/>
            <a:ext cx="1090203" cy="355075"/>
          </a:xfrm>
          <a:prstGeom prst="rect">
            <a:avLst/>
          </a:prstGeom>
        </p:spPr>
        <p:txBody>
          <a:bodyPr vert="horz" lIns="121920" tIns="60960" rIns="121920" bIns="60960" rtlCol="0" anchor="ctr">
            <a:noAutofit/>
          </a:bodyPr>
          <a:lstStyle/>
          <a:p>
            <a:pPr defTabSz="1219170">
              <a:spcBef>
                <a:spcPct val="0"/>
              </a:spcBef>
              <a:defRPr/>
            </a:pPr>
            <a:endParaRPr lang="en-US" sz="1600" b="1" dirty="0">
              <a:solidFill>
                <a:prstClr val="black"/>
              </a:solidFill>
              <a:latin typeface="Calibri" panose="020F0502020204030204"/>
            </a:endParaRPr>
          </a:p>
        </p:txBody>
      </p:sp>
      <p:sp>
        <p:nvSpPr>
          <p:cNvPr id="28" name="Freeform 205"/>
          <p:cNvSpPr>
            <a:spLocks noEditPoints="1"/>
          </p:cNvSpPr>
          <p:nvPr/>
        </p:nvSpPr>
        <p:spPr bwMode="auto">
          <a:xfrm flipH="1">
            <a:off x="11278986" y="236684"/>
            <a:ext cx="447252" cy="420861"/>
          </a:xfrm>
          <a:custGeom>
            <a:avLst/>
            <a:gdLst/>
            <a:ahLst/>
            <a:cxnLst>
              <a:cxn ang="0">
                <a:pos x="260" y="0"/>
              </a:cxn>
              <a:cxn ang="0">
                <a:pos x="24" y="0"/>
              </a:cxn>
              <a:cxn ang="0">
                <a:pos x="0" y="24"/>
              </a:cxn>
              <a:cxn ang="0">
                <a:pos x="0" y="184"/>
              </a:cxn>
              <a:cxn ang="0">
                <a:pos x="24" y="207"/>
              </a:cxn>
              <a:cxn ang="0">
                <a:pos x="132" y="207"/>
              </a:cxn>
              <a:cxn ang="0">
                <a:pos x="209" y="282"/>
              </a:cxn>
              <a:cxn ang="0">
                <a:pos x="214" y="284"/>
              </a:cxn>
              <a:cxn ang="0">
                <a:pos x="217" y="283"/>
              </a:cxn>
              <a:cxn ang="0">
                <a:pos x="221" y="277"/>
              </a:cxn>
              <a:cxn ang="0">
                <a:pos x="221" y="207"/>
              </a:cxn>
              <a:cxn ang="0">
                <a:pos x="260" y="207"/>
              </a:cxn>
              <a:cxn ang="0">
                <a:pos x="284" y="184"/>
              </a:cxn>
              <a:cxn ang="0">
                <a:pos x="284" y="24"/>
              </a:cxn>
              <a:cxn ang="0">
                <a:pos x="260" y="0"/>
              </a:cxn>
              <a:cxn ang="0">
                <a:pos x="270" y="184"/>
              </a:cxn>
              <a:cxn ang="0">
                <a:pos x="260" y="193"/>
              </a:cxn>
              <a:cxn ang="0">
                <a:pos x="214" y="193"/>
              </a:cxn>
              <a:cxn ang="0">
                <a:pos x="209" y="195"/>
              </a:cxn>
              <a:cxn ang="0">
                <a:pos x="206" y="200"/>
              </a:cxn>
              <a:cxn ang="0">
                <a:pos x="207" y="260"/>
              </a:cxn>
              <a:cxn ang="0">
                <a:pos x="140" y="195"/>
              </a:cxn>
              <a:cxn ang="0">
                <a:pos x="135" y="193"/>
              </a:cxn>
              <a:cxn ang="0">
                <a:pos x="24" y="193"/>
              </a:cxn>
              <a:cxn ang="0">
                <a:pos x="14" y="184"/>
              </a:cxn>
              <a:cxn ang="0">
                <a:pos x="14" y="24"/>
              </a:cxn>
              <a:cxn ang="0">
                <a:pos x="24" y="15"/>
              </a:cxn>
              <a:cxn ang="0">
                <a:pos x="260" y="15"/>
              </a:cxn>
              <a:cxn ang="0">
                <a:pos x="270" y="24"/>
              </a:cxn>
              <a:cxn ang="0">
                <a:pos x="270" y="184"/>
              </a:cxn>
            </a:cxnLst>
            <a:rect l="0" t="0" r="r" b="b"/>
            <a:pathLst>
              <a:path w="284" h="284">
                <a:moveTo>
                  <a:pt x="260" y="0"/>
                </a:moveTo>
                <a:cubicBezTo>
                  <a:pt x="24" y="0"/>
                  <a:pt x="24" y="0"/>
                  <a:pt x="24" y="0"/>
                </a:cubicBezTo>
                <a:cubicBezTo>
                  <a:pt x="11" y="0"/>
                  <a:pt x="0" y="11"/>
                  <a:pt x="0" y="24"/>
                </a:cubicBezTo>
                <a:cubicBezTo>
                  <a:pt x="0" y="184"/>
                  <a:pt x="0" y="184"/>
                  <a:pt x="0" y="184"/>
                </a:cubicBezTo>
                <a:cubicBezTo>
                  <a:pt x="0" y="197"/>
                  <a:pt x="11" y="207"/>
                  <a:pt x="24" y="207"/>
                </a:cubicBezTo>
                <a:cubicBezTo>
                  <a:pt x="132" y="207"/>
                  <a:pt x="132" y="207"/>
                  <a:pt x="132" y="207"/>
                </a:cubicBezTo>
                <a:cubicBezTo>
                  <a:pt x="209" y="282"/>
                  <a:pt x="209" y="282"/>
                  <a:pt x="209" y="282"/>
                </a:cubicBezTo>
                <a:cubicBezTo>
                  <a:pt x="210" y="283"/>
                  <a:pt x="212" y="284"/>
                  <a:pt x="214" y="284"/>
                </a:cubicBezTo>
                <a:cubicBezTo>
                  <a:pt x="215" y="284"/>
                  <a:pt x="216" y="284"/>
                  <a:pt x="217" y="283"/>
                </a:cubicBezTo>
                <a:cubicBezTo>
                  <a:pt x="219" y="282"/>
                  <a:pt x="221" y="280"/>
                  <a:pt x="221" y="277"/>
                </a:cubicBezTo>
                <a:cubicBezTo>
                  <a:pt x="221" y="207"/>
                  <a:pt x="221" y="207"/>
                  <a:pt x="221" y="207"/>
                </a:cubicBezTo>
                <a:cubicBezTo>
                  <a:pt x="260" y="207"/>
                  <a:pt x="260" y="207"/>
                  <a:pt x="260" y="207"/>
                </a:cubicBezTo>
                <a:cubicBezTo>
                  <a:pt x="273" y="207"/>
                  <a:pt x="284" y="197"/>
                  <a:pt x="284" y="184"/>
                </a:cubicBezTo>
                <a:cubicBezTo>
                  <a:pt x="284" y="24"/>
                  <a:pt x="284" y="24"/>
                  <a:pt x="284" y="24"/>
                </a:cubicBezTo>
                <a:cubicBezTo>
                  <a:pt x="284" y="11"/>
                  <a:pt x="273" y="0"/>
                  <a:pt x="260" y="0"/>
                </a:cubicBezTo>
                <a:close/>
                <a:moveTo>
                  <a:pt x="270" y="184"/>
                </a:moveTo>
                <a:cubicBezTo>
                  <a:pt x="270" y="189"/>
                  <a:pt x="265" y="193"/>
                  <a:pt x="260" y="193"/>
                </a:cubicBezTo>
                <a:cubicBezTo>
                  <a:pt x="214" y="193"/>
                  <a:pt x="214" y="193"/>
                  <a:pt x="214" y="193"/>
                </a:cubicBezTo>
                <a:cubicBezTo>
                  <a:pt x="212" y="193"/>
                  <a:pt x="210" y="194"/>
                  <a:pt x="209" y="195"/>
                </a:cubicBezTo>
                <a:cubicBezTo>
                  <a:pt x="207" y="196"/>
                  <a:pt x="206" y="198"/>
                  <a:pt x="206" y="200"/>
                </a:cubicBezTo>
                <a:cubicBezTo>
                  <a:pt x="207" y="260"/>
                  <a:pt x="207" y="260"/>
                  <a:pt x="207" y="260"/>
                </a:cubicBezTo>
                <a:cubicBezTo>
                  <a:pt x="140" y="195"/>
                  <a:pt x="140" y="195"/>
                  <a:pt x="140" y="195"/>
                </a:cubicBezTo>
                <a:cubicBezTo>
                  <a:pt x="139" y="194"/>
                  <a:pt x="137" y="193"/>
                  <a:pt x="135" y="193"/>
                </a:cubicBezTo>
                <a:cubicBezTo>
                  <a:pt x="24" y="193"/>
                  <a:pt x="24" y="193"/>
                  <a:pt x="24" y="193"/>
                </a:cubicBezTo>
                <a:cubicBezTo>
                  <a:pt x="19" y="193"/>
                  <a:pt x="14" y="189"/>
                  <a:pt x="14" y="184"/>
                </a:cubicBezTo>
                <a:cubicBezTo>
                  <a:pt x="14" y="24"/>
                  <a:pt x="14" y="24"/>
                  <a:pt x="14" y="24"/>
                </a:cubicBezTo>
                <a:cubicBezTo>
                  <a:pt x="14" y="19"/>
                  <a:pt x="19" y="15"/>
                  <a:pt x="24" y="15"/>
                </a:cubicBezTo>
                <a:cubicBezTo>
                  <a:pt x="260" y="15"/>
                  <a:pt x="260" y="15"/>
                  <a:pt x="260" y="15"/>
                </a:cubicBezTo>
                <a:cubicBezTo>
                  <a:pt x="265" y="15"/>
                  <a:pt x="270" y="19"/>
                  <a:pt x="270" y="24"/>
                </a:cubicBezTo>
                <a:lnTo>
                  <a:pt x="270" y="184"/>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29" name="TextBox 28"/>
          <p:cNvSpPr txBox="1"/>
          <p:nvPr/>
        </p:nvSpPr>
        <p:spPr>
          <a:xfrm>
            <a:off x="11224191" y="209286"/>
            <a:ext cx="556844" cy="318100"/>
          </a:xfrm>
          <a:prstGeom prst="rect">
            <a:avLst/>
          </a:prstGeom>
          <a:noFill/>
        </p:spPr>
        <p:txBody>
          <a:bodyPr wrap="square" rtlCol="0">
            <a:spAutoFit/>
          </a:bodyPr>
          <a:lstStyle/>
          <a:p>
            <a:pPr algn="ctr" defTabSz="914377"/>
            <a:fld id="{65A93911-3C9D-4E94-AD9F-D42204DDC64A}" type="slidenum">
              <a:rPr lang="en-US" sz="1467">
                <a:solidFill>
                  <a:prstClr val="white">
                    <a:lumMod val="65000"/>
                  </a:prstClr>
                </a:solidFill>
                <a:latin typeface="Calibri" panose="020F0502020204030204"/>
              </a:rPr>
              <a:pPr algn="ctr" defTabSz="914377"/>
              <a:t>12</a:t>
            </a:fld>
            <a:endParaRPr lang="en-US" sz="1467" dirty="0">
              <a:solidFill>
                <a:prstClr val="white">
                  <a:lumMod val="65000"/>
                </a:prstClr>
              </a:solidFill>
              <a:latin typeface="Calibri" panose="020F0502020204030204"/>
            </a:endParaRPr>
          </a:p>
        </p:txBody>
      </p:sp>
      <p:sp>
        <p:nvSpPr>
          <p:cNvPr id="76" name="TextBox 75"/>
          <p:cNvSpPr txBox="1"/>
          <p:nvPr/>
        </p:nvSpPr>
        <p:spPr>
          <a:xfrm>
            <a:off x="4254570" y="368724"/>
            <a:ext cx="3682868" cy="669542"/>
          </a:xfrm>
          <a:prstGeom prst="rect">
            <a:avLst/>
          </a:prstGeom>
          <a:noFill/>
        </p:spPr>
        <p:txBody>
          <a:bodyPr wrap="none" rtlCol="0">
            <a:spAutoFit/>
          </a:bodyPr>
          <a:lstStyle/>
          <a:p>
            <a:pPr algn="ctr" defTabSz="914377"/>
            <a:r>
              <a:rPr lang="en-US" sz="1351" b="1" dirty="0">
                <a:solidFill>
                  <a:srgbClr val="1D9A78"/>
                </a:solidFill>
                <a:latin typeface="Calibri" panose="020F0502020204030204"/>
                <a:ea typeface="Open Sans" panose="020B0606030504020204" pitchFamily="34" charset="0"/>
                <a:cs typeface="Open Sans" panose="020B0606030504020204" pitchFamily="34" charset="0"/>
              </a:rPr>
              <a:t>NEXT GENERATION BROADCASTING</a:t>
            </a:r>
          </a:p>
          <a:p>
            <a:pPr algn="ctr" defTabSz="914377"/>
            <a:r>
              <a:rPr lang="en-US" sz="2400" dirty="0">
                <a:latin typeface="Raleway" panose="020B0503030101060003" pitchFamily="34" charset="0"/>
              </a:rPr>
              <a:t>EMPIRE DIGITAL PLATFORM</a:t>
            </a:r>
          </a:p>
        </p:txBody>
      </p:sp>
      <p:cxnSp>
        <p:nvCxnSpPr>
          <p:cNvPr id="3" name="Straight Connector 2"/>
          <p:cNvCxnSpPr/>
          <p:nvPr/>
        </p:nvCxnSpPr>
        <p:spPr>
          <a:xfrm>
            <a:off x="3835685" y="1041604"/>
            <a:ext cx="452062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815C3903-42F3-44CF-A9E2-601D002224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673" y="369622"/>
            <a:ext cx="1749561" cy="302284"/>
          </a:xfrm>
          <a:prstGeom prst="rect">
            <a:avLst/>
          </a:prstGeom>
        </p:spPr>
      </p:pic>
      <p:sp>
        <p:nvSpPr>
          <p:cNvPr id="9" name="Title 1">
            <a:extLst>
              <a:ext uri="{FF2B5EF4-FFF2-40B4-BE49-F238E27FC236}">
                <a16:creationId xmlns:a16="http://schemas.microsoft.com/office/drawing/2014/main" xmlns="" id="{A5FA091C-1A5E-4E04-9FCF-E2B2B3FE4A93}"/>
              </a:ext>
            </a:extLst>
          </p:cNvPr>
          <p:cNvSpPr txBox="1">
            <a:spLocks/>
          </p:cNvSpPr>
          <p:nvPr/>
        </p:nvSpPr>
        <p:spPr>
          <a:xfrm>
            <a:off x="349429" y="1358795"/>
            <a:ext cx="5941834" cy="707886"/>
          </a:xfrm>
          <a:prstGeom prst="rect">
            <a:avLst/>
          </a:prstGeom>
          <a:noFill/>
        </p:spPr>
        <p:txBody>
          <a:bodyPr wrap="square">
            <a:spAutoFit/>
          </a:bodyPr>
          <a:lstStyle>
            <a:defPPr>
              <a:defRPr lang="en-US"/>
            </a:defPPr>
            <a:lvl1pPr>
              <a:defRPr sz="9600">
                <a:solidFill>
                  <a:schemeClr val="tx1">
                    <a:lumMod val="95000"/>
                    <a:lumOff val="5000"/>
                  </a:schemeClr>
                </a:solidFill>
                <a:latin typeface="Raleway Light" panose="020B0403030101060003" pitchFamily="34" charset="0"/>
                <a:ea typeface="Roboto Light" panose="02000000000000000000" pitchFamily="2" charset="0"/>
                <a:cs typeface="Open Sans" panose="020B0606030504020204" pitchFamily="34" charset="0"/>
              </a:defRPr>
            </a:lvl1pPr>
          </a:lstStyle>
          <a:p>
            <a:r>
              <a:rPr lang="en-US" sz="2400" b="1" spc="-150" dirty="0">
                <a:latin typeface="Raleway" panose="020B0503030101060003" pitchFamily="34" charset="0"/>
              </a:rPr>
              <a:t>KVCR DIGITAL / OTT PLATFORM</a:t>
            </a:r>
          </a:p>
          <a:p>
            <a:r>
              <a:rPr lang="en-US" sz="1600" b="1" spc="-150" dirty="0">
                <a:latin typeface="Calibri" panose="020F0502020204030204" pitchFamily="34" charset="0"/>
              </a:rPr>
              <a:t>Coming  Summer  2018    </a:t>
            </a:r>
          </a:p>
        </p:txBody>
      </p:sp>
      <p:sp>
        <p:nvSpPr>
          <p:cNvPr id="10" name="Rectangle 9">
            <a:extLst>
              <a:ext uri="{FF2B5EF4-FFF2-40B4-BE49-F238E27FC236}">
                <a16:creationId xmlns:a16="http://schemas.microsoft.com/office/drawing/2014/main" xmlns="" id="{6278648F-E9AD-4524-AA1F-6DFDEC2E8EF5}"/>
              </a:ext>
            </a:extLst>
          </p:cNvPr>
          <p:cNvSpPr/>
          <p:nvPr/>
        </p:nvSpPr>
        <p:spPr>
          <a:xfrm>
            <a:off x="387352" y="2256463"/>
            <a:ext cx="6249638" cy="954107"/>
          </a:xfrm>
          <a:prstGeom prst="rect">
            <a:avLst/>
          </a:prstGeom>
        </p:spPr>
        <p:txBody>
          <a:bodyPr wrap="square">
            <a:spAutoFit/>
          </a:bodyPr>
          <a:lstStyle/>
          <a:p>
            <a:pPr>
              <a:buClr>
                <a:srgbClr val="E24848"/>
              </a:buClr>
            </a:pPr>
            <a:r>
              <a:rPr lang="en-US" sz="1400" noProof="1"/>
              <a:t>A KVCR “App” will soon deploy digitally across OTT platforms, making KVCR content available via Roku, Apple TV, Amazon Fire, Google Chromecast, Playstation, Xbox, as well as on all Computers, Tablets and Mobile Devices.  Anyone with an internet connection can access KVCR!</a:t>
            </a:r>
          </a:p>
        </p:txBody>
      </p:sp>
      <p:sp>
        <p:nvSpPr>
          <p:cNvPr id="11" name="Oval 10">
            <a:extLst>
              <a:ext uri="{FF2B5EF4-FFF2-40B4-BE49-F238E27FC236}">
                <a16:creationId xmlns:a16="http://schemas.microsoft.com/office/drawing/2014/main" xmlns="" id="{4447CBA5-3DD7-4AC5-82F9-9179B6C4C5DC}"/>
              </a:ext>
            </a:extLst>
          </p:cNvPr>
          <p:cNvSpPr/>
          <p:nvPr/>
        </p:nvSpPr>
        <p:spPr>
          <a:xfrm>
            <a:off x="6929643" y="5392266"/>
            <a:ext cx="657373" cy="65737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Rectangle 11">
            <a:extLst>
              <a:ext uri="{FF2B5EF4-FFF2-40B4-BE49-F238E27FC236}">
                <a16:creationId xmlns:a16="http://schemas.microsoft.com/office/drawing/2014/main" xmlns="" id="{9D084AD9-47CB-48F3-94ED-5AC07FB38A7B}"/>
              </a:ext>
            </a:extLst>
          </p:cNvPr>
          <p:cNvSpPr/>
          <p:nvPr/>
        </p:nvSpPr>
        <p:spPr>
          <a:xfrm>
            <a:off x="7730260" y="5603304"/>
            <a:ext cx="3883295" cy="738664"/>
          </a:xfrm>
          <a:prstGeom prst="rect">
            <a:avLst/>
          </a:prstGeom>
        </p:spPr>
        <p:txBody>
          <a:bodyPr wrap="square">
            <a:spAutoFit/>
          </a:bodyPr>
          <a:lstStyle/>
          <a:p>
            <a:pPr>
              <a:buClr>
                <a:srgbClr val="E24848"/>
              </a:buClr>
            </a:pPr>
            <a:r>
              <a:rPr lang="en-US" sz="1400" noProof="1"/>
              <a:t>No longer constrained by terrestrial television alone, an OTT KVCR channel can reach anywhere in the world via internet connectivity.  </a:t>
            </a:r>
          </a:p>
        </p:txBody>
      </p:sp>
      <p:sp>
        <p:nvSpPr>
          <p:cNvPr id="13" name="Content Placeholder 2">
            <a:extLst>
              <a:ext uri="{FF2B5EF4-FFF2-40B4-BE49-F238E27FC236}">
                <a16:creationId xmlns:a16="http://schemas.microsoft.com/office/drawing/2014/main" xmlns="" id="{D0E96611-AE9F-478B-B7B9-CB0ACA94FE45}"/>
              </a:ext>
            </a:extLst>
          </p:cNvPr>
          <p:cNvSpPr txBox="1">
            <a:spLocks/>
          </p:cNvSpPr>
          <p:nvPr/>
        </p:nvSpPr>
        <p:spPr>
          <a:xfrm>
            <a:off x="7732157" y="5351975"/>
            <a:ext cx="1910143" cy="307777"/>
          </a:xfrm>
          <a:prstGeom prst="rect">
            <a:avLst/>
          </a:prstGeom>
          <a:noFill/>
          <a:extLst/>
        </p:spPr>
        <p:txBody>
          <a:bodyPr wrap="square">
            <a:spAutoFit/>
          </a:bodyPr>
          <a:lstStyle>
            <a:defPPr>
              <a:defRPr lang="en-US"/>
            </a:defPPr>
            <a:lvl1pPr>
              <a:defRPr sz="6600" spc="-150">
                <a:solidFill>
                  <a:schemeClr val="tx1">
                    <a:lumMod val="95000"/>
                    <a:lumOff val="5000"/>
                  </a:schemeClr>
                </a:solidFill>
                <a:latin typeface="Raleway Light" panose="020B0403030101060003" pitchFamily="34" charset="0"/>
                <a:ea typeface="Roboto Light" panose="02000000000000000000" pitchFamily="2" charset="0"/>
                <a:cs typeface="Open Sans" panose="020B0606030504020204" pitchFamily="34" charset="0"/>
              </a:defRPr>
            </a:lvl1pPr>
          </a:lstStyle>
          <a:p>
            <a:r>
              <a:rPr lang="en-US" sz="1400" b="1" spc="0" dirty="0">
                <a:latin typeface="Raleway" panose="020B0503030101060003" pitchFamily="34" charset="0"/>
              </a:rPr>
              <a:t>Global Reach</a:t>
            </a:r>
          </a:p>
        </p:txBody>
      </p:sp>
      <p:sp>
        <p:nvSpPr>
          <p:cNvPr id="14" name="Oval 13">
            <a:extLst>
              <a:ext uri="{FF2B5EF4-FFF2-40B4-BE49-F238E27FC236}">
                <a16:creationId xmlns:a16="http://schemas.microsoft.com/office/drawing/2014/main" xmlns="" id="{45490746-16A7-4FC3-B12A-00C93D4ACDAB}"/>
              </a:ext>
            </a:extLst>
          </p:cNvPr>
          <p:cNvSpPr/>
          <p:nvPr/>
        </p:nvSpPr>
        <p:spPr>
          <a:xfrm>
            <a:off x="6929643" y="2904976"/>
            <a:ext cx="657373" cy="65737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Rectangle 14">
            <a:extLst>
              <a:ext uri="{FF2B5EF4-FFF2-40B4-BE49-F238E27FC236}">
                <a16:creationId xmlns:a16="http://schemas.microsoft.com/office/drawing/2014/main" xmlns="" id="{B8B5D8B0-E42B-4F58-B8E8-31C034376E84}"/>
              </a:ext>
            </a:extLst>
          </p:cNvPr>
          <p:cNvSpPr/>
          <p:nvPr/>
        </p:nvSpPr>
        <p:spPr>
          <a:xfrm>
            <a:off x="7730260" y="3116014"/>
            <a:ext cx="3715936" cy="954107"/>
          </a:xfrm>
          <a:prstGeom prst="rect">
            <a:avLst/>
          </a:prstGeom>
        </p:spPr>
        <p:txBody>
          <a:bodyPr wrap="square">
            <a:spAutoFit/>
          </a:bodyPr>
          <a:lstStyle/>
          <a:p>
            <a:pPr>
              <a:buClr>
                <a:srgbClr val="E24848"/>
              </a:buClr>
              <a:defRPr/>
            </a:pPr>
            <a:r>
              <a:rPr lang="en-US" sz="1400" dirty="0"/>
              <a:t>KVCR will be able to monitor user engagement, monetization, product page views, downloads and more vital data to better inform programming decisions.  </a:t>
            </a:r>
            <a:endParaRPr lang="en-US" sz="1400" noProof="1">
              <a:solidFill>
                <a:schemeClr val="tx1">
                  <a:lumMod val="65000"/>
                  <a:lumOff val="35000"/>
                </a:schemeClr>
              </a:solidFill>
              <a:latin typeface="+mj-lt"/>
              <a:ea typeface="Open Sans Light" panose="020B0306030504020204" pitchFamily="34" charset="0"/>
              <a:cs typeface="Open Sans Light" panose="020B0306030504020204" pitchFamily="34" charset="0"/>
            </a:endParaRPr>
          </a:p>
        </p:txBody>
      </p:sp>
      <p:sp>
        <p:nvSpPr>
          <p:cNvPr id="16" name="Content Placeholder 2">
            <a:extLst>
              <a:ext uri="{FF2B5EF4-FFF2-40B4-BE49-F238E27FC236}">
                <a16:creationId xmlns:a16="http://schemas.microsoft.com/office/drawing/2014/main" xmlns="" id="{0B15B348-3069-41B6-99C6-3502F5B8DE55}"/>
              </a:ext>
            </a:extLst>
          </p:cNvPr>
          <p:cNvSpPr txBox="1">
            <a:spLocks/>
          </p:cNvSpPr>
          <p:nvPr/>
        </p:nvSpPr>
        <p:spPr>
          <a:xfrm>
            <a:off x="7732157" y="2864685"/>
            <a:ext cx="1910143" cy="307777"/>
          </a:xfrm>
          <a:prstGeom prst="rect">
            <a:avLst/>
          </a:prstGeom>
          <a:noFill/>
          <a:extLst/>
        </p:spPr>
        <p:txBody>
          <a:bodyPr wrap="square">
            <a:spAutoFit/>
          </a:bodyPr>
          <a:lstStyle>
            <a:defPPr>
              <a:defRPr lang="en-US"/>
            </a:defPPr>
            <a:lvl1pPr>
              <a:defRPr sz="6600" spc="-150">
                <a:solidFill>
                  <a:schemeClr val="tx1">
                    <a:lumMod val="95000"/>
                    <a:lumOff val="5000"/>
                  </a:schemeClr>
                </a:solidFill>
                <a:latin typeface="Raleway Light" panose="020B0403030101060003" pitchFamily="34" charset="0"/>
                <a:ea typeface="Roboto Light" panose="02000000000000000000" pitchFamily="2" charset="0"/>
                <a:cs typeface="Open Sans" panose="020B0606030504020204" pitchFamily="34" charset="0"/>
              </a:defRPr>
            </a:lvl1pPr>
          </a:lstStyle>
          <a:p>
            <a:r>
              <a:rPr lang="en-US" sz="1400" b="1" spc="0" dirty="0">
                <a:latin typeface="Raleway" panose="020B0503030101060003" pitchFamily="34" charset="0"/>
              </a:rPr>
              <a:t>Data / Analytics</a:t>
            </a:r>
          </a:p>
        </p:txBody>
      </p:sp>
      <p:sp>
        <p:nvSpPr>
          <p:cNvPr id="17" name="Oval 16">
            <a:extLst>
              <a:ext uri="{FF2B5EF4-FFF2-40B4-BE49-F238E27FC236}">
                <a16:creationId xmlns:a16="http://schemas.microsoft.com/office/drawing/2014/main" xmlns="" id="{31A43FB6-E779-44FC-8932-8CFB6C82C977}"/>
              </a:ext>
            </a:extLst>
          </p:cNvPr>
          <p:cNvSpPr/>
          <p:nvPr/>
        </p:nvSpPr>
        <p:spPr>
          <a:xfrm>
            <a:off x="6929643" y="4111395"/>
            <a:ext cx="657373" cy="65737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8" name="Rectangle 17">
            <a:extLst>
              <a:ext uri="{FF2B5EF4-FFF2-40B4-BE49-F238E27FC236}">
                <a16:creationId xmlns:a16="http://schemas.microsoft.com/office/drawing/2014/main" xmlns="" id="{EF051819-3A28-4750-B329-1BD863182A00}"/>
              </a:ext>
            </a:extLst>
          </p:cNvPr>
          <p:cNvSpPr/>
          <p:nvPr/>
        </p:nvSpPr>
        <p:spPr>
          <a:xfrm>
            <a:off x="7759333" y="4370657"/>
            <a:ext cx="3224225" cy="954107"/>
          </a:xfrm>
          <a:prstGeom prst="rect">
            <a:avLst/>
          </a:prstGeom>
        </p:spPr>
        <p:txBody>
          <a:bodyPr wrap="square">
            <a:spAutoFit/>
          </a:bodyPr>
          <a:lstStyle/>
          <a:p>
            <a:pPr>
              <a:buClr>
                <a:srgbClr val="E24848"/>
              </a:buClr>
            </a:pPr>
            <a:r>
              <a:rPr lang="en-US" sz="1400" noProof="1"/>
              <a:t>With OTT, there is the possibility of creating exclusive content for a subscription or the latest films/television for a single transaction rental.</a:t>
            </a:r>
          </a:p>
        </p:txBody>
      </p:sp>
      <p:sp>
        <p:nvSpPr>
          <p:cNvPr id="19" name="Content Placeholder 2">
            <a:extLst>
              <a:ext uri="{FF2B5EF4-FFF2-40B4-BE49-F238E27FC236}">
                <a16:creationId xmlns:a16="http://schemas.microsoft.com/office/drawing/2014/main" xmlns="" id="{A6BA8A41-E15B-434E-9FCB-12533764B6D6}"/>
              </a:ext>
            </a:extLst>
          </p:cNvPr>
          <p:cNvSpPr txBox="1">
            <a:spLocks/>
          </p:cNvSpPr>
          <p:nvPr/>
        </p:nvSpPr>
        <p:spPr>
          <a:xfrm>
            <a:off x="7732157" y="4071104"/>
            <a:ext cx="3384520" cy="307777"/>
          </a:xfrm>
          <a:prstGeom prst="rect">
            <a:avLst/>
          </a:prstGeom>
          <a:noFill/>
          <a:extLst/>
        </p:spPr>
        <p:txBody>
          <a:bodyPr wrap="square">
            <a:spAutoFit/>
          </a:bodyPr>
          <a:lstStyle>
            <a:defPPr>
              <a:defRPr lang="en-US"/>
            </a:defPPr>
            <a:lvl1pPr>
              <a:defRPr sz="6600" spc="-150">
                <a:solidFill>
                  <a:schemeClr val="tx1">
                    <a:lumMod val="95000"/>
                    <a:lumOff val="5000"/>
                  </a:schemeClr>
                </a:solidFill>
                <a:latin typeface="Raleway Light" panose="020B0403030101060003" pitchFamily="34" charset="0"/>
                <a:ea typeface="Roboto Light" panose="02000000000000000000" pitchFamily="2" charset="0"/>
                <a:cs typeface="Open Sans" panose="020B0606030504020204" pitchFamily="34" charset="0"/>
              </a:defRPr>
            </a:lvl1pPr>
          </a:lstStyle>
          <a:p>
            <a:r>
              <a:rPr lang="en-US" sz="1400" b="1" spc="0" dirty="0">
                <a:latin typeface="Raleway" panose="020B0503030101060003" pitchFamily="34" charset="0"/>
              </a:rPr>
              <a:t>Subscription and Transactional VOD</a:t>
            </a:r>
          </a:p>
        </p:txBody>
      </p:sp>
      <p:sp>
        <p:nvSpPr>
          <p:cNvPr id="20" name="Oval 19">
            <a:extLst>
              <a:ext uri="{FF2B5EF4-FFF2-40B4-BE49-F238E27FC236}">
                <a16:creationId xmlns:a16="http://schemas.microsoft.com/office/drawing/2014/main" xmlns="" id="{9A07EE1C-6699-4A7D-AF07-402BE64F7C45}"/>
              </a:ext>
            </a:extLst>
          </p:cNvPr>
          <p:cNvSpPr/>
          <p:nvPr/>
        </p:nvSpPr>
        <p:spPr>
          <a:xfrm>
            <a:off x="6929643" y="1819178"/>
            <a:ext cx="657373" cy="657373"/>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Rectangle 20">
            <a:extLst>
              <a:ext uri="{FF2B5EF4-FFF2-40B4-BE49-F238E27FC236}">
                <a16:creationId xmlns:a16="http://schemas.microsoft.com/office/drawing/2014/main" xmlns="" id="{5B6AFBFB-FCC6-4CD9-9CC0-D4981BA7B339}"/>
              </a:ext>
            </a:extLst>
          </p:cNvPr>
          <p:cNvSpPr/>
          <p:nvPr/>
        </p:nvSpPr>
        <p:spPr>
          <a:xfrm>
            <a:off x="7730259" y="2030216"/>
            <a:ext cx="3883295" cy="738664"/>
          </a:xfrm>
          <a:prstGeom prst="rect">
            <a:avLst/>
          </a:prstGeom>
        </p:spPr>
        <p:txBody>
          <a:bodyPr wrap="square">
            <a:spAutoFit/>
          </a:bodyPr>
          <a:lstStyle/>
          <a:p>
            <a:pPr>
              <a:buClr>
                <a:srgbClr val="E24848"/>
              </a:buClr>
            </a:pPr>
            <a:r>
              <a:rPr lang="en-US" sz="1400" noProof="1"/>
              <a:t>The KVCR digital channel will be Live Streaming 24/7 over the Internet—live events, Pow-Wows, News, etc. to help build a loyal audience.  </a:t>
            </a:r>
          </a:p>
        </p:txBody>
      </p:sp>
      <p:sp>
        <p:nvSpPr>
          <p:cNvPr id="22" name="Content Placeholder 2">
            <a:extLst>
              <a:ext uri="{FF2B5EF4-FFF2-40B4-BE49-F238E27FC236}">
                <a16:creationId xmlns:a16="http://schemas.microsoft.com/office/drawing/2014/main" xmlns="" id="{E39FADF0-0F39-4A37-A1EF-DDC1AC1CDFD0}"/>
              </a:ext>
            </a:extLst>
          </p:cNvPr>
          <p:cNvSpPr txBox="1">
            <a:spLocks/>
          </p:cNvSpPr>
          <p:nvPr/>
        </p:nvSpPr>
        <p:spPr>
          <a:xfrm>
            <a:off x="7732157" y="1778887"/>
            <a:ext cx="1910143" cy="307777"/>
          </a:xfrm>
          <a:prstGeom prst="rect">
            <a:avLst/>
          </a:prstGeom>
          <a:noFill/>
          <a:extLst/>
        </p:spPr>
        <p:txBody>
          <a:bodyPr wrap="square">
            <a:spAutoFit/>
          </a:bodyPr>
          <a:lstStyle>
            <a:defPPr>
              <a:defRPr lang="en-US"/>
            </a:defPPr>
            <a:lvl1pPr>
              <a:defRPr sz="6600" spc="-150">
                <a:solidFill>
                  <a:schemeClr val="tx1">
                    <a:lumMod val="95000"/>
                    <a:lumOff val="5000"/>
                  </a:schemeClr>
                </a:solidFill>
                <a:latin typeface="Raleway Light" panose="020B0403030101060003" pitchFamily="34" charset="0"/>
                <a:ea typeface="Roboto Light" panose="02000000000000000000" pitchFamily="2" charset="0"/>
                <a:cs typeface="Open Sans" panose="020B0606030504020204" pitchFamily="34" charset="0"/>
              </a:defRPr>
            </a:lvl1pPr>
          </a:lstStyle>
          <a:p>
            <a:r>
              <a:rPr lang="en-US" sz="1400" b="1" spc="0" dirty="0">
                <a:latin typeface="Raleway" panose="020B0503030101060003" pitchFamily="34" charset="0"/>
              </a:rPr>
              <a:t>Live Stream KVCR</a:t>
            </a:r>
          </a:p>
        </p:txBody>
      </p:sp>
      <p:grpSp>
        <p:nvGrpSpPr>
          <p:cNvPr id="23" name="Group 22">
            <a:extLst>
              <a:ext uri="{FF2B5EF4-FFF2-40B4-BE49-F238E27FC236}">
                <a16:creationId xmlns:a16="http://schemas.microsoft.com/office/drawing/2014/main" xmlns="" id="{40893E5C-BE35-4307-8FC7-B1AB3161A809}"/>
              </a:ext>
            </a:extLst>
          </p:cNvPr>
          <p:cNvGrpSpPr/>
          <p:nvPr/>
        </p:nvGrpSpPr>
        <p:grpSpPr>
          <a:xfrm>
            <a:off x="7137537" y="3066306"/>
            <a:ext cx="314325" cy="316071"/>
            <a:chOff x="2025650" y="2516188"/>
            <a:chExt cx="285750" cy="287337"/>
          </a:xfrm>
          <a:solidFill>
            <a:srgbClr val="FFC000"/>
          </a:solidFill>
        </p:grpSpPr>
        <p:sp>
          <p:nvSpPr>
            <p:cNvPr id="24" name="Freeform 1153">
              <a:extLst>
                <a:ext uri="{FF2B5EF4-FFF2-40B4-BE49-F238E27FC236}">
                  <a16:creationId xmlns:a16="http://schemas.microsoft.com/office/drawing/2014/main" xmlns="" id="{3B996267-C727-4626-A879-B30BF6E0BC93}"/>
                </a:ext>
              </a:extLst>
            </p:cNvPr>
            <p:cNvSpPr>
              <a:spLocks/>
            </p:cNvSpPr>
            <p:nvPr/>
          </p:nvSpPr>
          <p:spPr bwMode="auto">
            <a:xfrm>
              <a:off x="2187575" y="2554288"/>
              <a:ext cx="38100" cy="107950"/>
            </a:xfrm>
            <a:custGeom>
              <a:avLst/>
              <a:gdLst>
                <a:gd name="T0" fmla="*/ 24 w 95"/>
                <a:gd name="T1" fmla="*/ 271 h 271"/>
                <a:gd name="T2" fmla="*/ 40 w 95"/>
                <a:gd name="T3" fmla="*/ 262 h 271"/>
                <a:gd name="T4" fmla="*/ 58 w 95"/>
                <a:gd name="T5" fmla="*/ 255 h 271"/>
                <a:gd name="T6" fmla="*/ 77 w 95"/>
                <a:gd name="T7" fmla="*/ 249 h 271"/>
                <a:gd name="T8" fmla="*/ 95 w 95"/>
                <a:gd name="T9" fmla="*/ 244 h 271"/>
                <a:gd name="T10" fmla="*/ 95 w 95"/>
                <a:gd name="T11" fmla="*/ 11 h 271"/>
                <a:gd name="T12" fmla="*/ 95 w 95"/>
                <a:gd name="T13" fmla="*/ 7 h 271"/>
                <a:gd name="T14" fmla="*/ 92 w 95"/>
                <a:gd name="T15" fmla="*/ 3 h 271"/>
                <a:gd name="T16" fmla="*/ 88 w 95"/>
                <a:gd name="T17" fmla="*/ 1 h 271"/>
                <a:gd name="T18" fmla="*/ 84 w 95"/>
                <a:gd name="T19" fmla="*/ 0 h 271"/>
                <a:gd name="T20" fmla="*/ 0 w 95"/>
                <a:gd name="T21" fmla="*/ 0 h 271"/>
                <a:gd name="T22" fmla="*/ 0 w 95"/>
                <a:gd name="T23" fmla="*/ 71 h 271"/>
                <a:gd name="T24" fmla="*/ 24 w 95"/>
                <a:gd name="T25" fmla="*/ 71 h 271"/>
                <a:gd name="T26" fmla="*/ 24 w 95"/>
                <a:gd name="T27" fmla="*/ 271 h 2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5" h="271">
                  <a:moveTo>
                    <a:pt x="24" y="271"/>
                  </a:moveTo>
                  <a:lnTo>
                    <a:pt x="40" y="262"/>
                  </a:lnTo>
                  <a:lnTo>
                    <a:pt x="58" y="255"/>
                  </a:lnTo>
                  <a:lnTo>
                    <a:pt x="77" y="249"/>
                  </a:lnTo>
                  <a:lnTo>
                    <a:pt x="95" y="244"/>
                  </a:lnTo>
                  <a:lnTo>
                    <a:pt x="95" y="11"/>
                  </a:lnTo>
                  <a:lnTo>
                    <a:pt x="95" y="7"/>
                  </a:lnTo>
                  <a:lnTo>
                    <a:pt x="92" y="3"/>
                  </a:lnTo>
                  <a:lnTo>
                    <a:pt x="88" y="1"/>
                  </a:lnTo>
                  <a:lnTo>
                    <a:pt x="84" y="0"/>
                  </a:lnTo>
                  <a:lnTo>
                    <a:pt x="0" y="0"/>
                  </a:lnTo>
                  <a:lnTo>
                    <a:pt x="0" y="71"/>
                  </a:lnTo>
                  <a:lnTo>
                    <a:pt x="24" y="71"/>
                  </a:lnTo>
                  <a:lnTo>
                    <a:pt x="24" y="27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1154">
              <a:extLst>
                <a:ext uri="{FF2B5EF4-FFF2-40B4-BE49-F238E27FC236}">
                  <a16:creationId xmlns:a16="http://schemas.microsoft.com/office/drawing/2014/main" xmlns="" id="{D5F2BC83-2170-48C7-8DE1-E554AFD57E05}"/>
                </a:ext>
              </a:extLst>
            </p:cNvPr>
            <p:cNvSpPr>
              <a:spLocks/>
            </p:cNvSpPr>
            <p:nvPr/>
          </p:nvSpPr>
          <p:spPr bwMode="auto">
            <a:xfrm>
              <a:off x="2025650" y="2554288"/>
              <a:ext cx="146050" cy="220663"/>
            </a:xfrm>
            <a:custGeom>
              <a:avLst/>
              <a:gdLst>
                <a:gd name="T0" fmla="*/ 72 w 369"/>
                <a:gd name="T1" fmla="*/ 481 h 554"/>
                <a:gd name="T2" fmla="*/ 72 w 369"/>
                <a:gd name="T3" fmla="*/ 71 h 554"/>
                <a:gd name="T4" fmla="*/ 97 w 369"/>
                <a:gd name="T5" fmla="*/ 71 h 554"/>
                <a:gd name="T6" fmla="*/ 97 w 369"/>
                <a:gd name="T7" fmla="*/ 0 h 554"/>
                <a:gd name="T8" fmla="*/ 12 w 369"/>
                <a:gd name="T9" fmla="*/ 0 h 554"/>
                <a:gd name="T10" fmla="*/ 8 w 369"/>
                <a:gd name="T11" fmla="*/ 1 h 554"/>
                <a:gd name="T12" fmla="*/ 4 w 369"/>
                <a:gd name="T13" fmla="*/ 3 h 554"/>
                <a:gd name="T14" fmla="*/ 1 w 369"/>
                <a:gd name="T15" fmla="*/ 7 h 554"/>
                <a:gd name="T16" fmla="*/ 0 w 369"/>
                <a:gd name="T17" fmla="*/ 11 h 554"/>
                <a:gd name="T18" fmla="*/ 0 w 369"/>
                <a:gd name="T19" fmla="*/ 494 h 554"/>
                <a:gd name="T20" fmla="*/ 1 w 369"/>
                <a:gd name="T21" fmla="*/ 501 h 554"/>
                <a:gd name="T22" fmla="*/ 1 w 369"/>
                <a:gd name="T23" fmla="*/ 508 h 554"/>
                <a:gd name="T24" fmla="*/ 3 w 369"/>
                <a:gd name="T25" fmla="*/ 514 h 554"/>
                <a:gd name="T26" fmla="*/ 4 w 369"/>
                <a:gd name="T27" fmla="*/ 520 h 554"/>
                <a:gd name="T28" fmla="*/ 6 w 369"/>
                <a:gd name="T29" fmla="*/ 525 h 554"/>
                <a:gd name="T30" fmla="*/ 9 w 369"/>
                <a:gd name="T31" fmla="*/ 530 h 554"/>
                <a:gd name="T32" fmla="*/ 12 w 369"/>
                <a:gd name="T33" fmla="*/ 534 h 554"/>
                <a:gd name="T34" fmla="*/ 15 w 369"/>
                <a:gd name="T35" fmla="*/ 538 h 554"/>
                <a:gd name="T36" fmla="*/ 19 w 369"/>
                <a:gd name="T37" fmla="*/ 542 h 554"/>
                <a:gd name="T38" fmla="*/ 24 w 369"/>
                <a:gd name="T39" fmla="*/ 546 h 554"/>
                <a:gd name="T40" fmla="*/ 28 w 369"/>
                <a:gd name="T41" fmla="*/ 548 h 554"/>
                <a:gd name="T42" fmla="*/ 34 w 369"/>
                <a:gd name="T43" fmla="*/ 550 h 554"/>
                <a:gd name="T44" fmla="*/ 40 w 369"/>
                <a:gd name="T45" fmla="*/ 552 h 554"/>
                <a:gd name="T46" fmla="*/ 47 w 369"/>
                <a:gd name="T47" fmla="*/ 553 h 554"/>
                <a:gd name="T48" fmla="*/ 53 w 369"/>
                <a:gd name="T49" fmla="*/ 554 h 554"/>
                <a:gd name="T50" fmla="*/ 61 w 369"/>
                <a:gd name="T51" fmla="*/ 554 h 554"/>
                <a:gd name="T52" fmla="*/ 369 w 369"/>
                <a:gd name="T53" fmla="*/ 554 h 554"/>
                <a:gd name="T54" fmla="*/ 360 w 369"/>
                <a:gd name="T55" fmla="*/ 536 h 554"/>
                <a:gd name="T56" fmla="*/ 351 w 369"/>
                <a:gd name="T57" fmla="*/ 519 h 554"/>
                <a:gd name="T58" fmla="*/ 345 w 369"/>
                <a:gd name="T59" fmla="*/ 501 h 554"/>
                <a:gd name="T60" fmla="*/ 340 w 369"/>
                <a:gd name="T61" fmla="*/ 481 h 554"/>
                <a:gd name="T62" fmla="*/ 72 w 369"/>
                <a:gd name="T63" fmla="*/ 481 h 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69" h="554">
                  <a:moveTo>
                    <a:pt x="72" y="481"/>
                  </a:moveTo>
                  <a:lnTo>
                    <a:pt x="72" y="71"/>
                  </a:lnTo>
                  <a:lnTo>
                    <a:pt x="97" y="71"/>
                  </a:lnTo>
                  <a:lnTo>
                    <a:pt x="97" y="0"/>
                  </a:lnTo>
                  <a:lnTo>
                    <a:pt x="12" y="0"/>
                  </a:lnTo>
                  <a:lnTo>
                    <a:pt x="8" y="1"/>
                  </a:lnTo>
                  <a:lnTo>
                    <a:pt x="4" y="3"/>
                  </a:lnTo>
                  <a:lnTo>
                    <a:pt x="1" y="7"/>
                  </a:lnTo>
                  <a:lnTo>
                    <a:pt x="0" y="11"/>
                  </a:lnTo>
                  <a:lnTo>
                    <a:pt x="0" y="494"/>
                  </a:lnTo>
                  <a:lnTo>
                    <a:pt x="1" y="501"/>
                  </a:lnTo>
                  <a:lnTo>
                    <a:pt x="1" y="508"/>
                  </a:lnTo>
                  <a:lnTo>
                    <a:pt x="3" y="514"/>
                  </a:lnTo>
                  <a:lnTo>
                    <a:pt x="4" y="520"/>
                  </a:lnTo>
                  <a:lnTo>
                    <a:pt x="6" y="525"/>
                  </a:lnTo>
                  <a:lnTo>
                    <a:pt x="9" y="530"/>
                  </a:lnTo>
                  <a:lnTo>
                    <a:pt x="12" y="534"/>
                  </a:lnTo>
                  <a:lnTo>
                    <a:pt x="15" y="538"/>
                  </a:lnTo>
                  <a:lnTo>
                    <a:pt x="19" y="542"/>
                  </a:lnTo>
                  <a:lnTo>
                    <a:pt x="24" y="546"/>
                  </a:lnTo>
                  <a:lnTo>
                    <a:pt x="28" y="548"/>
                  </a:lnTo>
                  <a:lnTo>
                    <a:pt x="34" y="550"/>
                  </a:lnTo>
                  <a:lnTo>
                    <a:pt x="40" y="552"/>
                  </a:lnTo>
                  <a:lnTo>
                    <a:pt x="47" y="553"/>
                  </a:lnTo>
                  <a:lnTo>
                    <a:pt x="53" y="554"/>
                  </a:lnTo>
                  <a:lnTo>
                    <a:pt x="61" y="554"/>
                  </a:lnTo>
                  <a:lnTo>
                    <a:pt x="369" y="554"/>
                  </a:lnTo>
                  <a:lnTo>
                    <a:pt x="360" y="536"/>
                  </a:lnTo>
                  <a:lnTo>
                    <a:pt x="351" y="519"/>
                  </a:lnTo>
                  <a:lnTo>
                    <a:pt x="345" y="501"/>
                  </a:lnTo>
                  <a:lnTo>
                    <a:pt x="340" y="481"/>
                  </a:lnTo>
                  <a:lnTo>
                    <a:pt x="72" y="48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1155">
              <a:extLst>
                <a:ext uri="{FF2B5EF4-FFF2-40B4-BE49-F238E27FC236}">
                  <a16:creationId xmlns:a16="http://schemas.microsoft.com/office/drawing/2014/main" xmlns="" id="{6F149F3A-D6B8-4A90-8C11-290E768B4941}"/>
                </a:ext>
              </a:extLst>
            </p:cNvPr>
            <p:cNvSpPr>
              <a:spLocks/>
            </p:cNvSpPr>
            <p:nvPr/>
          </p:nvSpPr>
          <p:spPr bwMode="auto">
            <a:xfrm>
              <a:off x="2085975" y="2622550"/>
              <a:ext cx="69850" cy="9525"/>
            </a:xfrm>
            <a:custGeom>
              <a:avLst/>
              <a:gdLst>
                <a:gd name="T0" fmla="*/ 164 w 176"/>
                <a:gd name="T1" fmla="*/ 0 h 25"/>
                <a:gd name="T2" fmla="*/ 12 w 176"/>
                <a:gd name="T3" fmla="*/ 0 h 25"/>
                <a:gd name="T4" fmla="*/ 8 w 176"/>
                <a:gd name="T5" fmla="*/ 1 h 25"/>
                <a:gd name="T6" fmla="*/ 4 w 176"/>
                <a:gd name="T7" fmla="*/ 4 h 25"/>
                <a:gd name="T8" fmla="*/ 1 w 176"/>
                <a:gd name="T9" fmla="*/ 7 h 25"/>
                <a:gd name="T10" fmla="*/ 0 w 176"/>
                <a:gd name="T11" fmla="*/ 12 h 25"/>
                <a:gd name="T12" fmla="*/ 1 w 176"/>
                <a:gd name="T13" fmla="*/ 18 h 25"/>
                <a:gd name="T14" fmla="*/ 4 w 176"/>
                <a:gd name="T15" fmla="*/ 21 h 25"/>
                <a:gd name="T16" fmla="*/ 8 w 176"/>
                <a:gd name="T17" fmla="*/ 24 h 25"/>
                <a:gd name="T18" fmla="*/ 12 w 176"/>
                <a:gd name="T19" fmla="*/ 25 h 25"/>
                <a:gd name="T20" fmla="*/ 164 w 176"/>
                <a:gd name="T21" fmla="*/ 25 h 25"/>
                <a:gd name="T22" fmla="*/ 169 w 176"/>
                <a:gd name="T23" fmla="*/ 24 h 25"/>
                <a:gd name="T24" fmla="*/ 172 w 176"/>
                <a:gd name="T25" fmla="*/ 21 h 25"/>
                <a:gd name="T26" fmla="*/ 175 w 176"/>
                <a:gd name="T27" fmla="*/ 18 h 25"/>
                <a:gd name="T28" fmla="*/ 176 w 176"/>
                <a:gd name="T29" fmla="*/ 12 h 25"/>
                <a:gd name="T30" fmla="*/ 175 w 176"/>
                <a:gd name="T31" fmla="*/ 7 h 25"/>
                <a:gd name="T32" fmla="*/ 172 w 176"/>
                <a:gd name="T33" fmla="*/ 4 h 25"/>
                <a:gd name="T34" fmla="*/ 169 w 176"/>
                <a:gd name="T35" fmla="*/ 1 h 25"/>
                <a:gd name="T36" fmla="*/ 164 w 176"/>
                <a:gd name="T37" fmla="*/ 0 h 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5">
                  <a:moveTo>
                    <a:pt x="164" y="0"/>
                  </a:moveTo>
                  <a:lnTo>
                    <a:pt x="12" y="0"/>
                  </a:lnTo>
                  <a:lnTo>
                    <a:pt x="8" y="1"/>
                  </a:lnTo>
                  <a:lnTo>
                    <a:pt x="4" y="4"/>
                  </a:lnTo>
                  <a:lnTo>
                    <a:pt x="1" y="7"/>
                  </a:lnTo>
                  <a:lnTo>
                    <a:pt x="0" y="12"/>
                  </a:lnTo>
                  <a:lnTo>
                    <a:pt x="1" y="18"/>
                  </a:lnTo>
                  <a:lnTo>
                    <a:pt x="4" y="21"/>
                  </a:lnTo>
                  <a:lnTo>
                    <a:pt x="8" y="24"/>
                  </a:lnTo>
                  <a:lnTo>
                    <a:pt x="12" y="25"/>
                  </a:lnTo>
                  <a:lnTo>
                    <a:pt x="164" y="25"/>
                  </a:lnTo>
                  <a:lnTo>
                    <a:pt x="169" y="24"/>
                  </a:lnTo>
                  <a:lnTo>
                    <a:pt x="172" y="21"/>
                  </a:lnTo>
                  <a:lnTo>
                    <a:pt x="175" y="18"/>
                  </a:lnTo>
                  <a:lnTo>
                    <a:pt x="176" y="12"/>
                  </a:lnTo>
                  <a:lnTo>
                    <a:pt x="175" y="7"/>
                  </a:lnTo>
                  <a:lnTo>
                    <a:pt x="172" y="4"/>
                  </a:lnTo>
                  <a:lnTo>
                    <a:pt x="169" y="1"/>
                  </a:lnTo>
                  <a:lnTo>
                    <a:pt x="1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1156">
              <a:extLst>
                <a:ext uri="{FF2B5EF4-FFF2-40B4-BE49-F238E27FC236}">
                  <a16:creationId xmlns:a16="http://schemas.microsoft.com/office/drawing/2014/main" xmlns="" id="{4FBB6242-6588-4F93-9B1E-A11DD6FC127B}"/>
                </a:ext>
              </a:extLst>
            </p:cNvPr>
            <p:cNvSpPr>
              <a:spLocks/>
            </p:cNvSpPr>
            <p:nvPr/>
          </p:nvSpPr>
          <p:spPr bwMode="auto">
            <a:xfrm>
              <a:off x="2085975" y="2651125"/>
              <a:ext cx="69850" cy="9525"/>
            </a:xfrm>
            <a:custGeom>
              <a:avLst/>
              <a:gdLst>
                <a:gd name="T0" fmla="*/ 164 w 176"/>
                <a:gd name="T1" fmla="*/ 0 h 23"/>
                <a:gd name="T2" fmla="*/ 12 w 176"/>
                <a:gd name="T3" fmla="*/ 0 h 23"/>
                <a:gd name="T4" fmla="*/ 8 w 176"/>
                <a:gd name="T5" fmla="*/ 1 h 23"/>
                <a:gd name="T6" fmla="*/ 4 w 176"/>
                <a:gd name="T7" fmla="*/ 3 h 23"/>
                <a:gd name="T8" fmla="*/ 1 w 176"/>
                <a:gd name="T9" fmla="*/ 7 h 23"/>
                <a:gd name="T10" fmla="*/ 0 w 176"/>
                <a:gd name="T11" fmla="*/ 12 h 23"/>
                <a:gd name="T12" fmla="*/ 1 w 176"/>
                <a:gd name="T13" fmla="*/ 16 h 23"/>
                <a:gd name="T14" fmla="*/ 4 w 176"/>
                <a:gd name="T15" fmla="*/ 20 h 23"/>
                <a:gd name="T16" fmla="*/ 8 w 176"/>
                <a:gd name="T17" fmla="*/ 23 h 23"/>
                <a:gd name="T18" fmla="*/ 12 w 176"/>
                <a:gd name="T19" fmla="*/ 23 h 23"/>
                <a:gd name="T20" fmla="*/ 164 w 176"/>
                <a:gd name="T21" fmla="*/ 23 h 23"/>
                <a:gd name="T22" fmla="*/ 169 w 176"/>
                <a:gd name="T23" fmla="*/ 23 h 23"/>
                <a:gd name="T24" fmla="*/ 172 w 176"/>
                <a:gd name="T25" fmla="*/ 20 h 23"/>
                <a:gd name="T26" fmla="*/ 175 w 176"/>
                <a:gd name="T27" fmla="*/ 16 h 23"/>
                <a:gd name="T28" fmla="*/ 176 w 176"/>
                <a:gd name="T29" fmla="*/ 12 h 23"/>
                <a:gd name="T30" fmla="*/ 175 w 176"/>
                <a:gd name="T31" fmla="*/ 7 h 23"/>
                <a:gd name="T32" fmla="*/ 172 w 176"/>
                <a:gd name="T33" fmla="*/ 3 h 23"/>
                <a:gd name="T34" fmla="*/ 169 w 176"/>
                <a:gd name="T35" fmla="*/ 1 h 23"/>
                <a:gd name="T36" fmla="*/ 164 w 176"/>
                <a:gd name="T37" fmla="*/ 0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3">
                  <a:moveTo>
                    <a:pt x="164" y="0"/>
                  </a:moveTo>
                  <a:lnTo>
                    <a:pt x="12" y="0"/>
                  </a:lnTo>
                  <a:lnTo>
                    <a:pt x="8" y="1"/>
                  </a:lnTo>
                  <a:lnTo>
                    <a:pt x="4" y="3"/>
                  </a:lnTo>
                  <a:lnTo>
                    <a:pt x="1" y="7"/>
                  </a:lnTo>
                  <a:lnTo>
                    <a:pt x="0" y="12"/>
                  </a:lnTo>
                  <a:lnTo>
                    <a:pt x="1" y="16"/>
                  </a:lnTo>
                  <a:lnTo>
                    <a:pt x="4" y="20"/>
                  </a:lnTo>
                  <a:lnTo>
                    <a:pt x="8" y="23"/>
                  </a:lnTo>
                  <a:lnTo>
                    <a:pt x="12" y="23"/>
                  </a:lnTo>
                  <a:lnTo>
                    <a:pt x="164" y="23"/>
                  </a:lnTo>
                  <a:lnTo>
                    <a:pt x="169" y="23"/>
                  </a:lnTo>
                  <a:lnTo>
                    <a:pt x="172" y="20"/>
                  </a:lnTo>
                  <a:lnTo>
                    <a:pt x="175" y="16"/>
                  </a:lnTo>
                  <a:lnTo>
                    <a:pt x="176" y="12"/>
                  </a:lnTo>
                  <a:lnTo>
                    <a:pt x="175" y="7"/>
                  </a:lnTo>
                  <a:lnTo>
                    <a:pt x="172" y="3"/>
                  </a:lnTo>
                  <a:lnTo>
                    <a:pt x="169" y="1"/>
                  </a:lnTo>
                  <a:lnTo>
                    <a:pt x="16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1157">
              <a:extLst>
                <a:ext uri="{FF2B5EF4-FFF2-40B4-BE49-F238E27FC236}">
                  <a16:creationId xmlns:a16="http://schemas.microsoft.com/office/drawing/2014/main" xmlns="" id="{8BDCE770-2A5A-4DB4-A4C9-191CC4CD094F}"/>
                </a:ext>
              </a:extLst>
            </p:cNvPr>
            <p:cNvSpPr>
              <a:spLocks/>
            </p:cNvSpPr>
            <p:nvPr/>
          </p:nvSpPr>
          <p:spPr bwMode="auto">
            <a:xfrm>
              <a:off x="2085975" y="2679700"/>
              <a:ext cx="69850" cy="9525"/>
            </a:xfrm>
            <a:custGeom>
              <a:avLst/>
              <a:gdLst>
                <a:gd name="T0" fmla="*/ 176 w 176"/>
                <a:gd name="T1" fmla="*/ 11 h 23"/>
                <a:gd name="T2" fmla="*/ 175 w 176"/>
                <a:gd name="T3" fmla="*/ 7 h 23"/>
                <a:gd name="T4" fmla="*/ 172 w 176"/>
                <a:gd name="T5" fmla="*/ 3 h 23"/>
                <a:gd name="T6" fmla="*/ 169 w 176"/>
                <a:gd name="T7" fmla="*/ 1 h 23"/>
                <a:gd name="T8" fmla="*/ 164 w 176"/>
                <a:gd name="T9" fmla="*/ 0 h 23"/>
                <a:gd name="T10" fmla="*/ 12 w 176"/>
                <a:gd name="T11" fmla="*/ 0 h 23"/>
                <a:gd name="T12" fmla="*/ 8 w 176"/>
                <a:gd name="T13" fmla="*/ 1 h 23"/>
                <a:gd name="T14" fmla="*/ 4 w 176"/>
                <a:gd name="T15" fmla="*/ 3 h 23"/>
                <a:gd name="T16" fmla="*/ 1 w 176"/>
                <a:gd name="T17" fmla="*/ 7 h 23"/>
                <a:gd name="T18" fmla="*/ 0 w 176"/>
                <a:gd name="T19" fmla="*/ 11 h 23"/>
                <a:gd name="T20" fmla="*/ 1 w 176"/>
                <a:gd name="T21" fmla="*/ 16 h 23"/>
                <a:gd name="T22" fmla="*/ 4 w 176"/>
                <a:gd name="T23" fmla="*/ 20 h 23"/>
                <a:gd name="T24" fmla="*/ 8 w 176"/>
                <a:gd name="T25" fmla="*/ 22 h 23"/>
                <a:gd name="T26" fmla="*/ 12 w 176"/>
                <a:gd name="T27" fmla="*/ 23 h 23"/>
                <a:gd name="T28" fmla="*/ 164 w 176"/>
                <a:gd name="T29" fmla="*/ 23 h 23"/>
                <a:gd name="T30" fmla="*/ 169 w 176"/>
                <a:gd name="T31" fmla="*/ 22 h 23"/>
                <a:gd name="T32" fmla="*/ 172 w 176"/>
                <a:gd name="T33" fmla="*/ 20 h 23"/>
                <a:gd name="T34" fmla="*/ 175 w 176"/>
                <a:gd name="T35" fmla="*/ 16 h 23"/>
                <a:gd name="T36" fmla="*/ 176 w 176"/>
                <a:gd name="T37" fmla="*/ 11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6" h="23">
                  <a:moveTo>
                    <a:pt x="176" y="11"/>
                  </a:moveTo>
                  <a:lnTo>
                    <a:pt x="175" y="7"/>
                  </a:lnTo>
                  <a:lnTo>
                    <a:pt x="172" y="3"/>
                  </a:lnTo>
                  <a:lnTo>
                    <a:pt x="169" y="1"/>
                  </a:lnTo>
                  <a:lnTo>
                    <a:pt x="164" y="0"/>
                  </a:lnTo>
                  <a:lnTo>
                    <a:pt x="12" y="0"/>
                  </a:lnTo>
                  <a:lnTo>
                    <a:pt x="8" y="1"/>
                  </a:lnTo>
                  <a:lnTo>
                    <a:pt x="4" y="3"/>
                  </a:lnTo>
                  <a:lnTo>
                    <a:pt x="1" y="7"/>
                  </a:lnTo>
                  <a:lnTo>
                    <a:pt x="0" y="11"/>
                  </a:lnTo>
                  <a:lnTo>
                    <a:pt x="1" y="16"/>
                  </a:lnTo>
                  <a:lnTo>
                    <a:pt x="4" y="20"/>
                  </a:lnTo>
                  <a:lnTo>
                    <a:pt x="8" y="22"/>
                  </a:lnTo>
                  <a:lnTo>
                    <a:pt x="12" y="23"/>
                  </a:lnTo>
                  <a:lnTo>
                    <a:pt x="164" y="23"/>
                  </a:lnTo>
                  <a:lnTo>
                    <a:pt x="169" y="22"/>
                  </a:lnTo>
                  <a:lnTo>
                    <a:pt x="172" y="20"/>
                  </a:lnTo>
                  <a:lnTo>
                    <a:pt x="175" y="16"/>
                  </a:lnTo>
                  <a:lnTo>
                    <a:pt x="176" y="1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1158">
              <a:extLst>
                <a:ext uri="{FF2B5EF4-FFF2-40B4-BE49-F238E27FC236}">
                  <a16:creationId xmlns:a16="http://schemas.microsoft.com/office/drawing/2014/main" xmlns="" id="{C8D4ADC9-8D5B-479C-A968-294550141111}"/>
                </a:ext>
              </a:extLst>
            </p:cNvPr>
            <p:cNvSpPr>
              <a:spLocks/>
            </p:cNvSpPr>
            <p:nvPr/>
          </p:nvSpPr>
          <p:spPr bwMode="auto">
            <a:xfrm>
              <a:off x="2085975" y="2708275"/>
              <a:ext cx="44450" cy="9525"/>
            </a:xfrm>
            <a:custGeom>
              <a:avLst/>
              <a:gdLst>
                <a:gd name="T0" fmla="*/ 12 w 115"/>
                <a:gd name="T1" fmla="*/ 0 h 24"/>
                <a:gd name="T2" fmla="*/ 8 w 115"/>
                <a:gd name="T3" fmla="*/ 1 h 24"/>
                <a:gd name="T4" fmla="*/ 4 w 115"/>
                <a:gd name="T5" fmla="*/ 3 h 24"/>
                <a:gd name="T6" fmla="*/ 1 w 115"/>
                <a:gd name="T7" fmla="*/ 8 h 24"/>
                <a:gd name="T8" fmla="*/ 0 w 115"/>
                <a:gd name="T9" fmla="*/ 12 h 24"/>
                <a:gd name="T10" fmla="*/ 1 w 115"/>
                <a:gd name="T11" fmla="*/ 17 h 24"/>
                <a:gd name="T12" fmla="*/ 4 w 115"/>
                <a:gd name="T13" fmla="*/ 21 h 24"/>
                <a:gd name="T14" fmla="*/ 8 w 115"/>
                <a:gd name="T15" fmla="*/ 23 h 24"/>
                <a:gd name="T16" fmla="*/ 12 w 115"/>
                <a:gd name="T17" fmla="*/ 24 h 24"/>
                <a:gd name="T18" fmla="*/ 104 w 115"/>
                <a:gd name="T19" fmla="*/ 24 h 24"/>
                <a:gd name="T20" fmla="*/ 108 w 115"/>
                <a:gd name="T21" fmla="*/ 23 h 24"/>
                <a:gd name="T22" fmla="*/ 112 w 115"/>
                <a:gd name="T23" fmla="*/ 21 h 24"/>
                <a:gd name="T24" fmla="*/ 114 w 115"/>
                <a:gd name="T25" fmla="*/ 17 h 24"/>
                <a:gd name="T26" fmla="*/ 115 w 115"/>
                <a:gd name="T27" fmla="*/ 12 h 24"/>
                <a:gd name="T28" fmla="*/ 114 w 115"/>
                <a:gd name="T29" fmla="*/ 8 h 24"/>
                <a:gd name="T30" fmla="*/ 112 w 115"/>
                <a:gd name="T31" fmla="*/ 3 h 24"/>
                <a:gd name="T32" fmla="*/ 108 w 115"/>
                <a:gd name="T33" fmla="*/ 1 h 24"/>
                <a:gd name="T34" fmla="*/ 104 w 115"/>
                <a:gd name="T35" fmla="*/ 0 h 24"/>
                <a:gd name="T36" fmla="*/ 12 w 115"/>
                <a:gd name="T3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5" h="24">
                  <a:moveTo>
                    <a:pt x="12" y="0"/>
                  </a:moveTo>
                  <a:lnTo>
                    <a:pt x="8" y="1"/>
                  </a:lnTo>
                  <a:lnTo>
                    <a:pt x="4" y="3"/>
                  </a:lnTo>
                  <a:lnTo>
                    <a:pt x="1" y="8"/>
                  </a:lnTo>
                  <a:lnTo>
                    <a:pt x="0" y="12"/>
                  </a:lnTo>
                  <a:lnTo>
                    <a:pt x="1" y="17"/>
                  </a:lnTo>
                  <a:lnTo>
                    <a:pt x="4" y="21"/>
                  </a:lnTo>
                  <a:lnTo>
                    <a:pt x="8" y="23"/>
                  </a:lnTo>
                  <a:lnTo>
                    <a:pt x="12" y="24"/>
                  </a:lnTo>
                  <a:lnTo>
                    <a:pt x="104" y="24"/>
                  </a:lnTo>
                  <a:lnTo>
                    <a:pt x="108" y="23"/>
                  </a:lnTo>
                  <a:lnTo>
                    <a:pt x="112" y="21"/>
                  </a:lnTo>
                  <a:lnTo>
                    <a:pt x="114" y="17"/>
                  </a:lnTo>
                  <a:lnTo>
                    <a:pt x="115" y="12"/>
                  </a:lnTo>
                  <a:lnTo>
                    <a:pt x="114" y="8"/>
                  </a:lnTo>
                  <a:lnTo>
                    <a:pt x="112" y="3"/>
                  </a:lnTo>
                  <a:lnTo>
                    <a:pt x="108" y="1"/>
                  </a:lnTo>
                  <a:lnTo>
                    <a:pt x="104" y="0"/>
                  </a:lnTo>
                  <a:lnTo>
                    <a:pt x="12"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1159">
              <a:extLst>
                <a:ext uri="{FF2B5EF4-FFF2-40B4-BE49-F238E27FC236}">
                  <a16:creationId xmlns:a16="http://schemas.microsoft.com/office/drawing/2014/main" xmlns="" id="{AAF59D74-06BA-4559-A3A2-FB3822B5593E}"/>
                </a:ext>
              </a:extLst>
            </p:cNvPr>
            <p:cNvSpPr>
              <a:spLocks noEditPoints="1"/>
            </p:cNvSpPr>
            <p:nvPr/>
          </p:nvSpPr>
          <p:spPr bwMode="auto">
            <a:xfrm>
              <a:off x="2168525" y="2660650"/>
              <a:ext cx="142875" cy="142875"/>
            </a:xfrm>
            <a:custGeom>
              <a:avLst/>
              <a:gdLst>
                <a:gd name="T0" fmla="*/ 157 w 361"/>
                <a:gd name="T1" fmla="*/ 259 h 362"/>
                <a:gd name="T2" fmla="*/ 84 w 361"/>
                <a:gd name="T3" fmla="*/ 186 h 362"/>
                <a:gd name="T4" fmla="*/ 84 w 361"/>
                <a:gd name="T5" fmla="*/ 176 h 362"/>
                <a:gd name="T6" fmla="*/ 91 w 361"/>
                <a:gd name="T7" fmla="*/ 170 h 362"/>
                <a:gd name="T8" fmla="*/ 101 w 361"/>
                <a:gd name="T9" fmla="*/ 170 h 362"/>
                <a:gd name="T10" fmla="*/ 156 w 361"/>
                <a:gd name="T11" fmla="*/ 224 h 362"/>
                <a:gd name="T12" fmla="*/ 260 w 361"/>
                <a:gd name="T13" fmla="*/ 111 h 362"/>
                <a:gd name="T14" fmla="*/ 266 w 361"/>
                <a:gd name="T15" fmla="*/ 109 h 362"/>
                <a:gd name="T16" fmla="*/ 271 w 361"/>
                <a:gd name="T17" fmla="*/ 111 h 362"/>
                <a:gd name="T18" fmla="*/ 275 w 361"/>
                <a:gd name="T19" fmla="*/ 116 h 362"/>
                <a:gd name="T20" fmla="*/ 276 w 361"/>
                <a:gd name="T21" fmla="*/ 125 h 362"/>
                <a:gd name="T22" fmla="*/ 180 w 361"/>
                <a:gd name="T23" fmla="*/ 0 h 362"/>
                <a:gd name="T24" fmla="*/ 143 w 361"/>
                <a:gd name="T25" fmla="*/ 4 h 362"/>
                <a:gd name="T26" fmla="*/ 110 w 361"/>
                <a:gd name="T27" fmla="*/ 14 h 362"/>
                <a:gd name="T28" fmla="*/ 79 w 361"/>
                <a:gd name="T29" fmla="*/ 32 h 362"/>
                <a:gd name="T30" fmla="*/ 53 w 361"/>
                <a:gd name="T31" fmla="*/ 54 h 362"/>
                <a:gd name="T32" fmla="*/ 30 w 361"/>
                <a:gd name="T33" fmla="*/ 81 h 362"/>
                <a:gd name="T34" fmla="*/ 14 w 361"/>
                <a:gd name="T35" fmla="*/ 111 h 362"/>
                <a:gd name="T36" fmla="*/ 3 w 361"/>
                <a:gd name="T37" fmla="*/ 145 h 362"/>
                <a:gd name="T38" fmla="*/ 0 w 361"/>
                <a:gd name="T39" fmla="*/ 182 h 362"/>
                <a:gd name="T40" fmla="*/ 3 w 361"/>
                <a:gd name="T41" fmla="*/ 217 h 362"/>
                <a:gd name="T42" fmla="*/ 14 w 361"/>
                <a:gd name="T43" fmla="*/ 252 h 362"/>
                <a:gd name="T44" fmla="*/ 30 w 361"/>
                <a:gd name="T45" fmla="*/ 283 h 362"/>
                <a:gd name="T46" fmla="*/ 53 w 361"/>
                <a:gd name="T47" fmla="*/ 309 h 362"/>
                <a:gd name="T48" fmla="*/ 79 w 361"/>
                <a:gd name="T49" fmla="*/ 331 h 362"/>
                <a:gd name="T50" fmla="*/ 110 w 361"/>
                <a:gd name="T51" fmla="*/ 348 h 362"/>
                <a:gd name="T52" fmla="*/ 143 w 361"/>
                <a:gd name="T53" fmla="*/ 358 h 362"/>
                <a:gd name="T54" fmla="*/ 180 w 361"/>
                <a:gd name="T55" fmla="*/ 362 h 362"/>
                <a:gd name="T56" fmla="*/ 217 w 361"/>
                <a:gd name="T57" fmla="*/ 358 h 362"/>
                <a:gd name="T58" fmla="*/ 251 w 361"/>
                <a:gd name="T59" fmla="*/ 348 h 362"/>
                <a:gd name="T60" fmla="*/ 281 w 361"/>
                <a:gd name="T61" fmla="*/ 331 h 362"/>
                <a:gd name="T62" fmla="*/ 308 w 361"/>
                <a:gd name="T63" fmla="*/ 309 h 362"/>
                <a:gd name="T64" fmla="*/ 330 w 361"/>
                <a:gd name="T65" fmla="*/ 283 h 362"/>
                <a:gd name="T66" fmla="*/ 346 w 361"/>
                <a:gd name="T67" fmla="*/ 252 h 362"/>
                <a:gd name="T68" fmla="*/ 357 w 361"/>
                <a:gd name="T69" fmla="*/ 217 h 362"/>
                <a:gd name="T70" fmla="*/ 361 w 361"/>
                <a:gd name="T71" fmla="*/ 182 h 362"/>
                <a:gd name="T72" fmla="*/ 357 w 361"/>
                <a:gd name="T73" fmla="*/ 145 h 362"/>
                <a:gd name="T74" fmla="*/ 346 w 361"/>
                <a:gd name="T75" fmla="*/ 111 h 362"/>
                <a:gd name="T76" fmla="*/ 330 w 361"/>
                <a:gd name="T77" fmla="*/ 81 h 362"/>
                <a:gd name="T78" fmla="*/ 308 w 361"/>
                <a:gd name="T79" fmla="*/ 54 h 362"/>
                <a:gd name="T80" fmla="*/ 281 w 361"/>
                <a:gd name="T81" fmla="*/ 32 h 362"/>
                <a:gd name="T82" fmla="*/ 251 w 361"/>
                <a:gd name="T83" fmla="*/ 14 h 362"/>
                <a:gd name="T84" fmla="*/ 217 w 361"/>
                <a:gd name="T85" fmla="*/ 4 h 362"/>
                <a:gd name="T86" fmla="*/ 180 w 361"/>
                <a:gd name="T87" fmla="*/ 0 h 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61" h="362">
                  <a:moveTo>
                    <a:pt x="273" y="130"/>
                  </a:moveTo>
                  <a:lnTo>
                    <a:pt x="157" y="259"/>
                  </a:lnTo>
                  <a:lnTo>
                    <a:pt x="87" y="190"/>
                  </a:lnTo>
                  <a:lnTo>
                    <a:pt x="84" y="186"/>
                  </a:lnTo>
                  <a:lnTo>
                    <a:pt x="83" y="182"/>
                  </a:lnTo>
                  <a:lnTo>
                    <a:pt x="84" y="176"/>
                  </a:lnTo>
                  <a:lnTo>
                    <a:pt x="87" y="172"/>
                  </a:lnTo>
                  <a:lnTo>
                    <a:pt x="91" y="170"/>
                  </a:lnTo>
                  <a:lnTo>
                    <a:pt x="96" y="169"/>
                  </a:lnTo>
                  <a:lnTo>
                    <a:pt x="101" y="170"/>
                  </a:lnTo>
                  <a:lnTo>
                    <a:pt x="105" y="172"/>
                  </a:lnTo>
                  <a:lnTo>
                    <a:pt x="156" y="224"/>
                  </a:lnTo>
                  <a:lnTo>
                    <a:pt x="256" y="113"/>
                  </a:lnTo>
                  <a:lnTo>
                    <a:pt x="260" y="111"/>
                  </a:lnTo>
                  <a:lnTo>
                    <a:pt x="264" y="109"/>
                  </a:lnTo>
                  <a:lnTo>
                    <a:pt x="266" y="109"/>
                  </a:lnTo>
                  <a:lnTo>
                    <a:pt x="268" y="110"/>
                  </a:lnTo>
                  <a:lnTo>
                    <a:pt x="271" y="111"/>
                  </a:lnTo>
                  <a:lnTo>
                    <a:pt x="272" y="112"/>
                  </a:lnTo>
                  <a:lnTo>
                    <a:pt x="275" y="116"/>
                  </a:lnTo>
                  <a:lnTo>
                    <a:pt x="276" y="121"/>
                  </a:lnTo>
                  <a:lnTo>
                    <a:pt x="276" y="125"/>
                  </a:lnTo>
                  <a:lnTo>
                    <a:pt x="273" y="130"/>
                  </a:lnTo>
                  <a:close/>
                  <a:moveTo>
                    <a:pt x="180" y="0"/>
                  </a:moveTo>
                  <a:lnTo>
                    <a:pt x="162" y="1"/>
                  </a:lnTo>
                  <a:lnTo>
                    <a:pt x="143" y="4"/>
                  </a:lnTo>
                  <a:lnTo>
                    <a:pt x="126" y="8"/>
                  </a:lnTo>
                  <a:lnTo>
                    <a:pt x="110" y="14"/>
                  </a:lnTo>
                  <a:lnTo>
                    <a:pt x="94" y="23"/>
                  </a:lnTo>
                  <a:lnTo>
                    <a:pt x="79" y="32"/>
                  </a:lnTo>
                  <a:lnTo>
                    <a:pt x="65" y="42"/>
                  </a:lnTo>
                  <a:lnTo>
                    <a:pt x="53" y="54"/>
                  </a:lnTo>
                  <a:lnTo>
                    <a:pt x="40" y="66"/>
                  </a:lnTo>
                  <a:lnTo>
                    <a:pt x="30" y="81"/>
                  </a:lnTo>
                  <a:lnTo>
                    <a:pt x="21" y="96"/>
                  </a:lnTo>
                  <a:lnTo>
                    <a:pt x="14" y="111"/>
                  </a:lnTo>
                  <a:lnTo>
                    <a:pt x="8" y="128"/>
                  </a:lnTo>
                  <a:lnTo>
                    <a:pt x="3" y="145"/>
                  </a:lnTo>
                  <a:lnTo>
                    <a:pt x="1" y="163"/>
                  </a:lnTo>
                  <a:lnTo>
                    <a:pt x="0" y="182"/>
                  </a:lnTo>
                  <a:lnTo>
                    <a:pt x="1" y="200"/>
                  </a:lnTo>
                  <a:lnTo>
                    <a:pt x="3" y="217"/>
                  </a:lnTo>
                  <a:lnTo>
                    <a:pt x="8" y="235"/>
                  </a:lnTo>
                  <a:lnTo>
                    <a:pt x="14" y="252"/>
                  </a:lnTo>
                  <a:lnTo>
                    <a:pt x="21" y="267"/>
                  </a:lnTo>
                  <a:lnTo>
                    <a:pt x="30" y="283"/>
                  </a:lnTo>
                  <a:lnTo>
                    <a:pt x="40" y="296"/>
                  </a:lnTo>
                  <a:lnTo>
                    <a:pt x="53" y="309"/>
                  </a:lnTo>
                  <a:lnTo>
                    <a:pt x="65" y="320"/>
                  </a:lnTo>
                  <a:lnTo>
                    <a:pt x="79" y="331"/>
                  </a:lnTo>
                  <a:lnTo>
                    <a:pt x="94" y="340"/>
                  </a:lnTo>
                  <a:lnTo>
                    <a:pt x="110" y="348"/>
                  </a:lnTo>
                  <a:lnTo>
                    <a:pt x="126" y="354"/>
                  </a:lnTo>
                  <a:lnTo>
                    <a:pt x="143" y="358"/>
                  </a:lnTo>
                  <a:lnTo>
                    <a:pt x="162" y="361"/>
                  </a:lnTo>
                  <a:lnTo>
                    <a:pt x="180" y="362"/>
                  </a:lnTo>
                  <a:lnTo>
                    <a:pt x="199" y="361"/>
                  </a:lnTo>
                  <a:lnTo>
                    <a:pt x="217" y="358"/>
                  </a:lnTo>
                  <a:lnTo>
                    <a:pt x="234" y="354"/>
                  </a:lnTo>
                  <a:lnTo>
                    <a:pt x="251" y="348"/>
                  </a:lnTo>
                  <a:lnTo>
                    <a:pt x="266" y="340"/>
                  </a:lnTo>
                  <a:lnTo>
                    <a:pt x="281" y="331"/>
                  </a:lnTo>
                  <a:lnTo>
                    <a:pt x="295" y="320"/>
                  </a:lnTo>
                  <a:lnTo>
                    <a:pt x="308" y="309"/>
                  </a:lnTo>
                  <a:lnTo>
                    <a:pt x="320" y="296"/>
                  </a:lnTo>
                  <a:lnTo>
                    <a:pt x="330" y="283"/>
                  </a:lnTo>
                  <a:lnTo>
                    <a:pt x="339" y="267"/>
                  </a:lnTo>
                  <a:lnTo>
                    <a:pt x="346" y="252"/>
                  </a:lnTo>
                  <a:lnTo>
                    <a:pt x="352" y="235"/>
                  </a:lnTo>
                  <a:lnTo>
                    <a:pt x="357" y="217"/>
                  </a:lnTo>
                  <a:lnTo>
                    <a:pt x="360" y="200"/>
                  </a:lnTo>
                  <a:lnTo>
                    <a:pt x="361" y="182"/>
                  </a:lnTo>
                  <a:lnTo>
                    <a:pt x="360" y="163"/>
                  </a:lnTo>
                  <a:lnTo>
                    <a:pt x="357" y="145"/>
                  </a:lnTo>
                  <a:lnTo>
                    <a:pt x="352" y="128"/>
                  </a:lnTo>
                  <a:lnTo>
                    <a:pt x="346" y="111"/>
                  </a:lnTo>
                  <a:lnTo>
                    <a:pt x="339" y="96"/>
                  </a:lnTo>
                  <a:lnTo>
                    <a:pt x="330" y="81"/>
                  </a:lnTo>
                  <a:lnTo>
                    <a:pt x="320" y="66"/>
                  </a:lnTo>
                  <a:lnTo>
                    <a:pt x="308" y="54"/>
                  </a:lnTo>
                  <a:lnTo>
                    <a:pt x="295" y="42"/>
                  </a:lnTo>
                  <a:lnTo>
                    <a:pt x="281" y="32"/>
                  </a:lnTo>
                  <a:lnTo>
                    <a:pt x="266" y="23"/>
                  </a:lnTo>
                  <a:lnTo>
                    <a:pt x="251" y="14"/>
                  </a:lnTo>
                  <a:lnTo>
                    <a:pt x="234" y="8"/>
                  </a:lnTo>
                  <a:lnTo>
                    <a:pt x="217" y="4"/>
                  </a:lnTo>
                  <a:lnTo>
                    <a:pt x="199" y="1"/>
                  </a:lnTo>
                  <a:lnTo>
                    <a:pt x="18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1160">
              <a:extLst>
                <a:ext uri="{FF2B5EF4-FFF2-40B4-BE49-F238E27FC236}">
                  <a16:creationId xmlns:a16="http://schemas.microsoft.com/office/drawing/2014/main" xmlns="" id="{A18C475A-DC2B-40C5-A414-90678C87431F}"/>
                </a:ext>
              </a:extLst>
            </p:cNvPr>
            <p:cNvSpPr>
              <a:spLocks/>
            </p:cNvSpPr>
            <p:nvPr/>
          </p:nvSpPr>
          <p:spPr bwMode="auto">
            <a:xfrm>
              <a:off x="2073275" y="2516188"/>
              <a:ext cx="104775" cy="82550"/>
            </a:xfrm>
            <a:custGeom>
              <a:avLst/>
              <a:gdLst>
                <a:gd name="T0" fmla="*/ 253 w 264"/>
                <a:gd name="T1" fmla="*/ 205 h 205"/>
                <a:gd name="T2" fmla="*/ 261 w 264"/>
                <a:gd name="T3" fmla="*/ 202 h 205"/>
                <a:gd name="T4" fmla="*/ 264 w 264"/>
                <a:gd name="T5" fmla="*/ 193 h 205"/>
                <a:gd name="T6" fmla="*/ 263 w 264"/>
                <a:gd name="T7" fmla="*/ 56 h 205"/>
                <a:gd name="T8" fmla="*/ 257 w 264"/>
                <a:gd name="T9" fmla="*/ 49 h 205"/>
                <a:gd name="T10" fmla="*/ 215 w 264"/>
                <a:gd name="T11" fmla="*/ 48 h 205"/>
                <a:gd name="T12" fmla="*/ 204 w 264"/>
                <a:gd name="T13" fmla="*/ 43 h 205"/>
                <a:gd name="T14" fmla="*/ 200 w 264"/>
                <a:gd name="T15" fmla="*/ 32 h 205"/>
                <a:gd name="T16" fmla="*/ 191 w 264"/>
                <a:gd name="T17" fmla="*/ 19 h 205"/>
                <a:gd name="T18" fmla="*/ 176 w 264"/>
                <a:gd name="T19" fmla="*/ 9 h 205"/>
                <a:gd name="T20" fmla="*/ 167 w 264"/>
                <a:gd name="T21" fmla="*/ 5 h 205"/>
                <a:gd name="T22" fmla="*/ 164 w 264"/>
                <a:gd name="T23" fmla="*/ 4 h 205"/>
                <a:gd name="T24" fmla="*/ 160 w 264"/>
                <a:gd name="T25" fmla="*/ 4 h 205"/>
                <a:gd name="T26" fmla="*/ 157 w 264"/>
                <a:gd name="T27" fmla="*/ 3 h 205"/>
                <a:gd name="T28" fmla="*/ 153 w 264"/>
                <a:gd name="T29" fmla="*/ 2 h 205"/>
                <a:gd name="T30" fmla="*/ 149 w 264"/>
                <a:gd name="T31" fmla="*/ 1 h 205"/>
                <a:gd name="T32" fmla="*/ 145 w 264"/>
                <a:gd name="T33" fmla="*/ 1 h 205"/>
                <a:gd name="T34" fmla="*/ 139 w 264"/>
                <a:gd name="T35" fmla="*/ 0 h 205"/>
                <a:gd name="T36" fmla="*/ 130 w 264"/>
                <a:gd name="T37" fmla="*/ 0 h 205"/>
                <a:gd name="T38" fmla="*/ 123 w 264"/>
                <a:gd name="T39" fmla="*/ 1 h 205"/>
                <a:gd name="T40" fmla="*/ 119 w 264"/>
                <a:gd name="T41" fmla="*/ 1 h 205"/>
                <a:gd name="T42" fmla="*/ 115 w 264"/>
                <a:gd name="T43" fmla="*/ 2 h 205"/>
                <a:gd name="T44" fmla="*/ 111 w 264"/>
                <a:gd name="T45" fmla="*/ 3 h 205"/>
                <a:gd name="T46" fmla="*/ 108 w 264"/>
                <a:gd name="T47" fmla="*/ 4 h 205"/>
                <a:gd name="T48" fmla="*/ 104 w 264"/>
                <a:gd name="T49" fmla="*/ 4 h 205"/>
                <a:gd name="T50" fmla="*/ 101 w 264"/>
                <a:gd name="T51" fmla="*/ 5 h 205"/>
                <a:gd name="T52" fmla="*/ 92 w 264"/>
                <a:gd name="T53" fmla="*/ 9 h 205"/>
                <a:gd name="T54" fmla="*/ 78 w 264"/>
                <a:gd name="T55" fmla="*/ 19 h 205"/>
                <a:gd name="T56" fmla="*/ 68 w 264"/>
                <a:gd name="T57" fmla="*/ 32 h 205"/>
                <a:gd name="T58" fmla="*/ 64 w 264"/>
                <a:gd name="T59" fmla="*/ 43 h 205"/>
                <a:gd name="T60" fmla="*/ 53 w 264"/>
                <a:gd name="T61" fmla="*/ 48 h 205"/>
                <a:gd name="T62" fmla="*/ 7 w 264"/>
                <a:gd name="T63" fmla="*/ 49 h 205"/>
                <a:gd name="T64" fmla="*/ 0 w 264"/>
                <a:gd name="T65" fmla="*/ 56 h 205"/>
                <a:gd name="T66" fmla="*/ 0 w 264"/>
                <a:gd name="T67" fmla="*/ 193 h 205"/>
                <a:gd name="T68" fmla="*/ 3 w 264"/>
                <a:gd name="T69" fmla="*/ 202 h 205"/>
                <a:gd name="T70" fmla="*/ 11 w 264"/>
                <a:gd name="T71" fmla="*/ 205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4" h="205">
                  <a:moveTo>
                    <a:pt x="11" y="205"/>
                  </a:moveTo>
                  <a:lnTo>
                    <a:pt x="253" y="205"/>
                  </a:lnTo>
                  <a:lnTo>
                    <a:pt x="257" y="204"/>
                  </a:lnTo>
                  <a:lnTo>
                    <a:pt x="261" y="202"/>
                  </a:lnTo>
                  <a:lnTo>
                    <a:pt x="263" y="198"/>
                  </a:lnTo>
                  <a:lnTo>
                    <a:pt x="264" y="193"/>
                  </a:lnTo>
                  <a:lnTo>
                    <a:pt x="264" y="60"/>
                  </a:lnTo>
                  <a:lnTo>
                    <a:pt x="263" y="56"/>
                  </a:lnTo>
                  <a:lnTo>
                    <a:pt x="261" y="52"/>
                  </a:lnTo>
                  <a:lnTo>
                    <a:pt x="257" y="49"/>
                  </a:lnTo>
                  <a:lnTo>
                    <a:pt x="253" y="48"/>
                  </a:lnTo>
                  <a:lnTo>
                    <a:pt x="215" y="48"/>
                  </a:lnTo>
                  <a:lnTo>
                    <a:pt x="206" y="48"/>
                  </a:lnTo>
                  <a:lnTo>
                    <a:pt x="204" y="43"/>
                  </a:lnTo>
                  <a:lnTo>
                    <a:pt x="202" y="38"/>
                  </a:lnTo>
                  <a:lnTo>
                    <a:pt x="200" y="32"/>
                  </a:lnTo>
                  <a:lnTo>
                    <a:pt x="196" y="26"/>
                  </a:lnTo>
                  <a:lnTo>
                    <a:pt x="191" y="19"/>
                  </a:lnTo>
                  <a:lnTo>
                    <a:pt x="185" y="14"/>
                  </a:lnTo>
                  <a:lnTo>
                    <a:pt x="176" y="9"/>
                  </a:lnTo>
                  <a:lnTo>
                    <a:pt x="167" y="5"/>
                  </a:lnTo>
                  <a:lnTo>
                    <a:pt x="167" y="5"/>
                  </a:lnTo>
                  <a:lnTo>
                    <a:pt x="167" y="5"/>
                  </a:lnTo>
                  <a:lnTo>
                    <a:pt x="164" y="4"/>
                  </a:lnTo>
                  <a:lnTo>
                    <a:pt x="161" y="4"/>
                  </a:lnTo>
                  <a:lnTo>
                    <a:pt x="160" y="4"/>
                  </a:lnTo>
                  <a:lnTo>
                    <a:pt x="159" y="4"/>
                  </a:lnTo>
                  <a:lnTo>
                    <a:pt x="157" y="3"/>
                  </a:lnTo>
                  <a:lnTo>
                    <a:pt x="154" y="2"/>
                  </a:lnTo>
                  <a:lnTo>
                    <a:pt x="153" y="2"/>
                  </a:lnTo>
                  <a:lnTo>
                    <a:pt x="152" y="1"/>
                  </a:lnTo>
                  <a:lnTo>
                    <a:pt x="149" y="1"/>
                  </a:lnTo>
                  <a:lnTo>
                    <a:pt x="146" y="1"/>
                  </a:lnTo>
                  <a:lnTo>
                    <a:pt x="145" y="1"/>
                  </a:lnTo>
                  <a:lnTo>
                    <a:pt x="143" y="1"/>
                  </a:lnTo>
                  <a:lnTo>
                    <a:pt x="139" y="0"/>
                  </a:lnTo>
                  <a:lnTo>
                    <a:pt x="135" y="0"/>
                  </a:lnTo>
                  <a:lnTo>
                    <a:pt x="130" y="0"/>
                  </a:lnTo>
                  <a:lnTo>
                    <a:pt x="125" y="1"/>
                  </a:lnTo>
                  <a:lnTo>
                    <a:pt x="123" y="1"/>
                  </a:lnTo>
                  <a:lnTo>
                    <a:pt x="122" y="1"/>
                  </a:lnTo>
                  <a:lnTo>
                    <a:pt x="119" y="1"/>
                  </a:lnTo>
                  <a:lnTo>
                    <a:pt x="116" y="1"/>
                  </a:lnTo>
                  <a:lnTo>
                    <a:pt x="115" y="2"/>
                  </a:lnTo>
                  <a:lnTo>
                    <a:pt x="114" y="2"/>
                  </a:lnTo>
                  <a:lnTo>
                    <a:pt x="111" y="3"/>
                  </a:lnTo>
                  <a:lnTo>
                    <a:pt x="109" y="4"/>
                  </a:lnTo>
                  <a:lnTo>
                    <a:pt x="108" y="4"/>
                  </a:lnTo>
                  <a:lnTo>
                    <a:pt x="107" y="4"/>
                  </a:lnTo>
                  <a:lnTo>
                    <a:pt x="104" y="4"/>
                  </a:lnTo>
                  <a:lnTo>
                    <a:pt x="101" y="5"/>
                  </a:lnTo>
                  <a:lnTo>
                    <a:pt x="101" y="5"/>
                  </a:lnTo>
                  <a:lnTo>
                    <a:pt x="101" y="5"/>
                  </a:lnTo>
                  <a:lnTo>
                    <a:pt x="92" y="9"/>
                  </a:lnTo>
                  <a:lnTo>
                    <a:pt x="84" y="14"/>
                  </a:lnTo>
                  <a:lnTo>
                    <a:pt x="78" y="19"/>
                  </a:lnTo>
                  <a:lnTo>
                    <a:pt x="72" y="26"/>
                  </a:lnTo>
                  <a:lnTo>
                    <a:pt x="68" y="32"/>
                  </a:lnTo>
                  <a:lnTo>
                    <a:pt x="66" y="38"/>
                  </a:lnTo>
                  <a:lnTo>
                    <a:pt x="64" y="43"/>
                  </a:lnTo>
                  <a:lnTo>
                    <a:pt x="62" y="48"/>
                  </a:lnTo>
                  <a:lnTo>
                    <a:pt x="53" y="48"/>
                  </a:lnTo>
                  <a:lnTo>
                    <a:pt x="11" y="48"/>
                  </a:lnTo>
                  <a:lnTo>
                    <a:pt x="7" y="49"/>
                  </a:lnTo>
                  <a:lnTo>
                    <a:pt x="3" y="52"/>
                  </a:lnTo>
                  <a:lnTo>
                    <a:pt x="0" y="56"/>
                  </a:lnTo>
                  <a:lnTo>
                    <a:pt x="0" y="60"/>
                  </a:lnTo>
                  <a:lnTo>
                    <a:pt x="0" y="193"/>
                  </a:lnTo>
                  <a:lnTo>
                    <a:pt x="0" y="198"/>
                  </a:lnTo>
                  <a:lnTo>
                    <a:pt x="3" y="202"/>
                  </a:lnTo>
                  <a:lnTo>
                    <a:pt x="7" y="204"/>
                  </a:lnTo>
                  <a:lnTo>
                    <a:pt x="11" y="2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34">
            <a:extLst>
              <a:ext uri="{FF2B5EF4-FFF2-40B4-BE49-F238E27FC236}">
                <a16:creationId xmlns:a16="http://schemas.microsoft.com/office/drawing/2014/main" xmlns="" id="{91A8F2BF-96F4-4B87-84AA-F7C0211F8483}"/>
              </a:ext>
            </a:extLst>
          </p:cNvPr>
          <p:cNvGrpSpPr/>
          <p:nvPr/>
        </p:nvGrpSpPr>
        <p:grpSpPr>
          <a:xfrm>
            <a:off x="7147300" y="2029467"/>
            <a:ext cx="287338" cy="316072"/>
            <a:chOff x="3171825" y="4237038"/>
            <a:chExt cx="287338" cy="287338"/>
          </a:xfrm>
          <a:solidFill>
            <a:schemeClr val="accent1"/>
          </a:solidFill>
        </p:grpSpPr>
        <p:sp>
          <p:nvSpPr>
            <p:cNvPr id="36" name="Freeform 1002">
              <a:extLst>
                <a:ext uri="{FF2B5EF4-FFF2-40B4-BE49-F238E27FC236}">
                  <a16:creationId xmlns:a16="http://schemas.microsoft.com/office/drawing/2014/main" xmlns="" id="{8A4B2445-45A9-4BFB-B44B-B6D974BE1B7C}"/>
                </a:ext>
              </a:extLst>
            </p:cNvPr>
            <p:cNvSpPr>
              <a:spLocks/>
            </p:cNvSpPr>
            <p:nvPr/>
          </p:nvSpPr>
          <p:spPr bwMode="auto">
            <a:xfrm>
              <a:off x="3171825" y="4237038"/>
              <a:ext cx="230188" cy="249238"/>
            </a:xfrm>
            <a:custGeom>
              <a:avLst/>
              <a:gdLst>
                <a:gd name="T0" fmla="*/ 375 w 579"/>
                <a:gd name="T1" fmla="*/ 490 h 626"/>
                <a:gd name="T2" fmla="*/ 381 w 579"/>
                <a:gd name="T3" fmla="*/ 459 h 626"/>
                <a:gd name="T4" fmla="*/ 392 w 579"/>
                <a:gd name="T5" fmla="*/ 431 h 626"/>
                <a:gd name="T6" fmla="*/ 409 w 579"/>
                <a:gd name="T7" fmla="*/ 406 h 626"/>
                <a:gd name="T8" fmla="*/ 431 w 579"/>
                <a:gd name="T9" fmla="*/ 386 h 626"/>
                <a:gd name="T10" fmla="*/ 455 w 579"/>
                <a:gd name="T11" fmla="*/ 368 h 626"/>
                <a:gd name="T12" fmla="*/ 484 w 579"/>
                <a:gd name="T13" fmla="*/ 356 h 626"/>
                <a:gd name="T14" fmla="*/ 514 w 579"/>
                <a:gd name="T15" fmla="*/ 350 h 626"/>
                <a:gd name="T16" fmla="*/ 543 w 579"/>
                <a:gd name="T17" fmla="*/ 350 h 626"/>
                <a:gd name="T18" fmla="*/ 566 w 579"/>
                <a:gd name="T19" fmla="*/ 354 h 626"/>
                <a:gd name="T20" fmla="*/ 579 w 579"/>
                <a:gd name="T21" fmla="*/ 11 h 626"/>
                <a:gd name="T22" fmla="*/ 575 w 579"/>
                <a:gd name="T23" fmla="*/ 3 h 626"/>
                <a:gd name="T24" fmla="*/ 566 w 579"/>
                <a:gd name="T25" fmla="*/ 0 h 626"/>
                <a:gd name="T26" fmla="*/ 482 w 579"/>
                <a:gd name="T27" fmla="*/ 48 h 626"/>
                <a:gd name="T28" fmla="*/ 506 w 579"/>
                <a:gd name="T29" fmla="*/ 120 h 626"/>
                <a:gd name="T30" fmla="*/ 434 w 579"/>
                <a:gd name="T31" fmla="*/ 48 h 626"/>
                <a:gd name="T32" fmla="*/ 458 w 579"/>
                <a:gd name="T33" fmla="*/ 0 h 626"/>
                <a:gd name="T34" fmla="*/ 361 w 579"/>
                <a:gd name="T35" fmla="*/ 48 h 626"/>
                <a:gd name="T36" fmla="*/ 386 w 579"/>
                <a:gd name="T37" fmla="*/ 120 h 626"/>
                <a:gd name="T38" fmla="*/ 314 w 579"/>
                <a:gd name="T39" fmla="*/ 48 h 626"/>
                <a:gd name="T40" fmla="*/ 337 w 579"/>
                <a:gd name="T41" fmla="*/ 0 h 626"/>
                <a:gd name="T42" fmla="*/ 241 w 579"/>
                <a:gd name="T43" fmla="*/ 48 h 626"/>
                <a:gd name="T44" fmla="*/ 266 w 579"/>
                <a:gd name="T45" fmla="*/ 120 h 626"/>
                <a:gd name="T46" fmla="*/ 193 w 579"/>
                <a:gd name="T47" fmla="*/ 48 h 626"/>
                <a:gd name="T48" fmla="*/ 217 w 579"/>
                <a:gd name="T49" fmla="*/ 0 h 626"/>
                <a:gd name="T50" fmla="*/ 121 w 579"/>
                <a:gd name="T51" fmla="*/ 48 h 626"/>
                <a:gd name="T52" fmla="*/ 144 w 579"/>
                <a:gd name="T53" fmla="*/ 120 h 626"/>
                <a:gd name="T54" fmla="*/ 73 w 579"/>
                <a:gd name="T55" fmla="*/ 48 h 626"/>
                <a:gd name="T56" fmla="*/ 96 w 579"/>
                <a:gd name="T57" fmla="*/ 0 h 626"/>
                <a:gd name="T58" fmla="*/ 8 w 579"/>
                <a:gd name="T59" fmla="*/ 1 h 626"/>
                <a:gd name="T60" fmla="*/ 1 w 579"/>
                <a:gd name="T61" fmla="*/ 7 h 626"/>
                <a:gd name="T62" fmla="*/ 0 w 579"/>
                <a:gd name="T63" fmla="*/ 614 h 626"/>
                <a:gd name="T64" fmla="*/ 4 w 579"/>
                <a:gd name="T65" fmla="*/ 623 h 626"/>
                <a:gd name="T66" fmla="*/ 13 w 579"/>
                <a:gd name="T67" fmla="*/ 626 h 626"/>
                <a:gd name="T68" fmla="*/ 418 w 579"/>
                <a:gd name="T69" fmla="*/ 615 h 626"/>
                <a:gd name="T70" fmla="*/ 397 w 579"/>
                <a:gd name="T71" fmla="*/ 588 h 626"/>
                <a:gd name="T72" fmla="*/ 383 w 579"/>
                <a:gd name="T73" fmla="*/ 558 h 626"/>
                <a:gd name="T74" fmla="*/ 375 w 579"/>
                <a:gd name="T75" fmla="*/ 524 h 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79" h="626">
                  <a:moveTo>
                    <a:pt x="374" y="506"/>
                  </a:moveTo>
                  <a:lnTo>
                    <a:pt x="375" y="490"/>
                  </a:lnTo>
                  <a:lnTo>
                    <a:pt x="377" y="474"/>
                  </a:lnTo>
                  <a:lnTo>
                    <a:pt x="381" y="459"/>
                  </a:lnTo>
                  <a:lnTo>
                    <a:pt x="386" y="445"/>
                  </a:lnTo>
                  <a:lnTo>
                    <a:pt x="392" y="431"/>
                  </a:lnTo>
                  <a:lnTo>
                    <a:pt x="400" y="418"/>
                  </a:lnTo>
                  <a:lnTo>
                    <a:pt x="409" y="406"/>
                  </a:lnTo>
                  <a:lnTo>
                    <a:pt x="420" y="395"/>
                  </a:lnTo>
                  <a:lnTo>
                    <a:pt x="431" y="386"/>
                  </a:lnTo>
                  <a:lnTo>
                    <a:pt x="443" y="376"/>
                  </a:lnTo>
                  <a:lnTo>
                    <a:pt x="455" y="368"/>
                  </a:lnTo>
                  <a:lnTo>
                    <a:pt x="470" y="361"/>
                  </a:lnTo>
                  <a:lnTo>
                    <a:pt x="484" y="356"/>
                  </a:lnTo>
                  <a:lnTo>
                    <a:pt x="499" y="352"/>
                  </a:lnTo>
                  <a:lnTo>
                    <a:pt x="514" y="350"/>
                  </a:lnTo>
                  <a:lnTo>
                    <a:pt x="530" y="349"/>
                  </a:lnTo>
                  <a:lnTo>
                    <a:pt x="543" y="350"/>
                  </a:lnTo>
                  <a:lnTo>
                    <a:pt x="555" y="352"/>
                  </a:lnTo>
                  <a:lnTo>
                    <a:pt x="566" y="354"/>
                  </a:lnTo>
                  <a:lnTo>
                    <a:pt x="579" y="357"/>
                  </a:lnTo>
                  <a:lnTo>
                    <a:pt x="579" y="11"/>
                  </a:lnTo>
                  <a:lnTo>
                    <a:pt x="578" y="7"/>
                  </a:lnTo>
                  <a:lnTo>
                    <a:pt x="575" y="3"/>
                  </a:lnTo>
                  <a:lnTo>
                    <a:pt x="570" y="1"/>
                  </a:lnTo>
                  <a:lnTo>
                    <a:pt x="566" y="0"/>
                  </a:lnTo>
                  <a:lnTo>
                    <a:pt x="482" y="0"/>
                  </a:lnTo>
                  <a:lnTo>
                    <a:pt x="482" y="48"/>
                  </a:lnTo>
                  <a:lnTo>
                    <a:pt x="506" y="48"/>
                  </a:lnTo>
                  <a:lnTo>
                    <a:pt x="506" y="120"/>
                  </a:lnTo>
                  <a:lnTo>
                    <a:pt x="434" y="120"/>
                  </a:lnTo>
                  <a:lnTo>
                    <a:pt x="434" y="48"/>
                  </a:lnTo>
                  <a:lnTo>
                    <a:pt x="458" y="48"/>
                  </a:lnTo>
                  <a:lnTo>
                    <a:pt x="458" y="0"/>
                  </a:lnTo>
                  <a:lnTo>
                    <a:pt x="361" y="0"/>
                  </a:lnTo>
                  <a:lnTo>
                    <a:pt x="361" y="48"/>
                  </a:lnTo>
                  <a:lnTo>
                    <a:pt x="386" y="48"/>
                  </a:lnTo>
                  <a:lnTo>
                    <a:pt x="386" y="120"/>
                  </a:lnTo>
                  <a:lnTo>
                    <a:pt x="314" y="120"/>
                  </a:lnTo>
                  <a:lnTo>
                    <a:pt x="314" y="48"/>
                  </a:lnTo>
                  <a:lnTo>
                    <a:pt x="337" y="48"/>
                  </a:lnTo>
                  <a:lnTo>
                    <a:pt x="337" y="0"/>
                  </a:lnTo>
                  <a:lnTo>
                    <a:pt x="241" y="0"/>
                  </a:lnTo>
                  <a:lnTo>
                    <a:pt x="241" y="48"/>
                  </a:lnTo>
                  <a:lnTo>
                    <a:pt x="266" y="48"/>
                  </a:lnTo>
                  <a:lnTo>
                    <a:pt x="266" y="120"/>
                  </a:lnTo>
                  <a:lnTo>
                    <a:pt x="193" y="120"/>
                  </a:lnTo>
                  <a:lnTo>
                    <a:pt x="193" y="48"/>
                  </a:lnTo>
                  <a:lnTo>
                    <a:pt x="217" y="48"/>
                  </a:lnTo>
                  <a:lnTo>
                    <a:pt x="217" y="0"/>
                  </a:lnTo>
                  <a:lnTo>
                    <a:pt x="121" y="0"/>
                  </a:lnTo>
                  <a:lnTo>
                    <a:pt x="121" y="48"/>
                  </a:lnTo>
                  <a:lnTo>
                    <a:pt x="144" y="48"/>
                  </a:lnTo>
                  <a:lnTo>
                    <a:pt x="144" y="120"/>
                  </a:lnTo>
                  <a:lnTo>
                    <a:pt x="73" y="120"/>
                  </a:lnTo>
                  <a:lnTo>
                    <a:pt x="73" y="48"/>
                  </a:lnTo>
                  <a:lnTo>
                    <a:pt x="96" y="48"/>
                  </a:lnTo>
                  <a:lnTo>
                    <a:pt x="96" y="0"/>
                  </a:lnTo>
                  <a:lnTo>
                    <a:pt x="13" y="0"/>
                  </a:lnTo>
                  <a:lnTo>
                    <a:pt x="8" y="1"/>
                  </a:lnTo>
                  <a:lnTo>
                    <a:pt x="4" y="3"/>
                  </a:lnTo>
                  <a:lnTo>
                    <a:pt x="1" y="7"/>
                  </a:lnTo>
                  <a:lnTo>
                    <a:pt x="0" y="11"/>
                  </a:lnTo>
                  <a:lnTo>
                    <a:pt x="0" y="614"/>
                  </a:lnTo>
                  <a:lnTo>
                    <a:pt x="1" y="619"/>
                  </a:lnTo>
                  <a:lnTo>
                    <a:pt x="4" y="623"/>
                  </a:lnTo>
                  <a:lnTo>
                    <a:pt x="8" y="625"/>
                  </a:lnTo>
                  <a:lnTo>
                    <a:pt x="13" y="626"/>
                  </a:lnTo>
                  <a:lnTo>
                    <a:pt x="430" y="626"/>
                  </a:lnTo>
                  <a:lnTo>
                    <a:pt x="418" y="615"/>
                  </a:lnTo>
                  <a:lnTo>
                    <a:pt x="406" y="603"/>
                  </a:lnTo>
                  <a:lnTo>
                    <a:pt x="397" y="588"/>
                  </a:lnTo>
                  <a:lnTo>
                    <a:pt x="389" y="574"/>
                  </a:lnTo>
                  <a:lnTo>
                    <a:pt x="383" y="558"/>
                  </a:lnTo>
                  <a:lnTo>
                    <a:pt x="378" y="542"/>
                  </a:lnTo>
                  <a:lnTo>
                    <a:pt x="375" y="524"/>
                  </a:lnTo>
                  <a:lnTo>
                    <a:pt x="374" y="506"/>
                  </a:lnTo>
                  <a:close/>
                </a:path>
              </a:pathLst>
            </a:custGeom>
            <a:solidFill>
              <a:srgbClr val="FFC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7" name="Freeform 1003">
              <a:extLst>
                <a:ext uri="{FF2B5EF4-FFF2-40B4-BE49-F238E27FC236}">
                  <a16:creationId xmlns:a16="http://schemas.microsoft.com/office/drawing/2014/main" xmlns="" id="{1A0970B3-727B-44FD-B9AC-24EBE2D71095}"/>
                </a:ext>
              </a:extLst>
            </p:cNvPr>
            <p:cNvSpPr>
              <a:spLocks noEditPoints="1"/>
            </p:cNvSpPr>
            <p:nvPr/>
          </p:nvSpPr>
          <p:spPr bwMode="auto">
            <a:xfrm>
              <a:off x="3330575" y="4386263"/>
              <a:ext cx="128588" cy="138113"/>
            </a:xfrm>
            <a:custGeom>
              <a:avLst/>
              <a:gdLst>
                <a:gd name="T0" fmla="*/ 111 w 325"/>
                <a:gd name="T1" fmla="*/ 239 h 349"/>
                <a:gd name="T2" fmla="*/ 82 w 325"/>
                <a:gd name="T3" fmla="*/ 228 h 349"/>
                <a:gd name="T4" fmla="*/ 56 w 325"/>
                <a:gd name="T5" fmla="*/ 209 h 349"/>
                <a:gd name="T6" fmla="*/ 38 w 325"/>
                <a:gd name="T7" fmla="*/ 185 h 349"/>
                <a:gd name="T8" fmla="*/ 27 w 325"/>
                <a:gd name="T9" fmla="*/ 154 h 349"/>
                <a:gd name="T10" fmla="*/ 26 w 325"/>
                <a:gd name="T11" fmla="*/ 122 h 349"/>
                <a:gd name="T12" fmla="*/ 33 w 325"/>
                <a:gd name="T13" fmla="*/ 91 h 349"/>
                <a:gd name="T14" fmla="*/ 49 w 325"/>
                <a:gd name="T15" fmla="*/ 64 h 349"/>
                <a:gd name="T16" fmla="*/ 73 w 325"/>
                <a:gd name="T17" fmla="*/ 43 h 349"/>
                <a:gd name="T18" fmla="*/ 101 w 325"/>
                <a:gd name="T19" fmla="*/ 29 h 349"/>
                <a:gd name="T20" fmla="*/ 133 w 325"/>
                <a:gd name="T21" fmla="*/ 24 h 349"/>
                <a:gd name="T22" fmla="*/ 165 w 325"/>
                <a:gd name="T23" fmla="*/ 29 h 349"/>
                <a:gd name="T24" fmla="*/ 194 w 325"/>
                <a:gd name="T25" fmla="*/ 43 h 349"/>
                <a:gd name="T26" fmla="*/ 216 w 325"/>
                <a:gd name="T27" fmla="*/ 64 h 349"/>
                <a:gd name="T28" fmla="*/ 233 w 325"/>
                <a:gd name="T29" fmla="*/ 91 h 349"/>
                <a:gd name="T30" fmla="*/ 241 w 325"/>
                <a:gd name="T31" fmla="*/ 122 h 349"/>
                <a:gd name="T32" fmla="*/ 240 w 325"/>
                <a:gd name="T33" fmla="*/ 154 h 349"/>
                <a:gd name="T34" fmla="*/ 229 w 325"/>
                <a:gd name="T35" fmla="*/ 185 h 349"/>
                <a:gd name="T36" fmla="*/ 210 w 325"/>
                <a:gd name="T37" fmla="*/ 209 h 349"/>
                <a:gd name="T38" fmla="*/ 185 w 325"/>
                <a:gd name="T39" fmla="*/ 228 h 349"/>
                <a:gd name="T40" fmla="*/ 155 w 325"/>
                <a:gd name="T41" fmla="*/ 239 h 349"/>
                <a:gd name="T42" fmla="*/ 322 w 325"/>
                <a:gd name="T43" fmla="*/ 329 h 349"/>
                <a:gd name="T44" fmla="*/ 233 w 325"/>
                <a:gd name="T45" fmla="*/ 221 h 349"/>
                <a:gd name="T46" fmla="*/ 254 w 325"/>
                <a:gd name="T47" fmla="*/ 187 h 349"/>
                <a:gd name="T48" fmla="*/ 265 w 325"/>
                <a:gd name="T49" fmla="*/ 147 h 349"/>
                <a:gd name="T50" fmla="*/ 263 w 325"/>
                <a:gd name="T51" fmla="*/ 106 h 349"/>
                <a:gd name="T52" fmla="*/ 250 w 325"/>
                <a:gd name="T53" fmla="*/ 70 h 349"/>
                <a:gd name="T54" fmla="*/ 227 w 325"/>
                <a:gd name="T55" fmla="*/ 39 h 349"/>
                <a:gd name="T56" fmla="*/ 196 w 325"/>
                <a:gd name="T57" fmla="*/ 17 h 349"/>
                <a:gd name="T58" fmla="*/ 160 w 325"/>
                <a:gd name="T59" fmla="*/ 2 h 349"/>
                <a:gd name="T60" fmla="*/ 119 w 325"/>
                <a:gd name="T61" fmla="*/ 0 h 349"/>
                <a:gd name="T62" fmla="*/ 82 w 325"/>
                <a:gd name="T63" fmla="*/ 10 h 349"/>
                <a:gd name="T64" fmla="*/ 49 w 325"/>
                <a:gd name="T65" fmla="*/ 31 h 349"/>
                <a:gd name="T66" fmla="*/ 24 w 325"/>
                <a:gd name="T67" fmla="*/ 58 h 349"/>
                <a:gd name="T68" fmla="*/ 6 w 325"/>
                <a:gd name="T69" fmla="*/ 93 h 349"/>
                <a:gd name="T70" fmla="*/ 0 w 325"/>
                <a:gd name="T71" fmla="*/ 133 h 349"/>
                <a:gd name="T72" fmla="*/ 6 w 325"/>
                <a:gd name="T73" fmla="*/ 172 h 349"/>
                <a:gd name="T74" fmla="*/ 24 w 325"/>
                <a:gd name="T75" fmla="*/ 206 h 349"/>
                <a:gd name="T76" fmla="*/ 49 w 325"/>
                <a:gd name="T77" fmla="*/ 235 h 349"/>
                <a:gd name="T78" fmla="*/ 82 w 325"/>
                <a:gd name="T79" fmla="*/ 254 h 349"/>
                <a:gd name="T80" fmla="*/ 119 w 325"/>
                <a:gd name="T81" fmla="*/ 264 h 349"/>
                <a:gd name="T82" fmla="*/ 152 w 325"/>
                <a:gd name="T83" fmla="*/ 263 h 349"/>
                <a:gd name="T84" fmla="*/ 180 w 325"/>
                <a:gd name="T85" fmla="*/ 257 h 349"/>
                <a:gd name="T86" fmla="*/ 204 w 325"/>
                <a:gd name="T87" fmla="*/ 245 h 349"/>
                <a:gd name="T88" fmla="*/ 309 w 325"/>
                <a:gd name="T89" fmla="*/ 348 h 349"/>
                <a:gd name="T90" fmla="*/ 322 w 325"/>
                <a:gd name="T91" fmla="*/ 346 h 349"/>
                <a:gd name="T92" fmla="*/ 324 w 325"/>
                <a:gd name="T93" fmla="*/ 333 h 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25" h="349">
                  <a:moveTo>
                    <a:pt x="133" y="241"/>
                  </a:moveTo>
                  <a:lnTo>
                    <a:pt x="122" y="240"/>
                  </a:lnTo>
                  <a:lnTo>
                    <a:pt x="111" y="239"/>
                  </a:lnTo>
                  <a:lnTo>
                    <a:pt x="101" y="236"/>
                  </a:lnTo>
                  <a:lnTo>
                    <a:pt x="91" y="233"/>
                  </a:lnTo>
                  <a:lnTo>
                    <a:pt x="82" y="228"/>
                  </a:lnTo>
                  <a:lnTo>
                    <a:pt x="73" y="223"/>
                  </a:lnTo>
                  <a:lnTo>
                    <a:pt x="64" y="216"/>
                  </a:lnTo>
                  <a:lnTo>
                    <a:pt x="56" y="209"/>
                  </a:lnTo>
                  <a:lnTo>
                    <a:pt x="49" y="201"/>
                  </a:lnTo>
                  <a:lnTo>
                    <a:pt x="43" y="193"/>
                  </a:lnTo>
                  <a:lnTo>
                    <a:pt x="38" y="185"/>
                  </a:lnTo>
                  <a:lnTo>
                    <a:pt x="33" y="175"/>
                  </a:lnTo>
                  <a:lnTo>
                    <a:pt x="30" y="164"/>
                  </a:lnTo>
                  <a:lnTo>
                    <a:pt x="27" y="154"/>
                  </a:lnTo>
                  <a:lnTo>
                    <a:pt x="26" y="144"/>
                  </a:lnTo>
                  <a:lnTo>
                    <a:pt x="25" y="133"/>
                  </a:lnTo>
                  <a:lnTo>
                    <a:pt x="26" y="122"/>
                  </a:lnTo>
                  <a:lnTo>
                    <a:pt x="27" y="111"/>
                  </a:lnTo>
                  <a:lnTo>
                    <a:pt x="30" y="100"/>
                  </a:lnTo>
                  <a:lnTo>
                    <a:pt x="33" y="91"/>
                  </a:lnTo>
                  <a:lnTo>
                    <a:pt x="38" y="81"/>
                  </a:lnTo>
                  <a:lnTo>
                    <a:pt x="43" y="73"/>
                  </a:lnTo>
                  <a:lnTo>
                    <a:pt x="49" y="64"/>
                  </a:lnTo>
                  <a:lnTo>
                    <a:pt x="56" y="56"/>
                  </a:lnTo>
                  <a:lnTo>
                    <a:pt x="64" y="49"/>
                  </a:lnTo>
                  <a:lnTo>
                    <a:pt x="73" y="43"/>
                  </a:lnTo>
                  <a:lnTo>
                    <a:pt x="82" y="37"/>
                  </a:lnTo>
                  <a:lnTo>
                    <a:pt x="91" y="33"/>
                  </a:lnTo>
                  <a:lnTo>
                    <a:pt x="101" y="29"/>
                  </a:lnTo>
                  <a:lnTo>
                    <a:pt x="111" y="27"/>
                  </a:lnTo>
                  <a:lnTo>
                    <a:pt x="122" y="25"/>
                  </a:lnTo>
                  <a:lnTo>
                    <a:pt x="133" y="24"/>
                  </a:lnTo>
                  <a:lnTo>
                    <a:pt x="144" y="25"/>
                  </a:lnTo>
                  <a:lnTo>
                    <a:pt x="155" y="27"/>
                  </a:lnTo>
                  <a:lnTo>
                    <a:pt x="165" y="29"/>
                  </a:lnTo>
                  <a:lnTo>
                    <a:pt x="176" y="33"/>
                  </a:lnTo>
                  <a:lnTo>
                    <a:pt x="185" y="37"/>
                  </a:lnTo>
                  <a:lnTo>
                    <a:pt x="194" y="43"/>
                  </a:lnTo>
                  <a:lnTo>
                    <a:pt x="202" y="49"/>
                  </a:lnTo>
                  <a:lnTo>
                    <a:pt x="210" y="56"/>
                  </a:lnTo>
                  <a:lnTo>
                    <a:pt x="216" y="64"/>
                  </a:lnTo>
                  <a:lnTo>
                    <a:pt x="223" y="73"/>
                  </a:lnTo>
                  <a:lnTo>
                    <a:pt x="229" y="81"/>
                  </a:lnTo>
                  <a:lnTo>
                    <a:pt x="233" y="91"/>
                  </a:lnTo>
                  <a:lnTo>
                    <a:pt x="237" y="100"/>
                  </a:lnTo>
                  <a:lnTo>
                    <a:pt x="240" y="111"/>
                  </a:lnTo>
                  <a:lnTo>
                    <a:pt x="241" y="122"/>
                  </a:lnTo>
                  <a:lnTo>
                    <a:pt x="242" y="133"/>
                  </a:lnTo>
                  <a:lnTo>
                    <a:pt x="241" y="144"/>
                  </a:lnTo>
                  <a:lnTo>
                    <a:pt x="240" y="154"/>
                  </a:lnTo>
                  <a:lnTo>
                    <a:pt x="237" y="164"/>
                  </a:lnTo>
                  <a:lnTo>
                    <a:pt x="233" y="175"/>
                  </a:lnTo>
                  <a:lnTo>
                    <a:pt x="229" y="185"/>
                  </a:lnTo>
                  <a:lnTo>
                    <a:pt x="223" y="193"/>
                  </a:lnTo>
                  <a:lnTo>
                    <a:pt x="216" y="201"/>
                  </a:lnTo>
                  <a:lnTo>
                    <a:pt x="210" y="209"/>
                  </a:lnTo>
                  <a:lnTo>
                    <a:pt x="202" y="216"/>
                  </a:lnTo>
                  <a:lnTo>
                    <a:pt x="194" y="223"/>
                  </a:lnTo>
                  <a:lnTo>
                    <a:pt x="185" y="228"/>
                  </a:lnTo>
                  <a:lnTo>
                    <a:pt x="176" y="233"/>
                  </a:lnTo>
                  <a:lnTo>
                    <a:pt x="165" y="236"/>
                  </a:lnTo>
                  <a:lnTo>
                    <a:pt x="155" y="239"/>
                  </a:lnTo>
                  <a:lnTo>
                    <a:pt x="144" y="240"/>
                  </a:lnTo>
                  <a:lnTo>
                    <a:pt x="133" y="241"/>
                  </a:lnTo>
                  <a:close/>
                  <a:moveTo>
                    <a:pt x="322" y="329"/>
                  </a:moveTo>
                  <a:lnTo>
                    <a:pt x="240" y="247"/>
                  </a:lnTo>
                  <a:lnTo>
                    <a:pt x="223" y="230"/>
                  </a:lnTo>
                  <a:lnTo>
                    <a:pt x="233" y="221"/>
                  </a:lnTo>
                  <a:lnTo>
                    <a:pt x="241" y="210"/>
                  </a:lnTo>
                  <a:lnTo>
                    <a:pt x="248" y="199"/>
                  </a:lnTo>
                  <a:lnTo>
                    <a:pt x="254" y="187"/>
                  </a:lnTo>
                  <a:lnTo>
                    <a:pt x="259" y="174"/>
                  </a:lnTo>
                  <a:lnTo>
                    <a:pt x="262" y="160"/>
                  </a:lnTo>
                  <a:lnTo>
                    <a:pt x="265" y="147"/>
                  </a:lnTo>
                  <a:lnTo>
                    <a:pt x="265" y="133"/>
                  </a:lnTo>
                  <a:lnTo>
                    <a:pt x="265" y="120"/>
                  </a:lnTo>
                  <a:lnTo>
                    <a:pt x="263" y="106"/>
                  </a:lnTo>
                  <a:lnTo>
                    <a:pt x="259" y="93"/>
                  </a:lnTo>
                  <a:lnTo>
                    <a:pt x="255" y="81"/>
                  </a:lnTo>
                  <a:lnTo>
                    <a:pt x="250" y="70"/>
                  </a:lnTo>
                  <a:lnTo>
                    <a:pt x="243" y="58"/>
                  </a:lnTo>
                  <a:lnTo>
                    <a:pt x="236" y="48"/>
                  </a:lnTo>
                  <a:lnTo>
                    <a:pt x="227" y="39"/>
                  </a:lnTo>
                  <a:lnTo>
                    <a:pt x="217" y="31"/>
                  </a:lnTo>
                  <a:lnTo>
                    <a:pt x="207" y="23"/>
                  </a:lnTo>
                  <a:lnTo>
                    <a:pt x="196" y="17"/>
                  </a:lnTo>
                  <a:lnTo>
                    <a:pt x="185" y="10"/>
                  </a:lnTo>
                  <a:lnTo>
                    <a:pt x="172" y="6"/>
                  </a:lnTo>
                  <a:lnTo>
                    <a:pt x="160" y="2"/>
                  </a:lnTo>
                  <a:lnTo>
                    <a:pt x="147" y="0"/>
                  </a:lnTo>
                  <a:lnTo>
                    <a:pt x="133" y="0"/>
                  </a:lnTo>
                  <a:lnTo>
                    <a:pt x="119" y="0"/>
                  </a:lnTo>
                  <a:lnTo>
                    <a:pt x="106" y="2"/>
                  </a:lnTo>
                  <a:lnTo>
                    <a:pt x="94" y="6"/>
                  </a:lnTo>
                  <a:lnTo>
                    <a:pt x="82" y="10"/>
                  </a:lnTo>
                  <a:lnTo>
                    <a:pt x="70" y="17"/>
                  </a:lnTo>
                  <a:lnTo>
                    <a:pt x="59" y="23"/>
                  </a:lnTo>
                  <a:lnTo>
                    <a:pt x="49" y="31"/>
                  </a:lnTo>
                  <a:lnTo>
                    <a:pt x="40" y="39"/>
                  </a:lnTo>
                  <a:lnTo>
                    <a:pt x="31" y="48"/>
                  </a:lnTo>
                  <a:lnTo>
                    <a:pt x="24" y="58"/>
                  </a:lnTo>
                  <a:lnTo>
                    <a:pt x="16" y="70"/>
                  </a:lnTo>
                  <a:lnTo>
                    <a:pt x="11" y="81"/>
                  </a:lnTo>
                  <a:lnTo>
                    <a:pt x="6" y="93"/>
                  </a:lnTo>
                  <a:lnTo>
                    <a:pt x="3" y="106"/>
                  </a:lnTo>
                  <a:lnTo>
                    <a:pt x="1" y="120"/>
                  </a:lnTo>
                  <a:lnTo>
                    <a:pt x="0" y="133"/>
                  </a:lnTo>
                  <a:lnTo>
                    <a:pt x="1" y="146"/>
                  </a:lnTo>
                  <a:lnTo>
                    <a:pt x="3" y="159"/>
                  </a:lnTo>
                  <a:lnTo>
                    <a:pt x="6" y="172"/>
                  </a:lnTo>
                  <a:lnTo>
                    <a:pt x="11" y="184"/>
                  </a:lnTo>
                  <a:lnTo>
                    <a:pt x="16" y="196"/>
                  </a:lnTo>
                  <a:lnTo>
                    <a:pt x="24" y="206"/>
                  </a:lnTo>
                  <a:lnTo>
                    <a:pt x="31" y="216"/>
                  </a:lnTo>
                  <a:lnTo>
                    <a:pt x="40" y="227"/>
                  </a:lnTo>
                  <a:lnTo>
                    <a:pt x="49" y="235"/>
                  </a:lnTo>
                  <a:lnTo>
                    <a:pt x="59" y="242"/>
                  </a:lnTo>
                  <a:lnTo>
                    <a:pt x="70" y="249"/>
                  </a:lnTo>
                  <a:lnTo>
                    <a:pt x="82" y="254"/>
                  </a:lnTo>
                  <a:lnTo>
                    <a:pt x="94" y="259"/>
                  </a:lnTo>
                  <a:lnTo>
                    <a:pt x="106" y="262"/>
                  </a:lnTo>
                  <a:lnTo>
                    <a:pt x="119" y="264"/>
                  </a:lnTo>
                  <a:lnTo>
                    <a:pt x="133" y="265"/>
                  </a:lnTo>
                  <a:lnTo>
                    <a:pt x="143" y="264"/>
                  </a:lnTo>
                  <a:lnTo>
                    <a:pt x="152" y="263"/>
                  </a:lnTo>
                  <a:lnTo>
                    <a:pt x="161" y="262"/>
                  </a:lnTo>
                  <a:lnTo>
                    <a:pt x="170" y="259"/>
                  </a:lnTo>
                  <a:lnTo>
                    <a:pt x="180" y="257"/>
                  </a:lnTo>
                  <a:lnTo>
                    <a:pt x="188" y="253"/>
                  </a:lnTo>
                  <a:lnTo>
                    <a:pt x="196" y="249"/>
                  </a:lnTo>
                  <a:lnTo>
                    <a:pt x="204" y="245"/>
                  </a:lnTo>
                  <a:lnTo>
                    <a:pt x="221" y="262"/>
                  </a:lnTo>
                  <a:lnTo>
                    <a:pt x="305" y="346"/>
                  </a:lnTo>
                  <a:lnTo>
                    <a:pt x="309" y="348"/>
                  </a:lnTo>
                  <a:lnTo>
                    <a:pt x="314" y="349"/>
                  </a:lnTo>
                  <a:lnTo>
                    <a:pt x="318" y="348"/>
                  </a:lnTo>
                  <a:lnTo>
                    <a:pt x="322" y="346"/>
                  </a:lnTo>
                  <a:lnTo>
                    <a:pt x="324" y="342"/>
                  </a:lnTo>
                  <a:lnTo>
                    <a:pt x="325" y="338"/>
                  </a:lnTo>
                  <a:lnTo>
                    <a:pt x="324" y="333"/>
                  </a:lnTo>
                  <a:lnTo>
                    <a:pt x="32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38" name="Picture 37">
            <a:extLst>
              <a:ext uri="{FF2B5EF4-FFF2-40B4-BE49-F238E27FC236}">
                <a16:creationId xmlns:a16="http://schemas.microsoft.com/office/drawing/2014/main" xmlns="" id="{50C3FE31-DE6F-4620-AE8C-236EF35EB31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2099" y="3176651"/>
            <a:ext cx="4475911" cy="3133138"/>
          </a:xfrm>
          <a:prstGeom prst="rect">
            <a:avLst/>
          </a:prstGeom>
        </p:spPr>
      </p:pic>
      <p:sp>
        <p:nvSpPr>
          <p:cNvPr id="39" name="Rectangle: Rounded Corners 1">
            <a:extLst>
              <a:ext uri="{FF2B5EF4-FFF2-40B4-BE49-F238E27FC236}">
                <a16:creationId xmlns:a16="http://schemas.microsoft.com/office/drawing/2014/main" xmlns="" id="{B86EF09E-4290-4296-954D-24746DB9803B}"/>
              </a:ext>
            </a:extLst>
          </p:cNvPr>
          <p:cNvSpPr/>
          <p:nvPr/>
        </p:nvSpPr>
        <p:spPr>
          <a:xfrm>
            <a:off x="802341" y="4405880"/>
            <a:ext cx="510988" cy="277783"/>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xmlns="" id="{CA690263-4777-4C96-9019-6D640C4A0576}"/>
              </a:ext>
            </a:extLst>
          </p:cNvPr>
          <p:cNvSpPr txBox="1"/>
          <p:nvPr/>
        </p:nvSpPr>
        <p:spPr>
          <a:xfrm>
            <a:off x="700523" y="4680188"/>
            <a:ext cx="714624" cy="153888"/>
          </a:xfrm>
          <a:prstGeom prst="rect">
            <a:avLst/>
          </a:prstGeom>
          <a:solidFill>
            <a:schemeClr val="tx1"/>
          </a:solidFill>
        </p:spPr>
        <p:txBody>
          <a:bodyPr wrap="square" rtlCol="0">
            <a:spAutoFit/>
          </a:bodyPr>
          <a:lstStyle/>
          <a:p>
            <a:pPr algn="ctr"/>
            <a:r>
              <a:rPr lang="en-US" sz="400" dirty="0">
                <a:solidFill>
                  <a:schemeClr val="bg1"/>
                </a:solidFill>
              </a:rPr>
              <a:t>First Nations Experience</a:t>
            </a:r>
          </a:p>
        </p:txBody>
      </p:sp>
      <p:sp>
        <p:nvSpPr>
          <p:cNvPr id="41" name="Freeform 5">
            <a:extLst>
              <a:ext uri="{FF2B5EF4-FFF2-40B4-BE49-F238E27FC236}">
                <a16:creationId xmlns:a16="http://schemas.microsoft.com/office/drawing/2014/main" xmlns="" id="{6D89101B-A8A2-4F5B-A2B0-808B2FF36F67}"/>
              </a:ext>
            </a:extLst>
          </p:cNvPr>
          <p:cNvSpPr>
            <a:spLocks noEditPoints="1"/>
          </p:cNvSpPr>
          <p:nvPr/>
        </p:nvSpPr>
        <p:spPr bwMode="auto">
          <a:xfrm>
            <a:off x="7041874" y="5505863"/>
            <a:ext cx="442913" cy="442913"/>
          </a:xfrm>
          <a:custGeom>
            <a:avLst/>
            <a:gdLst>
              <a:gd name="T0" fmla="*/ 795 w 1116"/>
              <a:gd name="T1" fmla="*/ 774 h 1117"/>
              <a:gd name="T2" fmla="*/ 1039 w 1116"/>
              <a:gd name="T3" fmla="*/ 623 h 1117"/>
              <a:gd name="T4" fmla="*/ 970 w 1116"/>
              <a:gd name="T5" fmla="*/ 816 h 1117"/>
              <a:gd name="T6" fmla="*/ 291 w 1116"/>
              <a:gd name="T7" fmla="*/ 610 h 1117"/>
              <a:gd name="T8" fmla="*/ 309 w 1116"/>
              <a:gd name="T9" fmla="*/ 848 h 1117"/>
              <a:gd name="T10" fmla="*/ 146 w 1116"/>
              <a:gd name="T11" fmla="*/ 816 h 1117"/>
              <a:gd name="T12" fmla="*/ 77 w 1116"/>
              <a:gd name="T13" fmla="*/ 623 h 1117"/>
              <a:gd name="T14" fmla="*/ 277 w 1116"/>
              <a:gd name="T15" fmla="*/ 290 h 1117"/>
              <a:gd name="T16" fmla="*/ 293 w 1116"/>
              <a:gd name="T17" fmla="*/ 482 h 1117"/>
              <a:gd name="T18" fmla="*/ 94 w 1116"/>
              <a:gd name="T19" fmla="*/ 415 h 1117"/>
              <a:gd name="T20" fmla="*/ 182 w 1116"/>
              <a:gd name="T21" fmla="*/ 252 h 1117"/>
              <a:gd name="T22" fmla="*/ 710 w 1116"/>
              <a:gd name="T23" fmla="*/ 340 h 1117"/>
              <a:gd name="T24" fmla="*/ 790 w 1116"/>
              <a:gd name="T25" fmla="*/ 512 h 1117"/>
              <a:gd name="T26" fmla="*/ 618 w 1116"/>
              <a:gd name="T27" fmla="*/ 796 h 1117"/>
              <a:gd name="T28" fmla="*/ 769 w 1116"/>
              <a:gd name="T29" fmla="*/ 735 h 1117"/>
              <a:gd name="T30" fmla="*/ 861 w 1116"/>
              <a:gd name="T31" fmla="*/ 938 h 1117"/>
              <a:gd name="T32" fmla="*/ 734 w 1116"/>
              <a:gd name="T33" fmla="*/ 1011 h 1117"/>
              <a:gd name="T34" fmla="*/ 689 w 1116"/>
              <a:gd name="T35" fmla="*/ 980 h 1117"/>
              <a:gd name="T36" fmla="*/ 615 w 1116"/>
              <a:gd name="T37" fmla="*/ 832 h 1117"/>
              <a:gd name="T38" fmla="*/ 678 w 1116"/>
              <a:gd name="T39" fmla="*/ 933 h 1117"/>
              <a:gd name="T40" fmla="*/ 445 w 1116"/>
              <a:gd name="T41" fmla="*/ 1031 h 1117"/>
              <a:gd name="T42" fmla="*/ 308 w 1116"/>
              <a:gd name="T43" fmla="*/ 976 h 1117"/>
              <a:gd name="T44" fmla="*/ 358 w 1116"/>
              <a:gd name="T45" fmla="*/ 866 h 1117"/>
              <a:gd name="T46" fmla="*/ 540 w 1116"/>
              <a:gd name="T47" fmla="*/ 577 h 1117"/>
              <a:gd name="T48" fmla="*/ 376 w 1116"/>
              <a:gd name="T49" fmla="*/ 821 h 1117"/>
              <a:gd name="T50" fmla="*/ 540 w 1116"/>
              <a:gd name="T51" fmla="*/ 577 h 1117"/>
              <a:gd name="T52" fmla="*/ 540 w 1116"/>
              <a:gd name="T53" fmla="*/ 360 h 1117"/>
              <a:gd name="T54" fmla="*/ 356 w 1116"/>
              <a:gd name="T55" fmla="*/ 352 h 1117"/>
              <a:gd name="T56" fmla="*/ 249 w 1116"/>
              <a:gd name="T57" fmla="*/ 230 h 1117"/>
              <a:gd name="T58" fmla="*/ 322 w 1116"/>
              <a:gd name="T59" fmla="*/ 134 h 1117"/>
              <a:gd name="T60" fmla="*/ 478 w 1116"/>
              <a:gd name="T61" fmla="*/ 80 h 1117"/>
              <a:gd name="T62" fmla="*/ 540 w 1116"/>
              <a:gd name="T63" fmla="*/ 74 h 1117"/>
              <a:gd name="T64" fmla="*/ 377 w 1116"/>
              <a:gd name="T65" fmla="*/ 294 h 1117"/>
              <a:gd name="T66" fmla="*/ 539 w 1116"/>
              <a:gd name="T67" fmla="*/ 74 h 1117"/>
              <a:gd name="T68" fmla="*/ 744 w 1116"/>
              <a:gd name="T69" fmla="*/ 110 h 1117"/>
              <a:gd name="T70" fmla="*/ 883 w 1116"/>
              <a:gd name="T71" fmla="*/ 198 h 1117"/>
              <a:gd name="T72" fmla="*/ 773 w 1116"/>
              <a:gd name="T73" fmla="*/ 282 h 1117"/>
              <a:gd name="T74" fmla="*/ 578 w 1116"/>
              <a:gd name="T75" fmla="*/ 74 h 1117"/>
              <a:gd name="T76" fmla="*/ 720 w 1116"/>
              <a:gd name="T77" fmla="*/ 301 h 1117"/>
              <a:gd name="T78" fmla="*/ 577 w 1116"/>
              <a:gd name="T79" fmla="*/ 74 h 1117"/>
              <a:gd name="T80" fmla="*/ 422 w 1116"/>
              <a:gd name="T81" fmla="*/ 909 h 1117"/>
              <a:gd name="T82" fmla="*/ 521 w 1116"/>
              <a:gd name="T83" fmla="*/ 831 h 1117"/>
              <a:gd name="T84" fmla="*/ 816 w 1116"/>
              <a:gd name="T85" fmla="*/ 424 h 1117"/>
              <a:gd name="T86" fmla="*/ 873 w 1116"/>
              <a:gd name="T87" fmla="*/ 269 h 1117"/>
              <a:gd name="T88" fmla="*/ 990 w 1116"/>
              <a:gd name="T89" fmla="*/ 337 h 1117"/>
              <a:gd name="T90" fmla="*/ 1041 w 1116"/>
              <a:gd name="T91" fmla="*/ 519 h 1117"/>
              <a:gd name="T92" fmla="*/ 392 w 1116"/>
              <a:gd name="T93" fmla="*/ 26 h 1117"/>
              <a:gd name="T94" fmla="*/ 183 w 1116"/>
              <a:gd name="T95" fmla="*/ 146 h 1117"/>
              <a:gd name="T96" fmla="*/ 44 w 1116"/>
              <a:gd name="T97" fmla="*/ 342 h 1117"/>
              <a:gd name="T98" fmla="*/ 0 w 1116"/>
              <a:gd name="T99" fmla="*/ 588 h 1117"/>
              <a:gd name="T100" fmla="*/ 67 w 1116"/>
              <a:gd name="T101" fmla="*/ 824 h 1117"/>
              <a:gd name="T102" fmla="*/ 224 w 1116"/>
              <a:gd name="T103" fmla="*/ 1006 h 1117"/>
              <a:gd name="T104" fmla="*/ 445 w 1116"/>
              <a:gd name="T105" fmla="*/ 1105 h 1117"/>
              <a:gd name="T106" fmla="*/ 697 w 1116"/>
              <a:gd name="T107" fmla="*/ 1099 h 1117"/>
              <a:gd name="T108" fmla="*/ 913 w 1116"/>
              <a:gd name="T109" fmla="*/ 990 h 1117"/>
              <a:gd name="T110" fmla="*/ 1061 w 1116"/>
              <a:gd name="T111" fmla="*/ 801 h 1117"/>
              <a:gd name="T112" fmla="*/ 1116 w 1116"/>
              <a:gd name="T113" fmla="*/ 559 h 1117"/>
              <a:gd name="T114" fmla="*/ 1061 w 1116"/>
              <a:gd name="T115" fmla="*/ 317 h 1117"/>
              <a:gd name="T116" fmla="*/ 913 w 1116"/>
              <a:gd name="T117" fmla="*/ 128 h 1117"/>
              <a:gd name="T118" fmla="*/ 697 w 1116"/>
              <a:gd name="T119" fmla="*/ 19 h 1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6" h="1117">
                <a:moveTo>
                  <a:pt x="900" y="903"/>
                </a:moveTo>
                <a:lnTo>
                  <a:pt x="871" y="883"/>
                </a:lnTo>
                <a:lnTo>
                  <a:pt x="840" y="864"/>
                </a:lnTo>
                <a:lnTo>
                  <a:pt x="823" y="856"/>
                </a:lnTo>
                <a:lnTo>
                  <a:pt x="807" y="848"/>
                </a:lnTo>
                <a:lnTo>
                  <a:pt x="790" y="841"/>
                </a:lnTo>
                <a:lnTo>
                  <a:pt x="774" y="834"/>
                </a:lnTo>
                <a:lnTo>
                  <a:pt x="784" y="804"/>
                </a:lnTo>
                <a:lnTo>
                  <a:pt x="795" y="774"/>
                </a:lnTo>
                <a:lnTo>
                  <a:pt x="804" y="742"/>
                </a:lnTo>
                <a:lnTo>
                  <a:pt x="811" y="710"/>
                </a:lnTo>
                <a:lnTo>
                  <a:pt x="818" y="677"/>
                </a:lnTo>
                <a:lnTo>
                  <a:pt x="822" y="645"/>
                </a:lnTo>
                <a:lnTo>
                  <a:pt x="825" y="610"/>
                </a:lnTo>
                <a:lnTo>
                  <a:pt x="828" y="577"/>
                </a:lnTo>
                <a:lnTo>
                  <a:pt x="1043" y="577"/>
                </a:lnTo>
                <a:lnTo>
                  <a:pt x="1041" y="601"/>
                </a:lnTo>
                <a:lnTo>
                  <a:pt x="1039" y="623"/>
                </a:lnTo>
                <a:lnTo>
                  <a:pt x="1035" y="647"/>
                </a:lnTo>
                <a:lnTo>
                  <a:pt x="1031" y="670"/>
                </a:lnTo>
                <a:lnTo>
                  <a:pt x="1025" y="691"/>
                </a:lnTo>
                <a:lnTo>
                  <a:pt x="1018" y="714"/>
                </a:lnTo>
                <a:lnTo>
                  <a:pt x="1010" y="735"/>
                </a:lnTo>
                <a:lnTo>
                  <a:pt x="1002" y="756"/>
                </a:lnTo>
                <a:lnTo>
                  <a:pt x="992" y="777"/>
                </a:lnTo>
                <a:lnTo>
                  <a:pt x="981" y="796"/>
                </a:lnTo>
                <a:lnTo>
                  <a:pt x="970" y="816"/>
                </a:lnTo>
                <a:lnTo>
                  <a:pt x="957" y="834"/>
                </a:lnTo>
                <a:lnTo>
                  <a:pt x="944" y="852"/>
                </a:lnTo>
                <a:lnTo>
                  <a:pt x="930" y="870"/>
                </a:lnTo>
                <a:lnTo>
                  <a:pt x="916" y="887"/>
                </a:lnTo>
                <a:lnTo>
                  <a:pt x="900" y="903"/>
                </a:lnTo>
                <a:lnTo>
                  <a:pt x="900" y="903"/>
                </a:lnTo>
                <a:close/>
                <a:moveTo>
                  <a:pt x="73" y="577"/>
                </a:moveTo>
                <a:lnTo>
                  <a:pt x="289" y="577"/>
                </a:lnTo>
                <a:lnTo>
                  <a:pt x="291" y="610"/>
                </a:lnTo>
                <a:lnTo>
                  <a:pt x="294" y="645"/>
                </a:lnTo>
                <a:lnTo>
                  <a:pt x="298" y="677"/>
                </a:lnTo>
                <a:lnTo>
                  <a:pt x="305" y="710"/>
                </a:lnTo>
                <a:lnTo>
                  <a:pt x="312" y="742"/>
                </a:lnTo>
                <a:lnTo>
                  <a:pt x="321" y="774"/>
                </a:lnTo>
                <a:lnTo>
                  <a:pt x="331" y="804"/>
                </a:lnTo>
                <a:lnTo>
                  <a:pt x="343" y="834"/>
                </a:lnTo>
                <a:lnTo>
                  <a:pt x="325" y="841"/>
                </a:lnTo>
                <a:lnTo>
                  <a:pt x="309" y="848"/>
                </a:lnTo>
                <a:lnTo>
                  <a:pt x="293" y="856"/>
                </a:lnTo>
                <a:lnTo>
                  <a:pt x="277" y="864"/>
                </a:lnTo>
                <a:lnTo>
                  <a:pt x="245" y="883"/>
                </a:lnTo>
                <a:lnTo>
                  <a:pt x="215" y="903"/>
                </a:lnTo>
                <a:lnTo>
                  <a:pt x="200" y="887"/>
                </a:lnTo>
                <a:lnTo>
                  <a:pt x="185" y="870"/>
                </a:lnTo>
                <a:lnTo>
                  <a:pt x="171" y="852"/>
                </a:lnTo>
                <a:lnTo>
                  <a:pt x="158" y="834"/>
                </a:lnTo>
                <a:lnTo>
                  <a:pt x="146" y="816"/>
                </a:lnTo>
                <a:lnTo>
                  <a:pt x="134" y="796"/>
                </a:lnTo>
                <a:lnTo>
                  <a:pt x="123" y="777"/>
                </a:lnTo>
                <a:lnTo>
                  <a:pt x="114" y="756"/>
                </a:lnTo>
                <a:lnTo>
                  <a:pt x="105" y="735"/>
                </a:lnTo>
                <a:lnTo>
                  <a:pt x="98" y="714"/>
                </a:lnTo>
                <a:lnTo>
                  <a:pt x="91" y="691"/>
                </a:lnTo>
                <a:lnTo>
                  <a:pt x="86" y="670"/>
                </a:lnTo>
                <a:lnTo>
                  <a:pt x="80" y="647"/>
                </a:lnTo>
                <a:lnTo>
                  <a:pt x="77" y="623"/>
                </a:lnTo>
                <a:lnTo>
                  <a:pt x="75" y="601"/>
                </a:lnTo>
                <a:lnTo>
                  <a:pt x="73" y="577"/>
                </a:lnTo>
                <a:lnTo>
                  <a:pt x="73" y="577"/>
                </a:lnTo>
                <a:close/>
                <a:moveTo>
                  <a:pt x="196" y="236"/>
                </a:moveTo>
                <a:lnTo>
                  <a:pt x="211" y="248"/>
                </a:lnTo>
                <a:lnTo>
                  <a:pt x="227" y="258"/>
                </a:lnTo>
                <a:lnTo>
                  <a:pt x="243" y="269"/>
                </a:lnTo>
                <a:lnTo>
                  <a:pt x="260" y="280"/>
                </a:lnTo>
                <a:lnTo>
                  <a:pt x="277" y="290"/>
                </a:lnTo>
                <a:lnTo>
                  <a:pt x="294" y="298"/>
                </a:lnTo>
                <a:lnTo>
                  <a:pt x="312" y="307"/>
                </a:lnTo>
                <a:lnTo>
                  <a:pt x="330" y="315"/>
                </a:lnTo>
                <a:lnTo>
                  <a:pt x="321" y="342"/>
                </a:lnTo>
                <a:lnTo>
                  <a:pt x="314" y="369"/>
                </a:lnTo>
                <a:lnTo>
                  <a:pt x="306" y="396"/>
                </a:lnTo>
                <a:lnTo>
                  <a:pt x="301" y="424"/>
                </a:lnTo>
                <a:lnTo>
                  <a:pt x="296" y="453"/>
                </a:lnTo>
                <a:lnTo>
                  <a:pt x="293" y="482"/>
                </a:lnTo>
                <a:lnTo>
                  <a:pt x="290" y="511"/>
                </a:lnTo>
                <a:lnTo>
                  <a:pt x="289" y="540"/>
                </a:lnTo>
                <a:lnTo>
                  <a:pt x="73" y="540"/>
                </a:lnTo>
                <a:lnTo>
                  <a:pt x="74" y="519"/>
                </a:lnTo>
                <a:lnTo>
                  <a:pt x="76" y="497"/>
                </a:lnTo>
                <a:lnTo>
                  <a:pt x="79" y="477"/>
                </a:lnTo>
                <a:lnTo>
                  <a:pt x="83" y="455"/>
                </a:lnTo>
                <a:lnTo>
                  <a:pt x="89" y="434"/>
                </a:lnTo>
                <a:lnTo>
                  <a:pt x="94" y="415"/>
                </a:lnTo>
                <a:lnTo>
                  <a:pt x="101" y="394"/>
                </a:lnTo>
                <a:lnTo>
                  <a:pt x="108" y="375"/>
                </a:lnTo>
                <a:lnTo>
                  <a:pt x="117" y="356"/>
                </a:lnTo>
                <a:lnTo>
                  <a:pt x="126" y="337"/>
                </a:lnTo>
                <a:lnTo>
                  <a:pt x="135" y="319"/>
                </a:lnTo>
                <a:lnTo>
                  <a:pt x="146" y="302"/>
                </a:lnTo>
                <a:lnTo>
                  <a:pt x="158" y="284"/>
                </a:lnTo>
                <a:lnTo>
                  <a:pt x="170" y="268"/>
                </a:lnTo>
                <a:lnTo>
                  <a:pt x="182" y="252"/>
                </a:lnTo>
                <a:lnTo>
                  <a:pt x="196" y="236"/>
                </a:lnTo>
                <a:close/>
                <a:moveTo>
                  <a:pt x="576" y="540"/>
                </a:moveTo>
                <a:lnTo>
                  <a:pt x="576" y="360"/>
                </a:lnTo>
                <a:lnTo>
                  <a:pt x="599" y="359"/>
                </a:lnTo>
                <a:lnTo>
                  <a:pt x="621" y="357"/>
                </a:lnTo>
                <a:lnTo>
                  <a:pt x="644" y="353"/>
                </a:lnTo>
                <a:lnTo>
                  <a:pt x="667" y="350"/>
                </a:lnTo>
                <a:lnTo>
                  <a:pt x="688" y="346"/>
                </a:lnTo>
                <a:lnTo>
                  <a:pt x="710" y="340"/>
                </a:lnTo>
                <a:lnTo>
                  <a:pt x="732" y="334"/>
                </a:lnTo>
                <a:lnTo>
                  <a:pt x="752" y="328"/>
                </a:lnTo>
                <a:lnTo>
                  <a:pt x="761" y="352"/>
                </a:lnTo>
                <a:lnTo>
                  <a:pt x="768" y="378"/>
                </a:lnTo>
                <a:lnTo>
                  <a:pt x="775" y="404"/>
                </a:lnTo>
                <a:lnTo>
                  <a:pt x="780" y="430"/>
                </a:lnTo>
                <a:lnTo>
                  <a:pt x="784" y="457"/>
                </a:lnTo>
                <a:lnTo>
                  <a:pt x="788" y="485"/>
                </a:lnTo>
                <a:lnTo>
                  <a:pt x="790" y="512"/>
                </a:lnTo>
                <a:lnTo>
                  <a:pt x="791" y="540"/>
                </a:lnTo>
                <a:lnTo>
                  <a:pt x="576" y="540"/>
                </a:lnTo>
                <a:close/>
                <a:moveTo>
                  <a:pt x="739" y="821"/>
                </a:moveTo>
                <a:lnTo>
                  <a:pt x="720" y="816"/>
                </a:lnTo>
                <a:lnTo>
                  <a:pt x="700" y="810"/>
                </a:lnTo>
                <a:lnTo>
                  <a:pt x="680" y="806"/>
                </a:lnTo>
                <a:lnTo>
                  <a:pt x="659" y="802"/>
                </a:lnTo>
                <a:lnTo>
                  <a:pt x="639" y="798"/>
                </a:lnTo>
                <a:lnTo>
                  <a:pt x="618" y="796"/>
                </a:lnTo>
                <a:lnTo>
                  <a:pt x="598" y="794"/>
                </a:lnTo>
                <a:lnTo>
                  <a:pt x="576" y="794"/>
                </a:lnTo>
                <a:lnTo>
                  <a:pt x="576" y="577"/>
                </a:lnTo>
                <a:lnTo>
                  <a:pt x="791" y="577"/>
                </a:lnTo>
                <a:lnTo>
                  <a:pt x="790" y="609"/>
                </a:lnTo>
                <a:lnTo>
                  <a:pt x="787" y="642"/>
                </a:lnTo>
                <a:lnTo>
                  <a:pt x="782" y="673"/>
                </a:lnTo>
                <a:lnTo>
                  <a:pt x="776" y="704"/>
                </a:lnTo>
                <a:lnTo>
                  <a:pt x="769" y="735"/>
                </a:lnTo>
                <a:lnTo>
                  <a:pt x="761" y="764"/>
                </a:lnTo>
                <a:lnTo>
                  <a:pt x="751" y="793"/>
                </a:lnTo>
                <a:lnTo>
                  <a:pt x="739" y="821"/>
                </a:lnTo>
                <a:close/>
                <a:moveTo>
                  <a:pt x="759" y="866"/>
                </a:moveTo>
                <a:lnTo>
                  <a:pt x="789" y="879"/>
                </a:lnTo>
                <a:lnTo>
                  <a:pt x="818" y="893"/>
                </a:lnTo>
                <a:lnTo>
                  <a:pt x="846" y="910"/>
                </a:lnTo>
                <a:lnTo>
                  <a:pt x="873" y="928"/>
                </a:lnTo>
                <a:lnTo>
                  <a:pt x="861" y="938"/>
                </a:lnTo>
                <a:lnTo>
                  <a:pt x="848" y="947"/>
                </a:lnTo>
                <a:lnTo>
                  <a:pt x="835" y="957"/>
                </a:lnTo>
                <a:lnTo>
                  <a:pt x="821" y="967"/>
                </a:lnTo>
                <a:lnTo>
                  <a:pt x="807" y="976"/>
                </a:lnTo>
                <a:lnTo>
                  <a:pt x="793" y="983"/>
                </a:lnTo>
                <a:lnTo>
                  <a:pt x="779" y="991"/>
                </a:lnTo>
                <a:lnTo>
                  <a:pt x="764" y="998"/>
                </a:lnTo>
                <a:lnTo>
                  <a:pt x="750" y="1005"/>
                </a:lnTo>
                <a:lnTo>
                  <a:pt x="734" y="1011"/>
                </a:lnTo>
                <a:lnTo>
                  <a:pt x="719" y="1017"/>
                </a:lnTo>
                <a:lnTo>
                  <a:pt x="703" y="1022"/>
                </a:lnTo>
                <a:lnTo>
                  <a:pt x="687" y="1026"/>
                </a:lnTo>
                <a:lnTo>
                  <a:pt x="671" y="1031"/>
                </a:lnTo>
                <a:lnTo>
                  <a:pt x="655" y="1035"/>
                </a:lnTo>
                <a:lnTo>
                  <a:pt x="638" y="1037"/>
                </a:lnTo>
                <a:lnTo>
                  <a:pt x="656" y="1019"/>
                </a:lnTo>
                <a:lnTo>
                  <a:pt x="673" y="999"/>
                </a:lnTo>
                <a:lnTo>
                  <a:pt x="689" y="980"/>
                </a:lnTo>
                <a:lnTo>
                  <a:pt x="705" y="958"/>
                </a:lnTo>
                <a:lnTo>
                  <a:pt x="720" y="937"/>
                </a:lnTo>
                <a:lnTo>
                  <a:pt x="734" y="914"/>
                </a:lnTo>
                <a:lnTo>
                  <a:pt x="747" y="890"/>
                </a:lnTo>
                <a:lnTo>
                  <a:pt x="759" y="866"/>
                </a:lnTo>
                <a:close/>
                <a:moveTo>
                  <a:pt x="576" y="1044"/>
                </a:moveTo>
                <a:lnTo>
                  <a:pt x="576" y="830"/>
                </a:lnTo>
                <a:lnTo>
                  <a:pt x="595" y="831"/>
                </a:lnTo>
                <a:lnTo>
                  <a:pt x="615" y="832"/>
                </a:lnTo>
                <a:lnTo>
                  <a:pt x="633" y="834"/>
                </a:lnTo>
                <a:lnTo>
                  <a:pt x="652" y="837"/>
                </a:lnTo>
                <a:lnTo>
                  <a:pt x="671" y="841"/>
                </a:lnTo>
                <a:lnTo>
                  <a:pt x="688" y="844"/>
                </a:lnTo>
                <a:lnTo>
                  <a:pt x="707" y="849"/>
                </a:lnTo>
                <a:lnTo>
                  <a:pt x="725" y="855"/>
                </a:lnTo>
                <a:lnTo>
                  <a:pt x="710" y="882"/>
                </a:lnTo>
                <a:lnTo>
                  <a:pt x="695" y="909"/>
                </a:lnTo>
                <a:lnTo>
                  <a:pt x="678" y="933"/>
                </a:lnTo>
                <a:lnTo>
                  <a:pt x="660" y="958"/>
                </a:lnTo>
                <a:lnTo>
                  <a:pt x="641" y="982"/>
                </a:lnTo>
                <a:lnTo>
                  <a:pt x="621" y="1004"/>
                </a:lnTo>
                <a:lnTo>
                  <a:pt x="600" y="1024"/>
                </a:lnTo>
                <a:lnTo>
                  <a:pt x="578" y="1044"/>
                </a:lnTo>
                <a:lnTo>
                  <a:pt x="576" y="1044"/>
                </a:lnTo>
                <a:close/>
                <a:moveTo>
                  <a:pt x="478" y="1037"/>
                </a:moveTo>
                <a:lnTo>
                  <a:pt x="462" y="1035"/>
                </a:lnTo>
                <a:lnTo>
                  <a:pt x="445" y="1031"/>
                </a:lnTo>
                <a:lnTo>
                  <a:pt x="429" y="1026"/>
                </a:lnTo>
                <a:lnTo>
                  <a:pt x="413" y="1022"/>
                </a:lnTo>
                <a:lnTo>
                  <a:pt x="398" y="1017"/>
                </a:lnTo>
                <a:lnTo>
                  <a:pt x="382" y="1011"/>
                </a:lnTo>
                <a:lnTo>
                  <a:pt x="366" y="1005"/>
                </a:lnTo>
                <a:lnTo>
                  <a:pt x="351" y="998"/>
                </a:lnTo>
                <a:lnTo>
                  <a:pt x="337" y="991"/>
                </a:lnTo>
                <a:lnTo>
                  <a:pt x="322" y="983"/>
                </a:lnTo>
                <a:lnTo>
                  <a:pt x="308" y="976"/>
                </a:lnTo>
                <a:lnTo>
                  <a:pt x="294" y="967"/>
                </a:lnTo>
                <a:lnTo>
                  <a:pt x="281" y="957"/>
                </a:lnTo>
                <a:lnTo>
                  <a:pt x="268" y="947"/>
                </a:lnTo>
                <a:lnTo>
                  <a:pt x="255" y="938"/>
                </a:lnTo>
                <a:lnTo>
                  <a:pt x="242" y="928"/>
                </a:lnTo>
                <a:lnTo>
                  <a:pt x="269" y="910"/>
                </a:lnTo>
                <a:lnTo>
                  <a:pt x="298" y="893"/>
                </a:lnTo>
                <a:lnTo>
                  <a:pt x="328" y="879"/>
                </a:lnTo>
                <a:lnTo>
                  <a:pt x="358" y="866"/>
                </a:lnTo>
                <a:lnTo>
                  <a:pt x="370" y="890"/>
                </a:lnTo>
                <a:lnTo>
                  <a:pt x="383" y="914"/>
                </a:lnTo>
                <a:lnTo>
                  <a:pt x="397" y="937"/>
                </a:lnTo>
                <a:lnTo>
                  <a:pt x="412" y="958"/>
                </a:lnTo>
                <a:lnTo>
                  <a:pt x="427" y="980"/>
                </a:lnTo>
                <a:lnTo>
                  <a:pt x="443" y="999"/>
                </a:lnTo>
                <a:lnTo>
                  <a:pt x="460" y="1019"/>
                </a:lnTo>
                <a:lnTo>
                  <a:pt x="478" y="1037"/>
                </a:lnTo>
                <a:close/>
                <a:moveTo>
                  <a:pt x="540" y="577"/>
                </a:moveTo>
                <a:lnTo>
                  <a:pt x="540" y="794"/>
                </a:lnTo>
                <a:lnTo>
                  <a:pt x="519" y="794"/>
                </a:lnTo>
                <a:lnTo>
                  <a:pt x="498" y="796"/>
                </a:lnTo>
                <a:lnTo>
                  <a:pt x="477" y="798"/>
                </a:lnTo>
                <a:lnTo>
                  <a:pt x="456" y="802"/>
                </a:lnTo>
                <a:lnTo>
                  <a:pt x="436" y="806"/>
                </a:lnTo>
                <a:lnTo>
                  <a:pt x="416" y="810"/>
                </a:lnTo>
                <a:lnTo>
                  <a:pt x="396" y="816"/>
                </a:lnTo>
                <a:lnTo>
                  <a:pt x="376" y="821"/>
                </a:lnTo>
                <a:lnTo>
                  <a:pt x="365" y="793"/>
                </a:lnTo>
                <a:lnTo>
                  <a:pt x="356" y="764"/>
                </a:lnTo>
                <a:lnTo>
                  <a:pt x="347" y="735"/>
                </a:lnTo>
                <a:lnTo>
                  <a:pt x="339" y="704"/>
                </a:lnTo>
                <a:lnTo>
                  <a:pt x="334" y="673"/>
                </a:lnTo>
                <a:lnTo>
                  <a:pt x="330" y="642"/>
                </a:lnTo>
                <a:lnTo>
                  <a:pt x="326" y="609"/>
                </a:lnTo>
                <a:lnTo>
                  <a:pt x="324" y="577"/>
                </a:lnTo>
                <a:lnTo>
                  <a:pt x="540" y="577"/>
                </a:lnTo>
                <a:close/>
                <a:moveTo>
                  <a:pt x="364" y="328"/>
                </a:moveTo>
                <a:lnTo>
                  <a:pt x="385" y="334"/>
                </a:lnTo>
                <a:lnTo>
                  <a:pt x="406" y="340"/>
                </a:lnTo>
                <a:lnTo>
                  <a:pt x="428" y="346"/>
                </a:lnTo>
                <a:lnTo>
                  <a:pt x="450" y="350"/>
                </a:lnTo>
                <a:lnTo>
                  <a:pt x="472" y="353"/>
                </a:lnTo>
                <a:lnTo>
                  <a:pt x="494" y="357"/>
                </a:lnTo>
                <a:lnTo>
                  <a:pt x="517" y="359"/>
                </a:lnTo>
                <a:lnTo>
                  <a:pt x="540" y="360"/>
                </a:lnTo>
                <a:lnTo>
                  <a:pt x="540" y="540"/>
                </a:lnTo>
                <a:lnTo>
                  <a:pt x="324" y="540"/>
                </a:lnTo>
                <a:lnTo>
                  <a:pt x="326" y="512"/>
                </a:lnTo>
                <a:lnTo>
                  <a:pt x="329" y="485"/>
                </a:lnTo>
                <a:lnTo>
                  <a:pt x="332" y="457"/>
                </a:lnTo>
                <a:lnTo>
                  <a:pt x="336" y="430"/>
                </a:lnTo>
                <a:lnTo>
                  <a:pt x="342" y="404"/>
                </a:lnTo>
                <a:lnTo>
                  <a:pt x="348" y="378"/>
                </a:lnTo>
                <a:lnTo>
                  <a:pt x="356" y="352"/>
                </a:lnTo>
                <a:lnTo>
                  <a:pt x="364" y="328"/>
                </a:lnTo>
                <a:lnTo>
                  <a:pt x="364" y="328"/>
                </a:lnTo>
                <a:close/>
                <a:moveTo>
                  <a:pt x="344" y="282"/>
                </a:moveTo>
                <a:lnTo>
                  <a:pt x="328" y="275"/>
                </a:lnTo>
                <a:lnTo>
                  <a:pt x="311" y="267"/>
                </a:lnTo>
                <a:lnTo>
                  <a:pt x="295" y="258"/>
                </a:lnTo>
                <a:lnTo>
                  <a:pt x="279" y="250"/>
                </a:lnTo>
                <a:lnTo>
                  <a:pt x="264" y="240"/>
                </a:lnTo>
                <a:lnTo>
                  <a:pt x="249" y="230"/>
                </a:lnTo>
                <a:lnTo>
                  <a:pt x="235" y="221"/>
                </a:lnTo>
                <a:lnTo>
                  <a:pt x="221" y="210"/>
                </a:lnTo>
                <a:lnTo>
                  <a:pt x="234" y="198"/>
                </a:lnTo>
                <a:lnTo>
                  <a:pt x="248" y="186"/>
                </a:lnTo>
                <a:lnTo>
                  <a:pt x="262" y="174"/>
                </a:lnTo>
                <a:lnTo>
                  <a:pt x="276" y="163"/>
                </a:lnTo>
                <a:lnTo>
                  <a:pt x="291" y="154"/>
                </a:lnTo>
                <a:lnTo>
                  <a:pt x="306" y="144"/>
                </a:lnTo>
                <a:lnTo>
                  <a:pt x="322" y="134"/>
                </a:lnTo>
                <a:lnTo>
                  <a:pt x="338" y="126"/>
                </a:lnTo>
                <a:lnTo>
                  <a:pt x="355" y="118"/>
                </a:lnTo>
                <a:lnTo>
                  <a:pt x="371" y="110"/>
                </a:lnTo>
                <a:lnTo>
                  <a:pt x="388" y="104"/>
                </a:lnTo>
                <a:lnTo>
                  <a:pt x="405" y="97"/>
                </a:lnTo>
                <a:lnTo>
                  <a:pt x="424" y="92"/>
                </a:lnTo>
                <a:lnTo>
                  <a:pt x="441" y="88"/>
                </a:lnTo>
                <a:lnTo>
                  <a:pt x="459" y="83"/>
                </a:lnTo>
                <a:lnTo>
                  <a:pt x="478" y="80"/>
                </a:lnTo>
                <a:lnTo>
                  <a:pt x="458" y="102"/>
                </a:lnTo>
                <a:lnTo>
                  <a:pt x="438" y="124"/>
                </a:lnTo>
                <a:lnTo>
                  <a:pt x="419" y="148"/>
                </a:lnTo>
                <a:lnTo>
                  <a:pt x="402" y="173"/>
                </a:lnTo>
                <a:lnTo>
                  <a:pt x="386" y="199"/>
                </a:lnTo>
                <a:lnTo>
                  <a:pt x="371" y="225"/>
                </a:lnTo>
                <a:lnTo>
                  <a:pt x="357" y="253"/>
                </a:lnTo>
                <a:lnTo>
                  <a:pt x="344" y="282"/>
                </a:lnTo>
                <a:close/>
                <a:moveTo>
                  <a:pt x="540" y="74"/>
                </a:moveTo>
                <a:lnTo>
                  <a:pt x="540" y="324"/>
                </a:lnTo>
                <a:lnTo>
                  <a:pt x="519" y="323"/>
                </a:lnTo>
                <a:lnTo>
                  <a:pt x="498" y="321"/>
                </a:lnTo>
                <a:lnTo>
                  <a:pt x="477" y="318"/>
                </a:lnTo>
                <a:lnTo>
                  <a:pt x="456" y="315"/>
                </a:lnTo>
                <a:lnTo>
                  <a:pt x="437" y="311"/>
                </a:lnTo>
                <a:lnTo>
                  <a:pt x="416" y="306"/>
                </a:lnTo>
                <a:lnTo>
                  <a:pt x="397" y="301"/>
                </a:lnTo>
                <a:lnTo>
                  <a:pt x="377" y="294"/>
                </a:lnTo>
                <a:lnTo>
                  <a:pt x="392" y="262"/>
                </a:lnTo>
                <a:lnTo>
                  <a:pt x="409" y="230"/>
                </a:lnTo>
                <a:lnTo>
                  <a:pt x="427" y="200"/>
                </a:lnTo>
                <a:lnTo>
                  <a:pt x="446" y="172"/>
                </a:lnTo>
                <a:lnTo>
                  <a:pt x="467" y="145"/>
                </a:lnTo>
                <a:lnTo>
                  <a:pt x="490" y="119"/>
                </a:lnTo>
                <a:lnTo>
                  <a:pt x="513" y="95"/>
                </a:lnTo>
                <a:lnTo>
                  <a:pt x="538" y="74"/>
                </a:lnTo>
                <a:lnTo>
                  <a:pt x="539" y="74"/>
                </a:lnTo>
                <a:lnTo>
                  <a:pt x="540" y="74"/>
                </a:lnTo>
                <a:lnTo>
                  <a:pt x="540" y="74"/>
                </a:lnTo>
                <a:close/>
                <a:moveTo>
                  <a:pt x="638" y="80"/>
                </a:moveTo>
                <a:lnTo>
                  <a:pt x="656" y="83"/>
                </a:lnTo>
                <a:lnTo>
                  <a:pt x="674" y="88"/>
                </a:lnTo>
                <a:lnTo>
                  <a:pt x="693" y="92"/>
                </a:lnTo>
                <a:lnTo>
                  <a:pt x="710" y="97"/>
                </a:lnTo>
                <a:lnTo>
                  <a:pt x="727" y="104"/>
                </a:lnTo>
                <a:lnTo>
                  <a:pt x="744" y="110"/>
                </a:lnTo>
                <a:lnTo>
                  <a:pt x="762" y="118"/>
                </a:lnTo>
                <a:lnTo>
                  <a:pt x="778" y="126"/>
                </a:lnTo>
                <a:lnTo>
                  <a:pt x="794" y="134"/>
                </a:lnTo>
                <a:lnTo>
                  <a:pt x="809" y="144"/>
                </a:lnTo>
                <a:lnTo>
                  <a:pt x="825" y="154"/>
                </a:lnTo>
                <a:lnTo>
                  <a:pt x="841" y="163"/>
                </a:lnTo>
                <a:lnTo>
                  <a:pt x="855" y="174"/>
                </a:lnTo>
                <a:lnTo>
                  <a:pt x="869" y="186"/>
                </a:lnTo>
                <a:lnTo>
                  <a:pt x="883" y="198"/>
                </a:lnTo>
                <a:lnTo>
                  <a:pt x="896" y="210"/>
                </a:lnTo>
                <a:lnTo>
                  <a:pt x="882" y="221"/>
                </a:lnTo>
                <a:lnTo>
                  <a:pt x="867" y="230"/>
                </a:lnTo>
                <a:lnTo>
                  <a:pt x="851" y="240"/>
                </a:lnTo>
                <a:lnTo>
                  <a:pt x="836" y="250"/>
                </a:lnTo>
                <a:lnTo>
                  <a:pt x="821" y="258"/>
                </a:lnTo>
                <a:lnTo>
                  <a:pt x="805" y="267"/>
                </a:lnTo>
                <a:lnTo>
                  <a:pt x="789" y="275"/>
                </a:lnTo>
                <a:lnTo>
                  <a:pt x="773" y="282"/>
                </a:lnTo>
                <a:lnTo>
                  <a:pt x="760" y="253"/>
                </a:lnTo>
                <a:lnTo>
                  <a:pt x="746" y="225"/>
                </a:lnTo>
                <a:lnTo>
                  <a:pt x="730" y="199"/>
                </a:lnTo>
                <a:lnTo>
                  <a:pt x="714" y="173"/>
                </a:lnTo>
                <a:lnTo>
                  <a:pt x="696" y="148"/>
                </a:lnTo>
                <a:lnTo>
                  <a:pt x="678" y="124"/>
                </a:lnTo>
                <a:lnTo>
                  <a:pt x="658" y="102"/>
                </a:lnTo>
                <a:lnTo>
                  <a:pt x="638" y="80"/>
                </a:lnTo>
                <a:close/>
                <a:moveTo>
                  <a:pt x="578" y="74"/>
                </a:moveTo>
                <a:lnTo>
                  <a:pt x="603" y="95"/>
                </a:lnTo>
                <a:lnTo>
                  <a:pt x="627" y="119"/>
                </a:lnTo>
                <a:lnTo>
                  <a:pt x="648" y="145"/>
                </a:lnTo>
                <a:lnTo>
                  <a:pt x="670" y="172"/>
                </a:lnTo>
                <a:lnTo>
                  <a:pt x="689" y="200"/>
                </a:lnTo>
                <a:lnTo>
                  <a:pt x="708" y="230"/>
                </a:lnTo>
                <a:lnTo>
                  <a:pt x="724" y="262"/>
                </a:lnTo>
                <a:lnTo>
                  <a:pt x="739" y="294"/>
                </a:lnTo>
                <a:lnTo>
                  <a:pt x="720" y="301"/>
                </a:lnTo>
                <a:lnTo>
                  <a:pt x="699" y="306"/>
                </a:lnTo>
                <a:lnTo>
                  <a:pt x="680" y="311"/>
                </a:lnTo>
                <a:lnTo>
                  <a:pt x="659" y="315"/>
                </a:lnTo>
                <a:lnTo>
                  <a:pt x="639" y="318"/>
                </a:lnTo>
                <a:lnTo>
                  <a:pt x="618" y="321"/>
                </a:lnTo>
                <a:lnTo>
                  <a:pt x="598" y="323"/>
                </a:lnTo>
                <a:lnTo>
                  <a:pt x="576" y="324"/>
                </a:lnTo>
                <a:lnTo>
                  <a:pt x="576" y="74"/>
                </a:lnTo>
                <a:lnTo>
                  <a:pt x="577" y="74"/>
                </a:lnTo>
                <a:lnTo>
                  <a:pt x="578" y="74"/>
                </a:lnTo>
                <a:lnTo>
                  <a:pt x="578" y="74"/>
                </a:lnTo>
                <a:close/>
                <a:moveTo>
                  <a:pt x="538" y="1044"/>
                </a:moveTo>
                <a:lnTo>
                  <a:pt x="517" y="1024"/>
                </a:lnTo>
                <a:lnTo>
                  <a:pt x="495" y="1004"/>
                </a:lnTo>
                <a:lnTo>
                  <a:pt x="476" y="982"/>
                </a:lnTo>
                <a:lnTo>
                  <a:pt x="456" y="958"/>
                </a:lnTo>
                <a:lnTo>
                  <a:pt x="438" y="933"/>
                </a:lnTo>
                <a:lnTo>
                  <a:pt x="422" y="909"/>
                </a:lnTo>
                <a:lnTo>
                  <a:pt x="405" y="882"/>
                </a:lnTo>
                <a:lnTo>
                  <a:pt x="391" y="855"/>
                </a:lnTo>
                <a:lnTo>
                  <a:pt x="410" y="849"/>
                </a:lnTo>
                <a:lnTo>
                  <a:pt x="427" y="844"/>
                </a:lnTo>
                <a:lnTo>
                  <a:pt x="445" y="841"/>
                </a:lnTo>
                <a:lnTo>
                  <a:pt x="464" y="837"/>
                </a:lnTo>
                <a:lnTo>
                  <a:pt x="483" y="834"/>
                </a:lnTo>
                <a:lnTo>
                  <a:pt x="501" y="832"/>
                </a:lnTo>
                <a:lnTo>
                  <a:pt x="521" y="831"/>
                </a:lnTo>
                <a:lnTo>
                  <a:pt x="540" y="830"/>
                </a:lnTo>
                <a:lnTo>
                  <a:pt x="540" y="1044"/>
                </a:lnTo>
                <a:lnTo>
                  <a:pt x="538" y="1044"/>
                </a:lnTo>
                <a:close/>
                <a:moveTo>
                  <a:pt x="1043" y="540"/>
                </a:moveTo>
                <a:lnTo>
                  <a:pt x="828" y="540"/>
                </a:lnTo>
                <a:lnTo>
                  <a:pt x="825" y="511"/>
                </a:lnTo>
                <a:lnTo>
                  <a:pt x="823" y="482"/>
                </a:lnTo>
                <a:lnTo>
                  <a:pt x="820" y="453"/>
                </a:lnTo>
                <a:lnTo>
                  <a:pt x="816" y="424"/>
                </a:lnTo>
                <a:lnTo>
                  <a:pt x="809" y="396"/>
                </a:lnTo>
                <a:lnTo>
                  <a:pt x="803" y="369"/>
                </a:lnTo>
                <a:lnTo>
                  <a:pt x="795" y="342"/>
                </a:lnTo>
                <a:lnTo>
                  <a:pt x="786" y="315"/>
                </a:lnTo>
                <a:lnTo>
                  <a:pt x="804" y="307"/>
                </a:lnTo>
                <a:lnTo>
                  <a:pt x="821" y="298"/>
                </a:lnTo>
                <a:lnTo>
                  <a:pt x="840" y="290"/>
                </a:lnTo>
                <a:lnTo>
                  <a:pt x="856" y="280"/>
                </a:lnTo>
                <a:lnTo>
                  <a:pt x="873" y="269"/>
                </a:lnTo>
                <a:lnTo>
                  <a:pt x="889" y="258"/>
                </a:lnTo>
                <a:lnTo>
                  <a:pt x="904" y="248"/>
                </a:lnTo>
                <a:lnTo>
                  <a:pt x="921" y="236"/>
                </a:lnTo>
                <a:lnTo>
                  <a:pt x="933" y="252"/>
                </a:lnTo>
                <a:lnTo>
                  <a:pt x="946" y="268"/>
                </a:lnTo>
                <a:lnTo>
                  <a:pt x="958" y="284"/>
                </a:lnTo>
                <a:lnTo>
                  <a:pt x="970" y="302"/>
                </a:lnTo>
                <a:lnTo>
                  <a:pt x="980" y="319"/>
                </a:lnTo>
                <a:lnTo>
                  <a:pt x="990" y="337"/>
                </a:lnTo>
                <a:lnTo>
                  <a:pt x="999" y="356"/>
                </a:lnTo>
                <a:lnTo>
                  <a:pt x="1007" y="375"/>
                </a:lnTo>
                <a:lnTo>
                  <a:pt x="1014" y="394"/>
                </a:lnTo>
                <a:lnTo>
                  <a:pt x="1022" y="415"/>
                </a:lnTo>
                <a:lnTo>
                  <a:pt x="1027" y="434"/>
                </a:lnTo>
                <a:lnTo>
                  <a:pt x="1033" y="455"/>
                </a:lnTo>
                <a:lnTo>
                  <a:pt x="1036" y="477"/>
                </a:lnTo>
                <a:lnTo>
                  <a:pt x="1039" y="497"/>
                </a:lnTo>
                <a:lnTo>
                  <a:pt x="1041" y="519"/>
                </a:lnTo>
                <a:lnTo>
                  <a:pt x="1043" y="540"/>
                </a:lnTo>
                <a:lnTo>
                  <a:pt x="1043" y="540"/>
                </a:lnTo>
                <a:close/>
                <a:moveTo>
                  <a:pt x="558" y="0"/>
                </a:moveTo>
                <a:lnTo>
                  <a:pt x="530" y="1"/>
                </a:lnTo>
                <a:lnTo>
                  <a:pt x="501" y="4"/>
                </a:lnTo>
                <a:lnTo>
                  <a:pt x="473" y="7"/>
                </a:lnTo>
                <a:lnTo>
                  <a:pt x="445" y="12"/>
                </a:lnTo>
                <a:lnTo>
                  <a:pt x="418" y="19"/>
                </a:lnTo>
                <a:lnTo>
                  <a:pt x="392" y="26"/>
                </a:lnTo>
                <a:lnTo>
                  <a:pt x="366" y="35"/>
                </a:lnTo>
                <a:lnTo>
                  <a:pt x="341" y="45"/>
                </a:lnTo>
                <a:lnTo>
                  <a:pt x="316" y="55"/>
                </a:lnTo>
                <a:lnTo>
                  <a:pt x="292" y="68"/>
                </a:lnTo>
                <a:lnTo>
                  <a:pt x="268" y="81"/>
                </a:lnTo>
                <a:lnTo>
                  <a:pt x="245" y="96"/>
                </a:lnTo>
                <a:lnTo>
                  <a:pt x="224" y="112"/>
                </a:lnTo>
                <a:lnTo>
                  <a:pt x="203" y="128"/>
                </a:lnTo>
                <a:lnTo>
                  <a:pt x="183" y="146"/>
                </a:lnTo>
                <a:lnTo>
                  <a:pt x="163" y="164"/>
                </a:lnTo>
                <a:lnTo>
                  <a:pt x="145" y="184"/>
                </a:lnTo>
                <a:lnTo>
                  <a:pt x="128" y="203"/>
                </a:lnTo>
                <a:lnTo>
                  <a:pt x="110" y="225"/>
                </a:lnTo>
                <a:lnTo>
                  <a:pt x="95" y="247"/>
                </a:lnTo>
                <a:lnTo>
                  <a:pt x="80" y="269"/>
                </a:lnTo>
                <a:lnTo>
                  <a:pt x="67" y="293"/>
                </a:lnTo>
                <a:lnTo>
                  <a:pt x="55" y="317"/>
                </a:lnTo>
                <a:lnTo>
                  <a:pt x="44" y="342"/>
                </a:lnTo>
                <a:lnTo>
                  <a:pt x="34" y="366"/>
                </a:lnTo>
                <a:lnTo>
                  <a:pt x="25" y="392"/>
                </a:lnTo>
                <a:lnTo>
                  <a:pt x="18" y="419"/>
                </a:lnTo>
                <a:lnTo>
                  <a:pt x="11" y="446"/>
                </a:lnTo>
                <a:lnTo>
                  <a:pt x="7" y="473"/>
                </a:lnTo>
                <a:lnTo>
                  <a:pt x="2" y="501"/>
                </a:lnTo>
                <a:lnTo>
                  <a:pt x="0" y="529"/>
                </a:lnTo>
                <a:lnTo>
                  <a:pt x="0" y="559"/>
                </a:lnTo>
                <a:lnTo>
                  <a:pt x="0" y="588"/>
                </a:lnTo>
                <a:lnTo>
                  <a:pt x="2" y="616"/>
                </a:lnTo>
                <a:lnTo>
                  <a:pt x="7" y="644"/>
                </a:lnTo>
                <a:lnTo>
                  <a:pt x="11" y="671"/>
                </a:lnTo>
                <a:lnTo>
                  <a:pt x="18" y="698"/>
                </a:lnTo>
                <a:lnTo>
                  <a:pt x="25" y="725"/>
                </a:lnTo>
                <a:lnTo>
                  <a:pt x="34" y="751"/>
                </a:lnTo>
                <a:lnTo>
                  <a:pt x="44" y="776"/>
                </a:lnTo>
                <a:lnTo>
                  <a:pt x="55" y="801"/>
                </a:lnTo>
                <a:lnTo>
                  <a:pt x="67" y="824"/>
                </a:lnTo>
                <a:lnTo>
                  <a:pt x="80" y="848"/>
                </a:lnTo>
                <a:lnTo>
                  <a:pt x="95" y="871"/>
                </a:lnTo>
                <a:lnTo>
                  <a:pt x="110" y="892"/>
                </a:lnTo>
                <a:lnTo>
                  <a:pt x="128" y="914"/>
                </a:lnTo>
                <a:lnTo>
                  <a:pt x="145" y="933"/>
                </a:lnTo>
                <a:lnTo>
                  <a:pt x="163" y="953"/>
                </a:lnTo>
                <a:lnTo>
                  <a:pt x="183" y="972"/>
                </a:lnTo>
                <a:lnTo>
                  <a:pt x="203" y="990"/>
                </a:lnTo>
                <a:lnTo>
                  <a:pt x="224" y="1006"/>
                </a:lnTo>
                <a:lnTo>
                  <a:pt x="245" y="1021"/>
                </a:lnTo>
                <a:lnTo>
                  <a:pt x="268" y="1036"/>
                </a:lnTo>
                <a:lnTo>
                  <a:pt x="292" y="1049"/>
                </a:lnTo>
                <a:lnTo>
                  <a:pt x="316" y="1062"/>
                </a:lnTo>
                <a:lnTo>
                  <a:pt x="341" y="1073"/>
                </a:lnTo>
                <a:lnTo>
                  <a:pt x="366" y="1082"/>
                </a:lnTo>
                <a:lnTo>
                  <a:pt x="392" y="1091"/>
                </a:lnTo>
                <a:lnTo>
                  <a:pt x="418" y="1099"/>
                </a:lnTo>
                <a:lnTo>
                  <a:pt x="445" y="1105"/>
                </a:lnTo>
                <a:lnTo>
                  <a:pt x="473" y="1111"/>
                </a:lnTo>
                <a:lnTo>
                  <a:pt x="501" y="1114"/>
                </a:lnTo>
                <a:lnTo>
                  <a:pt x="530" y="1116"/>
                </a:lnTo>
                <a:lnTo>
                  <a:pt x="558" y="1117"/>
                </a:lnTo>
                <a:lnTo>
                  <a:pt x="587" y="1116"/>
                </a:lnTo>
                <a:lnTo>
                  <a:pt x="615" y="1114"/>
                </a:lnTo>
                <a:lnTo>
                  <a:pt x="643" y="1111"/>
                </a:lnTo>
                <a:lnTo>
                  <a:pt x="670" y="1105"/>
                </a:lnTo>
                <a:lnTo>
                  <a:pt x="697" y="1099"/>
                </a:lnTo>
                <a:lnTo>
                  <a:pt x="724" y="1091"/>
                </a:lnTo>
                <a:lnTo>
                  <a:pt x="750" y="1082"/>
                </a:lnTo>
                <a:lnTo>
                  <a:pt x="775" y="1073"/>
                </a:lnTo>
                <a:lnTo>
                  <a:pt x="800" y="1062"/>
                </a:lnTo>
                <a:lnTo>
                  <a:pt x="824" y="1049"/>
                </a:lnTo>
                <a:lnTo>
                  <a:pt x="847" y="1036"/>
                </a:lnTo>
                <a:lnTo>
                  <a:pt x="870" y="1021"/>
                </a:lnTo>
                <a:lnTo>
                  <a:pt x="891" y="1006"/>
                </a:lnTo>
                <a:lnTo>
                  <a:pt x="913" y="990"/>
                </a:lnTo>
                <a:lnTo>
                  <a:pt x="933" y="972"/>
                </a:lnTo>
                <a:lnTo>
                  <a:pt x="953" y="953"/>
                </a:lnTo>
                <a:lnTo>
                  <a:pt x="971" y="933"/>
                </a:lnTo>
                <a:lnTo>
                  <a:pt x="989" y="914"/>
                </a:lnTo>
                <a:lnTo>
                  <a:pt x="1005" y="892"/>
                </a:lnTo>
                <a:lnTo>
                  <a:pt x="1021" y="871"/>
                </a:lnTo>
                <a:lnTo>
                  <a:pt x="1035" y="848"/>
                </a:lnTo>
                <a:lnTo>
                  <a:pt x="1049" y="824"/>
                </a:lnTo>
                <a:lnTo>
                  <a:pt x="1061" y="801"/>
                </a:lnTo>
                <a:lnTo>
                  <a:pt x="1072" y="776"/>
                </a:lnTo>
                <a:lnTo>
                  <a:pt x="1083" y="751"/>
                </a:lnTo>
                <a:lnTo>
                  <a:pt x="1091" y="725"/>
                </a:lnTo>
                <a:lnTo>
                  <a:pt x="1099" y="698"/>
                </a:lnTo>
                <a:lnTo>
                  <a:pt x="1104" y="671"/>
                </a:lnTo>
                <a:lnTo>
                  <a:pt x="1110" y="644"/>
                </a:lnTo>
                <a:lnTo>
                  <a:pt x="1113" y="616"/>
                </a:lnTo>
                <a:lnTo>
                  <a:pt x="1115" y="588"/>
                </a:lnTo>
                <a:lnTo>
                  <a:pt x="1116" y="559"/>
                </a:lnTo>
                <a:lnTo>
                  <a:pt x="1115" y="529"/>
                </a:lnTo>
                <a:lnTo>
                  <a:pt x="1113" y="501"/>
                </a:lnTo>
                <a:lnTo>
                  <a:pt x="1110" y="473"/>
                </a:lnTo>
                <a:lnTo>
                  <a:pt x="1104" y="446"/>
                </a:lnTo>
                <a:lnTo>
                  <a:pt x="1099" y="419"/>
                </a:lnTo>
                <a:lnTo>
                  <a:pt x="1091" y="392"/>
                </a:lnTo>
                <a:lnTo>
                  <a:pt x="1083" y="366"/>
                </a:lnTo>
                <a:lnTo>
                  <a:pt x="1072" y="342"/>
                </a:lnTo>
                <a:lnTo>
                  <a:pt x="1061" y="317"/>
                </a:lnTo>
                <a:lnTo>
                  <a:pt x="1049" y="293"/>
                </a:lnTo>
                <a:lnTo>
                  <a:pt x="1035" y="269"/>
                </a:lnTo>
                <a:lnTo>
                  <a:pt x="1021" y="247"/>
                </a:lnTo>
                <a:lnTo>
                  <a:pt x="1005" y="225"/>
                </a:lnTo>
                <a:lnTo>
                  <a:pt x="989" y="203"/>
                </a:lnTo>
                <a:lnTo>
                  <a:pt x="971" y="184"/>
                </a:lnTo>
                <a:lnTo>
                  <a:pt x="953" y="164"/>
                </a:lnTo>
                <a:lnTo>
                  <a:pt x="933" y="146"/>
                </a:lnTo>
                <a:lnTo>
                  <a:pt x="913" y="128"/>
                </a:lnTo>
                <a:lnTo>
                  <a:pt x="891" y="112"/>
                </a:lnTo>
                <a:lnTo>
                  <a:pt x="870" y="96"/>
                </a:lnTo>
                <a:lnTo>
                  <a:pt x="847" y="81"/>
                </a:lnTo>
                <a:lnTo>
                  <a:pt x="824" y="68"/>
                </a:lnTo>
                <a:lnTo>
                  <a:pt x="800" y="55"/>
                </a:lnTo>
                <a:lnTo>
                  <a:pt x="775" y="45"/>
                </a:lnTo>
                <a:lnTo>
                  <a:pt x="750" y="35"/>
                </a:lnTo>
                <a:lnTo>
                  <a:pt x="724" y="26"/>
                </a:lnTo>
                <a:lnTo>
                  <a:pt x="697" y="19"/>
                </a:lnTo>
                <a:lnTo>
                  <a:pt x="670" y="12"/>
                </a:lnTo>
                <a:lnTo>
                  <a:pt x="643" y="7"/>
                </a:lnTo>
                <a:lnTo>
                  <a:pt x="615" y="4"/>
                </a:lnTo>
                <a:lnTo>
                  <a:pt x="587" y="1"/>
                </a:lnTo>
                <a:lnTo>
                  <a:pt x="558" y="0"/>
                </a:lnTo>
                <a:close/>
              </a:path>
            </a:pathLst>
          </a:custGeom>
          <a:solidFill>
            <a:schemeClr val="tx1">
              <a:lumMod val="50000"/>
              <a:lumOff val="50000"/>
            </a:schemeClr>
          </a:solidFill>
          <a:ln>
            <a:solidFill>
              <a:srgbClr val="FFC000"/>
            </a:solidFill>
          </a:ln>
        </p:spPr>
        <p:txBody>
          <a:bodyPr vert="horz" wrap="square" lIns="91440" tIns="45720" rIns="91440" bIns="45720" numCol="1" anchor="t" anchorCtr="0" compatLnSpc="1">
            <a:prstTxWarp prst="textNoShape">
              <a:avLst/>
            </a:prstTxWarp>
          </a:bodyPr>
          <a:lstStyle/>
          <a:p>
            <a:endParaRPr lang="en-US"/>
          </a:p>
        </p:txBody>
      </p:sp>
      <p:grpSp>
        <p:nvGrpSpPr>
          <p:cNvPr id="42" name="Group 41">
            <a:extLst>
              <a:ext uri="{FF2B5EF4-FFF2-40B4-BE49-F238E27FC236}">
                <a16:creationId xmlns:a16="http://schemas.microsoft.com/office/drawing/2014/main" xmlns="" id="{E352C36D-CC02-4A53-9701-F86B226FC427}"/>
              </a:ext>
            </a:extLst>
          </p:cNvPr>
          <p:cNvGrpSpPr/>
          <p:nvPr/>
        </p:nvGrpSpPr>
        <p:grpSpPr>
          <a:xfrm>
            <a:off x="7061098" y="4248419"/>
            <a:ext cx="434975" cy="314325"/>
            <a:chOff x="9710738" y="1998663"/>
            <a:chExt cx="434975" cy="314325"/>
          </a:xfrm>
        </p:grpSpPr>
        <p:sp>
          <p:nvSpPr>
            <p:cNvPr id="43" name="Freeform 75">
              <a:extLst>
                <a:ext uri="{FF2B5EF4-FFF2-40B4-BE49-F238E27FC236}">
                  <a16:creationId xmlns:a16="http://schemas.microsoft.com/office/drawing/2014/main" xmlns="" id="{6D51F165-C5A8-4A22-AB42-1D12A87D1C71}"/>
                </a:ext>
              </a:extLst>
            </p:cNvPr>
            <p:cNvSpPr>
              <a:spLocks/>
            </p:cNvSpPr>
            <p:nvPr/>
          </p:nvSpPr>
          <p:spPr bwMode="auto">
            <a:xfrm>
              <a:off x="9937751" y="2212976"/>
              <a:ext cx="3175" cy="14288"/>
            </a:xfrm>
            <a:custGeom>
              <a:avLst/>
              <a:gdLst>
                <a:gd name="T0" fmla="*/ 0 w 1"/>
                <a:gd name="T1" fmla="*/ 0 h 6"/>
                <a:gd name="T2" fmla="*/ 0 w 1"/>
                <a:gd name="T3" fmla="*/ 0 h 6"/>
                <a:gd name="T4" fmla="*/ 0 w 1"/>
                <a:gd name="T5" fmla="*/ 6 h 6"/>
                <a:gd name="T6" fmla="*/ 0 w 1"/>
                <a:gd name="T7" fmla="*/ 6 h 6"/>
                <a:gd name="T8" fmla="*/ 1 w 1"/>
                <a:gd name="T9" fmla="*/ 3 h 6"/>
                <a:gd name="T10" fmla="*/ 1 w 1"/>
                <a:gd name="T11" fmla="*/ 1 h 6"/>
                <a:gd name="T12" fmla="*/ 0 w 1"/>
                <a:gd name="T13" fmla="*/ 0 h 6"/>
              </a:gdLst>
              <a:ahLst/>
              <a:cxnLst>
                <a:cxn ang="0">
                  <a:pos x="T0" y="T1"/>
                </a:cxn>
                <a:cxn ang="0">
                  <a:pos x="T2" y="T3"/>
                </a:cxn>
                <a:cxn ang="0">
                  <a:pos x="T4" y="T5"/>
                </a:cxn>
                <a:cxn ang="0">
                  <a:pos x="T6" y="T7"/>
                </a:cxn>
                <a:cxn ang="0">
                  <a:pos x="T8" y="T9"/>
                </a:cxn>
                <a:cxn ang="0">
                  <a:pos x="T10" y="T11"/>
                </a:cxn>
                <a:cxn ang="0">
                  <a:pos x="T12" y="T13"/>
                </a:cxn>
              </a:cxnLst>
              <a:rect l="0" t="0" r="r" b="b"/>
              <a:pathLst>
                <a:path w="1" h="6">
                  <a:moveTo>
                    <a:pt x="0" y="0"/>
                  </a:moveTo>
                  <a:cubicBezTo>
                    <a:pt x="0" y="0"/>
                    <a:pt x="0" y="0"/>
                    <a:pt x="0" y="0"/>
                  </a:cubicBezTo>
                  <a:cubicBezTo>
                    <a:pt x="0" y="6"/>
                    <a:pt x="0" y="6"/>
                    <a:pt x="0" y="6"/>
                  </a:cubicBezTo>
                  <a:cubicBezTo>
                    <a:pt x="0" y="6"/>
                    <a:pt x="0" y="6"/>
                    <a:pt x="0" y="6"/>
                  </a:cubicBezTo>
                  <a:cubicBezTo>
                    <a:pt x="1" y="6"/>
                    <a:pt x="1" y="5"/>
                    <a:pt x="1" y="3"/>
                  </a:cubicBezTo>
                  <a:cubicBezTo>
                    <a:pt x="1" y="2"/>
                    <a:pt x="1" y="1"/>
                    <a:pt x="1" y="1"/>
                  </a:cubicBezTo>
                  <a:cubicBezTo>
                    <a:pt x="1" y="1"/>
                    <a:pt x="1" y="0"/>
                    <a:pt x="0" y="0"/>
                  </a:cubicBezTo>
                  <a:close/>
                </a:path>
              </a:pathLst>
            </a:custGeom>
            <a:solidFill>
              <a:schemeClr val="tx1">
                <a:lumMod val="90000"/>
                <a:lumOff val="10000"/>
              </a:schemeClr>
            </a:solidFill>
            <a:ln w="9525">
              <a:solidFill>
                <a:srgbClr val="FFC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4" name="Freeform 76">
              <a:extLst>
                <a:ext uri="{FF2B5EF4-FFF2-40B4-BE49-F238E27FC236}">
                  <a16:creationId xmlns:a16="http://schemas.microsoft.com/office/drawing/2014/main" xmlns="" id="{6F6315B1-E619-4969-9D0B-7E6758A57A36}"/>
                </a:ext>
              </a:extLst>
            </p:cNvPr>
            <p:cNvSpPr>
              <a:spLocks/>
            </p:cNvSpPr>
            <p:nvPr/>
          </p:nvSpPr>
          <p:spPr bwMode="auto">
            <a:xfrm>
              <a:off x="10034588" y="2263776"/>
              <a:ext cx="30163" cy="7938"/>
            </a:xfrm>
            <a:custGeom>
              <a:avLst/>
              <a:gdLst>
                <a:gd name="T0" fmla="*/ 2 w 13"/>
                <a:gd name="T1" fmla="*/ 0 h 4"/>
                <a:gd name="T2" fmla="*/ 0 w 13"/>
                <a:gd name="T3" fmla="*/ 2 h 4"/>
                <a:gd name="T4" fmla="*/ 2 w 13"/>
                <a:gd name="T5" fmla="*/ 4 h 4"/>
                <a:gd name="T6" fmla="*/ 11 w 13"/>
                <a:gd name="T7" fmla="*/ 4 h 4"/>
                <a:gd name="T8" fmla="*/ 13 w 13"/>
                <a:gd name="T9" fmla="*/ 2 h 4"/>
                <a:gd name="T10" fmla="*/ 11 w 13"/>
                <a:gd name="T11" fmla="*/ 0 h 4"/>
                <a:gd name="T12" fmla="*/ 2 w 1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2" y="0"/>
                  </a:moveTo>
                  <a:cubicBezTo>
                    <a:pt x="1" y="0"/>
                    <a:pt x="0" y="1"/>
                    <a:pt x="0" y="2"/>
                  </a:cubicBezTo>
                  <a:cubicBezTo>
                    <a:pt x="0" y="3"/>
                    <a:pt x="1" y="4"/>
                    <a:pt x="2" y="4"/>
                  </a:cubicBezTo>
                  <a:cubicBezTo>
                    <a:pt x="11" y="4"/>
                    <a:pt x="11" y="4"/>
                    <a:pt x="11" y="4"/>
                  </a:cubicBezTo>
                  <a:cubicBezTo>
                    <a:pt x="12" y="4"/>
                    <a:pt x="13" y="3"/>
                    <a:pt x="13" y="2"/>
                  </a:cubicBezTo>
                  <a:cubicBezTo>
                    <a:pt x="13" y="1"/>
                    <a:pt x="12" y="0"/>
                    <a:pt x="11" y="0"/>
                  </a:cubicBezTo>
                  <a:lnTo>
                    <a:pt x="2" y="0"/>
                  </a:lnTo>
                  <a:close/>
                </a:path>
              </a:pathLst>
            </a:custGeom>
            <a:solidFill>
              <a:schemeClr val="tx1">
                <a:lumMod val="90000"/>
                <a:lumOff val="10000"/>
              </a:schemeClr>
            </a:solidFill>
            <a:ln w="9525">
              <a:solidFill>
                <a:srgbClr val="FFC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5" name="Freeform 77">
              <a:extLst>
                <a:ext uri="{FF2B5EF4-FFF2-40B4-BE49-F238E27FC236}">
                  <a16:creationId xmlns:a16="http://schemas.microsoft.com/office/drawing/2014/main" xmlns="" id="{CB5B0164-ADBC-4F08-A5E4-05109A48D705}"/>
                </a:ext>
              </a:extLst>
            </p:cNvPr>
            <p:cNvSpPr>
              <a:spLocks noEditPoints="1"/>
            </p:cNvSpPr>
            <p:nvPr/>
          </p:nvSpPr>
          <p:spPr bwMode="auto">
            <a:xfrm>
              <a:off x="9852026" y="2120901"/>
              <a:ext cx="150813" cy="150813"/>
            </a:xfrm>
            <a:custGeom>
              <a:avLst/>
              <a:gdLst>
                <a:gd name="T0" fmla="*/ 33 w 67"/>
                <a:gd name="T1" fmla="*/ 0 h 67"/>
                <a:gd name="T2" fmla="*/ 0 w 67"/>
                <a:gd name="T3" fmla="*/ 34 h 67"/>
                <a:gd name="T4" fmla="*/ 33 w 67"/>
                <a:gd name="T5" fmla="*/ 67 h 67"/>
                <a:gd name="T6" fmla="*/ 67 w 67"/>
                <a:gd name="T7" fmla="*/ 34 h 67"/>
                <a:gd name="T8" fmla="*/ 33 w 67"/>
                <a:gd name="T9" fmla="*/ 0 h 67"/>
                <a:gd name="T10" fmla="*/ 50 w 67"/>
                <a:gd name="T11" fmla="*/ 50 h 67"/>
                <a:gd name="T12" fmla="*/ 47 w 67"/>
                <a:gd name="T13" fmla="*/ 55 h 67"/>
                <a:gd name="T14" fmla="*/ 41 w 67"/>
                <a:gd name="T15" fmla="*/ 58 h 67"/>
                <a:gd name="T16" fmla="*/ 38 w 67"/>
                <a:gd name="T17" fmla="*/ 59 h 67"/>
                <a:gd name="T18" fmla="*/ 38 w 67"/>
                <a:gd name="T19" fmla="*/ 63 h 67"/>
                <a:gd name="T20" fmla="*/ 29 w 67"/>
                <a:gd name="T21" fmla="*/ 63 h 67"/>
                <a:gd name="T22" fmla="*/ 29 w 67"/>
                <a:gd name="T23" fmla="*/ 59 h 67"/>
                <a:gd name="T24" fmla="*/ 25 w 67"/>
                <a:gd name="T25" fmla="*/ 58 h 67"/>
                <a:gd name="T26" fmla="*/ 20 w 67"/>
                <a:gd name="T27" fmla="*/ 55 h 67"/>
                <a:gd name="T28" fmla="*/ 16 w 67"/>
                <a:gd name="T29" fmla="*/ 49 h 67"/>
                <a:gd name="T30" fmla="*/ 15 w 67"/>
                <a:gd name="T31" fmla="*/ 42 h 67"/>
                <a:gd name="T32" fmla="*/ 15 w 67"/>
                <a:gd name="T33" fmla="*/ 40 h 67"/>
                <a:gd name="T34" fmla="*/ 27 w 67"/>
                <a:gd name="T35" fmla="*/ 40 h 67"/>
                <a:gd name="T36" fmla="*/ 27 w 67"/>
                <a:gd name="T37" fmla="*/ 42 h 67"/>
                <a:gd name="T38" fmla="*/ 28 w 67"/>
                <a:gd name="T39" fmla="*/ 47 h 67"/>
                <a:gd name="T40" fmla="*/ 29 w 67"/>
                <a:gd name="T41" fmla="*/ 48 h 67"/>
                <a:gd name="T42" fmla="*/ 29 w 67"/>
                <a:gd name="T43" fmla="*/ 38 h 67"/>
                <a:gd name="T44" fmla="*/ 27 w 67"/>
                <a:gd name="T45" fmla="*/ 38 h 67"/>
                <a:gd name="T46" fmla="*/ 26 w 67"/>
                <a:gd name="T47" fmla="*/ 37 h 67"/>
                <a:gd name="T48" fmla="*/ 21 w 67"/>
                <a:gd name="T49" fmla="*/ 34 h 67"/>
                <a:gd name="T50" fmla="*/ 17 w 67"/>
                <a:gd name="T51" fmla="*/ 30 h 67"/>
                <a:gd name="T52" fmla="*/ 16 w 67"/>
                <a:gd name="T53" fmla="*/ 23 h 67"/>
                <a:gd name="T54" fmla="*/ 17 w 67"/>
                <a:gd name="T55" fmla="*/ 16 h 67"/>
                <a:gd name="T56" fmla="*/ 21 w 67"/>
                <a:gd name="T57" fmla="*/ 12 h 67"/>
                <a:gd name="T58" fmla="*/ 26 w 67"/>
                <a:gd name="T59" fmla="*/ 9 h 67"/>
                <a:gd name="T60" fmla="*/ 29 w 67"/>
                <a:gd name="T61" fmla="*/ 8 h 67"/>
                <a:gd name="T62" fmla="*/ 29 w 67"/>
                <a:gd name="T63" fmla="*/ 4 h 67"/>
                <a:gd name="T64" fmla="*/ 38 w 67"/>
                <a:gd name="T65" fmla="*/ 4 h 67"/>
                <a:gd name="T66" fmla="*/ 38 w 67"/>
                <a:gd name="T67" fmla="*/ 8 h 67"/>
                <a:gd name="T68" fmla="*/ 41 w 67"/>
                <a:gd name="T69" fmla="*/ 9 h 67"/>
                <a:gd name="T70" fmla="*/ 46 w 67"/>
                <a:gd name="T71" fmla="*/ 12 h 67"/>
                <a:gd name="T72" fmla="*/ 49 w 67"/>
                <a:gd name="T73" fmla="*/ 16 h 67"/>
                <a:gd name="T74" fmla="*/ 51 w 67"/>
                <a:gd name="T75" fmla="*/ 23 h 67"/>
                <a:gd name="T76" fmla="*/ 51 w 67"/>
                <a:gd name="T77" fmla="*/ 25 h 67"/>
                <a:gd name="T78" fmla="*/ 39 w 67"/>
                <a:gd name="T79" fmla="*/ 25 h 67"/>
                <a:gd name="T80" fmla="*/ 38 w 67"/>
                <a:gd name="T81" fmla="*/ 23 h 67"/>
                <a:gd name="T82" fmla="*/ 38 w 67"/>
                <a:gd name="T83" fmla="*/ 20 h 67"/>
                <a:gd name="T84" fmla="*/ 38 w 67"/>
                <a:gd name="T85" fmla="*/ 27 h 67"/>
                <a:gd name="T86" fmla="*/ 40 w 67"/>
                <a:gd name="T87" fmla="*/ 28 h 67"/>
                <a:gd name="T88" fmla="*/ 41 w 67"/>
                <a:gd name="T89" fmla="*/ 28 h 67"/>
                <a:gd name="T90" fmla="*/ 46 w 67"/>
                <a:gd name="T91" fmla="*/ 31 h 67"/>
                <a:gd name="T92" fmla="*/ 50 w 67"/>
                <a:gd name="T93" fmla="*/ 36 h 67"/>
                <a:gd name="T94" fmla="*/ 52 w 67"/>
                <a:gd name="T95" fmla="*/ 43 h 67"/>
                <a:gd name="T96" fmla="*/ 50 w 67"/>
                <a:gd name="T97"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7" h="67">
                  <a:moveTo>
                    <a:pt x="33" y="0"/>
                  </a:moveTo>
                  <a:cubicBezTo>
                    <a:pt x="15" y="0"/>
                    <a:pt x="0" y="15"/>
                    <a:pt x="0" y="34"/>
                  </a:cubicBezTo>
                  <a:cubicBezTo>
                    <a:pt x="0" y="52"/>
                    <a:pt x="15" y="67"/>
                    <a:pt x="33" y="67"/>
                  </a:cubicBezTo>
                  <a:cubicBezTo>
                    <a:pt x="52" y="67"/>
                    <a:pt x="67" y="52"/>
                    <a:pt x="67" y="34"/>
                  </a:cubicBezTo>
                  <a:cubicBezTo>
                    <a:pt x="67" y="15"/>
                    <a:pt x="52" y="0"/>
                    <a:pt x="33" y="0"/>
                  </a:cubicBezTo>
                  <a:close/>
                  <a:moveTo>
                    <a:pt x="50" y="50"/>
                  </a:moveTo>
                  <a:cubicBezTo>
                    <a:pt x="49" y="52"/>
                    <a:pt x="48" y="54"/>
                    <a:pt x="47" y="55"/>
                  </a:cubicBezTo>
                  <a:cubicBezTo>
                    <a:pt x="45" y="56"/>
                    <a:pt x="43" y="57"/>
                    <a:pt x="41" y="58"/>
                  </a:cubicBezTo>
                  <a:cubicBezTo>
                    <a:pt x="40" y="58"/>
                    <a:pt x="39" y="59"/>
                    <a:pt x="38" y="59"/>
                  </a:cubicBezTo>
                  <a:cubicBezTo>
                    <a:pt x="38" y="63"/>
                    <a:pt x="38" y="63"/>
                    <a:pt x="38" y="63"/>
                  </a:cubicBezTo>
                  <a:cubicBezTo>
                    <a:pt x="29" y="63"/>
                    <a:pt x="29" y="63"/>
                    <a:pt x="29" y="63"/>
                  </a:cubicBezTo>
                  <a:cubicBezTo>
                    <a:pt x="29" y="59"/>
                    <a:pt x="29" y="59"/>
                    <a:pt x="29" y="59"/>
                  </a:cubicBezTo>
                  <a:cubicBezTo>
                    <a:pt x="28" y="59"/>
                    <a:pt x="26" y="58"/>
                    <a:pt x="25" y="58"/>
                  </a:cubicBezTo>
                  <a:cubicBezTo>
                    <a:pt x="23" y="57"/>
                    <a:pt x="21" y="56"/>
                    <a:pt x="20" y="55"/>
                  </a:cubicBezTo>
                  <a:cubicBezTo>
                    <a:pt x="18" y="53"/>
                    <a:pt x="17" y="51"/>
                    <a:pt x="16" y="49"/>
                  </a:cubicBezTo>
                  <a:cubicBezTo>
                    <a:pt x="15" y="47"/>
                    <a:pt x="15" y="45"/>
                    <a:pt x="15" y="42"/>
                  </a:cubicBezTo>
                  <a:cubicBezTo>
                    <a:pt x="15" y="40"/>
                    <a:pt x="15" y="40"/>
                    <a:pt x="15" y="40"/>
                  </a:cubicBezTo>
                  <a:cubicBezTo>
                    <a:pt x="27" y="40"/>
                    <a:pt x="27" y="40"/>
                    <a:pt x="27" y="40"/>
                  </a:cubicBezTo>
                  <a:cubicBezTo>
                    <a:pt x="27" y="42"/>
                    <a:pt x="27" y="42"/>
                    <a:pt x="27" y="42"/>
                  </a:cubicBezTo>
                  <a:cubicBezTo>
                    <a:pt x="27" y="44"/>
                    <a:pt x="27" y="46"/>
                    <a:pt x="28" y="47"/>
                  </a:cubicBezTo>
                  <a:cubicBezTo>
                    <a:pt x="28" y="47"/>
                    <a:pt x="29" y="47"/>
                    <a:pt x="29" y="48"/>
                  </a:cubicBezTo>
                  <a:cubicBezTo>
                    <a:pt x="29" y="38"/>
                    <a:pt x="29" y="38"/>
                    <a:pt x="29" y="38"/>
                  </a:cubicBezTo>
                  <a:cubicBezTo>
                    <a:pt x="28" y="38"/>
                    <a:pt x="28" y="38"/>
                    <a:pt x="27" y="38"/>
                  </a:cubicBezTo>
                  <a:cubicBezTo>
                    <a:pt x="27" y="37"/>
                    <a:pt x="27" y="37"/>
                    <a:pt x="26" y="37"/>
                  </a:cubicBezTo>
                  <a:cubicBezTo>
                    <a:pt x="24" y="36"/>
                    <a:pt x="23" y="35"/>
                    <a:pt x="21" y="34"/>
                  </a:cubicBezTo>
                  <a:cubicBezTo>
                    <a:pt x="20" y="33"/>
                    <a:pt x="18" y="31"/>
                    <a:pt x="17" y="30"/>
                  </a:cubicBezTo>
                  <a:cubicBezTo>
                    <a:pt x="16" y="28"/>
                    <a:pt x="16" y="25"/>
                    <a:pt x="16" y="23"/>
                  </a:cubicBezTo>
                  <a:cubicBezTo>
                    <a:pt x="16" y="20"/>
                    <a:pt x="16" y="18"/>
                    <a:pt x="17" y="16"/>
                  </a:cubicBezTo>
                  <a:cubicBezTo>
                    <a:pt x="18" y="14"/>
                    <a:pt x="19" y="13"/>
                    <a:pt x="21" y="12"/>
                  </a:cubicBezTo>
                  <a:cubicBezTo>
                    <a:pt x="22" y="11"/>
                    <a:pt x="24" y="10"/>
                    <a:pt x="26" y="9"/>
                  </a:cubicBezTo>
                  <a:cubicBezTo>
                    <a:pt x="27" y="9"/>
                    <a:pt x="28" y="8"/>
                    <a:pt x="29" y="8"/>
                  </a:cubicBezTo>
                  <a:cubicBezTo>
                    <a:pt x="29" y="4"/>
                    <a:pt x="29" y="4"/>
                    <a:pt x="29" y="4"/>
                  </a:cubicBezTo>
                  <a:cubicBezTo>
                    <a:pt x="38" y="4"/>
                    <a:pt x="38" y="4"/>
                    <a:pt x="38" y="4"/>
                  </a:cubicBezTo>
                  <a:cubicBezTo>
                    <a:pt x="38" y="8"/>
                    <a:pt x="38" y="8"/>
                    <a:pt x="38" y="8"/>
                  </a:cubicBezTo>
                  <a:cubicBezTo>
                    <a:pt x="39" y="8"/>
                    <a:pt x="40" y="9"/>
                    <a:pt x="41" y="9"/>
                  </a:cubicBezTo>
                  <a:cubicBezTo>
                    <a:pt x="43" y="9"/>
                    <a:pt x="44" y="10"/>
                    <a:pt x="46" y="12"/>
                  </a:cubicBezTo>
                  <a:cubicBezTo>
                    <a:pt x="47" y="13"/>
                    <a:pt x="48" y="14"/>
                    <a:pt x="49" y="16"/>
                  </a:cubicBezTo>
                  <a:cubicBezTo>
                    <a:pt x="50" y="18"/>
                    <a:pt x="51" y="20"/>
                    <a:pt x="51" y="23"/>
                  </a:cubicBezTo>
                  <a:cubicBezTo>
                    <a:pt x="51" y="25"/>
                    <a:pt x="51" y="25"/>
                    <a:pt x="51" y="25"/>
                  </a:cubicBezTo>
                  <a:cubicBezTo>
                    <a:pt x="39" y="25"/>
                    <a:pt x="39" y="25"/>
                    <a:pt x="39" y="25"/>
                  </a:cubicBezTo>
                  <a:cubicBezTo>
                    <a:pt x="38" y="23"/>
                    <a:pt x="38" y="23"/>
                    <a:pt x="38" y="23"/>
                  </a:cubicBezTo>
                  <a:cubicBezTo>
                    <a:pt x="38" y="22"/>
                    <a:pt x="38" y="21"/>
                    <a:pt x="38" y="20"/>
                  </a:cubicBezTo>
                  <a:cubicBezTo>
                    <a:pt x="38" y="27"/>
                    <a:pt x="38" y="27"/>
                    <a:pt x="38" y="27"/>
                  </a:cubicBezTo>
                  <a:cubicBezTo>
                    <a:pt x="39" y="27"/>
                    <a:pt x="39" y="28"/>
                    <a:pt x="40" y="28"/>
                  </a:cubicBezTo>
                  <a:cubicBezTo>
                    <a:pt x="41" y="28"/>
                    <a:pt x="41" y="28"/>
                    <a:pt x="41" y="28"/>
                  </a:cubicBezTo>
                  <a:cubicBezTo>
                    <a:pt x="43" y="29"/>
                    <a:pt x="45" y="30"/>
                    <a:pt x="46" y="31"/>
                  </a:cubicBezTo>
                  <a:cubicBezTo>
                    <a:pt x="48" y="32"/>
                    <a:pt x="49" y="34"/>
                    <a:pt x="50" y="36"/>
                  </a:cubicBezTo>
                  <a:cubicBezTo>
                    <a:pt x="51" y="38"/>
                    <a:pt x="52" y="40"/>
                    <a:pt x="52" y="43"/>
                  </a:cubicBezTo>
                  <a:cubicBezTo>
                    <a:pt x="52" y="45"/>
                    <a:pt x="51" y="48"/>
                    <a:pt x="50" y="50"/>
                  </a:cubicBezTo>
                  <a:close/>
                </a:path>
              </a:pathLst>
            </a:custGeom>
            <a:solidFill>
              <a:schemeClr val="tx1">
                <a:lumMod val="90000"/>
                <a:lumOff val="10000"/>
              </a:schemeClr>
            </a:solidFill>
            <a:ln w="9525">
              <a:solidFill>
                <a:srgbClr val="FFC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6" name="Freeform 78">
              <a:extLst>
                <a:ext uri="{FF2B5EF4-FFF2-40B4-BE49-F238E27FC236}">
                  <a16:creationId xmlns:a16="http://schemas.microsoft.com/office/drawing/2014/main" xmlns="" id="{8F6B7D99-A605-4B5C-90A1-5A3B793DA4D3}"/>
                </a:ext>
              </a:extLst>
            </p:cNvPr>
            <p:cNvSpPr>
              <a:spLocks/>
            </p:cNvSpPr>
            <p:nvPr/>
          </p:nvSpPr>
          <p:spPr bwMode="auto">
            <a:xfrm>
              <a:off x="9915526" y="2163763"/>
              <a:ext cx="1588" cy="11113"/>
            </a:xfrm>
            <a:custGeom>
              <a:avLst/>
              <a:gdLst>
                <a:gd name="T0" fmla="*/ 0 w 1"/>
                <a:gd name="T1" fmla="*/ 4 h 5"/>
                <a:gd name="T2" fmla="*/ 1 w 1"/>
                <a:gd name="T3" fmla="*/ 5 h 5"/>
                <a:gd name="T4" fmla="*/ 1 w 1"/>
                <a:gd name="T5" fmla="*/ 0 h 5"/>
                <a:gd name="T6" fmla="*/ 1 w 1"/>
                <a:gd name="T7" fmla="*/ 1 h 5"/>
                <a:gd name="T8" fmla="*/ 0 w 1"/>
                <a:gd name="T9" fmla="*/ 3 h 5"/>
                <a:gd name="T10" fmla="*/ 0 w 1"/>
                <a:gd name="T11" fmla="*/ 4 h 5"/>
              </a:gdLst>
              <a:ahLst/>
              <a:cxnLst>
                <a:cxn ang="0">
                  <a:pos x="T0" y="T1"/>
                </a:cxn>
                <a:cxn ang="0">
                  <a:pos x="T2" y="T3"/>
                </a:cxn>
                <a:cxn ang="0">
                  <a:pos x="T4" y="T5"/>
                </a:cxn>
                <a:cxn ang="0">
                  <a:pos x="T6" y="T7"/>
                </a:cxn>
                <a:cxn ang="0">
                  <a:pos x="T8" y="T9"/>
                </a:cxn>
                <a:cxn ang="0">
                  <a:pos x="T10" y="T11"/>
                </a:cxn>
              </a:cxnLst>
              <a:rect l="0" t="0" r="r" b="b"/>
              <a:pathLst>
                <a:path w="1" h="5">
                  <a:moveTo>
                    <a:pt x="0" y="4"/>
                  </a:moveTo>
                  <a:cubicBezTo>
                    <a:pt x="0" y="5"/>
                    <a:pt x="1" y="5"/>
                    <a:pt x="1" y="5"/>
                  </a:cubicBezTo>
                  <a:cubicBezTo>
                    <a:pt x="1" y="0"/>
                    <a:pt x="1" y="0"/>
                    <a:pt x="1" y="0"/>
                  </a:cubicBezTo>
                  <a:cubicBezTo>
                    <a:pt x="1" y="1"/>
                    <a:pt x="1" y="1"/>
                    <a:pt x="1" y="1"/>
                  </a:cubicBezTo>
                  <a:cubicBezTo>
                    <a:pt x="0" y="1"/>
                    <a:pt x="0" y="2"/>
                    <a:pt x="0" y="3"/>
                  </a:cubicBezTo>
                  <a:cubicBezTo>
                    <a:pt x="0" y="4"/>
                    <a:pt x="0" y="4"/>
                    <a:pt x="0" y="4"/>
                  </a:cubicBezTo>
                  <a:close/>
                </a:path>
              </a:pathLst>
            </a:custGeom>
            <a:solidFill>
              <a:schemeClr val="tx1">
                <a:lumMod val="90000"/>
                <a:lumOff val="10000"/>
              </a:schemeClr>
            </a:solidFill>
            <a:ln w="9525">
              <a:solidFill>
                <a:srgbClr val="FFC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7" name="Freeform 79">
              <a:extLst>
                <a:ext uri="{FF2B5EF4-FFF2-40B4-BE49-F238E27FC236}">
                  <a16:creationId xmlns:a16="http://schemas.microsoft.com/office/drawing/2014/main" xmlns="" id="{A103D69E-FC04-4F60-832F-EC073D2CFC58}"/>
                </a:ext>
              </a:extLst>
            </p:cNvPr>
            <p:cNvSpPr>
              <a:spLocks noEditPoints="1"/>
            </p:cNvSpPr>
            <p:nvPr/>
          </p:nvSpPr>
          <p:spPr bwMode="auto">
            <a:xfrm>
              <a:off x="9710738" y="2081213"/>
              <a:ext cx="434975" cy="231775"/>
            </a:xfrm>
            <a:custGeom>
              <a:avLst/>
              <a:gdLst>
                <a:gd name="T0" fmla="*/ 193 w 193"/>
                <a:gd name="T1" fmla="*/ 7 h 103"/>
                <a:gd name="T2" fmla="*/ 187 w 193"/>
                <a:gd name="T3" fmla="*/ 0 h 103"/>
                <a:gd name="T4" fmla="*/ 6 w 193"/>
                <a:gd name="T5" fmla="*/ 0 h 103"/>
                <a:gd name="T6" fmla="*/ 0 w 193"/>
                <a:gd name="T7" fmla="*/ 7 h 103"/>
                <a:gd name="T8" fmla="*/ 0 w 193"/>
                <a:gd name="T9" fmla="*/ 97 h 103"/>
                <a:gd name="T10" fmla="*/ 6 w 193"/>
                <a:gd name="T11" fmla="*/ 103 h 103"/>
                <a:gd name="T12" fmla="*/ 187 w 193"/>
                <a:gd name="T13" fmla="*/ 103 h 103"/>
                <a:gd name="T14" fmla="*/ 193 w 193"/>
                <a:gd name="T15" fmla="*/ 97 h 103"/>
                <a:gd name="T16" fmla="*/ 193 w 193"/>
                <a:gd name="T17" fmla="*/ 7 h 103"/>
                <a:gd name="T18" fmla="*/ 11 w 193"/>
                <a:gd name="T19" fmla="*/ 4 h 103"/>
                <a:gd name="T20" fmla="*/ 18 w 193"/>
                <a:gd name="T21" fmla="*/ 11 h 103"/>
                <a:gd name="T22" fmla="*/ 11 w 193"/>
                <a:gd name="T23" fmla="*/ 18 h 103"/>
                <a:gd name="T24" fmla="*/ 4 w 193"/>
                <a:gd name="T25" fmla="*/ 11 h 103"/>
                <a:gd name="T26" fmla="*/ 11 w 193"/>
                <a:gd name="T27" fmla="*/ 4 h 103"/>
                <a:gd name="T28" fmla="*/ 11 w 193"/>
                <a:gd name="T29" fmla="*/ 99 h 103"/>
                <a:gd name="T30" fmla="*/ 4 w 193"/>
                <a:gd name="T31" fmla="*/ 92 h 103"/>
                <a:gd name="T32" fmla="*/ 11 w 193"/>
                <a:gd name="T33" fmla="*/ 85 h 103"/>
                <a:gd name="T34" fmla="*/ 18 w 193"/>
                <a:gd name="T35" fmla="*/ 92 h 103"/>
                <a:gd name="T36" fmla="*/ 11 w 193"/>
                <a:gd name="T37" fmla="*/ 99 h 103"/>
                <a:gd name="T38" fmla="*/ 182 w 193"/>
                <a:gd name="T39" fmla="*/ 99 h 103"/>
                <a:gd name="T40" fmla="*/ 175 w 193"/>
                <a:gd name="T41" fmla="*/ 92 h 103"/>
                <a:gd name="T42" fmla="*/ 182 w 193"/>
                <a:gd name="T43" fmla="*/ 85 h 103"/>
                <a:gd name="T44" fmla="*/ 189 w 193"/>
                <a:gd name="T45" fmla="*/ 92 h 103"/>
                <a:gd name="T46" fmla="*/ 182 w 193"/>
                <a:gd name="T47" fmla="*/ 99 h 103"/>
                <a:gd name="T48" fmla="*/ 189 w 193"/>
                <a:gd name="T49" fmla="*/ 83 h 103"/>
                <a:gd name="T50" fmla="*/ 186 w 193"/>
                <a:gd name="T51" fmla="*/ 82 h 103"/>
                <a:gd name="T52" fmla="*/ 182 w 193"/>
                <a:gd name="T53" fmla="*/ 81 h 103"/>
                <a:gd name="T54" fmla="*/ 171 w 193"/>
                <a:gd name="T55" fmla="*/ 92 h 103"/>
                <a:gd name="T56" fmla="*/ 172 w 193"/>
                <a:gd name="T57" fmla="*/ 96 h 103"/>
                <a:gd name="T58" fmla="*/ 173 w 193"/>
                <a:gd name="T59" fmla="*/ 99 h 103"/>
                <a:gd name="T60" fmla="*/ 20 w 193"/>
                <a:gd name="T61" fmla="*/ 99 h 103"/>
                <a:gd name="T62" fmla="*/ 21 w 193"/>
                <a:gd name="T63" fmla="*/ 96 h 103"/>
                <a:gd name="T64" fmla="*/ 22 w 193"/>
                <a:gd name="T65" fmla="*/ 92 h 103"/>
                <a:gd name="T66" fmla="*/ 7 w 193"/>
                <a:gd name="T67" fmla="*/ 82 h 103"/>
                <a:gd name="T68" fmla="*/ 4 w 193"/>
                <a:gd name="T69" fmla="*/ 83 h 103"/>
                <a:gd name="T70" fmla="*/ 4 w 193"/>
                <a:gd name="T71" fmla="*/ 20 h 103"/>
                <a:gd name="T72" fmla="*/ 7 w 193"/>
                <a:gd name="T73" fmla="*/ 21 h 103"/>
                <a:gd name="T74" fmla="*/ 11 w 193"/>
                <a:gd name="T75" fmla="*/ 22 h 103"/>
                <a:gd name="T76" fmla="*/ 22 w 193"/>
                <a:gd name="T77" fmla="*/ 11 h 103"/>
                <a:gd name="T78" fmla="*/ 21 w 193"/>
                <a:gd name="T79" fmla="*/ 7 h 103"/>
                <a:gd name="T80" fmla="*/ 20 w 193"/>
                <a:gd name="T81" fmla="*/ 4 h 103"/>
                <a:gd name="T82" fmla="*/ 173 w 193"/>
                <a:gd name="T83" fmla="*/ 4 h 103"/>
                <a:gd name="T84" fmla="*/ 172 w 193"/>
                <a:gd name="T85" fmla="*/ 7 h 103"/>
                <a:gd name="T86" fmla="*/ 171 w 193"/>
                <a:gd name="T87" fmla="*/ 11 h 103"/>
                <a:gd name="T88" fmla="*/ 182 w 193"/>
                <a:gd name="T89" fmla="*/ 22 h 103"/>
                <a:gd name="T90" fmla="*/ 186 w 193"/>
                <a:gd name="T91" fmla="*/ 21 h 103"/>
                <a:gd name="T92" fmla="*/ 189 w 193"/>
                <a:gd name="T93" fmla="*/ 20 h 103"/>
                <a:gd name="T94" fmla="*/ 189 w 193"/>
                <a:gd name="T95" fmla="*/ 83 h 103"/>
                <a:gd name="T96" fmla="*/ 182 w 193"/>
                <a:gd name="T97" fmla="*/ 18 h 103"/>
                <a:gd name="T98" fmla="*/ 175 w 193"/>
                <a:gd name="T99" fmla="*/ 11 h 103"/>
                <a:gd name="T100" fmla="*/ 182 w 193"/>
                <a:gd name="T101" fmla="*/ 4 h 103"/>
                <a:gd name="T102" fmla="*/ 189 w 193"/>
                <a:gd name="T103" fmla="*/ 11 h 103"/>
                <a:gd name="T104" fmla="*/ 182 w 193"/>
                <a:gd name="T105" fmla="*/ 18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3" h="103">
                  <a:moveTo>
                    <a:pt x="193" y="7"/>
                  </a:moveTo>
                  <a:cubicBezTo>
                    <a:pt x="193" y="3"/>
                    <a:pt x="190" y="0"/>
                    <a:pt x="187" y="0"/>
                  </a:cubicBezTo>
                  <a:cubicBezTo>
                    <a:pt x="6" y="0"/>
                    <a:pt x="6" y="0"/>
                    <a:pt x="6" y="0"/>
                  </a:cubicBezTo>
                  <a:cubicBezTo>
                    <a:pt x="3" y="0"/>
                    <a:pt x="0" y="3"/>
                    <a:pt x="0" y="7"/>
                  </a:cubicBezTo>
                  <a:cubicBezTo>
                    <a:pt x="0" y="97"/>
                    <a:pt x="0" y="97"/>
                    <a:pt x="0" y="97"/>
                  </a:cubicBezTo>
                  <a:cubicBezTo>
                    <a:pt x="0" y="100"/>
                    <a:pt x="3" y="103"/>
                    <a:pt x="6" y="103"/>
                  </a:cubicBezTo>
                  <a:cubicBezTo>
                    <a:pt x="187" y="103"/>
                    <a:pt x="187" y="103"/>
                    <a:pt x="187" y="103"/>
                  </a:cubicBezTo>
                  <a:cubicBezTo>
                    <a:pt x="190" y="103"/>
                    <a:pt x="193" y="100"/>
                    <a:pt x="193" y="97"/>
                  </a:cubicBezTo>
                  <a:lnTo>
                    <a:pt x="193" y="7"/>
                  </a:lnTo>
                  <a:close/>
                  <a:moveTo>
                    <a:pt x="11" y="4"/>
                  </a:moveTo>
                  <a:cubicBezTo>
                    <a:pt x="15" y="4"/>
                    <a:pt x="18" y="7"/>
                    <a:pt x="18" y="11"/>
                  </a:cubicBezTo>
                  <a:cubicBezTo>
                    <a:pt x="18" y="15"/>
                    <a:pt x="15" y="18"/>
                    <a:pt x="11" y="18"/>
                  </a:cubicBezTo>
                  <a:cubicBezTo>
                    <a:pt x="7" y="18"/>
                    <a:pt x="4" y="15"/>
                    <a:pt x="4" y="11"/>
                  </a:cubicBezTo>
                  <a:cubicBezTo>
                    <a:pt x="4" y="7"/>
                    <a:pt x="7" y="4"/>
                    <a:pt x="11" y="4"/>
                  </a:cubicBezTo>
                  <a:close/>
                  <a:moveTo>
                    <a:pt x="11" y="99"/>
                  </a:moveTo>
                  <a:cubicBezTo>
                    <a:pt x="7" y="99"/>
                    <a:pt x="4" y="96"/>
                    <a:pt x="4" y="92"/>
                  </a:cubicBezTo>
                  <a:cubicBezTo>
                    <a:pt x="4" y="88"/>
                    <a:pt x="7" y="85"/>
                    <a:pt x="11" y="85"/>
                  </a:cubicBezTo>
                  <a:cubicBezTo>
                    <a:pt x="15" y="85"/>
                    <a:pt x="18" y="88"/>
                    <a:pt x="18" y="92"/>
                  </a:cubicBezTo>
                  <a:cubicBezTo>
                    <a:pt x="18" y="96"/>
                    <a:pt x="15" y="99"/>
                    <a:pt x="11" y="99"/>
                  </a:cubicBezTo>
                  <a:close/>
                  <a:moveTo>
                    <a:pt x="182" y="99"/>
                  </a:moveTo>
                  <a:cubicBezTo>
                    <a:pt x="178" y="99"/>
                    <a:pt x="175" y="96"/>
                    <a:pt x="175" y="92"/>
                  </a:cubicBezTo>
                  <a:cubicBezTo>
                    <a:pt x="175" y="88"/>
                    <a:pt x="178" y="85"/>
                    <a:pt x="182" y="85"/>
                  </a:cubicBezTo>
                  <a:cubicBezTo>
                    <a:pt x="186" y="85"/>
                    <a:pt x="189" y="88"/>
                    <a:pt x="189" y="92"/>
                  </a:cubicBezTo>
                  <a:cubicBezTo>
                    <a:pt x="189" y="96"/>
                    <a:pt x="186" y="99"/>
                    <a:pt x="182" y="99"/>
                  </a:cubicBezTo>
                  <a:close/>
                  <a:moveTo>
                    <a:pt x="189" y="83"/>
                  </a:moveTo>
                  <a:cubicBezTo>
                    <a:pt x="186" y="82"/>
                    <a:pt x="186" y="82"/>
                    <a:pt x="186" y="82"/>
                  </a:cubicBezTo>
                  <a:cubicBezTo>
                    <a:pt x="184" y="82"/>
                    <a:pt x="183" y="81"/>
                    <a:pt x="182" y="81"/>
                  </a:cubicBezTo>
                  <a:cubicBezTo>
                    <a:pt x="176" y="81"/>
                    <a:pt x="171" y="86"/>
                    <a:pt x="171" y="92"/>
                  </a:cubicBezTo>
                  <a:cubicBezTo>
                    <a:pt x="171" y="93"/>
                    <a:pt x="171" y="95"/>
                    <a:pt x="172" y="96"/>
                  </a:cubicBezTo>
                  <a:cubicBezTo>
                    <a:pt x="173" y="99"/>
                    <a:pt x="173" y="99"/>
                    <a:pt x="173" y="99"/>
                  </a:cubicBezTo>
                  <a:cubicBezTo>
                    <a:pt x="20" y="99"/>
                    <a:pt x="20" y="99"/>
                    <a:pt x="20" y="99"/>
                  </a:cubicBezTo>
                  <a:cubicBezTo>
                    <a:pt x="21" y="96"/>
                    <a:pt x="21" y="96"/>
                    <a:pt x="21" y="96"/>
                  </a:cubicBezTo>
                  <a:cubicBezTo>
                    <a:pt x="21" y="95"/>
                    <a:pt x="22" y="93"/>
                    <a:pt x="22" y="92"/>
                  </a:cubicBezTo>
                  <a:cubicBezTo>
                    <a:pt x="22" y="85"/>
                    <a:pt x="15" y="79"/>
                    <a:pt x="7" y="82"/>
                  </a:cubicBezTo>
                  <a:cubicBezTo>
                    <a:pt x="4" y="83"/>
                    <a:pt x="4" y="83"/>
                    <a:pt x="4" y="83"/>
                  </a:cubicBezTo>
                  <a:cubicBezTo>
                    <a:pt x="4" y="20"/>
                    <a:pt x="4" y="20"/>
                    <a:pt x="4" y="20"/>
                  </a:cubicBezTo>
                  <a:cubicBezTo>
                    <a:pt x="7" y="21"/>
                    <a:pt x="7" y="21"/>
                    <a:pt x="7" y="21"/>
                  </a:cubicBezTo>
                  <a:cubicBezTo>
                    <a:pt x="8" y="22"/>
                    <a:pt x="10" y="22"/>
                    <a:pt x="11" y="22"/>
                  </a:cubicBezTo>
                  <a:cubicBezTo>
                    <a:pt x="17" y="22"/>
                    <a:pt x="22" y="17"/>
                    <a:pt x="22" y="11"/>
                  </a:cubicBezTo>
                  <a:cubicBezTo>
                    <a:pt x="22" y="10"/>
                    <a:pt x="21" y="9"/>
                    <a:pt x="21" y="7"/>
                  </a:cubicBezTo>
                  <a:cubicBezTo>
                    <a:pt x="20" y="4"/>
                    <a:pt x="20" y="4"/>
                    <a:pt x="20" y="4"/>
                  </a:cubicBezTo>
                  <a:cubicBezTo>
                    <a:pt x="173" y="4"/>
                    <a:pt x="173" y="4"/>
                    <a:pt x="173" y="4"/>
                  </a:cubicBezTo>
                  <a:cubicBezTo>
                    <a:pt x="172" y="7"/>
                    <a:pt x="172" y="7"/>
                    <a:pt x="172" y="7"/>
                  </a:cubicBezTo>
                  <a:cubicBezTo>
                    <a:pt x="171" y="9"/>
                    <a:pt x="171" y="10"/>
                    <a:pt x="171" y="11"/>
                  </a:cubicBezTo>
                  <a:cubicBezTo>
                    <a:pt x="171" y="17"/>
                    <a:pt x="176" y="22"/>
                    <a:pt x="182" y="22"/>
                  </a:cubicBezTo>
                  <a:cubicBezTo>
                    <a:pt x="183" y="22"/>
                    <a:pt x="184" y="22"/>
                    <a:pt x="186" y="21"/>
                  </a:cubicBezTo>
                  <a:cubicBezTo>
                    <a:pt x="189" y="20"/>
                    <a:pt x="189" y="20"/>
                    <a:pt x="189" y="20"/>
                  </a:cubicBezTo>
                  <a:lnTo>
                    <a:pt x="189" y="83"/>
                  </a:lnTo>
                  <a:close/>
                  <a:moveTo>
                    <a:pt x="182" y="18"/>
                  </a:moveTo>
                  <a:cubicBezTo>
                    <a:pt x="178" y="18"/>
                    <a:pt x="175" y="15"/>
                    <a:pt x="175" y="11"/>
                  </a:cubicBezTo>
                  <a:cubicBezTo>
                    <a:pt x="175" y="7"/>
                    <a:pt x="178" y="4"/>
                    <a:pt x="182" y="4"/>
                  </a:cubicBezTo>
                  <a:cubicBezTo>
                    <a:pt x="186" y="4"/>
                    <a:pt x="189" y="7"/>
                    <a:pt x="189" y="11"/>
                  </a:cubicBezTo>
                  <a:cubicBezTo>
                    <a:pt x="189" y="15"/>
                    <a:pt x="186" y="18"/>
                    <a:pt x="182" y="18"/>
                  </a:cubicBezTo>
                  <a:close/>
                </a:path>
              </a:pathLst>
            </a:custGeom>
            <a:solidFill>
              <a:schemeClr val="tx1">
                <a:lumMod val="90000"/>
                <a:lumOff val="10000"/>
              </a:schemeClr>
            </a:solidFill>
            <a:ln w="9525">
              <a:solidFill>
                <a:srgbClr val="FFC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8" name="Freeform 80">
              <a:extLst>
                <a:ext uri="{FF2B5EF4-FFF2-40B4-BE49-F238E27FC236}">
                  <a16:creationId xmlns:a16="http://schemas.microsoft.com/office/drawing/2014/main" xmlns="" id="{EC019482-EC7F-4EEE-8757-9C88BF509D39}"/>
                </a:ext>
              </a:extLst>
            </p:cNvPr>
            <p:cNvSpPr>
              <a:spLocks/>
            </p:cNvSpPr>
            <p:nvPr/>
          </p:nvSpPr>
          <p:spPr bwMode="auto">
            <a:xfrm>
              <a:off x="9791701" y="2120901"/>
              <a:ext cx="28575" cy="9525"/>
            </a:xfrm>
            <a:custGeom>
              <a:avLst/>
              <a:gdLst>
                <a:gd name="T0" fmla="*/ 2 w 13"/>
                <a:gd name="T1" fmla="*/ 0 h 4"/>
                <a:gd name="T2" fmla="*/ 0 w 13"/>
                <a:gd name="T3" fmla="*/ 2 h 4"/>
                <a:gd name="T4" fmla="*/ 2 w 13"/>
                <a:gd name="T5" fmla="*/ 4 h 4"/>
                <a:gd name="T6" fmla="*/ 11 w 13"/>
                <a:gd name="T7" fmla="*/ 4 h 4"/>
                <a:gd name="T8" fmla="*/ 13 w 13"/>
                <a:gd name="T9" fmla="*/ 2 h 4"/>
                <a:gd name="T10" fmla="*/ 11 w 13"/>
                <a:gd name="T11" fmla="*/ 0 h 4"/>
                <a:gd name="T12" fmla="*/ 2 w 13"/>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3" h="4">
                  <a:moveTo>
                    <a:pt x="2" y="0"/>
                  </a:moveTo>
                  <a:cubicBezTo>
                    <a:pt x="1" y="0"/>
                    <a:pt x="0" y="1"/>
                    <a:pt x="0" y="2"/>
                  </a:cubicBezTo>
                  <a:cubicBezTo>
                    <a:pt x="0" y="3"/>
                    <a:pt x="1" y="4"/>
                    <a:pt x="2" y="4"/>
                  </a:cubicBezTo>
                  <a:cubicBezTo>
                    <a:pt x="11" y="4"/>
                    <a:pt x="11" y="4"/>
                    <a:pt x="11" y="4"/>
                  </a:cubicBezTo>
                  <a:cubicBezTo>
                    <a:pt x="12" y="4"/>
                    <a:pt x="13" y="3"/>
                    <a:pt x="13" y="2"/>
                  </a:cubicBezTo>
                  <a:cubicBezTo>
                    <a:pt x="13" y="1"/>
                    <a:pt x="12" y="0"/>
                    <a:pt x="11" y="0"/>
                  </a:cubicBezTo>
                  <a:lnTo>
                    <a:pt x="2" y="0"/>
                  </a:lnTo>
                  <a:close/>
                </a:path>
              </a:pathLst>
            </a:custGeom>
            <a:solidFill>
              <a:schemeClr val="tx1">
                <a:lumMod val="90000"/>
                <a:lumOff val="10000"/>
              </a:schemeClr>
            </a:solidFill>
            <a:ln w="9525">
              <a:solidFill>
                <a:srgbClr val="FFC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49" name="Freeform 81">
              <a:extLst>
                <a:ext uri="{FF2B5EF4-FFF2-40B4-BE49-F238E27FC236}">
                  <a16:creationId xmlns:a16="http://schemas.microsoft.com/office/drawing/2014/main" xmlns="" id="{63DE2E2D-A221-43AA-83BB-79B76DDA1A44}"/>
                </a:ext>
              </a:extLst>
            </p:cNvPr>
            <p:cNvSpPr>
              <a:spLocks/>
            </p:cNvSpPr>
            <p:nvPr/>
          </p:nvSpPr>
          <p:spPr bwMode="auto">
            <a:xfrm>
              <a:off x="9791701" y="1998663"/>
              <a:ext cx="273050" cy="9525"/>
            </a:xfrm>
            <a:custGeom>
              <a:avLst/>
              <a:gdLst>
                <a:gd name="T0" fmla="*/ 119 w 121"/>
                <a:gd name="T1" fmla="*/ 0 h 4"/>
                <a:gd name="T2" fmla="*/ 2 w 121"/>
                <a:gd name="T3" fmla="*/ 0 h 4"/>
                <a:gd name="T4" fmla="*/ 0 w 121"/>
                <a:gd name="T5" fmla="*/ 2 h 4"/>
                <a:gd name="T6" fmla="*/ 2 w 121"/>
                <a:gd name="T7" fmla="*/ 4 h 4"/>
                <a:gd name="T8" fmla="*/ 119 w 121"/>
                <a:gd name="T9" fmla="*/ 4 h 4"/>
                <a:gd name="T10" fmla="*/ 121 w 121"/>
                <a:gd name="T11" fmla="*/ 2 h 4"/>
                <a:gd name="T12" fmla="*/ 119 w 121"/>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21" h="4">
                  <a:moveTo>
                    <a:pt x="119" y="0"/>
                  </a:moveTo>
                  <a:cubicBezTo>
                    <a:pt x="2" y="0"/>
                    <a:pt x="2" y="0"/>
                    <a:pt x="2" y="0"/>
                  </a:cubicBezTo>
                  <a:cubicBezTo>
                    <a:pt x="1" y="0"/>
                    <a:pt x="0" y="1"/>
                    <a:pt x="0" y="2"/>
                  </a:cubicBezTo>
                  <a:cubicBezTo>
                    <a:pt x="0" y="3"/>
                    <a:pt x="1" y="4"/>
                    <a:pt x="2" y="4"/>
                  </a:cubicBezTo>
                  <a:cubicBezTo>
                    <a:pt x="119" y="4"/>
                    <a:pt x="119" y="4"/>
                    <a:pt x="119" y="4"/>
                  </a:cubicBezTo>
                  <a:cubicBezTo>
                    <a:pt x="120" y="4"/>
                    <a:pt x="121" y="3"/>
                    <a:pt x="121" y="2"/>
                  </a:cubicBezTo>
                  <a:cubicBezTo>
                    <a:pt x="121" y="1"/>
                    <a:pt x="120" y="0"/>
                    <a:pt x="119" y="0"/>
                  </a:cubicBezTo>
                  <a:close/>
                </a:path>
              </a:pathLst>
            </a:custGeom>
            <a:solidFill>
              <a:schemeClr val="tx1">
                <a:lumMod val="90000"/>
                <a:lumOff val="10000"/>
              </a:schemeClr>
            </a:solidFill>
            <a:ln w="9525">
              <a:solidFill>
                <a:srgbClr val="FFC000"/>
              </a:solidFill>
              <a:round/>
              <a:headEnd/>
              <a:tailEnd/>
            </a:ln>
            <a:extLst/>
          </p:spPr>
          <p:txBody>
            <a:bodyPr vert="horz" wrap="square" lIns="91440" tIns="45720" rIns="91440" bIns="45720" numCol="1" anchor="t" anchorCtr="0" compatLnSpc="1">
              <a:prstTxWarp prst="textNoShape">
                <a:avLst/>
              </a:prstTxWarp>
            </a:bodyPr>
            <a:lstStyle/>
            <a:p>
              <a:endParaRPr lang="en-US"/>
            </a:p>
          </p:txBody>
        </p:sp>
        <p:sp>
          <p:nvSpPr>
            <p:cNvPr id="50" name="Freeform 82">
              <a:extLst>
                <a:ext uri="{FF2B5EF4-FFF2-40B4-BE49-F238E27FC236}">
                  <a16:creationId xmlns:a16="http://schemas.microsoft.com/office/drawing/2014/main" xmlns="" id="{682FF801-CAB2-48BC-8154-3AFF4055AA87}"/>
                </a:ext>
              </a:extLst>
            </p:cNvPr>
            <p:cNvSpPr>
              <a:spLocks/>
            </p:cNvSpPr>
            <p:nvPr/>
          </p:nvSpPr>
          <p:spPr bwMode="auto">
            <a:xfrm>
              <a:off x="9750426" y="2039938"/>
              <a:ext cx="354013" cy="9525"/>
            </a:xfrm>
            <a:custGeom>
              <a:avLst/>
              <a:gdLst>
                <a:gd name="T0" fmla="*/ 155 w 157"/>
                <a:gd name="T1" fmla="*/ 0 h 4"/>
                <a:gd name="T2" fmla="*/ 2 w 157"/>
                <a:gd name="T3" fmla="*/ 0 h 4"/>
                <a:gd name="T4" fmla="*/ 0 w 157"/>
                <a:gd name="T5" fmla="*/ 2 h 4"/>
                <a:gd name="T6" fmla="*/ 2 w 157"/>
                <a:gd name="T7" fmla="*/ 4 h 4"/>
                <a:gd name="T8" fmla="*/ 155 w 157"/>
                <a:gd name="T9" fmla="*/ 4 h 4"/>
                <a:gd name="T10" fmla="*/ 157 w 157"/>
                <a:gd name="T11" fmla="*/ 2 h 4"/>
                <a:gd name="T12" fmla="*/ 155 w 157"/>
                <a:gd name="T13" fmla="*/ 0 h 4"/>
              </a:gdLst>
              <a:ahLst/>
              <a:cxnLst>
                <a:cxn ang="0">
                  <a:pos x="T0" y="T1"/>
                </a:cxn>
                <a:cxn ang="0">
                  <a:pos x="T2" y="T3"/>
                </a:cxn>
                <a:cxn ang="0">
                  <a:pos x="T4" y="T5"/>
                </a:cxn>
                <a:cxn ang="0">
                  <a:pos x="T6" y="T7"/>
                </a:cxn>
                <a:cxn ang="0">
                  <a:pos x="T8" y="T9"/>
                </a:cxn>
                <a:cxn ang="0">
                  <a:pos x="T10" y="T11"/>
                </a:cxn>
                <a:cxn ang="0">
                  <a:pos x="T12" y="T13"/>
                </a:cxn>
              </a:cxnLst>
              <a:rect l="0" t="0" r="r" b="b"/>
              <a:pathLst>
                <a:path w="157" h="4">
                  <a:moveTo>
                    <a:pt x="155" y="0"/>
                  </a:moveTo>
                  <a:cubicBezTo>
                    <a:pt x="2" y="0"/>
                    <a:pt x="2" y="0"/>
                    <a:pt x="2" y="0"/>
                  </a:cubicBezTo>
                  <a:cubicBezTo>
                    <a:pt x="1" y="0"/>
                    <a:pt x="0" y="1"/>
                    <a:pt x="0" y="2"/>
                  </a:cubicBezTo>
                  <a:cubicBezTo>
                    <a:pt x="0" y="3"/>
                    <a:pt x="1" y="4"/>
                    <a:pt x="2" y="4"/>
                  </a:cubicBezTo>
                  <a:cubicBezTo>
                    <a:pt x="155" y="4"/>
                    <a:pt x="155" y="4"/>
                    <a:pt x="155" y="4"/>
                  </a:cubicBezTo>
                  <a:cubicBezTo>
                    <a:pt x="156" y="4"/>
                    <a:pt x="157" y="3"/>
                    <a:pt x="157" y="2"/>
                  </a:cubicBezTo>
                  <a:cubicBezTo>
                    <a:pt x="157" y="1"/>
                    <a:pt x="156" y="0"/>
                    <a:pt x="155" y="0"/>
                  </a:cubicBezTo>
                  <a:close/>
                </a:path>
              </a:pathLst>
            </a:custGeom>
            <a:solidFill>
              <a:schemeClr val="tx1">
                <a:lumMod val="90000"/>
                <a:lumOff val="10000"/>
              </a:schemeClr>
            </a:solidFill>
            <a:ln w="9525">
              <a:solidFill>
                <a:srgbClr val="FFC000"/>
              </a:solidFill>
              <a:round/>
              <a:headEnd/>
              <a:tailEnd/>
            </a:ln>
            <a:extLst/>
          </p:spPr>
          <p:txBody>
            <a:bodyPr vert="horz" wrap="square" lIns="91440" tIns="45720" rIns="91440" bIns="45720" numCol="1" anchor="t" anchorCtr="0" compatLnSpc="1">
              <a:prstTxWarp prst="textNoShape">
                <a:avLst/>
              </a:prstTxWarp>
            </a:bodyPr>
            <a:lstStyle/>
            <a:p>
              <a:endParaRPr lang="en-US"/>
            </a:p>
          </p:txBody>
        </p:sp>
      </p:grpSp>
      <p:pic>
        <p:nvPicPr>
          <p:cNvPr id="51" name="Picture 2" descr="Image result for apple ipad">
            <a:extLst>
              <a:ext uri="{FF2B5EF4-FFF2-40B4-BE49-F238E27FC236}">
                <a16:creationId xmlns:a16="http://schemas.microsoft.com/office/drawing/2014/main" xmlns="" id="{6FFBEE5C-5C21-46C1-B8B3-086F51764A33}"/>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8093" t="257" r="8026" b="-257"/>
          <a:stretch/>
        </p:blipFill>
        <p:spPr bwMode="auto">
          <a:xfrm>
            <a:off x="4144326" y="3136673"/>
            <a:ext cx="2547546" cy="3037114"/>
          </a:xfrm>
          <a:prstGeom prst="rect">
            <a:avLst/>
          </a:prstGeom>
          <a:noFill/>
          <a:extLst>
            <a:ext uri="{909E8E84-426E-40DD-AFC4-6F175D3DCCD1}">
              <a14:hiddenFill xmlns:a14="http://schemas.microsoft.com/office/drawing/2010/main">
                <a:solidFill>
                  <a:srgbClr val="FFFFFF"/>
                </a:solidFill>
              </a14:hiddenFill>
            </a:ext>
          </a:extLst>
        </p:spPr>
      </p:pic>
      <p:sp>
        <p:nvSpPr>
          <p:cNvPr id="52" name="object 15">
            <a:extLst>
              <a:ext uri="{FF2B5EF4-FFF2-40B4-BE49-F238E27FC236}">
                <a16:creationId xmlns:a16="http://schemas.microsoft.com/office/drawing/2014/main" xmlns="" id="{37FEE739-6CEA-48C1-B12D-0D04EF93C680}"/>
              </a:ext>
            </a:extLst>
          </p:cNvPr>
          <p:cNvSpPr/>
          <p:nvPr/>
        </p:nvSpPr>
        <p:spPr>
          <a:xfrm>
            <a:off x="450559" y="6307343"/>
            <a:ext cx="6105223" cy="371151"/>
          </a:xfrm>
          <a:prstGeom prst="rect">
            <a:avLst/>
          </a:prstGeom>
          <a:blipFill>
            <a:blip r:embed="rId5" cstate="print"/>
            <a:stretch>
              <a:fillRect t="-922962" b="8740"/>
            </a:stretch>
          </a:blipFill>
        </p:spPr>
        <p:txBody>
          <a:bodyPr wrap="square" lIns="0" tIns="0" rIns="0" bIns="0" rtlCol="0"/>
          <a:lstStyle/>
          <a:p>
            <a:endParaRPr dirty="0"/>
          </a:p>
        </p:txBody>
      </p:sp>
      <p:pic>
        <p:nvPicPr>
          <p:cNvPr id="53" name="Picture 52">
            <a:extLst>
              <a:ext uri="{FF2B5EF4-FFF2-40B4-BE49-F238E27FC236}">
                <a16:creationId xmlns:a16="http://schemas.microsoft.com/office/drawing/2014/main" xmlns="" id="{09110F19-B32C-413B-991D-0A53B18CBBBA}"/>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67145"/>
          <a:stretch/>
        </p:blipFill>
        <p:spPr>
          <a:xfrm>
            <a:off x="901058" y="4378190"/>
            <a:ext cx="353309" cy="286559"/>
          </a:xfrm>
          <a:prstGeom prst="rect">
            <a:avLst/>
          </a:prstGeom>
        </p:spPr>
      </p:pic>
      <p:pic>
        <p:nvPicPr>
          <p:cNvPr id="54" name="Picture 53"/>
          <p:cNvPicPr>
            <a:picLocks noChangeAspect="1"/>
          </p:cNvPicPr>
          <p:nvPr/>
        </p:nvPicPr>
        <p:blipFill rotWithShape="1">
          <a:blip r:embed="rId7" cstate="print">
            <a:extLst>
              <a:ext uri="{28A0092B-C50C-407E-A947-70E740481C1C}">
                <a14:useLocalDpi xmlns:a14="http://schemas.microsoft.com/office/drawing/2010/main" val="0"/>
              </a:ext>
            </a:extLst>
          </a:blip>
          <a:srcRect l="41030" r="8222"/>
          <a:stretch/>
        </p:blipFill>
        <p:spPr>
          <a:xfrm>
            <a:off x="4562475" y="3456197"/>
            <a:ext cx="1719263" cy="2335003"/>
          </a:xfrm>
          <a:prstGeom prst="rect">
            <a:avLst/>
          </a:prstGeom>
        </p:spPr>
      </p:pic>
    </p:spTree>
    <p:extLst>
      <p:ext uri="{BB962C8B-B14F-4D97-AF65-F5344CB8AC3E}">
        <p14:creationId xmlns:p14="http://schemas.microsoft.com/office/powerpoint/2010/main" val="382222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par>
                                <p:cTn id="8" presetID="9" presetClass="entr" presetSubtype="0" fill="hold" nodeType="withEffect">
                                  <p:stCondLst>
                                    <p:cond delay="60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3"/>
          <p:cNvSpPr txBox="1">
            <a:spLocks/>
          </p:cNvSpPr>
          <p:nvPr/>
        </p:nvSpPr>
        <p:spPr>
          <a:xfrm>
            <a:off x="101600" y="6416496"/>
            <a:ext cx="1090203" cy="355075"/>
          </a:xfrm>
          <a:prstGeom prst="rect">
            <a:avLst/>
          </a:prstGeom>
        </p:spPr>
        <p:txBody>
          <a:bodyPr vert="horz" lIns="121920" tIns="60960" rIns="121920" bIns="60960" rtlCol="0" anchor="ctr">
            <a:noAutofit/>
          </a:bodyPr>
          <a:lstStyle/>
          <a:p>
            <a:pPr defTabSz="1219170">
              <a:spcBef>
                <a:spcPct val="0"/>
              </a:spcBef>
              <a:defRPr/>
            </a:pPr>
            <a:endParaRPr lang="en-US" sz="1600" b="1" dirty="0">
              <a:solidFill>
                <a:prstClr val="black"/>
              </a:solidFill>
            </a:endParaRPr>
          </a:p>
        </p:txBody>
      </p:sp>
      <p:sp>
        <p:nvSpPr>
          <p:cNvPr id="28" name="Freeform 205"/>
          <p:cNvSpPr>
            <a:spLocks noEditPoints="1"/>
          </p:cNvSpPr>
          <p:nvPr/>
        </p:nvSpPr>
        <p:spPr bwMode="auto">
          <a:xfrm flipH="1">
            <a:off x="11278986" y="236684"/>
            <a:ext cx="447252" cy="420861"/>
          </a:xfrm>
          <a:custGeom>
            <a:avLst/>
            <a:gdLst/>
            <a:ahLst/>
            <a:cxnLst>
              <a:cxn ang="0">
                <a:pos x="260" y="0"/>
              </a:cxn>
              <a:cxn ang="0">
                <a:pos x="24" y="0"/>
              </a:cxn>
              <a:cxn ang="0">
                <a:pos x="0" y="24"/>
              </a:cxn>
              <a:cxn ang="0">
                <a:pos x="0" y="184"/>
              </a:cxn>
              <a:cxn ang="0">
                <a:pos x="24" y="207"/>
              </a:cxn>
              <a:cxn ang="0">
                <a:pos x="132" y="207"/>
              </a:cxn>
              <a:cxn ang="0">
                <a:pos x="209" y="282"/>
              </a:cxn>
              <a:cxn ang="0">
                <a:pos x="214" y="284"/>
              </a:cxn>
              <a:cxn ang="0">
                <a:pos x="217" y="283"/>
              </a:cxn>
              <a:cxn ang="0">
                <a:pos x="221" y="277"/>
              </a:cxn>
              <a:cxn ang="0">
                <a:pos x="221" y="207"/>
              </a:cxn>
              <a:cxn ang="0">
                <a:pos x="260" y="207"/>
              </a:cxn>
              <a:cxn ang="0">
                <a:pos x="284" y="184"/>
              </a:cxn>
              <a:cxn ang="0">
                <a:pos x="284" y="24"/>
              </a:cxn>
              <a:cxn ang="0">
                <a:pos x="260" y="0"/>
              </a:cxn>
              <a:cxn ang="0">
                <a:pos x="270" y="184"/>
              </a:cxn>
              <a:cxn ang="0">
                <a:pos x="260" y="193"/>
              </a:cxn>
              <a:cxn ang="0">
                <a:pos x="214" y="193"/>
              </a:cxn>
              <a:cxn ang="0">
                <a:pos x="209" y="195"/>
              </a:cxn>
              <a:cxn ang="0">
                <a:pos x="206" y="200"/>
              </a:cxn>
              <a:cxn ang="0">
                <a:pos x="207" y="260"/>
              </a:cxn>
              <a:cxn ang="0">
                <a:pos x="140" y="195"/>
              </a:cxn>
              <a:cxn ang="0">
                <a:pos x="135" y="193"/>
              </a:cxn>
              <a:cxn ang="0">
                <a:pos x="24" y="193"/>
              </a:cxn>
              <a:cxn ang="0">
                <a:pos x="14" y="184"/>
              </a:cxn>
              <a:cxn ang="0">
                <a:pos x="14" y="24"/>
              </a:cxn>
              <a:cxn ang="0">
                <a:pos x="24" y="15"/>
              </a:cxn>
              <a:cxn ang="0">
                <a:pos x="260" y="15"/>
              </a:cxn>
              <a:cxn ang="0">
                <a:pos x="270" y="24"/>
              </a:cxn>
              <a:cxn ang="0">
                <a:pos x="270" y="184"/>
              </a:cxn>
            </a:cxnLst>
            <a:rect l="0" t="0" r="r" b="b"/>
            <a:pathLst>
              <a:path w="284" h="284">
                <a:moveTo>
                  <a:pt x="260" y="0"/>
                </a:moveTo>
                <a:cubicBezTo>
                  <a:pt x="24" y="0"/>
                  <a:pt x="24" y="0"/>
                  <a:pt x="24" y="0"/>
                </a:cubicBezTo>
                <a:cubicBezTo>
                  <a:pt x="11" y="0"/>
                  <a:pt x="0" y="11"/>
                  <a:pt x="0" y="24"/>
                </a:cubicBezTo>
                <a:cubicBezTo>
                  <a:pt x="0" y="184"/>
                  <a:pt x="0" y="184"/>
                  <a:pt x="0" y="184"/>
                </a:cubicBezTo>
                <a:cubicBezTo>
                  <a:pt x="0" y="197"/>
                  <a:pt x="11" y="207"/>
                  <a:pt x="24" y="207"/>
                </a:cubicBezTo>
                <a:cubicBezTo>
                  <a:pt x="132" y="207"/>
                  <a:pt x="132" y="207"/>
                  <a:pt x="132" y="207"/>
                </a:cubicBezTo>
                <a:cubicBezTo>
                  <a:pt x="209" y="282"/>
                  <a:pt x="209" y="282"/>
                  <a:pt x="209" y="282"/>
                </a:cubicBezTo>
                <a:cubicBezTo>
                  <a:pt x="210" y="283"/>
                  <a:pt x="212" y="284"/>
                  <a:pt x="214" y="284"/>
                </a:cubicBezTo>
                <a:cubicBezTo>
                  <a:pt x="215" y="284"/>
                  <a:pt x="216" y="284"/>
                  <a:pt x="217" y="283"/>
                </a:cubicBezTo>
                <a:cubicBezTo>
                  <a:pt x="219" y="282"/>
                  <a:pt x="221" y="280"/>
                  <a:pt x="221" y="277"/>
                </a:cubicBezTo>
                <a:cubicBezTo>
                  <a:pt x="221" y="207"/>
                  <a:pt x="221" y="207"/>
                  <a:pt x="221" y="207"/>
                </a:cubicBezTo>
                <a:cubicBezTo>
                  <a:pt x="260" y="207"/>
                  <a:pt x="260" y="207"/>
                  <a:pt x="260" y="207"/>
                </a:cubicBezTo>
                <a:cubicBezTo>
                  <a:pt x="273" y="207"/>
                  <a:pt x="284" y="197"/>
                  <a:pt x="284" y="184"/>
                </a:cubicBezTo>
                <a:cubicBezTo>
                  <a:pt x="284" y="24"/>
                  <a:pt x="284" y="24"/>
                  <a:pt x="284" y="24"/>
                </a:cubicBezTo>
                <a:cubicBezTo>
                  <a:pt x="284" y="11"/>
                  <a:pt x="273" y="0"/>
                  <a:pt x="260" y="0"/>
                </a:cubicBezTo>
                <a:close/>
                <a:moveTo>
                  <a:pt x="270" y="184"/>
                </a:moveTo>
                <a:cubicBezTo>
                  <a:pt x="270" y="189"/>
                  <a:pt x="265" y="193"/>
                  <a:pt x="260" y="193"/>
                </a:cubicBezTo>
                <a:cubicBezTo>
                  <a:pt x="214" y="193"/>
                  <a:pt x="214" y="193"/>
                  <a:pt x="214" y="193"/>
                </a:cubicBezTo>
                <a:cubicBezTo>
                  <a:pt x="212" y="193"/>
                  <a:pt x="210" y="194"/>
                  <a:pt x="209" y="195"/>
                </a:cubicBezTo>
                <a:cubicBezTo>
                  <a:pt x="207" y="196"/>
                  <a:pt x="206" y="198"/>
                  <a:pt x="206" y="200"/>
                </a:cubicBezTo>
                <a:cubicBezTo>
                  <a:pt x="207" y="260"/>
                  <a:pt x="207" y="260"/>
                  <a:pt x="207" y="260"/>
                </a:cubicBezTo>
                <a:cubicBezTo>
                  <a:pt x="140" y="195"/>
                  <a:pt x="140" y="195"/>
                  <a:pt x="140" y="195"/>
                </a:cubicBezTo>
                <a:cubicBezTo>
                  <a:pt x="139" y="194"/>
                  <a:pt x="137" y="193"/>
                  <a:pt x="135" y="193"/>
                </a:cubicBezTo>
                <a:cubicBezTo>
                  <a:pt x="24" y="193"/>
                  <a:pt x="24" y="193"/>
                  <a:pt x="24" y="193"/>
                </a:cubicBezTo>
                <a:cubicBezTo>
                  <a:pt x="19" y="193"/>
                  <a:pt x="14" y="189"/>
                  <a:pt x="14" y="184"/>
                </a:cubicBezTo>
                <a:cubicBezTo>
                  <a:pt x="14" y="24"/>
                  <a:pt x="14" y="24"/>
                  <a:pt x="14" y="24"/>
                </a:cubicBezTo>
                <a:cubicBezTo>
                  <a:pt x="14" y="19"/>
                  <a:pt x="19" y="15"/>
                  <a:pt x="24" y="15"/>
                </a:cubicBezTo>
                <a:cubicBezTo>
                  <a:pt x="260" y="15"/>
                  <a:pt x="260" y="15"/>
                  <a:pt x="260" y="15"/>
                </a:cubicBezTo>
                <a:cubicBezTo>
                  <a:pt x="265" y="15"/>
                  <a:pt x="270" y="19"/>
                  <a:pt x="270" y="24"/>
                </a:cubicBezTo>
                <a:lnTo>
                  <a:pt x="270" y="184"/>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29" name="TextBox 28"/>
          <p:cNvSpPr txBox="1"/>
          <p:nvPr/>
        </p:nvSpPr>
        <p:spPr>
          <a:xfrm>
            <a:off x="11224191" y="209286"/>
            <a:ext cx="556844" cy="318100"/>
          </a:xfrm>
          <a:prstGeom prst="rect">
            <a:avLst/>
          </a:prstGeom>
          <a:noFill/>
        </p:spPr>
        <p:txBody>
          <a:bodyPr wrap="square" rtlCol="0">
            <a:spAutoFit/>
          </a:bodyPr>
          <a:lstStyle/>
          <a:p>
            <a:pPr algn="ctr" defTabSz="914377"/>
            <a:fld id="{65A93911-3C9D-4E94-AD9F-D42204DDC64A}" type="slidenum">
              <a:rPr lang="en-US" sz="1467">
                <a:solidFill>
                  <a:prstClr val="white">
                    <a:lumMod val="65000"/>
                  </a:prstClr>
                </a:solidFill>
                <a:latin typeface="Calibri" panose="020F0502020204030204"/>
              </a:rPr>
              <a:pPr algn="ctr" defTabSz="914377"/>
              <a:t>13</a:t>
            </a:fld>
            <a:endParaRPr lang="en-US" sz="1467" dirty="0">
              <a:solidFill>
                <a:prstClr val="white">
                  <a:lumMod val="65000"/>
                </a:prstClr>
              </a:solidFill>
              <a:latin typeface="Calibri" panose="020F0502020204030204"/>
            </a:endParaRPr>
          </a:p>
        </p:txBody>
      </p:sp>
      <p:sp>
        <p:nvSpPr>
          <p:cNvPr id="76" name="TextBox 75"/>
          <p:cNvSpPr txBox="1"/>
          <p:nvPr/>
        </p:nvSpPr>
        <p:spPr>
          <a:xfrm>
            <a:off x="4254570" y="368724"/>
            <a:ext cx="3682868" cy="669542"/>
          </a:xfrm>
          <a:prstGeom prst="rect">
            <a:avLst/>
          </a:prstGeom>
          <a:noFill/>
        </p:spPr>
        <p:txBody>
          <a:bodyPr wrap="none" rtlCol="0">
            <a:spAutoFit/>
          </a:bodyPr>
          <a:lstStyle/>
          <a:p>
            <a:pPr algn="ctr" defTabSz="914377"/>
            <a:r>
              <a:rPr lang="en-US" sz="1351" b="1" dirty="0">
                <a:solidFill>
                  <a:srgbClr val="1D9A78"/>
                </a:solidFill>
                <a:latin typeface="Calibri" panose="020F0502020204030204"/>
                <a:ea typeface="Open Sans" panose="020B0606030504020204" pitchFamily="34" charset="0"/>
                <a:cs typeface="Open Sans" panose="020B0606030504020204" pitchFamily="34" charset="0"/>
              </a:rPr>
              <a:t>NEXT GENERATION BROADCASTING</a:t>
            </a:r>
          </a:p>
          <a:p>
            <a:pPr algn="ctr" defTabSz="914377"/>
            <a:r>
              <a:rPr lang="en-US" sz="2400" dirty="0">
                <a:latin typeface="Raleway" panose="020B0503030101060003" pitchFamily="34" charset="0"/>
              </a:rPr>
              <a:t>EMPIRE DIGITAL PLATFORM</a:t>
            </a:r>
          </a:p>
        </p:txBody>
      </p:sp>
      <p:cxnSp>
        <p:nvCxnSpPr>
          <p:cNvPr id="3" name="Straight Connector 2"/>
          <p:cNvCxnSpPr/>
          <p:nvPr/>
        </p:nvCxnSpPr>
        <p:spPr>
          <a:xfrm>
            <a:off x="3835685" y="1041604"/>
            <a:ext cx="452062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xmlns="" id="{815C3903-42F3-44CF-A9E2-601D002224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673" y="369622"/>
            <a:ext cx="1749561" cy="302284"/>
          </a:xfrm>
          <a:prstGeom prst="rect">
            <a:avLst/>
          </a:prstGeom>
        </p:spPr>
      </p:pic>
      <p:sp>
        <p:nvSpPr>
          <p:cNvPr id="9" name="Rectangle 8">
            <a:extLst>
              <a:ext uri="{FF2B5EF4-FFF2-40B4-BE49-F238E27FC236}">
                <a16:creationId xmlns:a16="http://schemas.microsoft.com/office/drawing/2014/main" xmlns="" id="{9C8F3DF7-E510-441C-AF40-35AC189D64C1}"/>
              </a:ext>
            </a:extLst>
          </p:cNvPr>
          <p:cNvSpPr/>
          <p:nvPr/>
        </p:nvSpPr>
        <p:spPr>
          <a:xfrm>
            <a:off x="373379" y="5550089"/>
            <a:ext cx="3636085" cy="920155"/>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FB65CB3E-4709-4659-921B-61FC1A6577A7}"/>
              </a:ext>
            </a:extLst>
          </p:cNvPr>
          <p:cNvSpPr/>
          <p:nvPr/>
        </p:nvSpPr>
        <p:spPr>
          <a:xfrm>
            <a:off x="373380" y="1311988"/>
            <a:ext cx="3636085" cy="4205484"/>
          </a:xfrm>
          <a:prstGeom prst="rect">
            <a:avLst/>
          </a:prstGeom>
          <a:solidFill>
            <a:schemeClr val="bg1">
              <a:lumMod val="9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FFA50D05-5668-4B97-9C24-1F30E65BDAE1}"/>
              </a:ext>
            </a:extLst>
          </p:cNvPr>
          <p:cNvSpPr/>
          <p:nvPr/>
        </p:nvSpPr>
        <p:spPr>
          <a:xfrm>
            <a:off x="7791674" y="1311988"/>
            <a:ext cx="3750386" cy="5158256"/>
          </a:xfrm>
          <a:prstGeom prst="rec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583DEE50-141B-486A-8C91-AF7A4C3DBF89}"/>
              </a:ext>
            </a:extLst>
          </p:cNvPr>
          <p:cNvSpPr/>
          <p:nvPr/>
        </p:nvSpPr>
        <p:spPr>
          <a:xfrm>
            <a:off x="4114800" y="1311988"/>
            <a:ext cx="3573780" cy="5158256"/>
          </a:xfrm>
          <a:prstGeom prst="rect">
            <a:avLst/>
          </a:prstGeom>
          <a:solidFill>
            <a:schemeClr val="bg1">
              <a:lumMod val="85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bject 18">
            <a:extLst>
              <a:ext uri="{FF2B5EF4-FFF2-40B4-BE49-F238E27FC236}">
                <a16:creationId xmlns:a16="http://schemas.microsoft.com/office/drawing/2014/main" xmlns="" id="{B26BFBA1-E6E2-43F9-8B89-D4F237957DC1}"/>
              </a:ext>
            </a:extLst>
          </p:cNvPr>
          <p:cNvSpPr txBox="1"/>
          <p:nvPr/>
        </p:nvSpPr>
        <p:spPr>
          <a:xfrm>
            <a:off x="450560" y="1341970"/>
            <a:ext cx="3561146" cy="3960058"/>
          </a:xfrm>
          <a:prstGeom prst="rect">
            <a:avLst/>
          </a:prstGeom>
          <a:solidFill>
            <a:schemeClr val="bg1">
              <a:lumMod val="95000"/>
            </a:schemeClr>
          </a:solidFill>
          <a:ln>
            <a:noFill/>
          </a:ln>
        </p:spPr>
        <p:style>
          <a:lnRef idx="0">
            <a:scrgbClr r="0" g="0" b="0"/>
          </a:lnRef>
          <a:fillRef idx="0">
            <a:scrgbClr r="0" g="0" b="0"/>
          </a:fillRef>
          <a:effectRef idx="0">
            <a:scrgbClr r="0" g="0" b="0"/>
          </a:effectRef>
          <a:fontRef idx="minor">
            <a:schemeClr val="dk1"/>
          </a:fontRef>
        </p:style>
        <p:txBody>
          <a:bodyPr vert="horz" wrap="square" lIns="0" tIns="43180" rIns="0" bIns="0" rtlCol="0">
            <a:spAutoFit/>
          </a:bodyPr>
          <a:lstStyle/>
          <a:p>
            <a:pPr marL="12700">
              <a:lnSpc>
                <a:spcPct val="100000"/>
              </a:lnSpc>
              <a:spcBef>
                <a:spcPts val="340"/>
              </a:spcBef>
            </a:pPr>
            <a:r>
              <a:rPr lang="en-US" sz="1400" b="1" spc="0" dirty="0">
                <a:cs typeface="Georgia"/>
              </a:rPr>
              <a:t>WHAT IS OTT? </a:t>
            </a:r>
          </a:p>
          <a:p>
            <a:pPr marL="12700">
              <a:lnSpc>
                <a:spcPct val="100000"/>
              </a:lnSpc>
              <a:spcBef>
                <a:spcPts val="340"/>
              </a:spcBef>
            </a:pPr>
            <a:r>
              <a:rPr lang="en-US" sz="1400" b="1" spc="0" dirty="0">
                <a:cs typeface="Georgia"/>
              </a:rPr>
              <a:t> </a:t>
            </a:r>
            <a:endParaRPr lang="en-US" sz="1400" dirty="0"/>
          </a:p>
          <a:p>
            <a:r>
              <a:rPr lang="en-US" sz="1400" b="1" dirty="0"/>
              <a:t>OTT</a:t>
            </a:r>
            <a:r>
              <a:rPr lang="en-US" sz="1400" dirty="0"/>
              <a:t> (Over-the-Top) refers to online streaming of video through an internet enabled device that doesn’t require a Cable or Satellite TV subscription (like Spectrum, DirecTV, etc.)</a:t>
            </a:r>
          </a:p>
          <a:p>
            <a:endParaRPr lang="en-US" sz="1400" dirty="0"/>
          </a:p>
          <a:p>
            <a:r>
              <a:rPr lang="en-US" sz="1400" dirty="0"/>
              <a:t>At the start of 2018, the broadcast industry is stepping into an “OTT 2.0” era: companies in the space are improving on the technology of the past few years and offering a better replacement to traditional Cable or Free Television. This includes providing:</a:t>
            </a:r>
          </a:p>
          <a:p>
            <a:endParaRPr lang="en-US" sz="1400" dirty="0"/>
          </a:p>
          <a:p>
            <a:pPr marL="285750" indent="-285750">
              <a:buFont typeface="Arial" panose="020B0604020202020204" pitchFamily="34" charset="0"/>
              <a:buChar char="•"/>
            </a:pPr>
            <a:r>
              <a:rPr lang="en-US" sz="1400" dirty="0"/>
              <a:t>More original digital content</a:t>
            </a:r>
          </a:p>
          <a:p>
            <a:pPr marL="285750" indent="-285750">
              <a:buFont typeface="Arial" panose="020B0604020202020204" pitchFamily="34" charset="0"/>
              <a:buChar char="•"/>
            </a:pPr>
            <a:r>
              <a:rPr lang="en-US" sz="1400" dirty="0"/>
              <a:t>More direct offerings to viewers</a:t>
            </a:r>
          </a:p>
          <a:p>
            <a:pPr marL="285750" indent="-285750">
              <a:buFont typeface="Arial" panose="020B0604020202020204" pitchFamily="34" charset="0"/>
              <a:buChar char="•"/>
            </a:pPr>
            <a:r>
              <a:rPr lang="en-US" sz="1400" dirty="0"/>
              <a:t>More data</a:t>
            </a:r>
          </a:p>
          <a:p>
            <a:pPr marL="285750" indent="-285750">
              <a:buFont typeface="Arial" panose="020B0604020202020204" pitchFamily="34" charset="0"/>
              <a:buChar char="•"/>
            </a:pPr>
            <a:r>
              <a:rPr lang="en-US" sz="1400" dirty="0"/>
              <a:t>More interactivity</a:t>
            </a:r>
            <a:endParaRPr sz="1400" dirty="0">
              <a:cs typeface="Georgia"/>
            </a:endParaRPr>
          </a:p>
        </p:txBody>
      </p:sp>
      <p:sp>
        <p:nvSpPr>
          <p:cNvPr id="14" name="object 18">
            <a:extLst>
              <a:ext uri="{FF2B5EF4-FFF2-40B4-BE49-F238E27FC236}">
                <a16:creationId xmlns:a16="http://schemas.microsoft.com/office/drawing/2014/main" xmlns="" id="{0DCFE3AB-252C-4DAB-9F9E-46D356B34695}"/>
              </a:ext>
            </a:extLst>
          </p:cNvPr>
          <p:cNvSpPr txBox="1"/>
          <p:nvPr/>
        </p:nvSpPr>
        <p:spPr>
          <a:xfrm>
            <a:off x="7942729" y="1341970"/>
            <a:ext cx="3599331" cy="4783361"/>
          </a:xfrm>
          <a:prstGeom prst="rect">
            <a:avLst/>
          </a:prstGeom>
          <a:noFill/>
        </p:spPr>
        <p:txBody>
          <a:bodyPr vert="horz" wrap="square" lIns="0" tIns="43180" rIns="0" bIns="0" rtlCol="0">
            <a:spAutoFit/>
          </a:bodyPr>
          <a:lstStyle/>
          <a:p>
            <a:pPr marL="12700">
              <a:spcBef>
                <a:spcPts val="340"/>
              </a:spcBef>
            </a:pPr>
            <a:r>
              <a:rPr lang="en-US" sz="1400" b="1" dirty="0"/>
              <a:t>TARGETED “ADVERTISING”</a:t>
            </a:r>
          </a:p>
          <a:p>
            <a:endParaRPr lang="en-US" sz="1400" dirty="0">
              <a:solidFill>
                <a:srgbClr val="231F20"/>
              </a:solidFill>
            </a:endParaRPr>
          </a:p>
          <a:p>
            <a:r>
              <a:rPr lang="en-US" sz="1400" dirty="0">
                <a:solidFill>
                  <a:srgbClr val="231F20"/>
                </a:solidFill>
              </a:rPr>
              <a:t>We don’t use the term “Advertising” in public media but the concept of a sponsorship or underwriting spot is the same. As addressable and programmatic TV </a:t>
            </a:r>
            <a:r>
              <a:rPr lang="en-US" sz="1400" i="1" dirty="0">
                <a:solidFill>
                  <a:srgbClr val="231F20"/>
                </a:solidFill>
              </a:rPr>
              <a:t>advertising</a:t>
            </a:r>
            <a:r>
              <a:rPr lang="en-US" sz="1400" dirty="0">
                <a:solidFill>
                  <a:srgbClr val="231F20"/>
                </a:solidFill>
              </a:rPr>
              <a:t> systems mature, not only will they help KVCR monetize the channel, but they also should be seen as an effective channel for driving viewership as well. </a:t>
            </a:r>
          </a:p>
          <a:p>
            <a:endParaRPr lang="en-US" sz="1400" dirty="0">
              <a:solidFill>
                <a:srgbClr val="231F20"/>
              </a:solidFill>
            </a:endParaRPr>
          </a:p>
          <a:p>
            <a:r>
              <a:rPr lang="en-US" sz="1400" dirty="0">
                <a:solidFill>
                  <a:srgbClr val="231F20"/>
                </a:solidFill>
              </a:rPr>
              <a:t>Selling sponsorship spots via these new platforms can enable KVCR to drive awareness and tune in among specific audiences. One important promotional channel for OTT services is on streaming platforms themselves. For example, Roku provides a rich set of advertising and promotional capabilities, building these tools directly into its OS. Content providers on the Roku platform can promote their services to users during new user signup, in the channel store, on the device’s home page through video ads. </a:t>
            </a:r>
          </a:p>
        </p:txBody>
      </p:sp>
      <p:sp>
        <p:nvSpPr>
          <p:cNvPr id="15" name="object 18">
            <a:extLst>
              <a:ext uri="{FF2B5EF4-FFF2-40B4-BE49-F238E27FC236}">
                <a16:creationId xmlns:a16="http://schemas.microsoft.com/office/drawing/2014/main" xmlns="" id="{F45D76BC-157F-49A3-9027-916377CD52BC}"/>
              </a:ext>
            </a:extLst>
          </p:cNvPr>
          <p:cNvSpPr txBox="1"/>
          <p:nvPr/>
        </p:nvSpPr>
        <p:spPr>
          <a:xfrm>
            <a:off x="4175474" y="1341970"/>
            <a:ext cx="3510829" cy="5437386"/>
          </a:xfrm>
          <a:prstGeom prst="rect">
            <a:avLst/>
          </a:prstGeom>
          <a:noFill/>
        </p:spPr>
        <p:txBody>
          <a:bodyPr vert="horz" wrap="square" lIns="0" tIns="43180" rIns="0" bIns="0" rtlCol="0">
            <a:spAutoFit/>
          </a:bodyPr>
          <a:lstStyle/>
          <a:p>
            <a:pPr marL="12700">
              <a:lnSpc>
                <a:spcPct val="100000"/>
              </a:lnSpc>
              <a:spcBef>
                <a:spcPts val="340"/>
              </a:spcBef>
            </a:pPr>
            <a:r>
              <a:rPr lang="en-US" sz="1400" b="1" dirty="0">
                <a:cs typeface="Georgia"/>
              </a:rPr>
              <a:t>KVCR</a:t>
            </a:r>
            <a:r>
              <a:rPr lang="en-US" sz="1400" b="1" spc="0" dirty="0">
                <a:cs typeface="Georgia"/>
              </a:rPr>
              <a:t> LIVE STREAMING</a:t>
            </a:r>
          </a:p>
          <a:p>
            <a:pPr marL="12700">
              <a:lnSpc>
                <a:spcPct val="100000"/>
              </a:lnSpc>
              <a:spcBef>
                <a:spcPts val="340"/>
              </a:spcBef>
            </a:pPr>
            <a:endParaRPr lang="en-US" sz="1000" dirty="0">
              <a:solidFill>
                <a:srgbClr val="231F20"/>
              </a:solidFill>
              <a:cs typeface="Georgia"/>
            </a:endParaRPr>
          </a:p>
          <a:p>
            <a:pPr marL="12700">
              <a:lnSpc>
                <a:spcPct val="100000"/>
              </a:lnSpc>
              <a:spcBef>
                <a:spcPts val="340"/>
              </a:spcBef>
            </a:pPr>
            <a:r>
              <a:rPr lang="en-US" sz="1400" spc="0" dirty="0">
                <a:solidFill>
                  <a:srgbClr val="231F20"/>
                </a:solidFill>
                <a:cs typeface="Georgia"/>
              </a:rPr>
              <a:t>The </a:t>
            </a:r>
            <a:r>
              <a:rPr lang="en-US" sz="1400" dirty="0">
                <a:solidFill>
                  <a:srgbClr val="231F20"/>
                </a:solidFill>
                <a:cs typeface="Georgia"/>
              </a:rPr>
              <a:t>goal of having KVCR available across the U.S. via online streaming through an OTT platform is that every one with an internet connection will be able to view the channel on both a </a:t>
            </a:r>
            <a:r>
              <a:rPr lang="en-US" sz="1400" b="1" dirty="0">
                <a:solidFill>
                  <a:srgbClr val="231F20"/>
                </a:solidFill>
                <a:cs typeface="Georgia"/>
              </a:rPr>
              <a:t>live-streaming basis </a:t>
            </a:r>
            <a:r>
              <a:rPr lang="en-US" sz="1400" dirty="0">
                <a:solidFill>
                  <a:srgbClr val="231F20"/>
                </a:solidFill>
                <a:cs typeface="Georgia"/>
              </a:rPr>
              <a:t>and through Video On Demand.  </a:t>
            </a:r>
          </a:p>
          <a:p>
            <a:pPr marL="12700">
              <a:lnSpc>
                <a:spcPct val="100000"/>
              </a:lnSpc>
              <a:spcBef>
                <a:spcPts val="340"/>
              </a:spcBef>
            </a:pPr>
            <a:endParaRPr lang="en-US" sz="1400" spc="0" dirty="0">
              <a:solidFill>
                <a:srgbClr val="231F20"/>
              </a:solidFill>
              <a:cs typeface="Georgia"/>
            </a:endParaRPr>
          </a:p>
          <a:p>
            <a:pPr marL="12700">
              <a:lnSpc>
                <a:spcPct val="100000"/>
              </a:lnSpc>
              <a:spcBef>
                <a:spcPts val="340"/>
              </a:spcBef>
            </a:pPr>
            <a:r>
              <a:rPr lang="en-US" sz="1400" b="1" dirty="0">
                <a:cs typeface="Georgia"/>
              </a:rPr>
              <a:t>SBCCD STUDENT FEES = ENRICHED LEARNING</a:t>
            </a:r>
          </a:p>
          <a:p>
            <a:pPr marL="12700">
              <a:lnSpc>
                <a:spcPct val="100000"/>
              </a:lnSpc>
              <a:spcBef>
                <a:spcPts val="340"/>
              </a:spcBef>
            </a:pPr>
            <a:endParaRPr lang="en-US" sz="1000" b="1" spc="0" dirty="0">
              <a:solidFill>
                <a:srgbClr val="231F20"/>
              </a:solidFill>
              <a:cs typeface="Georgia"/>
            </a:endParaRPr>
          </a:p>
          <a:p>
            <a:pPr marL="12700">
              <a:lnSpc>
                <a:spcPct val="100000"/>
              </a:lnSpc>
              <a:spcBef>
                <a:spcPts val="340"/>
              </a:spcBef>
            </a:pPr>
            <a:r>
              <a:rPr lang="en-US" sz="1400" dirty="0">
                <a:solidFill>
                  <a:srgbClr val="231F20"/>
                </a:solidFill>
                <a:cs typeface="Georgia"/>
              </a:rPr>
              <a:t>With a dedicated digital OTT platform containing content that can act as supplementary educational materials for students, a fee can be charged to students for providing them a unique username/password that provides access to material that will be exclusive to them.   Student fees will help support KVCR’s ability to acquire future content that provides valuable instructional value, thus creating the potential for SBCCD faculty to capitalize on </a:t>
            </a:r>
            <a:r>
              <a:rPr lang="en-US" sz="1400" dirty="0" err="1">
                <a:solidFill>
                  <a:srgbClr val="231F20"/>
                </a:solidFill>
                <a:cs typeface="Georgia"/>
              </a:rPr>
              <a:t>NextGen</a:t>
            </a:r>
            <a:r>
              <a:rPr lang="en-US" sz="1400" dirty="0">
                <a:solidFill>
                  <a:srgbClr val="231F20"/>
                </a:solidFill>
                <a:cs typeface="Georgia"/>
              </a:rPr>
              <a:t> KVCR technologies to enrich student learning experiences. </a:t>
            </a:r>
            <a:endParaRPr lang="en-US" sz="1400" spc="0" dirty="0">
              <a:solidFill>
                <a:srgbClr val="231F20"/>
              </a:solidFill>
              <a:cs typeface="Georgia"/>
            </a:endParaRPr>
          </a:p>
          <a:p>
            <a:pPr marL="12700">
              <a:lnSpc>
                <a:spcPct val="100000"/>
              </a:lnSpc>
              <a:spcBef>
                <a:spcPts val="340"/>
              </a:spcBef>
            </a:pPr>
            <a:endParaRPr sz="1400" spc="0" dirty="0">
              <a:solidFill>
                <a:srgbClr val="231F20"/>
              </a:solidFill>
              <a:cs typeface="Georgia"/>
            </a:endParaRPr>
          </a:p>
        </p:txBody>
      </p:sp>
      <p:sp>
        <p:nvSpPr>
          <p:cNvPr id="17" name="TextBox 16">
            <a:extLst>
              <a:ext uri="{FF2B5EF4-FFF2-40B4-BE49-F238E27FC236}">
                <a16:creationId xmlns:a16="http://schemas.microsoft.com/office/drawing/2014/main" xmlns="" id="{1BDF0544-0732-40C2-B0AD-3C10143C5E1A}"/>
              </a:ext>
            </a:extLst>
          </p:cNvPr>
          <p:cNvSpPr txBox="1"/>
          <p:nvPr/>
        </p:nvSpPr>
        <p:spPr>
          <a:xfrm>
            <a:off x="450560" y="5571584"/>
            <a:ext cx="3477206" cy="584775"/>
          </a:xfrm>
          <a:prstGeom prst="rect">
            <a:avLst/>
          </a:prstGeom>
          <a:solidFill>
            <a:schemeClr val="tx2">
              <a:lumMod val="20000"/>
              <a:lumOff val="80000"/>
            </a:schemeClr>
          </a:solidFill>
          <a:ln>
            <a:noFill/>
          </a:ln>
          <a:effectLst/>
          <a:scene3d>
            <a:camera prst="orthographicFront">
              <a:rot lat="0" lon="0" rev="0"/>
            </a:camera>
            <a:lightRig rig="contrasting" dir="t">
              <a:rot lat="0" lon="0" rev="7800000"/>
            </a:lightRig>
          </a:scene3d>
          <a:sp3d>
            <a:bevelT w="139700" h="139700"/>
          </a:sp3d>
        </p:spPr>
        <p:style>
          <a:lnRef idx="2">
            <a:schemeClr val="accent4">
              <a:shade val="50000"/>
            </a:schemeClr>
          </a:lnRef>
          <a:fillRef idx="1">
            <a:schemeClr val="accent4"/>
          </a:fillRef>
          <a:effectRef idx="0">
            <a:schemeClr val="accent4"/>
          </a:effectRef>
          <a:fontRef idx="minor">
            <a:schemeClr val="lt1"/>
          </a:fontRef>
        </p:style>
        <p:txBody>
          <a:bodyPr wrap="square" rtlCol="0">
            <a:spAutoFit/>
          </a:bodyPr>
          <a:lstStyle/>
          <a:p>
            <a:r>
              <a:rPr lang="en-US" sz="1600" dirty="0">
                <a:solidFill>
                  <a:srgbClr val="FF0000"/>
                </a:solidFill>
              </a:rPr>
              <a:t>Anticipated annual cost to operate KVCR Digital OTT Platform: </a:t>
            </a:r>
            <a:r>
              <a:rPr lang="en-US" sz="1600" b="1" dirty="0">
                <a:solidFill>
                  <a:srgbClr val="FF0000"/>
                </a:solidFill>
              </a:rPr>
              <a:t>$36,000</a:t>
            </a:r>
          </a:p>
        </p:txBody>
      </p:sp>
    </p:spTree>
    <p:extLst>
      <p:ext uri="{BB962C8B-B14F-4D97-AF65-F5344CB8AC3E}">
        <p14:creationId xmlns:p14="http://schemas.microsoft.com/office/powerpoint/2010/main" val="458318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par>
                                <p:cTn id="8" presetID="9" presetClass="entr" presetSubtype="0" fill="hold" nodeType="withEffect">
                                  <p:stCondLst>
                                    <p:cond delay="60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402798"/>
            <a:ext cx="12192000" cy="4713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5" name="Title 13"/>
          <p:cNvSpPr txBox="1">
            <a:spLocks/>
          </p:cNvSpPr>
          <p:nvPr/>
        </p:nvSpPr>
        <p:spPr>
          <a:xfrm>
            <a:off x="101600" y="6416496"/>
            <a:ext cx="1090203" cy="355075"/>
          </a:xfrm>
          <a:prstGeom prst="rect">
            <a:avLst/>
          </a:prstGeom>
        </p:spPr>
        <p:txBody>
          <a:bodyPr vert="horz" lIns="121920" tIns="60960" rIns="121920" bIns="60960" rtlCol="0" anchor="ctr">
            <a:noAutofit/>
          </a:bodyPr>
          <a:lstStyle/>
          <a:p>
            <a:pPr defTabSz="1219170">
              <a:spcBef>
                <a:spcPct val="0"/>
              </a:spcBef>
              <a:defRPr/>
            </a:pPr>
            <a:endParaRPr lang="en-US" sz="1600" b="1" dirty="0">
              <a:solidFill>
                <a:prstClr val="black"/>
              </a:solidFill>
              <a:latin typeface="Calibri" panose="020F0502020204030204"/>
            </a:endParaRPr>
          </a:p>
        </p:txBody>
      </p:sp>
      <p:sp>
        <p:nvSpPr>
          <p:cNvPr id="28" name="Freeform 205"/>
          <p:cNvSpPr>
            <a:spLocks noEditPoints="1"/>
          </p:cNvSpPr>
          <p:nvPr/>
        </p:nvSpPr>
        <p:spPr bwMode="auto">
          <a:xfrm flipH="1">
            <a:off x="11278986" y="236684"/>
            <a:ext cx="447252" cy="420861"/>
          </a:xfrm>
          <a:custGeom>
            <a:avLst/>
            <a:gdLst/>
            <a:ahLst/>
            <a:cxnLst>
              <a:cxn ang="0">
                <a:pos x="260" y="0"/>
              </a:cxn>
              <a:cxn ang="0">
                <a:pos x="24" y="0"/>
              </a:cxn>
              <a:cxn ang="0">
                <a:pos x="0" y="24"/>
              </a:cxn>
              <a:cxn ang="0">
                <a:pos x="0" y="184"/>
              </a:cxn>
              <a:cxn ang="0">
                <a:pos x="24" y="207"/>
              </a:cxn>
              <a:cxn ang="0">
                <a:pos x="132" y="207"/>
              </a:cxn>
              <a:cxn ang="0">
                <a:pos x="209" y="282"/>
              </a:cxn>
              <a:cxn ang="0">
                <a:pos x="214" y="284"/>
              </a:cxn>
              <a:cxn ang="0">
                <a:pos x="217" y="283"/>
              </a:cxn>
              <a:cxn ang="0">
                <a:pos x="221" y="277"/>
              </a:cxn>
              <a:cxn ang="0">
                <a:pos x="221" y="207"/>
              </a:cxn>
              <a:cxn ang="0">
                <a:pos x="260" y="207"/>
              </a:cxn>
              <a:cxn ang="0">
                <a:pos x="284" y="184"/>
              </a:cxn>
              <a:cxn ang="0">
                <a:pos x="284" y="24"/>
              </a:cxn>
              <a:cxn ang="0">
                <a:pos x="260" y="0"/>
              </a:cxn>
              <a:cxn ang="0">
                <a:pos x="270" y="184"/>
              </a:cxn>
              <a:cxn ang="0">
                <a:pos x="260" y="193"/>
              </a:cxn>
              <a:cxn ang="0">
                <a:pos x="214" y="193"/>
              </a:cxn>
              <a:cxn ang="0">
                <a:pos x="209" y="195"/>
              </a:cxn>
              <a:cxn ang="0">
                <a:pos x="206" y="200"/>
              </a:cxn>
              <a:cxn ang="0">
                <a:pos x="207" y="260"/>
              </a:cxn>
              <a:cxn ang="0">
                <a:pos x="140" y="195"/>
              </a:cxn>
              <a:cxn ang="0">
                <a:pos x="135" y="193"/>
              </a:cxn>
              <a:cxn ang="0">
                <a:pos x="24" y="193"/>
              </a:cxn>
              <a:cxn ang="0">
                <a:pos x="14" y="184"/>
              </a:cxn>
              <a:cxn ang="0">
                <a:pos x="14" y="24"/>
              </a:cxn>
              <a:cxn ang="0">
                <a:pos x="24" y="15"/>
              </a:cxn>
              <a:cxn ang="0">
                <a:pos x="260" y="15"/>
              </a:cxn>
              <a:cxn ang="0">
                <a:pos x="270" y="24"/>
              </a:cxn>
              <a:cxn ang="0">
                <a:pos x="270" y="184"/>
              </a:cxn>
            </a:cxnLst>
            <a:rect l="0" t="0" r="r" b="b"/>
            <a:pathLst>
              <a:path w="284" h="284">
                <a:moveTo>
                  <a:pt x="260" y="0"/>
                </a:moveTo>
                <a:cubicBezTo>
                  <a:pt x="24" y="0"/>
                  <a:pt x="24" y="0"/>
                  <a:pt x="24" y="0"/>
                </a:cubicBezTo>
                <a:cubicBezTo>
                  <a:pt x="11" y="0"/>
                  <a:pt x="0" y="11"/>
                  <a:pt x="0" y="24"/>
                </a:cubicBezTo>
                <a:cubicBezTo>
                  <a:pt x="0" y="184"/>
                  <a:pt x="0" y="184"/>
                  <a:pt x="0" y="184"/>
                </a:cubicBezTo>
                <a:cubicBezTo>
                  <a:pt x="0" y="197"/>
                  <a:pt x="11" y="207"/>
                  <a:pt x="24" y="207"/>
                </a:cubicBezTo>
                <a:cubicBezTo>
                  <a:pt x="132" y="207"/>
                  <a:pt x="132" y="207"/>
                  <a:pt x="132" y="207"/>
                </a:cubicBezTo>
                <a:cubicBezTo>
                  <a:pt x="209" y="282"/>
                  <a:pt x="209" y="282"/>
                  <a:pt x="209" y="282"/>
                </a:cubicBezTo>
                <a:cubicBezTo>
                  <a:pt x="210" y="283"/>
                  <a:pt x="212" y="284"/>
                  <a:pt x="214" y="284"/>
                </a:cubicBezTo>
                <a:cubicBezTo>
                  <a:pt x="215" y="284"/>
                  <a:pt x="216" y="284"/>
                  <a:pt x="217" y="283"/>
                </a:cubicBezTo>
                <a:cubicBezTo>
                  <a:pt x="219" y="282"/>
                  <a:pt x="221" y="280"/>
                  <a:pt x="221" y="277"/>
                </a:cubicBezTo>
                <a:cubicBezTo>
                  <a:pt x="221" y="207"/>
                  <a:pt x="221" y="207"/>
                  <a:pt x="221" y="207"/>
                </a:cubicBezTo>
                <a:cubicBezTo>
                  <a:pt x="260" y="207"/>
                  <a:pt x="260" y="207"/>
                  <a:pt x="260" y="207"/>
                </a:cubicBezTo>
                <a:cubicBezTo>
                  <a:pt x="273" y="207"/>
                  <a:pt x="284" y="197"/>
                  <a:pt x="284" y="184"/>
                </a:cubicBezTo>
                <a:cubicBezTo>
                  <a:pt x="284" y="24"/>
                  <a:pt x="284" y="24"/>
                  <a:pt x="284" y="24"/>
                </a:cubicBezTo>
                <a:cubicBezTo>
                  <a:pt x="284" y="11"/>
                  <a:pt x="273" y="0"/>
                  <a:pt x="260" y="0"/>
                </a:cubicBezTo>
                <a:close/>
                <a:moveTo>
                  <a:pt x="270" y="184"/>
                </a:moveTo>
                <a:cubicBezTo>
                  <a:pt x="270" y="189"/>
                  <a:pt x="265" y="193"/>
                  <a:pt x="260" y="193"/>
                </a:cubicBezTo>
                <a:cubicBezTo>
                  <a:pt x="214" y="193"/>
                  <a:pt x="214" y="193"/>
                  <a:pt x="214" y="193"/>
                </a:cubicBezTo>
                <a:cubicBezTo>
                  <a:pt x="212" y="193"/>
                  <a:pt x="210" y="194"/>
                  <a:pt x="209" y="195"/>
                </a:cubicBezTo>
                <a:cubicBezTo>
                  <a:pt x="207" y="196"/>
                  <a:pt x="206" y="198"/>
                  <a:pt x="206" y="200"/>
                </a:cubicBezTo>
                <a:cubicBezTo>
                  <a:pt x="207" y="260"/>
                  <a:pt x="207" y="260"/>
                  <a:pt x="207" y="260"/>
                </a:cubicBezTo>
                <a:cubicBezTo>
                  <a:pt x="140" y="195"/>
                  <a:pt x="140" y="195"/>
                  <a:pt x="140" y="195"/>
                </a:cubicBezTo>
                <a:cubicBezTo>
                  <a:pt x="139" y="194"/>
                  <a:pt x="137" y="193"/>
                  <a:pt x="135" y="193"/>
                </a:cubicBezTo>
                <a:cubicBezTo>
                  <a:pt x="24" y="193"/>
                  <a:pt x="24" y="193"/>
                  <a:pt x="24" y="193"/>
                </a:cubicBezTo>
                <a:cubicBezTo>
                  <a:pt x="19" y="193"/>
                  <a:pt x="14" y="189"/>
                  <a:pt x="14" y="184"/>
                </a:cubicBezTo>
                <a:cubicBezTo>
                  <a:pt x="14" y="24"/>
                  <a:pt x="14" y="24"/>
                  <a:pt x="14" y="24"/>
                </a:cubicBezTo>
                <a:cubicBezTo>
                  <a:pt x="14" y="19"/>
                  <a:pt x="19" y="15"/>
                  <a:pt x="24" y="15"/>
                </a:cubicBezTo>
                <a:cubicBezTo>
                  <a:pt x="260" y="15"/>
                  <a:pt x="260" y="15"/>
                  <a:pt x="260" y="15"/>
                </a:cubicBezTo>
                <a:cubicBezTo>
                  <a:pt x="265" y="15"/>
                  <a:pt x="270" y="19"/>
                  <a:pt x="270" y="24"/>
                </a:cubicBezTo>
                <a:lnTo>
                  <a:pt x="270" y="184"/>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29" name="TextBox 28"/>
          <p:cNvSpPr txBox="1"/>
          <p:nvPr/>
        </p:nvSpPr>
        <p:spPr>
          <a:xfrm>
            <a:off x="11224191" y="209286"/>
            <a:ext cx="556844" cy="318100"/>
          </a:xfrm>
          <a:prstGeom prst="rect">
            <a:avLst/>
          </a:prstGeom>
          <a:noFill/>
        </p:spPr>
        <p:txBody>
          <a:bodyPr wrap="square" rtlCol="0">
            <a:spAutoFit/>
          </a:bodyPr>
          <a:lstStyle/>
          <a:p>
            <a:pPr algn="ctr" defTabSz="914377"/>
            <a:fld id="{65A93911-3C9D-4E94-AD9F-D42204DDC64A}" type="slidenum">
              <a:rPr lang="en-US" sz="1467">
                <a:solidFill>
                  <a:prstClr val="white">
                    <a:lumMod val="65000"/>
                  </a:prstClr>
                </a:solidFill>
                <a:latin typeface="Calibri" panose="020F0502020204030204"/>
              </a:rPr>
              <a:pPr algn="ctr" defTabSz="914377"/>
              <a:t>14</a:t>
            </a:fld>
            <a:endParaRPr lang="en-US" sz="1467" dirty="0">
              <a:solidFill>
                <a:prstClr val="white">
                  <a:lumMod val="65000"/>
                </a:prstClr>
              </a:solidFill>
              <a:latin typeface="Calibri" panose="020F0502020204030204"/>
            </a:endParaRPr>
          </a:p>
        </p:txBody>
      </p:sp>
      <p:sp>
        <p:nvSpPr>
          <p:cNvPr id="76" name="TextBox 75"/>
          <p:cNvSpPr txBox="1"/>
          <p:nvPr/>
        </p:nvSpPr>
        <p:spPr>
          <a:xfrm>
            <a:off x="2409629" y="548580"/>
            <a:ext cx="8088718" cy="692497"/>
          </a:xfrm>
          <a:prstGeom prst="rect">
            <a:avLst/>
          </a:prstGeom>
          <a:noFill/>
        </p:spPr>
        <p:txBody>
          <a:bodyPr wrap="square" rtlCol="0">
            <a:spAutoFit/>
          </a:bodyPr>
          <a:lstStyle/>
          <a:p>
            <a:pPr algn="ctr" defTabSz="914377"/>
            <a:r>
              <a:rPr lang="en-US" sz="1500" b="1" dirty="0">
                <a:solidFill>
                  <a:srgbClr val="1D9A78"/>
                </a:solidFill>
                <a:ea typeface="Open Sans" panose="020B0606030504020204" pitchFamily="34" charset="0"/>
                <a:cs typeface="Open Sans" panose="020B0606030504020204" pitchFamily="34" charset="0"/>
              </a:rPr>
              <a:t>COLLEGE-FOCUSED COLLABORATION </a:t>
            </a:r>
            <a:r>
              <a:rPr lang="en-US" sz="1500" b="1" dirty="0">
                <a:solidFill>
                  <a:srgbClr val="1D9A78"/>
                </a:solidFill>
                <a:latin typeface="Verdana" panose="020B0604030504040204" pitchFamily="34" charset="0"/>
                <a:ea typeface="Verdana" panose="020B0604030504040204" pitchFamily="34" charset="0"/>
                <a:cs typeface="Verdana" panose="020B0604030504040204" pitchFamily="34" charset="0"/>
              </a:rPr>
              <a:t>◊ </a:t>
            </a:r>
            <a:r>
              <a:rPr lang="en-US" sz="1500" b="1" dirty="0">
                <a:solidFill>
                  <a:srgbClr val="1D9A78"/>
                </a:solidFill>
                <a:ea typeface="Verdana" panose="020B0604030504040204" pitchFamily="34" charset="0"/>
                <a:cs typeface="Verdana" panose="020B0604030504040204" pitchFamily="34" charset="0"/>
              </a:rPr>
              <a:t>DATA-DRIVEN PLANNING </a:t>
            </a:r>
            <a:r>
              <a:rPr lang="en-US" sz="1500" b="1" dirty="0">
                <a:solidFill>
                  <a:srgbClr val="1D9A78"/>
                </a:solidFill>
                <a:latin typeface="Verdana" panose="020B0604030504040204" pitchFamily="34" charset="0"/>
                <a:ea typeface="Verdana" panose="020B0604030504040204" pitchFamily="34" charset="0"/>
                <a:cs typeface="Verdana" panose="020B0604030504040204" pitchFamily="34" charset="0"/>
              </a:rPr>
              <a:t>◊</a:t>
            </a:r>
            <a:r>
              <a:rPr lang="en-US" sz="1500" b="1" dirty="0">
                <a:solidFill>
                  <a:srgbClr val="1D9A78"/>
                </a:solidFill>
                <a:ea typeface="Verdana" panose="020B0604030504040204" pitchFamily="34" charset="0"/>
                <a:cs typeface="Verdana" panose="020B0604030504040204" pitchFamily="34" charset="0"/>
              </a:rPr>
              <a:t>  ALTERNATIVE REVENUES</a:t>
            </a:r>
            <a:endParaRPr lang="en-US" sz="1500" b="1" dirty="0">
              <a:solidFill>
                <a:srgbClr val="1D9A78"/>
              </a:solidFill>
              <a:ea typeface="Open Sans" panose="020B0606030504020204" pitchFamily="34" charset="0"/>
              <a:cs typeface="Open Sans" panose="020B0606030504020204" pitchFamily="34" charset="0"/>
            </a:endParaRPr>
          </a:p>
          <a:p>
            <a:pPr algn="ctr" defTabSz="914377"/>
            <a:r>
              <a:rPr lang="en-US" sz="2400" dirty="0">
                <a:latin typeface="Raleway" panose="020B0503030101060003" pitchFamily="34" charset="0"/>
              </a:rPr>
              <a:t>KVCR 2018-2019 PLANNING</a:t>
            </a:r>
          </a:p>
        </p:txBody>
      </p:sp>
      <p:cxnSp>
        <p:nvCxnSpPr>
          <p:cNvPr id="3" name="Straight Connector 2"/>
          <p:cNvCxnSpPr/>
          <p:nvPr/>
        </p:nvCxnSpPr>
        <p:spPr>
          <a:xfrm flipV="1">
            <a:off x="2820838" y="1241077"/>
            <a:ext cx="7289320" cy="1"/>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1407474" y="1492843"/>
            <a:ext cx="707455" cy="764880"/>
            <a:chOff x="4459441" y="3503594"/>
            <a:chExt cx="707454" cy="764880"/>
          </a:xfrm>
        </p:grpSpPr>
        <p:sp>
          <p:nvSpPr>
            <p:cNvPr id="12" name="Rectangle 11"/>
            <p:cNvSpPr/>
            <p:nvPr/>
          </p:nvSpPr>
          <p:spPr>
            <a:xfrm>
              <a:off x="4459441" y="3521679"/>
              <a:ext cx="700612" cy="7467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200">
                <a:solidFill>
                  <a:schemeClr val="tx1"/>
                </a:solidFill>
              </a:endParaRPr>
            </a:p>
          </p:txBody>
        </p:sp>
        <p:sp>
          <p:nvSpPr>
            <p:cNvPr id="14" name="Oval 13"/>
            <p:cNvSpPr/>
            <p:nvPr/>
          </p:nvSpPr>
          <p:spPr>
            <a:xfrm>
              <a:off x="4464827" y="3503594"/>
              <a:ext cx="702068" cy="759517"/>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300" dirty="0">
                  <a:solidFill>
                    <a:schemeClr val="tx1"/>
                  </a:solidFill>
                </a:rPr>
                <a:t>A</a:t>
              </a:r>
              <a:r>
                <a:rPr lang="en-US" sz="1200" dirty="0">
                  <a:solidFill>
                    <a:schemeClr val="tx1"/>
                  </a:solidFill>
                </a:rPr>
                <a:t> </a:t>
              </a:r>
            </a:p>
          </p:txBody>
        </p:sp>
      </p:grpSp>
      <p:grpSp>
        <p:nvGrpSpPr>
          <p:cNvPr id="15" name="Group 14"/>
          <p:cNvGrpSpPr/>
          <p:nvPr/>
        </p:nvGrpSpPr>
        <p:grpSpPr>
          <a:xfrm>
            <a:off x="1400632" y="3813367"/>
            <a:ext cx="707455" cy="764880"/>
            <a:chOff x="5400121" y="3503594"/>
            <a:chExt cx="707454" cy="764880"/>
          </a:xfrm>
        </p:grpSpPr>
        <p:sp>
          <p:nvSpPr>
            <p:cNvPr id="16" name="Rectangle 15"/>
            <p:cNvSpPr/>
            <p:nvPr/>
          </p:nvSpPr>
          <p:spPr>
            <a:xfrm>
              <a:off x="5400121" y="3521679"/>
              <a:ext cx="700612" cy="7467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200" dirty="0">
                <a:solidFill>
                  <a:schemeClr val="tx1"/>
                </a:solidFill>
              </a:endParaRPr>
            </a:p>
          </p:txBody>
        </p:sp>
        <p:sp>
          <p:nvSpPr>
            <p:cNvPr id="17" name="Oval 16"/>
            <p:cNvSpPr/>
            <p:nvPr/>
          </p:nvSpPr>
          <p:spPr>
            <a:xfrm>
              <a:off x="5405507" y="3503594"/>
              <a:ext cx="702068" cy="759517"/>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300" dirty="0">
                  <a:solidFill>
                    <a:schemeClr val="tx1"/>
                  </a:solidFill>
                </a:rPr>
                <a:t>B</a:t>
              </a:r>
            </a:p>
          </p:txBody>
        </p:sp>
      </p:grpSp>
      <p:grpSp>
        <p:nvGrpSpPr>
          <p:cNvPr id="21" name="Group 20"/>
          <p:cNvGrpSpPr/>
          <p:nvPr/>
        </p:nvGrpSpPr>
        <p:grpSpPr>
          <a:xfrm>
            <a:off x="1407474" y="5149720"/>
            <a:ext cx="707455" cy="764881"/>
            <a:chOff x="7244797" y="3500389"/>
            <a:chExt cx="707454" cy="764881"/>
          </a:xfrm>
        </p:grpSpPr>
        <p:sp>
          <p:nvSpPr>
            <p:cNvPr id="22" name="Rectangle 21"/>
            <p:cNvSpPr/>
            <p:nvPr/>
          </p:nvSpPr>
          <p:spPr>
            <a:xfrm>
              <a:off x="7244797" y="3518475"/>
              <a:ext cx="700612" cy="7467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1200">
                <a:solidFill>
                  <a:schemeClr val="tx1"/>
                </a:solidFill>
              </a:endParaRPr>
            </a:p>
          </p:txBody>
        </p:sp>
        <p:sp>
          <p:nvSpPr>
            <p:cNvPr id="23" name="Oval 22"/>
            <p:cNvSpPr/>
            <p:nvPr/>
          </p:nvSpPr>
          <p:spPr>
            <a:xfrm>
              <a:off x="7250183" y="3500389"/>
              <a:ext cx="702068" cy="759517"/>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3300" dirty="0">
                  <a:solidFill>
                    <a:schemeClr val="tx1"/>
                  </a:solidFill>
                </a:rPr>
                <a:t>C</a:t>
              </a:r>
            </a:p>
          </p:txBody>
        </p:sp>
      </p:grpSp>
      <p:grpSp>
        <p:nvGrpSpPr>
          <p:cNvPr id="24" name="Group 23"/>
          <p:cNvGrpSpPr/>
          <p:nvPr/>
        </p:nvGrpSpPr>
        <p:grpSpPr>
          <a:xfrm>
            <a:off x="2288454" y="1476091"/>
            <a:ext cx="8990532" cy="2269101"/>
            <a:chOff x="1472817" y="2068401"/>
            <a:chExt cx="8198899" cy="2269098"/>
          </a:xfrm>
        </p:grpSpPr>
        <p:sp>
          <p:nvSpPr>
            <p:cNvPr id="27" name="Rectangle 1436"/>
            <p:cNvSpPr>
              <a:spLocks noChangeArrowheads="1"/>
            </p:cNvSpPr>
            <p:nvPr/>
          </p:nvSpPr>
          <p:spPr bwMode="auto">
            <a:xfrm>
              <a:off x="1572166" y="2068401"/>
              <a:ext cx="1778692"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77" fontAlgn="base">
                <a:spcBef>
                  <a:spcPct val="0"/>
                </a:spcBef>
                <a:spcAft>
                  <a:spcPct val="0"/>
                </a:spcAft>
              </a:pPr>
              <a:r>
                <a:rPr lang="en-US" sz="1400" b="1" dirty="0">
                  <a:cs typeface="Arial" pitchFamily="34" charset="0"/>
                </a:rPr>
                <a:t>INTEGRATED PLANNING</a:t>
              </a:r>
            </a:p>
          </p:txBody>
        </p:sp>
        <p:sp>
          <p:nvSpPr>
            <p:cNvPr id="30" name="Content Placeholder 2"/>
            <p:cNvSpPr txBox="1">
              <a:spLocks/>
            </p:cNvSpPr>
            <p:nvPr/>
          </p:nvSpPr>
          <p:spPr>
            <a:xfrm>
              <a:off x="1472817" y="2278419"/>
              <a:ext cx="8198899" cy="205908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28600" indent="-228600" defTabSz="1219170">
                <a:buFont typeface="Arial" pitchFamily="34" charset="0"/>
                <a:buAutoNum type="arabicPeriod"/>
              </a:pPr>
              <a:r>
                <a:rPr lang="en-US" sz="1400" b="1" i="1" dirty="0"/>
                <a:t>Academy</a:t>
              </a:r>
              <a:r>
                <a:rPr lang="en-US" sz="1400" dirty="0"/>
                <a:t> - KVCR and Empire Digital will help develop opportunities to complete industry-recognized CTE credentials and stackable certificates in diverse areas for students and professionals who increasingly work in digital realms, and who are likely to produce media and not just consume it. The future professionals coming from our Academy Infrastructure will read, write, think, and communicate in digital, networked environments. KVCR intends to be a closely aligned partner with the Colleges in revising and implementing curricula in response to new technologies.</a:t>
              </a:r>
            </a:p>
            <a:p>
              <a:pPr marL="228600" indent="-228600" defTabSz="1219170">
                <a:buAutoNum type="arabicPeriod"/>
              </a:pPr>
              <a:r>
                <a:rPr lang="en-US" sz="1400" b="1" i="1" dirty="0"/>
                <a:t>Empire Digital Co-Location with CHC Digital Media Academy </a:t>
              </a:r>
              <a:r>
                <a:rPr lang="en-US" sz="1400" b="1" dirty="0"/>
                <a:t>– </a:t>
              </a:r>
              <a:r>
                <a:rPr lang="en-US" sz="1400" dirty="0"/>
                <a:t>Just as KVCR is already co-located with SBVC, this will offer new avenues for creative and professional exploration for ALL SBCCD students through structured internships.</a:t>
              </a:r>
            </a:p>
            <a:p>
              <a:pPr marL="228600" indent="-228600" defTabSz="1219170">
                <a:buAutoNum type="arabicPeriod"/>
              </a:pPr>
              <a:r>
                <a:rPr lang="en-US" sz="1400" b="1" i="1" dirty="0"/>
                <a:t>Curriculum aligned with Production </a:t>
              </a:r>
              <a:r>
                <a:rPr lang="en-US" sz="1400" dirty="0"/>
                <a:t>– KVCR obtains new programming; Students have a place to build their resume by acquiring market-ready skills and expertise, including acquisition of production credits.</a:t>
              </a:r>
            </a:p>
          </p:txBody>
        </p:sp>
      </p:grpSp>
      <p:grpSp>
        <p:nvGrpSpPr>
          <p:cNvPr id="31" name="Group 30"/>
          <p:cNvGrpSpPr/>
          <p:nvPr/>
        </p:nvGrpSpPr>
        <p:grpSpPr>
          <a:xfrm>
            <a:off x="2301336" y="3813367"/>
            <a:ext cx="8922855" cy="816467"/>
            <a:chOff x="1472817" y="2068401"/>
            <a:chExt cx="8186017" cy="816466"/>
          </a:xfrm>
        </p:grpSpPr>
        <p:sp>
          <p:nvSpPr>
            <p:cNvPr id="32" name="Rectangle 1436"/>
            <p:cNvSpPr>
              <a:spLocks noChangeArrowheads="1"/>
            </p:cNvSpPr>
            <p:nvPr/>
          </p:nvSpPr>
          <p:spPr bwMode="auto">
            <a:xfrm>
              <a:off x="1572166" y="2068401"/>
              <a:ext cx="145668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77" fontAlgn="base">
                <a:spcBef>
                  <a:spcPct val="0"/>
                </a:spcBef>
                <a:spcAft>
                  <a:spcPct val="0"/>
                </a:spcAft>
              </a:pPr>
              <a:r>
                <a:rPr lang="en-US" sz="1400" b="1" dirty="0">
                  <a:cs typeface="Arial" pitchFamily="34" charset="0"/>
                </a:rPr>
                <a:t>MARKET RESEARCH</a:t>
              </a:r>
            </a:p>
          </p:txBody>
        </p:sp>
        <p:sp>
          <p:nvSpPr>
            <p:cNvPr id="33" name="Content Placeholder 2"/>
            <p:cNvSpPr txBox="1">
              <a:spLocks/>
            </p:cNvSpPr>
            <p:nvPr/>
          </p:nvSpPr>
          <p:spPr>
            <a:xfrm>
              <a:off x="1472817" y="2278419"/>
              <a:ext cx="8186017" cy="60644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pPr>
              <a:r>
                <a:rPr lang="en-US" sz="1400" dirty="0"/>
                <a:t>A thorough research effort will be conducted so that we understand the viewing habits and media needs of the diverse demographics of the Inland Empire.  This is information that will benefit the programming and acquisition selects, the initiatives we choose to become involved in and the broader approach in our mission for TV and Radio through all distribution means (Over-the-Air and Digital), and further influence the development of new or enhancement of existing curriculum.</a:t>
              </a:r>
            </a:p>
          </p:txBody>
        </p:sp>
      </p:grpSp>
      <p:grpSp>
        <p:nvGrpSpPr>
          <p:cNvPr id="34" name="Group 33"/>
          <p:cNvGrpSpPr/>
          <p:nvPr/>
        </p:nvGrpSpPr>
        <p:grpSpPr>
          <a:xfrm>
            <a:off x="2301337" y="5145409"/>
            <a:ext cx="8861244" cy="1354738"/>
            <a:chOff x="1472817" y="2068401"/>
            <a:chExt cx="8120401" cy="1354736"/>
          </a:xfrm>
        </p:grpSpPr>
        <p:sp>
          <p:nvSpPr>
            <p:cNvPr id="35" name="Rectangle 1436"/>
            <p:cNvSpPr>
              <a:spLocks noChangeArrowheads="1"/>
            </p:cNvSpPr>
            <p:nvPr/>
          </p:nvSpPr>
          <p:spPr bwMode="auto">
            <a:xfrm>
              <a:off x="1572166" y="2068401"/>
              <a:ext cx="2488823"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defTabSz="914377" fontAlgn="base">
                <a:spcBef>
                  <a:spcPct val="0"/>
                </a:spcBef>
                <a:spcAft>
                  <a:spcPct val="0"/>
                </a:spcAft>
              </a:pPr>
              <a:r>
                <a:rPr lang="en-US" sz="1400" b="1" dirty="0">
                  <a:cs typeface="Arial" pitchFamily="34" charset="0"/>
                </a:rPr>
                <a:t>ALTERNATIVE REVENUE STREAMS</a:t>
              </a:r>
            </a:p>
          </p:txBody>
        </p:sp>
        <p:sp>
          <p:nvSpPr>
            <p:cNvPr id="36" name="Content Placeholder 2"/>
            <p:cNvSpPr txBox="1">
              <a:spLocks/>
            </p:cNvSpPr>
            <p:nvPr/>
          </p:nvSpPr>
          <p:spPr>
            <a:xfrm>
              <a:off x="1472817" y="2278419"/>
              <a:ext cx="8120401" cy="114471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6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14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2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1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pPr>
              <a:r>
                <a:rPr lang="en-US" sz="1400" dirty="0"/>
                <a:t>KVCR can potentially generate new revenues through mission related “non-broadcast” uses of the spectrum, such as datacasting. Stations may provide educational datacasting to schools, teachers and homeschooled students. Stations may offer public safety datacasting in partnerships between local public television stations and local public safety organizations, to allow the use of the broadcast spectrum for datacasting services that enable these public safety organizations to communicate with one another and with the public in times of emergency. Other opportunities exist with public Economic Development Agencies for Business Attraction productions and broadcasts. </a:t>
              </a:r>
            </a:p>
          </p:txBody>
        </p:sp>
      </p:grpSp>
      <p:pic>
        <p:nvPicPr>
          <p:cNvPr id="40" name="Picture 39">
            <a:extLst>
              <a:ext uri="{FF2B5EF4-FFF2-40B4-BE49-F238E27FC236}">
                <a16:creationId xmlns:a16="http://schemas.microsoft.com/office/drawing/2014/main" xmlns="" id="{815C3903-42F3-44CF-A9E2-601D002224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673" y="369622"/>
            <a:ext cx="1749561" cy="302284"/>
          </a:xfrm>
          <a:prstGeom prst="rect">
            <a:avLst/>
          </a:prstGeom>
        </p:spPr>
      </p:pic>
    </p:spTree>
    <p:extLst>
      <p:ext uri="{BB962C8B-B14F-4D97-AF65-F5344CB8AC3E}">
        <p14:creationId xmlns:p14="http://schemas.microsoft.com/office/powerpoint/2010/main" val="114648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par>
                                <p:cTn id="8" presetID="9" presetClass="entr" presetSubtype="0" fill="hold" nodeType="withEffect">
                                  <p:stCondLst>
                                    <p:cond delay="60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3"/>
          <p:cNvSpPr txBox="1">
            <a:spLocks/>
          </p:cNvSpPr>
          <p:nvPr/>
        </p:nvSpPr>
        <p:spPr>
          <a:xfrm>
            <a:off x="101600" y="6416496"/>
            <a:ext cx="1090203" cy="355075"/>
          </a:xfrm>
          <a:prstGeom prst="rect">
            <a:avLst/>
          </a:prstGeom>
        </p:spPr>
        <p:txBody>
          <a:bodyPr vert="horz" lIns="121920" tIns="60960" rIns="121920" bIns="60960" rtlCol="0" anchor="ctr">
            <a:noAutofit/>
          </a:bodyPr>
          <a:lstStyle/>
          <a:p>
            <a:pPr defTabSz="1219170">
              <a:spcBef>
                <a:spcPct val="0"/>
              </a:spcBef>
              <a:defRPr/>
            </a:pPr>
            <a:endParaRPr lang="en-US" sz="1600" b="1" dirty="0">
              <a:solidFill>
                <a:prstClr val="black"/>
              </a:solidFill>
              <a:latin typeface="Calibri" panose="020F0502020204030204"/>
            </a:endParaRPr>
          </a:p>
        </p:txBody>
      </p:sp>
      <p:sp>
        <p:nvSpPr>
          <p:cNvPr id="28" name="Freeform 205"/>
          <p:cNvSpPr>
            <a:spLocks noEditPoints="1"/>
          </p:cNvSpPr>
          <p:nvPr/>
        </p:nvSpPr>
        <p:spPr bwMode="auto">
          <a:xfrm flipH="1">
            <a:off x="11278986" y="236684"/>
            <a:ext cx="447252" cy="420861"/>
          </a:xfrm>
          <a:custGeom>
            <a:avLst/>
            <a:gdLst/>
            <a:ahLst/>
            <a:cxnLst>
              <a:cxn ang="0">
                <a:pos x="260" y="0"/>
              </a:cxn>
              <a:cxn ang="0">
                <a:pos x="24" y="0"/>
              </a:cxn>
              <a:cxn ang="0">
                <a:pos x="0" y="24"/>
              </a:cxn>
              <a:cxn ang="0">
                <a:pos x="0" y="184"/>
              </a:cxn>
              <a:cxn ang="0">
                <a:pos x="24" y="207"/>
              </a:cxn>
              <a:cxn ang="0">
                <a:pos x="132" y="207"/>
              </a:cxn>
              <a:cxn ang="0">
                <a:pos x="209" y="282"/>
              </a:cxn>
              <a:cxn ang="0">
                <a:pos x="214" y="284"/>
              </a:cxn>
              <a:cxn ang="0">
                <a:pos x="217" y="283"/>
              </a:cxn>
              <a:cxn ang="0">
                <a:pos x="221" y="277"/>
              </a:cxn>
              <a:cxn ang="0">
                <a:pos x="221" y="207"/>
              </a:cxn>
              <a:cxn ang="0">
                <a:pos x="260" y="207"/>
              </a:cxn>
              <a:cxn ang="0">
                <a:pos x="284" y="184"/>
              </a:cxn>
              <a:cxn ang="0">
                <a:pos x="284" y="24"/>
              </a:cxn>
              <a:cxn ang="0">
                <a:pos x="260" y="0"/>
              </a:cxn>
              <a:cxn ang="0">
                <a:pos x="270" y="184"/>
              </a:cxn>
              <a:cxn ang="0">
                <a:pos x="260" y="193"/>
              </a:cxn>
              <a:cxn ang="0">
                <a:pos x="214" y="193"/>
              </a:cxn>
              <a:cxn ang="0">
                <a:pos x="209" y="195"/>
              </a:cxn>
              <a:cxn ang="0">
                <a:pos x="206" y="200"/>
              </a:cxn>
              <a:cxn ang="0">
                <a:pos x="207" y="260"/>
              </a:cxn>
              <a:cxn ang="0">
                <a:pos x="140" y="195"/>
              </a:cxn>
              <a:cxn ang="0">
                <a:pos x="135" y="193"/>
              </a:cxn>
              <a:cxn ang="0">
                <a:pos x="24" y="193"/>
              </a:cxn>
              <a:cxn ang="0">
                <a:pos x="14" y="184"/>
              </a:cxn>
              <a:cxn ang="0">
                <a:pos x="14" y="24"/>
              </a:cxn>
              <a:cxn ang="0">
                <a:pos x="24" y="15"/>
              </a:cxn>
              <a:cxn ang="0">
                <a:pos x="260" y="15"/>
              </a:cxn>
              <a:cxn ang="0">
                <a:pos x="270" y="24"/>
              </a:cxn>
              <a:cxn ang="0">
                <a:pos x="270" y="184"/>
              </a:cxn>
            </a:cxnLst>
            <a:rect l="0" t="0" r="r" b="b"/>
            <a:pathLst>
              <a:path w="284" h="284">
                <a:moveTo>
                  <a:pt x="260" y="0"/>
                </a:moveTo>
                <a:cubicBezTo>
                  <a:pt x="24" y="0"/>
                  <a:pt x="24" y="0"/>
                  <a:pt x="24" y="0"/>
                </a:cubicBezTo>
                <a:cubicBezTo>
                  <a:pt x="11" y="0"/>
                  <a:pt x="0" y="11"/>
                  <a:pt x="0" y="24"/>
                </a:cubicBezTo>
                <a:cubicBezTo>
                  <a:pt x="0" y="184"/>
                  <a:pt x="0" y="184"/>
                  <a:pt x="0" y="184"/>
                </a:cubicBezTo>
                <a:cubicBezTo>
                  <a:pt x="0" y="197"/>
                  <a:pt x="11" y="207"/>
                  <a:pt x="24" y="207"/>
                </a:cubicBezTo>
                <a:cubicBezTo>
                  <a:pt x="132" y="207"/>
                  <a:pt x="132" y="207"/>
                  <a:pt x="132" y="207"/>
                </a:cubicBezTo>
                <a:cubicBezTo>
                  <a:pt x="209" y="282"/>
                  <a:pt x="209" y="282"/>
                  <a:pt x="209" y="282"/>
                </a:cubicBezTo>
                <a:cubicBezTo>
                  <a:pt x="210" y="283"/>
                  <a:pt x="212" y="284"/>
                  <a:pt x="214" y="284"/>
                </a:cubicBezTo>
                <a:cubicBezTo>
                  <a:pt x="215" y="284"/>
                  <a:pt x="216" y="284"/>
                  <a:pt x="217" y="283"/>
                </a:cubicBezTo>
                <a:cubicBezTo>
                  <a:pt x="219" y="282"/>
                  <a:pt x="221" y="280"/>
                  <a:pt x="221" y="277"/>
                </a:cubicBezTo>
                <a:cubicBezTo>
                  <a:pt x="221" y="207"/>
                  <a:pt x="221" y="207"/>
                  <a:pt x="221" y="207"/>
                </a:cubicBezTo>
                <a:cubicBezTo>
                  <a:pt x="260" y="207"/>
                  <a:pt x="260" y="207"/>
                  <a:pt x="260" y="207"/>
                </a:cubicBezTo>
                <a:cubicBezTo>
                  <a:pt x="273" y="207"/>
                  <a:pt x="284" y="197"/>
                  <a:pt x="284" y="184"/>
                </a:cubicBezTo>
                <a:cubicBezTo>
                  <a:pt x="284" y="24"/>
                  <a:pt x="284" y="24"/>
                  <a:pt x="284" y="24"/>
                </a:cubicBezTo>
                <a:cubicBezTo>
                  <a:pt x="284" y="11"/>
                  <a:pt x="273" y="0"/>
                  <a:pt x="260" y="0"/>
                </a:cubicBezTo>
                <a:close/>
                <a:moveTo>
                  <a:pt x="270" y="184"/>
                </a:moveTo>
                <a:cubicBezTo>
                  <a:pt x="270" y="189"/>
                  <a:pt x="265" y="193"/>
                  <a:pt x="260" y="193"/>
                </a:cubicBezTo>
                <a:cubicBezTo>
                  <a:pt x="214" y="193"/>
                  <a:pt x="214" y="193"/>
                  <a:pt x="214" y="193"/>
                </a:cubicBezTo>
                <a:cubicBezTo>
                  <a:pt x="212" y="193"/>
                  <a:pt x="210" y="194"/>
                  <a:pt x="209" y="195"/>
                </a:cubicBezTo>
                <a:cubicBezTo>
                  <a:pt x="207" y="196"/>
                  <a:pt x="206" y="198"/>
                  <a:pt x="206" y="200"/>
                </a:cubicBezTo>
                <a:cubicBezTo>
                  <a:pt x="207" y="260"/>
                  <a:pt x="207" y="260"/>
                  <a:pt x="207" y="260"/>
                </a:cubicBezTo>
                <a:cubicBezTo>
                  <a:pt x="140" y="195"/>
                  <a:pt x="140" y="195"/>
                  <a:pt x="140" y="195"/>
                </a:cubicBezTo>
                <a:cubicBezTo>
                  <a:pt x="139" y="194"/>
                  <a:pt x="137" y="193"/>
                  <a:pt x="135" y="193"/>
                </a:cubicBezTo>
                <a:cubicBezTo>
                  <a:pt x="24" y="193"/>
                  <a:pt x="24" y="193"/>
                  <a:pt x="24" y="193"/>
                </a:cubicBezTo>
                <a:cubicBezTo>
                  <a:pt x="19" y="193"/>
                  <a:pt x="14" y="189"/>
                  <a:pt x="14" y="184"/>
                </a:cubicBezTo>
                <a:cubicBezTo>
                  <a:pt x="14" y="24"/>
                  <a:pt x="14" y="24"/>
                  <a:pt x="14" y="24"/>
                </a:cubicBezTo>
                <a:cubicBezTo>
                  <a:pt x="14" y="19"/>
                  <a:pt x="19" y="15"/>
                  <a:pt x="24" y="15"/>
                </a:cubicBezTo>
                <a:cubicBezTo>
                  <a:pt x="260" y="15"/>
                  <a:pt x="260" y="15"/>
                  <a:pt x="260" y="15"/>
                </a:cubicBezTo>
                <a:cubicBezTo>
                  <a:pt x="265" y="15"/>
                  <a:pt x="270" y="19"/>
                  <a:pt x="270" y="24"/>
                </a:cubicBezTo>
                <a:lnTo>
                  <a:pt x="270" y="184"/>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29" name="TextBox 28"/>
          <p:cNvSpPr txBox="1"/>
          <p:nvPr/>
        </p:nvSpPr>
        <p:spPr>
          <a:xfrm>
            <a:off x="11224191" y="209286"/>
            <a:ext cx="556844" cy="318100"/>
          </a:xfrm>
          <a:prstGeom prst="rect">
            <a:avLst/>
          </a:prstGeom>
          <a:noFill/>
        </p:spPr>
        <p:txBody>
          <a:bodyPr wrap="square" rtlCol="0">
            <a:spAutoFit/>
          </a:bodyPr>
          <a:lstStyle/>
          <a:p>
            <a:pPr algn="ctr" defTabSz="914377"/>
            <a:fld id="{65A93911-3C9D-4E94-AD9F-D42204DDC64A}" type="slidenum">
              <a:rPr lang="en-US" sz="1467">
                <a:solidFill>
                  <a:prstClr val="white">
                    <a:lumMod val="65000"/>
                  </a:prstClr>
                </a:solidFill>
                <a:latin typeface="Calibri" panose="020F0502020204030204"/>
              </a:rPr>
              <a:pPr algn="ctr" defTabSz="914377"/>
              <a:t>15</a:t>
            </a:fld>
            <a:endParaRPr lang="en-US" sz="1467" dirty="0">
              <a:solidFill>
                <a:prstClr val="white">
                  <a:lumMod val="65000"/>
                </a:prstClr>
              </a:solidFill>
              <a:latin typeface="Calibri" panose="020F0502020204030204"/>
            </a:endParaRPr>
          </a:p>
        </p:txBody>
      </p:sp>
      <p:sp>
        <p:nvSpPr>
          <p:cNvPr id="76" name="TextBox 75"/>
          <p:cNvSpPr txBox="1"/>
          <p:nvPr/>
        </p:nvSpPr>
        <p:spPr>
          <a:xfrm>
            <a:off x="4723675" y="368724"/>
            <a:ext cx="2744661" cy="669542"/>
          </a:xfrm>
          <a:prstGeom prst="rect">
            <a:avLst/>
          </a:prstGeom>
          <a:noFill/>
        </p:spPr>
        <p:txBody>
          <a:bodyPr wrap="none" rtlCol="0">
            <a:spAutoFit/>
          </a:bodyPr>
          <a:lstStyle/>
          <a:p>
            <a:pPr algn="ctr" defTabSz="914377"/>
            <a:r>
              <a:rPr lang="en-US" sz="1351" b="1" dirty="0">
                <a:solidFill>
                  <a:srgbClr val="1D9A78"/>
                </a:solidFill>
                <a:latin typeface="Calibri" panose="020F0502020204030204"/>
                <a:ea typeface="Open Sans" panose="020B0606030504020204" pitchFamily="34" charset="0"/>
                <a:cs typeface="Open Sans" panose="020B0606030504020204" pitchFamily="34" charset="0"/>
              </a:rPr>
              <a:t>NEXT GENERATION BROADCASTING</a:t>
            </a:r>
          </a:p>
          <a:p>
            <a:pPr algn="ctr" defTabSz="914377"/>
            <a:r>
              <a:rPr lang="en-US" sz="2400" dirty="0">
                <a:latin typeface="Raleway" panose="020B0503030101060003" pitchFamily="34" charset="0"/>
              </a:rPr>
              <a:t>GREATER CAPACITY</a:t>
            </a:r>
          </a:p>
        </p:txBody>
      </p:sp>
      <p:cxnSp>
        <p:nvCxnSpPr>
          <p:cNvPr id="3" name="Straight Connector 2"/>
          <p:cNvCxnSpPr/>
          <p:nvPr/>
        </p:nvCxnSpPr>
        <p:spPr>
          <a:xfrm>
            <a:off x="3835685" y="1041604"/>
            <a:ext cx="452062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Content Placeholder 2"/>
          <p:cNvSpPr txBox="1">
            <a:spLocks/>
          </p:cNvSpPr>
          <p:nvPr/>
        </p:nvSpPr>
        <p:spPr>
          <a:xfrm>
            <a:off x="895349" y="1113097"/>
            <a:ext cx="10508771" cy="4864367"/>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pPr>
            <a:endParaRPr lang="en-US" sz="1700" u="sng" dirty="0">
              <a:solidFill>
                <a:schemeClr val="tx1"/>
              </a:solidFill>
            </a:endParaRPr>
          </a:p>
          <a:p>
            <a:pPr marL="0" indent="0" defTabSz="1219170">
              <a:buNone/>
            </a:pPr>
            <a:r>
              <a:rPr lang="en-US" sz="1700" u="sng" dirty="0">
                <a:solidFill>
                  <a:schemeClr val="tx1"/>
                </a:solidFill>
              </a:rPr>
              <a:t>CHANNELS</a:t>
            </a:r>
          </a:p>
          <a:p>
            <a:pPr marL="0" indent="0" defTabSz="1219170">
              <a:buNone/>
            </a:pPr>
            <a:endParaRPr lang="en-US" sz="1000" dirty="0">
              <a:solidFill>
                <a:schemeClr val="tx1"/>
              </a:solidFill>
            </a:endParaRPr>
          </a:p>
          <a:p>
            <a:pPr marL="0" indent="0" defTabSz="1219170">
              <a:buNone/>
            </a:pPr>
            <a:r>
              <a:rPr lang="en-US" sz="1700" dirty="0">
                <a:solidFill>
                  <a:schemeClr val="tx1"/>
                </a:solidFill>
              </a:rPr>
              <a:t>With more bandwidth, KVCR will have up to </a:t>
            </a:r>
            <a:r>
              <a:rPr lang="en-US" sz="1700" b="1" dirty="0">
                <a:solidFill>
                  <a:schemeClr val="tx1"/>
                </a:solidFill>
              </a:rPr>
              <a:t>6 HD Channels available</a:t>
            </a:r>
            <a:r>
              <a:rPr lang="en-US" sz="1700" dirty="0">
                <a:solidFill>
                  <a:schemeClr val="tx1"/>
                </a:solidFill>
              </a:rPr>
              <a:t>!  This translates into the possibility of </a:t>
            </a:r>
            <a:r>
              <a:rPr lang="en-US" sz="1700" b="1" dirty="0">
                <a:solidFill>
                  <a:schemeClr val="tx1"/>
                </a:solidFill>
              </a:rPr>
              <a:t>providing the SBCCD with its own dedicated channel </a:t>
            </a:r>
            <a:r>
              <a:rPr lang="en-US" sz="1700" dirty="0">
                <a:solidFill>
                  <a:schemeClr val="tx1"/>
                </a:solidFill>
              </a:rPr>
              <a:t>for live and recorded events, student programming, District meetings, distance education platforms…a whole host of additional resources for faculty and students in multiple media and arts programs, as well as the athletic and business departments. </a:t>
            </a:r>
          </a:p>
          <a:p>
            <a:pPr marL="0" indent="0" defTabSz="1219170">
              <a:buNone/>
            </a:pPr>
            <a:endParaRPr lang="en-US" sz="1000" dirty="0">
              <a:solidFill>
                <a:schemeClr val="tx1"/>
              </a:solidFill>
            </a:endParaRPr>
          </a:p>
          <a:p>
            <a:pPr marL="0" indent="0" defTabSz="1219170">
              <a:buNone/>
            </a:pPr>
            <a:r>
              <a:rPr lang="en-US" sz="1700" b="1" dirty="0">
                <a:solidFill>
                  <a:schemeClr val="tx1"/>
                </a:solidFill>
              </a:rPr>
              <a:t>Additional revenue streams </a:t>
            </a:r>
            <a:r>
              <a:rPr lang="en-US" sz="1700" dirty="0">
                <a:solidFill>
                  <a:schemeClr val="tx1"/>
                </a:solidFill>
              </a:rPr>
              <a:t>can be realized as well by leasing a channel to Non-Commercial broadcasters, or even Subscription Services (Music, Video, Data, Internet of Things, etc.) that use advertisements!</a:t>
            </a:r>
          </a:p>
          <a:p>
            <a:pPr marL="0" indent="0" defTabSz="1219170">
              <a:buNone/>
            </a:pPr>
            <a:endParaRPr lang="en-US" sz="1700" dirty="0">
              <a:solidFill>
                <a:schemeClr val="tx1"/>
              </a:solidFill>
            </a:endParaRPr>
          </a:p>
          <a:p>
            <a:pPr marL="0" indent="0" defTabSz="1219170">
              <a:buNone/>
            </a:pPr>
            <a:r>
              <a:rPr lang="en-US" sz="1700" u="sng" dirty="0">
                <a:solidFill>
                  <a:schemeClr val="tx1"/>
                </a:solidFill>
              </a:rPr>
              <a:t>ADVANCED EMERGENCY ALERTING</a:t>
            </a:r>
          </a:p>
          <a:p>
            <a:pPr marL="0" indent="0" defTabSz="1219170">
              <a:buNone/>
            </a:pPr>
            <a:endParaRPr lang="en-US" sz="1000" dirty="0">
              <a:solidFill>
                <a:schemeClr val="tx1"/>
              </a:solidFill>
            </a:endParaRPr>
          </a:p>
          <a:p>
            <a:r>
              <a:rPr lang="en-US" sz="1700" dirty="0">
                <a:solidFill>
                  <a:schemeClr val="tx1"/>
                </a:solidFill>
              </a:rPr>
              <a:t>AEA is a facility in ATSC 3.0 to send urgent information a new way to present alerts and other critical public info.</a:t>
            </a:r>
          </a:p>
          <a:p>
            <a:r>
              <a:rPr lang="en-US" sz="1700" dirty="0">
                <a:solidFill>
                  <a:schemeClr val="tx1"/>
                </a:solidFill>
              </a:rPr>
              <a:t>Opportunities for SBCCD Public Safety and Administration of Justice programs to enhance curriculum.</a:t>
            </a:r>
          </a:p>
          <a:p>
            <a:r>
              <a:rPr lang="en-US" sz="1700" dirty="0">
                <a:solidFill>
                  <a:schemeClr val="tx1"/>
                </a:solidFill>
              </a:rPr>
              <a:t> Supplements and enhances existing alert systems but doesn’t necessarily replace.</a:t>
            </a:r>
          </a:p>
          <a:p>
            <a:r>
              <a:rPr lang="en-US" sz="1700" dirty="0">
                <a:solidFill>
                  <a:schemeClr val="tx1"/>
                </a:solidFill>
              </a:rPr>
              <a:t>Possibility of geo-targeting to narrow areas, even the area around the District. </a:t>
            </a:r>
          </a:p>
          <a:p>
            <a:r>
              <a:rPr lang="en-US" sz="1700" dirty="0">
                <a:solidFill>
                  <a:schemeClr val="tx1"/>
                </a:solidFill>
              </a:rPr>
              <a:t>Possibility of targeting (and encrypting) messaging for groups (first responders, students, gov’t, business, etc.)</a:t>
            </a:r>
          </a:p>
        </p:txBody>
      </p:sp>
      <p:pic>
        <p:nvPicPr>
          <p:cNvPr id="8" name="Picture 7">
            <a:extLst>
              <a:ext uri="{FF2B5EF4-FFF2-40B4-BE49-F238E27FC236}">
                <a16:creationId xmlns:a16="http://schemas.microsoft.com/office/drawing/2014/main" xmlns="" id="{815C3903-42F3-44CF-A9E2-601D0022244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673" y="369622"/>
            <a:ext cx="1749561" cy="302284"/>
          </a:xfrm>
          <a:prstGeom prst="rect">
            <a:avLst/>
          </a:prstGeom>
        </p:spPr>
      </p:pic>
    </p:spTree>
    <p:extLst>
      <p:ext uri="{BB962C8B-B14F-4D97-AF65-F5344CB8AC3E}">
        <p14:creationId xmlns:p14="http://schemas.microsoft.com/office/powerpoint/2010/main" val="255514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par>
                                <p:cTn id="8" presetID="9" presetClass="entr" presetSubtype="0" fill="hold" nodeType="withEffect">
                                  <p:stCondLst>
                                    <p:cond delay="60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par>
                          <p:cTn id="11" fill="hold">
                            <p:stCondLst>
                              <p:cond delay="1100"/>
                            </p:stCondLst>
                            <p:childTnLst>
                              <p:par>
                                <p:cTn id="12" presetID="10" presetClass="entr" presetSubtype="0"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fade">
                                      <p:cBhvr>
                                        <p:cTn id="1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Oval 26">
            <a:extLst>
              <a:ext uri="{FF2B5EF4-FFF2-40B4-BE49-F238E27FC236}">
                <a16:creationId xmlns:a16="http://schemas.microsoft.com/office/drawing/2014/main" xmlns="" id="{569FFE03-C4D2-491D-82C9-E9DD2A9EAC4F}"/>
              </a:ext>
            </a:extLst>
          </p:cNvPr>
          <p:cNvSpPr/>
          <p:nvPr/>
        </p:nvSpPr>
        <p:spPr>
          <a:xfrm>
            <a:off x="564315" y="2357146"/>
            <a:ext cx="1519387" cy="964769"/>
          </a:xfrm>
          <a:prstGeom prst="ellips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tx1"/>
              </a:solidFill>
              <a:latin typeface="Sosa" pitchFamily="2" charset="0"/>
            </a:endParaRPr>
          </a:p>
        </p:txBody>
      </p:sp>
      <p:sp>
        <p:nvSpPr>
          <p:cNvPr id="26" name="Oval 25">
            <a:extLst>
              <a:ext uri="{FF2B5EF4-FFF2-40B4-BE49-F238E27FC236}">
                <a16:creationId xmlns:a16="http://schemas.microsoft.com/office/drawing/2014/main" xmlns="" id="{569FFE03-C4D2-491D-82C9-E9DD2A9EAC4F}"/>
              </a:ext>
            </a:extLst>
          </p:cNvPr>
          <p:cNvSpPr/>
          <p:nvPr/>
        </p:nvSpPr>
        <p:spPr>
          <a:xfrm>
            <a:off x="564316" y="4197884"/>
            <a:ext cx="1519387" cy="964769"/>
          </a:xfrm>
          <a:prstGeom prst="ellipse">
            <a:avLst/>
          </a:pr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tx1"/>
              </a:solidFill>
              <a:latin typeface="Sosa" pitchFamily="2" charset="0"/>
            </a:endParaRPr>
          </a:p>
        </p:txBody>
      </p:sp>
      <p:sp>
        <p:nvSpPr>
          <p:cNvPr id="13" name="Rectangle 12"/>
          <p:cNvSpPr/>
          <p:nvPr/>
        </p:nvSpPr>
        <p:spPr>
          <a:xfrm>
            <a:off x="0" y="6402798"/>
            <a:ext cx="12192000" cy="4713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5" name="Title 13"/>
          <p:cNvSpPr txBox="1">
            <a:spLocks/>
          </p:cNvSpPr>
          <p:nvPr/>
        </p:nvSpPr>
        <p:spPr>
          <a:xfrm>
            <a:off x="101600" y="6416496"/>
            <a:ext cx="1090203" cy="355075"/>
          </a:xfrm>
          <a:prstGeom prst="rect">
            <a:avLst/>
          </a:prstGeom>
        </p:spPr>
        <p:txBody>
          <a:bodyPr vert="horz" lIns="121920" tIns="60960" rIns="121920" bIns="60960" rtlCol="0" anchor="ctr">
            <a:noAutofit/>
          </a:bodyPr>
          <a:lstStyle/>
          <a:p>
            <a:pPr defTabSz="1219170">
              <a:spcBef>
                <a:spcPct val="0"/>
              </a:spcBef>
              <a:defRPr/>
            </a:pPr>
            <a:endParaRPr lang="en-US" sz="1600" b="1" dirty="0">
              <a:solidFill>
                <a:prstClr val="black"/>
              </a:solidFill>
              <a:latin typeface="Calibri" panose="020F0502020204030204"/>
            </a:endParaRPr>
          </a:p>
        </p:txBody>
      </p:sp>
      <p:sp>
        <p:nvSpPr>
          <p:cNvPr id="28" name="Freeform 205"/>
          <p:cNvSpPr>
            <a:spLocks noEditPoints="1"/>
          </p:cNvSpPr>
          <p:nvPr/>
        </p:nvSpPr>
        <p:spPr bwMode="auto">
          <a:xfrm flipH="1">
            <a:off x="11278986" y="236684"/>
            <a:ext cx="447252" cy="420861"/>
          </a:xfrm>
          <a:custGeom>
            <a:avLst/>
            <a:gdLst/>
            <a:ahLst/>
            <a:cxnLst>
              <a:cxn ang="0">
                <a:pos x="260" y="0"/>
              </a:cxn>
              <a:cxn ang="0">
                <a:pos x="24" y="0"/>
              </a:cxn>
              <a:cxn ang="0">
                <a:pos x="0" y="24"/>
              </a:cxn>
              <a:cxn ang="0">
                <a:pos x="0" y="184"/>
              </a:cxn>
              <a:cxn ang="0">
                <a:pos x="24" y="207"/>
              </a:cxn>
              <a:cxn ang="0">
                <a:pos x="132" y="207"/>
              </a:cxn>
              <a:cxn ang="0">
                <a:pos x="209" y="282"/>
              </a:cxn>
              <a:cxn ang="0">
                <a:pos x="214" y="284"/>
              </a:cxn>
              <a:cxn ang="0">
                <a:pos x="217" y="283"/>
              </a:cxn>
              <a:cxn ang="0">
                <a:pos x="221" y="277"/>
              </a:cxn>
              <a:cxn ang="0">
                <a:pos x="221" y="207"/>
              </a:cxn>
              <a:cxn ang="0">
                <a:pos x="260" y="207"/>
              </a:cxn>
              <a:cxn ang="0">
                <a:pos x="284" y="184"/>
              </a:cxn>
              <a:cxn ang="0">
                <a:pos x="284" y="24"/>
              </a:cxn>
              <a:cxn ang="0">
                <a:pos x="260" y="0"/>
              </a:cxn>
              <a:cxn ang="0">
                <a:pos x="270" y="184"/>
              </a:cxn>
              <a:cxn ang="0">
                <a:pos x="260" y="193"/>
              </a:cxn>
              <a:cxn ang="0">
                <a:pos x="214" y="193"/>
              </a:cxn>
              <a:cxn ang="0">
                <a:pos x="209" y="195"/>
              </a:cxn>
              <a:cxn ang="0">
                <a:pos x="206" y="200"/>
              </a:cxn>
              <a:cxn ang="0">
                <a:pos x="207" y="260"/>
              </a:cxn>
              <a:cxn ang="0">
                <a:pos x="140" y="195"/>
              </a:cxn>
              <a:cxn ang="0">
                <a:pos x="135" y="193"/>
              </a:cxn>
              <a:cxn ang="0">
                <a:pos x="24" y="193"/>
              </a:cxn>
              <a:cxn ang="0">
                <a:pos x="14" y="184"/>
              </a:cxn>
              <a:cxn ang="0">
                <a:pos x="14" y="24"/>
              </a:cxn>
              <a:cxn ang="0">
                <a:pos x="24" y="15"/>
              </a:cxn>
              <a:cxn ang="0">
                <a:pos x="260" y="15"/>
              </a:cxn>
              <a:cxn ang="0">
                <a:pos x="270" y="24"/>
              </a:cxn>
              <a:cxn ang="0">
                <a:pos x="270" y="184"/>
              </a:cxn>
            </a:cxnLst>
            <a:rect l="0" t="0" r="r" b="b"/>
            <a:pathLst>
              <a:path w="284" h="284">
                <a:moveTo>
                  <a:pt x="260" y="0"/>
                </a:moveTo>
                <a:cubicBezTo>
                  <a:pt x="24" y="0"/>
                  <a:pt x="24" y="0"/>
                  <a:pt x="24" y="0"/>
                </a:cubicBezTo>
                <a:cubicBezTo>
                  <a:pt x="11" y="0"/>
                  <a:pt x="0" y="11"/>
                  <a:pt x="0" y="24"/>
                </a:cubicBezTo>
                <a:cubicBezTo>
                  <a:pt x="0" y="184"/>
                  <a:pt x="0" y="184"/>
                  <a:pt x="0" y="184"/>
                </a:cubicBezTo>
                <a:cubicBezTo>
                  <a:pt x="0" y="197"/>
                  <a:pt x="11" y="207"/>
                  <a:pt x="24" y="207"/>
                </a:cubicBezTo>
                <a:cubicBezTo>
                  <a:pt x="132" y="207"/>
                  <a:pt x="132" y="207"/>
                  <a:pt x="132" y="207"/>
                </a:cubicBezTo>
                <a:cubicBezTo>
                  <a:pt x="209" y="282"/>
                  <a:pt x="209" y="282"/>
                  <a:pt x="209" y="282"/>
                </a:cubicBezTo>
                <a:cubicBezTo>
                  <a:pt x="210" y="283"/>
                  <a:pt x="212" y="284"/>
                  <a:pt x="214" y="284"/>
                </a:cubicBezTo>
                <a:cubicBezTo>
                  <a:pt x="215" y="284"/>
                  <a:pt x="216" y="284"/>
                  <a:pt x="217" y="283"/>
                </a:cubicBezTo>
                <a:cubicBezTo>
                  <a:pt x="219" y="282"/>
                  <a:pt x="221" y="280"/>
                  <a:pt x="221" y="277"/>
                </a:cubicBezTo>
                <a:cubicBezTo>
                  <a:pt x="221" y="207"/>
                  <a:pt x="221" y="207"/>
                  <a:pt x="221" y="207"/>
                </a:cubicBezTo>
                <a:cubicBezTo>
                  <a:pt x="260" y="207"/>
                  <a:pt x="260" y="207"/>
                  <a:pt x="260" y="207"/>
                </a:cubicBezTo>
                <a:cubicBezTo>
                  <a:pt x="273" y="207"/>
                  <a:pt x="284" y="197"/>
                  <a:pt x="284" y="184"/>
                </a:cubicBezTo>
                <a:cubicBezTo>
                  <a:pt x="284" y="24"/>
                  <a:pt x="284" y="24"/>
                  <a:pt x="284" y="24"/>
                </a:cubicBezTo>
                <a:cubicBezTo>
                  <a:pt x="284" y="11"/>
                  <a:pt x="273" y="0"/>
                  <a:pt x="260" y="0"/>
                </a:cubicBezTo>
                <a:close/>
                <a:moveTo>
                  <a:pt x="270" y="184"/>
                </a:moveTo>
                <a:cubicBezTo>
                  <a:pt x="270" y="189"/>
                  <a:pt x="265" y="193"/>
                  <a:pt x="260" y="193"/>
                </a:cubicBezTo>
                <a:cubicBezTo>
                  <a:pt x="214" y="193"/>
                  <a:pt x="214" y="193"/>
                  <a:pt x="214" y="193"/>
                </a:cubicBezTo>
                <a:cubicBezTo>
                  <a:pt x="212" y="193"/>
                  <a:pt x="210" y="194"/>
                  <a:pt x="209" y="195"/>
                </a:cubicBezTo>
                <a:cubicBezTo>
                  <a:pt x="207" y="196"/>
                  <a:pt x="206" y="198"/>
                  <a:pt x="206" y="200"/>
                </a:cubicBezTo>
                <a:cubicBezTo>
                  <a:pt x="207" y="260"/>
                  <a:pt x="207" y="260"/>
                  <a:pt x="207" y="260"/>
                </a:cubicBezTo>
                <a:cubicBezTo>
                  <a:pt x="140" y="195"/>
                  <a:pt x="140" y="195"/>
                  <a:pt x="140" y="195"/>
                </a:cubicBezTo>
                <a:cubicBezTo>
                  <a:pt x="139" y="194"/>
                  <a:pt x="137" y="193"/>
                  <a:pt x="135" y="193"/>
                </a:cubicBezTo>
                <a:cubicBezTo>
                  <a:pt x="24" y="193"/>
                  <a:pt x="24" y="193"/>
                  <a:pt x="24" y="193"/>
                </a:cubicBezTo>
                <a:cubicBezTo>
                  <a:pt x="19" y="193"/>
                  <a:pt x="14" y="189"/>
                  <a:pt x="14" y="184"/>
                </a:cubicBezTo>
                <a:cubicBezTo>
                  <a:pt x="14" y="24"/>
                  <a:pt x="14" y="24"/>
                  <a:pt x="14" y="24"/>
                </a:cubicBezTo>
                <a:cubicBezTo>
                  <a:pt x="14" y="19"/>
                  <a:pt x="19" y="15"/>
                  <a:pt x="24" y="15"/>
                </a:cubicBezTo>
                <a:cubicBezTo>
                  <a:pt x="260" y="15"/>
                  <a:pt x="260" y="15"/>
                  <a:pt x="260" y="15"/>
                </a:cubicBezTo>
                <a:cubicBezTo>
                  <a:pt x="265" y="15"/>
                  <a:pt x="270" y="19"/>
                  <a:pt x="270" y="24"/>
                </a:cubicBezTo>
                <a:lnTo>
                  <a:pt x="270" y="184"/>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29" name="TextBox 28"/>
          <p:cNvSpPr txBox="1"/>
          <p:nvPr/>
        </p:nvSpPr>
        <p:spPr>
          <a:xfrm>
            <a:off x="11224191" y="209286"/>
            <a:ext cx="556844" cy="318100"/>
          </a:xfrm>
          <a:prstGeom prst="rect">
            <a:avLst/>
          </a:prstGeom>
          <a:noFill/>
        </p:spPr>
        <p:txBody>
          <a:bodyPr wrap="square" rtlCol="0">
            <a:spAutoFit/>
          </a:bodyPr>
          <a:lstStyle/>
          <a:p>
            <a:pPr algn="ctr" defTabSz="914377"/>
            <a:fld id="{65A93911-3C9D-4E94-AD9F-D42204DDC64A}" type="slidenum">
              <a:rPr lang="en-US" sz="1467">
                <a:solidFill>
                  <a:prstClr val="white">
                    <a:lumMod val="65000"/>
                  </a:prstClr>
                </a:solidFill>
                <a:latin typeface="Calibri" panose="020F0502020204030204"/>
              </a:rPr>
              <a:pPr algn="ctr" defTabSz="914377"/>
              <a:t>16</a:t>
            </a:fld>
            <a:endParaRPr lang="en-US" sz="1467" dirty="0">
              <a:solidFill>
                <a:prstClr val="white">
                  <a:lumMod val="65000"/>
                </a:prstClr>
              </a:solidFill>
              <a:latin typeface="Calibri" panose="020F0502020204030204"/>
            </a:endParaRPr>
          </a:p>
        </p:txBody>
      </p:sp>
      <p:sp>
        <p:nvSpPr>
          <p:cNvPr id="76" name="TextBox 75"/>
          <p:cNvSpPr txBox="1"/>
          <p:nvPr/>
        </p:nvSpPr>
        <p:spPr>
          <a:xfrm>
            <a:off x="3856453" y="368724"/>
            <a:ext cx="4479110" cy="669542"/>
          </a:xfrm>
          <a:prstGeom prst="rect">
            <a:avLst/>
          </a:prstGeom>
          <a:noFill/>
        </p:spPr>
        <p:txBody>
          <a:bodyPr wrap="none" rtlCol="0">
            <a:spAutoFit/>
          </a:bodyPr>
          <a:lstStyle/>
          <a:p>
            <a:pPr algn="ctr" defTabSz="914377"/>
            <a:r>
              <a:rPr lang="en-US" sz="1351" b="1" dirty="0">
                <a:solidFill>
                  <a:srgbClr val="1D9A78"/>
                </a:solidFill>
                <a:latin typeface="Calibri" panose="020F0502020204030204"/>
                <a:ea typeface="Open Sans" panose="020B0606030504020204" pitchFamily="34" charset="0"/>
                <a:cs typeface="Open Sans" panose="020B0606030504020204" pitchFamily="34" charset="0"/>
              </a:rPr>
              <a:t>KVCR EMPIRE NEWS</a:t>
            </a:r>
          </a:p>
          <a:p>
            <a:pPr algn="ctr"/>
            <a:r>
              <a:rPr lang="en-US" sz="2400" b="1" dirty="0">
                <a:latin typeface="Raleway" panose="020B0503030101060003"/>
                <a:ea typeface="Roboto" panose="02000000000000000000" pitchFamily="2" charset="0"/>
                <a:cs typeface="Lato" panose="020F0502020204030203" pitchFamily="34" charset="0"/>
              </a:rPr>
              <a:t>INLAND EMPIRE’S LEADING NEWS SOURCE</a:t>
            </a:r>
          </a:p>
        </p:txBody>
      </p:sp>
      <p:cxnSp>
        <p:nvCxnSpPr>
          <p:cNvPr id="3" name="Straight Connector 2"/>
          <p:cNvCxnSpPr/>
          <p:nvPr/>
        </p:nvCxnSpPr>
        <p:spPr>
          <a:xfrm>
            <a:off x="3835685" y="1041604"/>
            <a:ext cx="452062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xmlns="" id="{5EF2A43C-5F0F-48F9-8BD2-220B71B4974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673" y="365027"/>
            <a:ext cx="1749561" cy="302284"/>
          </a:xfrm>
          <a:prstGeom prst="rect">
            <a:avLst/>
          </a:prstGeom>
        </p:spPr>
      </p:pic>
      <p:grpSp>
        <p:nvGrpSpPr>
          <p:cNvPr id="15" name="Group 14"/>
          <p:cNvGrpSpPr/>
          <p:nvPr/>
        </p:nvGrpSpPr>
        <p:grpSpPr>
          <a:xfrm>
            <a:off x="2425543" y="2098116"/>
            <a:ext cx="8194214" cy="3535242"/>
            <a:chOff x="7124786" y="1598560"/>
            <a:chExt cx="4716632" cy="2538899"/>
          </a:xfrm>
          <a:solidFill>
            <a:schemeClr val="bg2"/>
          </a:solidFill>
          <a:effectLst>
            <a:outerShdw blurRad="50800" dist="38100" dir="2700000" algn="tl" rotWithShape="0">
              <a:prstClr val="black">
                <a:alpha val="40000"/>
              </a:prstClr>
            </a:outerShdw>
          </a:effectLst>
        </p:grpSpPr>
        <p:sp>
          <p:nvSpPr>
            <p:cNvPr id="18" name="Content Placeholder 2"/>
            <p:cNvSpPr txBox="1">
              <a:spLocks/>
            </p:cNvSpPr>
            <p:nvPr/>
          </p:nvSpPr>
          <p:spPr>
            <a:xfrm>
              <a:off x="7124786" y="1598560"/>
              <a:ext cx="4716632" cy="1053521"/>
            </a:xfrm>
            <a:prstGeom prst="rect">
              <a:avLst/>
            </a:prstGeom>
            <a:ln/>
          </p:spPr>
          <p:style>
            <a:lnRef idx="2">
              <a:schemeClr val="accent4"/>
            </a:lnRef>
            <a:fillRef idx="1">
              <a:schemeClr val="lt1"/>
            </a:fillRef>
            <a:effectRef idx="0">
              <a:schemeClr val="accent4"/>
            </a:effectRef>
            <a:fontRef idx="minor">
              <a:schemeClr val="dk1"/>
            </a:fontRef>
          </p:style>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None/>
              </a:pPr>
              <a:r>
                <a:rPr lang="en-US" sz="2400" b="1" dirty="0" smtClean="0">
                  <a:solidFill>
                    <a:schemeClr val="tx1"/>
                  </a:solidFill>
                </a:rPr>
                <a:t>$250,000</a:t>
              </a:r>
              <a:endParaRPr lang="en-US" sz="2400" b="1" dirty="0">
                <a:solidFill>
                  <a:schemeClr val="tx1"/>
                </a:solidFill>
              </a:endParaRPr>
            </a:p>
            <a:p>
              <a:pPr marL="0" indent="0" fontAlgn="base">
                <a:buNone/>
              </a:pPr>
              <a:r>
                <a:rPr lang="en-US" sz="1700" b="1" dirty="0" smtClean="0">
                  <a:solidFill>
                    <a:schemeClr val="tx1"/>
                  </a:solidFill>
                </a:rPr>
                <a:t>3 FTE </a:t>
              </a:r>
              <a:r>
                <a:rPr lang="en-US" sz="1700" b="1" dirty="0" smtClean="0">
                  <a:solidFill>
                    <a:schemeClr val="tx1"/>
                  </a:solidFill>
                </a:rPr>
                <a:t>News </a:t>
              </a:r>
              <a:r>
                <a:rPr lang="en-US" sz="1700" b="1" dirty="0">
                  <a:solidFill>
                    <a:schemeClr val="tx1"/>
                  </a:solidFill>
                </a:rPr>
                <a:t>Staff and 5 paid </a:t>
              </a:r>
              <a:r>
                <a:rPr lang="en-US" sz="1700" b="1" dirty="0" smtClean="0">
                  <a:solidFill>
                    <a:schemeClr val="tx1"/>
                  </a:solidFill>
                </a:rPr>
                <a:t>Interns </a:t>
              </a:r>
              <a:r>
                <a:rPr lang="en-US" sz="1700" dirty="0" smtClean="0">
                  <a:solidFill>
                    <a:schemeClr val="tx1"/>
                  </a:solidFill>
                </a:rPr>
                <a:t>- </a:t>
              </a:r>
              <a:r>
                <a:rPr lang="en-US" sz="1700" dirty="0">
                  <a:solidFill>
                    <a:schemeClr val="tx1"/>
                  </a:solidFill>
                </a:rPr>
                <a:t>Using this model, the News Team would produce a minimum of one ½ hour news program weekly. In addition, the team will produce a minimum of one weekly 1:30 evergreen package for the “</a:t>
              </a:r>
              <a:r>
                <a:rPr lang="en-US" sz="1700" i="1" dirty="0">
                  <a:solidFill>
                    <a:schemeClr val="tx1"/>
                  </a:solidFill>
                </a:rPr>
                <a:t>IE Scene</a:t>
              </a:r>
              <a:r>
                <a:rPr lang="en-US" sz="1700" dirty="0">
                  <a:solidFill>
                    <a:schemeClr val="tx1"/>
                  </a:solidFill>
                </a:rPr>
                <a:t>”.</a:t>
              </a:r>
              <a:endParaRPr lang="en-US" sz="1700" dirty="0">
                <a:solidFill>
                  <a:schemeClr val="accent1"/>
                </a:solidFill>
              </a:endParaRPr>
            </a:p>
          </p:txBody>
        </p:sp>
        <p:sp>
          <p:nvSpPr>
            <p:cNvPr id="19" name="Content Placeholder 2"/>
            <p:cNvSpPr txBox="1">
              <a:spLocks/>
            </p:cNvSpPr>
            <p:nvPr/>
          </p:nvSpPr>
          <p:spPr>
            <a:xfrm>
              <a:off x="7124786" y="2976553"/>
              <a:ext cx="4716632" cy="1160906"/>
            </a:xfrm>
            <a:prstGeom prst="rect">
              <a:avLst/>
            </a:prstGeom>
            <a:solidFill>
              <a:schemeClr val="accent4">
                <a:lumMod val="20000"/>
                <a:lumOff val="80000"/>
              </a:schemeClr>
            </a:solidFill>
            <a:ln>
              <a:solidFill>
                <a:schemeClr val="bg1">
                  <a:lumMod val="75000"/>
                </a:schemeClr>
              </a:solidFill>
            </a:ln>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fontAlgn="base">
                <a:buNone/>
              </a:pPr>
              <a:r>
                <a:rPr lang="en-US" sz="2400" b="1" dirty="0" smtClean="0">
                  <a:solidFill>
                    <a:schemeClr val="tx1"/>
                  </a:solidFill>
                </a:rPr>
                <a:t>$475,000</a:t>
              </a:r>
              <a:endParaRPr lang="en-US" sz="2400" b="1" dirty="0">
                <a:solidFill>
                  <a:schemeClr val="tx1"/>
                </a:solidFill>
              </a:endParaRPr>
            </a:p>
            <a:p>
              <a:pPr marL="0" indent="0">
                <a:buNone/>
              </a:pPr>
              <a:r>
                <a:rPr lang="en-US" sz="1700" b="1" dirty="0" smtClean="0">
                  <a:solidFill>
                    <a:schemeClr val="tx1"/>
                  </a:solidFill>
                </a:rPr>
                <a:t>5 FTE News </a:t>
              </a:r>
              <a:r>
                <a:rPr lang="en-US" sz="1700" b="1" dirty="0">
                  <a:solidFill>
                    <a:schemeClr val="tx1"/>
                  </a:solidFill>
                </a:rPr>
                <a:t>Staff and </a:t>
              </a:r>
              <a:r>
                <a:rPr lang="en-US" sz="1700" b="1" dirty="0" smtClean="0">
                  <a:solidFill>
                    <a:schemeClr val="tx1"/>
                  </a:solidFill>
                </a:rPr>
                <a:t>10 </a:t>
              </a:r>
              <a:r>
                <a:rPr lang="en-US" sz="1700" b="1" dirty="0">
                  <a:solidFill>
                    <a:schemeClr val="tx1"/>
                  </a:solidFill>
                </a:rPr>
                <a:t>paid Interns </a:t>
              </a:r>
              <a:r>
                <a:rPr lang="en-US" sz="1700" dirty="0">
                  <a:solidFill>
                    <a:schemeClr val="tx1"/>
                  </a:solidFill>
                </a:rPr>
                <a:t>- In Year 2, </a:t>
              </a:r>
              <a:r>
                <a:rPr lang="en-US" sz="1700" dirty="0">
                  <a:solidFill>
                    <a:schemeClr val="tx1"/>
                  </a:solidFill>
                </a:rPr>
                <a:t>the project will expand further; the News Team will produce a daily news </a:t>
              </a:r>
              <a:r>
                <a:rPr lang="en-US" sz="1700" dirty="0" smtClean="0">
                  <a:solidFill>
                    <a:schemeClr val="tx1"/>
                  </a:solidFill>
                </a:rPr>
                <a:t>show</a:t>
              </a:r>
              <a:r>
                <a:rPr lang="en-US" sz="1700" dirty="0">
                  <a:solidFill>
                    <a:schemeClr val="tx1"/>
                  </a:solidFill>
                </a:rPr>
                <a:t>, five days per week and a weekend headline piece on Saturday and Sunday. The </a:t>
              </a:r>
              <a:r>
                <a:rPr lang="en-US" sz="1700" dirty="0" smtClean="0">
                  <a:solidFill>
                    <a:schemeClr val="tx1"/>
                  </a:solidFill>
                </a:rPr>
                <a:t>show </a:t>
              </a:r>
              <a:r>
                <a:rPr lang="en-US" sz="1700" dirty="0">
                  <a:solidFill>
                    <a:schemeClr val="tx1"/>
                  </a:solidFill>
                </a:rPr>
                <a:t>will include detailed interviews and longer packages of the stories covered during the month. </a:t>
              </a:r>
              <a:endParaRPr lang="en-US" sz="1700" dirty="0">
                <a:solidFill>
                  <a:schemeClr val="accent1"/>
                </a:solidFill>
              </a:endParaRPr>
            </a:p>
          </p:txBody>
        </p:sp>
      </p:grpSp>
      <p:sp>
        <p:nvSpPr>
          <p:cNvPr id="22" name="TextBox 21">
            <a:extLst>
              <a:ext uri="{FF2B5EF4-FFF2-40B4-BE49-F238E27FC236}">
                <a16:creationId xmlns:a16="http://schemas.microsoft.com/office/drawing/2014/main" xmlns="" id="{B3918037-014A-44F6-86BE-A0B43A848944}"/>
              </a:ext>
            </a:extLst>
          </p:cNvPr>
          <p:cNvSpPr txBox="1"/>
          <p:nvPr/>
        </p:nvSpPr>
        <p:spPr>
          <a:xfrm>
            <a:off x="3113441" y="1327403"/>
            <a:ext cx="5965116" cy="461665"/>
          </a:xfrm>
          <a:prstGeom prst="rect">
            <a:avLst/>
          </a:prstGeom>
          <a:noFill/>
        </p:spPr>
        <p:txBody>
          <a:bodyPr wrap="square" rtlCol="0">
            <a:spAutoFit/>
          </a:bodyPr>
          <a:lstStyle/>
          <a:p>
            <a:pPr algn="ctr"/>
            <a:r>
              <a:rPr lang="en-US" sz="2400" b="1" dirty="0" smtClean="0"/>
              <a:t>DRAFT – FOR DISCUSSION PURPOSES ONLY</a:t>
            </a:r>
            <a:endParaRPr lang="en-US" sz="2400" b="1" dirty="0"/>
          </a:p>
        </p:txBody>
      </p:sp>
      <p:sp>
        <p:nvSpPr>
          <p:cNvPr id="23" name="Oval 22"/>
          <p:cNvSpPr/>
          <p:nvPr/>
        </p:nvSpPr>
        <p:spPr>
          <a:xfrm>
            <a:off x="323255" y="4016876"/>
            <a:ext cx="2001511" cy="1221977"/>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latin typeface="Sosa"/>
              </a:rPr>
              <a:t>Year </a:t>
            </a:r>
            <a:r>
              <a:rPr lang="en-US" sz="3300" dirty="0" smtClean="0">
                <a:solidFill>
                  <a:schemeClr val="tx1"/>
                </a:solidFill>
                <a:latin typeface="Sosa"/>
              </a:rPr>
              <a:t>2</a:t>
            </a:r>
            <a:endParaRPr lang="en-US" sz="3300" dirty="0">
              <a:solidFill>
                <a:schemeClr val="tx1"/>
              </a:solidFill>
              <a:latin typeface="Sosa"/>
            </a:endParaRPr>
          </a:p>
        </p:txBody>
      </p:sp>
      <p:sp>
        <p:nvSpPr>
          <p:cNvPr id="24" name="Oval 23"/>
          <p:cNvSpPr/>
          <p:nvPr/>
        </p:nvSpPr>
        <p:spPr>
          <a:xfrm>
            <a:off x="323255" y="2173481"/>
            <a:ext cx="2001511" cy="1221977"/>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300" dirty="0">
                <a:solidFill>
                  <a:schemeClr val="tx1"/>
                </a:solidFill>
                <a:latin typeface="Sosa"/>
              </a:rPr>
              <a:t>Year </a:t>
            </a:r>
            <a:r>
              <a:rPr lang="en-US" sz="3300" dirty="0" smtClean="0">
                <a:solidFill>
                  <a:schemeClr val="tx1"/>
                </a:solidFill>
                <a:latin typeface="Sosa"/>
              </a:rPr>
              <a:t>1</a:t>
            </a:r>
            <a:endParaRPr lang="en-US" sz="3300" dirty="0">
              <a:solidFill>
                <a:schemeClr val="tx1"/>
              </a:solidFill>
              <a:latin typeface="Sosa"/>
            </a:endParaRPr>
          </a:p>
        </p:txBody>
      </p:sp>
    </p:spTree>
    <p:extLst>
      <p:ext uri="{BB962C8B-B14F-4D97-AF65-F5344CB8AC3E}">
        <p14:creationId xmlns:p14="http://schemas.microsoft.com/office/powerpoint/2010/main" val="3260100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par>
                                <p:cTn id="8" presetID="9" presetClass="entr" presetSubtype="0" fill="hold" nodeType="withEffect">
                                  <p:stCondLst>
                                    <p:cond delay="60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3"/>
          <p:cNvSpPr txBox="1">
            <a:spLocks/>
          </p:cNvSpPr>
          <p:nvPr/>
        </p:nvSpPr>
        <p:spPr>
          <a:xfrm>
            <a:off x="101600" y="6416496"/>
            <a:ext cx="1090203" cy="355075"/>
          </a:xfrm>
          <a:prstGeom prst="rect">
            <a:avLst/>
          </a:prstGeom>
        </p:spPr>
        <p:txBody>
          <a:bodyPr vert="horz" lIns="121920" tIns="60960" rIns="121920" bIns="60960" rtlCol="0" anchor="ctr">
            <a:noAutofit/>
          </a:bodyPr>
          <a:lstStyle/>
          <a:p>
            <a:pPr defTabSz="1219170">
              <a:spcBef>
                <a:spcPct val="0"/>
              </a:spcBef>
              <a:defRPr/>
            </a:pPr>
            <a:endParaRPr lang="en-US" sz="1600" b="1" dirty="0">
              <a:solidFill>
                <a:prstClr val="black"/>
              </a:solidFill>
              <a:latin typeface="Calibri" panose="020F0502020204030204"/>
            </a:endParaRPr>
          </a:p>
        </p:txBody>
      </p:sp>
      <p:sp>
        <p:nvSpPr>
          <p:cNvPr id="28" name="Freeform 205"/>
          <p:cNvSpPr>
            <a:spLocks noEditPoints="1"/>
          </p:cNvSpPr>
          <p:nvPr/>
        </p:nvSpPr>
        <p:spPr bwMode="auto">
          <a:xfrm flipH="1">
            <a:off x="11278986" y="236684"/>
            <a:ext cx="447252" cy="420861"/>
          </a:xfrm>
          <a:custGeom>
            <a:avLst/>
            <a:gdLst/>
            <a:ahLst/>
            <a:cxnLst>
              <a:cxn ang="0">
                <a:pos x="260" y="0"/>
              </a:cxn>
              <a:cxn ang="0">
                <a:pos x="24" y="0"/>
              </a:cxn>
              <a:cxn ang="0">
                <a:pos x="0" y="24"/>
              </a:cxn>
              <a:cxn ang="0">
                <a:pos x="0" y="184"/>
              </a:cxn>
              <a:cxn ang="0">
                <a:pos x="24" y="207"/>
              </a:cxn>
              <a:cxn ang="0">
                <a:pos x="132" y="207"/>
              </a:cxn>
              <a:cxn ang="0">
                <a:pos x="209" y="282"/>
              </a:cxn>
              <a:cxn ang="0">
                <a:pos x="214" y="284"/>
              </a:cxn>
              <a:cxn ang="0">
                <a:pos x="217" y="283"/>
              </a:cxn>
              <a:cxn ang="0">
                <a:pos x="221" y="277"/>
              </a:cxn>
              <a:cxn ang="0">
                <a:pos x="221" y="207"/>
              </a:cxn>
              <a:cxn ang="0">
                <a:pos x="260" y="207"/>
              </a:cxn>
              <a:cxn ang="0">
                <a:pos x="284" y="184"/>
              </a:cxn>
              <a:cxn ang="0">
                <a:pos x="284" y="24"/>
              </a:cxn>
              <a:cxn ang="0">
                <a:pos x="260" y="0"/>
              </a:cxn>
              <a:cxn ang="0">
                <a:pos x="270" y="184"/>
              </a:cxn>
              <a:cxn ang="0">
                <a:pos x="260" y="193"/>
              </a:cxn>
              <a:cxn ang="0">
                <a:pos x="214" y="193"/>
              </a:cxn>
              <a:cxn ang="0">
                <a:pos x="209" y="195"/>
              </a:cxn>
              <a:cxn ang="0">
                <a:pos x="206" y="200"/>
              </a:cxn>
              <a:cxn ang="0">
                <a:pos x="207" y="260"/>
              </a:cxn>
              <a:cxn ang="0">
                <a:pos x="140" y="195"/>
              </a:cxn>
              <a:cxn ang="0">
                <a:pos x="135" y="193"/>
              </a:cxn>
              <a:cxn ang="0">
                <a:pos x="24" y="193"/>
              </a:cxn>
              <a:cxn ang="0">
                <a:pos x="14" y="184"/>
              </a:cxn>
              <a:cxn ang="0">
                <a:pos x="14" y="24"/>
              </a:cxn>
              <a:cxn ang="0">
                <a:pos x="24" y="15"/>
              </a:cxn>
              <a:cxn ang="0">
                <a:pos x="260" y="15"/>
              </a:cxn>
              <a:cxn ang="0">
                <a:pos x="270" y="24"/>
              </a:cxn>
              <a:cxn ang="0">
                <a:pos x="270" y="184"/>
              </a:cxn>
            </a:cxnLst>
            <a:rect l="0" t="0" r="r" b="b"/>
            <a:pathLst>
              <a:path w="284" h="284">
                <a:moveTo>
                  <a:pt x="260" y="0"/>
                </a:moveTo>
                <a:cubicBezTo>
                  <a:pt x="24" y="0"/>
                  <a:pt x="24" y="0"/>
                  <a:pt x="24" y="0"/>
                </a:cubicBezTo>
                <a:cubicBezTo>
                  <a:pt x="11" y="0"/>
                  <a:pt x="0" y="11"/>
                  <a:pt x="0" y="24"/>
                </a:cubicBezTo>
                <a:cubicBezTo>
                  <a:pt x="0" y="184"/>
                  <a:pt x="0" y="184"/>
                  <a:pt x="0" y="184"/>
                </a:cubicBezTo>
                <a:cubicBezTo>
                  <a:pt x="0" y="197"/>
                  <a:pt x="11" y="207"/>
                  <a:pt x="24" y="207"/>
                </a:cubicBezTo>
                <a:cubicBezTo>
                  <a:pt x="132" y="207"/>
                  <a:pt x="132" y="207"/>
                  <a:pt x="132" y="207"/>
                </a:cubicBezTo>
                <a:cubicBezTo>
                  <a:pt x="209" y="282"/>
                  <a:pt x="209" y="282"/>
                  <a:pt x="209" y="282"/>
                </a:cubicBezTo>
                <a:cubicBezTo>
                  <a:pt x="210" y="283"/>
                  <a:pt x="212" y="284"/>
                  <a:pt x="214" y="284"/>
                </a:cubicBezTo>
                <a:cubicBezTo>
                  <a:pt x="215" y="284"/>
                  <a:pt x="216" y="284"/>
                  <a:pt x="217" y="283"/>
                </a:cubicBezTo>
                <a:cubicBezTo>
                  <a:pt x="219" y="282"/>
                  <a:pt x="221" y="280"/>
                  <a:pt x="221" y="277"/>
                </a:cubicBezTo>
                <a:cubicBezTo>
                  <a:pt x="221" y="207"/>
                  <a:pt x="221" y="207"/>
                  <a:pt x="221" y="207"/>
                </a:cubicBezTo>
                <a:cubicBezTo>
                  <a:pt x="260" y="207"/>
                  <a:pt x="260" y="207"/>
                  <a:pt x="260" y="207"/>
                </a:cubicBezTo>
                <a:cubicBezTo>
                  <a:pt x="273" y="207"/>
                  <a:pt x="284" y="197"/>
                  <a:pt x="284" y="184"/>
                </a:cubicBezTo>
                <a:cubicBezTo>
                  <a:pt x="284" y="24"/>
                  <a:pt x="284" y="24"/>
                  <a:pt x="284" y="24"/>
                </a:cubicBezTo>
                <a:cubicBezTo>
                  <a:pt x="284" y="11"/>
                  <a:pt x="273" y="0"/>
                  <a:pt x="260" y="0"/>
                </a:cubicBezTo>
                <a:close/>
                <a:moveTo>
                  <a:pt x="270" y="184"/>
                </a:moveTo>
                <a:cubicBezTo>
                  <a:pt x="270" y="189"/>
                  <a:pt x="265" y="193"/>
                  <a:pt x="260" y="193"/>
                </a:cubicBezTo>
                <a:cubicBezTo>
                  <a:pt x="214" y="193"/>
                  <a:pt x="214" y="193"/>
                  <a:pt x="214" y="193"/>
                </a:cubicBezTo>
                <a:cubicBezTo>
                  <a:pt x="212" y="193"/>
                  <a:pt x="210" y="194"/>
                  <a:pt x="209" y="195"/>
                </a:cubicBezTo>
                <a:cubicBezTo>
                  <a:pt x="207" y="196"/>
                  <a:pt x="206" y="198"/>
                  <a:pt x="206" y="200"/>
                </a:cubicBezTo>
                <a:cubicBezTo>
                  <a:pt x="207" y="260"/>
                  <a:pt x="207" y="260"/>
                  <a:pt x="207" y="260"/>
                </a:cubicBezTo>
                <a:cubicBezTo>
                  <a:pt x="140" y="195"/>
                  <a:pt x="140" y="195"/>
                  <a:pt x="140" y="195"/>
                </a:cubicBezTo>
                <a:cubicBezTo>
                  <a:pt x="139" y="194"/>
                  <a:pt x="137" y="193"/>
                  <a:pt x="135" y="193"/>
                </a:cubicBezTo>
                <a:cubicBezTo>
                  <a:pt x="24" y="193"/>
                  <a:pt x="24" y="193"/>
                  <a:pt x="24" y="193"/>
                </a:cubicBezTo>
                <a:cubicBezTo>
                  <a:pt x="19" y="193"/>
                  <a:pt x="14" y="189"/>
                  <a:pt x="14" y="184"/>
                </a:cubicBezTo>
                <a:cubicBezTo>
                  <a:pt x="14" y="24"/>
                  <a:pt x="14" y="24"/>
                  <a:pt x="14" y="24"/>
                </a:cubicBezTo>
                <a:cubicBezTo>
                  <a:pt x="14" y="19"/>
                  <a:pt x="19" y="15"/>
                  <a:pt x="24" y="15"/>
                </a:cubicBezTo>
                <a:cubicBezTo>
                  <a:pt x="260" y="15"/>
                  <a:pt x="260" y="15"/>
                  <a:pt x="260" y="15"/>
                </a:cubicBezTo>
                <a:cubicBezTo>
                  <a:pt x="265" y="15"/>
                  <a:pt x="270" y="19"/>
                  <a:pt x="270" y="24"/>
                </a:cubicBezTo>
                <a:lnTo>
                  <a:pt x="270" y="184"/>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29" name="TextBox 28"/>
          <p:cNvSpPr txBox="1"/>
          <p:nvPr/>
        </p:nvSpPr>
        <p:spPr>
          <a:xfrm>
            <a:off x="11224191" y="209286"/>
            <a:ext cx="556844" cy="318100"/>
          </a:xfrm>
          <a:prstGeom prst="rect">
            <a:avLst/>
          </a:prstGeom>
          <a:noFill/>
        </p:spPr>
        <p:txBody>
          <a:bodyPr wrap="square" rtlCol="0">
            <a:spAutoFit/>
          </a:bodyPr>
          <a:lstStyle/>
          <a:p>
            <a:pPr algn="ctr" defTabSz="914377"/>
            <a:fld id="{65A93911-3C9D-4E94-AD9F-D42204DDC64A}" type="slidenum">
              <a:rPr lang="en-US" sz="1467">
                <a:solidFill>
                  <a:prstClr val="white">
                    <a:lumMod val="65000"/>
                  </a:prstClr>
                </a:solidFill>
                <a:latin typeface="Calibri" panose="020F0502020204030204"/>
              </a:rPr>
              <a:pPr algn="ctr" defTabSz="914377"/>
              <a:t>17</a:t>
            </a:fld>
            <a:endParaRPr lang="en-US" sz="1467" dirty="0">
              <a:solidFill>
                <a:prstClr val="white">
                  <a:lumMod val="65000"/>
                </a:prstClr>
              </a:solidFill>
              <a:latin typeface="Calibri" panose="020F0502020204030204"/>
            </a:endParaRPr>
          </a:p>
        </p:txBody>
      </p:sp>
      <p:sp>
        <p:nvSpPr>
          <p:cNvPr id="76" name="TextBox 75"/>
          <p:cNvSpPr txBox="1"/>
          <p:nvPr/>
        </p:nvSpPr>
        <p:spPr>
          <a:xfrm>
            <a:off x="3401420" y="368724"/>
            <a:ext cx="5389168" cy="669542"/>
          </a:xfrm>
          <a:prstGeom prst="rect">
            <a:avLst/>
          </a:prstGeom>
          <a:noFill/>
        </p:spPr>
        <p:txBody>
          <a:bodyPr wrap="none" rtlCol="0">
            <a:spAutoFit/>
          </a:bodyPr>
          <a:lstStyle/>
          <a:p>
            <a:pPr algn="ctr" defTabSz="914377"/>
            <a:r>
              <a:rPr lang="en-US" sz="1351" b="1" dirty="0">
                <a:solidFill>
                  <a:srgbClr val="ED423A"/>
                </a:solidFill>
                <a:ea typeface="Open Sans" panose="020B0606030504020204" pitchFamily="34" charset="0"/>
                <a:cs typeface="Open Sans" panose="020B0606030504020204" pitchFamily="34" charset="0"/>
              </a:rPr>
              <a:t>EMPIRE NETWORK KVCR</a:t>
            </a:r>
          </a:p>
          <a:p>
            <a:pPr algn="ctr" defTabSz="914377"/>
            <a:r>
              <a:rPr lang="en-US" sz="2400" dirty="0">
                <a:latin typeface="Raleway" panose="020B0503030101060003" pitchFamily="34" charset="0"/>
              </a:rPr>
              <a:t>UNITING THE DISTRICT THROUGH MEDIA</a:t>
            </a:r>
          </a:p>
        </p:txBody>
      </p:sp>
      <p:cxnSp>
        <p:nvCxnSpPr>
          <p:cNvPr id="3" name="Straight Connector 2"/>
          <p:cNvCxnSpPr/>
          <p:nvPr/>
        </p:nvCxnSpPr>
        <p:spPr>
          <a:xfrm>
            <a:off x="3720275" y="1027339"/>
            <a:ext cx="452062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Group 4"/>
          <p:cNvGrpSpPr>
            <a:grpSpLocks noChangeAspect="1"/>
          </p:cNvGrpSpPr>
          <p:nvPr/>
        </p:nvGrpSpPr>
        <p:grpSpPr bwMode="auto">
          <a:xfrm rot="5400000">
            <a:off x="5681576" y="2074082"/>
            <a:ext cx="3941291" cy="3955176"/>
            <a:chOff x="1777" y="472"/>
            <a:chExt cx="2169" cy="2136"/>
          </a:xfrm>
        </p:grpSpPr>
        <p:sp>
          <p:nvSpPr>
            <p:cNvPr id="23" name="Freeform 7"/>
            <p:cNvSpPr>
              <a:spLocks noEditPoints="1"/>
            </p:cNvSpPr>
            <p:nvPr/>
          </p:nvSpPr>
          <p:spPr bwMode="auto">
            <a:xfrm>
              <a:off x="1810" y="896"/>
              <a:ext cx="946" cy="1709"/>
            </a:xfrm>
            <a:custGeom>
              <a:avLst/>
              <a:gdLst>
                <a:gd name="T0" fmla="*/ 61 w 912"/>
                <a:gd name="T1" fmla="*/ 146 h 1520"/>
                <a:gd name="T2" fmla="*/ 147 w 912"/>
                <a:gd name="T3" fmla="*/ 60 h 1520"/>
                <a:gd name="T4" fmla="*/ 233 w 912"/>
                <a:gd name="T5" fmla="*/ 146 h 1520"/>
                <a:gd name="T6" fmla="*/ 147 w 912"/>
                <a:gd name="T7" fmla="*/ 232 h 1520"/>
                <a:gd name="T8" fmla="*/ 61 w 912"/>
                <a:gd name="T9" fmla="*/ 146 h 1520"/>
                <a:gd name="T10" fmla="*/ 0 w 912"/>
                <a:gd name="T11" fmla="*/ 146 h 1520"/>
                <a:gd name="T12" fmla="*/ 147 w 912"/>
                <a:gd name="T13" fmla="*/ 292 h 1520"/>
                <a:gd name="T14" fmla="*/ 290 w 912"/>
                <a:gd name="T15" fmla="*/ 174 h 1520"/>
                <a:gd name="T16" fmla="*/ 673 w 912"/>
                <a:gd name="T17" fmla="*/ 174 h 1520"/>
                <a:gd name="T18" fmla="*/ 862 w 912"/>
                <a:gd name="T19" fmla="*/ 317 h 1520"/>
                <a:gd name="T20" fmla="*/ 862 w 912"/>
                <a:gd name="T21" fmla="*/ 1520 h 1520"/>
                <a:gd name="T22" fmla="*/ 912 w 912"/>
                <a:gd name="T23" fmla="*/ 1520 h 1520"/>
                <a:gd name="T24" fmla="*/ 912 w 912"/>
                <a:gd name="T25" fmla="*/ 317 h 1520"/>
                <a:gd name="T26" fmla="*/ 673 w 912"/>
                <a:gd name="T27" fmla="*/ 125 h 1520"/>
                <a:gd name="T28" fmla="*/ 292 w 912"/>
                <a:gd name="T29" fmla="*/ 125 h 1520"/>
                <a:gd name="T30" fmla="*/ 147 w 912"/>
                <a:gd name="T31" fmla="*/ 0 h 1520"/>
                <a:gd name="T32" fmla="*/ 0 w 912"/>
                <a:gd name="T33" fmla="*/ 146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12" h="1520">
                  <a:moveTo>
                    <a:pt x="61" y="146"/>
                  </a:moveTo>
                  <a:cubicBezTo>
                    <a:pt x="61" y="99"/>
                    <a:pt x="99" y="60"/>
                    <a:pt x="147" y="60"/>
                  </a:cubicBezTo>
                  <a:cubicBezTo>
                    <a:pt x="194" y="60"/>
                    <a:pt x="233" y="99"/>
                    <a:pt x="233" y="146"/>
                  </a:cubicBezTo>
                  <a:cubicBezTo>
                    <a:pt x="233" y="194"/>
                    <a:pt x="194" y="232"/>
                    <a:pt x="147" y="232"/>
                  </a:cubicBezTo>
                  <a:cubicBezTo>
                    <a:pt x="99" y="232"/>
                    <a:pt x="61" y="194"/>
                    <a:pt x="61" y="146"/>
                  </a:cubicBezTo>
                  <a:moveTo>
                    <a:pt x="0" y="146"/>
                  </a:moveTo>
                  <a:cubicBezTo>
                    <a:pt x="0" y="227"/>
                    <a:pt x="66" y="292"/>
                    <a:pt x="147" y="292"/>
                  </a:cubicBezTo>
                  <a:cubicBezTo>
                    <a:pt x="218" y="292"/>
                    <a:pt x="277" y="241"/>
                    <a:pt x="290" y="174"/>
                  </a:cubicBezTo>
                  <a:cubicBezTo>
                    <a:pt x="673" y="174"/>
                    <a:pt x="673" y="174"/>
                    <a:pt x="673" y="174"/>
                  </a:cubicBezTo>
                  <a:cubicBezTo>
                    <a:pt x="844" y="174"/>
                    <a:pt x="862" y="274"/>
                    <a:pt x="862" y="317"/>
                  </a:cubicBezTo>
                  <a:cubicBezTo>
                    <a:pt x="862" y="1520"/>
                    <a:pt x="862" y="1520"/>
                    <a:pt x="862" y="1520"/>
                  </a:cubicBezTo>
                  <a:cubicBezTo>
                    <a:pt x="912" y="1520"/>
                    <a:pt x="912" y="1520"/>
                    <a:pt x="912" y="1520"/>
                  </a:cubicBezTo>
                  <a:cubicBezTo>
                    <a:pt x="912" y="317"/>
                    <a:pt x="912" y="317"/>
                    <a:pt x="912" y="317"/>
                  </a:cubicBezTo>
                  <a:cubicBezTo>
                    <a:pt x="912" y="199"/>
                    <a:pt x="820" y="125"/>
                    <a:pt x="673" y="125"/>
                  </a:cubicBezTo>
                  <a:cubicBezTo>
                    <a:pt x="292" y="125"/>
                    <a:pt x="292" y="125"/>
                    <a:pt x="292" y="125"/>
                  </a:cubicBezTo>
                  <a:cubicBezTo>
                    <a:pt x="281" y="54"/>
                    <a:pt x="220" y="0"/>
                    <a:pt x="147" y="0"/>
                  </a:cubicBezTo>
                  <a:cubicBezTo>
                    <a:pt x="66" y="0"/>
                    <a:pt x="0" y="65"/>
                    <a:pt x="0" y="146"/>
                  </a:cubicBez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24" name="Freeform 9"/>
            <p:cNvSpPr>
              <a:spLocks noEditPoints="1"/>
            </p:cNvSpPr>
            <p:nvPr/>
          </p:nvSpPr>
          <p:spPr bwMode="auto">
            <a:xfrm>
              <a:off x="1777" y="1772"/>
              <a:ext cx="878" cy="836"/>
            </a:xfrm>
            <a:custGeom>
              <a:avLst/>
              <a:gdLst>
                <a:gd name="T0" fmla="*/ 61 w 823"/>
                <a:gd name="T1" fmla="*/ 147 h 774"/>
                <a:gd name="T2" fmla="*/ 147 w 823"/>
                <a:gd name="T3" fmla="*/ 60 h 774"/>
                <a:gd name="T4" fmla="*/ 233 w 823"/>
                <a:gd name="T5" fmla="*/ 147 h 774"/>
                <a:gd name="T6" fmla="*/ 147 w 823"/>
                <a:gd name="T7" fmla="*/ 233 h 774"/>
                <a:gd name="T8" fmla="*/ 61 w 823"/>
                <a:gd name="T9" fmla="*/ 147 h 774"/>
                <a:gd name="T10" fmla="*/ 0 w 823"/>
                <a:gd name="T11" fmla="*/ 147 h 774"/>
                <a:gd name="T12" fmla="*/ 147 w 823"/>
                <a:gd name="T13" fmla="*/ 293 h 774"/>
                <a:gd name="T14" fmla="*/ 289 w 823"/>
                <a:gd name="T15" fmla="*/ 180 h 774"/>
                <a:gd name="T16" fmla="*/ 581 w 823"/>
                <a:gd name="T17" fmla="*/ 180 h 774"/>
                <a:gd name="T18" fmla="*/ 774 w 823"/>
                <a:gd name="T19" fmla="*/ 330 h 774"/>
                <a:gd name="T20" fmla="*/ 774 w 823"/>
                <a:gd name="T21" fmla="*/ 774 h 774"/>
                <a:gd name="T22" fmla="*/ 823 w 823"/>
                <a:gd name="T23" fmla="*/ 774 h 774"/>
                <a:gd name="T24" fmla="*/ 823 w 823"/>
                <a:gd name="T25" fmla="*/ 330 h 774"/>
                <a:gd name="T26" fmla="*/ 778 w 823"/>
                <a:gd name="T27" fmla="*/ 203 h 774"/>
                <a:gd name="T28" fmla="*/ 581 w 823"/>
                <a:gd name="T29" fmla="*/ 131 h 774"/>
                <a:gd name="T30" fmla="*/ 292 w 823"/>
                <a:gd name="T31" fmla="*/ 131 h 774"/>
                <a:gd name="T32" fmla="*/ 147 w 823"/>
                <a:gd name="T33" fmla="*/ 0 h 774"/>
                <a:gd name="T34" fmla="*/ 0 w 823"/>
                <a:gd name="T35" fmla="*/ 147 h 7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3" h="774">
                  <a:moveTo>
                    <a:pt x="61" y="147"/>
                  </a:moveTo>
                  <a:cubicBezTo>
                    <a:pt x="61" y="99"/>
                    <a:pt x="99" y="60"/>
                    <a:pt x="147" y="60"/>
                  </a:cubicBezTo>
                  <a:cubicBezTo>
                    <a:pt x="194" y="60"/>
                    <a:pt x="233" y="99"/>
                    <a:pt x="233" y="147"/>
                  </a:cubicBezTo>
                  <a:cubicBezTo>
                    <a:pt x="233" y="194"/>
                    <a:pt x="194" y="233"/>
                    <a:pt x="147" y="233"/>
                  </a:cubicBezTo>
                  <a:cubicBezTo>
                    <a:pt x="99" y="233"/>
                    <a:pt x="61" y="194"/>
                    <a:pt x="61" y="147"/>
                  </a:cubicBezTo>
                  <a:moveTo>
                    <a:pt x="0" y="147"/>
                  </a:moveTo>
                  <a:cubicBezTo>
                    <a:pt x="0" y="227"/>
                    <a:pt x="66" y="293"/>
                    <a:pt x="147" y="293"/>
                  </a:cubicBezTo>
                  <a:cubicBezTo>
                    <a:pt x="216" y="293"/>
                    <a:pt x="274" y="245"/>
                    <a:pt x="289" y="180"/>
                  </a:cubicBezTo>
                  <a:cubicBezTo>
                    <a:pt x="581" y="180"/>
                    <a:pt x="581" y="180"/>
                    <a:pt x="581" y="180"/>
                  </a:cubicBezTo>
                  <a:cubicBezTo>
                    <a:pt x="653" y="180"/>
                    <a:pt x="774" y="200"/>
                    <a:pt x="774" y="330"/>
                  </a:cubicBezTo>
                  <a:cubicBezTo>
                    <a:pt x="774" y="774"/>
                    <a:pt x="774" y="774"/>
                    <a:pt x="774" y="774"/>
                  </a:cubicBezTo>
                  <a:cubicBezTo>
                    <a:pt x="823" y="774"/>
                    <a:pt x="823" y="774"/>
                    <a:pt x="823" y="774"/>
                  </a:cubicBezTo>
                  <a:cubicBezTo>
                    <a:pt x="823" y="330"/>
                    <a:pt x="823" y="330"/>
                    <a:pt x="823" y="330"/>
                  </a:cubicBezTo>
                  <a:cubicBezTo>
                    <a:pt x="823" y="295"/>
                    <a:pt x="815" y="245"/>
                    <a:pt x="778" y="203"/>
                  </a:cubicBezTo>
                  <a:cubicBezTo>
                    <a:pt x="737" y="155"/>
                    <a:pt x="671" y="131"/>
                    <a:pt x="581" y="131"/>
                  </a:cubicBezTo>
                  <a:cubicBezTo>
                    <a:pt x="292" y="131"/>
                    <a:pt x="292" y="131"/>
                    <a:pt x="292" y="131"/>
                  </a:cubicBezTo>
                  <a:cubicBezTo>
                    <a:pt x="285" y="58"/>
                    <a:pt x="222" y="0"/>
                    <a:pt x="147" y="0"/>
                  </a:cubicBezTo>
                  <a:cubicBezTo>
                    <a:pt x="66" y="0"/>
                    <a:pt x="0" y="66"/>
                    <a:pt x="0" y="147"/>
                  </a:cubicBezTo>
                </a:path>
              </a:pathLst>
            </a:custGeom>
            <a:solidFill>
              <a:srgbClr val="C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27" name="Freeform 11"/>
            <p:cNvSpPr>
              <a:spLocks noEditPoints="1"/>
            </p:cNvSpPr>
            <p:nvPr/>
          </p:nvSpPr>
          <p:spPr bwMode="auto">
            <a:xfrm>
              <a:off x="2906" y="472"/>
              <a:ext cx="1040" cy="2133"/>
            </a:xfrm>
            <a:custGeom>
              <a:avLst/>
              <a:gdLst>
                <a:gd name="T0" fmla="*/ 689 w 921"/>
                <a:gd name="T1" fmla="*/ 146 h 1890"/>
                <a:gd name="T2" fmla="*/ 775 w 921"/>
                <a:gd name="T3" fmla="*/ 60 h 1890"/>
                <a:gd name="T4" fmla="*/ 861 w 921"/>
                <a:gd name="T5" fmla="*/ 146 h 1890"/>
                <a:gd name="T6" fmla="*/ 775 w 921"/>
                <a:gd name="T7" fmla="*/ 232 h 1890"/>
                <a:gd name="T8" fmla="*/ 689 w 921"/>
                <a:gd name="T9" fmla="*/ 146 h 1890"/>
                <a:gd name="T10" fmla="*/ 632 w 921"/>
                <a:gd name="T11" fmla="*/ 115 h 1890"/>
                <a:gd name="T12" fmla="*/ 252 w 921"/>
                <a:gd name="T13" fmla="*/ 115 h 1890"/>
                <a:gd name="T14" fmla="*/ 7 w 921"/>
                <a:gd name="T15" fmla="*/ 294 h 1890"/>
                <a:gd name="T16" fmla="*/ 7 w 921"/>
                <a:gd name="T17" fmla="*/ 1890 h 1890"/>
                <a:gd name="T18" fmla="*/ 56 w 921"/>
                <a:gd name="T19" fmla="*/ 1890 h 1890"/>
                <a:gd name="T20" fmla="*/ 56 w 921"/>
                <a:gd name="T21" fmla="*/ 298 h 1890"/>
                <a:gd name="T22" fmla="*/ 252 w 921"/>
                <a:gd name="T23" fmla="*/ 165 h 1890"/>
                <a:gd name="T24" fmla="*/ 630 w 921"/>
                <a:gd name="T25" fmla="*/ 165 h 1890"/>
                <a:gd name="T26" fmla="*/ 775 w 921"/>
                <a:gd name="T27" fmla="*/ 292 h 1890"/>
                <a:gd name="T28" fmla="*/ 921 w 921"/>
                <a:gd name="T29" fmla="*/ 146 h 1890"/>
                <a:gd name="T30" fmla="*/ 775 w 921"/>
                <a:gd name="T31" fmla="*/ 0 h 1890"/>
                <a:gd name="T32" fmla="*/ 632 w 921"/>
                <a:gd name="T33" fmla="*/ 115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21" h="1890">
                  <a:moveTo>
                    <a:pt x="689" y="146"/>
                  </a:moveTo>
                  <a:cubicBezTo>
                    <a:pt x="689" y="99"/>
                    <a:pt x="728" y="60"/>
                    <a:pt x="775" y="60"/>
                  </a:cubicBezTo>
                  <a:cubicBezTo>
                    <a:pt x="823" y="60"/>
                    <a:pt x="861" y="99"/>
                    <a:pt x="861" y="146"/>
                  </a:cubicBezTo>
                  <a:cubicBezTo>
                    <a:pt x="861" y="194"/>
                    <a:pt x="823" y="232"/>
                    <a:pt x="775" y="232"/>
                  </a:cubicBezTo>
                  <a:cubicBezTo>
                    <a:pt x="728" y="232"/>
                    <a:pt x="689" y="194"/>
                    <a:pt x="689" y="146"/>
                  </a:cubicBezTo>
                  <a:moveTo>
                    <a:pt x="632" y="115"/>
                  </a:moveTo>
                  <a:cubicBezTo>
                    <a:pt x="252" y="115"/>
                    <a:pt x="252" y="115"/>
                    <a:pt x="252" y="115"/>
                  </a:cubicBezTo>
                  <a:cubicBezTo>
                    <a:pt x="87" y="115"/>
                    <a:pt x="16" y="167"/>
                    <a:pt x="7" y="294"/>
                  </a:cubicBezTo>
                  <a:cubicBezTo>
                    <a:pt x="0" y="394"/>
                    <a:pt x="7" y="1829"/>
                    <a:pt x="7" y="1890"/>
                  </a:cubicBezTo>
                  <a:cubicBezTo>
                    <a:pt x="56" y="1890"/>
                    <a:pt x="56" y="1890"/>
                    <a:pt x="56" y="1890"/>
                  </a:cubicBezTo>
                  <a:cubicBezTo>
                    <a:pt x="56" y="1875"/>
                    <a:pt x="50" y="395"/>
                    <a:pt x="56" y="298"/>
                  </a:cubicBezTo>
                  <a:cubicBezTo>
                    <a:pt x="61" y="227"/>
                    <a:pt x="80" y="165"/>
                    <a:pt x="252" y="165"/>
                  </a:cubicBezTo>
                  <a:cubicBezTo>
                    <a:pt x="630" y="165"/>
                    <a:pt x="630" y="165"/>
                    <a:pt x="630" y="165"/>
                  </a:cubicBezTo>
                  <a:cubicBezTo>
                    <a:pt x="639" y="236"/>
                    <a:pt x="701" y="292"/>
                    <a:pt x="775" y="292"/>
                  </a:cubicBezTo>
                  <a:cubicBezTo>
                    <a:pt x="856" y="292"/>
                    <a:pt x="921" y="227"/>
                    <a:pt x="921" y="146"/>
                  </a:cubicBezTo>
                  <a:cubicBezTo>
                    <a:pt x="921" y="65"/>
                    <a:pt x="856" y="0"/>
                    <a:pt x="775" y="0"/>
                  </a:cubicBezTo>
                  <a:cubicBezTo>
                    <a:pt x="705" y="0"/>
                    <a:pt x="646" y="49"/>
                    <a:pt x="632" y="115"/>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30" name="Freeform 13"/>
            <p:cNvSpPr>
              <a:spLocks noEditPoints="1"/>
            </p:cNvSpPr>
            <p:nvPr/>
          </p:nvSpPr>
          <p:spPr bwMode="auto">
            <a:xfrm>
              <a:off x="3011" y="1320"/>
              <a:ext cx="928" cy="1281"/>
            </a:xfrm>
            <a:custGeom>
              <a:avLst/>
              <a:gdLst>
                <a:gd name="T0" fmla="*/ 590 w 822"/>
                <a:gd name="T1" fmla="*/ 147 h 1135"/>
                <a:gd name="T2" fmla="*/ 676 w 822"/>
                <a:gd name="T3" fmla="*/ 60 h 1135"/>
                <a:gd name="T4" fmla="*/ 762 w 822"/>
                <a:gd name="T5" fmla="*/ 147 h 1135"/>
                <a:gd name="T6" fmla="*/ 676 w 822"/>
                <a:gd name="T7" fmla="*/ 233 h 1135"/>
                <a:gd name="T8" fmla="*/ 590 w 822"/>
                <a:gd name="T9" fmla="*/ 147 h 1135"/>
                <a:gd name="T10" fmla="*/ 532 w 822"/>
                <a:gd name="T11" fmla="*/ 122 h 1135"/>
                <a:gd name="T12" fmla="*/ 202 w 822"/>
                <a:gd name="T13" fmla="*/ 119 h 1135"/>
                <a:gd name="T14" fmla="*/ 0 w 822"/>
                <a:gd name="T15" fmla="*/ 333 h 1135"/>
                <a:gd name="T16" fmla="*/ 0 w 822"/>
                <a:gd name="T17" fmla="*/ 1135 h 1135"/>
                <a:gd name="T18" fmla="*/ 49 w 822"/>
                <a:gd name="T19" fmla="*/ 1135 h 1135"/>
                <a:gd name="T20" fmla="*/ 49 w 822"/>
                <a:gd name="T21" fmla="*/ 333 h 1135"/>
                <a:gd name="T22" fmla="*/ 202 w 822"/>
                <a:gd name="T23" fmla="*/ 168 h 1135"/>
                <a:gd name="T24" fmla="*/ 532 w 822"/>
                <a:gd name="T25" fmla="*/ 171 h 1135"/>
                <a:gd name="T26" fmla="*/ 676 w 822"/>
                <a:gd name="T27" fmla="*/ 293 h 1135"/>
                <a:gd name="T28" fmla="*/ 822 w 822"/>
                <a:gd name="T29" fmla="*/ 147 h 1135"/>
                <a:gd name="T30" fmla="*/ 676 w 822"/>
                <a:gd name="T31" fmla="*/ 0 h 1135"/>
                <a:gd name="T32" fmla="*/ 532 w 822"/>
                <a:gd name="T33" fmla="*/ 122 h 1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22" h="1135">
                  <a:moveTo>
                    <a:pt x="590" y="147"/>
                  </a:moveTo>
                  <a:cubicBezTo>
                    <a:pt x="590" y="99"/>
                    <a:pt x="628" y="60"/>
                    <a:pt x="676" y="60"/>
                  </a:cubicBezTo>
                  <a:cubicBezTo>
                    <a:pt x="723" y="60"/>
                    <a:pt x="762" y="99"/>
                    <a:pt x="762" y="147"/>
                  </a:cubicBezTo>
                  <a:cubicBezTo>
                    <a:pt x="762" y="194"/>
                    <a:pt x="723" y="233"/>
                    <a:pt x="676" y="233"/>
                  </a:cubicBezTo>
                  <a:cubicBezTo>
                    <a:pt x="628" y="233"/>
                    <a:pt x="590" y="194"/>
                    <a:pt x="590" y="147"/>
                  </a:cubicBezTo>
                  <a:moveTo>
                    <a:pt x="532" y="122"/>
                  </a:moveTo>
                  <a:cubicBezTo>
                    <a:pt x="462" y="121"/>
                    <a:pt x="282" y="119"/>
                    <a:pt x="202" y="119"/>
                  </a:cubicBezTo>
                  <a:cubicBezTo>
                    <a:pt x="90" y="119"/>
                    <a:pt x="0" y="236"/>
                    <a:pt x="0" y="333"/>
                  </a:cubicBezTo>
                  <a:cubicBezTo>
                    <a:pt x="0" y="1135"/>
                    <a:pt x="0" y="1135"/>
                    <a:pt x="0" y="1135"/>
                  </a:cubicBezTo>
                  <a:cubicBezTo>
                    <a:pt x="49" y="1135"/>
                    <a:pt x="49" y="1135"/>
                    <a:pt x="49" y="1135"/>
                  </a:cubicBezTo>
                  <a:cubicBezTo>
                    <a:pt x="49" y="333"/>
                    <a:pt x="49" y="333"/>
                    <a:pt x="49" y="333"/>
                  </a:cubicBezTo>
                  <a:cubicBezTo>
                    <a:pt x="49" y="268"/>
                    <a:pt x="115" y="168"/>
                    <a:pt x="202" y="168"/>
                  </a:cubicBezTo>
                  <a:cubicBezTo>
                    <a:pt x="282" y="168"/>
                    <a:pt x="462" y="170"/>
                    <a:pt x="532" y="171"/>
                  </a:cubicBezTo>
                  <a:cubicBezTo>
                    <a:pt x="543" y="240"/>
                    <a:pt x="604" y="293"/>
                    <a:pt x="676" y="293"/>
                  </a:cubicBezTo>
                  <a:cubicBezTo>
                    <a:pt x="757" y="293"/>
                    <a:pt x="822" y="227"/>
                    <a:pt x="822" y="147"/>
                  </a:cubicBezTo>
                  <a:cubicBezTo>
                    <a:pt x="822" y="66"/>
                    <a:pt x="757" y="0"/>
                    <a:pt x="676" y="0"/>
                  </a:cubicBezTo>
                  <a:cubicBezTo>
                    <a:pt x="604" y="0"/>
                    <a:pt x="544" y="53"/>
                    <a:pt x="532" y="122"/>
                  </a:cubicBezTo>
                </a:path>
              </a:pathLst>
            </a:custGeom>
            <a:solidFill>
              <a:schemeClr val="accent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grpSp>
      <p:sp>
        <p:nvSpPr>
          <p:cNvPr id="33" name="Content Placeholder 2"/>
          <p:cNvSpPr txBox="1">
            <a:spLocks noChangeAspect="1"/>
          </p:cNvSpPr>
          <p:nvPr/>
        </p:nvSpPr>
        <p:spPr>
          <a:xfrm>
            <a:off x="5887819" y="2078451"/>
            <a:ext cx="1547815" cy="600833"/>
          </a:xfrm>
          <a:prstGeom prst="roundRect">
            <a:avLst/>
          </a:prstGeom>
          <a:solidFill>
            <a:schemeClr val="tx2"/>
          </a:solid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9170">
              <a:buNone/>
            </a:pPr>
            <a:r>
              <a:rPr lang="en-US" sz="1200" dirty="0">
                <a:solidFill>
                  <a:prstClr val="white">
                    <a:lumMod val="95000"/>
                  </a:prstClr>
                </a:solidFill>
                <a:latin typeface="Raleway" panose="020B0503030101060003" pitchFamily="34" charset="0"/>
                <a:ea typeface="Open Sans" pitchFamily="34" charset="0"/>
                <a:cs typeface="Open Sans" pitchFamily="34" charset="0"/>
              </a:rPr>
              <a:t>Empire </a:t>
            </a:r>
          </a:p>
          <a:p>
            <a:pPr marL="0" indent="0" algn="ctr" defTabSz="1219170">
              <a:buNone/>
            </a:pPr>
            <a:r>
              <a:rPr lang="en-US" sz="1200" dirty="0">
                <a:solidFill>
                  <a:prstClr val="white">
                    <a:lumMod val="95000"/>
                  </a:prstClr>
                </a:solidFill>
                <a:latin typeface="Raleway" panose="020B0503030101060003" pitchFamily="34" charset="0"/>
                <a:ea typeface="Open Sans" pitchFamily="34" charset="0"/>
                <a:cs typeface="Open Sans" pitchFamily="34" charset="0"/>
              </a:rPr>
              <a:t>Digital</a:t>
            </a:r>
          </a:p>
        </p:txBody>
      </p:sp>
      <p:sp>
        <p:nvSpPr>
          <p:cNvPr id="4" name="TextBox 3">
            <a:extLst>
              <a:ext uri="{FF2B5EF4-FFF2-40B4-BE49-F238E27FC236}">
                <a16:creationId xmlns:a16="http://schemas.microsoft.com/office/drawing/2014/main" xmlns="" id="{E91AEC64-A7EC-4670-8614-581BD3F63864}"/>
              </a:ext>
            </a:extLst>
          </p:cNvPr>
          <p:cNvSpPr txBox="1"/>
          <p:nvPr/>
        </p:nvSpPr>
        <p:spPr>
          <a:xfrm>
            <a:off x="228601" y="2878732"/>
            <a:ext cx="5127828" cy="2246769"/>
          </a:xfrm>
          <a:prstGeom prst="rect">
            <a:avLst/>
          </a:prstGeom>
          <a:solidFill>
            <a:schemeClr val="accent1">
              <a:lumMod val="40000"/>
              <a:lumOff val="60000"/>
            </a:schemeClr>
          </a:solidFill>
          <a:effectLst>
            <a:innerShdw blurRad="114300">
              <a:prstClr val="black"/>
            </a:innerShdw>
          </a:effectLst>
        </p:spPr>
        <p:txBody>
          <a:bodyPr wrap="square" rtlCol="0">
            <a:spAutoFit/>
          </a:bodyPr>
          <a:lstStyle/>
          <a:p>
            <a:pPr algn="ctr"/>
            <a:r>
              <a:rPr lang="en-US" sz="2000" b="1" dirty="0" smtClean="0"/>
              <a:t>$18,000,000 Investment</a:t>
            </a:r>
          </a:p>
          <a:p>
            <a:pPr algn="ctr"/>
            <a:r>
              <a:rPr lang="en-US" sz="2000" dirty="0" smtClean="0"/>
              <a:t>($16M Modernization and </a:t>
            </a:r>
          </a:p>
          <a:p>
            <a:pPr algn="ctr"/>
            <a:r>
              <a:rPr lang="en-US" sz="2000" dirty="0" smtClean="0"/>
              <a:t>$2M Media Academy start-up cost)</a:t>
            </a:r>
          </a:p>
          <a:p>
            <a:pPr algn="ctr"/>
            <a:r>
              <a:rPr lang="en-US" sz="2000" dirty="0" smtClean="0"/>
              <a:t>Projected Cost to provide state-of-the-art equipment for Media Academy (KVCR/FNX) and meet FCC requirements and future broadcasting standards.</a:t>
            </a:r>
            <a:endParaRPr lang="en-US" sz="2000" dirty="0"/>
          </a:p>
        </p:txBody>
      </p:sp>
      <p:sp>
        <p:nvSpPr>
          <p:cNvPr id="61" name="Content Placeholder 2">
            <a:extLst>
              <a:ext uri="{FF2B5EF4-FFF2-40B4-BE49-F238E27FC236}">
                <a16:creationId xmlns:a16="http://schemas.microsoft.com/office/drawing/2014/main" xmlns="" id="{DEBAFD50-35B7-4C2E-BF37-2DF5A06D1638}"/>
              </a:ext>
            </a:extLst>
          </p:cNvPr>
          <p:cNvSpPr txBox="1">
            <a:spLocks noChangeAspect="1"/>
          </p:cNvSpPr>
          <p:nvPr/>
        </p:nvSpPr>
        <p:spPr>
          <a:xfrm>
            <a:off x="7580499" y="2093414"/>
            <a:ext cx="1932139" cy="612938"/>
          </a:xfrm>
          <a:prstGeom prst="roundRect">
            <a:avLst/>
          </a:prstGeom>
          <a:solidFill>
            <a:schemeClr val="tx2"/>
          </a:solid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9170">
              <a:buNone/>
            </a:pPr>
            <a:r>
              <a:rPr lang="en-US" sz="1200" b="1" dirty="0" smtClean="0">
                <a:solidFill>
                  <a:prstClr val="white">
                    <a:lumMod val="95000"/>
                  </a:prstClr>
                </a:solidFill>
                <a:latin typeface="Raleway" panose="020B0503030101060003" pitchFamily="34" charset="0"/>
                <a:ea typeface="Open Sans" pitchFamily="34" charset="0"/>
                <a:cs typeface="Open Sans" pitchFamily="34" charset="0"/>
              </a:rPr>
              <a:t>CHC </a:t>
            </a:r>
            <a:r>
              <a:rPr lang="en-US" sz="1200" dirty="0" smtClean="0">
                <a:solidFill>
                  <a:prstClr val="white">
                    <a:lumMod val="95000"/>
                  </a:prstClr>
                </a:solidFill>
                <a:latin typeface="Raleway" panose="020B0503030101060003" pitchFamily="34" charset="0"/>
                <a:ea typeface="Open Sans" pitchFamily="34" charset="0"/>
                <a:cs typeface="Open Sans" pitchFamily="34" charset="0"/>
              </a:rPr>
              <a:t>IE </a:t>
            </a:r>
            <a:r>
              <a:rPr lang="en-US" sz="1200" dirty="0">
                <a:solidFill>
                  <a:prstClr val="white">
                    <a:lumMod val="95000"/>
                  </a:prstClr>
                </a:solidFill>
                <a:latin typeface="Raleway" panose="020B0503030101060003" pitchFamily="34" charset="0"/>
                <a:ea typeface="Open Sans" pitchFamily="34" charset="0"/>
                <a:cs typeface="Open Sans" pitchFamily="34" charset="0"/>
              </a:rPr>
              <a:t>Film &amp; </a:t>
            </a:r>
            <a:r>
              <a:rPr lang="en-US" sz="1200" b="1" dirty="0">
                <a:solidFill>
                  <a:prstClr val="white">
                    <a:lumMod val="95000"/>
                  </a:prstClr>
                </a:solidFill>
                <a:latin typeface="Raleway" panose="020B0503030101060003" pitchFamily="34" charset="0"/>
                <a:ea typeface="Open Sans" pitchFamily="34" charset="0"/>
                <a:cs typeface="Open Sans" pitchFamily="34" charset="0"/>
              </a:rPr>
              <a:t>Digital Media Academy</a:t>
            </a:r>
          </a:p>
        </p:txBody>
      </p:sp>
      <p:sp>
        <p:nvSpPr>
          <p:cNvPr id="64" name="Content Placeholder 2">
            <a:extLst>
              <a:ext uri="{FF2B5EF4-FFF2-40B4-BE49-F238E27FC236}">
                <a16:creationId xmlns:a16="http://schemas.microsoft.com/office/drawing/2014/main" xmlns="" id="{630C4D1A-BB09-4221-87DF-870294726513}"/>
              </a:ext>
            </a:extLst>
          </p:cNvPr>
          <p:cNvSpPr txBox="1">
            <a:spLocks noChangeAspect="1"/>
          </p:cNvSpPr>
          <p:nvPr/>
        </p:nvSpPr>
        <p:spPr>
          <a:xfrm>
            <a:off x="6512943" y="5415123"/>
            <a:ext cx="1969940" cy="600833"/>
          </a:xfrm>
          <a:prstGeom prst="roundRect">
            <a:avLst/>
          </a:prstGeom>
          <a:solidFill>
            <a:schemeClr val="tx2"/>
          </a:solid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9170">
              <a:buNone/>
            </a:pPr>
            <a:r>
              <a:rPr lang="en-US" sz="1200" b="1" dirty="0">
                <a:solidFill>
                  <a:prstClr val="white">
                    <a:lumMod val="95000"/>
                  </a:prstClr>
                </a:solidFill>
                <a:latin typeface="Raleway" panose="020B0503030101060003" pitchFamily="34" charset="0"/>
                <a:ea typeface="Open Sans" pitchFamily="34" charset="0"/>
                <a:cs typeface="Open Sans" pitchFamily="34" charset="0"/>
              </a:rPr>
              <a:t>SBVC</a:t>
            </a:r>
            <a:r>
              <a:rPr lang="en-US" sz="1200" dirty="0">
                <a:solidFill>
                  <a:prstClr val="white">
                    <a:lumMod val="95000"/>
                  </a:prstClr>
                </a:solidFill>
                <a:latin typeface="Raleway" panose="020B0503030101060003" pitchFamily="34" charset="0"/>
                <a:ea typeface="Open Sans" pitchFamily="34" charset="0"/>
                <a:cs typeface="Open Sans" pitchFamily="34" charset="0"/>
              </a:rPr>
              <a:t> </a:t>
            </a:r>
            <a:r>
              <a:rPr lang="en-US" sz="1200" dirty="0" smtClean="0">
                <a:solidFill>
                  <a:prstClr val="white">
                    <a:lumMod val="95000"/>
                  </a:prstClr>
                </a:solidFill>
                <a:latin typeface="Raleway" panose="020B0503030101060003" pitchFamily="34" charset="0"/>
                <a:ea typeface="Open Sans" pitchFamily="34" charset="0"/>
                <a:cs typeface="Open Sans" pitchFamily="34" charset="0"/>
              </a:rPr>
              <a:t> IE </a:t>
            </a:r>
            <a:r>
              <a:rPr lang="en-US" sz="1200" b="1" dirty="0">
                <a:solidFill>
                  <a:prstClr val="white">
                    <a:lumMod val="95000"/>
                  </a:prstClr>
                </a:solidFill>
                <a:latin typeface="Raleway" panose="020B0503030101060003" pitchFamily="34" charset="0"/>
                <a:ea typeface="Open Sans" pitchFamily="34" charset="0"/>
                <a:cs typeface="Open Sans" pitchFamily="34" charset="0"/>
              </a:rPr>
              <a:t>Film</a:t>
            </a:r>
            <a:r>
              <a:rPr lang="en-US" sz="1200" dirty="0">
                <a:solidFill>
                  <a:prstClr val="white">
                    <a:lumMod val="95000"/>
                  </a:prstClr>
                </a:solidFill>
                <a:latin typeface="Raleway" panose="020B0503030101060003" pitchFamily="34" charset="0"/>
                <a:ea typeface="Open Sans" pitchFamily="34" charset="0"/>
                <a:cs typeface="Open Sans" pitchFamily="34" charset="0"/>
              </a:rPr>
              <a:t> &amp; Digital Media </a:t>
            </a:r>
            <a:r>
              <a:rPr lang="en-US" sz="1200" b="1" dirty="0">
                <a:solidFill>
                  <a:prstClr val="white">
                    <a:lumMod val="95000"/>
                  </a:prstClr>
                </a:solidFill>
                <a:latin typeface="Raleway" panose="020B0503030101060003" pitchFamily="34" charset="0"/>
                <a:ea typeface="Open Sans" pitchFamily="34" charset="0"/>
                <a:cs typeface="Open Sans" pitchFamily="34" charset="0"/>
              </a:rPr>
              <a:t>Academy</a:t>
            </a:r>
          </a:p>
        </p:txBody>
      </p:sp>
      <p:sp>
        <p:nvSpPr>
          <p:cNvPr id="65" name="Content Placeholder 2">
            <a:extLst>
              <a:ext uri="{FF2B5EF4-FFF2-40B4-BE49-F238E27FC236}">
                <a16:creationId xmlns:a16="http://schemas.microsoft.com/office/drawing/2014/main" xmlns="" id="{D60DA3D6-B73C-43AD-9064-10D1BFCC79F6}"/>
              </a:ext>
            </a:extLst>
          </p:cNvPr>
          <p:cNvSpPr txBox="1">
            <a:spLocks noChangeAspect="1"/>
          </p:cNvSpPr>
          <p:nvPr/>
        </p:nvSpPr>
        <p:spPr>
          <a:xfrm>
            <a:off x="8546569" y="5410842"/>
            <a:ext cx="1561701" cy="600833"/>
          </a:xfrm>
          <a:prstGeom prst="roundRect">
            <a:avLst/>
          </a:prstGeom>
          <a:solidFill>
            <a:schemeClr val="tx2"/>
          </a:solid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9170">
              <a:buNone/>
            </a:pPr>
            <a:r>
              <a:rPr lang="en-US" sz="1200" dirty="0" smtClean="0">
                <a:solidFill>
                  <a:prstClr val="white">
                    <a:lumMod val="95000"/>
                  </a:prstClr>
                </a:solidFill>
                <a:latin typeface="Raleway" panose="020B0503030101060003" pitchFamily="34" charset="0"/>
                <a:ea typeface="Open Sans" pitchFamily="34" charset="0"/>
                <a:cs typeface="Open Sans" pitchFamily="34" charset="0"/>
              </a:rPr>
              <a:t>Existing SBVC </a:t>
            </a:r>
          </a:p>
          <a:p>
            <a:pPr marL="0" indent="0" algn="ctr" defTabSz="1219170">
              <a:buNone/>
            </a:pPr>
            <a:r>
              <a:rPr lang="en-US" sz="1200" dirty="0" smtClean="0">
                <a:solidFill>
                  <a:prstClr val="white">
                    <a:lumMod val="95000"/>
                  </a:prstClr>
                </a:solidFill>
                <a:latin typeface="Raleway" panose="020B0503030101060003" pitchFamily="34" charset="0"/>
                <a:ea typeface="Open Sans" pitchFamily="34" charset="0"/>
                <a:cs typeface="Open Sans" pitchFamily="34" charset="0"/>
              </a:rPr>
              <a:t>RTVF Program</a:t>
            </a:r>
            <a:endParaRPr lang="en-US" sz="1200" dirty="0">
              <a:solidFill>
                <a:prstClr val="white">
                  <a:lumMod val="95000"/>
                </a:prstClr>
              </a:solidFill>
              <a:latin typeface="Raleway" panose="020B0503030101060003" pitchFamily="34" charset="0"/>
              <a:ea typeface="Open Sans" pitchFamily="34" charset="0"/>
              <a:cs typeface="Open Sans" pitchFamily="34" charset="0"/>
            </a:endParaRPr>
          </a:p>
        </p:txBody>
      </p:sp>
      <p:sp>
        <p:nvSpPr>
          <p:cNvPr id="5" name="Block Arc 4">
            <a:extLst>
              <a:ext uri="{FF2B5EF4-FFF2-40B4-BE49-F238E27FC236}">
                <a16:creationId xmlns:a16="http://schemas.microsoft.com/office/drawing/2014/main" xmlns="" id="{346388D4-A1D0-493F-9C00-D15C5459BB12}"/>
              </a:ext>
            </a:extLst>
          </p:cNvPr>
          <p:cNvSpPr/>
          <p:nvPr/>
        </p:nvSpPr>
        <p:spPr>
          <a:xfrm rot="10800000">
            <a:off x="7600326" y="5653376"/>
            <a:ext cx="1828800" cy="731520"/>
          </a:xfrm>
          <a:prstGeom prst="blockArc">
            <a:avLst/>
          </a:prstGeom>
          <a:solidFill>
            <a:schemeClr val="accent4">
              <a:lumMod val="75000"/>
            </a:schemeClr>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TextBox 5">
            <a:extLst>
              <a:ext uri="{FF2B5EF4-FFF2-40B4-BE49-F238E27FC236}">
                <a16:creationId xmlns:a16="http://schemas.microsoft.com/office/drawing/2014/main" xmlns="" id="{330C4957-52EF-4EE2-809F-120B861CDDB3}"/>
              </a:ext>
            </a:extLst>
          </p:cNvPr>
          <p:cNvSpPr txBox="1"/>
          <p:nvPr/>
        </p:nvSpPr>
        <p:spPr>
          <a:xfrm>
            <a:off x="5780023" y="1282473"/>
            <a:ext cx="4076857" cy="369332"/>
          </a:xfrm>
          <a:prstGeom prst="rect">
            <a:avLst/>
          </a:prstGeom>
          <a:noFill/>
        </p:spPr>
        <p:txBody>
          <a:bodyPr wrap="square" rtlCol="0">
            <a:spAutoFit/>
          </a:bodyPr>
          <a:lstStyle/>
          <a:p>
            <a:pPr algn="ctr"/>
            <a:r>
              <a:rPr lang="en-US" dirty="0"/>
              <a:t>Co-Location on </a:t>
            </a:r>
            <a:r>
              <a:rPr lang="en-US" dirty="0" smtClean="0"/>
              <a:t>Crafton </a:t>
            </a:r>
            <a:r>
              <a:rPr lang="en-US" dirty="0"/>
              <a:t>Hills Campus</a:t>
            </a:r>
          </a:p>
        </p:txBody>
      </p:sp>
      <p:sp>
        <p:nvSpPr>
          <p:cNvPr id="67" name="Content Placeholder 2">
            <a:extLst>
              <a:ext uri="{FF2B5EF4-FFF2-40B4-BE49-F238E27FC236}">
                <a16:creationId xmlns:a16="http://schemas.microsoft.com/office/drawing/2014/main" xmlns="" id="{8C017CF7-8DA1-47A2-B9A6-9BB66D4E7923}"/>
              </a:ext>
            </a:extLst>
          </p:cNvPr>
          <p:cNvSpPr txBox="1">
            <a:spLocks noChangeAspect="1"/>
          </p:cNvSpPr>
          <p:nvPr/>
        </p:nvSpPr>
        <p:spPr>
          <a:xfrm>
            <a:off x="9856880" y="3676439"/>
            <a:ext cx="1647962" cy="612938"/>
          </a:xfrm>
          <a:prstGeom prst="roundRect">
            <a:avLst/>
          </a:prstGeom>
          <a:solidFill>
            <a:schemeClr val="tx2"/>
          </a:solidFill>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9170">
              <a:buNone/>
            </a:pPr>
            <a:r>
              <a:rPr lang="en-US" sz="1200" dirty="0">
                <a:solidFill>
                  <a:prstClr val="white">
                    <a:lumMod val="95000"/>
                  </a:prstClr>
                </a:solidFill>
                <a:latin typeface="Raleway" panose="020B0503030101060003" pitchFamily="34" charset="0"/>
                <a:ea typeface="Open Sans" pitchFamily="34" charset="0"/>
                <a:cs typeface="Open Sans" pitchFamily="34" charset="0"/>
              </a:rPr>
              <a:t>KVCR PBS/NPR</a:t>
            </a:r>
          </a:p>
          <a:p>
            <a:pPr marL="0" indent="0" algn="ctr" defTabSz="1219170">
              <a:buNone/>
            </a:pPr>
            <a:r>
              <a:rPr lang="en-US" sz="1200" dirty="0">
                <a:solidFill>
                  <a:prstClr val="white">
                    <a:lumMod val="95000"/>
                  </a:prstClr>
                </a:solidFill>
                <a:latin typeface="Raleway" panose="020B0503030101060003" pitchFamily="34" charset="0"/>
                <a:ea typeface="Open Sans" pitchFamily="34" charset="0"/>
                <a:cs typeface="Open Sans" pitchFamily="34" charset="0"/>
              </a:rPr>
              <a:t>(Empire Network)</a:t>
            </a:r>
          </a:p>
        </p:txBody>
      </p:sp>
      <p:pic>
        <p:nvPicPr>
          <p:cNvPr id="26" name="Picture 25">
            <a:extLst>
              <a:ext uri="{FF2B5EF4-FFF2-40B4-BE49-F238E27FC236}">
                <a16:creationId xmlns:a16="http://schemas.microsoft.com/office/drawing/2014/main" xmlns="" id="{194D772A-5F6E-4386-A090-64D513E5C1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673" y="369622"/>
            <a:ext cx="1749561" cy="302284"/>
          </a:xfrm>
          <a:prstGeom prst="rect">
            <a:avLst/>
          </a:prstGeom>
        </p:spPr>
      </p:pic>
      <p:cxnSp>
        <p:nvCxnSpPr>
          <p:cNvPr id="7" name="Straight Connector 6"/>
          <p:cNvCxnSpPr>
            <a:stCxn id="4" idx="3"/>
            <a:endCxn id="67" idx="1"/>
          </p:cNvCxnSpPr>
          <p:nvPr/>
        </p:nvCxnSpPr>
        <p:spPr>
          <a:xfrm flipV="1">
            <a:off x="5356429" y="3982908"/>
            <a:ext cx="4500451" cy="19209"/>
          </a:xfrm>
          <a:prstGeom prst="line">
            <a:avLst/>
          </a:prstGeom>
          <a:ln w="114300">
            <a:solidFill>
              <a:schemeClr val="accent3"/>
            </a:solidFill>
          </a:ln>
        </p:spPr>
        <p:style>
          <a:lnRef idx="1">
            <a:schemeClr val="accent1"/>
          </a:lnRef>
          <a:fillRef idx="0">
            <a:schemeClr val="accent1"/>
          </a:fillRef>
          <a:effectRef idx="0">
            <a:schemeClr val="accent1"/>
          </a:effectRef>
          <a:fontRef idx="minor">
            <a:schemeClr val="tx1"/>
          </a:fontRef>
        </p:style>
      </p:cxnSp>
      <p:sp>
        <p:nvSpPr>
          <p:cNvPr id="31" name="Block Arc 30">
            <a:extLst>
              <a:ext uri="{FF2B5EF4-FFF2-40B4-BE49-F238E27FC236}">
                <a16:creationId xmlns:a16="http://schemas.microsoft.com/office/drawing/2014/main" xmlns="" id="{346388D4-A1D0-493F-9C00-D15C5459BB12}"/>
              </a:ext>
            </a:extLst>
          </p:cNvPr>
          <p:cNvSpPr/>
          <p:nvPr/>
        </p:nvSpPr>
        <p:spPr>
          <a:xfrm>
            <a:off x="6776222" y="1721009"/>
            <a:ext cx="1828800" cy="731520"/>
          </a:xfrm>
          <a:prstGeom prst="blockArc">
            <a:avLst/>
          </a:prstGeom>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TextBox 31">
            <a:extLst>
              <a:ext uri="{FF2B5EF4-FFF2-40B4-BE49-F238E27FC236}">
                <a16:creationId xmlns:a16="http://schemas.microsoft.com/office/drawing/2014/main" xmlns="" id="{330C4957-52EF-4EE2-809F-120B861CDDB3}"/>
              </a:ext>
            </a:extLst>
          </p:cNvPr>
          <p:cNvSpPr txBox="1"/>
          <p:nvPr/>
        </p:nvSpPr>
        <p:spPr>
          <a:xfrm>
            <a:off x="5457155" y="6363742"/>
            <a:ext cx="5905499" cy="369332"/>
          </a:xfrm>
          <a:prstGeom prst="rect">
            <a:avLst/>
          </a:prstGeom>
          <a:noFill/>
        </p:spPr>
        <p:txBody>
          <a:bodyPr wrap="square" rtlCol="0">
            <a:spAutoFit/>
          </a:bodyPr>
          <a:lstStyle/>
          <a:p>
            <a:pPr algn="ctr"/>
            <a:r>
              <a:rPr lang="en-US" dirty="0" smtClean="0"/>
              <a:t>Valley College Film/Radio/TV</a:t>
            </a:r>
            <a:endParaRPr lang="en-US" dirty="0"/>
          </a:p>
        </p:txBody>
      </p:sp>
    </p:spTree>
    <p:extLst>
      <p:ext uri="{BB962C8B-B14F-4D97-AF65-F5344CB8AC3E}">
        <p14:creationId xmlns:p14="http://schemas.microsoft.com/office/powerpoint/2010/main" val="1705097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par>
                                <p:cTn id="8" presetID="9" presetClass="entr" presetSubtype="0" fill="hold" nodeType="withEffect">
                                  <p:stCondLst>
                                    <p:cond delay="60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05"/>
          <p:cNvSpPr>
            <a:spLocks noEditPoints="1"/>
          </p:cNvSpPr>
          <p:nvPr/>
        </p:nvSpPr>
        <p:spPr bwMode="auto">
          <a:xfrm flipH="1">
            <a:off x="11278986" y="236684"/>
            <a:ext cx="447252" cy="420861"/>
          </a:xfrm>
          <a:custGeom>
            <a:avLst/>
            <a:gdLst/>
            <a:ahLst/>
            <a:cxnLst>
              <a:cxn ang="0">
                <a:pos x="260" y="0"/>
              </a:cxn>
              <a:cxn ang="0">
                <a:pos x="24" y="0"/>
              </a:cxn>
              <a:cxn ang="0">
                <a:pos x="0" y="24"/>
              </a:cxn>
              <a:cxn ang="0">
                <a:pos x="0" y="184"/>
              </a:cxn>
              <a:cxn ang="0">
                <a:pos x="24" y="207"/>
              </a:cxn>
              <a:cxn ang="0">
                <a:pos x="132" y="207"/>
              </a:cxn>
              <a:cxn ang="0">
                <a:pos x="209" y="282"/>
              </a:cxn>
              <a:cxn ang="0">
                <a:pos x="214" y="284"/>
              </a:cxn>
              <a:cxn ang="0">
                <a:pos x="217" y="283"/>
              </a:cxn>
              <a:cxn ang="0">
                <a:pos x="221" y="277"/>
              </a:cxn>
              <a:cxn ang="0">
                <a:pos x="221" y="207"/>
              </a:cxn>
              <a:cxn ang="0">
                <a:pos x="260" y="207"/>
              </a:cxn>
              <a:cxn ang="0">
                <a:pos x="284" y="184"/>
              </a:cxn>
              <a:cxn ang="0">
                <a:pos x="284" y="24"/>
              </a:cxn>
              <a:cxn ang="0">
                <a:pos x="260" y="0"/>
              </a:cxn>
              <a:cxn ang="0">
                <a:pos x="270" y="184"/>
              </a:cxn>
              <a:cxn ang="0">
                <a:pos x="260" y="193"/>
              </a:cxn>
              <a:cxn ang="0">
                <a:pos x="214" y="193"/>
              </a:cxn>
              <a:cxn ang="0">
                <a:pos x="209" y="195"/>
              </a:cxn>
              <a:cxn ang="0">
                <a:pos x="206" y="200"/>
              </a:cxn>
              <a:cxn ang="0">
                <a:pos x="207" y="260"/>
              </a:cxn>
              <a:cxn ang="0">
                <a:pos x="140" y="195"/>
              </a:cxn>
              <a:cxn ang="0">
                <a:pos x="135" y="193"/>
              </a:cxn>
              <a:cxn ang="0">
                <a:pos x="24" y="193"/>
              </a:cxn>
              <a:cxn ang="0">
                <a:pos x="14" y="184"/>
              </a:cxn>
              <a:cxn ang="0">
                <a:pos x="14" y="24"/>
              </a:cxn>
              <a:cxn ang="0">
                <a:pos x="24" y="15"/>
              </a:cxn>
              <a:cxn ang="0">
                <a:pos x="260" y="15"/>
              </a:cxn>
              <a:cxn ang="0">
                <a:pos x="270" y="24"/>
              </a:cxn>
              <a:cxn ang="0">
                <a:pos x="270" y="184"/>
              </a:cxn>
            </a:cxnLst>
            <a:rect l="0" t="0" r="r" b="b"/>
            <a:pathLst>
              <a:path w="284" h="284">
                <a:moveTo>
                  <a:pt x="260" y="0"/>
                </a:moveTo>
                <a:cubicBezTo>
                  <a:pt x="24" y="0"/>
                  <a:pt x="24" y="0"/>
                  <a:pt x="24" y="0"/>
                </a:cubicBezTo>
                <a:cubicBezTo>
                  <a:pt x="11" y="0"/>
                  <a:pt x="0" y="11"/>
                  <a:pt x="0" y="24"/>
                </a:cubicBezTo>
                <a:cubicBezTo>
                  <a:pt x="0" y="184"/>
                  <a:pt x="0" y="184"/>
                  <a:pt x="0" y="184"/>
                </a:cubicBezTo>
                <a:cubicBezTo>
                  <a:pt x="0" y="197"/>
                  <a:pt x="11" y="207"/>
                  <a:pt x="24" y="207"/>
                </a:cubicBezTo>
                <a:cubicBezTo>
                  <a:pt x="132" y="207"/>
                  <a:pt x="132" y="207"/>
                  <a:pt x="132" y="207"/>
                </a:cubicBezTo>
                <a:cubicBezTo>
                  <a:pt x="209" y="282"/>
                  <a:pt x="209" y="282"/>
                  <a:pt x="209" y="282"/>
                </a:cubicBezTo>
                <a:cubicBezTo>
                  <a:pt x="210" y="283"/>
                  <a:pt x="212" y="284"/>
                  <a:pt x="214" y="284"/>
                </a:cubicBezTo>
                <a:cubicBezTo>
                  <a:pt x="215" y="284"/>
                  <a:pt x="216" y="284"/>
                  <a:pt x="217" y="283"/>
                </a:cubicBezTo>
                <a:cubicBezTo>
                  <a:pt x="219" y="282"/>
                  <a:pt x="221" y="280"/>
                  <a:pt x="221" y="277"/>
                </a:cubicBezTo>
                <a:cubicBezTo>
                  <a:pt x="221" y="207"/>
                  <a:pt x="221" y="207"/>
                  <a:pt x="221" y="207"/>
                </a:cubicBezTo>
                <a:cubicBezTo>
                  <a:pt x="260" y="207"/>
                  <a:pt x="260" y="207"/>
                  <a:pt x="260" y="207"/>
                </a:cubicBezTo>
                <a:cubicBezTo>
                  <a:pt x="273" y="207"/>
                  <a:pt x="284" y="197"/>
                  <a:pt x="284" y="184"/>
                </a:cubicBezTo>
                <a:cubicBezTo>
                  <a:pt x="284" y="24"/>
                  <a:pt x="284" y="24"/>
                  <a:pt x="284" y="24"/>
                </a:cubicBezTo>
                <a:cubicBezTo>
                  <a:pt x="284" y="11"/>
                  <a:pt x="273" y="0"/>
                  <a:pt x="260" y="0"/>
                </a:cubicBezTo>
                <a:close/>
                <a:moveTo>
                  <a:pt x="270" y="184"/>
                </a:moveTo>
                <a:cubicBezTo>
                  <a:pt x="270" y="189"/>
                  <a:pt x="265" y="193"/>
                  <a:pt x="260" y="193"/>
                </a:cubicBezTo>
                <a:cubicBezTo>
                  <a:pt x="214" y="193"/>
                  <a:pt x="214" y="193"/>
                  <a:pt x="214" y="193"/>
                </a:cubicBezTo>
                <a:cubicBezTo>
                  <a:pt x="212" y="193"/>
                  <a:pt x="210" y="194"/>
                  <a:pt x="209" y="195"/>
                </a:cubicBezTo>
                <a:cubicBezTo>
                  <a:pt x="207" y="196"/>
                  <a:pt x="206" y="198"/>
                  <a:pt x="206" y="200"/>
                </a:cubicBezTo>
                <a:cubicBezTo>
                  <a:pt x="207" y="260"/>
                  <a:pt x="207" y="260"/>
                  <a:pt x="207" y="260"/>
                </a:cubicBezTo>
                <a:cubicBezTo>
                  <a:pt x="140" y="195"/>
                  <a:pt x="140" y="195"/>
                  <a:pt x="140" y="195"/>
                </a:cubicBezTo>
                <a:cubicBezTo>
                  <a:pt x="139" y="194"/>
                  <a:pt x="137" y="193"/>
                  <a:pt x="135" y="193"/>
                </a:cubicBezTo>
                <a:cubicBezTo>
                  <a:pt x="24" y="193"/>
                  <a:pt x="24" y="193"/>
                  <a:pt x="24" y="193"/>
                </a:cubicBezTo>
                <a:cubicBezTo>
                  <a:pt x="19" y="193"/>
                  <a:pt x="14" y="189"/>
                  <a:pt x="14" y="184"/>
                </a:cubicBezTo>
                <a:cubicBezTo>
                  <a:pt x="14" y="24"/>
                  <a:pt x="14" y="24"/>
                  <a:pt x="14" y="24"/>
                </a:cubicBezTo>
                <a:cubicBezTo>
                  <a:pt x="14" y="19"/>
                  <a:pt x="19" y="15"/>
                  <a:pt x="24" y="15"/>
                </a:cubicBezTo>
                <a:cubicBezTo>
                  <a:pt x="260" y="15"/>
                  <a:pt x="260" y="15"/>
                  <a:pt x="260" y="15"/>
                </a:cubicBezTo>
                <a:cubicBezTo>
                  <a:pt x="265" y="15"/>
                  <a:pt x="270" y="19"/>
                  <a:pt x="270" y="24"/>
                </a:cubicBezTo>
                <a:lnTo>
                  <a:pt x="270" y="184"/>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29" name="TextBox 28"/>
          <p:cNvSpPr txBox="1"/>
          <p:nvPr/>
        </p:nvSpPr>
        <p:spPr>
          <a:xfrm>
            <a:off x="11224191" y="209286"/>
            <a:ext cx="556844" cy="318100"/>
          </a:xfrm>
          <a:prstGeom prst="rect">
            <a:avLst/>
          </a:prstGeom>
          <a:noFill/>
        </p:spPr>
        <p:txBody>
          <a:bodyPr wrap="square" rtlCol="0">
            <a:spAutoFit/>
          </a:bodyPr>
          <a:lstStyle/>
          <a:p>
            <a:pPr algn="ctr" defTabSz="914377"/>
            <a:fld id="{65A93911-3C9D-4E94-AD9F-D42204DDC64A}" type="slidenum">
              <a:rPr lang="en-US" sz="1467">
                <a:solidFill>
                  <a:prstClr val="white">
                    <a:lumMod val="65000"/>
                  </a:prstClr>
                </a:solidFill>
                <a:latin typeface="Calibri" panose="020F0502020204030204"/>
              </a:rPr>
              <a:pPr algn="ctr" defTabSz="914377"/>
              <a:t>18</a:t>
            </a:fld>
            <a:endParaRPr lang="en-US" sz="1467" dirty="0">
              <a:solidFill>
                <a:prstClr val="white">
                  <a:lumMod val="65000"/>
                </a:prstClr>
              </a:solidFill>
              <a:latin typeface="Calibri" panose="020F0502020204030204"/>
            </a:endParaRPr>
          </a:p>
        </p:txBody>
      </p:sp>
      <p:sp>
        <p:nvSpPr>
          <p:cNvPr id="76" name="TextBox 75"/>
          <p:cNvSpPr txBox="1"/>
          <p:nvPr/>
        </p:nvSpPr>
        <p:spPr>
          <a:xfrm>
            <a:off x="2788920" y="368336"/>
            <a:ext cx="6305059" cy="977319"/>
          </a:xfrm>
          <a:prstGeom prst="rect">
            <a:avLst/>
          </a:prstGeom>
          <a:noFill/>
        </p:spPr>
        <p:txBody>
          <a:bodyPr wrap="square" rtlCol="0">
            <a:spAutoFit/>
          </a:bodyPr>
          <a:lstStyle/>
          <a:p>
            <a:pPr algn="ctr" defTabSz="914377"/>
            <a:r>
              <a:rPr lang="en-US" sz="1351" b="1" dirty="0">
                <a:solidFill>
                  <a:srgbClr val="ED423A"/>
                </a:solidFill>
                <a:latin typeface="Calibri" panose="020F0502020204030204"/>
                <a:ea typeface="Open Sans" panose="020B0606030504020204" pitchFamily="34" charset="0"/>
                <a:cs typeface="Open Sans" panose="020B0606030504020204" pitchFamily="34" charset="0"/>
              </a:rPr>
              <a:t>EMPIRE NETWORK KVCR</a:t>
            </a:r>
          </a:p>
          <a:p>
            <a:pPr algn="ctr" defTabSz="914377"/>
            <a:r>
              <a:rPr lang="en-US" sz="2400" dirty="0" smtClean="0">
                <a:latin typeface="Raleway" panose="020B0503030101060003" pitchFamily="34" charset="0"/>
              </a:rPr>
              <a:t>KVCR FUNDING REQUEST</a:t>
            </a:r>
          </a:p>
          <a:p>
            <a:pPr algn="ctr" defTabSz="914377"/>
            <a:r>
              <a:rPr lang="en-US" sz="2000" dirty="0" smtClean="0">
                <a:latin typeface="Raleway" panose="020B0503030101060003" pitchFamily="34" charset="0"/>
              </a:rPr>
              <a:t>DRAFT – FOR DISCUSSION PURPOSES</a:t>
            </a:r>
            <a:endParaRPr lang="en-US" sz="2000" dirty="0">
              <a:latin typeface="Raleway" panose="020B0503030101060003" pitchFamily="34" charset="0"/>
            </a:endParaRPr>
          </a:p>
        </p:txBody>
      </p:sp>
      <p:pic>
        <p:nvPicPr>
          <p:cNvPr id="135" name="Picture 134">
            <a:extLst>
              <a:ext uri="{FF2B5EF4-FFF2-40B4-BE49-F238E27FC236}">
                <a16:creationId xmlns:a16="http://schemas.microsoft.com/office/drawing/2014/main" xmlns="" id="{B78DC1EF-845A-4DE0-87EA-D4293C5118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673" y="369622"/>
            <a:ext cx="1749561" cy="302284"/>
          </a:xfrm>
          <a:prstGeom prst="rect">
            <a:avLst/>
          </a:prstGeom>
        </p:spPr>
      </p:pic>
      <p:graphicFrame>
        <p:nvGraphicFramePr>
          <p:cNvPr id="38" name="object 6"/>
          <p:cNvGraphicFramePr>
            <a:graphicFrameLocks noGrp="1"/>
          </p:cNvGraphicFramePr>
          <p:nvPr>
            <p:extLst>
              <p:ext uri="{D42A27DB-BD31-4B8C-83A1-F6EECF244321}">
                <p14:modId xmlns:p14="http://schemas.microsoft.com/office/powerpoint/2010/main" val="1045028606"/>
              </p:ext>
            </p:extLst>
          </p:nvPr>
        </p:nvGraphicFramePr>
        <p:xfrm>
          <a:off x="1805940" y="1345655"/>
          <a:ext cx="8446279" cy="4319520"/>
        </p:xfrm>
        <a:graphic>
          <a:graphicData uri="http://schemas.openxmlformats.org/drawingml/2006/table">
            <a:tbl>
              <a:tblPr firstRow="1" bandRow="1">
                <a:tableStyleId>{2D5ABB26-0587-4C30-8999-92F81FD0307C}</a:tableStyleId>
              </a:tblPr>
              <a:tblGrid>
                <a:gridCol w="6404180"/>
                <a:gridCol w="2042099"/>
              </a:tblGrid>
              <a:tr h="449950">
                <a:tc>
                  <a:txBody>
                    <a:bodyPr/>
                    <a:lstStyle/>
                    <a:p>
                      <a:pPr>
                        <a:lnSpc>
                          <a:spcPct val="100000"/>
                        </a:lnSpc>
                      </a:pPr>
                      <a:endParaRPr sz="1100" dirty="0">
                        <a:latin typeface="Times New Roman"/>
                        <a:cs typeface="Times New Roman"/>
                      </a:endParaRPr>
                    </a:p>
                  </a:txBody>
                  <a:tcPr marL="0" marR="0" marT="0" marB="0"/>
                </a:tc>
                <a:tc>
                  <a:txBody>
                    <a:bodyPr/>
                    <a:lstStyle/>
                    <a:p>
                      <a:pPr>
                        <a:lnSpc>
                          <a:spcPct val="100000"/>
                        </a:lnSpc>
                      </a:pPr>
                      <a:endParaRPr sz="1100">
                        <a:latin typeface="Times New Roman"/>
                        <a:cs typeface="Times New Roman"/>
                      </a:endParaRPr>
                    </a:p>
                  </a:txBody>
                  <a:tcPr marL="0" marR="0" marT="0" marB="0"/>
                </a:tc>
              </a:tr>
              <a:tr h="570378">
                <a:tc>
                  <a:txBody>
                    <a:bodyPr/>
                    <a:lstStyle/>
                    <a:p>
                      <a:pPr marL="183515">
                        <a:lnSpc>
                          <a:spcPct val="100000"/>
                        </a:lnSpc>
                        <a:spcBef>
                          <a:spcPts val="365"/>
                        </a:spcBef>
                      </a:pPr>
                      <a:r>
                        <a:rPr sz="1700" b="1" spc="-5" dirty="0">
                          <a:latin typeface="Times New Roman"/>
                          <a:cs typeface="Times New Roman"/>
                        </a:rPr>
                        <a:t>KVCR</a:t>
                      </a:r>
                      <a:endParaRPr sz="1700" dirty="0">
                        <a:latin typeface="Times New Roman"/>
                        <a:cs typeface="Times New Roman"/>
                      </a:endParaRPr>
                    </a:p>
                  </a:txBody>
                  <a:tcPr marL="0" marR="0" marT="46355" marB="0">
                    <a:solidFill>
                      <a:srgbClr val="DEEAF6"/>
                    </a:solidFill>
                  </a:tcPr>
                </a:tc>
                <a:tc>
                  <a:txBody>
                    <a:bodyPr/>
                    <a:lstStyle/>
                    <a:p>
                      <a:pPr>
                        <a:lnSpc>
                          <a:spcPct val="100000"/>
                        </a:lnSpc>
                      </a:pPr>
                      <a:endParaRPr sz="1700">
                        <a:latin typeface="Times New Roman"/>
                        <a:cs typeface="Times New Roman"/>
                      </a:endParaRPr>
                    </a:p>
                  </a:txBody>
                  <a:tcPr marL="0" marR="0" marT="0" marB="0">
                    <a:solidFill>
                      <a:srgbClr val="DEEAF6"/>
                    </a:solidFill>
                  </a:tcPr>
                </a:tc>
              </a:tr>
              <a:tr h="570378">
                <a:tc>
                  <a:txBody>
                    <a:bodyPr/>
                    <a:lstStyle/>
                    <a:p>
                      <a:pPr marL="466725">
                        <a:lnSpc>
                          <a:spcPct val="100000"/>
                        </a:lnSpc>
                        <a:spcBef>
                          <a:spcPts val="340"/>
                        </a:spcBef>
                      </a:pPr>
                      <a:r>
                        <a:rPr sz="1700" dirty="0">
                          <a:latin typeface="Times New Roman"/>
                          <a:cs typeface="Times New Roman"/>
                        </a:rPr>
                        <a:t>Mandated </a:t>
                      </a:r>
                      <a:r>
                        <a:rPr sz="1700" spc="-5" dirty="0">
                          <a:latin typeface="Times New Roman"/>
                          <a:cs typeface="Times New Roman"/>
                        </a:rPr>
                        <a:t>Transition </a:t>
                      </a:r>
                      <a:r>
                        <a:rPr sz="1700" dirty="0">
                          <a:latin typeface="Times New Roman"/>
                          <a:cs typeface="Times New Roman"/>
                        </a:rPr>
                        <a:t>&amp;</a:t>
                      </a:r>
                      <a:r>
                        <a:rPr sz="1700" spc="-35" dirty="0">
                          <a:latin typeface="Times New Roman"/>
                          <a:cs typeface="Times New Roman"/>
                        </a:rPr>
                        <a:t> </a:t>
                      </a:r>
                      <a:r>
                        <a:rPr sz="1700" spc="-5" dirty="0">
                          <a:latin typeface="Times New Roman"/>
                          <a:cs typeface="Times New Roman"/>
                        </a:rPr>
                        <a:t>Modernization</a:t>
                      </a:r>
                      <a:endParaRPr sz="1700" dirty="0">
                        <a:latin typeface="Times New Roman"/>
                        <a:cs typeface="Times New Roman"/>
                      </a:endParaRPr>
                    </a:p>
                  </a:txBody>
                  <a:tcPr marL="0" marR="0" marT="43180" marB="0"/>
                </a:tc>
                <a:tc>
                  <a:txBody>
                    <a:bodyPr/>
                    <a:lstStyle/>
                    <a:p>
                      <a:pPr marR="62230" algn="r">
                        <a:lnSpc>
                          <a:spcPct val="100000"/>
                        </a:lnSpc>
                        <a:spcBef>
                          <a:spcPts val="340"/>
                        </a:spcBef>
                      </a:pPr>
                      <a:r>
                        <a:rPr sz="1700" dirty="0">
                          <a:latin typeface="Times New Roman"/>
                          <a:cs typeface="Times New Roman"/>
                        </a:rPr>
                        <a:t>$</a:t>
                      </a:r>
                      <a:r>
                        <a:rPr sz="1700" spc="-95" dirty="0">
                          <a:latin typeface="Times New Roman"/>
                          <a:cs typeface="Times New Roman"/>
                        </a:rPr>
                        <a:t> </a:t>
                      </a:r>
                      <a:r>
                        <a:rPr sz="1700" dirty="0">
                          <a:latin typeface="Times New Roman"/>
                          <a:cs typeface="Times New Roman"/>
                        </a:rPr>
                        <a:t>16,000,000</a:t>
                      </a:r>
                      <a:endParaRPr sz="1700">
                        <a:latin typeface="Times New Roman"/>
                        <a:cs typeface="Times New Roman"/>
                      </a:endParaRPr>
                    </a:p>
                  </a:txBody>
                  <a:tcPr marL="0" marR="0" marT="43180" marB="0"/>
                </a:tc>
              </a:tr>
              <a:tr h="669630">
                <a:tc>
                  <a:txBody>
                    <a:bodyPr/>
                    <a:lstStyle/>
                    <a:p>
                      <a:pPr marL="466725">
                        <a:lnSpc>
                          <a:spcPts val="1185"/>
                        </a:lnSpc>
                      </a:pPr>
                      <a:endParaRPr lang="en-US" sz="1700" spc="-5" dirty="0" smtClean="0">
                        <a:latin typeface="Times New Roman"/>
                        <a:cs typeface="Times New Roman"/>
                      </a:endParaRPr>
                    </a:p>
                    <a:p>
                      <a:pPr marL="466725">
                        <a:lnSpc>
                          <a:spcPts val="1185"/>
                        </a:lnSpc>
                      </a:pPr>
                      <a:r>
                        <a:rPr lang="en-US" sz="1700" spc="-5" dirty="0" smtClean="0">
                          <a:latin typeface="Times New Roman"/>
                          <a:cs typeface="Times New Roman"/>
                        </a:rPr>
                        <a:t>*</a:t>
                      </a:r>
                      <a:r>
                        <a:rPr sz="1700" spc="-5" dirty="0" smtClean="0">
                          <a:latin typeface="Times New Roman"/>
                          <a:cs typeface="Times New Roman"/>
                        </a:rPr>
                        <a:t>Operations </a:t>
                      </a:r>
                      <a:r>
                        <a:rPr lang="en-US" sz="1700" spc="-5" dirty="0" smtClean="0">
                          <a:latin typeface="Times New Roman"/>
                          <a:cs typeface="Times New Roman"/>
                        </a:rPr>
                        <a:t>Support </a:t>
                      </a:r>
                      <a:r>
                        <a:rPr sz="1700" spc="-5" dirty="0" smtClean="0">
                          <a:latin typeface="Times New Roman"/>
                          <a:cs typeface="Times New Roman"/>
                        </a:rPr>
                        <a:t>for </a:t>
                      </a:r>
                      <a:r>
                        <a:rPr sz="1700" spc="-5" dirty="0">
                          <a:latin typeface="Times New Roman"/>
                          <a:cs typeface="Times New Roman"/>
                        </a:rPr>
                        <a:t>Three </a:t>
                      </a:r>
                      <a:r>
                        <a:rPr sz="1700" spc="-5" dirty="0" smtClean="0">
                          <a:latin typeface="Times New Roman"/>
                          <a:cs typeface="Times New Roman"/>
                        </a:rPr>
                        <a:t>Years</a:t>
                      </a:r>
                      <a:r>
                        <a:rPr lang="en-US" sz="1700" spc="0" baseline="0" dirty="0" smtClean="0">
                          <a:latin typeface="Times New Roman"/>
                          <a:cs typeface="Times New Roman"/>
                        </a:rPr>
                        <a:t>   </a:t>
                      </a:r>
                      <a:r>
                        <a:rPr lang="en-US" sz="1700" spc="-5" dirty="0" smtClean="0">
                          <a:latin typeface="Times New Roman"/>
                          <a:cs typeface="Times New Roman"/>
                        </a:rPr>
                        <a:t>(2017-18, </a:t>
                      </a:r>
                      <a:r>
                        <a:rPr sz="1700" spc="-5" dirty="0" smtClean="0">
                          <a:latin typeface="Times New Roman"/>
                          <a:cs typeface="Times New Roman"/>
                        </a:rPr>
                        <a:t>2018-19</a:t>
                      </a:r>
                      <a:r>
                        <a:rPr sz="1700" spc="-5" dirty="0">
                          <a:latin typeface="Times New Roman"/>
                          <a:cs typeface="Times New Roman"/>
                        </a:rPr>
                        <a:t>, 2019-20)</a:t>
                      </a:r>
                      <a:endParaRPr sz="1700" dirty="0">
                        <a:latin typeface="Times New Roman"/>
                        <a:cs typeface="Times New Roman"/>
                      </a:endParaRPr>
                    </a:p>
                  </a:txBody>
                  <a:tcPr marL="0" marR="0" marT="0" marB="0">
                    <a:solidFill>
                      <a:srgbClr val="DEEAF6"/>
                    </a:solidFill>
                  </a:tcPr>
                </a:tc>
                <a:tc>
                  <a:txBody>
                    <a:bodyPr/>
                    <a:lstStyle/>
                    <a:p>
                      <a:pPr marR="62230" algn="r">
                        <a:lnSpc>
                          <a:spcPct val="100000"/>
                        </a:lnSpc>
                        <a:spcBef>
                          <a:spcPts val="520"/>
                        </a:spcBef>
                      </a:pPr>
                      <a:r>
                        <a:rPr sz="1700" dirty="0">
                          <a:latin typeface="Times New Roman"/>
                          <a:cs typeface="Times New Roman"/>
                        </a:rPr>
                        <a:t>5,000,</a:t>
                      </a:r>
                      <a:r>
                        <a:rPr sz="1700" spc="-15" dirty="0">
                          <a:latin typeface="Times New Roman"/>
                          <a:cs typeface="Times New Roman"/>
                        </a:rPr>
                        <a:t>0</a:t>
                      </a:r>
                      <a:r>
                        <a:rPr sz="1700" dirty="0">
                          <a:latin typeface="Times New Roman"/>
                          <a:cs typeface="Times New Roman"/>
                        </a:rPr>
                        <a:t>00</a:t>
                      </a:r>
                    </a:p>
                  </a:txBody>
                  <a:tcPr marL="0" marR="0" marT="66040" marB="0">
                    <a:solidFill>
                      <a:srgbClr val="DEEAF6"/>
                    </a:solidFill>
                  </a:tcPr>
                </a:tc>
              </a:tr>
              <a:tr h="571701">
                <a:tc>
                  <a:txBody>
                    <a:bodyPr/>
                    <a:lstStyle/>
                    <a:p>
                      <a:pPr marL="466725">
                        <a:lnSpc>
                          <a:spcPct val="100000"/>
                        </a:lnSpc>
                        <a:spcBef>
                          <a:spcPts val="340"/>
                        </a:spcBef>
                      </a:pPr>
                      <a:r>
                        <a:rPr lang="en-US" sz="1700" dirty="0" smtClean="0">
                          <a:latin typeface="Times New Roman"/>
                          <a:cs typeface="Times New Roman"/>
                        </a:rPr>
                        <a:t>**</a:t>
                      </a:r>
                      <a:r>
                        <a:rPr sz="1700" dirty="0" smtClean="0">
                          <a:latin typeface="Times New Roman"/>
                          <a:cs typeface="Times New Roman"/>
                        </a:rPr>
                        <a:t>Media </a:t>
                      </a:r>
                      <a:r>
                        <a:rPr sz="1700" spc="-5" dirty="0">
                          <a:latin typeface="Times New Roman"/>
                          <a:cs typeface="Times New Roman"/>
                        </a:rPr>
                        <a:t>Academy </a:t>
                      </a:r>
                      <a:r>
                        <a:rPr sz="1700" dirty="0">
                          <a:latin typeface="Times New Roman"/>
                          <a:cs typeface="Times New Roman"/>
                        </a:rPr>
                        <a:t>Start</a:t>
                      </a:r>
                      <a:r>
                        <a:rPr sz="1700" spc="-10" dirty="0">
                          <a:latin typeface="Times New Roman"/>
                          <a:cs typeface="Times New Roman"/>
                        </a:rPr>
                        <a:t> </a:t>
                      </a:r>
                      <a:r>
                        <a:rPr sz="1700" spc="-5" dirty="0" smtClean="0">
                          <a:latin typeface="Times New Roman"/>
                          <a:cs typeface="Times New Roman"/>
                        </a:rPr>
                        <a:t>Up</a:t>
                      </a:r>
                      <a:r>
                        <a:rPr lang="en-US" sz="1700" spc="-5" dirty="0" smtClean="0">
                          <a:latin typeface="Times New Roman"/>
                          <a:cs typeface="Times New Roman"/>
                        </a:rPr>
                        <a:t> (College-based</a:t>
                      </a:r>
                      <a:r>
                        <a:rPr lang="en-US" sz="1700" spc="-5" baseline="0" dirty="0" smtClean="0">
                          <a:latin typeface="Times New Roman"/>
                          <a:cs typeface="Times New Roman"/>
                        </a:rPr>
                        <a:t> instructional programs)</a:t>
                      </a:r>
                      <a:endParaRPr sz="1700" dirty="0">
                        <a:latin typeface="Times New Roman"/>
                        <a:cs typeface="Times New Roman"/>
                      </a:endParaRPr>
                    </a:p>
                  </a:txBody>
                  <a:tcPr marL="0" marR="0" marT="43180" marB="0"/>
                </a:tc>
                <a:tc>
                  <a:txBody>
                    <a:bodyPr/>
                    <a:lstStyle/>
                    <a:p>
                      <a:pPr marR="62230" algn="r">
                        <a:lnSpc>
                          <a:spcPct val="100000"/>
                        </a:lnSpc>
                        <a:spcBef>
                          <a:spcPts val="340"/>
                        </a:spcBef>
                      </a:pPr>
                      <a:r>
                        <a:rPr sz="1700" dirty="0">
                          <a:latin typeface="Times New Roman"/>
                          <a:cs typeface="Times New Roman"/>
                        </a:rPr>
                        <a:t>2,000,</a:t>
                      </a:r>
                      <a:r>
                        <a:rPr sz="1700" spc="-15" dirty="0">
                          <a:latin typeface="Times New Roman"/>
                          <a:cs typeface="Times New Roman"/>
                        </a:rPr>
                        <a:t>0</a:t>
                      </a:r>
                      <a:r>
                        <a:rPr sz="1700" dirty="0">
                          <a:latin typeface="Times New Roman"/>
                          <a:cs typeface="Times New Roman"/>
                        </a:rPr>
                        <a:t>00</a:t>
                      </a:r>
                    </a:p>
                  </a:txBody>
                  <a:tcPr marL="0" marR="0" marT="43180" marB="0"/>
                </a:tc>
              </a:tr>
              <a:tr h="576996">
                <a:tc>
                  <a:txBody>
                    <a:bodyPr/>
                    <a:lstStyle/>
                    <a:p>
                      <a:pPr marL="466725">
                        <a:lnSpc>
                          <a:spcPct val="100000"/>
                        </a:lnSpc>
                        <a:spcBef>
                          <a:spcPts val="340"/>
                        </a:spcBef>
                      </a:pPr>
                      <a:r>
                        <a:rPr sz="1700" spc="-5" dirty="0">
                          <a:latin typeface="Times New Roman"/>
                          <a:cs typeface="Times New Roman"/>
                        </a:rPr>
                        <a:t>KVCR</a:t>
                      </a:r>
                      <a:r>
                        <a:rPr sz="1700" spc="-10" dirty="0">
                          <a:latin typeface="Times New Roman"/>
                          <a:cs typeface="Times New Roman"/>
                        </a:rPr>
                        <a:t> </a:t>
                      </a:r>
                      <a:r>
                        <a:rPr sz="1700" spc="-5" dirty="0">
                          <a:latin typeface="Times New Roman"/>
                          <a:cs typeface="Times New Roman"/>
                        </a:rPr>
                        <a:t>Endowment</a:t>
                      </a:r>
                      <a:endParaRPr sz="1700" dirty="0">
                        <a:latin typeface="Times New Roman"/>
                        <a:cs typeface="Times New Roman"/>
                      </a:endParaRPr>
                    </a:p>
                  </a:txBody>
                  <a:tcPr marL="0" marR="0" marT="43180" marB="0">
                    <a:solidFill>
                      <a:srgbClr val="DEEAF6"/>
                    </a:solidFill>
                  </a:tcPr>
                </a:tc>
                <a:tc>
                  <a:txBody>
                    <a:bodyPr/>
                    <a:lstStyle/>
                    <a:p>
                      <a:pPr marR="62230" algn="r">
                        <a:lnSpc>
                          <a:spcPct val="100000"/>
                        </a:lnSpc>
                        <a:spcBef>
                          <a:spcPts val="340"/>
                        </a:spcBef>
                      </a:pPr>
                      <a:r>
                        <a:rPr sz="1700" dirty="0">
                          <a:latin typeface="Times New Roman"/>
                          <a:cs typeface="Times New Roman"/>
                        </a:rPr>
                        <a:t>21,000,</a:t>
                      </a:r>
                      <a:r>
                        <a:rPr sz="1700" spc="-15" dirty="0">
                          <a:latin typeface="Times New Roman"/>
                          <a:cs typeface="Times New Roman"/>
                        </a:rPr>
                        <a:t>0</a:t>
                      </a:r>
                      <a:r>
                        <a:rPr sz="1700" dirty="0">
                          <a:latin typeface="Times New Roman"/>
                          <a:cs typeface="Times New Roman"/>
                        </a:rPr>
                        <a:t>00</a:t>
                      </a:r>
                    </a:p>
                  </a:txBody>
                  <a:tcPr marL="0" marR="0" marT="43180" marB="0">
                    <a:lnB w="6350">
                      <a:solidFill>
                        <a:srgbClr val="000000"/>
                      </a:solidFill>
                      <a:prstDash val="solid"/>
                    </a:lnB>
                    <a:solidFill>
                      <a:srgbClr val="DEEAF6"/>
                    </a:solidFill>
                  </a:tcPr>
                </a:tc>
              </a:tr>
              <a:tr h="910487">
                <a:tc>
                  <a:txBody>
                    <a:bodyPr/>
                    <a:lstStyle/>
                    <a:p>
                      <a:pPr marL="779145">
                        <a:lnSpc>
                          <a:spcPct val="100000"/>
                        </a:lnSpc>
                        <a:spcBef>
                          <a:spcPts val="385"/>
                        </a:spcBef>
                      </a:pPr>
                      <a:r>
                        <a:rPr sz="1700" b="1" spc="-5" dirty="0">
                          <a:latin typeface="Times New Roman"/>
                          <a:cs typeface="Times New Roman"/>
                        </a:rPr>
                        <a:t>TOTAL</a:t>
                      </a:r>
                      <a:r>
                        <a:rPr sz="1700" b="1" spc="-10" dirty="0">
                          <a:latin typeface="Times New Roman"/>
                          <a:cs typeface="Times New Roman"/>
                        </a:rPr>
                        <a:t> </a:t>
                      </a:r>
                      <a:r>
                        <a:rPr sz="1700" b="1" spc="-5" dirty="0">
                          <a:latin typeface="Times New Roman"/>
                          <a:cs typeface="Times New Roman"/>
                        </a:rPr>
                        <a:t>KVCR</a:t>
                      </a:r>
                      <a:endParaRPr sz="1700" dirty="0">
                        <a:latin typeface="Times New Roman"/>
                        <a:cs typeface="Times New Roman"/>
                      </a:endParaRPr>
                    </a:p>
                  </a:txBody>
                  <a:tcPr marL="0" marR="0" marT="48895" marB="0"/>
                </a:tc>
                <a:tc>
                  <a:txBody>
                    <a:bodyPr/>
                    <a:lstStyle/>
                    <a:p>
                      <a:pPr marR="62230" algn="r">
                        <a:lnSpc>
                          <a:spcPct val="100000"/>
                        </a:lnSpc>
                        <a:spcBef>
                          <a:spcPts val="385"/>
                        </a:spcBef>
                      </a:pPr>
                      <a:r>
                        <a:rPr sz="1700" b="1" dirty="0">
                          <a:latin typeface="Times New Roman"/>
                          <a:cs typeface="Times New Roman"/>
                        </a:rPr>
                        <a:t>$</a:t>
                      </a:r>
                      <a:r>
                        <a:rPr sz="1700" b="1" spc="-95" dirty="0">
                          <a:latin typeface="Times New Roman"/>
                          <a:cs typeface="Times New Roman"/>
                        </a:rPr>
                        <a:t> </a:t>
                      </a:r>
                      <a:r>
                        <a:rPr sz="1700" b="1" dirty="0">
                          <a:latin typeface="Times New Roman"/>
                          <a:cs typeface="Times New Roman"/>
                        </a:rPr>
                        <a:t>44,000,000</a:t>
                      </a:r>
                      <a:endParaRPr sz="1700" dirty="0">
                        <a:latin typeface="Times New Roman"/>
                        <a:cs typeface="Times New Roman"/>
                      </a:endParaRPr>
                    </a:p>
                  </a:txBody>
                  <a:tcPr marL="0" marR="0" marT="48895" marB="0">
                    <a:lnT w="6350">
                      <a:solidFill>
                        <a:srgbClr val="000000"/>
                      </a:solidFill>
                      <a:prstDash val="solid"/>
                    </a:lnT>
                  </a:tcPr>
                </a:tc>
              </a:tr>
            </a:tbl>
          </a:graphicData>
        </a:graphic>
      </p:graphicFrame>
      <p:sp>
        <p:nvSpPr>
          <p:cNvPr id="2" name="TextBox 1"/>
          <p:cNvSpPr txBox="1"/>
          <p:nvPr/>
        </p:nvSpPr>
        <p:spPr>
          <a:xfrm>
            <a:off x="1805940" y="6014396"/>
            <a:ext cx="6598920" cy="369332"/>
          </a:xfrm>
          <a:prstGeom prst="rect">
            <a:avLst/>
          </a:prstGeom>
          <a:noFill/>
        </p:spPr>
        <p:txBody>
          <a:bodyPr wrap="square" rtlCol="0">
            <a:spAutoFit/>
          </a:bodyPr>
          <a:lstStyle/>
          <a:p>
            <a:r>
              <a:rPr lang="en-US" dirty="0" smtClean="0"/>
              <a:t>**Includes estimated start-up costs for Media Academy Growth </a:t>
            </a:r>
            <a:endParaRPr lang="en-US" dirty="0"/>
          </a:p>
        </p:txBody>
      </p:sp>
      <p:sp>
        <p:nvSpPr>
          <p:cNvPr id="40" name="TextBox 39"/>
          <p:cNvSpPr txBox="1"/>
          <p:nvPr/>
        </p:nvSpPr>
        <p:spPr>
          <a:xfrm>
            <a:off x="1805940" y="5535705"/>
            <a:ext cx="6598920" cy="369332"/>
          </a:xfrm>
          <a:prstGeom prst="rect">
            <a:avLst/>
          </a:prstGeom>
          <a:noFill/>
        </p:spPr>
        <p:txBody>
          <a:bodyPr wrap="square" rtlCol="0">
            <a:spAutoFit/>
          </a:bodyPr>
          <a:lstStyle/>
          <a:p>
            <a:r>
              <a:rPr lang="en-US" dirty="0" smtClean="0"/>
              <a:t>*Includes estimated start-up costs for KVCR Empire News</a:t>
            </a:r>
            <a:endParaRPr lang="en-US" dirty="0"/>
          </a:p>
        </p:txBody>
      </p:sp>
    </p:spTree>
    <p:extLst>
      <p:ext uri="{BB962C8B-B14F-4D97-AF65-F5344CB8AC3E}">
        <p14:creationId xmlns:p14="http://schemas.microsoft.com/office/powerpoint/2010/main" val="66830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Oval 36"/>
          <p:cNvSpPr/>
          <p:nvPr/>
        </p:nvSpPr>
        <p:spPr>
          <a:xfrm>
            <a:off x="530476" y="1334880"/>
            <a:ext cx="689877" cy="653343"/>
          </a:xfrm>
          <a:prstGeom prst="ellipse">
            <a:avLst/>
          </a:prstGeom>
          <a:solidFill>
            <a:schemeClr val="accent4">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4800" dirty="0">
              <a:solidFill>
                <a:schemeClr val="tx1"/>
              </a:solidFill>
              <a:latin typeface="Sosa" pitchFamily="2" charset="0"/>
            </a:endParaRPr>
          </a:p>
        </p:txBody>
      </p:sp>
      <p:sp>
        <p:nvSpPr>
          <p:cNvPr id="28" name="Freeform 205"/>
          <p:cNvSpPr>
            <a:spLocks noEditPoints="1"/>
          </p:cNvSpPr>
          <p:nvPr/>
        </p:nvSpPr>
        <p:spPr bwMode="auto">
          <a:xfrm flipH="1">
            <a:off x="11278986" y="236684"/>
            <a:ext cx="447252" cy="420861"/>
          </a:xfrm>
          <a:custGeom>
            <a:avLst/>
            <a:gdLst/>
            <a:ahLst/>
            <a:cxnLst>
              <a:cxn ang="0">
                <a:pos x="260" y="0"/>
              </a:cxn>
              <a:cxn ang="0">
                <a:pos x="24" y="0"/>
              </a:cxn>
              <a:cxn ang="0">
                <a:pos x="0" y="24"/>
              </a:cxn>
              <a:cxn ang="0">
                <a:pos x="0" y="184"/>
              </a:cxn>
              <a:cxn ang="0">
                <a:pos x="24" y="207"/>
              </a:cxn>
              <a:cxn ang="0">
                <a:pos x="132" y="207"/>
              </a:cxn>
              <a:cxn ang="0">
                <a:pos x="209" y="282"/>
              </a:cxn>
              <a:cxn ang="0">
                <a:pos x="214" y="284"/>
              </a:cxn>
              <a:cxn ang="0">
                <a:pos x="217" y="283"/>
              </a:cxn>
              <a:cxn ang="0">
                <a:pos x="221" y="277"/>
              </a:cxn>
              <a:cxn ang="0">
                <a:pos x="221" y="207"/>
              </a:cxn>
              <a:cxn ang="0">
                <a:pos x="260" y="207"/>
              </a:cxn>
              <a:cxn ang="0">
                <a:pos x="284" y="184"/>
              </a:cxn>
              <a:cxn ang="0">
                <a:pos x="284" y="24"/>
              </a:cxn>
              <a:cxn ang="0">
                <a:pos x="260" y="0"/>
              </a:cxn>
              <a:cxn ang="0">
                <a:pos x="270" y="184"/>
              </a:cxn>
              <a:cxn ang="0">
                <a:pos x="260" y="193"/>
              </a:cxn>
              <a:cxn ang="0">
                <a:pos x="214" y="193"/>
              </a:cxn>
              <a:cxn ang="0">
                <a:pos x="209" y="195"/>
              </a:cxn>
              <a:cxn ang="0">
                <a:pos x="206" y="200"/>
              </a:cxn>
              <a:cxn ang="0">
                <a:pos x="207" y="260"/>
              </a:cxn>
              <a:cxn ang="0">
                <a:pos x="140" y="195"/>
              </a:cxn>
              <a:cxn ang="0">
                <a:pos x="135" y="193"/>
              </a:cxn>
              <a:cxn ang="0">
                <a:pos x="24" y="193"/>
              </a:cxn>
              <a:cxn ang="0">
                <a:pos x="14" y="184"/>
              </a:cxn>
              <a:cxn ang="0">
                <a:pos x="14" y="24"/>
              </a:cxn>
              <a:cxn ang="0">
                <a:pos x="24" y="15"/>
              </a:cxn>
              <a:cxn ang="0">
                <a:pos x="260" y="15"/>
              </a:cxn>
              <a:cxn ang="0">
                <a:pos x="270" y="24"/>
              </a:cxn>
              <a:cxn ang="0">
                <a:pos x="270" y="184"/>
              </a:cxn>
            </a:cxnLst>
            <a:rect l="0" t="0" r="r" b="b"/>
            <a:pathLst>
              <a:path w="284" h="284">
                <a:moveTo>
                  <a:pt x="260" y="0"/>
                </a:moveTo>
                <a:cubicBezTo>
                  <a:pt x="24" y="0"/>
                  <a:pt x="24" y="0"/>
                  <a:pt x="24" y="0"/>
                </a:cubicBezTo>
                <a:cubicBezTo>
                  <a:pt x="11" y="0"/>
                  <a:pt x="0" y="11"/>
                  <a:pt x="0" y="24"/>
                </a:cubicBezTo>
                <a:cubicBezTo>
                  <a:pt x="0" y="184"/>
                  <a:pt x="0" y="184"/>
                  <a:pt x="0" y="184"/>
                </a:cubicBezTo>
                <a:cubicBezTo>
                  <a:pt x="0" y="197"/>
                  <a:pt x="11" y="207"/>
                  <a:pt x="24" y="207"/>
                </a:cubicBezTo>
                <a:cubicBezTo>
                  <a:pt x="132" y="207"/>
                  <a:pt x="132" y="207"/>
                  <a:pt x="132" y="207"/>
                </a:cubicBezTo>
                <a:cubicBezTo>
                  <a:pt x="209" y="282"/>
                  <a:pt x="209" y="282"/>
                  <a:pt x="209" y="282"/>
                </a:cubicBezTo>
                <a:cubicBezTo>
                  <a:pt x="210" y="283"/>
                  <a:pt x="212" y="284"/>
                  <a:pt x="214" y="284"/>
                </a:cubicBezTo>
                <a:cubicBezTo>
                  <a:pt x="215" y="284"/>
                  <a:pt x="216" y="284"/>
                  <a:pt x="217" y="283"/>
                </a:cubicBezTo>
                <a:cubicBezTo>
                  <a:pt x="219" y="282"/>
                  <a:pt x="221" y="280"/>
                  <a:pt x="221" y="277"/>
                </a:cubicBezTo>
                <a:cubicBezTo>
                  <a:pt x="221" y="207"/>
                  <a:pt x="221" y="207"/>
                  <a:pt x="221" y="207"/>
                </a:cubicBezTo>
                <a:cubicBezTo>
                  <a:pt x="260" y="207"/>
                  <a:pt x="260" y="207"/>
                  <a:pt x="260" y="207"/>
                </a:cubicBezTo>
                <a:cubicBezTo>
                  <a:pt x="273" y="207"/>
                  <a:pt x="284" y="197"/>
                  <a:pt x="284" y="184"/>
                </a:cubicBezTo>
                <a:cubicBezTo>
                  <a:pt x="284" y="24"/>
                  <a:pt x="284" y="24"/>
                  <a:pt x="284" y="24"/>
                </a:cubicBezTo>
                <a:cubicBezTo>
                  <a:pt x="284" y="11"/>
                  <a:pt x="273" y="0"/>
                  <a:pt x="260" y="0"/>
                </a:cubicBezTo>
                <a:close/>
                <a:moveTo>
                  <a:pt x="270" y="184"/>
                </a:moveTo>
                <a:cubicBezTo>
                  <a:pt x="270" y="189"/>
                  <a:pt x="265" y="193"/>
                  <a:pt x="260" y="193"/>
                </a:cubicBezTo>
                <a:cubicBezTo>
                  <a:pt x="214" y="193"/>
                  <a:pt x="214" y="193"/>
                  <a:pt x="214" y="193"/>
                </a:cubicBezTo>
                <a:cubicBezTo>
                  <a:pt x="212" y="193"/>
                  <a:pt x="210" y="194"/>
                  <a:pt x="209" y="195"/>
                </a:cubicBezTo>
                <a:cubicBezTo>
                  <a:pt x="207" y="196"/>
                  <a:pt x="206" y="198"/>
                  <a:pt x="206" y="200"/>
                </a:cubicBezTo>
                <a:cubicBezTo>
                  <a:pt x="207" y="260"/>
                  <a:pt x="207" y="260"/>
                  <a:pt x="207" y="260"/>
                </a:cubicBezTo>
                <a:cubicBezTo>
                  <a:pt x="140" y="195"/>
                  <a:pt x="140" y="195"/>
                  <a:pt x="140" y="195"/>
                </a:cubicBezTo>
                <a:cubicBezTo>
                  <a:pt x="139" y="194"/>
                  <a:pt x="137" y="193"/>
                  <a:pt x="135" y="193"/>
                </a:cubicBezTo>
                <a:cubicBezTo>
                  <a:pt x="24" y="193"/>
                  <a:pt x="24" y="193"/>
                  <a:pt x="24" y="193"/>
                </a:cubicBezTo>
                <a:cubicBezTo>
                  <a:pt x="19" y="193"/>
                  <a:pt x="14" y="189"/>
                  <a:pt x="14" y="184"/>
                </a:cubicBezTo>
                <a:cubicBezTo>
                  <a:pt x="14" y="24"/>
                  <a:pt x="14" y="24"/>
                  <a:pt x="14" y="24"/>
                </a:cubicBezTo>
                <a:cubicBezTo>
                  <a:pt x="14" y="19"/>
                  <a:pt x="19" y="15"/>
                  <a:pt x="24" y="15"/>
                </a:cubicBezTo>
                <a:cubicBezTo>
                  <a:pt x="260" y="15"/>
                  <a:pt x="260" y="15"/>
                  <a:pt x="260" y="15"/>
                </a:cubicBezTo>
                <a:cubicBezTo>
                  <a:pt x="265" y="15"/>
                  <a:pt x="270" y="19"/>
                  <a:pt x="270" y="24"/>
                </a:cubicBezTo>
                <a:lnTo>
                  <a:pt x="270" y="184"/>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29" name="TextBox 28"/>
          <p:cNvSpPr txBox="1"/>
          <p:nvPr/>
        </p:nvSpPr>
        <p:spPr>
          <a:xfrm>
            <a:off x="11224191" y="209286"/>
            <a:ext cx="556844" cy="318100"/>
          </a:xfrm>
          <a:prstGeom prst="rect">
            <a:avLst/>
          </a:prstGeom>
          <a:noFill/>
        </p:spPr>
        <p:txBody>
          <a:bodyPr wrap="square" rtlCol="0">
            <a:spAutoFit/>
          </a:bodyPr>
          <a:lstStyle/>
          <a:p>
            <a:pPr algn="ctr" defTabSz="914377"/>
            <a:fld id="{65A93911-3C9D-4E94-AD9F-D42204DDC64A}" type="slidenum">
              <a:rPr lang="en-US" sz="1467">
                <a:solidFill>
                  <a:prstClr val="white">
                    <a:lumMod val="65000"/>
                  </a:prstClr>
                </a:solidFill>
                <a:latin typeface="Calibri" panose="020F0502020204030204"/>
              </a:rPr>
              <a:pPr algn="ctr" defTabSz="914377"/>
              <a:t>2</a:t>
            </a:fld>
            <a:endParaRPr lang="en-US" sz="1467" dirty="0">
              <a:solidFill>
                <a:prstClr val="white">
                  <a:lumMod val="65000"/>
                </a:prstClr>
              </a:solidFill>
              <a:latin typeface="Calibri" panose="020F0502020204030204"/>
            </a:endParaRPr>
          </a:p>
        </p:txBody>
      </p:sp>
      <p:sp>
        <p:nvSpPr>
          <p:cNvPr id="48" name="Oval 47"/>
          <p:cNvSpPr/>
          <p:nvPr/>
        </p:nvSpPr>
        <p:spPr>
          <a:xfrm>
            <a:off x="445179" y="1193644"/>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4800" dirty="0">
                <a:solidFill>
                  <a:schemeClr val="tx1"/>
                </a:solidFill>
                <a:latin typeface="Sosa" pitchFamily="2" charset="0"/>
              </a:rPr>
              <a:t>1</a:t>
            </a:r>
          </a:p>
        </p:txBody>
      </p:sp>
      <p:sp>
        <p:nvSpPr>
          <p:cNvPr id="52" name="Content Placeholder 2"/>
          <p:cNvSpPr txBox="1">
            <a:spLocks/>
          </p:cNvSpPr>
          <p:nvPr/>
        </p:nvSpPr>
        <p:spPr>
          <a:xfrm>
            <a:off x="1322763" y="2707685"/>
            <a:ext cx="9689666" cy="903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pPr>
            <a:r>
              <a:rPr lang="en-US" sz="1800" b="1" dirty="0">
                <a:solidFill>
                  <a:schemeClr val="tx1"/>
                </a:solidFill>
                <a:latin typeface="Calibri" panose="020F0502020204030204"/>
              </a:rPr>
              <a:t>Relentlessly Local</a:t>
            </a:r>
            <a:r>
              <a:rPr lang="en-US" b="1" dirty="0">
                <a:solidFill>
                  <a:schemeClr val="tx1"/>
                </a:solidFill>
                <a:latin typeface="Calibri" panose="020F0502020204030204"/>
              </a:rPr>
              <a:t/>
            </a:r>
            <a:br>
              <a:rPr lang="en-US" b="1" dirty="0">
                <a:solidFill>
                  <a:schemeClr val="tx1"/>
                </a:solidFill>
                <a:latin typeface="Calibri" panose="020F0502020204030204"/>
              </a:rPr>
            </a:br>
            <a:r>
              <a:rPr lang="en-US" dirty="0">
                <a:solidFill>
                  <a:schemeClr val="tx1"/>
                </a:solidFill>
              </a:rPr>
              <a:t>KVCR's mission is to educate, inspire and inform, reflecting the limitless potential of the Inland Empire while providing programming and career pathways that unite and celebrate our community. Students and Small-Business owners, Manufacturers and Maker-Spaces, Artists and Athletes, Lawyers and Landscapers, Dentists and Dispatchers...KVCR embraces the diversity of perspectives within range of our signal and we aim to provide a valuable civic and educational service through the medium of entertainment.  From a career-inspiring perspective, our aim is to cultivate a local cluster of the entertainment sector, with our own regional flavor.</a:t>
            </a:r>
          </a:p>
          <a:p>
            <a:pPr marL="0" indent="0" defTabSz="1219170">
              <a:buNone/>
            </a:pPr>
            <a:endParaRPr lang="en-US" dirty="0">
              <a:solidFill>
                <a:schemeClr val="tx1"/>
              </a:solidFill>
            </a:endParaRPr>
          </a:p>
          <a:p>
            <a:pPr marL="0" indent="0" defTabSz="1219170">
              <a:buNone/>
            </a:pPr>
            <a:endParaRPr lang="en-US" sz="1600" dirty="0">
              <a:solidFill>
                <a:schemeClr val="tx1"/>
              </a:solidFill>
              <a:latin typeface="Calibri" panose="020F0502020204030204"/>
            </a:endParaRPr>
          </a:p>
        </p:txBody>
      </p:sp>
      <p:sp>
        <p:nvSpPr>
          <p:cNvPr id="53" name="Content Placeholder 2"/>
          <p:cNvSpPr txBox="1">
            <a:spLocks/>
          </p:cNvSpPr>
          <p:nvPr/>
        </p:nvSpPr>
        <p:spPr>
          <a:xfrm>
            <a:off x="1350776" y="1306479"/>
            <a:ext cx="9656823" cy="138833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pPr>
            <a:r>
              <a:rPr lang="en-US" sz="1800" b="1" dirty="0">
                <a:solidFill>
                  <a:schemeClr val="tx1"/>
                </a:solidFill>
                <a:latin typeface="Calibri" panose="020F0502020204030204"/>
              </a:rPr>
              <a:t>College-Focused Collaboration</a:t>
            </a:r>
            <a:r>
              <a:rPr lang="en-US" sz="1600" b="1" dirty="0">
                <a:solidFill>
                  <a:schemeClr val="tx1"/>
                </a:solidFill>
                <a:latin typeface="Calibri" panose="020F0502020204030204"/>
              </a:rPr>
              <a:t/>
            </a:r>
            <a:br>
              <a:rPr lang="en-US" sz="1600" b="1" dirty="0">
                <a:solidFill>
                  <a:schemeClr val="tx1"/>
                </a:solidFill>
                <a:latin typeface="Calibri" panose="020F0502020204030204"/>
              </a:rPr>
            </a:br>
            <a:r>
              <a:rPr lang="en-US" dirty="0">
                <a:solidFill>
                  <a:schemeClr val="tx1"/>
                </a:solidFill>
              </a:rPr>
              <a:t>KVCR will be a state-of-the-art public media centerpiece in the Inland Empire, producing honest, courageous and balanced news-reporting, inspirational </a:t>
            </a:r>
            <a:r>
              <a:rPr lang="en-US" dirty="0" err="1">
                <a:solidFill>
                  <a:schemeClr val="tx1"/>
                </a:solidFill>
              </a:rPr>
              <a:t>docu</a:t>
            </a:r>
            <a:r>
              <a:rPr lang="en-US" dirty="0">
                <a:solidFill>
                  <a:schemeClr val="tx1"/>
                </a:solidFill>
              </a:rPr>
              <a:t>-series that educate and entertain, with the SBCCD Inland Empire Film (SBVC) &amp; Digital Media (CHC) Academy serving as incubators for local storytellers, artists and filmmakers throughout the region. With a greater emphasis on diversity and wider audience engagement, KVCR will provide immersive digital public media that cultivates wonder and makes learning interactive and fun, while exposing students to internships in real-world filming, production and editing opportunities.</a:t>
            </a:r>
          </a:p>
        </p:txBody>
      </p:sp>
      <p:sp>
        <p:nvSpPr>
          <p:cNvPr id="54" name="Content Placeholder 2"/>
          <p:cNvSpPr txBox="1">
            <a:spLocks/>
          </p:cNvSpPr>
          <p:nvPr/>
        </p:nvSpPr>
        <p:spPr>
          <a:xfrm>
            <a:off x="1305511" y="4334232"/>
            <a:ext cx="9595812" cy="903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pPr>
            <a:r>
              <a:rPr lang="en-US" sz="1800" b="1" dirty="0">
                <a:solidFill>
                  <a:schemeClr val="tx1"/>
                </a:solidFill>
                <a:latin typeface="Calibri" panose="020F0502020204030204"/>
              </a:rPr>
              <a:t>Modernization - Next Generation Broadcasting</a:t>
            </a:r>
            <a:r>
              <a:rPr lang="en-US" sz="1600" b="1" dirty="0">
                <a:solidFill>
                  <a:schemeClr val="tx1"/>
                </a:solidFill>
                <a:latin typeface="Calibri" panose="020F0502020204030204"/>
              </a:rPr>
              <a:t/>
            </a:r>
            <a:br>
              <a:rPr lang="en-US" sz="1600" b="1" dirty="0">
                <a:solidFill>
                  <a:schemeClr val="tx1"/>
                </a:solidFill>
                <a:latin typeface="Calibri" panose="020F0502020204030204"/>
              </a:rPr>
            </a:br>
            <a:r>
              <a:rPr lang="en-US" dirty="0">
                <a:solidFill>
                  <a:schemeClr val="tx1"/>
                </a:solidFill>
              </a:rPr>
              <a:t>The modernization of KVCR will enable us to fully deploy the next-generation of broadcast TV, ATSC 3.0, a game-changing standard that enables broadcast protocol to exist in an internet environment. The standard will permit broadcasters like KVCR to offer innovative technologies and services to the public, including interactive, application-based TV and advanced Emergency systems.</a:t>
            </a:r>
            <a:endParaRPr lang="en-US" dirty="0">
              <a:solidFill>
                <a:schemeClr val="tx1"/>
              </a:solidFill>
              <a:latin typeface="Calibri" panose="020F0502020204030204"/>
            </a:endParaRPr>
          </a:p>
        </p:txBody>
      </p:sp>
      <p:sp>
        <p:nvSpPr>
          <p:cNvPr id="58" name="Content Placeholder 2"/>
          <p:cNvSpPr txBox="1">
            <a:spLocks/>
          </p:cNvSpPr>
          <p:nvPr/>
        </p:nvSpPr>
        <p:spPr>
          <a:xfrm>
            <a:off x="1305511" y="5326376"/>
            <a:ext cx="9501958" cy="90334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defTabSz="1219170">
              <a:buNone/>
            </a:pPr>
            <a:r>
              <a:rPr lang="en-US" sz="1800" b="1" dirty="0">
                <a:solidFill>
                  <a:schemeClr val="tx1"/>
                </a:solidFill>
                <a:latin typeface="Calibri" panose="020F0502020204030204"/>
              </a:rPr>
              <a:t>Develop the Asset</a:t>
            </a:r>
            <a:r>
              <a:rPr lang="en-US" sz="1600" b="1" dirty="0">
                <a:solidFill>
                  <a:schemeClr val="tx1"/>
                </a:solidFill>
                <a:latin typeface="Calibri" panose="020F0502020204030204"/>
              </a:rPr>
              <a:t/>
            </a:r>
            <a:br>
              <a:rPr lang="en-US" sz="1600" b="1" dirty="0">
                <a:solidFill>
                  <a:schemeClr val="tx1"/>
                </a:solidFill>
                <a:latin typeface="Calibri" panose="020F0502020204030204"/>
              </a:rPr>
            </a:br>
            <a:r>
              <a:rPr lang="en-US" dirty="0">
                <a:solidFill>
                  <a:schemeClr val="tx1"/>
                </a:solidFill>
                <a:latin typeface="Calibri" panose="020F0502020204030204"/>
              </a:rPr>
              <a:t>An FCC License is an important piece of electromagnetic real estate and it needs to be properly monetized as such. </a:t>
            </a:r>
            <a:r>
              <a:rPr lang="en-US" dirty="0">
                <a:solidFill>
                  <a:schemeClr val="tx1"/>
                </a:solidFill>
              </a:rPr>
              <a:t>A potential source of revenue from this technological and infrastructure development lies in the opportunity to leverage the large-scale spectrum leasing opportunities that are developing in anticipation of public television stations’ transition to the Next Generation broadcast standard. </a:t>
            </a:r>
            <a:endParaRPr lang="en-US" dirty="0">
              <a:solidFill>
                <a:schemeClr val="tx1"/>
              </a:solidFill>
              <a:latin typeface="Calibri" panose="020F0502020204030204"/>
            </a:endParaRPr>
          </a:p>
        </p:txBody>
      </p:sp>
      <p:sp>
        <p:nvSpPr>
          <p:cNvPr id="76" name="TextBox 75"/>
          <p:cNvSpPr txBox="1"/>
          <p:nvPr/>
        </p:nvSpPr>
        <p:spPr>
          <a:xfrm>
            <a:off x="4776529" y="368336"/>
            <a:ext cx="2271776" cy="808042"/>
          </a:xfrm>
          <a:prstGeom prst="rect">
            <a:avLst/>
          </a:prstGeom>
          <a:noFill/>
        </p:spPr>
        <p:txBody>
          <a:bodyPr wrap="none" rtlCol="0">
            <a:spAutoFit/>
          </a:bodyPr>
          <a:lstStyle/>
          <a:p>
            <a:pPr algn="ctr" defTabSz="914377"/>
            <a:r>
              <a:rPr lang="en-US" sz="1351" b="1" dirty="0">
                <a:solidFill>
                  <a:srgbClr val="ED423A"/>
                </a:solidFill>
                <a:latin typeface="Calibri" panose="020F0502020204030204"/>
                <a:ea typeface="Open Sans" panose="020B0606030504020204" pitchFamily="34" charset="0"/>
                <a:cs typeface="Open Sans" panose="020B0606030504020204" pitchFamily="34" charset="0"/>
              </a:rPr>
              <a:t>EMPIRE NETWORK KVCR</a:t>
            </a:r>
          </a:p>
          <a:p>
            <a:pPr algn="ctr" defTabSz="914377"/>
            <a:r>
              <a:rPr lang="id-ID" sz="3300" dirty="0">
                <a:latin typeface="Raleway" panose="020B0503030101060003" pitchFamily="34" charset="0"/>
              </a:rPr>
              <a:t>OUR VISION</a:t>
            </a:r>
            <a:endParaRPr lang="en-US" sz="3300" dirty="0">
              <a:latin typeface="Raleway" panose="020B0503030101060003" pitchFamily="34" charset="0"/>
            </a:endParaRPr>
          </a:p>
        </p:txBody>
      </p:sp>
      <p:cxnSp>
        <p:nvCxnSpPr>
          <p:cNvPr id="3" name="Straight Connector 2"/>
          <p:cNvCxnSpPr/>
          <p:nvPr/>
        </p:nvCxnSpPr>
        <p:spPr>
          <a:xfrm>
            <a:off x="3628668" y="1123635"/>
            <a:ext cx="452062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sp>
        <p:nvSpPr>
          <p:cNvPr id="38" name="Oval 37"/>
          <p:cNvSpPr/>
          <p:nvPr/>
        </p:nvSpPr>
        <p:spPr>
          <a:xfrm>
            <a:off x="521781" y="2735305"/>
            <a:ext cx="689877" cy="653343"/>
          </a:xfrm>
          <a:prstGeom prst="ellipse">
            <a:avLst/>
          </a:prstGeom>
          <a:solidFill>
            <a:schemeClr val="accent4">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4800" dirty="0">
              <a:solidFill>
                <a:schemeClr val="tx1"/>
              </a:solidFill>
              <a:latin typeface="Sosa" pitchFamily="2" charset="0"/>
            </a:endParaRPr>
          </a:p>
        </p:txBody>
      </p:sp>
      <p:sp>
        <p:nvSpPr>
          <p:cNvPr id="39" name="Oval 38"/>
          <p:cNvSpPr/>
          <p:nvPr/>
        </p:nvSpPr>
        <p:spPr>
          <a:xfrm>
            <a:off x="445179" y="2623184"/>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4800" dirty="0">
                <a:solidFill>
                  <a:schemeClr val="tx1"/>
                </a:solidFill>
                <a:latin typeface="Sosa" pitchFamily="2" charset="0"/>
              </a:rPr>
              <a:t>2</a:t>
            </a:r>
          </a:p>
        </p:txBody>
      </p:sp>
      <p:sp>
        <p:nvSpPr>
          <p:cNvPr id="40" name="Oval 39"/>
          <p:cNvSpPr/>
          <p:nvPr/>
        </p:nvSpPr>
        <p:spPr>
          <a:xfrm>
            <a:off x="535705" y="4372332"/>
            <a:ext cx="689877" cy="653343"/>
          </a:xfrm>
          <a:prstGeom prst="ellipse">
            <a:avLst/>
          </a:prstGeom>
          <a:solidFill>
            <a:schemeClr val="accent4">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4800" dirty="0">
              <a:solidFill>
                <a:schemeClr val="tx1"/>
              </a:solidFill>
              <a:latin typeface="Sosa" pitchFamily="2" charset="0"/>
            </a:endParaRPr>
          </a:p>
        </p:txBody>
      </p:sp>
      <p:sp>
        <p:nvSpPr>
          <p:cNvPr id="41" name="Oval 40"/>
          <p:cNvSpPr/>
          <p:nvPr/>
        </p:nvSpPr>
        <p:spPr>
          <a:xfrm>
            <a:off x="473192" y="4234102"/>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4800" dirty="0">
                <a:solidFill>
                  <a:schemeClr val="tx1"/>
                </a:solidFill>
                <a:latin typeface="Sosa" pitchFamily="2" charset="0"/>
              </a:rPr>
              <a:t>3</a:t>
            </a:r>
          </a:p>
        </p:txBody>
      </p:sp>
      <p:sp>
        <p:nvSpPr>
          <p:cNvPr id="42" name="Oval 41"/>
          <p:cNvSpPr/>
          <p:nvPr/>
        </p:nvSpPr>
        <p:spPr>
          <a:xfrm>
            <a:off x="532813" y="5358501"/>
            <a:ext cx="689877" cy="653343"/>
          </a:xfrm>
          <a:prstGeom prst="ellipse">
            <a:avLst/>
          </a:prstGeom>
          <a:solidFill>
            <a:schemeClr val="accent4">
              <a:lumMod val="20000"/>
              <a:lumOff val="8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sz="4800" dirty="0">
              <a:solidFill>
                <a:schemeClr val="tx1"/>
              </a:solidFill>
              <a:latin typeface="Sosa" pitchFamily="2" charset="0"/>
            </a:endParaRPr>
          </a:p>
        </p:txBody>
      </p:sp>
      <p:sp>
        <p:nvSpPr>
          <p:cNvPr id="43" name="Oval 42"/>
          <p:cNvSpPr/>
          <p:nvPr/>
        </p:nvSpPr>
        <p:spPr>
          <a:xfrm>
            <a:off x="445179" y="5237575"/>
            <a:ext cx="877584" cy="877584"/>
          </a:xfrm>
          <a:prstGeom prst="ellipse">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r>
              <a:rPr lang="en-US" sz="4800" dirty="0">
                <a:solidFill>
                  <a:schemeClr val="tx1"/>
                </a:solidFill>
                <a:latin typeface="Sosa" pitchFamily="2" charset="0"/>
              </a:rPr>
              <a:t>4</a:t>
            </a:r>
          </a:p>
        </p:txBody>
      </p:sp>
      <p:pic>
        <p:nvPicPr>
          <p:cNvPr id="26" name="Picture 25">
            <a:extLst>
              <a:ext uri="{FF2B5EF4-FFF2-40B4-BE49-F238E27FC236}">
                <a16:creationId xmlns:a16="http://schemas.microsoft.com/office/drawing/2014/main" xmlns="" id="{B78DC1EF-845A-4DE0-87EA-D4293C5118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673" y="369622"/>
            <a:ext cx="1749561" cy="302284"/>
          </a:xfrm>
          <a:prstGeom prst="rect">
            <a:avLst/>
          </a:prstGeom>
        </p:spPr>
      </p:pic>
    </p:spTree>
    <p:extLst>
      <p:ext uri="{BB962C8B-B14F-4D97-AF65-F5344CB8AC3E}">
        <p14:creationId xmlns:p14="http://schemas.microsoft.com/office/powerpoint/2010/main" val="1896850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par>
                                <p:cTn id="8" presetID="9" presetClass="entr" presetSubtype="0" fill="hold" nodeType="withEffect">
                                  <p:stCondLst>
                                    <p:cond delay="60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par>
                          <p:cTn id="11" fill="hold">
                            <p:stCondLst>
                              <p:cond delay="1100"/>
                            </p:stCondLst>
                            <p:childTnLst>
                              <p:par>
                                <p:cTn id="12" presetID="10" presetClass="entr" presetSubtype="0" fill="hold" grpId="0" nodeType="afterEffect">
                                  <p:stCondLst>
                                    <p:cond delay="0"/>
                                  </p:stCondLst>
                                  <p:childTnLst>
                                    <p:set>
                                      <p:cBhvr>
                                        <p:cTn id="13" dur="1" fill="hold">
                                          <p:stCondLst>
                                            <p:cond delay="0"/>
                                          </p:stCondLst>
                                        </p:cTn>
                                        <p:tgtEl>
                                          <p:spTgt spid="52"/>
                                        </p:tgtEl>
                                        <p:attrNameLst>
                                          <p:attrName>style.visibility</p:attrName>
                                        </p:attrNameLst>
                                      </p:cBhvr>
                                      <p:to>
                                        <p:strVal val="visible"/>
                                      </p:to>
                                    </p:set>
                                    <p:animEffect transition="in" filter="fade">
                                      <p:cBhvr>
                                        <p:cTn id="14" dur="500"/>
                                        <p:tgtEl>
                                          <p:spTgt spid="52"/>
                                        </p:tgtEl>
                                      </p:cBhvr>
                                    </p:animEffect>
                                  </p:childTnLst>
                                </p:cTn>
                              </p:par>
                            </p:childTnLst>
                          </p:cTn>
                        </p:par>
                        <p:par>
                          <p:cTn id="15" fill="hold">
                            <p:stCondLst>
                              <p:cond delay="1600"/>
                            </p:stCondLst>
                            <p:childTnLst>
                              <p:par>
                                <p:cTn id="16" presetID="10" presetClass="entr" presetSubtype="0" fill="hold" grpId="0" nodeType="afterEffect">
                                  <p:stCondLst>
                                    <p:cond delay="0"/>
                                  </p:stCondLst>
                                  <p:childTnLst>
                                    <p:set>
                                      <p:cBhvr>
                                        <p:cTn id="17" dur="1" fill="hold">
                                          <p:stCondLst>
                                            <p:cond delay="0"/>
                                          </p:stCondLst>
                                        </p:cTn>
                                        <p:tgtEl>
                                          <p:spTgt spid="53"/>
                                        </p:tgtEl>
                                        <p:attrNameLst>
                                          <p:attrName>style.visibility</p:attrName>
                                        </p:attrNameLst>
                                      </p:cBhvr>
                                      <p:to>
                                        <p:strVal val="visible"/>
                                      </p:to>
                                    </p:set>
                                    <p:animEffect transition="in" filter="fade">
                                      <p:cBhvr>
                                        <p:cTn id="18" dur="500"/>
                                        <p:tgtEl>
                                          <p:spTgt spid="53"/>
                                        </p:tgtEl>
                                      </p:cBhvr>
                                    </p:animEffect>
                                  </p:childTnLst>
                                </p:cTn>
                              </p:par>
                            </p:childTnLst>
                          </p:cTn>
                        </p:par>
                        <p:par>
                          <p:cTn id="19" fill="hold">
                            <p:stCondLst>
                              <p:cond delay="2100"/>
                            </p:stCondLst>
                            <p:childTnLst>
                              <p:par>
                                <p:cTn id="20" presetID="10" presetClass="entr" presetSubtype="0"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500"/>
                                        <p:tgtEl>
                                          <p:spTgt spid="54"/>
                                        </p:tgtEl>
                                      </p:cBhvr>
                                    </p:animEffect>
                                  </p:childTnLst>
                                </p:cTn>
                              </p:par>
                            </p:childTnLst>
                          </p:cTn>
                        </p:par>
                        <p:par>
                          <p:cTn id="23" fill="hold">
                            <p:stCondLst>
                              <p:cond delay="2600"/>
                            </p:stCondLst>
                            <p:childTnLst>
                              <p:par>
                                <p:cTn id="24" presetID="10" presetClass="entr" presetSubtype="0" fill="hold" grpId="0" nodeType="afterEffect">
                                  <p:stCondLst>
                                    <p:cond delay="0"/>
                                  </p:stCondLst>
                                  <p:childTnLst>
                                    <p:set>
                                      <p:cBhvr>
                                        <p:cTn id="25" dur="1" fill="hold">
                                          <p:stCondLst>
                                            <p:cond delay="0"/>
                                          </p:stCondLst>
                                        </p:cTn>
                                        <p:tgtEl>
                                          <p:spTgt spid="58"/>
                                        </p:tgtEl>
                                        <p:attrNameLst>
                                          <p:attrName>style.visibility</p:attrName>
                                        </p:attrNameLst>
                                      </p:cBhvr>
                                      <p:to>
                                        <p:strVal val="visible"/>
                                      </p:to>
                                    </p:set>
                                    <p:animEffect transition="in" filter="fade">
                                      <p:cBhvr>
                                        <p:cTn id="2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8" grpId="0"/>
      <p:bldP spid="7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402798"/>
            <a:ext cx="12192000" cy="4713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5" name="Title 13"/>
          <p:cNvSpPr txBox="1">
            <a:spLocks/>
          </p:cNvSpPr>
          <p:nvPr/>
        </p:nvSpPr>
        <p:spPr>
          <a:xfrm>
            <a:off x="101600" y="6416496"/>
            <a:ext cx="1090203" cy="355075"/>
          </a:xfrm>
          <a:prstGeom prst="rect">
            <a:avLst/>
          </a:prstGeom>
        </p:spPr>
        <p:txBody>
          <a:bodyPr vert="horz" lIns="121920" tIns="60960" rIns="121920" bIns="60960" rtlCol="0" anchor="ctr">
            <a:noAutofit/>
          </a:bodyPr>
          <a:lstStyle/>
          <a:p>
            <a:pPr defTabSz="1219170">
              <a:spcBef>
                <a:spcPct val="0"/>
              </a:spcBef>
              <a:defRPr/>
            </a:pPr>
            <a:endParaRPr lang="en-US" sz="1600" b="1" dirty="0">
              <a:solidFill>
                <a:prstClr val="black"/>
              </a:solidFill>
              <a:latin typeface="Calibri" panose="020F0502020204030204"/>
            </a:endParaRPr>
          </a:p>
        </p:txBody>
      </p:sp>
      <p:sp>
        <p:nvSpPr>
          <p:cNvPr id="28" name="Freeform 205"/>
          <p:cNvSpPr>
            <a:spLocks noEditPoints="1"/>
          </p:cNvSpPr>
          <p:nvPr/>
        </p:nvSpPr>
        <p:spPr bwMode="auto">
          <a:xfrm flipH="1">
            <a:off x="11278986" y="236684"/>
            <a:ext cx="447252" cy="420861"/>
          </a:xfrm>
          <a:custGeom>
            <a:avLst/>
            <a:gdLst/>
            <a:ahLst/>
            <a:cxnLst>
              <a:cxn ang="0">
                <a:pos x="260" y="0"/>
              </a:cxn>
              <a:cxn ang="0">
                <a:pos x="24" y="0"/>
              </a:cxn>
              <a:cxn ang="0">
                <a:pos x="0" y="24"/>
              </a:cxn>
              <a:cxn ang="0">
                <a:pos x="0" y="184"/>
              </a:cxn>
              <a:cxn ang="0">
                <a:pos x="24" y="207"/>
              </a:cxn>
              <a:cxn ang="0">
                <a:pos x="132" y="207"/>
              </a:cxn>
              <a:cxn ang="0">
                <a:pos x="209" y="282"/>
              </a:cxn>
              <a:cxn ang="0">
                <a:pos x="214" y="284"/>
              </a:cxn>
              <a:cxn ang="0">
                <a:pos x="217" y="283"/>
              </a:cxn>
              <a:cxn ang="0">
                <a:pos x="221" y="277"/>
              </a:cxn>
              <a:cxn ang="0">
                <a:pos x="221" y="207"/>
              </a:cxn>
              <a:cxn ang="0">
                <a:pos x="260" y="207"/>
              </a:cxn>
              <a:cxn ang="0">
                <a:pos x="284" y="184"/>
              </a:cxn>
              <a:cxn ang="0">
                <a:pos x="284" y="24"/>
              </a:cxn>
              <a:cxn ang="0">
                <a:pos x="260" y="0"/>
              </a:cxn>
              <a:cxn ang="0">
                <a:pos x="270" y="184"/>
              </a:cxn>
              <a:cxn ang="0">
                <a:pos x="260" y="193"/>
              </a:cxn>
              <a:cxn ang="0">
                <a:pos x="214" y="193"/>
              </a:cxn>
              <a:cxn ang="0">
                <a:pos x="209" y="195"/>
              </a:cxn>
              <a:cxn ang="0">
                <a:pos x="206" y="200"/>
              </a:cxn>
              <a:cxn ang="0">
                <a:pos x="207" y="260"/>
              </a:cxn>
              <a:cxn ang="0">
                <a:pos x="140" y="195"/>
              </a:cxn>
              <a:cxn ang="0">
                <a:pos x="135" y="193"/>
              </a:cxn>
              <a:cxn ang="0">
                <a:pos x="24" y="193"/>
              </a:cxn>
              <a:cxn ang="0">
                <a:pos x="14" y="184"/>
              </a:cxn>
              <a:cxn ang="0">
                <a:pos x="14" y="24"/>
              </a:cxn>
              <a:cxn ang="0">
                <a:pos x="24" y="15"/>
              </a:cxn>
              <a:cxn ang="0">
                <a:pos x="260" y="15"/>
              </a:cxn>
              <a:cxn ang="0">
                <a:pos x="270" y="24"/>
              </a:cxn>
              <a:cxn ang="0">
                <a:pos x="270" y="184"/>
              </a:cxn>
            </a:cxnLst>
            <a:rect l="0" t="0" r="r" b="b"/>
            <a:pathLst>
              <a:path w="284" h="284">
                <a:moveTo>
                  <a:pt x="260" y="0"/>
                </a:moveTo>
                <a:cubicBezTo>
                  <a:pt x="24" y="0"/>
                  <a:pt x="24" y="0"/>
                  <a:pt x="24" y="0"/>
                </a:cubicBezTo>
                <a:cubicBezTo>
                  <a:pt x="11" y="0"/>
                  <a:pt x="0" y="11"/>
                  <a:pt x="0" y="24"/>
                </a:cubicBezTo>
                <a:cubicBezTo>
                  <a:pt x="0" y="184"/>
                  <a:pt x="0" y="184"/>
                  <a:pt x="0" y="184"/>
                </a:cubicBezTo>
                <a:cubicBezTo>
                  <a:pt x="0" y="197"/>
                  <a:pt x="11" y="207"/>
                  <a:pt x="24" y="207"/>
                </a:cubicBezTo>
                <a:cubicBezTo>
                  <a:pt x="132" y="207"/>
                  <a:pt x="132" y="207"/>
                  <a:pt x="132" y="207"/>
                </a:cubicBezTo>
                <a:cubicBezTo>
                  <a:pt x="209" y="282"/>
                  <a:pt x="209" y="282"/>
                  <a:pt x="209" y="282"/>
                </a:cubicBezTo>
                <a:cubicBezTo>
                  <a:pt x="210" y="283"/>
                  <a:pt x="212" y="284"/>
                  <a:pt x="214" y="284"/>
                </a:cubicBezTo>
                <a:cubicBezTo>
                  <a:pt x="215" y="284"/>
                  <a:pt x="216" y="284"/>
                  <a:pt x="217" y="283"/>
                </a:cubicBezTo>
                <a:cubicBezTo>
                  <a:pt x="219" y="282"/>
                  <a:pt x="221" y="280"/>
                  <a:pt x="221" y="277"/>
                </a:cubicBezTo>
                <a:cubicBezTo>
                  <a:pt x="221" y="207"/>
                  <a:pt x="221" y="207"/>
                  <a:pt x="221" y="207"/>
                </a:cubicBezTo>
                <a:cubicBezTo>
                  <a:pt x="260" y="207"/>
                  <a:pt x="260" y="207"/>
                  <a:pt x="260" y="207"/>
                </a:cubicBezTo>
                <a:cubicBezTo>
                  <a:pt x="273" y="207"/>
                  <a:pt x="284" y="197"/>
                  <a:pt x="284" y="184"/>
                </a:cubicBezTo>
                <a:cubicBezTo>
                  <a:pt x="284" y="24"/>
                  <a:pt x="284" y="24"/>
                  <a:pt x="284" y="24"/>
                </a:cubicBezTo>
                <a:cubicBezTo>
                  <a:pt x="284" y="11"/>
                  <a:pt x="273" y="0"/>
                  <a:pt x="260" y="0"/>
                </a:cubicBezTo>
                <a:close/>
                <a:moveTo>
                  <a:pt x="270" y="184"/>
                </a:moveTo>
                <a:cubicBezTo>
                  <a:pt x="270" y="189"/>
                  <a:pt x="265" y="193"/>
                  <a:pt x="260" y="193"/>
                </a:cubicBezTo>
                <a:cubicBezTo>
                  <a:pt x="214" y="193"/>
                  <a:pt x="214" y="193"/>
                  <a:pt x="214" y="193"/>
                </a:cubicBezTo>
                <a:cubicBezTo>
                  <a:pt x="212" y="193"/>
                  <a:pt x="210" y="194"/>
                  <a:pt x="209" y="195"/>
                </a:cubicBezTo>
                <a:cubicBezTo>
                  <a:pt x="207" y="196"/>
                  <a:pt x="206" y="198"/>
                  <a:pt x="206" y="200"/>
                </a:cubicBezTo>
                <a:cubicBezTo>
                  <a:pt x="207" y="260"/>
                  <a:pt x="207" y="260"/>
                  <a:pt x="207" y="260"/>
                </a:cubicBezTo>
                <a:cubicBezTo>
                  <a:pt x="140" y="195"/>
                  <a:pt x="140" y="195"/>
                  <a:pt x="140" y="195"/>
                </a:cubicBezTo>
                <a:cubicBezTo>
                  <a:pt x="139" y="194"/>
                  <a:pt x="137" y="193"/>
                  <a:pt x="135" y="193"/>
                </a:cubicBezTo>
                <a:cubicBezTo>
                  <a:pt x="24" y="193"/>
                  <a:pt x="24" y="193"/>
                  <a:pt x="24" y="193"/>
                </a:cubicBezTo>
                <a:cubicBezTo>
                  <a:pt x="19" y="193"/>
                  <a:pt x="14" y="189"/>
                  <a:pt x="14" y="184"/>
                </a:cubicBezTo>
                <a:cubicBezTo>
                  <a:pt x="14" y="24"/>
                  <a:pt x="14" y="24"/>
                  <a:pt x="14" y="24"/>
                </a:cubicBezTo>
                <a:cubicBezTo>
                  <a:pt x="14" y="19"/>
                  <a:pt x="19" y="15"/>
                  <a:pt x="24" y="15"/>
                </a:cubicBezTo>
                <a:cubicBezTo>
                  <a:pt x="260" y="15"/>
                  <a:pt x="260" y="15"/>
                  <a:pt x="260" y="15"/>
                </a:cubicBezTo>
                <a:cubicBezTo>
                  <a:pt x="265" y="15"/>
                  <a:pt x="270" y="19"/>
                  <a:pt x="270" y="24"/>
                </a:cubicBezTo>
                <a:lnTo>
                  <a:pt x="270" y="184"/>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29" name="TextBox 28"/>
          <p:cNvSpPr txBox="1"/>
          <p:nvPr/>
        </p:nvSpPr>
        <p:spPr>
          <a:xfrm>
            <a:off x="11224191" y="209286"/>
            <a:ext cx="556844" cy="318100"/>
          </a:xfrm>
          <a:prstGeom prst="rect">
            <a:avLst/>
          </a:prstGeom>
          <a:noFill/>
        </p:spPr>
        <p:txBody>
          <a:bodyPr wrap="square" rtlCol="0">
            <a:spAutoFit/>
          </a:bodyPr>
          <a:lstStyle/>
          <a:p>
            <a:pPr algn="ctr" defTabSz="914377"/>
            <a:fld id="{65A93911-3C9D-4E94-AD9F-D42204DDC64A}" type="slidenum">
              <a:rPr lang="en-US" sz="1467">
                <a:solidFill>
                  <a:prstClr val="white">
                    <a:lumMod val="65000"/>
                  </a:prstClr>
                </a:solidFill>
                <a:latin typeface="Calibri" panose="020F0502020204030204"/>
              </a:rPr>
              <a:pPr algn="ctr" defTabSz="914377"/>
              <a:t>3</a:t>
            </a:fld>
            <a:endParaRPr lang="en-US" sz="1467" dirty="0">
              <a:solidFill>
                <a:prstClr val="white">
                  <a:lumMod val="65000"/>
                </a:prstClr>
              </a:solidFill>
              <a:latin typeface="Calibri" panose="020F0502020204030204"/>
            </a:endParaRPr>
          </a:p>
        </p:txBody>
      </p:sp>
      <p:sp>
        <p:nvSpPr>
          <p:cNvPr id="76" name="TextBox 75"/>
          <p:cNvSpPr txBox="1"/>
          <p:nvPr/>
        </p:nvSpPr>
        <p:spPr>
          <a:xfrm>
            <a:off x="2864930" y="368724"/>
            <a:ext cx="6462154" cy="669542"/>
          </a:xfrm>
          <a:prstGeom prst="rect">
            <a:avLst/>
          </a:prstGeom>
          <a:noFill/>
        </p:spPr>
        <p:txBody>
          <a:bodyPr wrap="none" rtlCol="0">
            <a:spAutoFit/>
          </a:bodyPr>
          <a:lstStyle/>
          <a:p>
            <a:pPr algn="ctr" defTabSz="914377"/>
            <a:r>
              <a:rPr lang="en-US" sz="1351" b="1" dirty="0">
                <a:solidFill>
                  <a:srgbClr val="1D9A78"/>
                </a:solidFill>
                <a:latin typeface="Calibri" panose="020F0502020204030204"/>
                <a:ea typeface="Open Sans" panose="020B0606030504020204" pitchFamily="34" charset="0"/>
                <a:cs typeface="Open Sans" panose="020B0606030504020204" pitchFamily="34" charset="0"/>
              </a:rPr>
              <a:t>COLLEGE-FOCUSED COLLABORATION</a:t>
            </a:r>
          </a:p>
          <a:p>
            <a:pPr algn="ctr" defTabSz="914377"/>
            <a:r>
              <a:rPr lang="en-US" sz="2400" dirty="0">
                <a:latin typeface="Raleway" panose="020B0503030101060003" pitchFamily="34" charset="0"/>
              </a:rPr>
              <a:t>STEPS TO UNITE THE DISTRICT THROUGH MEDIA</a:t>
            </a:r>
          </a:p>
        </p:txBody>
      </p:sp>
      <p:cxnSp>
        <p:nvCxnSpPr>
          <p:cNvPr id="3" name="Straight Connector 2"/>
          <p:cNvCxnSpPr/>
          <p:nvPr/>
        </p:nvCxnSpPr>
        <p:spPr>
          <a:xfrm>
            <a:off x="3720275" y="1027339"/>
            <a:ext cx="452062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6" name="Picture 25">
            <a:extLst>
              <a:ext uri="{FF2B5EF4-FFF2-40B4-BE49-F238E27FC236}">
                <a16:creationId xmlns:a16="http://schemas.microsoft.com/office/drawing/2014/main" xmlns="" id="{194D772A-5F6E-4386-A090-64D513E5C1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673" y="369622"/>
            <a:ext cx="1749561" cy="302284"/>
          </a:xfrm>
          <a:prstGeom prst="rect">
            <a:avLst/>
          </a:prstGeom>
        </p:spPr>
      </p:pic>
      <p:sp>
        <p:nvSpPr>
          <p:cNvPr id="32" name="Rectangle 16">
            <a:extLst>
              <a:ext uri="{FF2B5EF4-FFF2-40B4-BE49-F238E27FC236}">
                <a16:creationId xmlns:a16="http://schemas.microsoft.com/office/drawing/2014/main" xmlns="" id="{05CE4BF6-C30E-4B30-804A-E0B28E3A9C35}"/>
              </a:ext>
            </a:extLst>
          </p:cNvPr>
          <p:cNvSpPr>
            <a:spLocks noChangeArrowheads="1"/>
          </p:cNvSpPr>
          <p:nvPr/>
        </p:nvSpPr>
        <p:spPr bwMode="auto">
          <a:xfrm>
            <a:off x="8000913" y="4024404"/>
            <a:ext cx="20638" cy="730250"/>
          </a:xfrm>
          <a:prstGeom prst="rect">
            <a:avLst/>
          </a:prstGeom>
          <a:solidFill>
            <a:srgbClr val="CAD7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nvGrpSpPr>
          <p:cNvPr id="34" name="Group 33"/>
          <p:cNvGrpSpPr/>
          <p:nvPr/>
        </p:nvGrpSpPr>
        <p:grpSpPr>
          <a:xfrm>
            <a:off x="726753" y="2788772"/>
            <a:ext cx="10069834" cy="2293938"/>
            <a:chOff x="1397000" y="703263"/>
            <a:chExt cx="10069834" cy="2293938"/>
          </a:xfrm>
          <a:solidFill>
            <a:schemeClr val="accent2">
              <a:lumMod val="50000"/>
            </a:schemeClr>
          </a:solidFill>
        </p:grpSpPr>
        <p:sp>
          <p:nvSpPr>
            <p:cNvPr id="35" name="Rectangle 272"/>
            <p:cNvSpPr>
              <a:spLocks noChangeArrowheads="1"/>
            </p:cNvSpPr>
            <p:nvPr/>
          </p:nvSpPr>
          <p:spPr bwMode="auto">
            <a:xfrm>
              <a:off x="10086651" y="978015"/>
              <a:ext cx="20638" cy="835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6" name="Rectangle 5"/>
            <p:cNvSpPr>
              <a:spLocks noChangeArrowheads="1"/>
            </p:cNvSpPr>
            <p:nvPr/>
          </p:nvSpPr>
          <p:spPr bwMode="auto">
            <a:xfrm>
              <a:off x="3781425" y="1954213"/>
              <a:ext cx="20638" cy="7302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Rectangle 6"/>
            <p:cNvSpPr>
              <a:spLocks noChangeArrowheads="1"/>
            </p:cNvSpPr>
            <p:nvPr/>
          </p:nvSpPr>
          <p:spPr bwMode="auto">
            <a:xfrm>
              <a:off x="2536825" y="1016001"/>
              <a:ext cx="22225" cy="835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Rectangle 7"/>
            <p:cNvSpPr>
              <a:spLocks noChangeArrowheads="1"/>
            </p:cNvSpPr>
            <p:nvPr/>
          </p:nvSpPr>
          <p:spPr bwMode="auto">
            <a:xfrm flipV="1">
              <a:off x="1614487" y="1794194"/>
              <a:ext cx="9852347" cy="4571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Oval 8"/>
            <p:cNvSpPr>
              <a:spLocks noChangeArrowheads="1"/>
            </p:cNvSpPr>
            <p:nvPr/>
          </p:nvSpPr>
          <p:spPr bwMode="auto">
            <a:xfrm>
              <a:off x="2444750" y="1746251"/>
              <a:ext cx="206375" cy="2079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10"/>
            <p:cNvSpPr>
              <a:spLocks noEditPoints="1"/>
            </p:cNvSpPr>
            <p:nvPr/>
          </p:nvSpPr>
          <p:spPr bwMode="auto">
            <a:xfrm>
              <a:off x="1397000" y="1735138"/>
              <a:ext cx="228600" cy="230188"/>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4 h 44"/>
                <a:gd name="T12" fmla="*/ 4 w 44"/>
                <a:gd name="T13" fmla="*/ 22 h 44"/>
                <a:gd name="T14" fmla="*/ 22 w 44"/>
                <a:gd name="T15" fmla="*/ 40 h 44"/>
                <a:gd name="T16" fmla="*/ 40 w 44"/>
                <a:gd name="T17" fmla="*/ 22 h 44"/>
                <a:gd name="T18" fmla="*/ 22 w 44"/>
                <a:gd name="T1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4"/>
                  </a:moveTo>
                  <a:cubicBezTo>
                    <a:pt x="12" y="4"/>
                    <a:pt x="4" y="12"/>
                    <a:pt x="4" y="22"/>
                  </a:cubicBezTo>
                  <a:cubicBezTo>
                    <a:pt x="4" y="32"/>
                    <a:pt x="12" y="40"/>
                    <a:pt x="22" y="40"/>
                  </a:cubicBezTo>
                  <a:cubicBezTo>
                    <a:pt x="32" y="40"/>
                    <a:pt x="40" y="32"/>
                    <a:pt x="40" y="22"/>
                  </a:cubicBezTo>
                  <a:cubicBezTo>
                    <a:pt x="40" y="12"/>
                    <a:pt x="32" y="4"/>
                    <a:pt x="2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Oval 11"/>
            <p:cNvSpPr>
              <a:spLocks noChangeArrowheads="1"/>
            </p:cNvSpPr>
            <p:nvPr/>
          </p:nvSpPr>
          <p:spPr bwMode="auto">
            <a:xfrm>
              <a:off x="10818812" y="1746251"/>
              <a:ext cx="206375" cy="2079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2"/>
            <p:cNvSpPr>
              <a:spLocks noEditPoints="1"/>
            </p:cNvSpPr>
            <p:nvPr/>
          </p:nvSpPr>
          <p:spPr bwMode="auto">
            <a:xfrm>
              <a:off x="10793405" y="1735138"/>
              <a:ext cx="228600" cy="230188"/>
            </a:xfrm>
            <a:custGeom>
              <a:avLst/>
              <a:gdLst>
                <a:gd name="T0" fmla="*/ 22 w 44"/>
                <a:gd name="T1" fmla="*/ 44 h 44"/>
                <a:gd name="T2" fmla="*/ 0 w 44"/>
                <a:gd name="T3" fmla="*/ 22 h 44"/>
                <a:gd name="T4" fmla="*/ 22 w 44"/>
                <a:gd name="T5" fmla="*/ 0 h 44"/>
                <a:gd name="T6" fmla="*/ 44 w 44"/>
                <a:gd name="T7" fmla="*/ 22 h 44"/>
                <a:gd name="T8" fmla="*/ 22 w 44"/>
                <a:gd name="T9" fmla="*/ 44 h 44"/>
                <a:gd name="T10" fmla="*/ 22 w 44"/>
                <a:gd name="T11" fmla="*/ 4 h 44"/>
                <a:gd name="T12" fmla="*/ 4 w 44"/>
                <a:gd name="T13" fmla="*/ 22 h 44"/>
                <a:gd name="T14" fmla="*/ 22 w 44"/>
                <a:gd name="T15" fmla="*/ 40 h 44"/>
                <a:gd name="T16" fmla="*/ 40 w 44"/>
                <a:gd name="T17" fmla="*/ 22 h 44"/>
                <a:gd name="T18" fmla="*/ 22 w 44"/>
                <a:gd name="T19" fmla="*/ 4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 h="44">
                  <a:moveTo>
                    <a:pt x="22" y="44"/>
                  </a:moveTo>
                  <a:cubicBezTo>
                    <a:pt x="10" y="44"/>
                    <a:pt x="0" y="34"/>
                    <a:pt x="0" y="22"/>
                  </a:cubicBezTo>
                  <a:cubicBezTo>
                    <a:pt x="0" y="10"/>
                    <a:pt x="10" y="0"/>
                    <a:pt x="22" y="0"/>
                  </a:cubicBezTo>
                  <a:cubicBezTo>
                    <a:pt x="34" y="0"/>
                    <a:pt x="44" y="10"/>
                    <a:pt x="44" y="22"/>
                  </a:cubicBezTo>
                  <a:cubicBezTo>
                    <a:pt x="44" y="34"/>
                    <a:pt x="34" y="44"/>
                    <a:pt x="22" y="44"/>
                  </a:cubicBezTo>
                  <a:close/>
                  <a:moveTo>
                    <a:pt x="22" y="4"/>
                  </a:moveTo>
                  <a:cubicBezTo>
                    <a:pt x="12" y="4"/>
                    <a:pt x="4" y="12"/>
                    <a:pt x="4" y="22"/>
                  </a:cubicBezTo>
                  <a:cubicBezTo>
                    <a:pt x="4" y="32"/>
                    <a:pt x="12" y="40"/>
                    <a:pt x="22" y="40"/>
                  </a:cubicBezTo>
                  <a:cubicBezTo>
                    <a:pt x="32" y="40"/>
                    <a:pt x="40" y="32"/>
                    <a:pt x="40" y="22"/>
                  </a:cubicBezTo>
                  <a:cubicBezTo>
                    <a:pt x="40" y="12"/>
                    <a:pt x="32" y="4"/>
                    <a:pt x="2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Oval 13"/>
            <p:cNvSpPr>
              <a:spLocks noChangeArrowheads="1"/>
            </p:cNvSpPr>
            <p:nvPr/>
          </p:nvSpPr>
          <p:spPr bwMode="auto">
            <a:xfrm>
              <a:off x="2236788" y="703263"/>
              <a:ext cx="622300" cy="6254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Oval 14"/>
            <p:cNvSpPr>
              <a:spLocks noChangeArrowheads="1"/>
            </p:cNvSpPr>
            <p:nvPr/>
          </p:nvSpPr>
          <p:spPr bwMode="auto">
            <a:xfrm>
              <a:off x="3689350" y="1746251"/>
              <a:ext cx="206375" cy="2079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Oval 15"/>
            <p:cNvSpPr>
              <a:spLocks noChangeArrowheads="1"/>
            </p:cNvSpPr>
            <p:nvPr/>
          </p:nvSpPr>
          <p:spPr bwMode="auto">
            <a:xfrm>
              <a:off x="3481388" y="2371726"/>
              <a:ext cx="622300" cy="6254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Rectangle 16"/>
            <p:cNvSpPr>
              <a:spLocks noChangeArrowheads="1"/>
            </p:cNvSpPr>
            <p:nvPr/>
          </p:nvSpPr>
          <p:spPr bwMode="auto">
            <a:xfrm>
              <a:off x="6270625" y="1954213"/>
              <a:ext cx="20638" cy="7302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Rectangle 17"/>
            <p:cNvSpPr>
              <a:spLocks noChangeArrowheads="1"/>
            </p:cNvSpPr>
            <p:nvPr/>
          </p:nvSpPr>
          <p:spPr bwMode="auto">
            <a:xfrm>
              <a:off x="5026025" y="1016001"/>
              <a:ext cx="20638" cy="835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Oval 18"/>
            <p:cNvSpPr>
              <a:spLocks noChangeArrowheads="1"/>
            </p:cNvSpPr>
            <p:nvPr/>
          </p:nvSpPr>
          <p:spPr bwMode="auto">
            <a:xfrm>
              <a:off x="4932363" y="1746251"/>
              <a:ext cx="207963" cy="2079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Oval 19"/>
            <p:cNvSpPr>
              <a:spLocks noChangeArrowheads="1"/>
            </p:cNvSpPr>
            <p:nvPr/>
          </p:nvSpPr>
          <p:spPr bwMode="auto">
            <a:xfrm>
              <a:off x="6176963" y="1746251"/>
              <a:ext cx="207963" cy="2079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Oval 20"/>
            <p:cNvSpPr>
              <a:spLocks noChangeArrowheads="1"/>
            </p:cNvSpPr>
            <p:nvPr/>
          </p:nvSpPr>
          <p:spPr bwMode="auto">
            <a:xfrm>
              <a:off x="5970588" y="2371726"/>
              <a:ext cx="622300" cy="6254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Rectangle 266"/>
            <p:cNvSpPr>
              <a:spLocks noChangeArrowheads="1"/>
            </p:cNvSpPr>
            <p:nvPr/>
          </p:nvSpPr>
          <p:spPr bwMode="auto">
            <a:xfrm>
              <a:off x="10907583" y="1959075"/>
              <a:ext cx="20638" cy="7302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Rectangle 267"/>
            <p:cNvSpPr>
              <a:spLocks noChangeArrowheads="1"/>
            </p:cNvSpPr>
            <p:nvPr/>
          </p:nvSpPr>
          <p:spPr bwMode="auto">
            <a:xfrm>
              <a:off x="7515225" y="1016001"/>
              <a:ext cx="20638" cy="8350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Oval 268"/>
            <p:cNvSpPr>
              <a:spLocks noChangeArrowheads="1"/>
            </p:cNvSpPr>
            <p:nvPr/>
          </p:nvSpPr>
          <p:spPr bwMode="auto">
            <a:xfrm>
              <a:off x="7421563" y="1746251"/>
              <a:ext cx="207963" cy="2079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4" name="Oval 269"/>
            <p:cNvSpPr>
              <a:spLocks noChangeArrowheads="1"/>
            </p:cNvSpPr>
            <p:nvPr/>
          </p:nvSpPr>
          <p:spPr bwMode="auto">
            <a:xfrm>
              <a:off x="7215188" y="703263"/>
              <a:ext cx="622300" cy="6254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Oval 270"/>
            <p:cNvSpPr>
              <a:spLocks noChangeArrowheads="1"/>
            </p:cNvSpPr>
            <p:nvPr/>
          </p:nvSpPr>
          <p:spPr bwMode="auto">
            <a:xfrm>
              <a:off x="8580433" y="1746251"/>
              <a:ext cx="207963" cy="207963"/>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56" name="Oval 271"/>
            <p:cNvSpPr>
              <a:spLocks noChangeArrowheads="1"/>
            </p:cNvSpPr>
            <p:nvPr/>
          </p:nvSpPr>
          <p:spPr bwMode="auto">
            <a:xfrm>
              <a:off x="10602116" y="2353866"/>
              <a:ext cx="620713" cy="6254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7" name="Oval 274"/>
            <p:cNvSpPr>
              <a:spLocks noChangeArrowheads="1"/>
            </p:cNvSpPr>
            <p:nvPr/>
          </p:nvSpPr>
          <p:spPr bwMode="auto">
            <a:xfrm>
              <a:off x="9787010" y="709451"/>
              <a:ext cx="622300" cy="6254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Oval 20"/>
            <p:cNvSpPr>
              <a:spLocks noChangeArrowheads="1"/>
            </p:cNvSpPr>
            <p:nvPr/>
          </p:nvSpPr>
          <p:spPr bwMode="auto">
            <a:xfrm>
              <a:off x="4725987" y="703263"/>
              <a:ext cx="622300" cy="625475"/>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59" name="Rectangle 58"/>
          <p:cNvSpPr/>
          <p:nvPr/>
        </p:nvSpPr>
        <p:spPr>
          <a:xfrm>
            <a:off x="1658720" y="2693487"/>
            <a:ext cx="437940" cy="707886"/>
          </a:xfrm>
          <a:prstGeom prst="rect">
            <a:avLst/>
          </a:prstGeom>
        </p:spPr>
        <p:txBody>
          <a:bodyPr wrap="none">
            <a:spAutoFit/>
          </a:bodyPr>
          <a:lstStyle/>
          <a:p>
            <a:r>
              <a:rPr lang="id-ID" sz="4000" b="1" dirty="0">
                <a:solidFill>
                  <a:schemeClr val="bg1"/>
                </a:solidFill>
                <a:latin typeface="Raleway" panose="020B0503030101060003" pitchFamily="34" charset="0"/>
              </a:rPr>
              <a:t>1</a:t>
            </a:r>
            <a:endParaRPr lang="en-US" sz="4000" b="1" dirty="0">
              <a:solidFill>
                <a:schemeClr val="bg1"/>
              </a:solidFill>
              <a:latin typeface="Raleway" panose="020B0503030101060003" pitchFamily="34" charset="0"/>
            </a:endParaRPr>
          </a:p>
        </p:txBody>
      </p:sp>
      <p:sp>
        <p:nvSpPr>
          <p:cNvPr id="60" name="Rectangle 59"/>
          <p:cNvSpPr/>
          <p:nvPr/>
        </p:nvSpPr>
        <p:spPr>
          <a:xfrm>
            <a:off x="4147748" y="2673990"/>
            <a:ext cx="471604" cy="707886"/>
          </a:xfrm>
          <a:prstGeom prst="rect">
            <a:avLst/>
          </a:prstGeom>
        </p:spPr>
        <p:txBody>
          <a:bodyPr wrap="none">
            <a:spAutoFit/>
          </a:bodyPr>
          <a:lstStyle/>
          <a:p>
            <a:r>
              <a:rPr lang="id-ID" sz="4000" b="1" dirty="0">
                <a:solidFill>
                  <a:schemeClr val="bg1"/>
                </a:solidFill>
                <a:latin typeface="Raleway" panose="020B0503030101060003" pitchFamily="34" charset="0"/>
              </a:rPr>
              <a:t>3</a:t>
            </a:r>
            <a:endParaRPr lang="en-US" sz="4000" b="1" dirty="0">
              <a:solidFill>
                <a:schemeClr val="bg1"/>
              </a:solidFill>
              <a:latin typeface="Raleway" panose="020B0503030101060003" pitchFamily="34" charset="0"/>
            </a:endParaRPr>
          </a:p>
        </p:txBody>
      </p:sp>
      <p:sp>
        <p:nvSpPr>
          <p:cNvPr id="62" name="Rectangle 61"/>
          <p:cNvSpPr/>
          <p:nvPr/>
        </p:nvSpPr>
        <p:spPr>
          <a:xfrm>
            <a:off x="6614880" y="2684848"/>
            <a:ext cx="468398" cy="707886"/>
          </a:xfrm>
          <a:prstGeom prst="rect">
            <a:avLst/>
          </a:prstGeom>
        </p:spPr>
        <p:txBody>
          <a:bodyPr wrap="none">
            <a:spAutoFit/>
          </a:bodyPr>
          <a:lstStyle/>
          <a:p>
            <a:r>
              <a:rPr lang="id-ID" sz="4000" b="1" dirty="0">
                <a:solidFill>
                  <a:schemeClr val="bg1"/>
                </a:solidFill>
                <a:latin typeface="Raleway" panose="020B0503030101060003" pitchFamily="34" charset="0"/>
              </a:rPr>
              <a:t>5</a:t>
            </a:r>
            <a:endParaRPr lang="en-US" sz="4000" b="1" dirty="0">
              <a:solidFill>
                <a:schemeClr val="bg1"/>
              </a:solidFill>
              <a:latin typeface="Raleway" panose="020B0503030101060003" pitchFamily="34" charset="0"/>
            </a:endParaRPr>
          </a:p>
        </p:txBody>
      </p:sp>
      <p:sp>
        <p:nvSpPr>
          <p:cNvPr id="63" name="Rectangle 62"/>
          <p:cNvSpPr/>
          <p:nvPr/>
        </p:nvSpPr>
        <p:spPr>
          <a:xfrm>
            <a:off x="9218943" y="2712549"/>
            <a:ext cx="495649" cy="707886"/>
          </a:xfrm>
          <a:prstGeom prst="rect">
            <a:avLst/>
          </a:prstGeom>
        </p:spPr>
        <p:txBody>
          <a:bodyPr wrap="none">
            <a:spAutoFit/>
          </a:bodyPr>
          <a:lstStyle/>
          <a:p>
            <a:r>
              <a:rPr lang="en-US" sz="4000" b="1" dirty="0">
                <a:solidFill>
                  <a:schemeClr val="bg1"/>
                </a:solidFill>
                <a:latin typeface="Raleway" panose="020B0503030101060003" pitchFamily="34" charset="0"/>
              </a:rPr>
              <a:t>7</a:t>
            </a:r>
          </a:p>
        </p:txBody>
      </p:sp>
      <p:sp>
        <p:nvSpPr>
          <p:cNvPr id="66" name="Rectangle 65"/>
          <p:cNvSpPr/>
          <p:nvPr/>
        </p:nvSpPr>
        <p:spPr>
          <a:xfrm>
            <a:off x="2876551" y="4364274"/>
            <a:ext cx="473206" cy="707886"/>
          </a:xfrm>
          <a:prstGeom prst="rect">
            <a:avLst/>
          </a:prstGeom>
        </p:spPr>
        <p:txBody>
          <a:bodyPr wrap="none">
            <a:spAutoFit/>
          </a:bodyPr>
          <a:lstStyle/>
          <a:p>
            <a:r>
              <a:rPr lang="id-ID" sz="4000" b="1" dirty="0">
                <a:solidFill>
                  <a:schemeClr val="bg1"/>
                </a:solidFill>
                <a:latin typeface="Raleway" panose="020B0503030101060003" pitchFamily="34" charset="0"/>
              </a:rPr>
              <a:t>2</a:t>
            </a:r>
            <a:endParaRPr lang="en-US" sz="4000" b="1" dirty="0">
              <a:solidFill>
                <a:schemeClr val="bg1"/>
              </a:solidFill>
              <a:latin typeface="Raleway" panose="020B0503030101060003" pitchFamily="34" charset="0"/>
            </a:endParaRPr>
          </a:p>
        </p:txBody>
      </p:sp>
      <p:sp>
        <p:nvSpPr>
          <p:cNvPr id="68" name="Rectangle 67"/>
          <p:cNvSpPr/>
          <p:nvPr/>
        </p:nvSpPr>
        <p:spPr>
          <a:xfrm>
            <a:off x="5361588" y="4364274"/>
            <a:ext cx="478016" cy="707886"/>
          </a:xfrm>
          <a:prstGeom prst="rect">
            <a:avLst/>
          </a:prstGeom>
        </p:spPr>
        <p:txBody>
          <a:bodyPr wrap="none">
            <a:spAutoFit/>
          </a:bodyPr>
          <a:lstStyle/>
          <a:p>
            <a:r>
              <a:rPr lang="id-ID" sz="4000" b="1" dirty="0">
                <a:solidFill>
                  <a:schemeClr val="bg1"/>
                </a:solidFill>
                <a:latin typeface="Raleway" panose="020B0503030101060003" pitchFamily="34" charset="0"/>
              </a:rPr>
              <a:t>4</a:t>
            </a:r>
            <a:endParaRPr lang="en-US" sz="4000" b="1" dirty="0">
              <a:solidFill>
                <a:schemeClr val="bg1"/>
              </a:solidFill>
              <a:latin typeface="Raleway" panose="020B0503030101060003" pitchFamily="34" charset="0"/>
            </a:endParaRPr>
          </a:p>
        </p:txBody>
      </p:sp>
      <p:sp>
        <p:nvSpPr>
          <p:cNvPr id="69" name="Rectangle 68"/>
          <p:cNvSpPr/>
          <p:nvPr/>
        </p:nvSpPr>
        <p:spPr>
          <a:xfrm>
            <a:off x="9993796" y="4390162"/>
            <a:ext cx="495649" cy="707886"/>
          </a:xfrm>
          <a:prstGeom prst="rect">
            <a:avLst/>
          </a:prstGeom>
        </p:spPr>
        <p:txBody>
          <a:bodyPr wrap="none">
            <a:spAutoFit/>
          </a:bodyPr>
          <a:lstStyle/>
          <a:p>
            <a:r>
              <a:rPr lang="en-US" sz="4000" b="1" dirty="0">
                <a:solidFill>
                  <a:schemeClr val="bg1"/>
                </a:solidFill>
                <a:latin typeface="Raleway" panose="020B0503030101060003" pitchFamily="34" charset="0"/>
              </a:rPr>
              <a:t>8</a:t>
            </a:r>
          </a:p>
        </p:txBody>
      </p:sp>
      <p:sp>
        <p:nvSpPr>
          <p:cNvPr id="70" name="Content Placeholder 2"/>
          <p:cNvSpPr txBox="1">
            <a:spLocks/>
          </p:cNvSpPr>
          <p:nvPr/>
        </p:nvSpPr>
        <p:spPr>
          <a:xfrm>
            <a:off x="8221076" y="1354187"/>
            <a:ext cx="2411293" cy="129646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chemeClr val="tx1"/>
                </a:solidFill>
              </a:rPr>
              <a:t>SBVC Cohort </a:t>
            </a:r>
          </a:p>
          <a:p>
            <a:pPr marL="0" indent="0" algn="ctr">
              <a:buNone/>
            </a:pPr>
            <a:r>
              <a:rPr lang="en-US" sz="1600" b="1" dirty="0">
                <a:solidFill>
                  <a:schemeClr val="tx1"/>
                </a:solidFill>
              </a:rPr>
              <a:t>Launch</a:t>
            </a:r>
            <a:r>
              <a:rPr lang="en-US" b="1" dirty="0">
                <a:solidFill>
                  <a:schemeClr val="tx2"/>
                </a:solidFill>
              </a:rPr>
              <a:t/>
            </a:r>
            <a:br>
              <a:rPr lang="en-US" b="1" dirty="0">
                <a:solidFill>
                  <a:schemeClr val="tx2"/>
                </a:solidFill>
              </a:rPr>
            </a:br>
            <a:r>
              <a:rPr lang="en-US" sz="1200" dirty="0">
                <a:solidFill>
                  <a:schemeClr val="bg2">
                    <a:lumMod val="25000"/>
                  </a:schemeClr>
                </a:solidFill>
              </a:rPr>
              <a:t>Regional recruitment planning initiated for Fall and Spring semesters of the 2018-2019 academic year.</a:t>
            </a:r>
          </a:p>
        </p:txBody>
      </p:sp>
      <p:sp>
        <p:nvSpPr>
          <p:cNvPr id="71" name="Content Placeholder 2"/>
          <p:cNvSpPr txBox="1">
            <a:spLocks/>
          </p:cNvSpPr>
          <p:nvPr/>
        </p:nvSpPr>
        <p:spPr>
          <a:xfrm>
            <a:off x="4304777" y="5135287"/>
            <a:ext cx="2550738" cy="13049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chemeClr val="tx1"/>
                </a:solidFill>
              </a:rPr>
              <a:t>Empire / FNX </a:t>
            </a:r>
          </a:p>
          <a:p>
            <a:pPr marL="0" indent="0" algn="ctr">
              <a:buNone/>
            </a:pPr>
            <a:r>
              <a:rPr lang="en-US" sz="1600" b="1" dirty="0">
                <a:solidFill>
                  <a:schemeClr val="tx1"/>
                </a:solidFill>
              </a:rPr>
              <a:t>Digital </a:t>
            </a:r>
            <a:r>
              <a:rPr lang="en-US" b="1" dirty="0">
                <a:solidFill>
                  <a:schemeClr val="accent3"/>
                </a:solidFill>
              </a:rPr>
              <a:t/>
            </a:r>
            <a:br>
              <a:rPr lang="en-US" b="1" dirty="0">
                <a:solidFill>
                  <a:schemeClr val="accent3"/>
                </a:solidFill>
              </a:rPr>
            </a:br>
            <a:r>
              <a:rPr lang="en-US" sz="1200" dirty="0">
                <a:solidFill>
                  <a:schemeClr val="bg2">
                    <a:lumMod val="25000"/>
                  </a:schemeClr>
                </a:solidFill>
              </a:rPr>
              <a:t>With better facilities and opportunities, SBVC and CHC students will have internships waiting for them to shine and further refine their skills. </a:t>
            </a:r>
          </a:p>
        </p:txBody>
      </p:sp>
      <p:sp>
        <p:nvSpPr>
          <p:cNvPr id="72" name="Content Placeholder 2"/>
          <p:cNvSpPr txBox="1">
            <a:spLocks/>
          </p:cNvSpPr>
          <p:nvPr/>
        </p:nvSpPr>
        <p:spPr>
          <a:xfrm>
            <a:off x="557331" y="1379853"/>
            <a:ext cx="2445384" cy="1304995"/>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chemeClr val="tx1"/>
                </a:solidFill>
              </a:rPr>
              <a:t>FCC UHF/VHF </a:t>
            </a:r>
          </a:p>
          <a:p>
            <a:pPr marL="0" indent="0" algn="ctr">
              <a:buNone/>
            </a:pPr>
            <a:r>
              <a:rPr lang="en-US" sz="1600" b="1" dirty="0">
                <a:solidFill>
                  <a:schemeClr val="tx1"/>
                </a:solidFill>
              </a:rPr>
              <a:t>Transition </a:t>
            </a:r>
          </a:p>
          <a:p>
            <a:pPr marL="0" indent="0" algn="ctr">
              <a:buNone/>
            </a:pPr>
            <a:r>
              <a:rPr lang="en-US" sz="1200" dirty="0">
                <a:solidFill>
                  <a:schemeClr val="bg2">
                    <a:lumMod val="25000"/>
                  </a:schemeClr>
                </a:solidFill>
              </a:rPr>
              <a:t>Complete the process of FCC mandated shift from UHF to VHF, along with the construction of new Tower on Box Springs  </a:t>
            </a:r>
          </a:p>
        </p:txBody>
      </p:sp>
      <p:sp>
        <p:nvSpPr>
          <p:cNvPr id="73" name="Content Placeholder 2"/>
          <p:cNvSpPr txBox="1">
            <a:spLocks/>
          </p:cNvSpPr>
          <p:nvPr/>
        </p:nvSpPr>
        <p:spPr>
          <a:xfrm>
            <a:off x="2955162" y="1371214"/>
            <a:ext cx="2884442" cy="13049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chemeClr val="tx1"/>
                </a:solidFill>
              </a:rPr>
              <a:t>Tech-Core Modernization</a:t>
            </a:r>
          </a:p>
          <a:p>
            <a:pPr marL="0" indent="0" algn="ctr">
              <a:buNone/>
            </a:pPr>
            <a:r>
              <a:rPr lang="en-US" sz="1600" b="1" dirty="0">
                <a:solidFill>
                  <a:schemeClr val="tx1"/>
                </a:solidFill>
              </a:rPr>
              <a:t>Build</a:t>
            </a:r>
            <a:r>
              <a:rPr lang="en-US" b="1" dirty="0">
                <a:solidFill>
                  <a:schemeClr val="tx1"/>
                </a:solidFill>
              </a:rPr>
              <a:t/>
            </a:r>
            <a:br>
              <a:rPr lang="en-US" b="1" dirty="0">
                <a:solidFill>
                  <a:schemeClr val="tx1"/>
                </a:solidFill>
              </a:rPr>
            </a:br>
            <a:r>
              <a:rPr lang="en-US" sz="1200" dirty="0">
                <a:solidFill>
                  <a:schemeClr val="bg2">
                    <a:lumMod val="25000"/>
                  </a:schemeClr>
                </a:solidFill>
              </a:rPr>
              <a:t>Create a technologically advanced infrastructure at KVCR that will enable production resources for staff and students alike to create the highest quality content. </a:t>
            </a:r>
          </a:p>
        </p:txBody>
      </p:sp>
      <p:sp>
        <p:nvSpPr>
          <p:cNvPr id="74" name="Content Placeholder 2"/>
          <p:cNvSpPr txBox="1">
            <a:spLocks/>
          </p:cNvSpPr>
          <p:nvPr/>
        </p:nvSpPr>
        <p:spPr>
          <a:xfrm>
            <a:off x="5727774" y="1371214"/>
            <a:ext cx="2565475" cy="13049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chemeClr val="tx1"/>
                </a:solidFill>
              </a:rPr>
              <a:t>CHC and SBVC</a:t>
            </a:r>
          </a:p>
          <a:p>
            <a:pPr marL="0" indent="0" algn="ctr">
              <a:buNone/>
            </a:pPr>
            <a:r>
              <a:rPr lang="en-US" sz="1600" b="1" dirty="0">
                <a:solidFill>
                  <a:schemeClr val="tx1"/>
                </a:solidFill>
              </a:rPr>
              <a:t>Digital Academy</a:t>
            </a:r>
            <a:r>
              <a:rPr lang="en-US" b="1" dirty="0">
                <a:solidFill>
                  <a:schemeClr val="accent4"/>
                </a:solidFill>
              </a:rPr>
              <a:t/>
            </a:r>
            <a:br>
              <a:rPr lang="en-US" b="1" dirty="0">
                <a:solidFill>
                  <a:schemeClr val="accent4"/>
                </a:solidFill>
              </a:rPr>
            </a:br>
            <a:r>
              <a:rPr lang="en-US" sz="1200" dirty="0">
                <a:solidFill>
                  <a:schemeClr val="bg2">
                    <a:lumMod val="25000"/>
                  </a:schemeClr>
                </a:solidFill>
              </a:rPr>
              <a:t>Begin the renovation of CHC and SBVC to accommodate the IE Film &amp; Digital Media Academy with production suites and small soundstages.  </a:t>
            </a:r>
          </a:p>
        </p:txBody>
      </p:sp>
      <p:sp>
        <p:nvSpPr>
          <p:cNvPr id="75" name="Content Placeholder 2"/>
          <p:cNvSpPr txBox="1">
            <a:spLocks/>
          </p:cNvSpPr>
          <p:nvPr/>
        </p:nvSpPr>
        <p:spPr>
          <a:xfrm>
            <a:off x="8858225" y="5135287"/>
            <a:ext cx="2758222" cy="13049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chemeClr val="tx1"/>
                </a:solidFill>
              </a:rPr>
              <a:t>CHC Cohort </a:t>
            </a:r>
          </a:p>
          <a:p>
            <a:pPr marL="0" indent="0" algn="ctr">
              <a:buNone/>
            </a:pPr>
            <a:r>
              <a:rPr lang="en-US" sz="1600" b="1" dirty="0">
                <a:solidFill>
                  <a:schemeClr val="tx1"/>
                </a:solidFill>
              </a:rPr>
              <a:t>Launch</a:t>
            </a:r>
          </a:p>
          <a:p>
            <a:pPr marL="0" indent="0" algn="ctr">
              <a:buNone/>
            </a:pPr>
            <a:r>
              <a:rPr lang="en-US" sz="1200" dirty="0">
                <a:solidFill>
                  <a:schemeClr val="bg2">
                    <a:lumMod val="25000"/>
                  </a:schemeClr>
                </a:solidFill>
              </a:rPr>
              <a:t>Multimedia Faculty hiring in FY2017-18, with curriculum, facilities, and recruitment planning in FY2018-19 for Academy launch in Fall 2019.</a:t>
            </a:r>
          </a:p>
        </p:txBody>
      </p:sp>
      <p:sp>
        <p:nvSpPr>
          <p:cNvPr id="77" name="Content Placeholder 2">
            <a:extLst>
              <a:ext uri="{FF2B5EF4-FFF2-40B4-BE49-F238E27FC236}">
                <a16:creationId xmlns:a16="http://schemas.microsoft.com/office/drawing/2014/main" xmlns="" id="{42451E6F-472B-412C-9C60-C3A8606EC6F8}"/>
              </a:ext>
            </a:extLst>
          </p:cNvPr>
          <p:cNvSpPr txBox="1">
            <a:spLocks/>
          </p:cNvSpPr>
          <p:nvPr/>
        </p:nvSpPr>
        <p:spPr>
          <a:xfrm>
            <a:off x="1701884" y="5135287"/>
            <a:ext cx="2576741" cy="13049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chemeClr val="tx1"/>
                </a:solidFill>
              </a:rPr>
              <a:t>Station </a:t>
            </a:r>
            <a:r>
              <a:rPr lang="en-US" sz="1600" b="1" dirty="0" smtClean="0">
                <a:solidFill>
                  <a:schemeClr val="tx1"/>
                </a:solidFill>
              </a:rPr>
              <a:t>Design</a:t>
            </a:r>
            <a:r>
              <a:rPr lang="en-US" b="1" dirty="0">
                <a:solidFill>
                  <a:schemeClr val="accent4"/>
                </a:solidFill>
              </a:rPr>
              <a:t/>
            </a:r>
            <a:br>
              <a:rPr lang="en-US" b="1" dirty="0">
                <a:solidFill>
                  <a:schemeClr val="accent4"/>
                </a:solidFill>
              </a:rPr>
            </a:br>
            <a:r>
              <a:rPr lang="en-US" sz="1200" dirty="0">
                <a:solidFill>
                  <a:schemeClr val="bg2">
                    <a:lumMod val="25000"/>
                  </a:schemeClr>
                </a:solidFill>
              </a:rPr>
              <a:t>Design has begun with a full station upgrade to be completed by the end of 2018.</a:t>
            </a:r>
          </a:p>
        </p:txBody>
      </p:sp>
      <p:sp>
        <p:nvSpPr>
          <p:cNvPr id="78" name="Rectangle 77">
            <a:extLst>
              <a:ext uri="{FF2B5EF4-FFF2-40B4-BE49-F238E27FC236}">
                <a16:creationId xmlns:a16="http://schemas.microsoft.com/office/drawing/2014/main" xmlns="" id="{FA0089AC-D3F7-41A9-8782-00FC6C6FBFE0}"/>
              </a:ext>
            </a:extLst>
          </p:cNvPr>
          <p:cNvSpPr/>
          <p:nvPr/>
        </p:nvSpPr>
        <p:spPr>
          <a:xfrm>
            <a:off x="7490436" y="4245039"/>
            <a:ext cx="478016" cy="707886"/>
          </a:xfrm>
          <a:prstGeom prst="rect">
            <a:avLst/>
          </a:prstGeom>
        </p:spPr>
        <p:txBody>
          <a:bodyPr wrap="none">
            <a:spAutoFit/>
          </a:bodyPr>
          <a:lstStyle/>
          <a:p>
            <a:r>
              <a:rPr lang="id-ID" sz="4000" b="1" dirty="0">
                <a:solidFill>
                  <a:schemeClr val="bg1"/>
                </a:solidFill>
                <a:latin typeface="Raleway" panose="020B0503030101060003" pitchFamily="34" charset="0"/>
              </a:rPr>
              <a:t>4</a:t>
            </a:r>
            <a:endParaRPr lang="en-US" sz="4000" b="1" dirty="0">
              <a:solidFill>
                <a:schemeClr val="bg1"/>
              </a:solidFill>
              <a:latin typeface="Raleway" panose="020B0503030101060003" pitchFamily="34" charset="0"/>
            </a:endParaRPr>
          </a:p>
        </p:txBody>
      </p:sp>
      <p:sp>
        <p:nvSpPr>
          <p:cNvPr id="79" name="Content Placeholder 2">
            <a:extLst>
              <a:ext uri="{FF2B5EF4-FFF2-40B4-BE49-F238E27FC236}">
                <a16:creationId xmlns:a16="http://schemas.microsoft.com/office/drawing/2014/main" xmlns="" id="{4832C390-661B-44AC-B40E-D01B991DE3CC}"/>
              </a:ext>
            </a:extLst>
          </p:cNvPr>
          <p:cNvSpPr txBox="1">
            <a:spLocks/>
          </p:cNvSpPr>
          <p:nvPr/>
        </p:nvSpPr>
        <p:spPr>
          <a:xfrm>
            <a:off x="6932934" y="5164256"/>
            <a:ext cx="1960885" cy="1304996"/>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600" b="1" dirty="0">
                <a:solidFill>
                  <a:schemeClr val="tx1"/>
                </a:solidFill>
              </a:rPr>
              <a:t>Empire News </a:t>
            </a:r>
            <a:r>
              <a:rPr lang="en-US" sz="1600" b="1" dirty="0" smtClean="0">
                <a:solidFill>
                  <a:schemeClr val="tx1"/>
                </a:solidFill>
              </a:rPr>
              <a:t>Launch</a:t>
            </a:r>
          </a:p>
          <a:p>
            <a:pPr marL="0" indent="0" algn="ctr">
              <a:buNone/>
            </a:pPr>
            <a:r>
              <a:rPr lang="en-US" sz="1200" dirty="0" smtClean="0">
                <a:solidFill>
                  <a:schemeClr val="tx1"/>
                </a:solidFill>
              </a:rPr>
              <a:t>Hiring </a:t>
            </a:r>
            <a:r>
              <a:rPr lang="en-US" sz="1200" dirty="0">
                <a:solidFill>
                  <a:schemeClr val="tx1"/>
                </a:solidFill>
              </a:rPr>
              <a:t>of Staff for production of weekly ½ hour news program</a:t>
            </a:r>
          </a:p>
        </p:txBody>
      </p:sp>
      <p:sp>
        <p:nvSpPr>
          <p:cNvPr id="80" name="Oval 20">
            <a:extLst>
              <a:ext uri="{FF2B5EF4-FFF2-40B4-BE49-F238E27FC236}">
                <a16:creationId xmlns:a16="http://schemas.microsoft.com/office/drawing/2014/main" xmlns="" id="{54FC5D71-C215-4477-A323-24D455E2E32C}"/>
              </a:ext>
            </a:extLst>
          </p:cNvPr>
          <p:cNvSpPr>
            <a:spLocks noChangeArrowheads="1"/>
          </p:cNvSpPr>
          <p:nvPr/>
        </p:nvSpPr>
        <p:spPr bwMode="auto">
          <a:xfrm>
            <a:off x="7670950" y="4456370"/>
            <a:ext cx="622300" cy="625475"/>
          </a:xfrm>
          <a:prstGeom prst="ellipse">
            <a:avLst/>
          </a:prstGeom>
          <a:solidFill>
            <a:schemeClr val="accent2">
              <a:lumMod val="5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
        <p:nvSpPr>
          <p:cNvPr id="81" name="Rectangle 80">
            <a:extLst>
              <a:ext uri="{FF2B5EF4-FFF2-40B4-BE49-F238E27FC236}">
                <a16:creationId xmlns:a16="http://schemas.microsoft.com/office/drawing/2014/main" xmlns="" id="{773DA68A-6BCE-4598-A9B3-C4444BBF2C5A}"/>
              </a:ext>
            </a:extLst>
          </p:cNvPr>
          <p:cNvSpPr/>
          <p:nvPr/>
        </p:nvSpPr>
        <p:spPr>
          <a:xfrm>
            <a:off x="7741398" y="4426884"/>
            <a:ext cx="495649" cy="707886"/>
          </a:xfrm>
          <a:prstGeom prst="rect">
            <a:avLst/>
          </a:prstGeom>
        </p:spPr>
        <p:txBody>
          <a:bodyPr wrap="none">
            <a:spAutoFit/>
          </a:bodyPr>
          <a:lstStyle/>
          <a:p>
            <a:r>
              <a:rPr lang="en-US" sz="4000" b="1" dirty="0">
                <a:solidFill>
                  <a:schemeClr val="bg1"/>
                </a:solidFill>
                <a:latin typeface="Raleway" panose="020B0503030101060003" pitchFamily="34" charset="0"/>
              </a:rPr>
              <a:t>6</a:t>
            </a:r>
          </a:p>
        </p:txBody>
      </p:sp>
      <p:sp>
        <p:nvSpPr>
          <p:cNvPr id="82" name="Oval 9">
            <a:extLst>
              <a:ext uri="{FF2B5EF4-FFF2-40B4-BE49-F238E27FC236}">
                <a16:creationId xmlns:a16="http://schemas.microsoft.com/office/drawing/2014/main" xmlns="" id="{D8ADBC2F-A2C5-4AC9-83DC-6512F072EB9E}"/>
              </a:ext>
            </a:extLst>
          </p:cNvPr>
          <p:cNvSpPr>
            <a:spLocks noChangeArrowheads="1"/>
          </p:cNvSpPr>
          <p:nvPr/>
        </p:nvSpPr>
        <p:spPr bwMode="auto">
          <a:xfrm>
            <a:off x="9318319" y="3831760"/>
            <a:ext cx="207963" cy="207963"/>
          </a:xfrm>
          <a:prstGeom prst="ellipse">
            <a:avLst/>
          </a:prstGeom>
          <a:solidFill>
            <a:schemeClr val="accent2">
              <a:lumMod val="50000"/>
            </a:schemeClr>
          </a:solidFill>
          <a:ln>
            <a:noFill/>
          </a:ln>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37034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par>
                                <p:cTn id="8" presetID="9" presetClass="entr" presetSubtype="0" fill="hold" nodeType="withEffect">
                                  <p:stCondLst>
                                    <p:cond delay="60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par>
                          <p:cTn id="11" fill="hold">
                            <p:stCondLst>
                              <p:cond delay="1100"/>
                            </p:stCondLst>
                            <p:childTnLst>
                              <p:par>
                                <p:cTn id="12" presetID="10" presetClass="entr" presetSubtype="0" fill="hold" grpId="0" nodeType="afterEffect">
                                  <p:stCondLst>
                                    <p:cond delay="0"/>
                                  </p:stCondLst>
                                  <p:childTnLst>
                                    <p:set>
                                      <p:cBhvr>
                                        <p:cTn id="13" dur="1" fill="hold">
                                          <p:stCondLst>
                                            <p:cond delay="0"/>
                                          </p:stCondLst>
                                        </p:cTn>
                                        <p:tgtEl>
                                          <p:spTgt spid="70"/>
                                        </p:tgtEl>
                                        <p:attrNameLst>
                                          <p:attrName>style.visibility</p:attrName>
                                        </p:attrNameLst>
                                      </p:cBhvr>
                                      <p:to>
                                        <p:strVal val="visible"/>
                                      </p:to>
                                    </p:set>
                                    <p:animEffect transition="in" filter="fade">
                                      <p:cBhvr>
                                        <p:cTn id="14" dur="500"/>
                                        <p:tgtEl>
                                          <p:spTgt spid="70"/>
                                        </p:tgtEl>
                                      </p:cBhvr>
                                    </p:animEffect>
                                  </p:childTnLst>
                                </p:cTn>
                              </p:par>
                            </p:childTnLst>
                          </p:cTn>
                        </p:par>
                        <p:par>
                          <p:cTn id="15" fill="hold">
                            <p:stCondLst>
                              <p:cond delay="1600"/>
                            </p:stCondLst>
                            <p:childTnLst>
                              <p:par>
                                <p:cTn id="16" presetID="10" presetClass="entr" presetSubtype="0" fill="hold" grpId="0" nodeType="afterEffect">
                                  <p:stCondLst>
                                    <p:cond delay="0"/>
                                  </p:stCondLst>
                                  <p:childTnLst>
                                    <p:set>
                                      <p:cBhvr>
                                        <p:cTn id="17" dur="1" fill="hold">
                                          <p:stCondLst>
                                            <p:cond delay="0"/>
                                          </p:stCondLst>
                                        </p:cTn>
                                        <p:tgtEl>
                                          <p:spTgt spid="71"/>
                                        </p:tgtEl>
                                        <p:attrNameLst>
                                          <p:attrName>style.visibility</p:attrName>
                                        </p:attrNameLst>
                                      </p:cBhvr>
                                      <p:to>
                                        <p:strVal val="visible"/>
                                      </p:to>
                                    </p:set>
                                    <p:animEffect transition="in" filter="fade">
                                      <p:cBhvr>
                                        <p:cTn id="18" dur="500"/>
                                        <p:tgtEl>
                                          <p:spTgt spid="71"/>
                                        </p:tgtEl>
                                      </p:cBhvr>
                                    </p:animEffect>
                                  </p:childTnLst>
                                </p:cTn>
                              </p:par>
                            </p:childTnLst>
                          </p:cTn>
                        </p:par>
                        <p:par>
                          <p:cTn id="19" fill="hold">
                            <p:stCondLst>
                              <p:cond delay="2100"/>
                            </p:stCondLst>
                            <p:childTnLst>
                              <p:par>
                                <p:cTn id="20" presetID="10" presetClass="entr" presetSubtype="0" fill="hold" grpId="0" nodeType="afterEffect">
                                  <p:stCondLst>
                                    <p:cond delay="0"/>
                                  </p:stCondLst>
                                  <p:childTnLst>
                                    <p:set>
                                      <p:cBhvr>
                                        <p:cTn id="21" dur="1" fill="hold">
                                          <p:stCondLst>
                                            <p:cond delay="0"/>
                                          </p:stCondLst>
                                        </p:cTn>
                                        <p:tgtEl>
                                          <p:spTgt spid="72"/>
                                        </p:tgtEl>
                                        <p:attrNameLst>
                                          <p:attrName>style.visibility</p:attrName>
                                        </p:attrNameLst>
                                      </p:cBhvr>
                                      <p:to>
                                        <p:strVal val="visible"/>
                                      </p:to>
                                    </p:set>
                                    <p:animEffect transition="in" filter="fade">
                                      <p:cBhvr>
                                        <p:cTn id="22" dur="500"/>
                                        <p:tgtEl>
                                          <p:spTgt spid="72"/>
                                        </p:tgtEl>
                                      </p:cBhvr>
                                    </p:animEffect>
                                  </p:childTnLst>
                                </p:cTn>
                              </p:par>
                            </p:childTnLst>
                          </p:cTn>
                        </p:par>
                        <p:par>
                          <p:cTn id="23" fill="hold">
                            <p:stCondLst>
                              <p:cond delay="2600"/>
                            </p:stCondLst>
                            <p:childTnLst>
                              <p:par>
                                <p:cTn id="24" presetID="10" presetClass="entr" presetSubtype="0" fill="hold" grpId="0" nodeType="afterEffect">
                                  <p:stCondLst>
                                    <p:cond delay="0"/>
                                  </p:stCondLst>
                                  <p:childTnLst>
                                    <p:set>
                                      <p:cBhvr>
                                        <p:cTn id="25" dur="1" fill="hold">
                                          <p:stCondLst>
                                            <p:cond delay="0"/>
                                          </p:stCondLst>
                                        </p:cTn>
                                        <p:tgtEl>
                                          <p:spTgt spid="73"/>
                                        </p:tgtEl>
                                        <p:attrNameLst>
                                          <p:attrName>style.visibility</p:attrName>
                                        </p:attrNameLst>
                                      </p:cBhvr>
                                      <p:to>
                                        <p:strVal val="visible"/>
                                      </p:to>
                                    </p:set>
                                    <p:animEffect transition="in" filter="fade">
                                      <p:cBhvr>
                                        <p:cTn id="26" dur="500"/>
                                        <p:tgtEl>
                                          <p:spTgt spid="73"/>
                                        </p:tgtEl>
                                      </p:cBhvr>
                                    </p:animEffect>
                                  </p:childTnLst>
                                </p:cTn>
                              </p:par>
                            </p:childTnLst>
                          </p:cTn>
                        </p:par>
                        <p:par>
                          <p:cTn id="27" fill="hold">
                            <p:stCondLst>
                              <p:cond delay="3100"/>
                            </p:stCondLst>
                            <p:childTnLst>
                              <p:par>
                                <p:cTn id="28" presetID="10" presetClass="entr" presetSubtype="0" fill="hold" grpId="0" nodeType="afterEffect">
                                  <p:stCondLst>
                                    <p:cond delay="0"/>
                                  </p:stCondLst>
                                  <p:childTnLst>
                                    <p:set>
                                      <p:cBhvr>
                                        <p:cTn id="29" dur="1" fill="hold">
                                          <p:stCondLst>
                                            <p:cond delay="0"/>
                                          </p:stCondLst>
                                        </p:cTn>
                                        <p:tgtEl>
                                          <p:spTgt spid="74"/>
                                        </p:tgtEl>
                                        <p:attrNameLst>
                                          <p:attrName>style.visibility</p:attrName>
                                        </p:attrNameLst>
                                      </p:cBhvr>
                                      <p:to>
                                        <p:strVal val="visible"/>
                                      </p:to>
                                    </p:set>
                                    <p:animEffect transition="in" filter="fade">
                                      <p:cBhvr>
                                        <p:cTn id="30" dur="500"/>
                                        <p:tgtEl>
                                          <p:spTgt spid="74"/>
                                        </p:tgtEl>
                                      </p:cBhvr>
                                    </p:animEffect>
                                  </p:childTnLst>
                                </p:cTn>
                              </p:par>
                            </p:childTnLst>
                          </p:cTn>
                        </p:par>
                        <p:par>
                          <p:cTn id="31" fill="hold">
                            <p:stCondLst>
                              <p:cond delay="3600"/>
                            </p:stCondLst>
                            <p:childTnLst>
                              <p:par>
                                <p:cTn id="32" presetID="10" presetClass="entr" presetSubtype="0" fill="hold" grpId="0" nodeType="afterEffect">
                                  <p:stCondLst>
                                    <p:cond delay="0"/>
                                  </p:stCondLst>
                                  <p:childTnLst>
                                    <p:set>
                                      <p:cBhvr>
                                        <p:cTn id="33" dur="1" fill="hold">
                                          <p:stCondLst>
                                            <p:cond delay="0"/>
                                          </p:stCondLst>
                                        </p:cTn>
                                        <p:tgtEl>
                                          <p:spTgt spid="75"/>
                                        </p:tgtEl>
                                        <p:attrNameLst>
                                          <p:attrName>style.visibility</p:attrName>
                                        </p:attrNameLst>
                                      </p:cBhvr>
                                      <p:to>
                                        <p:strVal val="visible"/>
                                      </p:to>
                                    </p:set>
                                    <p:animEffect transition="in" filter="fade">
                                      <p:cBhvr>
                                        <p:cTn id="34" dur="500"/>
                                        <p:tgtEl>
                                          <p:spTgt spid="75"/>
                                        </p:tgtEl>
                                      </p:cBhvr>
                                    </p:animEffect>
                                  </p:childTnLst>
                                </p:cTn>
                              </p:par>
                            </p:childTnLst>
                          </p:cTn>
                        </p:par>
                        <p:par>
                          <p:cTn id="35" fill="hold">
                            <p:stCondLst>
                              <p:cond delay="4100"/>
                            </p:stCondLst>
                            <p:childTnLst>
                              <p:par>
                                <p:cTn id="36" presetID="10" presetClass="entr" presetSubtype="0" fill="hold" grpId="0"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fade">
                                      <p:cBhvr>
                                        <p:cTn id="38" dur="500"/>
                                        <p:tgtEl>
                                          <p:spTgt spid="77"/>
                                        </p:tgtEl>
                                      </p:cBhvr>
                                    </p:animEffect>
                                  </p:childTnLst>
                                </p:cTn>
                              </p:par>
                            </p:childTnLst>
                          </p:cTn>
                        </p:par>
                        <p:par>
                          <p:cTn id="39" fill="hold">
                            <p:stCondLst>
                              <p:cond delay="4600"/>
                            </p:stCondLst>
                            <p:childTnLst>
                              <p:par>
                                <p:cTn id="40" presetID="10"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P spid="70" grpId="0"/>
      <p:bldP spid="71" grpId="0"/>
      <p:bldP spid="72" grpId="0"/>
      <p:bldP spid="73" grpId="0"/>
      <p:bldP spid="74" grpId="0"/>
      <p:bldP spid="75" grpId="0"/>
      <p:bldP spid="77" grpId="0"/>
      <p:bldP spid="7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375401"/>
            <a:ext cx="12192000" cy="4713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5" name="Title 13"/>
          <p:cNvSpPr txBox="1">
            <a:spLocks/>
          </p:cNvSpPr>
          <p:nvPr/>
        </p:nvSpPr>
        <p:spPr>
          <a:xfrm>
            <a:off x="101600" y="6416496"/>
            <a:ext cx="1090203" cy="355075"/>
          </a:xfrm>
          <a:prstGeom prst="rect">
            <a:avLst/>
          </a:prstGeom>
        </p:spPr>
        <p:txBody>
          <a:bodyPr vert="horz" lIns="121920" tIns="60960" rIns="121920" bIns="60960" rtlCol="0" anchor="ctr">
            <a:noAutofit/>
          </a:bodyPr>
          <a:lstStyle/>
          <a:p>
            <a:pPr defTabSz="1219170">
              <a:spcBef>
                <a:spcPct val="0"/>
              </a:spcBef>
              <a:defRPr/>
            </a:pPr>
            <a:endParaRPr lang="en-US" sz="1600" b="1" dirty="0">
              <a:solidFill>
                <a:prstClr val="black"/>
              </a:solidFill>
              <a:latin typeface="Calibri" panose="020F0502020204030204"/>
            </a:endParaRPr>
          </a:p>
        </p:txBody>
      </p:sp>
      <p:sp>
        <p:nvSpPr>
          <p:cNvPr id="28" name="Freeform 205"/>
          <p:cNvSpPr>
            <a:spLocks noEditPoints="1"/>
          </p:cNvSpPr>
          <p:nvPr/>
        </p:nvSpPr>
        <p:spPr bwMode="auto">
          <a:xfrm flipH="1">
            <a:off x="11278986" y="236684"/>
            <a:ext cx="447252" cy="420861"/>
          </a:xfrm>
          <a:custGeom>
            <a:avLst/>
            <a:gdLst/>
            <a:ahLst/>
            <a:cxnLst>
              <a:cxn ang="0">
                <a:pos x="260" y="0"/>
              </a:cxn>
              <a:cxn ang="0">
                <a:pos x="24" y="0"/>
              </a:cxn>
              <a:cxn ang="0">
                <a:pos x="0" y="24"/>
              </a:cxn>
              <a:cxn ang="0">
                <a:pos x="0" y="184"/>
              </a:cxn>
              <a:cxn ang="0">
                <a:pos x="24" y="207"/>
              </a:cxn>
              <a:cxn ang="0">
                <a:pos x="132" y="207"/>
              </a:cxn>
              <a:cxn ang="0">
                <a:pos x="209" y="282"/>
              </a:cxn>
              <a:cxn ang="0">
                <a:pos x="214" y="284"/>
              </a:cxn>
              <a:cxn ang="0">
                <a:pos x="217" y="283"/>
              </a:cxn>
              <a:cxn ang="0">
                <a:pos x="221" y="277"/>
              </a:cxn>
              <a:cxn ang="0">
                <a:pos x="221" y="207"/>
              </a:cxn>
              <a:cxn ang="0">
                <a:pos x="260" y="207"/>
              </a:cxn>
              <a:cxn ang="0">
                <a:pos x="284" y="184"/>
              </a:cxn>
              <a:cxn ang="0">
                <a:pos x="284" y="24"/>
              </a:cxn>
              <a:cxn ang="0">
                <a:pos x="260" y="0"/>
              </a:cxn>
              <a:cxn ang="0">
                <a:pos x="270" y="184"/>
              </a:cxn>
              <a:cxn ang="0">
                <a:pos x="260" y="193"/>
              </a:cxn>
              <a:cxn ang="0">
                <a:pos x="214" y="193"/>
              </a:cxn>
              <a:cxn ang="0">
                <a:pos x="209" y="195"/>
              </a:cxn>
              <a:cxn ang="0">
                <a:pos x="206" y="200"/>
              </a:cxn>
              <a:cxn ang="0">
                <a:pos x="207" y="260"/>
              </a:cxn>
              <a:cxn ang="0">
                <a:pos x="140" y="195"/>
              </a:cxn>
              <a:cxn ang="0">
                <a:pos x="135" y="193"/>
              </a:cxn>
              <a:cxn ang="0">
                <a:pos x="24" y="193"/>
              </a:cxn>
              <a:cxn ang="0">
                <a:pos x="14" y="184"/>
              </a:cxn>
              <a:cxn ang="0">
                <a:pos x="14" y="24"/>
              </a:cxn>
              <a:cxn ang="0">
                <a:pos x="24" y="15"/>
              </a:cxn>
              <a:cxn ang="0">
                <a:pos x="260" y="15"/>
              </a:cxn>
              <a:cxn ang="0">
                <a:pos x="270" y="24"/>
              </a:cxn>
              <a:cxn ang="0">
                <a:pos x="270" y="184"/>
              </a:cxn>
            </a:cxnLst>
            <a:rect l="0" t="0" r="r" b="b"/>
            <a:pathLst>
              <a:path w="284" h="284">
                <a:moveTo>
                  <a:pt x="260" y="0"/>
                </a:moveTo>
                <a:cubicBezTo>
                  <a:pt x="24" y="0"/>
                  <a:pt x="24" y="0"/>
                  <a:pt x="24" y="0"/>
                </a:cubicBezTo>
                <a:cubicBezTo>
                  <a:pt x="11" y="0"/>
                  <a:pt x="0" y="11"/>
                  <a:pt x="0" y="24"/>
                </a:cubicBezTo>
                <a:cubicBezTo>
                  <a:pt x="0" y="184"/>
                  <a:pt x="0" y="184"/>
                  <a:pt x="0" y="184"/>
                </a:cubicBezTo>
                <a:cubicBezTo>
                  <a:pt x="0" y="197"/>
                  <a:pt x="11" y="207"/>
                  <a:pt x="24" y="207"/>
                </a:cubicBezTo>
                <a:cubicBezTo>
                  <a:pt x="132" y="207"/>
                  <a:pt x="132" y="207"/>
                  <a:pt x="132" y="207"/>
                </a:cubicBezTo>
                <a:cubicBezTo>
                  <a:pt x="209" y="282"/>
                  <a:pt x="209" y="282"/>
                  <a:pt x="209" y="282"/>
                </a:cubicBezTo>
                <a:cubicBezTo>
                  <a:pt x="210" y="283"/>
                  <a:pt x="212" y="284"/>
                  <a:pt x="214" y="284"/>
                </a:cubicBezTo>
                <a:cubicBezTo>
                  <a:pt x="215" y="284"/>
                  <a:pt x="216" y="284"/>
                  <a:pt x="217" y="283"/>
                </a:cubicBezTo>
                <a:cubicBezTo>
                  <a:pt x="219" y="282"/>
                  <a:pt x="221" y="280"/>
                  <a:pt x="221" y="277"/>
                </a:cubicBezTo>
                <a:cubicBezTo>
                  <a:pt x="221" y="207"/>
                  <a:pt x="221" y="207"/>
                  <a:pt x="221" y="207"/>
                </a:cubicBezTo>
                <a:cubicBezTo>
                  <a:pt x="260" y="207"/>
                  <a:pt x="260" y="207"/>
                  <a:pt x="260" y="207"/>
                </a:cubicBezTo>
                <a:cubicBezTo>
                  <a:pt x="273" y="207"/>
                  <a:pt x="284" y="197"/>
                  <a:pt x="284" y="184"/>
                </a:cubicBezTo>
                <a:cubicBezTo>
                  <a:pt x="284" y="24"/>
                  <a:pt x="284" y="24"/>
                  <a:pt x="284" y="24"/>
                </a:cubicBezTo>
                <a:cubicBezTo>
                  <a:pt x="284" y="11"/>
                  <a:pt x="273" y="0"/>
                  <a:pt x="260" y="0"/>
                </a:cubicBezTo>
                <a:close/>
                <a:moveTo>
                  <a:pt x="270" y="184"/>
                </a:moveTo>
                <a:cubicBezTo>
                  <a:pt x="270" y="189"/>
                  <a:pt x="265" y="193"/>
                  <a:pt x="260" y="193"/>
                </a:cubicBezTo>
                <a:cubicBezTo>
                  <a:pt x="214" y="193"/>
                  <a:pt x="214" y="193"/>
                  <a:pt x="214" y="193"/>
                </a:cubicBezTo>
                <a:cubicBezTo>
                  <a:pt x="212" y="193"/>
                  <a:pt x="210" y="194"/>
                  <a:pt x="209" y="195"/>
                </a:cubicBezTo>
                <a:cubicBezTo>
                  <a:pt x="207" y="196"/>
                  <a:pt x="206" y="198"/>
                  <a:pt x="206" y="200"/>
                </a:cubicBezTo>
                <a:cubicBezTo>
                  <a:pt x="207" y="260"/>
                  <a:pt x="207" y="260"/>
                  <a:pt x="207" y="260"/>
                </a:cubicBezTo>
                <a:cubicBezTo>
                  <a:pt x="140" y="195"/>
                  <a:pt x="140" y="195"/>
                  <a:pt x="140" y="195"/>
                </a:cubicBezTo>
                <a:cubicBezTo>
                  <a:pt x="139" y="194"/>
                  <a:pt x="137" y="193"/>
                  <a:pt x="135" y="193"/>
                </a:cubicBezTo>
                <a:cubicBezTo>
                  <a:pt x="24" y="193"/>
                  <a:pt x="24" y="193"/>
                  <a:pt x="24" y="193"/>
                </a:cubicBezTo>
                <a:cubicBezTo>
                  <a:pt x="19" y="193"/>
                  <a:pt x="14" y="189"/>
                  <a:pt x="14" y="184"/>
                </a:cubicBezTo>
                <a:cubicBezTo>
                  <a:pt x="14" y="24"/>
                  <a:pt x="14" y="24"/>
                  <a:pt x="14" y="24"/>
                </a:cubicBezTo>
                <a:cubicBezTo>
                  <a:pt x="14" y="19"/>
                  <a:pt x="19" y="15"/>
                  <a:pt x="24" y="15"/>
                </a:cubicBezTo>
                <a:cubicBezTo>
                  <a:pt x="260" y="15"/>
                  <a:pt x="260" y="15"/>
                  <a:pt x="260" y="15"/>
                </a:cubicBezTo>
                <a:cubicBezTo>
                  <a:pt x="265" y="15"/>
                  <a:pt x="270" y="19"/>
                  <a:pt x="270" y="24"/>
                </a:cubicBezTo>
                <a:lnTo>
                  <a:pt x="270" y="184"/>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29" name="TextBox 28"/>
          <p:cNvSpPr txBox="1"/>
          <p:nvPr/>
        </p:nvSpPr>
        <p:spPr>
          <a:xfrm>
            <a:off x="11224191" y="209286"/>
            <a:ext cx="556844" cy="318100"/>
          </a:xfrm>
          <a:prstGeom prst="rect">
            <a:avLst/>
          </a:prstGeom>
          <a:noFill/>
        </p:spPr>
        <p:txBody>
          <a:bodyPr wrap="square" rtlCol="0">
            <a:spAutoFit/>
          </a:bodyPr>
          <a:lstStyle/>
          <a:p>
            <a:pPr algn="ctr" defTabSz="914377"/>
            <a:fld id="{65A93911-3C9D-4E94-AD9F-D42204DDC64A}" type="slidenum">
              <a:rPr lang="en-US" sz="1467">
                <a:solidFill>
                  <a:prstClr val="white">
                    <a:lumMod val="65000"/>
                  </a:prstClr>
                </a:solidFill>
                <a:latin typeface="Calibri" panose="020F0502020204030204"/>
              </a:rPr>
              <a:pPr algn="ctr" defTabSz="914377"/>
              <a:t>4</a:t>
            </a:fld>
            <a:endParaRPr lang="en-US" sz="1467" dirty="0">
              <a:solidFill>
                <a:prstClr val="white">
                  <a:lumMod val="65000"/>
                </a:prstClr>
              </a:solidFill>
              <a:latin typeface="Calibri" panose="020F0502020204030204"/>
            </a:endParaRPr>
          </a:p>
        </p:txBody>
      </p:sp>
      <p:sp>
        <p:nvSpPr>
          <p:cNvPr id="76" name="TextBox 75"/>
          <p:cNvSpPr txBox="1"/>
          <p:nvPr/>
        </p:nvSpPr>
        <p:spPr>
          <a:xfrm>
            <a:off x="2585554" y="338236"/>
            <a:ext cx="6380336" cy="607987"/>
          </a:xfrm>
          <a:prstGeom prst="rect">
            <a:avLst/>
          </a:prstGeom>
          <a:noFill/>
        </p:spPr>
        <p:txBody>
          <a:bodyPr wrap="none" rtlCol="0">
            <a:spAutoFit/>
          </a:bodyPr>
          <a:lstStyle/>
          <a:p>
            <a:pPr algn="ctr" defTabSz="914377"/>
            <a:r>
              <a:rPr lang="en-US" sz="1351" b="1" dirty="0">
                <a:solidFill>
                  <a:srgbClr val="1D9A78"/>
                </a:solidFill>
                <a:latin typeface="Calibri" panose="020F0502020204030204"/>
                <a:ea typeface="Open Sans" panose="020B0606030504020204" pitchFamily="34" charset="0"/>
                <a:cs typeface="Open Sans" panose="020B0606030504020204" pitchFamily="34" charset="0"/>
              </a:rPr>
              <a:t>NEXT GENERATION BROADCASTING</a:t>
            </a:r>
          </a:p>
          <a:p>
            <a:pPr algn="ctr" defTabSz="914377"/>
            <a:r>
              <a:rPr lang="en-US" sz="2000" dirty="0" smtClean="0">
                <a:latin typeface="Raleway" panose="020B0503030101060003" pitchFamily="34" charset="0"/>
              </a:rPr>
              <a:t>PROJECT TIMELINES - MODERNIZATION </a:t>
            </a:r>
            <a:r>
              <a:rPr lang="en-US" sz="2000" dirty="0">
                <a:latin typeface="Raleway" panose="020B0503030101060003" pitchFamily="34" charset="0"/>
              </a:rPr>
              <a:t>AND REPURPOSE</a:t>
            </a:r>
          </a:p>
        </p:txBody>
      </p:sp>
      <p:cxnSp>
        <p:nvCxnSpPr>
          <p:cNvPr id="3" name="Straight Connector 2"/>
          <p:cNvCxnSpPr/>
          <p:nvPr/>
        </p:nvCxnSpPr>
        <p:spPr>
          <a:xfrm>
            <a:off x="3813973" y="1007778"/>
            <a:ext cx="3835217"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332612" y="1007778"/>
            <a:ext cx="10997294" cy="5095060"/>
            <a:chOff x="203199" y="846488"/>
            <a:chExt cx="7718599" cy="4931851"/>
          </a:xfrm>
        </p:grpSpPr>
        <p:cxnSp>
          <p:nvCxnSpPr>
            <p:cNvPr id="10" name="Straight Connector 9"/>
            <p:cNvCxnSpPr/>
            <p:nvPr>
              <p:custDataLst>
                <p:tags r:id="rId32"/>
              </p:custDataLst>
            </p:nvPr>
          </p:nvCxnSpPr>
          <p:spPr>
            <a:xfrm>
              <a:off x="7921798" y="1882775"/>
              <a:ext cx="0" cy="3895564"/>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custDataLst>
                <p:tags r:id="rId33"/>
              </p:custDataLst>
            </p:nvPr>
          </p:nvCxnSpPr>
          <p:spPr>
            <a:xfrm>
              <a:off x="7578170" y="1882775"/>
              <a:ext cx="0" cy="3895564"/>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custDataLst>
                <p:tags r:id="rId34"/>
              </p:custDataLst>
            </p:nvPr>
          </p:nvCxnSpPr>
          <p:spPr>
            <a:xfrm>
              <a:off x="1114425" y="5778339"/>
              <a:ext cx="6463110" cy="0"/>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custDataLst>
                <p:tags r:id="rId35"/>
              </p:custDataLst>
            </p:nvPr>
          </p:nvCxnSpPr>
          <p:spPr>
            <a:xfrm>
              <a:off x="7839679" y="1882775"/>
              <a:ext cx="0" cy="3705064"/>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custDataLst>
                <p:tags r:id="rId36"/>
              </p:custDataLst>
            </p:nvPr>
          </p:nvCxnSpPr>
          <p:spPr>
            <a:xfrm>
              <a:off x="7446780" y="1882775"/>
              <a:ext cx="0" cy="3705064"/>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custDataLst>
                <p:tags r:id="rId37"/>
              </p:custDataLst>
            </p:nvPr>
          </p:nvCxnSpPr>
          <p:spPr>
            <a:xfrm>
              <a:off x="1176737" y="5540739"/>
              <a:ext cx="6446020" cy="0"/>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custDataLst>
                <p:tags r:id="rId38"/>
              </p:custDataLst>
            </p:nvPr>
          </p:nvCxnSpPr>
          <p:spPr>
            <a:xfrm>
              <a:off x="7151154" y="1882775"/>
              <a:ext cx="0" cy="3514564"/>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custDataLst>
                <p:tags r:id="rId39"/>
              </p:custDataLst>
            </p:nvPr>
          </p:nvCxnSpPr>
          <p:spPr>
            <a:xfrm>
              <a:off x="1393825" y="5397339"/>
              <a:ext cx="5756694" cy="0"/>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1" name="Rounded Rectangle 20"/>
            <p:cNvSpPr/>
            <p:nvPr>
              <p:custDataLst>
                <p:tags r:id="rId40"/>
              </p:custDataLst>
            </p:nvPr>
          </p:nvSpPr>
          <p:spPr>
            <a:xfrm>
              <a:off x="1126945" y="5378560"/>
              <a:ext cx="1501990" cy="108738"/>
            </a:xfrm>
            <a:prstGeom prst="roundRect">
              <a:avLst/>
            </a:prstGeom>
            <a:solidFill>
              <a:schemeClr val="accent6"/>
            </a:solidFill>
            <a:ln w="12700" cap="flat" cmpd="sng" algn="ctr">
              <a:noFill/>
              <a:prstDash val="solid"/>
              <a:miter lim="800000"/>
            </a:ln>
            <a:effectLst>
              <a:outerShdw blurRad="63500">
                <a:scrgbClr r="0" g="0" b="0">
                  <a:alpha val="50000"/>
                </a:scrgbClr>
              </a:outerShdw>
            </a:effectLst>
            <a:scene3d>
              <a:camera prst="orthographicFront"/>
              <a:lightRig rig="balanced" dir="t">
                <a:rot lat="0" lon="0" rev="8700000"/>
              </a:lightRig>
            </a:scene3d>
            <a:sp3d>
              <a:bevelT w="165100" h="12700"/>
            </a:sp3d>
            <a:extLst>
              <a:ext uri="{91240B29-F687-4F45-9708-019B960494DF}">
                <a14:hiddenLine xmlns:a14="http://schemas.microsoft.com/office/drawing/2010/main" w="0" cap="flat" cmpd="sng" algn="ctr">
                  <a:solidFill>
                    <a:srgbClr val="FF0000"/>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cxnSp>
          <p:nvCxnSpPr>
            <p:cNvPr id="22" name="Straight Connector 21"/>
            <p:cNvCxnSpPr/>
            <p:nvPr>
              <p:custDataLst>
                <p:tags r:id="rId41"/>
              </p:custDataLst>
            </p:nvPr>
          </p:nvCxnSpPr>
          <p:spPr>
            <a:xfrm>
              <a:off x="7410672" y="1882775"/>
              <a:ext cx="0" cy="3324064"/>
            </a:xfrm>
            <a:prstGeom prst="line">
              <a:avLst/>
            </a:prstGeom>
            <a:ln w="381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custDataLst>
                <p:tags r:id="rId42"/>
              </p:custDataLst>
            </p:nvPr>
          </p:nvCxnSpPr>
          <p:spPr>
            <a:xfrm>
              <a:off x="6923214" y="1882775"/>
              <a:ext cx="0" cy="3324064"/>
            </a:xfrm>
            <a:prstGeom prst="line">
              <a:avLst/>
            </a:prstGeom>
            <a:ln w="381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custDataLst>
                <p:tags r:id="rId43"/>
              </p:custDataLst>
            </p:nvPr>
          </p:nvCxnSpPr>
          <p:spPr>
            <a:xfrm>
              <a:off x="1323976" y="5206839"/>
              <a:ext cx="5580189" cy="0"/>
            </a:xfrm>
            <a:prstGeom prst="line">
              <a:avLst/>
            </a:prstGeom>
            <a:ln w="381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custDataLst>
                <p:tags r:id="rId44"/>
              </p:custDataLst>
            </p:nvPr>
          </p:nvCxnSpPr>
          <p:spPr>
            <a:xfrm>
              <a:off x="6804987" y="1882775"/>
              <a:ext cx="0" cy="3133564"/>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custDataLst>
                <p:tags r:id="rId45"/>
              </p:custDataLst>
            </p:nvPr>
          </p:nvCxnSpPr>
          <p:spPr>
            <a:xfrm>
              <a:off x="6215004" y="1882775"/>
              <a:ext cx="0" cy="3133564"/>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custDataLst>
                <p:tags r:id="rId46"/>
              </p:custDataLst>
            </p:nvPr>
          </p:nvCxnSpPr>
          <p:spPr>
            <a:xfrm>
              <a:off x="1339850" y="5016339"/>
              <a:ext cx="4874519" cy="0"/>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3" name="Rounded Rectangle 32"/>
            <p:cNvSpPr/>
            <p:nvPr>
              <p:custDataLst>
                <p:tags r:id="rId47"/>
              </p:custDataLst>
            </p:nvPr>
          </p:nvSpPr>
          <p:spPr>
            <a:xfrm>
              <a:off x="4611825" y="4938315"/>
              <a:ext cx="2116329" cy="133208"/>
            </a:xfrm>
            <a:prstGeom prst="roundRect">
              <a:avLst/>
            </a:prstGeom>
            <a:solidFill>
              <a:schemeClr val="accent6"/>
            </a:solidFill>
            <a:ln w="12700" cap="flat" cmpd="sng" algn="ctr">
              <a:noFill/>
              <a:prstDash val="solid"/>
              <a:miter lim="800000"/>
            </a:ln>
            <a:effectLst>
              <a:outerShdw blurRad="63500">
                <a:scrgbClr r="0" g="0" b="0">
                  <a:alpha val="50000"/>
                </a:scrgbClr>
              </a:outerShdw>
            </a:effectLst>
            <a:scene3d>
              <a:camera prst="orthographicFront"/>
              <a:lightRig rig="balanced" dir="t">
                <a:rot lat="0" lon="0" rev="8700000"/>
              </a:lightRig>
            </a:scene3d>
            <a:sp3d>
              <a:bevelT w="165100" h="12700"/>
            </a:sp3d>
            <a:extLst>
              <a:ext uri="{91240B29-F687-4F45-9708-019B960494DF}">
                <a14:hiddenLine xmlns:a14="http://schemas.microsoft.com/office/drawing/2010/main" w="0" cap="flat" cmpd="sng" algn="ctr">
                  <a:solidFill>
                    <a:srgbClr val="FF0000"/>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cxnSp>
          <p:nvCxnSpPr>
            <p:cNvPr id="34" name="Straight Connector 33"/>
            <p:cNvCxnSpPr/>
            <p:nvPr>
              <p:custDataLst>
                <p:tags r:id="rId48"/>
              </p:custDataLst>
            </p:nvPr>
          </p:nvCxnSpPr>
          <p:spPr>
            <a:xfrm>
              <a:off x="6460089" y="1882775"/>
              <a:ext cx="0" cy="2943064"/>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custDataLst>
                <p:tags r:id="rId49"/>
              </p:custDataLst>
            </p:nvPr>
          </p:nvCxnSpPr>
          <p:spPr>
            <a:xfrm>
              <a:off x="5935801" y="1882775"/>
              <a:ext cx="0" cy="2943064"/>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custDataLst>
                <p:tags r:id="rId50"/>
              </p:custDataLst>
            </p:nvPr>
          </p:nvCxnSpPr>
          <p:spPr>
            <a:xfrm>
              <a:off x="823914" y="4825839"/>
              <a:ext cx="5111253" cy="0"/>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37" name="Rounded Rectangle 36"/>
            <p:cNvSpPr/>
            <p:nvPr>
              <p:custDataLst>
                <p:tags r:id="rId51"/>
              </p:custDataLst>
            </p:nvPr>
          </p:nvSpPr>
          <p:spPr>
            <a:xfrm>
              <a:off x="3708228" y="4739600"/>
              <a:ext cx="893064" cy="138217"/>
            </a:xfrm>
            <a:prstGeom prst="roundRect">
              <a:avLst/>
            </a:prstGeom>
            <a:solidFill>
              <a:schemeClr val="tx2"/>
            </a:solidFill>
            <a:ln w="12700" cap="flat" cmpd="sng" algn="ctr">
              <a:noFill/>
              <a:prstDash val="solid"/>
              <a:miter lim="800000"/>
            </a:ln>
            <a:effectLst>
              <a:outerShdw blurRad="63500">
                <a:scrgbClr r="0" g="0" b="0">
                  <a:alpha val="50000"/>
                </a:scrgbClr>
              </a:outerShdw>
            </a:effectLst>
            <a:scene3d>
              <a:camera prst="orthographicFront"/>
              <a:lightRig rig="balanced" dir="t">
                <a:rot lat="0" lon="0" rev="8700000"/>
              </a:lightRig>
            </a:scene3d>
            <a:sp3d>
              <a:bevelT w="165100" h="12700"/>
            </a:sp3d>
            <a:extLst>
              <a:ext uri="{91240B29-F687-4F45-9708-019B960494DF}">
                <a14:hiddenLine xmlns:a14="http://schemas.microsoft.com/office/drawing/2010/main" w="0" cap="flat" cmpd="sng" algn="ctr">
                  <a:solidFill>
                    <a:srgbClr val="FF0000"/>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cxnSp>
          <p:nvCxnSpPr>
            <p:cNvPr id="38" name="Straight Connector 37"/>
            <p:cNvCxnSpPr/>
            <p:nvPr>
              <p:custDataLst>
                <p:tags r:id="rId52"/>
              </p:custDataLst>
            </p:nvPr>
          </p:nvCxnSpPr>
          <p:spPr>
            <a:xfrm>
              <a:off x="5820835" y="1882775"/>
              <a:ext cx="0" cy="2752564"/>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custDataLst>
                <p:tags r:id="rId53"/>
              </p:custDataLst>
            </p:nvPr>
          </p:nvCxnSpPr>
          <p:spPr>
            <a:xfrm>
              <a:off x="933450" y="4635339"/>
              <a:ext cx="4886750" cy="0"/>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0" name="Rounded Rectangle 39"/>
            <p:cNvSpPr/>
            <p:nvPr>
              <p:custDataLst>
                <p:tags r:id="rId54"/>
              </p:custDataLst>
            </p:nvPr>
          </p:nvSpPr>
          <p:spPr>
            <a:xfrm>
              <a:off x="2547911" y="4579284"/>
              <a:ext cx="1050999" cy="130438"/>
            </a:xfrm>
            <a:prstGeom prst="roundRect">
              <a:avLst/>
            </a:prstGeom>
            <a:solidFill>
              <a:schemeClr val="accent6"/>
            </a:solidFill>
            <a:ln w="12700" cap="flat" cmpd="sng" algn="ctr">
              <a:noFill/>
              <a:prstDash val="solid"/>
              <a:miter lim="800000"/>
            </a:ln>
            <a:effectLst>
              <a:outerShdw blurRad="63500">
                <a:scrgbClr r="0" g="0" b="0">
                  <a:alpha val="50000"/>
                </a:scrgbClr>
              </a:outerShdw>
            </a:effectLst>
            <a:scene3d>
              <a:camera prst="orthographicFront"/>
              <a:lightRig rig="balanced" dir="t">
                <a:rot lat="0" lon="0" rev="8700000"/>
              </a:lightRig>
            </a:scene3d>
            <a:sp3d>
              <a:bevelT w="165100" h="12700"/>
            </a:sp3d>
            <a:extLst>
              <a:ext uri="{91240B29-F687-4F45-9708-019B960494DF}">
                <a14:hiddenLine xmlns:a14="http://schemas.microsoft.com/office/drawing/2010/main" w="0" cap="flat" cmpd="sng" algn="ctr">
                  <a:solidFill>
                    <a:srgbClr val="FF0000"/>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cxnSp>
          <p:nvCxnSpPr>
            <p:cNvPr id="41" name="Straight Connector 40"/>
            <p:cNvCxnSpPr/>
            <p:nvPr>
              <p:custDataLst>
                <p:tags r:id="rId55"/>
              </p:custDataLst>
            </p:nvPr>
          </p:nvCxnSpPr>
          <p:spPr>
            <a:xfrm>
              <a:off x="6063929" y="1882775"/>
              <a:ext cx="0" cy="2562064"/>
            </a:xfrm>
            <a:prstGeom prst="line">
              <a:avLst/>
            </a:prstGeom>
            <a:ln w="381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custDataLst>
                <p:tags r:id="rId56"/>
              </p:custDataLst>
            </p:nvPr>
          </p:nvCxnSpPr>
          <p:spPr>
            <a:xfrm>
              <a:off x="4706016" y="1882775"/>
              <a:ext cx="0" cy="2562064"/>
            </a:xfrm>
            <a:prstGeom prst="line">
              <a:avLst/>
            </a:prstGeom>
            <a:ln w="381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custDataLst>
                <p:tags r:id="rId57"/>
              </p:custDataLst>
            </p:nvPr>
          </p:nvCxnSpPr>
          <p:spPr>
            <a:xfrm>
              <a:off x="611188" y="4444839"/>
              <a:ext cx="4075778" cy="0"/>
            </a:xfrm>
            <a:prstGeom prst="line">
              <a:avLst/>
            </a:prstGeom>
            <a:ln w="381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4" name="Rounded Rectangle 43"/>
            <p:cNvSpPr/>
            <p:nvPr>
              <p:custDataLst>
                <p:tags r:id="rId58"/>
              </p:custDataLst>
            </p:nvPr>
          </p:nvSpPr>
          <p:spPr>
            <a:xfrm>
              <a:off x="1879296" y="4388386"/>
              <a:ext cx="672592" cy="131078"/>
            </a:xfrm>
            <a:prstGeom prst="roundRect">
              <a:avLst/>
            </a:prstGeom>
            <a:solidFill>
              <a:schemeClr val="tx2"/>
            </a:solidFill>
            <a:ln w="12700" cap="flat" cmpd="sng" algn="ctr">
              <a:noFill/>
              <a:prstDash val="solid"/>
              <a:miter lim="800000"/>
            </a:ln>
            <a:effectLst>
              <a:outerShdw blurRad="63500">
                <a:scrgbClr r="0" g="0" b="0">
                  <a:alpha val="50000"/>
                </a:scrgbClr>
              </a:outerShdw>
            </a:effectLst>
            <a:scene3d>
              <a:camera prst="orthographicFront"/>
              <a:lightRig rig="balanced" dir="t">
                <a:rot lat="0" lon="0" rev="8700000"/>
              </a:lightRig>
            </a:scene3d>
            <a:sp3d>
              <a:bevelT w="165100" h="12700"/>
            </a:sp3d>
            <a:extLst>
              <a:ext uri="{91240B29-F687-4F45-9708-019B960494DF}">
                <a14:hiddenLine xmlns:a14="http://schemas.microsoft.com/office/drawing/2010/main" w="0" cap="flat" cmpd="sng" algn="ctr">
                  <a:solidFill>
                    <a:srgbClr val="FF0000"/>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cxnSp>
          <p:nvCxnSpPr>
            <p:cNvPr id="45" name="Straight Connector 44"/>
            <p:cNvCxnSpPr/>
            <p:nvPr>
              <p:custDataLst>
                <p:tags r:id="rId59"/>
              </p:custDataLst>
            </p:nvPr>
          </p:nvCxnSpPr>
          <p:spPr>
            <a:xfrm>
              <a:off x="5064076" y="1882775"/>
              <a:ext cx="0" cy="2371564"/>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custDataLst>
                <p:tags r:id="rId60"/>
              </p:custDataLst>
            </p:nvPr>
          </p:nvCxnSpPr>
          <p:spPr>
            <a:xfrm>
              <a:off x="4474093" y="1882775"/>
              <a:ext cx="0" cy="2371564"/>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custDataLst>
                <p:tags r:id="rId61"/>
              </p:custDataLst>
            </p:nvPr>
          </p:nvCxnSpPr>
          <p:spPr>
            <a:xfrm>
              <a:off x="912814" y="4254339"/>
              <a:ext cx="3560645" cy="0"/>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48" name="Rounded Rectangle 47"/>
            <p:cNvSpPr/>
            <p:nvPr>
              <p:custDataLst>
                <p:tags r:id="rId62"/>
              </p:custDataLst>
            </p:nvPr>
          </p:nvSpPr>
          <p:spPr>
            <a:xfrm>
              <a:off x="1464491" y="4181723"/>
              <a:ext cx="414804" cy="148525"/>
            </a:xfrm>
            <a:prstGeom prst="roundRect">
              <a:avLst/>
            </a:prstGeom>
            <a:solidFill>
              <a:schemeClr val="accent6"/>
            </a:solidFill>
            <a:ln w="12700" cap="flat" cmpd="sng" algn="ctr">
              <a:noFill/>
              <a:prstDash val="solid"/>
              <a:miter lim="800000"/>
            </a:ln>
            <a:effectLst>
              <a:outerShdw blurRad="63500">
                <a:scrgbClr r="0" g="0" b="0">
                  <a:alpha val="50000"/>
                </a:scrgbClr>
              </a:outerShdw>
            </a:effectLst>
            <a:scene3d>
              <a:camera prst="orthographicFront"/>
              <a:lightRig rig="balanced" dir="t">
                <a:rot lat="0" lon="0" rev="8700000"/>
              </a:lightRig>
            </a:scene3d>
            <a:sp3d>
              <a:bevelT w="165100" h="12700"/>
            </a:sp3d>
            <a:extLst>
              <a:ext uri="{91240B29-F687-4F45-9708-019B960494DF}">
                <a14:hiddenLine xmlns:a14="http://schemas.microsoft.com/office/drawing/2010/main" w="0" cap="flat" cmpd="sng" algn="ctr">
                  <a:solidFill>
                    <a:srgbClr val="FF0000"/>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cxnSp>
          <p:nvCxnSpPr>
            <p:cNvPr id="49" name="Straight Connector 48"/>
            <p:cNvCxnSpPr/>
            <p:nvPr>
              <p:custDataLst>
                <p:tags r:id="rId63"/>
              </p:custDataLst>
            </p:nvPr>
          </p:nvCxnSpPr>
          <p:spPr>
            <a:xfrm>
              <a:off x="4129195" y="1882775"/>
              <a:ext cx="0" cy="2181064"/>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custDataLst>
                <p:tags r:id="rId64"/>
              </p:custDataLst>
            </p:nvPr>
          </p:nvCxnSpPr>
          <p:spPr>
            <a:xfrm>
              <a:off x="952500" y="4063839"/>
              <a:ext cx="3176060" cy="0"/>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custDataLst>
                <p:tags r:id="rId65"/>
              </p:custDataLst>
            </p:nvPr>
          </p:nvCxnSpPr>
          <p:spPr>
            <a:xfrm>
              <a:off x="4191629" y="1882775"/>
              <a:ext cx="0" cy="1990564"/>
            </a:xfrm>
            <a:prstGeom prst="line">
              <a:avLst/>
            </a:prstGeom>
            <a:ln w="381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custDataLst>
                <p:tags r:id="rId66"/>
              </p:custDataLst>
            </p:nvPr>
          </p:nvCxnSpPr>
          <p:spPr>
            <a:xfrm>
              <a:off x="3195036" y="1882775"/>
              <a:ext cx="0" cy="1990564"/>
            </a:xfrm>
            <a:prstGeom prst="line">
              <a:avLst/>
            </a:prstGeom>
            <a:ln w="381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4" name="Straight Connector 53"/>
            <p:cNvCxnSpPr/>
            <p:nvPr>
              <p:custDataLst>
                <p:tags r:id="rId67"/>
              </p:custDataLst>
            </p:nvPr>
          </p:nvCxnSpPr>
          <p:spPr>
            <a:xfrm>
              <a:off x="611188" y="3873339"/>
              <a:ext cx="2564798" cy="0"/>
            </a:xfrm>
            <a:prstGeom prst="line">
              <a:avLst/>
            </a:prstGeom>
            <a:ln w="3810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custDataLst>
                <p:tags r:id="rId68"/>
              </p:custDataLst>
            </p:nvPr>
          </p:nvCxnSpPr>
          <p:spPr>
            <a:xfrm>
              <a:off x="3273893" y="1882775"/>
              <a:ext cx="0" cy="1800064"/>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custDataLst>
                <p:tags r:id="rId69"/>
              </p:custDataLst>
            </p:nvPr>
          </p:nvCxnSpPr>
          <p:spPr>
            <a:xfrm>
              <a:off x="2848148" y="1882775"/>
              <a:ext cx="0" cy="1800064"/>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custDataLst>
                <p:tags r:id="rId70"/>
              </p:custDataLst>
            </p:nvPr>
          </p:nvCxnSpPr>
          <p:spPr>
            <a:xfrm>
              <a:off x="892175" y="3682839"/>
              <a:ext cx="1955338" cy="0"/>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59" name="Rounded Rectangle 58"/>
            <p:cNvSpPr/>
            <p:nvPr>
              <p:custDataLst>
                <p:tags r:id="rId71"/>
              </p:custDataLst>
            </p:nvPr>
          </p:nvSpPr>
          <p:spPr>
            <a:xfrm>
              <a:off x="5499328" y="3700617"/>
              <a:ext cx="660986" cy="127000"/>
            </a:xfrm>
            <a:prstGeom prst="roundRect">
              <a:avLst/>
            </a:prstGeom>
            <a:solidFill>
              <a:schemeClr val="tx2"/>
            </a:solidFill>
            <a:ln w="12700" cap="flat" cmpd="sng" algn="ctr">
              <a:noFill/>
              <a:prstDash val="solid"/>
              <a:miter lim="800000"/>
            </a:ln>
            <a:effectLst>
              <a:outerShdw blurRad="63500">
                <a:scrgbClr r="0" g="0" b="0">
                  <a:alpha val="50000"/>
                </a:scrgbClr>
              </a:outerShdw>
            </a:effectLst>
            <a:scene3d>
              <a:camera prst="orthographicFront"/>
              <a:lightRig rig="balanced" dir="t">
                <a:rot lat="0" lon="0" rev="8700000"/>
              </a:lightRig>
            </a:scene3d>
            <a:sp3d>
              <a:bevelT w="165100" h="12700"/>
            </a:sp3d>
            <a:extLst>
              <a:ext uri="{91240B29-F687-4F45-9708-019B960494DF}">
                <a14:hiddenLine xmlns:a14="http://schemas.microsoft.com/office/drawing/2010/main" w="0" cap="flat" cmpd="sng" algn="ctr">
                  <a:solidFill>
                    <a:srgbClr val="FF0000"/>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cxnSp>
          <p:nvCxnSpPr>
            <p:cNvPr id="60" name="Straight Connector 59"/>
            <p:cNvCxnSpPr/>
            <p:nvPr>
              <p:custDataLst>
                <p:tags r:id="rId72"/>
              </p:custDataLst>
            </p:nvPr>
          </p:nvCxnSpPr>
          <p:spPr>
            <a:xfrm>
              <a:off x="3175351" y="1882775"/>
              <a:ext cx="0" cy="1609564"/>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custDataLst>
                <p:tags r:id="rId73"/>
              </p:custDataLst>
            </p:nvPr>
          </p:nvCxnSpPr>
          <p:spPr>
            <a:xfrm>
              <a:off x="2552521" y="1882775"/>
              <a:ext cx="0" cy="1609564"/>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custDataLst>
                <p:tags r:id="rId74"/>
              </p:custDataLst>
            </p:nvPr>
          </p:nvCxnSpPr>
          <p:spPr>
            <a:xfrm>
              <a:off x="722314" y="3492339"/>
              <a:ext cx="1829573" cy="0"/>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3" name="Rounded Rectangle 62"/>
            <p:cNvSpPr/>
            <p:nvPr>
              <p:custDataLst>
                <p:tags r:id="rId75"/>
              </p:custDataLst>
            </p:nvPr>
          </p:nvSpPr>
          <p:spPr>
            <a:xfrm>
              <a:off x="5311146" y="3501109"/>
              <a:ext cx="45008" cy="103032"/>
            </a:xfrm>
            <a:prstGeom prst="roundRect">
              <a:avLst/>
            </a:prstGeom>
            <a:solidFill>
              <a:schemeClr val="accent6"/>
            </a:solidFill>
            <a:ln w="12700" cap="flat" cmpd="sng" algn="ctr">
              <a:noFill/>
              <a:prstDash val="solid"/>
              <a:miter lim="800000"/>
            </a:ln>
            <a:effectLst>
              <a:outerShdw blurRad="63500">
                <a:scrgbClr r="0" g="0" b="0">
                  <a:alpha val="50000"/>
                </a:scrgbClr>
              </a:outerShdw>
            </a:effectLst>
            <a:scene3d>
              <a:camera prst="orthographicFront"/>
              <a:lightRig rig="balanced" dir="t">
                <a:rot lat="0" lon="0" rev="8700000"/>
              </a:lightRig>
            </a:scene3d>
            <a:sp3d>
              <a:bevelT w="165100" h="12700"/>
            </a:sp3d>
            <a:extLst>
              <a:ext uri="{91240B29-F687-4F45-9708-019B960494DF}">
                <a14:hiddenLine xmlns:a14="http://schemas.microsoft.com/office/drawing/2010/main" w="0" cap="flat" cmpd="sng" algn="ctr">
                  <a:solidFill>
                    <a:srgbClr val="FF0000"/>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cxnSp>
          <p:nvCxnSpPr>
            <p:cNvPr id="64" name="Straight Connector 63"/>
            <p:cNvCxnSpPr/>
            <p:nvPr>
              <p:custDataLst>
                <p:tags r:id="rId76"/>
              </p:custDataLst>
            </p:nvPr>
          </p:nvCxnSpPr>
          <p:spPr>
            <a:xfrm>
              <a:off x="3027538" y="1882775"/>
              <a:ext cx="0" cy="1419064"/>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custDataLst>
                <p:tags r:id="rId77"/>
              </p:custDataLst>
            </p:nvPr>
          </p:nvCxnSpPr>
          <p:spPr>
            <a:xfrm>
              <a:off x="2339013" y="1882775"/>
              <a:ext cx="0" cy="1419064"/>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6" name="Straight Connector 65"/>
            <p:cNvCxnSpPr/>
            <p:nvPr>
              <p:custDataLst>
                <p:tags r:id="rId78"/>
              </p:custDataLst>
            </p:nvPr>
          </p:nvCxnSpPr>
          <p:spPr>
            <a:xfrm>
              <a:off x="906464" y="3301839"/>
              <a:ext cx="1431915" cy="0"/>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67" name="Rounded Rectangle 66"/>
            <p:cNvSpPr/>
            <p:nvPr>
              <p:custDataLst>
                <p:tags r:id="rId79"/>
              </p:custDataLst>
            </p:nvPr>
          </p:nvSpPr>
          <p:spPr>
            <a:xfrm>
              <a:off x="3532093" y="3252529"/>
              <a:ext cx="1865639" cy="124564"/>
            </a:xfrm>
            <a:prstGeom prst="roundRect">
              <a:avLst/>
            </a:prstGeom>
            <a:solidFill>
              <a:schemeClr val="tx2"/>
            </a:solidFill>
            <a:ln w="12700" cap="flat" cmpd="sng" algn="ctr">
              <a:noFill/>
              <a:prstDash val="solid"/>
              <a:miter lim="800000"/>
            </a:ln>
            <a:effectLst>
              <a:outerShdw blurRad="63500">
                <a:scrgbClr r="0" g="0" b="0">
                  <a:alpha val="50000"/>
                </a:scrgbClr>
              </a:outerShdw>
            </a:effectLst>
            <a:scene3d>
              <a:camera prst="orthographicFront"/>
              <a:lightRig rig="balanced" dir="t">
                <a:rot lat="0" lon="0" rev="8700000"/>
              </a:lightRig>
            </a:scene3d>
            <a:sp3d>
              <a:bevelT w="165100" h="12700"/>
            </a:sp3d>
            <a:extLst>
              <a:ext uri="{91240B29-F687-4F45-9708-019B960494DF}">
                <a14:hiddenLine xmlns:a14="http://schemas.microsoft.com/office/drawing/2010/main" w="0" cap="flat" cmpd="sng" algn="ctr">
                  <a:solidFill>
                    <a:srgbClr val="FF0000"/>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cxnSp>
          <p:nvCxnSpPr>
            <p:cNvPr id="68" name="Straight Connector 67"/>
            <p:cNvCxnSpPr/>
            <p:nvPr>
              <p:custDataLst>
                <p:tags r:id="rId80"/>
              </p:custDataLst>
            </p:nvPr>
          </p:nvCxnSpPr>
          <p:spPr>
            <a:xfrm>
              <a:off x="2666217" y="1882775"/>
              <a:ext cx="0" cy="1228564"/>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custDataLst>
                <p:tags r:id="rId81"/>
              </p:custDataLst>
            </p:nvPr>
          </p:nvCxnSpPr>
          <p:spPr>
            <a:xfrm>
              <a:off x="2109082" y="1882775"/>
              <a:ext cx="0" cy="1228564"/>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custDataLst>
                <p:tags r:id="rId82"/>
              </p:custDataLst>
            </p:nvPr>
          </p:nvCxnSpPr>
          <p:spPr>
            <a:xfrm>
              <a:off x="1181100" y="3111339"/>
              <a:ext cx="927347" cy="0"/>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1" name="Rounded Rectangle 70"/>
            <p:cNvSpPr/>
            <p:nvPr>
              <p:custDataLst>
                <p:tags r:id="rId83"/>
              </p:custDataLst>
            </p:nvPr>
          </p:nvSpPr>
          <p:spPr>
            <a:xfrm flipH="1">
              <a:off x="3233762" y="3047839"/>
              <a:ext cx="45557" cy="153952"/>
            </a:xfrm>
            <a:prstGeom prst="roundRect">
              <a:avLst/>
            </a:prstGeom>
            <a:solidFill>
              <a:schemeClr val="accent6"/>
            </a:solidFill>
            <a:ln w="12700" cap="flat" cmpd="sng" algn="ctr">
              <a:noFill/>
              <a:prstDash val="solid"/>
              <a:miter lim="800000"/>
            </a:ln>
            <a:effectLst>
              <a:outerShdw blurRad="63500">
                <a:scrgbClr r="0" g="0" b="0">
                  <a:alpha val="50000"/>
                </a:scrgbClr>
              </a:outerShdw>
            </a:effectLst>
            <a:scene3d>
              <a:camera prst="orthographicFront"/>
              <a:lightRig rig="balanced" dir="t">
                <a:rot lat="0" lon="0" rev="8700000"/>
              </a:lightRig>
            </a:scene3d>
            <a:sp3d>
              <a:bevelT w="165100" h="12700"/>
            </a:sp3d>
            <a:extLst>
              <a:ext uri="{91240B29-F687-4F45-9708-019B960494DF}">
                <a14:hiddenLine xmlns:a14="http://schemas.microsoft.com/office/drawing/2010/main" w="0" cap="flat" cmpd="sng" algn="ctr">
                  <a:solidFill>
                    <a:srgbClr val="FF0000"/>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cxnSp>
          <p:nvCxnSpPr>
            <p:cNvPr id="72" name="Straight Connector 71"/>
            <p:cNvCxnSpPr/>
            <p:nvPr>
              <p:custDataLst>
                <p:tags r:id="rId84"/>
              </p:custDataLst>
            </p:nvPr>
          </p:nvCxnSpPr>
          <p:spPr>
            <a:xfrm>
              <a:off x="2469133" y="1882775"/>
              <a:ext cx="0" cy="1038064"/>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p:cNvCxnSpPr/>
            <p:nvPr>
              <p:custDataLst>
                <p:tags r:id="rId85"/>
              </p:custDataLst>
            </p:nvPr>
          </p:nvCxnSpPr>
          <p:spPr>
            <a:xfrm>
              <a:off x="1829879" y="1882775"/>
              <a:ext cx="0" cy="1038064"/>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4" name="Straight Connector 73"/>
            <p:cNvCxnSpPr/>
            <p:nvPr>
              <p:custDataLst>
                <p:tags r:id="rId86"/>
              </p:custDataLst>
            </p:nvPr>
          </p:nvCxnSpPr>
          <p:spPr>
            <a:xfrm>
              <a:off x="866776" y="2920839"/>
              <a:ext cx="962469" cy="0"/>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5" name="Rounded Rectangle 74"/>
            <p:cNvSpPr/>
            <p:nvPr>
              <p:custDataLst>
                <p:tags r:id="rId87"/>
              </p:custDataLst>
            </p:nvPr>
          </p:nvSpPr>
          <p:spPr>
            <a:xfrm>
              <a:off x="2557456" y="2841869"/>
              <a:ext cx="471071" cy="132063"/>
            </a:xfrm>
            <a:prstGeom prst="roundRect">
              <a:avLst/>
            </a:prstGeom>
            <a:solidFill>
              <a:schemeClr val="tx2"/>
            </a:solidFill>
            <a:ln w="12700" cap="flat" cmpd="sng" algn="ctr">
              <a:noFill/>
              <a:prstDash val="solid"/>
              <a:miter lim="800000"/>
            </a:ln>
            <a:effectLst>
              <a:outerShdw blurRad="63500">
                <a:scrgbClr r="0" g="0" b="0">
                  <a:alpha val="50000"/>
                </a:scrgbClr>
              </a:outerShdw>
            </a:effectLst>
            <a:scene3d>
              <a:camera prst="orthographicFront"/>
              <a:lightRig rig="balanced" dir="t">
                <a:rot lat="0" lon="0" rev="8700000"/>
              </a:lightRig>
            </a:scene3d>
            <a:sp3d>
              <a:bevelT w="165100" h="12700"/>
            </a:sp3d>
            <a:extLst>
              <a:ext uri="{91240B29-F687-4F45-9708-019B960494DF}">
                <a14:hiddenLine xmlns:a14="http://schemas.microsoft.com/office/drawing/2010/main" w="0" cap="flat" cmpd="sng" algn="ctr">
                  <a:solidFill>
                    <a:srgbClr val="FF0000"/>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cxnSp>
          <p:nvCxnSpPr>
            <p:cNvPr id="77" name="Straight Connector 76"/>
            <p:cNvCxnSpPr/>
            <p:nvPr>
              <p:custDataLst>
                <p:tags r:id="rId88"/>
              </p:custDataLst>
            </p:nvPr>
          </p:nvCxnSpPr>
          <p:spPr>
            <a:xfrm>
              <a:off x="1501405" y="1882775"/>
              <a:ext cx="0" cy="847564"/>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78" name="Straight Connector 77"/>
            <p:cNvCxnSpPr/>
            <p:nvPr>
              <p:custDataLst>
                <p:tags r:id="rId89"/>
              </p:custDataLst>
            </p:nvPr>
          </p:nvCxnSpPr>
          <p:spPr>
            <a:xfrm>
              <a:off x="755650" y="2730339"/>
              <a:ext cx="745120" cy="0"/>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79" name="Rounded Rectangle 78"/>
            <p:cNvSpPr/>
            <p:nvPr>
              <p:custDataLst>
                <p:tags r:id="rId90"/>
              </p:custDataLst>
            </p:nvPr>
          </p:nvSpPr>
          <p:spPr>
            <a:xfrm>
              <a:off x="1762516" y="2680977"/>
              <a:ext cx="690828" cy="126999"/>
            </a:xfrm>
            <a:prstGeom prst="roundRect">
              <a:avLst/>
            </a:prstGeom>
            <a:solidFill>
              <a:schemeClr val="accent6"/>
            </a:solidFill>
            <a:ln w="12700" cap="flat" cmpd="sng" algn="ctr">
              <a:noFill/>
              <a:prstDash val="solid"/>
              <a:miter lim="800000"/>
            </a:ln>
            <a:effectLst>
              <a:outerShdw blurRad="63500">
                <a:scrgbClr r="0" g="0" b="0">
                  <a:alpha val="50000"/>
                </a:scrgbClr>
              </a:outerShdw>
            </a:effectLst>
            <a:scene3d>
              <a:camera prst="orthographicFront"/>
              <a:lightRig rig="balanced" dir="t">
                <a:rot lat="0" lon="0" rev="8700000"/>
              </a:lightRig>
            </a:scene3d>
            <a:sp3d>
              <a:bevelT w="165100" h="12700"/>
            </a:sp3d>
            <a:extLst>
              <a:ext uri="{91240B29-F687-4F45-9708-019B960494DF}">
                <a14:hiddenLine xmlns:a14="http://schemas.microsoft.com/office/drawing/2010/main" w="0" cap="flat" cmpd="sng" algn="ctr">
                  <a:solidFill>
                    <a:srgbClr val="FF0000"/>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cxnSp>
          <p:nvCxnSpPr>
            <p:cNvPr id="80" name="Straight Connector 79"/>
            <p:cNvCxnSpPr/>
            <p:nvPr>
              <p:custDataLst>
                <p:tags r:id="rId91"/>
              </p:custDataLst>
            </p:nvPr>
          </p:nvCxnSpPr>
          <p:spPr>
            <a:xfrm>
              <a:off x="1779338" y="1882775"/>
              <a:ext cx="0" cy="657064"/>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custDataLst>
                <p:tags r:id="rId92"/>
              </p:custDataLst>
            </p:nvPr>
          </p:nvCxnSpPr>
          <p:spPr>
            <a:xfrm>
              <a:off x="1337168" y="1882775"/>
              <a:ext cx="0" cy="657064"/>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82" name="Straight Connector 81"/>
            <p:cNvCxnSpPr/>
            <p:nvPr>
              <p:custDataLst>
                <p:tags r:id="rId93"/>
              </p:custDataLst>
            </p:nvPr>
          </p:nvCxnSpPr>
          <p:spPr>
            <a:xfrm>
              <a:off x="879475" y="2539839"/>
              <a:ext cx="457058" cy="0"/>
            </a:xfrm>
            <a:prstGeom prst="line">
              <a:avLst/>
            </a:prstGeom>
            <a:ln w="1270">
              <a:solidFill>
                <a:schemeClr val="bg2"/>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3" name="Rounded Rectangle 82"/>
            <p:cNvSpPr/>
            <p:nvPr>
              <p:custDataLst>
                <p:tags r:id="rId94"/>
              </p:custDataLst>
            </p:nvPr>
          </p:nvSpPr>
          <p:spPr>
            <a:xfrm>
              <a:off x="1173984" y="2472957"/>
              <a:ext cx="1532286" cy="140066"/>
            </a:xfrm>
            <a:prstGeom prst="roundRect">
              <a:avLst/>
            </a:prstGeom>
            <a:solidFill>
              <a:schemeClr val="tx2"/>
            </a:solidFill>
            <a:ln w="12700" cap="flat" cmpd="sng" algn="ctr">
              <a:noFill/>
              <a:prstDash val="solid"/>
              <a:miter lim="800000"/>
            </a:ln>
            <a:effectLst>
              <a:outerShdw blurRad="63500">
                <a:scrgbClr r="0" g="0" b="0">
                  <a:alpha val="50000"/>
                </a:scrgbClr>
              </a:outerShdw>
            </a:effectLst>
            <a:scene3d>
              <a:camera prst="orthographicFront"/>
              <a:lightRig rig="balanced" dir="t">
                <a:rot lat="0" lon="0" rev="8700000"/>
              </a:lightRig>
            </a:scene3d>
            <a:sp3d>
              <a:bevelT w="165100" h="12700"/>
            </a:sp3d>
            <a:extLst>
              <a:ext uri="{91240B29-F687-4F45-9708-019B960494DF}">
                <a14:hiddenLine xmlns:a14="http://schemas.microsoft.com/office/drawing/2010/main" w="0" cap="flat" cmpd="sng" algn="ctr">
                  <a:solidFill>
                    <a:srgbClr val="FF0000"/>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85" name="Rounded Rectangle 84"/>
            <p:cNvSpPr/>
            <p:nvPr>
              <p:custDataLst>
                <p:tags r:id="rId95"/>
              </p:custDataLst>
            </p:nvPr>
          </p:nvSpPr>
          <p:spPr>
            <a:xfrm>
              <a:off x="1188720" y="1628775"/>
              <a:ext cx="6697339" cy="219804"/>
            </a:xfrm>
            <a:prstGeom prst="roundRect">
              <a:avLst/>
            </a:prstGeom>
            <a:gradFill flip="none" rotWithShape="1">
              <a:gsLst>
                <a:gs pos="0">
                  <a:srgbClr val="A72F0E"/>
                </a:gs>
                <a:gs pos="100000">
                  <a:srgbClr val="7F220B"/>
                </a:gs>
              </a:gsLst>
              <a:lin ang="5400000" scaled="1"/>
              <a:tileRect/>
            </a:gradFill>
            <a:ln w="12700" cap="flat" cmpd="sng" algn="ctr">
              <a:noFill/>
              <a:prstDash val="solid"/>
              <a:miter lim="800000"/>
            </a:ln>
            <a:effectLst>
              <a:reflection blurRad="6350" stA="50000" endA="300" endPos="55500" dist="50800" dir="5400000" sy="-100000" algn="bl" rotWithShape="0"/>
            </a:effectLst>
            <a:scene3d>
              <a:camera prst="orthographicFront"/>
              <a:lightRig rig="threePt" dir="t">
                <a:rot lat="0" lon="0" rev="8700000"/>
              </a:lightRig>
            </a:scene3d>
            <a:sp3d>
              <a:bevelT w="165100" h="1905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86" name="TextBox 85"/>
            <p:cNvSpPr txBox="1"/>
            <p:nvPr>
              <p:custDataLst>
                <p:tags r:id="rId96"/>
              </p:custDataLst>
            </p:nvPr>
          </p:nvSpPr>
          <p:spPr>
            <a:xfrm>
              <a:off x="739775" y="1435082"/>
              <a:ext cx="332126" cy="237056"/>
            </a:xfrm>
            <a:prstGeom prst="rect">
              <a:avLst/>
            </a:prstGeom>
            <a:noFill/>
          </p:spPr>
          <p:txBody>
            <a:bodyPr vert="horz" wrap="none" rtlCol="0" anchor="b" anchorCtr="0">
              <a:spAutoFit/>
            </a:bodyPr>
            <a:lstStyle/>
            <a:p>
              <a:pPr defTabSz="914377"/>
              <a:r>
                <a:rPr lang="en-US" sz="1000" b="1" dirty="0">
                  <a:solidFill>
                    <a:srgbClr val="44546A"/>
                  </a:solidFill>
                  <a:latin typeface="Century Gothic" panose="020B0502020202020204" pitchFamily="34" charset="0"/>
                </a:rPr>
                <a:t>2018</a:t>
              </a:r>
            </a:p>
          </p:txBody>
        </p:sp>
        <p:sp>
          <p:nvSpPr>
            <p:cNvPr id="87" name="TextBox 86"/>
            <p:cNvSpPr txBox="1"/>
            <p:nvPr>
              <p:custDataLst>
                <p:tags r:id="rId97"/>
              </p:custDataLst>
            </p:nvPr>
          </p:nvSpPr>
          <p:spPr>
            <a:xfrm>
              <a:off x="1183372" y="1628775"/>
              <a:ext cx="406039" cy="254000"/>
            </a:xfrm>
            <a:prstGeom prst="rect">
              <a:avLst/>
            </a:prstGeom>
            <a:solidFill>
              <a:schemeClr val="accent1">
                <a:lumMod val="20000"/>
                <a:lumOff val="80000"/>
              </a:schemeClr>
            </a:solidFill>
          </p:spPr>
          <p:txBody>
            <a:bodyPr vert="horz" wrap="square" lIns="121920" tIns="60960" rIns="121920" bIns="60960" rtlCol="0" anchor="ctr" anchorCtr="0">
              <a:noAutofit/>
            </a:bodyPr>
            <a:lstStyle/>
            <a:p>
              <a:pPr defTabSz="914377"/>
              <a:r>
                <a:rPr lang="en-US" sz="1200" b="1" dirty="0">
                  <a:latin typeface="Century Gothic" panose="020B0502020202020204" pitchFamily="34" charset="0"/>
                </a:rPr>
                <a:t>Mar</a:t>
              </a:r>
            </a:p>
          </p:txBody>
        </p:sp>
        <p:sp>
          <p:nvSpPr>
            <p:cNvPr id="93" name="TextBox 92"/>
            <p:cNvSpPr txBox="1"/>
            <p:nvPr>
              <p:custDataLst>
                <p:tags r:id="rId98"/>
              </p:custDataLst>
            </p:nvPr>
          </p:nvSpPr>
          <p:spPr>
            <a:xfrm>
              <a:off x="4951035" y="1442254"/>
              <a:ext cx="332126" cy="237056"/>
            </a:xfrm>
            <a:prstGeom prst="rect">
              <a:avLst/>
            </a:prstGeom>
            <a:noFill/>
          </p:spPr>
          <p:txBody>
            <a:bodyPr vert="horz" wrap="none" rtlCol="0" anchor="b" anchorCtr="0">
              <a:spAutoFit/>
            </a:bodyPr>
            <a:lstStyle/>
            <a:p>
              <a:pPr defTabSz="914377"/>
              <a:r>
                <a:rPr lang="en-US" sz="1000" b="1" dirty="0">
                  <a:solidFill>
                    <a:srgbClr val="44546A"/>
                  </a:solidFill>
                  <a:latin typeface="Century Gothic" panose="020B0502020202020204" pitchFamily="34" charset="0"/>
                </a:rPr>
                <a:t>2019</a:t>
              </a:r>
            </a:p>
          </p:txBody>
        </p:sp>
        <p:sp>
          <p:nvSpPr>
            <p:cNvPr id="104" name="Flowchart: Manual Operation 103"/>
            <p:cNvSpPr/>
            <p:nvPr>
              <p:custDataLst>
                <p:tags r:id="rId99"/>
              </p:custDataLst>
            </p:nvPr>
          </p:nvSpPr>
          <p:spPr>
            <a:xfrm>
              <a:off x="6692418" y="1435734"/>
              <a:ext cx="152400" cy="177800"/>
            </a:xfrm>
            <a:prstGeom prst="flowChartManualOperation">
              <a:avLst/>
            </a:prstGeom>
            <a:solidFill>
              <a:srgbClr val="92D050"/>
            </a:solidFill>
            <a:ln w="12700" cap="flat" cmpd="sng" algn="ctr">
              <a:noFill/>
              <a:prstDash val="solid"/>
              <a:miter lim="800000"/>
            </a:ln>
            <a:effectLst>
              <a:outerShdw blurRad="63500">
                <a:scrgbClr r="0" g="0" b="0">
                  <a:alpha val="50000"/>
                </a:scrgbClr>
              </a:outerShdw>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05" name="TextBox 104"/>
            <p:cNvSpPr txBox="1"/>
            <p:nvPr>
              <p:custDataLst>
                <p:tags r:id="rId100"/>
              </p:custDataLst>
            </p:nvPr>
          </p:nvSpPr>
          <p:spPr>
            <a:xfrm>
              <a:off x="6646266" y="967617"/>
              <a:ext cx="743466" cy="252983"/>
            </a:xfrm>
            <a:prstGeom prst="rect">
              <a:avLst/>
            </a:prstGeom>
            <a:noFill/>
          </p:spPr>
          <p:txBody>
            <a:bodyPr vert="horz" wrap="square" lIns="0" tIns="0" rIns="0" bIns="0" rtlCol="0" anchor="b" anchorCtr="1">
              <a:spAutoFit/>
            </a:bodyPr>
            <a:lstStyle/>
            <a:p>
              <a:pPr algn="ctr" defTabSz="914377">
                <a:lnSpc>
                  <a:spcPct val="80000"/>
                </a:lnSpc>
              </a:pPr>
              <a:r>
                <a:rPr lang="en-US" sz="1067" dirty="0">
                  <a:solidFill>
                    <a:srgbClr val="1D6FA9"/>
                  </a:solidFill>
                  <a:latin typeface="Century Gothic" panose="020B0502020202020204" pitchFamily="34" charset="0"/>
                </a:rPr>
                <a:t>Construction Complete</a:t>
              </a:r>
            </a:p>
          </p:txBody>
        </p:sp>
        <p:sp>
          <p:nvSpPr>
            <p:cNvPr id="106" name="TextBox 105"/>
            <p:cNvSpPr txBox="1"/>
            <p:nvPr>
              <p:custDataLst>
                <p:tags r:id="rId101"/>
              </p:custDataLst>
            </p:nvPr>
          </p:nvSpPr>
          <p:spPr>
            <a:xfrm>
              <a:off x="6778515" y="1229831"/>
              <a:ext cx="351028" cy="138221"/>
            </a:xfrm>
            <a:prstGeom prst="rect">
              <a:avLst/>
            </a:prstGeom>
            <a:noFill/>
          </p:spPr>
          <p:txBody>
            <a:bodyPr vert="horz" wrap="none" lIns="0" tIns="0" rIns="0" bIns="0" rtlCol="0" anchorCtr="1">
              <a:spAutoFit/>
            </a:bodyPr>
            <a:lstStyle/>
            <a:p>
              <a:pPr defTabSz="914377"/>
              <a:r>
                <a:rPr lang="en-US" sz="933" dirty="0">
                  <a:solidFill>
                    <a:srgbClr val="44546A"/>
                  </a:solidFill>
                  <a:latin typeface="Century Gothic" panose="020B0502020202020204" pitchFamily="34" charset="0"/>
                </a:rPr>
                <a:t>5/6/2019</a:t>
              </a:r>
            </a:p>
          </p:txBody>
        </p:sp>
        <p:sp>
          <p:nvSpPr>
            <p:cNvPr id="108" name="TextBox 107"/>
            <p:cNvSpPr txBox="1"/>
            <p:nvPr>
              <p:custDataLst>
                <p:tags r:id="rId102"/>
              </p:custDataLst>
            </p:nvPr>
          </p:nvSpPr>
          <p:spPr>
            <a:xfrm>
              <a:off x="6202312" y="846488"/>
              <a:ext cx="554038" cy="379476"/>
            </a:xfrm>
            <a:prstGeom prst="rect">
              <a:avLst/>
            </a:prstGeom>
            <a:noFill/>
          </p:spPr>
          <p:txBody>
            <a:bodyPr vert="horz" wrap="square" lIns="0" tIns="0" rIns="0" bIns="0" rtlCol="0" anchor="b" anchorCtr="1">
              <a:spAutoFit/>
            </a:bodyPr>
            <a:lstStyle/>
            <a:p>
              <a:pPr algn="ctr" defTabSz="914377">
                <a:lnSpc>
                  <a:spcPct val="80000"/>
                </a:lnSpc>
              </a:pPr>
              <a:r>
                <a:rPr lang="en-US" sz="1067" dirty="0">
                  <a:solidFill>
                    <a:srgbClr val="1D6FA9"/>
                  </a:solidFill>
                  <a:latin typeface="Century Gothic" panose="020B0502020202020204" pitchFamily="34" charset="0"/>
                </a:rPr>
                <a:t>FCC Transition Deadline</a:t>
              </a:r>
            </a:p>
          </p:txBody>
        </p:sp>
        <p:sp>
          <p:nvSpPr>
            <p:cNvPr id="109" name="TextBox 108"/>
            <p:cNvSpPr txBox="1"/>
            <p:nvPr>
              <p:custDataLst>
                <p:tags r:id="rId103"/>
              </p:custDataLst>
            </p:nvPr>
          </p:nvSpPr>
          <p:spPr>
            <a:xfrm>
              <a:off x="6268492" y="1242164"/>
              <a:ext cx="397157" cy="138221"/>
            </a:xfrm>
            <a:prstGeom prst="rect">
              <a:avLst/>
            </a:prstGeom>
            <a:noFill/>
          </p:spPr>
          <p:txBody>
            <a:bodyPr vert="horz" wrap="none" lIns="0" tIns="0" rIns="0" bIns="0" rtlCol="0" anchorCtr="1">
              <a:spAutoFit/>
            </a:bodyPr>
            <a:lstStyle/>
            <a:p>
              <a:pPr defTabSz="914377"/>
              <a:r>
                <a:rPr lang="en-US" sz="933" dirty="0">
                  <a:solidFill>
                    <a:srgbClr val="44546A"/>
                  </a:solidFill>
                  <a:latin typeface="Century Gothic" panose="020B0502020202020204" pitchFamily="34" charset="0"/>
                </a:rPr>
                <a:t>4/12/2019</a:t>
              </a:r>
            </a:p>
          </p:txBody>
        </p:sp>
        <p:sp>
          <p:nvSpPr>
            <p:cNvPr id="111" name="TextBox 110"/>
            <p:cNvSpPr txBox="1"/>
            <p:nvPr>
              <p:custDataLst>
                <p:tags r:id="rId104"/>
              </p:custDataLst>
            </p:nvPr>
          </p:nvSpPr>
          <p:spPr>
            <a:xfrm>
              <a:off x="4901485" y="973899"/>
              <a:ext cx="844074" cy="252983"/>
            </a:xfrm>
            <a:prstGeom prst="rect">
              <a:avLst/>
            </a:prstGeom>
            <a:noFill/>
          </p:spPr>
          <p:txBody>
            <a:bodyPr vert="horz" wrap="square" lIns="0" tIns="0" rIns="0" bIns="0" rtlCol="0" anchor="b" anchorCtr="1">
              <a:spAutoFit/>
            </a:bodyPr>
            <a:lstStyle/>
            <a:p>
              <a:pPr algn="ctr" defTabSz="914377">
                <a:lnSpc>
                  <a:spcPct val="80000"/>
                </a:lnSpc>
              </a:pPr>
              <a:r>
                <a:rPr lang="en-US" sz="1067" dirty="0">
                  <a:solidFill>
                    <a:srgbClr val="1D6FA9"/>
                  </a:solidFill>
                  <a:latin typeface="Century Gothic" panose="020B0502020202020204" pitchFamily="34" charset="0"/>
                </a:rPr>
                <a:t>Modernization Completion</a:t>
              </a:r>
            </a:p>
          </p:txBody>
        </p:sp>
        <p:sp>
          <p:nvSpPr>
            <p:cNvPr id="113" name="Flowchart: Manual Operation 112"/>
            <p:cNvSpPr/>
            <p:nvPr>
              <p:custDataLst>
                <p:tags r:id="rId105"/>
              </p:custDataLst>
            </p:nvPr>
          </p:nvSpPr>
          <p:spPr>
            <a:xfrm>
              <a:off x="5247322" y="1427781"/>
              <a:ext cx="152400" cy="177800"/>
            </a:xfrm>
            <a:prstGeom prst="flowChartManualOperation">
              <a:avLst/>
            </a:prstGeom>
            <a:solidFill>
              <a:schemeClr val="accent1"/>
            </a:solidFill>
            <a:ln w="12700" cap="flat" cmpd="sng" algn="ctr">
              <a:noFill/>
              <a:prstDash val="solid"/>
              <a:miter lim="800000"/>
            </a:ln>
            <a:effectLst>
              <a:outerShdw blurRad="63500">
                <a:scrgbClr r="0" g="0" b="0">
                  <a:alpha val="50000"/>
                </a:scrgbClr>
              </a:outerShdw>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14" name="TextBox 113"/>
            <p:cNvSpPr txBox="1"/>
            <p:nvPr>
              <p:custDataLst>
                <p:tags r:id="rId106"/>
              </p:custDataLst>
            </p:nvPr>
          </p:nvSpPr>
          <p:spPr>
            <a:xfrm>
              <a:off x="2706270" y="973995"/>
              <a:ext cx="1051830" cy="252983"/>
            </a:xfrm>
            <a:prstGeom prst="rect">
              <a:avLst/>
            </a:prstGeom>
            <a:noFill/>
          </p:spPr>
          <p:txBody>
            <a:bodyPr vert="horz" wrap="square" lIns="0" tIns="0" rIns="0" bIns="0" rtlCol="0" anchor="b" anchorCtr="1">
              <a:spAutoFit/>
            </a:bodyPr>
            <a:lstStyle/>
            <a:p>
              <a:pPr algn="ctr" defTabSz="914377">
                <a:lnSpc>
                  <a:spcPct val="80000"/>
                </a:lnSpc>
              </a:pPr>
              <a:r>
                <a:rPr lang="en-US" sz="1067" dirty="0">
                  <a:solidFill>
                    <a:srgbClr val="1D6FA9"/>
                  </a:solidFill>
                  <a:latin typeface="Century Gothic" panose="020B0502020202020204" pitchFamily="34" charset="0"/>
                </a:rPr>
                <a:t>Modernization </a:t>
              </a:r>
            </a:p>
            <a:p>
              <a:pPr algn="ctr" defTabSz="914377">
                <a:lnSpc>
                  <a:spcPct val="80000"/>
                </a:lnSpc>
              </a:pPr>
              <a:r>
                <a:rPr lang="en-US" sz="1067" dirty="0">
                  <a:solidFill>
                    <a:srgbClr val="1D6FA9"/>
                  </a:solidFill>
                  <a:latin typeface="Century Gothic" panose="020B0502020202020204" pitchFamily="34" charset="0"/>
                </a:rPr>
                <a:t>Build – Board Proposal </a:t>
              </a:r>
            </a:p>
          </p:txBody>
        </p:sp>
        <p:sp>
          <p:nvSpPr>
            <p:cNvPr id="115" name="TextBox 114"/>
            <p:cNvSpPr txBox="1"/>
            <p:nvPr>
              <p:custDataLst>
                <p:tags r:id="rId107"/>
              </p:custDataLst>
            </p:nvPr>
          </p:nvSpPr>
          <p:spPr>
            <a:xfrm>
              <a:off x="3077331" y="1237570"/>
              <a:ext cx="351028" cy="138221"/>
            </a:xfrm>
            <a:prstGeom prst="rect">
              <a:avLst/>
            </a:prstGeom>
            <a:noFill/>
          </p:spPr>
          <p:txBody>
            <a:bodyPr vert="horz" wrap="none" lIns="0" tIns="0" rIns="0" bIns="0" rtlCol="0" anchorCtr="1">
              <a:spAutoFit/>
            </a:bodyPr>
            <a:lstStyle/>
            <a:p>
              <a:pPr defTabSz="914377"/>
              <a:r>
                <a:rPr lang="en-US" sz="933" dirty="0">
                  <a:solidFill>
                    <a:srgbClr val="44546A"/>
                  </a:solidFill>
                  <a:latin typeface="Century Gothic" panose="020B0502020202020204" pitchFamily="34" charset="0"/>
                </a:rPr>
                <a:t>8/9/2018</a:t>
              </a:r>
            </a:p>
          </p:txBody>
        </p:sp>
        <p:sp>
          <p:nvSpPr>
            <p:cNvPr id="117" name="TextBox 116"/>
            <p:cNvSpPr txBox="1"/>
            <p:nvPr>
              <p:custDataLst>
                <p:tags r:id="rId108"/>
              </p:custDataLst>
            </p:nvPr>
          </p:nvSpPr>
          <p:spPr>
            <a:xfrm>
              <a:off x="732169" y="2078758"/>
              <a:ext cx="454025" cy="118529"/>
            </a:xfrm>
            <a:prstGeom prst="rect">
              <a:avLst/>
            </a:prstGeom>
            <a:noFill/>
          </p:spPr>
          <p:txBody>
            <a:bodyPr vert="horz" wrap="square" lIns="0" tIns="0" rIns="0" bIns="0" rtlCol="0" anchor="t" anchorCtr="1">
              <a:spAutoFit/>
            </a:bodyPr>
            <a:lstStyle/>
            <a:p>
              <a:pPr algn="ctr" defTabSz="914377">
                <a:lnSpc>
                  <a:spcPct val="80000"/>
                </a:lnSpc>
              </a:pPr>
              <a:r>
                <a:rPr lang="en-US" sz="1000" b="1" dirty="0">
                  <a:solidFill>
                    <a:srgbClr val="44546A"/>
                  </a:solidFill>
                  <a:latin typeface="Century Gothic" panose="020B0502020202020204" pitchFamily="34" charset="0"/>
                </a:rPr>
                <a:t> Kick-Off</a:t>
              </a:r>
            </a:p>
          </p:txBody>
        </p:sp>
        <p:sp>
          <p:nvSpPr>
            <p:cNvPr id="118" name="TextBox 117"/>
            <p:cNvSpPr txBox="1"/>
            <p:nvPr>
              <p:custDataLst>
                <p:tags r:id="rId109"/>
              </p:custDataLst>
            </p:nvPr>
          </p:nvSpPr>
          <p:spPr>
            <a:xfrm>
              <a:off x="773807" y="1902524"/>
              <a:ext cx="397157" cy="138221"/>
            </a:xfrm>
            <a:prstGeom prst="rect">
              <a:avLst/>
            </a:prstGeom>
            <a:noFill/>
          </p:spPr>
          <p:txBody>
            <a:bodyPr vert="horz" wrap="none" lIns="0" tIns="0" rIns="0" bIns="0" rtlCol="0" anchor="ctr" anchorCtr="1">
              <a:spAutoFit/>
            </a:bodyPr>
            <a:lstStyle/>
            <a:p>
              <a:pPr defTabSz="914377"/>
              <a:r>
                <a:rPr lang="en-US" sz="933" dirty="0">
                  <a:solidFill>
                    <a:srgbClr val="F19D19"/>
                  </a:solidFill>
                  <a:latin typeface="Century Gothic" panose="020B0502020202020204" pitchFamily="34" charset="0"/>
                </a:rPr>
                <a:t>2/22/2018</a:t>
              </a:r>
            </a:p>
          </p:txBody>
        </p:sp>
        <p:sp>
          <p:nvSpPr>
            <p:cNvPr id="119" name="TextBox 118"/>
            <p:cNvSpPr txBox="1"/>
            <p:nvPr>
              <p:custDataLst>
                <p:tags r:id="rId110"/>
              </p:custDataLst>
            </p:nvPr>
          </p:nvSpPr>
          <p:spPr>
            <a:xfrm>
              <a:off x="203200" y="2470729"/>
              <a:ext cx="612775" cy="138221"/>
            </a:xfrm>
            <a:prstGeom prst="rect">
              <a:avLst/>
            </a:prstGeom>
            <a:noFill/>
          </p:spPr>
          <p:txBody>
            <a:bodyPr vert="horz" wrap="square" lIns="0" tIns="0" rIns="0" bIns="0" rtlCol="0" anchor="ctr">
              <a:spAutoFit/>
            </a:bodyPr>
            <a:lstStyle/>
            <a:p>
              <a:pPr defTabSz="914377"/>
              <a:r>
                <a:rPr lang="en-US" sz="933" dirty="0">
                  <a:solidFill>
                    <a:srgbClr val="44546A"/>
                  </a:solidFill>
                  <a:latin typeface="Century Gothic" panose="020B0502020202020204" pitchFamily="34" charset="0"/>
                </a:rPr>
                <a:t>KVCR Design</a:t>
              </a:r>
            </a:p>
          </p:txBody>
        </p:sp>
        <p:sp>
          <p:nvSpPr>
            <p:cNvPr id="120" name="TextBox 119"/>
            <p:cNvSpPr txBox="1"/>
            <p:nvPr>
              <p:custDataLst>
                <p:tags r:id="rId111"/>
              </p:custDataLst>
            </p:nvPr>
          </p:nvSpPr>
          <p:spPr>
            <a:xfrm>
              <a:off x="711980" y="2496831"/>
              <a:ext cx="474663" cy="91440"/>
            </a:xfrm>
            <a:prstGeom prst="rect">
              <a:avLst/>
            </a:prstGeom>
            <a:noFill/>
          </p:spPr>
          <p:txBody>
            <a:bodyPr vert="horz" wrap="none" lIns="0" tIns="0" rIns="0" bIns="0" rtlCol="0" anchor="ctr">
              <a:noAutofit/>
            </a:bodyPr>
            <a:lstStyle/>
            <a:p>
              <a:pPr algn="ctr" defTabSz="914377"/>
              <a:r>
                <a:rPr lang="en-US" sz="800" dirty="0">
                  <a:solidFill>
                    <a:srgbClr val="1D9A78"/>
                  </a:solidFill>
                  <a:latin typeface="Century Gothic" panose="020B0502020202020204" pitchFamily="34" charset="0"/>
                </a:rPr>
                <a:t>2/22 - 6/12</a:t>
              </a:r>
            </a:p>
          </p:txBody>
        </p:sp>
        <p:sp>
          <p:nvSpPr>
            <p:cNvPr id="121" name="TextBox 120"/>
            <p:cNvSpPr txBox="1"/>
            <p:nvPr>
              <p:custDataLst>
                <p:tags r:id="rId112"/>
              </p:custDataLst>
            </p:nvPr>
          </p:nvSpPr>
          <p:spPr>
            <a:xfrm>
              <a:off x="1246920" y="2447455"/>
              <a:ext cx="1372572" cy="156001"/>
            </a:xfrm>
            <a:prstGeom prst="rect">
              <a:avLst/>
            </a:prstGeom>
            <a:noFill/>
          </p:spPr>
          <p:txBody>
            <a:bodyPr vert="horz" wrap="none" lIns="0" tIns="0" rIns="0" bIns="0" rtlCol="0" anchor="ctr">
              <a:noAutofit/>
            </a:bodyPr>
            <a:lstStyle/>
            <a:p>
              <a:pPr algn="ctr" defTabSz="914377"/>
              <a:r>
                <a:rPr lang="en-US" sz="933" dirty="0">
                  <a:solidFill>
                    <a:prstClr val="white"/>
                  </a:solidFill>
                  <a:latin typeface="Calibri" panose="020F0502020204030204"/>
                </a:rPr>
                <a:t>120 days</a:t>
              </a:r>
            </a:p>
          </p:txBody>
        </p:sp>
        <p:sp>
          <p:nvSpPr>
            <p:cNvPr id="122" name="TextBox 121"/>
            <p:cNvSpPr txBox="1"/>
            <p:nvPr>
              <p:custDataLst>
                <p:tags r:id="rId113"/>
              </p:custDataLst>
            </p:nvPr>
          </p:nvSpPr>
          <p:spPr>
            <a:xfrm>
              <a:off x="203200" y="2661229"/>
              <a:ext cx="673893" cy="138221"/>
            </a:xfrm>
            <a:prstGeom prst="rect">
              <a:avLst/>
            </a:prstGeom>
            <a:noFill/>
          </p:spPr>
          <p:txBody>
            <a:bodyPr vert="horz" wrap="square" lIns="0" tIns="0" rIns="0" bIns="0" rtlCol="0" anchor="ctr">
              <a:spAutoFit/>
            </a:bodyPr>
            <a:lstStyle/>
            <a:p>
              <a:pPr defTabSz="914377"/>
              <a:r>
                <a:rPr lang="en-US" sz="933" dirty="0">
                  <a:solidFill>
                    <a:srgbClr val="44546A"/>
                  </a:solidFill>
                  <a:latin typeface="Century Gothic" panose="020B0502020202020204" pitchFamily="34" charset="0"/>
                </a:rPr>
                <a:t>Build Pre-Qual.</a:t>
              </a:r>
            </a:p>
          </p:txBody>
        </p:sp>
        <p:sp>
          <p:nvSpPr>
            <p:cNvPr id="123" name="TextBox 122"/>
            <p:cNvSpPr txBox="1"/>
            <p:nvPr>
              <p:custDataLst>
                <p:tags r:id="rId114"/>
              </p:custDataLst>
            </p:nvPr>
          </p:nvSpPr>
          <p:spPr>
            <a:xfrm>
              <a:off x="781765" y="2691455"/>
              <a:ext cx="388938" cy="91440"/>
            </a:xfrm>
            <a:prstGeom prst="rect">
              <a:avLst/>
            </a:prstGeom>
            <a:noFill/>
          </p:spPr>
          <p:txBody>
            <a:bodyPr vert="horz" wrap="none" lIns="0" tIns="0" rIns="0" bIns="0" rtlCol="0" anchor="ctr">
              <a:noAutofit/>
            </a:bodyPr>
            <a:lstStyle/>
            <a:p>
              <a:pPr algn="ctr" defTabSz="914377"/>
              <a:r>
                <a:rPr lang="en-US" sz="800" dirty="0">
                  <a:solidFill>
                    <a:srgbClr val="1D9A78"/>
                  </a:solidFill>
                  <a:latin typeface="Century Gothic" panose="020B0502020202020204" pitchFamily="34" charset="0"/>
                </a:rPr>
                <a:t>4/16 – 6/7</a:t>
              </a:r>
            </a:p>
          </p:txBody>
        </p:sp>
        <p:sp>
          <p:nvSpPr>
            <p:cNvPr id="124" name="TextBox 123"/>
            <p:cNvSpPr txBox="1"/>
            <p:nvPr>
              <p:custDataLst>
                <p:tags r:id="rId115"/>
              </p:custDataLst>
            </p:nvPr>
          </p:nvSpPr>
          <p:spPr>
            <a:xfrm>
              <a:off x="1757390" y="2672565"/>
              <a:ext cx="729118" cy="145540"/>
            </a:xfrm>
            <a:prstGeom prst="rect">
              <a:avLst/>
            </a:prstGeom>
            <a:noFill/>
          </p:spPr>
          <p:txBody>
            <a:bodyPr vert="horz" wrap="none" lIns="0" tIns="0" rIns="0" bIns="0" rtlCol="0" anchor="ctr">
              <a:noAutofit/>
            </a:bodyPr>
            <a:lstStyle/>
            <a:p>
              <a:pPr algn="ctr" defTabSz="914377"/>
              <a:r>
                <a:rPr lang="en-US" sz="933" dirty="0">
                  <a:solidFill>
                    <a:prstClr val="white"/>
                  </a:solidFill>
                  <a:latin typeface="Calibri" panose="020F0502020204030204"/>
                </a:rPr>
                <a:t>52 days</a:t>
              </a:r>
            </a:p>
          </p:txBody>
        </p:sp>
        <p:sp>
          <p:nvSpPr>
            <p:cNvPr id="125" name="TextBox 124"/>
            <p:cNvSpPr txBox="1"/>
            <p:nvPr>
              <p:custDataLst>
                <p:tags r:id="rId116"/>
              </p:custDataLst>
            </p:nvPr>
          </p:nvSpPr>
          <p:spPr>
            <a:xfrm>
              <a:off x="203200" y="2851727"/>
              <a:ext cx="600075" cy="138221"/>
            </a:xfrm>
            <a:prstGeom prst="rect">
              <a:avLst/>
            </a:prstGeom>
            <a:noFill/>
          </p:spPr>
          <p:txBody>
            <a:bodyPr vert="horz" wrap="square" lIns="0" tIns="0" rIns="0" bIns="0" rtlCol="0" anchor="ctr">
              <a:spAutoFit/>
            </a:bodyPr>
            <a:lstStyle/>
            <a:p>
              <a:pPr defTabSz="914377"/>
              <a:r>
                <a:rPr lang="en-US" sz="933" dirty="0">
                  <a:solidFill>
                    <a:srgbClr val="44546A"/>
                  </a:solidFill>
                  <a:latin typeface="Century Gothic" panose="020B0502020202020204" pitchFamily="34" charset="0"/>
                </a:rPr>
                <a:t>Build - Bid</a:t>
              </a:r>
            </a:p>
          </p:txBody>
        </p:sp>
        <p:sp>
          <p:nvSpPr>
            <p:cNvPr id="126" name="TextBox 125"/>
            <p:cNvSpPr txBox="1"/>
            <p:nvPr>
              <p:custDataLst>
                <p:tags r:id="rId117"/>
              </p:custDataLst>
            </p:nvPr>
          </p:nvSpPr>
          <p:spPr>
            <a:xfrm>
              <a:off x="614275" y="2875119"/>
              <a:ext cx="431801" cy="91440"/>
            </a:xfrm>
            <a:prstGeom prst="rect">
              <a:avLst/>
            </a:prstGeom>
            <a:noFill/>
          </p:spPr>
          <p:txBody>
            <a:bodyPr vert="horz" wrap="none" lIns="0" tIns="0" rIns="0" bIns="0" rtlCol="0" anchor="ctr">
              <a:noAutofit/>
            </a:bodyPr>
            <a:lstStyle/>
            <a:p>
              <a:pPr algn="ctr" defTabSz="914377"/>
              <a:r>
                <a:rPr lang="en-US" sz="800" dirty="0">
                  <a:solidFill>
                    <a:srgbClr val="1D9A78"/>
                  </a:solidFill>
                  <a:latin typeface="Century Gothic" panose="020B0502020202020204" pitchFamily="34" charset="0"/>
                </a:rPr>
                <a:t>6/13 – 7/24</a:t>
              </a:r>
            </a:p>
          </p:txBody>
        </p:sp>
        <p:sp>
          <p:nvSpPr>
            <p:cNvPr id="127" name="TextBox 126"/>
            <p:cNvSpPr txBox="1"/>
            <p:nvPr>
              <p:custDataLst>
                <p:tags r:id="rId118"/>
              </p:custDataLst>
            </p:nvPr>
          </p:nvSpPr>
          <p:spPr>
            <a:xfrm>
              <a:off x="2498500" y="2821018"/>
              <a:ext cx="580167" cy="145540"/>
            </a:xfrm>
            <a:prstGeom prst="rect">
              <a:avLst/>
            </a:prstGeom>
            <a:noFill/>
          </p:spPr>
          <p:txBody>
            <a:bodyPr vert="horz" wrap="none" lIns="0" tIns="0" rIns="0" bIns="0" rtlCol="0" anchor="ctr">
              <a:noAutofit/>
            </a:bodyPr>
            <a:lstStyle/>
            <a:p>
              <a:pPr algn="ctr" defTabSz="914377"/>
              <a:r>
                <a:rPr lang="en-US" sz="933" dirty="0">
                  <a:solidFill>
                    <a:srgbClr val="E7E6E6"/>
                  </a:solidFill>
                  <a:latin typeface="Calibri" panose="020F0502020204030204"/>
                </a:rPr>
                <a:t>41 days</a:t>
              </a:r>
            </a:p>
          </p:txBody>
        </p:sp>
        <p:sp>
          <p:nvSpPr>
            <p:cNvPr id="128" name="TextBox 127"/>
            <p:cNvSpPr txBox="1"/>
            <p:nvPr>
              <p:custDataLst>
                <p:tags r:id="rId119"/>
              </p:custDataLst>
            </p:nvPr>
          </p:nvSpPr>
          <p:spPr>
            <a:xfrm>
              <a:off x="203200" y="3042229"/>
              <a:ext cx="914400" cy="138221"/>
            </a:xfrm>
            <a:prstGeom prst="rect">
              <a:avLst/>
            </a:prstGeom>
            <a:noFill/>
          </p:spPr>
          <p:txBody>
            <a:bodyPr vert="horz" wrap="square" lIns="0" tIns="0" rIns="0" bIns="0" rtlCol="0" anchor="ctr">
              <a:spAutoFit/>
            </a:bodyPr>
            <a:lstStyle/>
            <a:p>
              <a:pPr defTabSz="914377"/>
              <a:r>
                <a:rPr lang="en-US" sz="933" dirty="0">
                  <a:solidFill>
                    <a:srgbClr val="44546A"/>
                  </a:solidFill>
                  <a:latin typeface="Century Gothic" panose="020B0502020202020204" pitchFamily="34" charset="0"/>
                </a:rPr>
                <a:t>Build - Board Proposal</a:t>
              </a:r>
            </a:p>
          </p:txBody>
        </p:sp>
        <p:sp>
          <p:nvSpPr>
            <p:cNvPr id="129" name="TextBox 128"/>
            <p:cNvSpPr txBox="1"/>
            <p:nvPr>
              <p:custDataLst>
                <p:tags r:id="rId120"/>
              </p:custDataLst>
            </p:nvPr>
          </p:nvSpPr>
          <p:spPr>
            <a:xfrm>
              <a:off x="1052329" y="3065635"/>
              <a:ext cx="307752" cy="107599"/>
            </a:xfrm>
            <a:prstGeom prst="rect">
              <a:avLst/>
            </a:prstGeom>
            <a:noFill/>
          </p:spPr>
          <p:txBody>
            <a:bodyPr vert="horz" wrap="none" lIns="0" tIns="0" rIns="0" bIns="0" rtlCol="0" anchor="ctr">
              <a:noAutofit/>
            </a:bodyPr>
            <a:lstStyle/>
            <a:p>
              <a:pPr algn="ctr" defTabSz="914377"/>
              <a:r>
                <a:rPr lang="en-US" sz="800" dirty="0">
                  <a:solidFill>
                    <a:srgbClr val="1D9A78"/>
                  </a:solidFill>
                  <a:latin typeface="Century Gothic" panose="020B0502020202020204" pitchFamily="34" charset="0"/>
                </a:rPr>
                <a:t>8/9</a:t>
              </a:r>
            </a:p>
          </p:txBody>
        </p:sp>
        <p:sp>
          <p:nvSpPr>
            <p:cNvPr id="131" name="TextBox 130"/>
            <p:cNvSpPr txBox="1"/>
            <p:nvPr>
              <p:custDataLst>
                <p:tags r:id="rId121"/>
              </p:custDataLst>
            </p:nvPr>
          </p:nvSpPr>
          <p:spPr>
            <a:xfrm>
              <a:off x="203200" y="3232728"/>
              <a:ext cx="892414" cy="138221"/>
            </a:xfrm>
            <a:prstGeom prst="rect">
              <a:avLst/>
            </a:prstGeom>
            <a:noFill/>
          </p:spPr>
          <p:txBody>
            <a:bodyPr vert="horz" wrap="square" lIns="0" tIns="0" rIns="0" bIns="0" rtlCol="0" anchor="ctr">
              <a:spAutoFit/>
            </a:bodyPr>
            <a:lstStyle/>
            <a:p>
              <a:pPr defTabSz="914377"/>
              <a:r>
                <a:rPr lang="en-US" sz="933" dirty="0">
                  <a:solidFill>
                    <a:srgbClr val="44546A"/>
                  </a:solidFill>
                  <a:latin typeface="Century Gothic" panose="020B0502020202020204" pitchFamily="34" charset="0"/>
                </a:rPr>
                <a:t>Modernization Build</a:t>
              </a:r>
            </a:p>
          </p:txBody>
        </p:sp>
        <p:sp>
          <p:nvSpPr>
            <p:cNvPr id="132" name="TextBox 131"/>
            <p:cNvSpPr txBox="1"/>
            <p:nvPr>
              <p:custDataLst>
                <p:tags r:id="rId122"/>
              </p:custDataLst>
            </p:nvPr>
          </p:nvSpPr>
          <p:spPr>
            <a:xfrm>
              <a:off x="1028156" y="3256119"/>
              <a:ext cx="474663" cy="91440"/>
            </a:xfrm>
            <a:prstGeom prst="rect">
              <a:avLst/>
            </a:prstGeom>
            <a:noFill/>
          </p:spPr>
          <p:txBody>
            <a:bodyPr vert="horz" wrap="none" lIns="0" tIns="0" rIns="0" bIns="0" rtlCol="0" anchor="ctr">
              <a:noAutofit/>
            </a:bodyPr>
            <a:lstStyle/>
            <a:p>
              <a:pPr algn="ctr" defTabSz="914377"/>
              <a:r>
                <a:rPr lang="en-US" sz="800" dirty="0">
                  <a:solidFill>
                    <a:srgbClr val="1D9A78"/>
                  </a:solidFill>
                  <a:latin typeface="Century Gothic" panose="020B0502020202020204" pitchFamily="34" charset="0"/>
                </a:rPr>
                <a:t>9/3 - 1/17/19</a:t>
              </a:r>
            </a:p>
          </p:txBody>
        </p:sp>
        <p:sp>
          <p:nvSpPr>
            <p:cNvPr id="133" name="TextBox 132"/>
            <p:cNvSpPr txBox="1"/>
            <p:nvPr>
              <p:custDataLst>
                <p:tags r:id="rId123"/>
              </p:custDataLst>
            </p:nvPr>
          </p:nvSpPr>
          <p:spPr>
            <a:xfrm>
              <a:off x="3531458" y="3232727"/>
              <a:ext cx="1866271" cy="124565"/>
            </a:xfrm>
            <a:prstGeom prst="rect">
              <a:avLst/>
            </a:prstGeom>
            <a:noFill/>
          </p:spPr>
          <p:txBody>
            <a:bodyPr vert="horz" wrap="none" lIns="0" tIns="0" rIns="0" bIns="0" rtlCol="0" anchor="ctr">
              <a:noAutofit/>
            </a:bodyPr>
            <a:lstStyle/>
            <a:p>
              <a:pPr algn="ctr" defTabSz="914377"/>
              <a:r>
                <a:rPr lang="en-US" sz="933" dirty="0">
                  <a:solidFill>
                    <a:srgbClr val="E7E6E6"/>
                  </a:solidFill>
                  <a:latin typeface="Calibri" panose="020F0502020204030204"/>
                </a:rPr>
                <a:t>136 days</a:t>
              </a:r>
            </a:p>
          </p:txBody>
        </p:sp>
        <p:sp>
          <p:nvSpPr>
            <p:cNvPr id="134" name="TextBox 133"/>
            <p:cNvSpPr txBox="1"/>
            <p:nvPr>
              <p:custDataLst>
                <p:tags r:id="rId124"/>
              </p:custDataLst>
            </p:nvPr>
          </p:nvSpPr>
          <p:spPr>
            <a:xfrm>
              <a:off x="203200" y="3423230"/>
              <a:ext cx="1151931" cy="138221"/>
            </a:xfrm>
            <a:prstGeom prst="rect">
              <a:avLst/>
            </a:prstGeom>
            <a:noFill/>
          </p:spPr>
          <p:txBody>
            <a:bodyPr vert="horz" wrap="square" lIns="0" tIns="0" rIns="0" bIns="0" rtlCol="0" anchor="ctr">
              <a:spAutoFit/>
            </a:bodyPr>
            <a:lstStyle/>
            <a:p>
              <a:pPr defTabSz="914377"/>
              <a:r>
                <a:rPr lang="en-US" sz="933" dirty="0">
                  <a:solidFill>
                    <a:srgbClr val="44546A"/>
                  </a:solidFill>
                  <a:latin typeface="Century Gothic" panose="020B0502020202020204" pitchFamily="34" charset="0"/>
                </a:rPr>
                <a:t>Modernization Completion</a:t>
              </a:r>
            </a:p>
          </p:txBody>
        </p:sp>
        <p:sp>
          <p:nvSpPr>
            <p:cNvPr id="135" name="TextBox 134"/>
            <p:cNvSpPr txBox="1"/>
            <p:nvPr>
              <p:custDataLst>
                <p:tags r:id="rId125"/>
              </p:custDataLst>
            </p:nvPr>
          </p:nvSpPr>
          <p:spPr>
            <a:xfrm>
              <a:off x="1247704" y="3439404"/>
              <a:ext cx="333183" cy="121390"/>
            </a:xfrm>
            <a:prstGeom prst="rect">
              <a:avLst/>
            </a:prstGeom>
            <a:noFill/>
          </p:spPr>
          <p:txBody>
            <a:bodyPr vert="horz" wrap="none" lIns="0" tIns="0" rIns="0" bIns="0" rtlCol="0" anchor="ctr">
              <a:noAutofit/>
            </a:bodyPr>
            <a:lstStyle/>
            <a:p>
              <a:pPr algn="ctr" defTabSz="914377"/>
              <a:r>
                <a:rPr lang="en-US" sz="800" dirty="0">
                  <a:solidFill>
                    <a:srgbClr val="1D9A78"/>
                  </a:solidFill>
                  <a:latin typeface="Century Gothic" panose="020B0502020202020204" pitchFamily="34" charset="0"/>
                </a:rPr>
                <a:t>12/3 </a:t>
              </a:r>
            </a:p>
          </p:txBody>
        </p:sp>
        <p:sp>
          <p:nvSpPr>
            <p:cNvPr id="137" name="TextBox 136"/>
            <p:cNvSpPr txBox="1"/>
            <p:nvPr>
              <p:custDataLst>
                <p:tags r:id="rId126"/>
              </p:custDataLst>
            </p:nvPr>
          </p:nvSpPr>
          <p:spPr>
            <a:xfrm>
              <a:off x="203200" y="3613728"/>
              <a:ext cx="1133333" cy="138221"/>
            </a:xfrm>
            <a:prstGeom prst="rect">
              <a:avLst/>
            </a:prstGeom>
            <a:noFill/>
          </p:spPr>
          <p:txBody>
            <a:bodyPr vert="horz" wrap="square" lIns="0" tIns="0" rIns="0" bIns="0" rtlCol="0" anchor="ctr">
              <a:spAutoFit/>
            </a:bodyPr>
            <a:lstStyle/>
            <a:p>
              <a:pPr defTabSz="914377"/>
              <a:r>
                <a:rPr lang="en-US" sz="933" dirty="0">
                  <a:solidFill>
                    <a:srgbClr val="44546A"/>
                  </a:solidFill>
                  <a:latin typeface="Century Gothic" panose="020B0502020202020204" pitchFamily="34" charset="0"/>
                </a:rPr>
                <a:t>Training and Commissioning</a:t>
              </a:r>
            </a:p>
          </p:txBody>
        </p:sp>
        <p:sp>
          <p:nvSpPr>
            <p:cNvPr id="138" name="TextBox 137"/>
            <p:cNvSpPr txBox="1"/>
            <p:nvPr>
              <p:custDataLst>
                <p:tags r:id="rId127"/>
              </p:custDataLst>
            </p:nvPr>
          </p:nvSpPr>
          <p:spPr>
            <a:xfrm>
              <a:off x="1391506" y="3644335"/>
              <a:ext cx="517525" cy="91440"/>
            </a:xfrm>
            <a:prstGeom prst="rect">
              <a:avLst/>
            </a:prstGeom>
            <a:noFill/>
          </p:spPr>
          <p:txBody>
            <a:bodyPr vert="horz" wrap="none" lIns="0" tIns="0" rIns="0" bIns="0" rtlCol="0" anchor="ctr">
              <a:noAutofit/>
            </a:bodyPr>
            <a:lstStyle/>
            <a:p>
              <a:pPr algn="ctr" defTabSz="914377"/>
              <a:r>
                <a:rPr lang="en-US" sz="800" dirty="0">
                  <a:solidFill>
                    <a:srgbClr val="1D9A78"/>
                  </a:solidFill>
                  <a:latin typeface="Century Gothic" panose="020B0502020202020204" pitchFamily="34" charset="0"/>
                </a:rPr>
                <a:t>2/1/19 – 3/28/19</a:t>
              </a:r>
            </a:p>
          </p:txBody>
        </p:sp>
        <p:sp>
          <p:nvSpPr>
            <p:cNvPr id="139" name="TextBox 138"/>
            <p:cNvSpPr txBox="1"/>
            <p:nvPr>
              <p:custDataLst>
                <p:tags r:id="rId128"/>
              </p:custDataLst>
            </p:nvPr>
          </p:nvSpPr>
          <p:spPr>
            <a:xfrm>
              <a:off x="5624552" y="3688716"/>
              <a:ext cx="427016" cy="127000"/>
            </a:xfrm>
            <a:prstGeom prst="rect">
              <a:avLst/>
            </a:prstGeom>
            <a:noFill/>
          </p:spPr>
          <p:txBody>
            <a:bodyPr vert="horz" wrap="none" lIns="0" tIns="0" rIns="0" bIns="0" rtlCol="0" anchor="ctr">
              <a:noAutofit/>
            </a:bodyPr>
            <a:lstStyle/>
            <a:p>
              <a:pPr algn="ctr" defTabSz="914377"/>
              <a:r>
                <a:rPr lang="en-US" sz="933" dirty="0">
                  <a:solidFill>
                    <a:prstClr val="white"/>
                  </a:solidFill>
                  <a:latin typeface="Calibri" panose="020F0502020204030204"/>
                </a:rPr>
                <a:t>56 days</a:t>
              </a:r>
            </a:p>
          </p:txBody>
        </p:sp>
        <p:sp>
          <p:nvSpPr>
            <p:cNvPr id="140" name="TextBox 139"/>
            <p:cNvSpPr txBox="1"/>
            <p:nvPr>
              <p:custDataLst>
                <p:tags r:id="rId129"/>
              </p:custDataLst>
            </p:nvPr>
          </p:nvSpPr>
          <p:spPr>
            <a:xfrm>
              <a:off x="203200" y="3804229"/>
              <a:ext cx="1292337" cy="138221"/>
            </a:xfrm>
            <a:prstGeom prst="rect">
              <a:avLst/>
            </a:prstGeom>
            <a:noFill/>
          </p:spPr>
          <p:txBody>
            <a:bodyPr vert="horz" wrap="square" lIns="0" tIns="0" rIns="0" bIns="0" rtlCol="0" anchor="ctr">
              <a:spAutoFit/>
            </a:bodyPr>
            <a:lstStyle/>
            <a:p>
              <a:pPr defTabSz="914377"/>
              <a:r>
                <a:rPr lang="en-US" sz="933" b="1" dirty="0">
                  <a:solidFill>
                    <a:schemeClr val="accent3"/>
                  </a:solidFill>
                  <a:latin typeface="Century Gothic" panose="020B0502020202020204" pitchFamily="34" charset="0"/>
                </a:rPr>
                <a:t>KVCR FCC Deadline</a:t>
              </a:r>
            </a:p>
          </p:txBody>
        </p:sp>
        <p:sp>
          <p:nvSpPr>
            <p:cNvPr id="141" name="TextBox 140"/>
            <p:cNvSpPr txBox="1"/>
            <p:nvPr>
              <p:custDataLst>
                <p:tags r:id="rId130"/>
              </p:custDataLst>
            </p:nvPr>
          </p:nvSpPr>
          <p:spPr>
            <a:xfrm>
              <a:off x="912814" y="3828231"/>
              <a:ext cx="560388" cy="91440"/>
            </a:xfrm>
            <a:prstGeom prst="rect">
              <a:avLst/>
            </a:prstGeom>
            <a:noFill/>
          </p:spPr>
          <p:txBody>
            <a:bodyPr vert="horz" wrap="none" lIns="0" tIns="0" rIns="0" bIns="0" rtlCol="0" anchor="ctr">
              <a:noAutofit/>
            </a:bodyPr>
            <a:lstStyle/>
            <a:p>
              <a:pPr algn="ctr" defTabSz="914377"/>
              <a:r>
                <a:rPr lang="en-US" sz="800" dirty="0">
                  <a:solidFill>
                    <a:srgbClr val="1D9A78"/>
                  </a:solidFill>
                  <a:latin typeface="Century Gothic" panose="020B0502020202020204" pitchFamily="34" charset="0"/>
                </a:rPr>
                <a:t>4/12/19</a:t>
              </a:r>
            </a:p>
          </p:txBody>
        </p:sp>
        <p:sp>
          <p:nvSpPr>
            <p:cNvPr id="143" name="TextBox 142"/>
            <p:cNvSpPr txBox="1"/>
            <p:nvPr>
              <p:custDataLst>
                <p:tags r:id="rId131"/>
              </p:custDataLst>
            </p:nvPr>
          </p:nvSpPr>
          <p:spPr>
            <a:xfrm>
              <a:off x="221163" y="4001287"/>
              <a:ext cx="1151717" cy="138221"/>
            </a:xfrm>
            <a:prstGeom prst="rect">
              <a:avLst/>
            </a:prstGeom>
            <a:noFill/>
          </p:spPr>
          <p:txBody>
            <a:bodyPr vert="horz" wrap="square" lIns="0" tIns="0" rIns="0" bIns="0" rtlCol="0" anchor="ctr">
              <a:spAutoFit/>
            </a:bodyPr>
            <a:lstStyle/>
            <a:p>
              <a:pPr defTabSz="914377"/>
              <a:r>
                <a:rPr lang="en-US" sz="933" b="1" u="sng" dirty="0">
                  <a:solidFill>
                    <a:srgbClr val="44546A"/>
                  </a:solidFill>
                  <a:latin typeface="Century Gothic" panose="020B0502020202020204" pitchFamily="34" charset="0"/>
                </a:rPr>
                <a:t>KVCR Building Repurpose</a:t>
              </a:r>
            </a:p>
          </p:txBody>
        </p:sp>
        <p:sp>
          <p:nvSpPr>
            <p:cNvPr id="146" name="TextBox 145"/>
            <p:cNvSpPr txBox="1"/>
            <p:nvPr>
              <p:custDataLst>
                <p:tags r:id="rId132"/>
              </p:custDataLst>
            </p:nvPr>
          </p:nvSpPr>
          <p:spPr>
            <a:xfrm>
              <a:off x="203200" y="4185228"/>
              <a:ext cx="879516" cy="138221"/>
            </a:xfrm>
            <a:prstGeom prst="rect">
              <a:avLst/>
            </a:prstGeom>
            <a:noFill/>
          </p:spPr>
          <p:txBody>
            <a:bodyPr vert="horz" wrap="square" lIns="0" tIns="0" rIns="0" bIns="0" rtlCol="0" anchor="ctr">
              <a:spAutoFit/>
            </a:bodyPr>
            <a:lstStyle/>
            <a:p>
              <a:pPr defTabSz="914377"/>
              <a:r>
                <a:rPr lang="en-US" sz="933" dirty="0">
                  <a:solidFill>
                    <a:srgbClr val="44546A"/>
                  </a:solidFill>
                  <a:latin typeface="Century Gothic" panose="020B0502020202020204" pitchFamily="34" charset="0"/>
                </a:rPr>
                <a:t>Design Development</a:t>
              </a:r>
            </a:p>
          </p:txBody>
        </p:sp>
        <p:sp>
          <p:nvSpPr>
            <p:cNvPr id="148" name="TextBox 147"/>
            <p:cNvSpPr txBox="1"/>
            <p:nvPr>
              <p:custDataLst>
                <p:tags r:id="rId133"/>
              </p:custDataLst>
            </p:nvPr>
          </p:nvSpPr>
          <p:spPr>
            <a:xfrm>
              <a:off x="1462915" y="4181157"/>
              <a:ext cx="416380" cy="126118"/>
            </a:xfrm>
            <a:prstGeom prst="rect">
              <a:avLst/>
            </a:prstGeom>
            <a:noFill/>
          </p:spPr>
          <p:txBody>
            <a:bodyPr vert="horz" wrap="none" lIns="0" tIns="0" rIns="0" bIns="0" rtlCol="0" anchor="ctr">
              <a:noAutofit/>
            </a:bodyPr>
            <a:lstStyle/>
            <a:p>
              <a:pPr algn="ctr" defTabSz="914377"/>
              <a:r>
                <a:rPr lang="en-US" sz="933" dirty="0">
                  <a:solidFill>
                    <a:prstClr val="white"/>
                  </a:solidFill>
                  <a:latin typeface="Calibri" panose="020F0502020204030204"/>
                </a:rPr>
                <a:t>27 days</a:t>
              </a:r>
            </a:p>
          </p:txBody>
        </p:sp>
        <p:sp>
          <p:nvSpPr>
            <p:cNvPr id="149" name="TextBox 148"/>
            <p:cNvSpPr txBox="1"/>
            <p:nvPr>
              <p:custDataLst>
                <p:tags r:id="rId134"/>
              </p:custDataLst>
            </p:nvPr>
          </p:nvSpPr>
          <p:spPr>
            <a:xfrm>
              <a:off x="203200" y="4375730"/>
              <a:ext cx="934676" cy="138221"/>
            </a:xfrm>
            <a:prstGeom prst="rect">
              <a:avLst/>
            </a:prstGeom>
            <a:noFill/>
          </p:spPr>
          <p:txBody>
            <a:bodyPr vert="horz" wrap="square" lIns="0" tIns="0" rIns="0" bIns="0" rtlCol="0" anchor="ctr">
              <a:spAutoFit/>
            </a:bodyPr>
            <a:lstStyle>
              <a:defPPr>
                <a:defRPr lang="en-US"/>
              </a:defPPr>
              <a:lvl1pPr defTabSz="914377">
                <a:defRPr sz="933">
                  <a:solidFill>
                    <a:srgbClr val="44546A"/>
                  </a:solidFill>
                  <a:latin typeface="Century Gothic" panose="020B0502020202020204" pitchFamily="34" charset="0"/>
                </a:defRPr>
              </a:lvl1pPr>
            </a:lstStyle>
            <a:p>
              <a:r>
                <a:rPr lang="en-US" dirty="0"/>
                <a:t>Contract Documents</a:t>
              </a:r>
            </a:p>
          </p:txBody>
        </p:sp>
        <p:sp>
          <p:nvSpPr>
            <p:cNvPr id="151" name="TextBox 150"/>
            <p:cNvSpPr txBox="1"/>
            <p:nvPr>
              <p:custDataLst>
                <p:tags r:id="rId135"/>
              </p:custDataLst>
            </p:nvPr>
          </p:nvSpPr>
          <p:spPr>
            <a:xfrm>
              <a:off x="1879296" y="4381339"/>
              <a:ext cx="710123" cy="138126"/>
            </a:xfrm>
            <a:prstGeom prst="rect">
              <a:avLst/>
            </a:prstGeom>
            <a:noFill/>
          </p:spPr>
          <p:txBody>
            <a:bodyPr vert="horz" wrap="none" lIns="0" tIns="0" rIns="0" bIns="0" rtlCol="0" anchor="ctr">
              <a:noAutofit/>
            </a:bodyPr>
            <a:lstStyle/>
            <a:p>
              <a:pPr algn="ctr" defTabSz="914377"/>
              <a:r>
                <a:rPr lang="en-US" sz="933" dirty="0">
                  <a:solidFill>
                    <a:srgbClr val="E7E6E6"/>
                  </a:solidFill>
                  <a:latin typeface="Calibri" panose="020F0502020204030204"/>
                </a:rPr>
                <a:t>56 days</a:t>
              </a:r>
            </a:p>
          </p:txBody>
        </p:sp>
        <p:sp>
          <p:nvSpPr>
            <p:cNvPr id="152" name="TextBox 151"/>
            <p:cNvSpPr txBox="1"/>
            <p:nvPr>
              <p:custDataLst>
                <p:tags r:id="rId136"/>
              </p:custDataLst>
            </p:nvPr>
          </p:nvSpPr>
          <p:spPr>
            <a:xfrm>
              <a:off x="203200" y="4566229"/>
              <a:ext cx="1435188" cy="138221"/>
            </a:xfrm>
            <a:prstGeom prst="rect">
              <a:avLst/>
            </a:prstGeom>
            <a:noFill/>
          </p:spPr>
          <p:txBody>
            <a:bodyPr vert="horz" wrap="square" lIns="0" tIns="0" rIns="0" bIns="0" rtlCol="0" anchor="ctr">
              <a:spAutoFit/>
            </a:bodyPr>
            <a:lstStyle/>
            <a:p>
              <a:pPr defTabSz="914377"/>
              <a:r>
                <a:rPr lang="en-US" sz="933" dirty="0">
                  <a:solidFill>
                    <a:srgbClr val="44546A"/>
                  </a:solidFill>
                  <a:latin typeface="Century Gothic" panose="020B0502020202020204" pitchFamily="34" charset="0"/>
                </a:rPr>
                <a:t>DSA Submission and Plan Review</a:t>
              </a:r>
            </a:p>
          </p:txBody>
        </p:sp>
        <p:sp>
          <p:nvSpPr>
            <p:cNvPr id="154" name="TextBox 153"/>
            <p:cNvSpPr txBox="1"/>
            <p:nvPr>
              <p:custDataLst>
                <p:tags r:id="rId137"/>
              </p:custDataLst>
            </p:nvPr>
          </p:nvSpPr>
          <p:spPr>
            <a:xfrm>
              <a:off x="2535771" y="4547037"/>
              <a:ext cx="1056030" cy="172545"/>
            </a:xfrm>
            <a:prstGeom prst="rect">
              <a:avLst/>
            </a:prstGeom>
            <a:noFill/>
          </p:spPr>
          <p:txBody>
            <a:bodyPr vert="horz" wrap="none" lIns="0" tIns="0" rIns="0" bIns="0" rtlCol="0" anchor="ctr">
              <a:noAutofit/>
            </a:bodyPr>
            <a:lstStyle/>
            <a:p>
              <a:pPr algn="ctr" defTabSz="914377"/>
              <a:r>
                <a:rPr lang="en-US" sz="933" dirty="0">
                  <a:solidFill>
                    <a:prstClr val="white"/>
                  </a:solidFill>
                  <a:latin typeface="Calibri" panose="020F0502020204030204"/>
                </a:rPr>
                <a:t>83 days</a:t>
              </a:r>
            </a:p>
          </p:txBody>
        </p:sp>
        <p:sp>
          <p:nvSpPr>
            <p:cNvPr id="155" name="TextBox 154"/>
            <p:cNvSpPr txBox="1"/>
            <p:nvPr>
              <p:custDataLst>
                <p:tags r:id="rId138"/>
              </p:custDataLst>
            </p:nvPr>
          </p:nvSpPr>
          <p:spPr>
            <a:xfrm>
              <a:off x="203200" y="4756729"/>
              <a:ext cx="1770750" cy="138221"/>
            </a:xfrm>
            <a:prstGeom prst="rect">
              <a:avLst/>
            </a:prstGeom>
            <a:noFill/>
          </p:spPr>
          <p:txBody>
            <a:bodyPr vert="horz" wrap="square" lIns="0" tIns="0" rIns="0" bIns="0" rtlCol="0" anchor="ctr">
              <a:spAutoFit/>
            </a:bodyPr>
            <a:lstStyle/>
            <a:p>
              <a:pPr defTabSz="914377"/>
              <a:r>
                <a:rPr lang="en-US" sz="933" dirty="0">
                  <a:solidFill>
                    <a:srgbClr val="44546A"/>
                  </a:solidFill>
                  <a:latin typeface="Century Gothic" panose="020B0502020202020204" pitchFamily="34" charset="0"/>
                </a:rPr>
                <a:t>Bid and Board Proposal</a:t>
              </a:r>
            </a:p>
          </p:txBody>
        </p:sp>
        <p:sp>
          <p:nvSpPr>
            <p:cNvPr id="157" name="TextBox 156"/>
            <p:cNvSpPr txBox="1"/>
            <p:nvPr>
              <p:custDataLst>
                <p:tags r:id="rId139"/>
              </p:custDataLst>
            </p:nvPr>
          </p:nvSpPr>
          <p:spPr>
            <a:xfrm>
              <a:off x="3718196" y="4724907"/>
              <a:ext cx="883085" cy="139725"/>
            </a:xfrm>
            <a:prstGeom prst="rect">
              <a:avLst/>
            </a:prstGeom>
            <a:noFill/>
          </p:spPr>
          <p:txBody>
            <a:bodyPr vert="horz" wrap="none" lIns="0" tIns="0" rIns="0" bIns="0" rtlCol="0" anchor="ctr">
              <a:noAutofit/>
            </a:bodyPr>
            <a:lstStyle/>
            <a:p>
              <a:pPr algn="ctr" defTabSz="914377"/>
              <a:r>
                <a:rPr lang="en-US" sz="933" dirty="0">
                  <a:solidFill>
                    <a:prstClr val="white"/>
                  </a:solidFill>
                  <a:latin typeface="Calibri" panose="020F0502020204030204"/>
                </a:rPr>
                <a:t>75 days</a:t>
              </a:r>
            </a:p>
          </p:txBody>
        </p:sp>
        <p:sp>
          <p:nvSpPr>
            <p:cNvPr id="158" name="TextBox 157"/>
            <p:cNvSpPr txBox="1"/>
            <p:nvPr>
              <p:custDataLst>
                <p:tags r:id="rId140"/>
              </p:custDataLst>
            </p:nvPr>
          </p:nvSpPr>
          <p:spPr>
            <a:xfrm>
              <a:off x="203200" y="4947229"/>
              <a:ext cx="1073150" cy="138221"/>
            </a:xfrm>
            <a:prstGeom prst="rect">
              <a:avLst/>
            </a:prstGeom>
            <a:noFill/>
          </p:spPr>
          <p:txBody>
            <a:bodyPr vert="horz" wrap="square" lIns="0" tIns="0" rIns="0" bIns="0" rtlCol="0" anchor="ctr">
              <a:spAutoFit/>
            </a:bodyPr>
            <a:lstStyle/>
            <a:p>
              <a:pPr defTabSz="914377"/>
              <a:r>
                <a:rPr lang="en-US" sz="933" dirty="0">
                  <a:solidFill>
                    <a:srgbClr val="44546A"/>
                  </a:solidFill>
                  <a:latin typeface="Century Gothic" panose="020B0502020202020204" pitchFamily="34" charset="0"/>
                </a:rPr>
                <a:t>Construction</a:t>
              </a:r>
            </a:p>
          </p:txBody>
        </p:sp>
        <p:sp>
          <p:nvSpPr>
            <p:cNvPr id="160" name="TextBox 159"/>
            <p:cNvSpPr txBox="1"/>
            <p:nvPr>
              <p:custDataLst>
                <p:tags r:id="rId141"/>
              </p:custDataLst>
            </p:nvPr>
          </p:nvSpPr>
          <p:spPr>
            <a:xfrm>
              <a:off x="4558575" y="4960643"/>
              <a:ext cx="2169578" cy="98498"/>
            </a:xfrm>
            <a:prstGeom prst="rect">
              <a:avLst/>
            </a:prstGeom>
            <a:noFill/>
          </p:spPr>
          <p:txBody>
            <a:bodyPr vert="horz" wrap="none" lIns="0" tIns="0" rIns="0" bIns="0" rtlCol="0" anchor="ctr">
              <a:noAutofit/>
            </a:bodyPr>
            <a:lstStyle/>
            <a:p>
              <a:pPr algn="ctr" defTabSz="914377"/>
              <a:r>
                <a:rPr lang="en-US" sz="933" dirty="0">
                  <a:solidFill>
                    <a:prstClr val="white"/>
                  </a:solidFill>
                  <a:latin typeface="Calibri" panose="020F0502020204030204"/>
                </a:rPr>
                <a:t>166 days</a:t>
              </a:r>
            </a:p>
          </p:txBody>
        </p:sp>
        <p:sp>
          <p:nvSpPr>
            <p:cNvPr id="164" name="TextBox 163"/>
            <p:cNvSpPr txBox="1"/>
            <p:nvPr>
              <p:custDataLst>
                <p:tags r:id="rId142"/>
              </p:custDataLst>
            </p:nvPr>
          </p:nvSpPr>
          <p:spPr>
            <a:xfrm>
              <a:off x="203199" y="5212623"/>
              <a:ext cx="1435188" cy="138966"/>
            </a:xfrm>
            <a:prstGeom prst="rect">
              <a:avLst/>
            </a:prstGeom>
            <a:noFill/>
          </p:spPr>
          <p:txBody>
            <a:bodyPr vert="horz" wrap="square" lIns="0" tIns="0" rIns="0" bIns="0" rtlCol="0" anchor="ctr">
              <a:spAutoFit/>
            </a:bodyPr>
            <a:lstStyle/>
            <a:p>
              <a:pPr defTabSz="914377"/>
              <a:r>
                <a:rPr lang="en-US" sz="933" b="1" u="sng" dirty="0">
                  <a:solidFill>
                    <a:srgbClr val="44546A"/>
                  </a:solidFill>
                  <a:latin typeface="Century Gothic" panose="020B0502020202020204" pitchFamily="34" charset="0"/>
                </a:rPr>
                <a:t>IE Film &amp; Digital Media Academy</a:t>
              </a:r>
            </a:p>
          </p:txBody>
        </p:sp>
        <p:sp>
          <p:nvSpPr>
            <p:cNvPr id="166" name="TextBox 165"/>
            <p:cNvSpPr txBox="1"/>
            <p:nvPr>
              <p:custDataLst>
                <p:tags r:id="rId143"/>
              </p:custDataLst>
            </p:nvPr>
          </p:nvSpPr>
          <p:spPr>
            <a:xfrm>
              <a:off x="1227002" y="5360138"/>
              <a:ext cx="1314051" cy="134246"/>
            </a:xfrm>
            <a:prstGeom prst="rect">
              <a:avLst/>
            </a:prstGeom>
            <a:noFill/>
          </p:spPr>
          <p:txBody>
            <a:bodyPr vert="horz" wrap="none" lIns="0" tIns="0" rIns="0" bIns="0" rtlCol="0" anchor="ctr">
              <a:noAutofit/>
            </a:bodyPr>
            <a:lstStyle/>
            <a:p>
              <a:pPr algn="ctr" defTabSz="914377"/>
              <a:r>
                <a:rPr lang="en-US" sz="933" dirty="0">
                  <a:solidFill>
                    <a:prstClr val="white"/>
                  </a:solidFill>
                  <a:latin typeface="Calibri" panose="020F0502020204030204"/>
                </a:rPr>
                <a:t>90 days</a:t>
              </a:r>
            </a:p>
          </p:txBody>
        </p:sp>
        <p:sp>
          <p:nvSpPr>
            <p:cNvPr id="167" name="TextBox 166"/>
            <p:cNvSpPr txBox="1"/>
            <p:nvPr>
              <p:custDataLst>
                <p:tags r:id="rId144"/>
              </p:custDataLst>
            </p:nvPr>
          </p:nvSpPr>
          <p:spPr>
            <a:xfrm>
              <a:off x="203199" y="5371848"/>
              <a:ext cx="1073150" cy="138532"/>
            </a:xfrm>
            <a:prstGeom prst="rect">
              <a:avLst/>
            </a:prstGeom>
            <a:noFill/>
          </p:spPr>
          <p:txBody>
            <a:bodyPr vert="horz" wrap="square" lIns="0" tIns="0" rIns="0" bIns="0" rtlCol="0" anchor="ctr">
              <a:spAutoFit/>
            </a:bodyPr>
            <a:lstStyle/>
            <a:p>
              <a:pPr defTabSz="914377"/>
              <a:r>
                <a:rPr lang="en-US" sz="930" dirty="0">
                  <a:solidFill>
                    <a:srgbClr val="44546A"/>
                  </a:solidFill>
                  <a:latin typeface="Century Gothic" panose="020B0502020202020204" pitchFamily="34" charset="0"/>
                </a:rPr>
                <a:t>SBVC Faculty Recruit.</a:t>
              </a:r>
            </a:p>
          </p:txBody>
        </p:sp>
      </p:grpSp>
      <p:sp>
        <p:nvSpPr>
          <p:cNvPr id="173" name="TextBox 172">
            <a:extLst>
              <a:ext uri="{FF2B5EF4-FFF2-40B4-BE49-F238E27FC236}">
                <a16:creationId xmlns:a16="http://schemas.microsoft.com/office/drawing/2014/main" xmlns="" id="{E569D608-6388-4FB5-9EB9-EAFE9DBC4EF1}"/>
              </a:ext>
            </a:extLst>
          </p:cNvPr>
          <p:cNvSpPr txBox="1"/>
          <p:nvPr>
            <p:custDataLst>
              <p:tags r:id="rId1"/>
            </p:custDataLst>
          </p:nvPr>
        </p:nvSpPr>
        <p:spPr>
          <a:xfrm>
            <a:off x="3993544" y="1825197"/>
            <a:ext cx="476574" cy="263820"/>
          </a:xfrm>
          <a:prstGeom prst="rect">
            <a:avLst/>
          </a:prstGeom>
          <a:solidFill>
            <a:schemeClr val="accent6">
              <a:lumMod val="20000"/>
              <a:lumOff val="80000"/>
            </a:schemeClr>
          </a:solidFill>
        </p:spPr>
        <p:txBody>
          <a:bodyPr vert="horz" wrap="square" lIns="121920" tIns="60960" rIns="121920" bIns="60960" rtlCol="0" anchor="ctr" anchorCtr="0">
            <a:noAutofit/>
          </a:bodyPr>
          <a:lstStyle/>
          <a:p>
            <a:pPr defTabSz="914377"/>
            <a:r>
              <a:rPr lang="en-US" sz="1200" b="1" dirty="0">
                <a:latin typeface="Century Gothic" panose="020B0502020202020204" pitchFamily="34" charset="0"/>
              </a:rPr>
              <a:t>Jul</a:t>
            </a:r>
          </a:p>
        </p:txBody>
      </p:sp>
      <p:sp>
        <p:nvSpPr>
          <p:cNvPr id="174" name="TextBox 173">
            <a:extLst>
              <a:ext uri="{FF2B5EF4-FFF2-40B4-BE49-F238E27FC236}">
                <a16:creationId xmlns:a16="http://schemas.microsoft.com/office/drawing/2014/main" xmlns="" id="{C3538BD5-CCE8-4B7F-AF08-75BCD084AC83}"/>
              </a:ext>
            </a:extLst>
          </p:cNvPr>
          <p:cNvSpPr txBox="1"/>
          <p:nvPr>
            <p:custDataLst>
              <p:tags r:id="rId2"/>
            </p:custDataLst>
          </p:nvPr>
        </p:nvSpPr>
        <p:spPr>
          <a:xfrm>
            <a:off x="3467169" y="1825296"/>
            <a:ext cx="516934" cy="263820"/>
          </a:xfrm>
          <a:prstGeom prst="rect">
            <a:avLst/>
          </a:prstGeom>
          <a:solidFill>
            <a:schemeClr val="accent3">
              <a:lumMod val="20000"/>
              <a:lumOff val="80000"/>
            </a:schemeClr>
          </a:solidFill>
        </p:spPr>
        <p:txBody>
          <a:bodyPr vert="horz" wrap="square" lIns="121920" tIns="60960" rIns="121920" bIns="60960" rtlCol="0" anchor="ctr" anchorCtr="0">
            <a:noAutofit/>
          </a:bodyPr>
          <a:lstStyle/>
          <a:p>
            <a:pPr defTabSz="914377"/>
            <a:r>
              <a:rPr lang="en-US" sz="1200" b="1" dirty="0">
                <a:latin typeface="Century Gothic" panose="020B0502020202020204" pitchFamily="34" charset="0"/>
              </a:rPr>
              <a:t>Jun</a:t>
            </a:r>
          </a:p>
        </p:txBody>
      </p:sp>
      <p:sp>
        <p:nvSpPr>
          <p:cNvPr id="176" name="TextBox 175">
            <a:extLst>
              <a:ext uri="{FF2B5EF4-FFF2-40B4-BE49-F238E27FC236}">
                <a16:creationId xmlns:a16="http://schemas.microsoft.com/office/drawing/2014/main" xmlns="" id="{520603D3-82EA-44A3-B2C2-D2BE7879A7D2}"/>
              </a:ext>
            </a:extLst>
          </p:cNvPr>
          <p:cNvSpPr txBox="1"/>
          <p:nvPr>
            <p:custDataLst>
              <p:tags r:id="rId3"/>
            </p:custDataLst>
          </p:nvPr>
        </p:nvSpPr>
        <p:spPr>
          <a:xfrm>
            <a:off x="6749469" y="1825197"/>
            <a:ext cx="571318" cy="263820"/>
          </a:xfrm>
          <a:prstGeom prst="rect">
            <a:avLst/>
          </a:prstGeom>
          <a:solidFill>
            <a:schemeClr val="bg2">
              <a:lumMod val="75000"/>
            </a:schemeClr>
          </a:solidFill>
        </p:spPr>
        <p:txBody>
          <a:bodyPr vert="horz" wrap="square" lIns="121920" tIns="60960" rIns="121920" bIns="60960" rtlCol="0" anchor="ctr" anchorCtr="0">
            <a:noAutofit/>
          </a:bodyPr>
          <a:lstStyle/>
          <a:p>
            <a:pPr defTabSz="914377"/>
            <a:r>
              <a:rPr lang="en-US" sz="1200" b="1" dirty="0">
                <a:latin typeface="Century Gothic" panose="020B0502020202020204" pitchFamily="34" charset="0"/>
              </a:rPr>
              <a:t>Dec</a:t>
            </a:r>
          </a:p>
        </p:txBody>
      </p:sp>
      <p:sp>
        <p:nvSpPr>
          <p:cNvPr id="177" name="TextBox 176">
            <a:extLst>
              <a:ext uri="{FF2B5EF4-FFF2-40B4-BE49-F238E27FC236}">
                <a16:creationId xmlns:a16="http://schemas.microsoft.com/office/drawing/2014/main" xmlns="" id="{6EB60160-9AC2-43D4-AA34-DCCBE4B97D1A}"/>
              </a:ext>
            </a:extLst>
          </p:cNvPr>
          <p:cNvSpPr txBox="1"/>
          <p:nvPr>
            <p:custDataLst>
              <p:tags r:id="rId4"/>
            </p:custDataLst>
          </p:nvPr>
        </p:nvSpPr>
        <p:spPr>
          <a:xfrm>
            <a:off x="6164122" y="1825197"/>
            <a:ext cx="580808" cy="263820"/>
          </a:xfrm>
          <a:prstGeom prst="rect">
            <a:avLst/>
          </a:prstGeom>
          <a:solidFill>
            <a:srgbClr val="92D050"/>
          </a:solidFill>
        </p:spPr>
        <p:txBody>
          <a:bodyPr vert="horz" wrap="square" lIns="121920" tIns="60960" rIns="121920" bIns="60960" rtlCol="0" anchor="ctr" anchorCtr="0">
            <a:noAutofit/>
          </a:bodyPr>
          <a:lstStyle/>
          <a:p>
            <a:pPr defTabSz="914377"/>
            <a:r>
              <a:rPr lang="en-US" sz="1200" b="1" dirty="0">
                <a:latin typeface="Century Gothic" panose="020B0502020202020204" pitchFamily="34" charset="0"/>
              </a:rPr>
              <a:t>Nov</a:t>
            </a:r>
          </a:p>
        </p:txBody>
      </p:sp>
      <p:sp>
        <p:nvSpPr>
          <p:cNvPr id="178" name="TextBox 177">
            <a:extLst>
              <a:ext uri="{FF2B5EF4-FFF2-40B4-BE49-F238E27FC236}">
                <a16:creationId xmlns:a16="http://schemas.microsoft.com/office/drawing/2014/main" xmlns="" id="{FCE062E7-4E22-436A-98E4-0A44B67FB4D1}"/>
              </a:ext>
            </a:extLst>
          </p:cNvPr>
          <p:cNvSpPr txBox="1"/>
          <p:nvPr>
            <p:custDataLst>
              <p:tags r:id="rId5"/>
            </p:custDataLst>
          </p:nvPr>
        </p:nvSpPr>
        <p:spPr>
          <a:xfrm>
            <a:off x="5615153" y="1825197"/>
            <a:ext cx="538626" cy="263820"/>
          </a:xfrm>
          <a:prstGeom prst="rect">
            <a:avLst/>
          </a:prstGeom>
          <a:solidFill>
            <a:srgbClr val="FFFF00"/>
          </a:solidFill>
        </p:spPr>
        <p:txBody>
          <a:bodyPr vert="horz" wrap="square" lIns="121920" tIns="60960" rIns="121920" bIns="60960" rtlCol="0" anchor="ctr" anchorCtr="0">
            <a:noAutofit/>
          </a:bodyPr>
          <a:lstStyle/>
          <a:p>
            <a:pPr defTabSz="914377"/>
            <a:r>
              <a:rPr lang="en-US" sz="1200" b="1" dirty="0">
                <a:latin typeface="Century Gothic" panose="020B0502020202020204" pitchFamily="34" charset="0"/>
              </a:rPr>
              <a:t>Oct</a:t>
            </a:r>
          </a:p>
        </p:txBody>
      </p:sp>
      <p:sp>
        <p:nvSpPr>
          <p:cNvPr id="179" name="TextBox 178">
            <a:extLst>
              <a:ext uri="{FF2B5EF4-FFF2-40B4-BE49-F238E27FC236}">
                <a16:creationId xmlns:a16="http://schemas.microsoft.com/office/drawing/2014/main" xmlns="" id="{9F4E722E-0A63-4C17-8EB8-3EEFC70F574A}"/>
              </a:ext>
            </a:extLst>
          </p:cNvPr>
          <p:cNvSpPr txBox="1"/>
          <p:nvPr>
            <p:custDataLst>
              <p:tags r:id="rId6"/>
            </p:custDataLst>
          </p:nvPr>
        </p:nvSpPr>
        <p:spPr>
          <a:xfrm>
            <a:off x="5053029" y="1832576"/>
            <a:ext cx="553619" cy="263820"/>
          </a:xfrm>
          <a:prstGeom prst="rect">
            <a:avLst/>
          </a:prstGeom>
          <a:noFill/>
        </p:spPr>
        <p:txBody>
          <a:bodyPr vert="horz" wrap="square" lIns="121920" tIns="60960" rIns="121920" bIns="60960" rtlCol="0" anchor="ctr" anchorCtr="0">
            <a:noAutofit/>
          </a:bodyPr>
          <a:lstStyle/>
          <a:p>
            <a:pPr defTabSz="914377"/>
            <a:r>
              <a:rPr lang="en-US" sz="1200" b="1" dirty="0">
                <a:solidFill>
                  <a:prstClr val="white"/>
                </a:solidFill>
                <a:latin typeface="Century Gothic" panose="020B0502020202020204" pitchFamily="34" charset="0"/>
              </a:rPr>
              <a:t>Sep</a:t>
            </a:r>
          </a:p>
        </p:txBody>
      </p:sp>
      <p:sp>
        <p:nvSpPr>
          <p:cNvPr id="180" name="TextBox 179">
            <a:extLst>
              <a:ext uri="{FF2B5EF4-FFF2-40B4-BE49-F238E27FC236}">
                <a16:creationId xmlns:a16="http://schemas.microsoft.com/office/drawing/2014/main" xmlns="" id="{164F9921-3F2F-4704-9E85-3A14500B5901}"/>
              </a:ext>
            </a:extLst>
          </p:cNvPr>
          <p:cNvSpPr txBox="1"/>
          <p:nvPr>
            <p:custDataLst>
              <p:tags r:id="rId7"/>
            </p:custDataLst>
          </p:nvPr>
        </p:nvSpPr>
        <p:spPr>
          <a:xfrm>
            <a:off x="4480228" y="1815589"/>
            <a:ext cx="558277" cy="263820"/>
          </a:xfrm>
          <a:prstGeom prst="rect">
            <a:avLst/>
          </a:prstGeom>
          <a:solidFill>
            <a:schemeClr val="accent2">
              <a:lumMod val="20000"/>
              <a:lumOff val="80000"/>
            </a:schemeClr>
          </a:solidFill>
        </p:spPr>
        <p:txBody>
          <a:bodyPr vert="horz" wrap="square" lIns="121920" tIns="60960" rIns="121920" bIns="60960" rtlCol="0" anchor="ctr" anchorCtr="0">
            <a:noAutofit/>
          </a:bodyPr>
          <a:lstStyle/>
          <a:p>
            <a:pPr defTabSz="914377"/>
            <a:r>
              <a:rPr lang="en-US" sz="1200" b="1" dirty="0">
                <a:latin typeface="Century Gothic" panose="020B0502020202020204" pitchFamily="34" charset="0"/>
              </a:rPr>
              <a:t>Aug</a:t>
            </a:r>
          </a:p>
        </p:txBody>
      </p:sp>
      <p:sp>
        <p:nvSpPr>
          <p:cNvPr id="181" name="TextBox 180">
            <a:extLst>
              <a:ext uri="{FF2B5EF4-FFF2-40B4-BE49-F238E27FC236}">
                <a16:creationId xmlns:a16="http://schemas.microsoft.com/office/drawing/2014/main" xmlns="" id="{AEF7D098-B430-48E8-B88A-9550D0764FC0}"/>
              </a:ext>
            </a:extLst>
          </p:cNvPr>
          <p:cNvSpPr txBox="1"/>
          <p:nvPr>
            <p:custDataLst>
              <p:tags r:id="rId8"/>
            </p:custDataLst>
          </p:nvPr>
        </p:nvSpPr>
        <p:spPr>
          <a:xfrm>
            <a:off x="2316052" y="1825197"/>
            <a:ext cx="553619" cy="263820"/>
          </a:xfrm>
          <a:prstGeom prst="rect">
            <a:avLst/>
          </a:prstGeom>
          <a:solidFill>
            <a:schemeClr val="accent2"/>
          </a:solidFill>
        </p:spPr>
        <p:txBody>
          <a:bodyPr vert="horz" wrap="square" lIns="121920" tIns="60960" rIns="121920" bIns="60960" rtlCol="0" anchor="ctr" anchorCtr="0">
            <a:noAutofit/>
          </a:bodyPr>
          <a:lstStyle/>
          <a:p>
            <a:pPr defTabSz="914377"/>
            <a:r>
              <a:rPr lang="en-US" sz="1200" b="1" dirty="0">
                <a:latin typeface="Century Gothic" panose="020B0502020202020204" pitchFamily="34" charset="0"/>
              </a:rPr>
              <a:t>Apr</a:t>
            </a:r>
          </a:p>
        </p:txBody>
      </p:sp>
      <p:sp>
        <p:nvSpPr>
          <p:cNvPr id="182" name="TextBox 181">
            <a:extLst>
              <a:ext uri="{FF2B5EF4-FFF2-40B4-BE49-F238E27FC236}">
                <a16:creationId xmlns:a16="http://schemas.microsoft.com/office/drawing/2014/main" xmlns="" id="{0BE86A02-C655-4196-A824-607D918AE601}"/>
              </a:ext>
            </a:extLst>
          </p:cNvPr>
          <p:cNvSpPr txBox="1"/>
          <p:nvPr>
            <p:custDataLst>
              <p:tags r:id="rId9"/>
            </p:custDataLst>
          </p:nvPr>
        </p:nvSpPr>
        <p:spPr>
          <a:xfrm>
            <a:off x="2857845" y="1825760"/>
            <a:ext cx="604508" cy="263820"/>
          </a:xfrm>
          <a:prstGeom prst="rect">
            <a:avLst/>
          </a:prstGeom>
          <a:solidFill>
            <a:schemeClr val="tx2">
              <a:lumMod val="20000"/>
              <a:lumOff val="80000"/>
            </a:schemeClr>
          </a:solidFill>
        </p:spPr>
        <p:txBody>
          <a:bodyPr vert="horz" wrap="square" lIns="121920" tIns="60960" rIns="121920" bIns="60960" rtlCol="0" anchor="ctr" anchorCtr="0">
            <a:noAutofit/>
          </a:bodyPr>
          <a:lstStyle/>
          <a:p>
            <a:pPr defTabSz="914377"/>
            <a:r>
              <a:rPr lang="en-US" sz="1200" b="1" dirty="0">
                <a:latin typeface="Century Gothic" panose="020B0502020202020204" pitchFamily="34" charset="0"/>
              </a:rPr>
              <a:t>May</a:t>
            </a:r>
          </a:p>
        </p:txBody>
      </p:sp>
      <p:sp>
        <p:nvSpPr>
          <p:cNvPr id="183" name="TextBox 182">
            <a:extLst>
              <a:ext uri="{FF2B5EF4-FFF2-40B4-BE49-F238E27FC236}">
                <a16:creationId xmlns:a16="http://schemas.microsoft.com/office/drawing/2014/main" xmlns="" id="{3790DEB0-6043-4504-A598-BC4329EB246E}"/>
              </a:ext>
            </a:extLst>
          </p:cNvPr>
          <p:cNvSpPr txBox="1"/>
          <p:nvPr>
            <p:custDataLst>
              <p:tags r:id="rId10"/>
            </p:custDataLst>
          </p:nvPr>
        </p:nvSpPr>
        <p:spPr>
          <a:xfrm>
            <a:off x="8996853" y="1825197"/>
            <a:ext cx="525384" cy="263820"/>
          </a:xfrm>
          <a:prstGeom prst="rect">
            <a:avLst/>
          </a:prstGeom>
          <a:solidFill>
            <a:schemeClr val="accent6">
              <a:lumMod val="20000"/>
              <a:lumOff val="80000"/>
            </a:schemeClr>
          </a:solidFill>
        </p:spPr>
        <p:txBody>
          <a:bodyPr vert="horz" wrap="square" lIns="121920" tIns="60960" rIns="121920" bIns="60960" rtlCol="0" anchor="ctr" anchorCtr="0">
            <a:noAutofit/>
          </a:bodyPr>
          <a:lstStyle/>
          <a:p>
            <a:pPr defTabSz="914377"/>
            <a:r>
              <a:rPr lang="en-US" sz="1200" b="1" dirty="0">
                <a:latin typeface="Century Gothic" panose="020B0502020202020204" pitchFamily="34" charset="0"/>
              </a:rPr>
              <a:t>Apr</a:t>
            </a:r>
          </a:p>
        </p:txBody>
      </p:sp>
      <p:sp>
        <p:nvSpPr>
          <p:cNvPr id="184" name="TextBox 183">
            <a:extLst>
              <a:ext uri="{FF2B5EF4-FFF2-40B4-BE49-F238E27FC236}">
                <a16:creationId xmlns:a16="http://schemas.microsoft.com/office/drawing/2014/main" xmlns="" id="{19DB3C5A-CF6C-4D08-8E75-F6CEF6D50D90}"/>
              </a:ext>
            </a:extLst>
          </p:cNvPr>
          <p:cNvSpPr txBox="1"/>
          <p:nvPr>
            <p:custDataLst>
              <p:tags r:id="rId11"/>
            </p:custDataLst>
          </p:nvPr>
        </p:nvSpPr>
        <p:spPr>
          <a:xfrm>
            <a:off x="8456406" y="1825296"/>
            <a:ext cx="538626" cy="263820"/>
          </a:xfrm>
          <a:prstGeom prst="rect">
            <a:avLst/>
          </a:prstGeom>
          <a:solidFill>
            <a:schemeClr val="accent3">
              <a:lumMod val="20000"/>
              <a:lumOff val="80000"/>
            </a:schemeClr>
          </a:solidFill>
        </p:spPr>
        <p:txBody>
          <a:bodyPr vert="horz" wrap="square" lIns="121920" tIns="60960" rIns="121920" bIns="60960" rtlCol="0" anchor="ctr" anchorCtr="0">
            <a:noAutofit/>
          </a:bodyPr>
          <a:lstStyle/>
          <a:p>
            <a:pPr defTabSz="914377"/>
            <a:r>
              <a:rPr lang="en-US" sz="1200" b="1" dirty="0">
                <a:latin typeface="Century Gothic" panose="020B0502020202020204" pitchFamily="34" charset="0"/>
              </a:rPr>
              <a:t>Mar</a:t>
            </a:r>
          </a:p>
        </p:txBody>
      </p:sp>
      <p:sp>
        <p:nvSpPr>
          <p:cNvPr id="187" name="TextBox 186">
            <a:extLst>
              <a:ext uri="{FF2B5EF4-FFF2-40B4-BE49-F238E27FC236}">
                <a16:creationId xmlns:a16="http://schemas.microsoft.com/office/drawing/2014/main" xmlns="" id="{3F6735AF-E8F7-418D-97A5-DAF5A9047317}"/>
              </a:ext>
            </a:extLst>
          </p:cNvPr>
          <p:cNvSpPr txBox="1"/>
          <p:nvPr>
            <p:custDataLst>
              <p:tags r:id="rId12"/>
            </p:custDataLst>
          </p:nvPr>
        </p:nvSpPr>
        <p:spPr>
          <a:xfrm>
            <a:off x="10725142" y="1825197"/>
            <a:ext cx="553618" cy="263820"/>
          </a:xfrm>
          <a:prstGeom prst="rect">
            <a:avLst/>
          </a:prstGeom>
          <a:solidFill>
            <a:srgbClr val="FFFF00"/>
          </a:solidFill>
        </p:spPr>
        <p:txBody>
          <a:bodyPr vert="horz" wrap="square" lIns="121920" tIns="60960" rIns="121920" bIns="60960" rtlCol="0" anchor="ctr" anchorCtr="0">
            <a:noAutofit/>
          </a:bodyPr>
          <a:lstStyle/>
          <a:p>
            <a:pPr defTabSz="914377"/>
            <a:r>
              <a:rPr lang="en-US" sz="1200" b="1" dirty="0">
                <a:latin typeface="Century Gothic" panose="020B0502020202020204" pitchFamily="34" charset="0"/>
              </a:rPr>
              <a:t>Jul</a:t>
            </a:r>
          </a:p>
        </p:txBody>
      </p:sp>
      <p:sp>
        <p:nvSpPr>
          <p:cNvPr id="188" name="TextBox 187">
            <a:extLst>
              <a:ext uri="{FF2B5EF4-FFF2-40B4-BE49-F238E27FC236}">
                <a16:creationId xmlns:a16="http://schemas.microsoft.com/office/drawing/2014/main" xmlns="" id="{CD1045E9-5186-4AAE-9D78-0C02B5F2D708}"/>
              </a:ext>
            </a:extLst>
          </p:cNvPr>
          <p:cNvSpPr txBox="1"/>
          <p:nvPr>
            <p:custDataLst>
              <p:tags r:id="rId13"/>
            </p:custDataLst>
          </p:nvPr>
        </p:nvSpPr>
        <p:spPr>
          <a:xfrm>
            <a:off x="10201118" y="1832576"/>
            <a:ext cx="553619" cy="263820"/>
          </a:xfrm>
          <a:prstGeom prst="rect">
            <a:avLst/>
          </a:prstGeom>
          <a:noFill/>
        </p:spPr>
        <p:txBody>
          <a:bodyPr vert="horz" wrap="square" lIns="121920" tIns="60960" rIns="121920" bIns="60960" rtlCol="0" anchor="ctr" anchorCtr="0">
            <a:noAutofit/>
          </a:bodyPr>
          <a:lstStyle/>
          <a:p>
            <a:pPr defTabSz="914377"/>
            <a:r>
              <a:rPr lang="en-US" sz="1200" b="1" dirty="0">
                <a:solidFill>
                  <a:prstClr val="white"/>
                </a:solidFill>
                <a:latin typeface="Century Gothic" panose="020B0502020202020204" pitchFamily="34" charset="0"/>
              </a:rPr>
              <a:t>Jun</a:t>
            </a:r>
          </a:p>
        </p:txBody>
      </p:sp>
      <p:sp>
        <p:nvSpPr>
          <p:cNvPr id="189" name="TextBox 188">
            <a:extLst>
              <a:ext uri="{FF2B5EF4-FFF2-40B4-BE49-F238E27FC236}">
                <a16:creationId xmlns:a16="http://schemas.microsoft.com/office/drawing/2014/main" xmlns="" id="{18E213CA-8C08-4056-A587-6AD348244CE9}"/>
              </a:ext>
            </a:extLst>
          </p:cNvPr>
          <p:cNvSpPr txBox="1"/>
          <p:nvPr>
            <p:custDataLst>
              <p:tags r:id="rId14"/>
            </p:custDataLst>
          </p:nvPr>
        </p:nvSpPr>
        <p:spPr>
          <a:xfrm>
            <a:off x="9529857" y="1823209"/>
            <a:ext cx="595778" cy="263820"/>
          </a:xfrm>
          <a:prstGeom prst="rect">
            <a:avLst/>
          </a:prstGeom>
          <a:solidFill>
            <a:schemeClr val="accent2">
              <a:lumMod val="20000"/>
              <a:lumOff val="80000"/>
            </a:schemeClr>
          </a:solidFill>
        </p:spPr>
        <p:txBody>
          <a:bodyPr vert="horz" wrap="square" lIns="121920" tIns="60960" rIns="121920" bIns="60960" rtlCol="0" anchor="ctr" anchorCtr="0">
            <a:noAutofit/>
          </a:bodyPr>
          <a:lstStyle/>
          <a:p>
            <a:pPr defTabSz="914377"/>
            <a:r>
              <a:rPr lang="en-US" sz="1200" b="1" dirty="0">
                <a:latin typeface="Century Gothic" panose="020B0502020202020204" pitchFamily="34" charset="0"/>
              </a:rPr>
              <a:t>May</a:t>
            </a:r>
          </a:p>
        </p:txBody>
      </p:sp>
      <p:sp>
        <p:nvSpPr>
          <p:cNvPr id="190" name="TextBox 189">
            <a:extLst>
              <a:ext uri="{FF2B5EF4-FFF2-40B4-BE49-F238E27FC236}">
                <a16:creationId xmlns:a16="http://schemas.microsoft.com/office/drawing/2014/main" xmlns="" id="{52105141-BAB2-498D-AFF1-B04EA5E6B51E}"/>
              </a:ext>
            </a:extLst>
          </p:cNvPr>
          <p:cNvSpPr txBox="1"/>
          <p:nvPr>
            <p:custDataLst>
              <p:tags r:id="rId15"/>
            </p:custDataLst>
          </p:nvPr>
        </p:nvSpPr>
        <p:spPr>
          <a:xfrm>
            <a:off x="7326981" y="1825197"/>
            <a:ext cx="553619" cy="263820"/>
          </a:xfrm>
          <a:prstGeom prst="rect">
            <a:avLst/>
          </a:prstGeom>
          <a:solidFill>
            <a:schemeClr val="accent2"/>
          </a:solidFill>
        </p:spPr>
        <p:txBody>
          <a:bodyPr vert="horz" wrap="square" lIns="121920" tIns="60960" rIns="121920" bIns="60960" rtlCol="0" anchor="ctr" anchorCtr="0">
            <a:noAutofit/>
          </a:bodyPr>
          <a:lstStyle/>
          <a:p>
            <a:pPr defTabSz="914377"/>
            <a:r>
              <a:rPr lang="en-US" sz="1200" b="1" dirty="0">
                <a:latin typeface="Century Gothic" panose="020B0502020202020204" pitchFamily="34" charset="0"/>
              </a:rPr>
              <a:t>Jan</a:t>
            </a:r>
          </a:p>
        </p:txBody>
      </p:sp>
      <p:sp>
        <p:nvSpPr>
          <p:cNvPr id="191" name="TextBox 190">
            <a:extLst>
              <a:ext uri="{FF2B5EF4-FFF2-40B4-BE49-F238E27FC236}">
                <a16:creationId xmlns:a16="http://schemas.microsoft.com/office/drawing/2014/main" xmlns="" id="{92691127-66AD-4FDE-9DCD-665B3722D9EB}"/>
              </a:ext>
            </a:extLst>
          </p:cNvPr>
          <p:cNvSpPr txBox="1"/>
          <p:nvPr>
            <p:custDataLst>
              <p:tags r:id="rId16"/>
            </p:custDataLst>
          </p:nvPr>
        </p:nvSpPr>
        <p:spPr>
          <a:xfrm>
            <a:off x="7868774" y="1825760"/>
            <a:ext cx="604508" cy="263820"/>
          </a:xfrm>
          <a:prstGeom prst="rect">
            <a:avLst/>
          </a:prstGeom>
          <a:solidFill>
            <a:schemeClr val="tx2">
              <a:lumMod val="20000"/>
              <a:lumOff val="80000"/>
            </a:schemeClr>
          </a:solidFill>
        </p:spPr>
        <p:txBody>
          <a:bodyPr vert="horz" wrap="square" lIns="121920" tIns="60960" rIns="121920" bIns="60960" rtlCol="0" anchor="ctr" anchorCtr="0">
            <a:noAutofit/>
          </a:bodyPr>
          <a:lstStyle/>
          <a:p>
            <a:pPr defTabSz="914377"/>
            <a:r>
              <a:rPr lang="en-US" sz="1200" b="1" dirty="0">
                <a:latin typeface="Century Gothic" panose="020B0502020202020204" pitchFamily="34" charset="0"/>
              </a:rPr>
              <a:t>Feb</a:t>
            </a:r>
          </a:p>
        </p:txBody>
      </p:sp>
      <p:sp>
        <p:nvSpPr>
          <p:cNvPr id="192" name="Flowchart: Manual Operation 191">
            <a:extLst>
              <a:ext uri="{FF2B5EF4-FFF2-40B4-BE49-F238E27FC236}">
                <a16:creationId xmlns:a16="http://schemas.microsoft.com/office/drawing/2014/main" xmlns="" id="{E6123BB2-D321-4D69-9C3B-020506C13532}"/>
              </a:ext>
            </a:extLst>
          </p:cNvPr>
          <p:cNvSpPr/>
          <p:nvPr>
            <p:custDataLst>
              <p:tags r:id="rId17"/>
            </p:custDataLst>
          </p:nvPr>
        </p:nvSpPr>
        <p:spPr>
          <a:xfrm>
            <a:off x="4571607" y="1613170"/>
            <a:ext cx="217136" cy="184674"/>
          </a:xfrm>
          <a:prstGeom prst="flowChartManualOperation">
            <a:avLst/>
          </a:prstGeom>
          <a:solidFill>
            <a:schemeClr val="accent1"/>
          </a:solidFill>
          <a:ln w="12700" cap="flat" cmpd="sng" algn="ctr">
            <a:noFill/>
            <a:prstDash val="solid"/>
            <a:miter lim="800000"/>
          </a:ln>
          <a:effectLst>
            <a:outerShdw blurRad="63500">
              <a:scrgbClr r="0" g="0" b="0">
                <a:alpha val="50000"/>
              </a:scrgbClr>
            </a:outerShdw>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93" name="TextBox 192">
            <a:extLst>
              <a:ext uri="{FF2B5EF4-FFF2-40B4-BE49-F238E27FC236}">
                <a16:creationId xmlns:a16="http://schemas.microsoft.com/office/drawing/2014/main" xmlns="" id="{8762959D-055E-4CD0-864A-FE6746CD084D}"/>
              </a:ext>
            </a:extLst>
          </p:cNvPr>
          <p:cNvSpPr txBox="1"/>
          <p:nvPr>
            <p:custDataLst>
              <p:tags r:id="rId18"/>
            </p:custDataLst>
          </p:nvPr>
        </p:nvSpPr>
        <p:spPr>
          <a:xfrm>
            <a:off x="7380463" y="1415976"/>
            <a:ext cx="565861" cy="143565"/>
          </a:xfrm>
          <a:prstGeom prst="rect">
            <a:avLst/>
          </a:prstGeom>
          <a:noFill/>
        </p:spPr>
        <p:txBody>
          <a:bodyPr vert="horz" wrap="none" lIns="0" tIns="0" rIns="0" bIns="0" rtlCol="0" anchorCtr="1">
            <a:spAutoFit/>
          </a:bodyPr>
          <a:lstStyle/>
          <a:p>
            <a:pPr defTabSz="914377"/>
            <a:r>
              <a:rPr lang="en-US" sz="933" dirty="0">
                <a:solidFill>
                  <a:srgbClr val="44546A"/>
                </a:solidFill>
                <a:latin typeface="Century Gothic" panose="020B0502020202020204" pitchFamily="34" charset="0"/>
              </a:rPr>
              <a:t>1/17/2019</a:t>
            </a:r>
          </a:p>
        </p:txBody>
      </p:sp>
      <p:sp>
        <p:nvSpPr>
          <p:cNvPr id="194" name="Rounded Rectangle 62">
            <a:extLst>
              <a:ext uri="{FF2B5EF4-FFF2-40B4-BE49-F238E27FC236}">
                <a16:creationId xmlns:a16="http://schemas.microsoft.com/office/drawing/2014/main" xmlns="" id="{D8F64BC3-E7FB-456B-9024-2307661D5C38}"/>
              </a:ext>
            </a:extLst>
          </p:cNvPr>
          <p:cNvSpPr/>
          <p:nvPr>
            <p:custDataLst>
              <p:tags r:id="rId19"/>
            </p:custDataLst>
          </p:nvPr>
        </p:nvSpPr>
        <p:spPr>
          <a:xfrm>
            <a:off x="9264592" y="4104277"/>
            <a:ext cx="58360" cy="150885"/>
          </a:xfrm>
          <a:prstGeom prst="roundRect">
            <a:avLst/>
          </a:prstGeom>
          <a:solidFill>
            <a:schemeClr val="accent6"/>
          </a:solidFill>
          <a:ln w="12700" cap="flat" cmpd="sng" algn="ctr">
            <a:noFill/>
            <a:prstDash val="solid"/>
            <a:miter lim="800000"/>
          </a:ln>
          <a:effectLst>
            <a:outerShdw blurRad="63500">
              <a:scrgbClr r="0" g="0" b="0">
                <a:alpha val="50000"/>
              </a:scrgbClr>
            </a:outerShdw>
          </a:effectLst>
          <a:scene3d>
            <a:camera prst="orthographicFront"/>
            <a:lightRig rig="balanced" dir="t">
              <a:rot lat="0" lon="0" rev="8700000"/>
            </a:lightRig>
          </a:scene3d>
          <a:sp3d>
            <a:bevelT w="165100" h="12700"/>
          </a:sp3d>
          <a:extLst>
            <a:ext uri="{91240B29-F687-4F45-9708-019B960494DF}">
              <a14:hiddenLine xmlns:a14="http://schemas.microsoft.com/office/drawing/2010/main" w="0" cap="flat" cmpd="sng" algn="ctr">
                <a:solidFill>
                  <a:srgbClr val="FF0000"/>
                </a:solidFill>
                <a:prstDash val="solid"/>
                <a:miter lim="800000"/>
              </a14:hiddenLine>
            </a:ex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96" name="Flowchart: Manual Operation 195">
            <a:extLst>
              <a:ext uri="{FF2B5EF4-FFF2-40B4-BE49-F238E27FC236}">
                <a16:creationId xmlns:a16="http://schemas.microsoft.com/office/drawing/2014/main" xmlns="" id="{9520AE67-678E-4124-9DB8-1A0540F7BCB6}"/>
              </a:ext>
            </a:extLst>
          </p:cNvPr>
          <p:cNvSpPr/>
          <p:nvPr>
            <p:custDataLst>
              <p:tags r:id="rId20"/>
            </p:custDataLst>
          </p:nvPr>
        </p:nvSpPr>
        <p:spPr>
          <a:xfrm>
            <a:off x="9150977" y="1630147"/>
            <a:ext cx="217136" cy="184674"/>
          </a:xfrm>
          <a:prstGeom prst="flowChartManualOperation">
            <a:avLst/>
          </a:prstGeom>
          <a:solidFill>
            <a:schemeClr val="accent1"/>
          </a:solidFill>
          <a:ln w="12700" cap="flat" cmpd="sng" algn="ctr">
            <a:noFill/>
            <a:prstDash val="solid"/>
            <a:miter lim="800000"/>
          </a:ln>
          <a:effectLst>
            <a:outerShdw blurRad="63500">
              <a:scrgbClr r="0" g="0" b="0">
                <a:alpha val="50000"/>
              </a:scrgbClr>
            </a:outerShdw>
          </a:effectLst>
          <a:scene3d>
            <a:camera prst="orthographicFront"/>
            <a:lightRig rig="threePt" dir="t"/>
          </a:scene3d>
          <a:sp3d>
            <a:bevelT h="12700"/>
          </a:sp3d>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cxnSp>
        <p:nvCxnSpPr>
          <p:cNvPr id="4" name="Straight Connector 3">
            <a:extLst>
              <a:ext uri="{FF2B5EF4-FFF2-40B4-BE49-F238E27FC236}">
                <a16:creationId xmlns:a16="http://schemas.microsoft.com/office/drawing/2014/main" xmlns="" id="{D8265AF3-E5C0-48D2-8AE2-56598C51DE9E}"/>
              </a:ext>
            </a:extLst>
          </p:cNvPr>
          <p:cNvCxnSpPr>
            <a:cxnSpLocks/>
          </p:cNvCxnSpPr>
          <p:nvPr/>
        </p:nvCxnSpPr>
        <p:spPr>
          <a:xfrm>
            <a:off x="334915" y="4253706"/>
            <a:ext cx="11064240" cy="0"/>
          </a:xfrm>
          <a:prstGeom prst="line">
            <a:avLst/>
          </a:prstGeom>
        </p:spPr>
        <p:style>
          <a:lnRef idx="3">
            <a:schemeClr val="dk1"/>
          </a:lnRef>
          <a:fillRef idx="0">
            <a:schemeClr val="dk1"/>
          </a:fillRef>
          <a:effectRef idx="2">
            <a:schemeClr val="dk1"/>
          </a:effectRef>
          <a:fontRef idx="minor">
            <a:schemeClr val="tx1"/>
          </a:fontRef>
        </p:style>
      </p:cxnSp>
      <p:sp>
        <p:nvSpPr>
          <p:cNvPr id="197" name="TextBox 196">
            <a:extLst>
              <a:ext uri="{FF2B5EF4-FFF2-40B4-BE49-F238E27FC236}">
                <a16:creationId xmlns:a16="http://schemas.microsoft.com/office/drawing/2014/main" xmlns="" id="{F4CCA9D4-C3A7-4D13-A3C0-77A8593D5F19}"/>
              </a:ext>
            </a:extLst>
          </p:cNvPr>
          <p:cNvSpPr txBox="1"/>
          <p:nvPr>
            <p:custDataLst>
              <p:tags r:id="rId21"/>
            </p:custDataLst>
          </p:nvPr>
        </p:nvSpPr>
        <p:spPr>
          <a:xfrm>
            <a:off x="342640" y="2523052"/>
            <a:ext cx="1323983" cy="143565"/>
          </a:xfrm>
          <a:prstGeom prst="rect">
            <a:avLst/>
          </a:prstGeom>
          <a:noFill/>
        </p:spPr>
        <p:txBody>
          <a:bodyPr vert="horz" wrap="square" lIns="0" tIns="0" rIns="0" bIns="0" rtlCol="0" anchor="ctr">
            <a:spAutoFit/>
          </a:bodyPr>
          <a:lstStyle/>
          <a:p>
            <a:pPr defTabSz="914377"/>
            <a:r>
              <a:rPr lang="en-US" sz="933" b="1" u="sng" dirty="0">
                <a:solidFill>
                  <a:srgbClr val="44546A"/>
                </a:solidFill>
                <a:latin typeface="Century Gothic" panose="020B0502020202020204" pitchFamily="34" charset="0"/>
              </a:rPr>
              <a:t>KVCR Design and Build</a:t>
            </a:r>
          </a:p>
        </p:txBody>
      </p:sp>
      <p:sp>
        <p:nvSpPr>
          <p:cNvPr id="198" name="TextBox 197">
            <a:extLst>
              <a:ext uri="{FF2B5EF4-FFF2-40B4-BE49-F238E27FC236}">
                <a16:creationId xmlns:a16="http://schemas.microsoft.com/office/drawing/2014/main" xmlns="" id="{AC8B0BEC-B4A2-4A39-B6BB-C07BE1FE8675}"/>
              </a:ext>
            </a:extLst>
          </p:cNvPr>
          <p:cNvSpPr txBox="1"/>
          <p:nvPr>
            <p:custDataLst>
              <p:tags r:id="rId22"/>
            </p:custDataLst>
          </p:nvPr>
        </p:nvSpPr>
        <p:spPr>
          <a:xfrm>
            <a:off x="1563697" y="4492234"/>
            <a:ext cx="554151" cy="94975"/>
          </a:xfrm>
          <a:prstGeom prst="rect">
            <a:avLst/>
          </a:prstGeom>
          <a:noFill/>
        </p:spPr>
        <p:txBody>
          <a:bodyPr vert="horz" wrap="none" lIns="0" tIns="0" rIns="0" bIns="0" rtlCol="0" anchor="ctr">
            <a:noAutofit/>
          </a:bodyPr>
          <a:lstStyle/>
          <a:p>
            <a:pPr algn="ctr" defTabSz="914377"/>
            <a:r>
              <a:rPr lang="en-US" sz="800" dirty="0">
                <a:solidFill>
                  <a:srgbClr val="1D9A78"/>
                </a:solidFill>
                <a:latin typeface="Century Gothic" panose="020B0502020202020204" pitchFamily="34" charset="0"/>
              </a:rPr>
              <a:t>3/22 – 4/18</a:t>
            </a:r>
          </a:p>
        </p:txBody>
      </p:sp>
      <p:sp>
        <p:nvSpPr>
          <p:cNvPr id="199" name="TextBox 198">
            <a:extLst>
              <a:ext uri="{FF2B5EF4-FFF2-40B4-BE49-F238E27FC236}">
                <a16:creationId xmlns:a16="http://schemas.microsoft.com/office/drawing/2014/main" xmlns="" id="{5679FDFF-7346-41ED-B8D1-3735C9946E94}"/>
              </a:ext>
            </a:extLst>
          </p:cNvPr>
          <p:cNvSpPr txBox="1"/>
          <p:nvPr>
            <p:custDataLst>
              <p:tags r:id="rId23"/>
            </p:custDataLst>
          </p:nvPr>
        </p:nvSpPr>
        <p:spPr>
          <a:xfrm>
            <a:off x="2254649" y="4895306"/>
            <a:ext cx="554151" cy="94975"/>
          </a:xfrm>
          <a:prstGeom prst="rect">
            <a:avLst/>
          </a:prstGeom>
          <a:noFill/>
        </p:spPr>
        <p:txBody>
          <a:bodyPr vert="horz" wrap="none" lIns="0" tIns="0" rIns="0" bIns="0" rtlCol="0" anchor="ctr">
            <a:noAutofit/>
          </a:bodyPr>
          <a:lstStyle/>
          <a:p>
            <a:pPr algn="ctr" defTabSz="914377"/>
            <a:r>
              <a:rPr lang="en-US" sz="800" dirty="0">
                <a:solidFill>
                  <a:srgbClr val="1D9A78"/>
                </a:solidFill>
                <a:latin typeface="Century Gothic" panose="020B0502020202020204" pitchFamily="34" charset="0"/>
              </a:rPr>
              <a:t>6/13 – 9/4</a:t>
            </a:r>
          </a:p>
        </p:txBody>
      </p:sp>
      <p:sp>
        <p:nvSpPr>
          <p:cNvPr id="200" name="TextBox 199">
            <a:extLst>
              <a:ext uri="{FF2B5EF4-FFF2-40B4-BE49-F238E27FC236}">
                <a16:creationId xmlns:a16="http://schemas.microsoft.com/office/drawing/2014/main" xmlns="" id="{B3A76A8C-5446-4734-8D50-9604F814B499}"/>
              </a:ext>
            </a:extLst>
          </p:cNvPr>
          <p:cNvSpPr txBox="1"/>
          <p:nvPr>
            <p:custDataLst>
              <p:tags r:id="rId24"/>
            </p:custDataLst>
          </p:nvPr>
        </p:nvSpPr>
        <p:spPr>
          <a:xfrm>
            <a:off x="1174525" y="5291352"/>
            <a:ext cx="554151" cy="94975"/>
          </a:xfrm>
          <a:prstGeom prst="rect">
            <a:avLst/>
          </a:prstGeom>
          <a:noFill/>
        </p:spPr>
        <p:txBody>
          <a:bodyPr vert="horz" wrap="none" lIns="0" tIns="0" rIns="0" bIns="0" rtlCol="0" anchor="ctr">
            <a:noAutofit/>
          </a:bodyPr>
          <a:lstStyle/>
          <a:p>
            <a:pPr algn="ctr" defTabSz="914377"/>
            <a:r>
              <a:rPr lang="en-US" sz="800" dirty="0">
                <a:solidFill>
                  <a:srgbClr val="1D9A78"/>
                </a:solidFill>
                <a:latin typeface="Century Gothic" panose="020B0502020202020204" pitchFamily="34" charset="0"/>
              </a:rPr>
              <a:t>11/21 – 5/6/19</a:t>
            </a:r>
          </a:p>
        </p:txBody>
      </p:sp>
      <p:cxnSp>
        <p:nvCxnSpPr>
          <p:cNvPr id="201" name="Straight Connector 200">
            <a:extLst>
              <a:ext uri="{FF2B5EF4-FFF2-40B4-BE49-F238E27FC236}">
                <a16:creationId xmlns:a16="http://schemas.microsoft.com/office/drawing/2014/main" xmlns="" id="{7D756702-879D-4B62-AB8D-2B9073879D75}"/>
              </a:ext>
            </a:extLst>
          </p:cNvPr>
          <p:cNvCxnSpPr>
            <a:cxnSpLocks/>
          </p:cNvCxnSpPr>
          <p:nvPr/>
        </p:nvCxnSpPr>
        <p:spPr>
          <a:xfrm>
            <a:off x="313370" y="5495825"/>
            <a:ext cx="11064240" cy="0"/>
          </a:xfrm>
          <a:prstGeom prst="line">
            <a:avLst/>
          </a:prstGeom>
        </p:spPr>
        <p:style>
          <a:lnRef idx="3">
            <a:schemeClr val="dk1"/>
          </a:lnRef>
          <a:fillRef idx="0">
            <a:schemeClr val="dk1"/>
          </a:fillRef>
          <a:effectRef idx="2">
            <a:schemeClr val="dk1"/>
          </a:effectRef>
          <a:fontRef idx="minor">
            <a:schemeClr val="tx1"/>
          </a:fontRef>
        </p:style>
      </p:cxnSp>
      <p:sp>
        <p:nvSpPr>
          <p:cNvPr id="202" name="TextBox 201">
            <a:extLst>
              <a:ext uri="{FF2B5EF4-FFF2-40B4-BE49-F238E27FC236}">
                <a16:creationId xmlns:a16="http://schemas.microsoft.com/office/drawing/2014/main" xmlns="" id="{47F49D88-C691-4E85-B266-F3162AB2F66E}"/>
              </a:ext>
            </a:extLst>
          </p:cNvPr>
          <p:cNvSpPr txBox="1"/>
          <p:nvPr>
            <p:custDataLst>
              <p:tags r:id="rId25"/>
            </p:custDataLst>
          </p:nvPr>
        </p:nvSpPr>
        <p:spPr>
          <a:xfrm>
            <a:off x="1739811" y="5086293"/>
            <a:ext cx="554151" cy="94975"/>
          </a:xfrm>
          <a:prstGeom prst="rect">
            <a:avLst/>
          </a:prstGeom>
          <a:noFill/>
        </p:spPr>
        <p:txBody>
          <a:bodyPr vert="horz" wrap="none" lIns="0" tIns="0" rIns="0" bIns="0" rtlCol="0" anchor="ctr">
            <a:noAutofit/>
          </a:bodyPr>
          <a:lstStyle/>
          <a:p>
            <a:pPr algn="ctr" defTabSz="914377"/>
            <a:r>
              <a:rPr lang="en-US" sz="800" dirty="0">
                <a:solidFill>
                  <a:srgbClr val="1D9A78"/>
                </a:solidFill>
                <a:latin typeface="Century Gothic" panose="020B0502020202020204" pitchFamily="34" charset="0"/>
              </a:rPr>
              <a:t>9/15 – 11/20</a:t>
            </a:r>
          </a:p>
        </p:txBody>
      </p:sp>
      <p:sp>
        <p:nvSpPr>
          <p:cNvPr id="203" name="TextBox 202">
            <a:extLst>
              <a:ext uri="{FF2B5EF4-FFF2-40B4-BE49-F238E27FC236}">
                <a16:creationId xmlns:a16="http://schemas.microsoft.com/office/drawing/2014/main" xmlns="" id="{D615B541-2B4A-4AEC-82F4-7C5FD74F7716}"/>
              </a:ext>
            </a:extLst>
          </p:cNvPr>
          <p:cNvSpPr txBox="1"/>
          <p:nvPr>
            <p:custDataLst>
              <p:tags r:id="rId26"/>
            </p:custDataLst>
          </p:nvPr>
        </p:nvSpPr>
        <p:spPr>
          <a:xfrm>
            <a:off x="1199046" y="5481398"/>
            <a:ext cx="554151" cy="94975"/>
          </a:xfrm>
          <a:prstGeom prst="rect">
            <a:avLst/>
          </a:prstGeom>
          <a:noFill/>
        </p:spPr>
        <p:txBody>
          <a:bodyPr vert="horz" wrap="none" lIns="0" tIns="0" rIns="0" bIns="0" rtlCol="0" anchor="ctr">
            <a:noAutofit/>
          </a:bodyPr>
          <a:lstStyle/>
          <a:p>
            <a:pPr algn="ctr" defTabSz="914377"/>
            <a:endParaRPr lang="en-US" sz="800" dirty="0">
              <a:solidFill>
                <a:srgbClr val="1D9A78"/>
              </a:solidFill>
              <a:latin typeface="Century Gothic" panose="020B0502020202020204" pitchFamily="34" charset="0"/>
            </a:endParaRPr>
          </a:p>
        </p:txBody>
      </p:sp>
      <p:sp>
        <p:nvSpPr>
          <p:cNvPr id="205" name="TextBox 204">
            <a:extLst>
              <a:ext uri="{FF2B5EF4-FFF2-40B4-BE49-F238E27FC236}">
                <a16:creationId xmlns:a16="http://schemas.microsoft.com/office/drawing/2014/main" xmlns="" id="{E5701D7C-86FA-4B31-A3C2-E585E00DCD29}"/>
              </a:ext>
            </a:extLst>
          </p:cNvPr>
          <p:cNvSpPr txBox="1"/>
          <p:nvPr>
            <p:custDataLst>
              <p:tags r:id="rId27"/>
            </p:custDataLst>
          </p:nvPr>
        </p:nvSpPr>
        <p:spPr>
          <a:xfrm>
            <a:off x="1589925" y="4687928"/>
            <a:ext cx="554151" cy="94975"/>
          </a:xfrm>
          <a:prstGeom prst="rect">
            <a:avLst/>
          </a:prstGeom>
          <a:noFill/>
        </p:spPr>
        <p:txBody>
          <a:bodyPr vert="horz" wrap="none" lIns="0" tIns="0" rIns="0" bIns="0" rtlCol="0" anchor="ctr">
            <a:noAutofit/>
          </a:bodyPr>
          <a:lstStyle/>
          <a:p>
            <a:pPr algn="ctr" defTabSz="914377"/>
            <a:r>
              <a:rPr lang="en-US" sz="800" dirty="0">
                <a:solidFill>
                  <a:srgbClr val="1D9A78"/>
                </a:solidFill>
                <a:latin typeface="Century Gothic" panose="020B0502020202020204" pitchFamily="34" charset="0"/>
              </a:rPr>
              <a:t>4/19 – 6/12</a:t>
            </a:r>
          </a:p>
        </p:txBody>
      </p:sp>
      <p:sp>
        <p:nvSpPr>
          <p:cNvPr id="206" name="TextBox 205">
            <a:extLst>
              <a:ext uri="{FF2B5EF4-FFF2-40B4-BE49-F238E27FC236}">
                <a16:creationId xmlns:a16="http://schemas.microsoft.com/office/drawing/2014/main" xmlns="" id="{4DB849ED-B93A-4DCE-BEF5-3A39876A50F0}"/>
              </a:ext>
            </a:extLst>
          </p:cNvPr>
          <p:cNvSpPr txBox="1"/>
          <p:nvPr>
            <p:custDataLst>
              <p:tags r:id="rId28"/>
            </p:custDataLst>
          </p:nvPr>
        </p:nvSpPr>
        <p:spPr>
          <a:xfrm>
            <a:off x="340233" y="5883514"/>
            <a:ext cx="1295198" cy="143565"/>
          </a:xfrm>
          <a:prstGeom prst="rect">
            <a:avLst/>
          </a:prstGeom>
          <a:noFill/>
        </p:spPr>
        <p:txBody>
          <a:bodyPr vert="horz" wrap="square" lIns="0" tIns="0" rIns="0" bIns="0" rtlCol="0" anchor="ctr">
            <a:spAutoFit/>
          </a:bodyPr>
          <a:lstStyle/>
          <a:p>
            <a:pPr defTabSz="914377"/>
            <a:r>
              <a:rPr lang="en-US" sz="933" dirty="0">
                <a:solidFill>
                  <a:srgbClr val="44546A"/>
                </a:solidFill>
                <a:latin typeface="Century Gothic" panose="020B0502020202020204" pitchFamily="34" charset="0"/>
              </a:rPr>
              <a:t>CHC Faculty Recruit.</a:t>
            </a:r>
          </a:p>
        </p:txBody>
      </p:sp>
      <p:sp>
        <p:nvSpPr>
          <p:cNvPr id="207" name="TextBox 206">
            <a:extLst>
              <a:ext uri="{FF2B5EF4-FFF2-40B4-BE49-F238E27FC236}">
                <a16:creationId xmlns:a16="http://schemas.microsoft.com/office/drawing/2014/main" xmlns="" id="{1A2FD574-6F21-4FA3-9923-78582FEFFEDE}"/>
              </a:ext>
            </a:extLst>
          </p:cNvPr>
          <p:cNvSpPr txBox="1"/>
          <p:nvPr>
            <p:custDataLst>
              <p:tags r:id="rId29"/>
            </p:custDataLst>
          </p:nvPr>
        </p:nvSpPr>
        <p:spPr>
          <a:xfrm>
            <a:off x="1158549" y="1820448"/>
            <a:ext cx="578516" cy="263820"/>
          </a:xfrm>
          <a:prstGeom prst="rect">
            <a:avLst/>
          </a:prstGeom>
          <a:solidFill>
            <a:schemeClr val="accent3">
              <a:lumMod val="60000"/>
              <a:lumOff val="40000"/>
            </a:schemeClr>
          </a:solidFill>
        </p:spPr>
        <p:txBody>
          <a:bodyPr vert="horz" wrap="square" lIns="121920" tIns="60960" rIns="121920" bIns="60960" rtlCol="0" anchor="ctr" anchorCtr="0">
            <a:noAutofit/>
          </a:bodyPr>
          <a:lstStyle/>
          <a:p>
            <a:pPr defTabSz="914377"/>
            <a:r>
              <a:rPr lang="en-US" sz="1200" b="1" dirty="0">
                <a:latin typeface="Century Gothic" panose="020B0502020202020204" pitchFamily="34" charset="0"/>
              </a:rPr>
              <a:t>Feb</a:t>
            </a:r>
          </a:p>
        </p:txBody>
      </p:sp>
      <p:sp>
        <p:nvSpPr>
          <p:cNvPr id="161" name="Rounded Rectangle 160"/>
          <p:cNvSpPr/>
          <p:nvPr>
            <p:custDataLst>
              <p:tags r:id="rId30"/>
            </p:custDataLst>
          </p:nvPr>
        </p:nvSpPr>
        <p:spPr>
          <a:xfrm>
            <a:off x="1646017" y="5899249"/>
            <a:ext cx="2140003" cy="112336"/>
          </a:xfrm>
          <a:prstGeom prst="roundRect">
            <a:avLst/>
          </a:prstGeom>
          <a:solidFill>
            <a:schemeClr val="tx2">
              <a:lumMod val="75000"/>
            </a:schemeClr>
          </a:solidFill>
          <a:ln w="12700" cap="flat" cmpd="sng" algn="ctr">
            <a:noFill/>
            <a:prstDash val="solid"/>
            <a:miter lim="800000"/>
          </a:ln>
          <a:effectLst>
            <a:outerShdw blurRad="63500">
              <a:scrgbClr r="0" g="0" b="0">
                <a:alpha val="50000"/>
              </a:scrgbClr>
            </a:outerShdw>
          </a:effectLst>
          <a:scene3d>
            <a:camera prst="orthographicFront"/>
            <a:lightRig rig="balanced" dir="t">
              <a:rot lat="0" lon="0" rev="8700000"/>
            </a:lightRig>
          </a:scene3d>
          <a:sp3d>
            <a:bevelT w="165100" h="12700"/>
          </a:sp3d>
          <a:extLst>
            <a:ext uri="{53640926-AAD7-44D8-BBD7-CCE9431645EC}">
              <a14:shadowObscured xmlns:a14="http://schemas.microsoft.com/office/drawing/2010/main" val="1"/>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dirty="0">
              <a:solidFill>
                <a:prstClr val="white"/>
              </a:solidFill>
              <a:latin typeface="Calibri" panose="020F0502020204030204"/>
            </a:endParaRPr>
          </a:p>
        </p:txBody>
      </p:sp>
      <p:sp>
        <p:nvSpPr>
          <p:cNvPr id="162" name="TextBox 161"/>
          <p:cNvSpPr txBox="1"/>
          <p:nvPr>
            <p:custDataLst>
              <p:tags r:id="rId31"/>
            </p:custDataLst>
          </p:nvPr>
        </p:nvSpPr>
        <p:spPr>
          <a:xfrm>
            <a:off x="1807627" y="5880218"/>
            <a:ext cx="1872232" cy="138689"/>
          </a:xfrm>
          <a:prstGeom prst="rect">
            <a:avLst/>
          </a:prstGeom>
          <a:noFill/>
        </p:spPr>
        <p:txBody>
          <a:bodyPr vert="horz" wrap="none" lIns="0" tIns="0" rIns="0" bIns="0" rtlCol="0" anchor="ctr">
            <a:noAutofit/>
          </a:bodyPr>
          <a:lstStyle/>
          <a:p>
            <a:pPr algn="ctr" defTabSz="914377"/>
            <a:r>
              <a:rPr lang="en-US" sz="933" dirty="0">
                <a:solidFill>
                  <a:prstClr val="white"/>
                </a:solidFill>
                <a:latin typeface="Calibri" panose="020F0502020204030204"/>
              </a:rPr>
              <a:t>90 days</a:t>
            </a:r>
          </a:p>
        </p:txBody>
      </p:sp>
      <p:pic>
        <p:nvPicPr>
          <p:cNvPr id="163" name="Picture 162">
            <a:extLst>
              <a:ext uri="{FF2B5EF4-FFF2-40B4-BE49-F238E27FC236}">
                <a16:creationId xmlns:a16="http://schemas.microsoft.com/office/drawing/2014/main" xmlns="" id="{B78DC1EF-845A-4DE0-87EA-D4293C511890}"/>
              </a:ext>
            </a:extLst>
          </p:cNvPr>
          <p:cNvPicPr>
            <a:picLocks noChangeAspect="1"/>
          </p:cNvPicPr>
          <p:nvPr/>
        </p:nvPicPr>
        <p:blipFill>
          <a:blip r:embed="rId146" cstate="print">
            <a:extLst>
              <a:ext uri="{28A0092B-C50C-407E-A947-70E740481C1C}">
                <a14:useLocalDpi xmlns:a14="http://schemas.microsoft.com/office/drawing/2010/main" val="0"/>
              </a:ext>
            </a:extLst>
          </a:blip>
          <a:stretch>
            <a:fillRect/>
          </a:stretch>
        </p:blipFill>
        <p:spPr>
          <a:xfrm>
            <a:off x="361673" y="369622"/>
            <a:ext cx="1749561" cy="302284"/>
          </a:xfrm>
          <a:prstGeom prst="rect">
            <a:avLst/>
          </a:prstGeom>
        </p:spPr>
      </p:pic>
    </p:spTree>
    <p:extLst>
      <p:ext uri="{BB962C8B-B14F-4D97-AF65-F5344CB8AC3E}">
        <p14:creationId xmlns:p14="http://schemas.microsoft.com/office/powerpoint/2010/main" val="210172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par>
                                <p:cTn id="8" presetID="9" presetClass="entr" presetSubtype="0" fill="hold" nodeType="withEffect">
                                  <p:stCondLst>
                                    <p:cond delay="60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402798"/>
            <a:ext cx="12192000" cy="4713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5" name="Title 13"/>
          <p:cNvSpPr txBox="1">
            <a:spLocks/>
          </p:cNvSpPr>
          <p:nvPr/>
        </p:nvSpPr>
        <p:spPr>
          <a:xfrm>
            <a:off x="101600" y="6138597"/>
            <a:ext cx="1090203" cy="355075"/>
          </a:xfrm>
          <a:prstGeom prst="rect">
            <a:avLst/>
          </a:prstGeom>
        </p:spPr>
        <p:txBody>
          <a:bodyPr vert="horz" lIns="121920" tIns="60960" rIns="121920" bIns="60960" rtlCol="0" anchor="ctr">
            <a:noAutofit/>
          </a:bodyPr>
          <a:lstStyle/>
          <a:p>
            <a:pPr defTabSz="1219170">
              <a:spcBef>
                <a:spcPct val="0"/>
              </a:spcBef>
              <a:defRPr/>
            </a:pPr>
            <a:endParaRPr lang="en-US" sz="1600" b="1" dirty="0">
              <a:solidFill>
                <a:prstClr val="black"/>
              </a:solidFill>
              <a:latin typeface="Calibri" panose="020F0502020204030204"/>
            </a:endParaRPr>
          </a:p>
        </p:txBody>
      </p:sp>
      <p:sp>
        <p:nvSpPr>
          <p:cNvPr id="28" name="Freeform 205"/>
          <p:cNvSpPr>
            <a:spLocks noEditPoints="1"/>
          </p:cNvSpPr>
          <p:nvPr/>
        </p:nvSpPr>
        <p:spPr bwMode="auto">
          <a:xfrm flipH="1">
            <a:off x="11278986" y="236684"/>
            <a:ext cx="447252" cy="420861"/>
          </a:xfrm>
          <a:custGeom>
            <a:avLst/>
            <a:gdLst/>
            <a:ahLst/>
            <a:cxnLst>
              <a:cxn ang="0">
                <a:pos x="260" y="0"/>
              </a:cxn>
              <a:cxn ang="0">
                <a:pos x="24" y="0"/>
              </a:cxn>
              <a:cxn ang="0">
                <a:pos x="0" y="24"/>
              </a:cxn>
              <a:cxn ang="0">
                <a:pos x="0" y="184"/>
              </a:cxn>
              <a:cxn ang="0">
                <a:pos x="24" y="207"/>
              </a:cxn>
              <a:cxn ang="0">
                <a:pos x="132" y="207"/>
              </a:cxn>
              <a:cxn ang="0">
                <a:pos x="209" y="282"/>
              </a:cxn>
              <a:cxn ang="0">
                <a:pos x="214" y="284"/>
              </a:cxn>
              <a:cxn ang="0">
                <a:pos x="217" y="283"/>
              </a:cxn>
              <a:cxn ang="0">
                <a:pos x="221" y="277"/>
              </a:cxn>
              <a:cxn ang="0">
                <a:pos x="221" y="207"/>
              </a:cxn>
              <a:cxn ang="0">
                <a:pos x="260" y="207"/>
              </a:cxn>
              <a:cxn ang="0">
                <a:pos x="284" y="184"/>
              </a:cxn>
              <a:cxn ang="0">
                <a:pos x="284" y="24"/>
              </a:cxn>
              <a:cxn ang="0">
                <a:pos x="260" y="0"/>
              </a:cxn>
              <a:cxn ang="0">
                <a:pos x="270" y="184"/>
              </a:cxn>
              <a:cxn ang="0">
                <a:pos x="260" y="193"/>
              </a:cxn>
              <a:cxn ang="0">
                <a:pos x="214" y="193"/>
              </a:cxn>
              <a:cxn ang="0">
                <a:pos x="209" y="195"/>
              </a:cxn>
              <a:cxn ang="0">
                <a:pos x="206" y="200"/>
              </a:cxn>
              <a:cxn ang="0">
                <a:pos x="207" y="260"/>
              </a:cxn>
              <a:cxn ang="0">
                <a:pos x="140" y="195"/>
              </a:cxn>
              <a:cxn ang="0">
                <a:pos x="135" y="193"/>
              </a:cxn>
              <a:cxn ang="0">
                <a:pos x="24" y="193"/>
              </a:cxn>
              <a:cxn ang="0">
                <a:pos x="14" y="184"/>
              </a:cxn>
              <a:cxn ang="0">
                <a:pos x="14" y="24"/>
              </a:cxn>
              <a:cxn ang="0">
                <a:pos x="24" y="15"/>
              </a:cxn>
              <a:cxn ang="0">
                <a:pos x="260" y="15"/>
              </a:cxn>
              <a:cxn ang="0">
                <a:pos x="270" y="24"/>
              </a:cxn>
              <a:cxn ang="0">
                <a:pos x="270" y="184"/>
              </a:cxn>
            </a:cxnLst>
            <a:rect l="0" t="0" r="r" b="b"/>
            <a:pathLst>
              <a:path w="284" h="284">
                <a:moveTo>
                  <a:pt x="260" y="0"/>
                </a:moveTo>
                <a:cubicBezTo>
                  <a:pt x="24" y="0"/>
                  <a:pt x="24" y="0"/>
                  <a:pt x="24" y="0"/>
                </a:cubicBezTo>
                <a:cubicBezTo>
                  <a:pt x="11" y="0"/>
                  <a:pt x="0" y="11"/>
                  <a:pt x="0" y="24"/>
                </a:cubicBezTo>
                <a:cubicBezTo>
                  <a:pt x="0" y="184"/>
                  <a:pt x="0" y="184"/>
                  <a:pt x="0" y="184"/>
                </a:cubicBezTo>
                <a:cubicBezTo>
                  <a:pt x="0" y="197"/>
                  <a:pt x="11" y="207"/>
                  <a:pt x="24" y="207"/>
                </a:cubicBezTo>
                <a:cubicBezTo>
                  <a:pt x="132" y="207"/>
                  <a:pt x="132" y="207"/>
                  <a:pt x="132" y="207"/>
                </a:cubicBezTo>
                <a:cubicBezTo>
                  <a:pt x="209" y="282"/>
                  <a:pt x="209" y="282"/>
                  <a:pt x="209" y="282"/>
                </a:cubicBezTo>
                <a:cubicBezTo>
                  <a:pt x="210" y="283"/>
                  <a:pt x="212" y="284"/>
                  <a:pt x="214" y="284"/>
                </a:cubicBezTo>
                <a:cubicBezTo>
                  <a:pt x="215" y="284"/>
                  <a:pt x="216" y="284"/>
                  <a:pt x="217" y="283"/>
                </a:cubicBezTo>
                <a:cubicBezTo>
                  <a:pt x="219" y="282"/>
                  <a:pt x="221" y="280"/>
                  <a:pt x="221" y="277"/>
                </a:cubicBezTo>
                <a:cubicBezTo>
                  <a:pt x="221" y="207"/>
                  <a:pt x="221" y="207"/>
                  <a:pt x="221" y="207"/>
                </a:cubicBezTo>
                <a:cubicBezTo>
                  <a:pt x="260" y="207"/>
                  <a:pt x="260" y="207"/>
                  <a:pt x="260" y="207"/>
                </a:cubicBezTo>
                <a:cubicBezTo>
                  <a:pt x="273" y="207"/>
                  <a:pt x="284" y="197"/>
                  <a:pt x="284" y="184"/>
                </a:cubicBezTo>
                <a:cubicBezTo>
                  <a:pt x="284" y="24"/>
                  <a:pt x="284" y="24"/>
                  <a:pt x="284" y="24"/>
                </a:cubicBezTo>
                <a:cubicBezTo>
                  <a:pt x="284" y="11"/>
                  <a:pt x="273" y="0"/>
                  <a:pt x="260" y="0"/>
                </a:cubicBezTo>
                <a:close/>
                <a:moveTo>
                  <a:pt x="270" y="184"/>
                </a:moveTo>
                <a:cubicBezTo>
                  <a:pt x="270" y="189"/>
                  <a:pt x="265" y="193"/>
                  <a:pt x="260" y="193"/>
                </a:cubicBezTo>
                <a:cubicBezTo>
                  <a:pt x="214" y="193"/>
                  <a:pt x="214" y="193"/>
                  <a:pt x="214" y="193"/>
                </a:cubicBezTo>
                <a:cubicBezTo>
                  <a:pt x="212" y="193"/>
                  <a:pt x="210" y="194"/>
                  <a:pt x="209" y="195"/>
                </a:cubicBezTo>
                <a:cubicBezTo>
                  <a:pt x="207" y="196"/>
                  <a:pt x="206" y="198"/>
                  <a:pt x="206" y="200"/>
                </a:cubicBezTo>
                <a:cubicBezTo>
                  <a:pt x="207" y="260"/>
                  <a:pt x="207" y="260"/>
                  <a:pt x="207" y="260"/>
                </a:cubicBezTo>
                <a:cubicBezTo>
                  <a:pt x="140" y="195"/>
                  <a:pt x="140" y="195"/>
                  <a:pt x="140" y="195"/>
                </a:cubicBezTo>
                <a:cubicBezTo>
                  <a:pt x="139" y="194"/>
                  <a:pt x="137" y="193"/>
                  <a:pt x="135" y="193"/>
                </a:cubicBezTo>
                <a:cubicBezTo>
                  <a:pt x="24" y="193"/>
                  <a:pt x="24" y="193"/>
                  <a:pt x="24" y="193"/>
                </a:cubicBezTo>
                <a:cubicBezTo>
                  <a:pt x="19" y="193"/>
                  <a:pt x="14" y="189"/>
                  <a:pt x="14" y="184"/>
                </a:cubicBezTo>
                <a:cubicBezTo>
                  <a:pt x="14" y="24"/>
                  <a:pt x="14" y="24"/>
                  <a:pt x="14" y="24"/>
                </a:cubicBezTo>
                <a:cubicBezTo>
                  <a:pt x="14" y="19"/>
                  <a:pt x="19" y="15"/>
                  <a:pt x="24" y="15"/>
                </a:cubicBezTo>
                <a:cubicBezTo>
                  <a:pt x="260" y="15"/>
                  <a:pt x="260" y="15"/>
                  <a:pt x="260" y="15"/>
                </a:cubicBezTo>
                <a:cubicBezTo>
                  <a:pt x="265" y="15"/>
                  <a:pt x="270" y="19"/>
                  <a:pt x="270" y="24"/>
                </a:cubicBezTo>
                <a:lnTo>
                  <a:pt x="270" y="184"/>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29" name="TextBox 28"/>
          <p:cNvSpPr txBox="1"/>
          <p:nvPr/>
        </p:nvSpPr>
        <p:spPr>
          <a:xfrm>
            <a:off x="11224191" y="209286"/>
            <a:ext cx="556844" cy="318100"/>
          </a:xfrm>
          <a:prstGeom prst="rect">
            <a:avLst/>
          </a:prstGeom>
          <a:noFill/>
        </p:spPr>
        <p:txBody>
          <a:bodyPr wrap="square" rtlCol="0">
            <a:spAutoFit/>
          </a:bodyPr>
          <a:lstStyle/>
          <a:p>
            <a:pPr algn="ctr" defTabSz="914377"/>
            <a:fld id="{65A93911-3C9D-4E94-AD9F-D42204DDC64A}" type="slidenum">
              <a:rPr lang="en-US" sz="1467">
                <a:solidFill>
                  <a:prstClr val="white">
                    <a:lumMod val="65000"/>
                  </a:prstClr>
                </a:solidFill>
                <a:latin typeface="Calibri" panose="020F0502020204030204"/>
              </a:rPr>
              <a:pPr algn="ctr" defTabSz="914377"/>
              <a:t>5</a:t>
            </a:fld>
            <a:endParaRPr lang="en-US" sz="1467" dirty="0">
              <a:solidFill>
                <a:prstClr val="white">
                  <a:lumMod val="65000"/>
                </a:prstClr>
              </a:solidFill>
              <a:latin typeface="Calibri" panose="020F0502020204030204"/>
            </a:endParaRPr>
          </a:p>
        </p:txBody>
      </p:sp>
      <p:sp>
        <p:nvSpPr>
          <p:cNvPr id="76" name="TextBox 75"/>
          <p:cNvSpPr txBox="1"/>
          <p:nvPr/>
        </p:nvSpPr>
        <p:spPr>
          <a:xfrm>
            <a:off x="4690360" y="368724"/>
            <a:ext cx="2811282" cy="669542"/>
          </a:xfrm>
          <a:prstGeom prst="rect">
            <a:avLst/>
          </a:prstGeom>
          <a:noFill/>
        </p:spPr>
        <p:txBody>
          <a:bodyPr wrap="none" rtlCol="0">
            <a:spAutoFit/>
          </a:bodyPr>
          <a:lstStyle/>
          <a:p>
            <a:pPr algn="ctr" defTabSz="914377"/>
            <a:r>
              <a:rPr lang="en-US" sz="1351" b="1" dirty="0">
                <a:solidFill>
                  <a:srgbClr val="ED423A"/>
                </a:solidFill>
                <a:latin typeface="Calibri" panose="020F0502020204030204"/>
                <a:ea typeface="Open Sans" panose="020B0606030504020204" pitchFamily="34" charset="0"/>
                <a:cs typeface="Open Sans" panose="020B0606030504020204" pitchFamily="34" charset="0"/>
              </a:rPr>
              <a:t>COLLEGE-FOCUSED COLLABORATION</a:t>
            </a:r>
          </a:p>
          <a:p>
            <a:pPr algn="ctr" defTabSz="914377"/>
            <a:r>
              <a:rPr lang="en-US" sz="2400" dirty="0">
                <a:latin typeface="Raleway" panose="020B0503030101060003" pitchFamily="34" charset="0"/>
              </a:rPr>
              <a:t>MEDIA ACADEMIES</a:t>
            </a:r>
          </a:p>
        </p:txBody>
      </p:sp>
      <p:cxnSp>
        <p:nvCxnSpPr>
          <p:cNvPr id="3" name="Straight Connector 2"/>
          <p:cNvCxnSpPr/>
          <p:nvPr/>
        </p:nvCxnSpPr>
        <p:spPr>
          <a:xfrm>
            <a:off x="3835686" y="1038266"/>
            <a:ext cx="452062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grpSp>
        <p:nvGrpSpPr>
          <p:cNvPr id="9" name="Group 4"/>
          <p:cNvGrpSpPr>
            <a:grpSpLocks noChangeAspect="1"/>
          </p:cNvGrpSpPr>
          <p:nvPr/>
        </p:nvGrpSpPr>
        <p:grpSpPr bwMode="auto">
          <a:xfrm>
            <a:off x="8917796" y="3290767"/>
            <a:ext cx="3157300" cy="3480804"/>
            <a:chOff x="2196" y="463"/>
            <a:chExt cx="2518" cy="2776"/>
          </a:xfrm>
        </p:grpSpPr>
        <p:sp>
          <p:nvSpPr>
            <p:cNvPr id="10" name="Freeform 5"/>
            <p:cNvSpPr>
              <a:spLocks noEditPoints="1"/>
            </p:cNvSpPr>
            <p:nvPr/>
          </p:nvSpPr>
          <p:spPr bwMode="auto">
            <a:xfrm>
              <a:off x="4579" y="2187"/>
              <a:ext cx="131" cy="123"/>
            </a:xfrm>
            <a:custGeom>
              <a:avLst/>
              <a:gdLst>
                <a:gd name="T0" fmla="*/ 53 w 107"/>
                <a:gd name="T1" fmla="*/ 13 h 100"/>
                <a:gd name="T2" fmla="*/ 37 w 107"/>
                <a:gd name="T3" fmla="*/ 16 h 100"/>
                <a:gd name="T4" fmla="*/ 24 w 107"/>
                <a:gd name="T5" fmla="*/ 23 h 100"/>
                <a:gd name="T6" fmla="*/ 13 w 107"/>
                <a:gd name="T7" fmla="*/ 43 h 100"/>
                <a:gd name="T8" fmla="*/ 17 w 107"/>
                <a:gd name="T9" fmla="*/ 55 h 100"/>
                <a:gd name="T10" fmla="*/ 27 w 107"/>
                <a:gd name="T11" fmla="*/ 66 h 100"/>
                <a:gd name="T12" fmla="*/ 33 w 107"/>
                <a:gd name="T13" fmla="*/ 75 h 100"/>
                <a:gd name="T14" fmla="*/ 33 w 107"/>
                <a:gd name="T15" fmla="*/ 79 h 100"/>
                <a:gd name="T16" fmla="*/ 36 w 107"/>
                <a:gd name="T17" fmla="*/ 77 h 100"/>
                <a:gd name="T18" fmla="*/ 45 w 107"/>
                <a:gd name="T19" fmla="*/ 73 h 100"/>
                <a:gd name="T20" fmla="*/ 47 w 107"/>
                <a:gd name="T21" fmla="*/ 73 h 100"/>
                <a:gd name="T22" fmla="*/ 53 w 107"/>
                <a:gd name="T23" fmla="*/ 73 h 100"/>
                <a:gd name="T24" fmla="*/ 70 w 107"/>
                <a:gd name="T25" fmla="*/ 71 h 100"/>
                <a:gd name="T26" fmla="*/ 83 w 107"/>
                <a:gd name="T27" fmla="*/ 64 h 100"/>
                <a:gd name="T28" fmla="*/ 93 w 107"/>
                <a:gd name="T29" fmla="*/ 43 h 100"/>
                <a:gd name="T30" fmla="*/ 83 w 107"/>
                <a:gd name="T31" fmla="*/ 23 h 100"/>
                <a:gd name="T32" fmla="*/ 70 w 107"/>
                <a:gd name="T33" fmla="*/ 16 h 100"/>
                <a:gd name="T34" fmla="*/ 53 w 107"/>
                <a:gd name="T35" fmla="*/ 13 h 100"/>
                <a:gd name="T36" fmla="*/ 53 w 107"/>
                <a:gd name="T37" fmla="*/ 0 h 100"/>
                <a:gd name="T38" fmla="*/ 53 w 107"/>
                <a:gd name="T39" fmla="*/ 0 h 100"/>
                <a:gd name="T40" fmla="*/ 107 w 107"/>
                <a:gd name="T41" fmla="*/ 43 h 100"/>
                <a:gd name="T42" fmla="*/ 53 w 107"/>
                <a:gd name="T43" fmla="*/ 87 h 100"/>
                <a:gd name="T44" fmla="*/ 45 w 107"/>
                <a:gd name="T45" fmla="*/ 86 h 100"/>
                <a:gd name="T46" fmla="*/ 7 w 107"/>
                <a:gd name="T47" fmla="*/ 100 h 100"/>
                <a:gd name="T48" fmla="*/ 7 w 107"/>
                <a:gd name="T49" fmla="*/ 97 h 100"/>
                <a:gd name="T50" fmla="*/ 20 w 107"/>
                <a:gd name="T51" fmla="*/ 80 h 100"/>
                <a:gd name="T52" fmla="*/ 20 w 107"/>
                <a:gd name="T53" fmla="*/ 77 h 100"/>
                <a:gd name="T54" fmla="*/ 0 w 107"/>
                <a:gd name="T55" fmla="*/ 43 h 100"/>
                <a:gd name="T56" fmla="*/ 53 w 107"/>
                <a:gd name="T57" fmla="*/ 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07" h="100">
                  <a:moveTo>
                    <a:pt x="53" y="13"/>
                  </a:moveTo>
                  <a:cubicBezTo>
                    <a:pt x="48" y="13"/>
                    <a:pt x="42" y="14"/>
                    <a:pt x="37" y="16"/>
                  </a:cubicBezTo>
                  <a:cubicBezTo>
                    <a:pt x="32" y="18"/>
                    <a:pt x="28" y="20"/>
                    <a:pt x="24" y="23"/>
                  </a:cubicBezTo>
                  <a:cubicBezTo>
                    <a:pt x="17" y="29"/>
                    <a:pt x="13" y="36"/>
                    <a:pt x="13" y="43"/>
                  </a:cubicBezTo>
                  <a:cubicBezTo>
                    <a:pt x="13" y="47"/>
                    <a:pt x="14" y="52"/>
                    <a:pt x="17" y="55"/>
                  </a:cubicBezTo>
                  <a:cubicBezTo>
                    <a:pt x="19" y="59"/>
                    <a:pt x="23" y="63"/>
                    <a:pt x="27" y="66"/>
                  </a:cubicBezTo>
                  <a:cubicBezTo>
                    <a:pt x="30" y="68"/>
                    <a:pt x="32" y="71"/>
                    <a:pt x="33" y="75"/>
                  </a:cubicBezTo>
                  <a:cubicBezTo>
                    <a:pt x="33" y="76"/>
                    <a:pt x="33" y="78"/>
                    <a:pt x="33" y="79"/>
                  </a:cubicBezTo>
                  <a:cubicBezTo>
                    <a:pt x="34" y="78"/>
                    <a:pt x="35" y="77"/>
                    <a:pt x="36" y="77"/>
                  </a:cubicBezTo>
                  <a:cubicBezTo>
                    <a:pt x="38" y="74"/>
                    <a:pt x="42" y="73"/>
                    <a:pt x="45" y="73"/>
                  </a:cubicBezTo>
                  <a:cubicBezTo>
                    <a:pt x="46" y="73"/>
                    <a:pt x="46" y="73"/>
                    <a:pt x="47" y="73"/>
                  </a:cubicBezTo>
                  <a:cubicBezTo>
                    <a:pt x="49" y="73"/>
                    <a:pt x="51" y="73"/>
                    <a:pt x="53" y="73"/>
                  </a:cubicBezTo>
                  <a:cubicBezTo>
                    <a:pt x="59" y="73"/>
                    <a:pt x="65" y="72"/>
                    <a:pt x="70" y="71"/>
                  </a:cubicBezTo>
                  <a:cubicBezTo>
                    <a:pt x="75" y="69"/>
                    <a:pt x="79" y="67"/>
                    <a:pt x="83" y="64"/>
                  </a:cubicBezTo>
                  <a:cubicBezTo>
                    <a:pt x="90" y="58"/>
                    <a:pt x="93" y="51"/>
                    <a:pt x="93" y="43"/>
                  </a:cubicBezTo>
                  <a:cubicBezTo>
                    <a:pt x="93" y="36"/>
                    <a:pt x="90" y="29"/>
                    <a:pt x="83" y="23"/>
                  </a:cubicBezTo>
                  <a:cubicBezTo>
                    <a:pt x="79" y="20"/>
                    <a:pt x="75" y="18"/>
                    <a:pt x="70" y="16"/>
                  </a:cubicBezTo>
                  <a:cubicBezTo>
                    <a:pt x="65" y="14"/>
                    <a:pt x="59" y="13"/>
                    <a:pt x="53" y="13"/>
                  </a:cubicBezTo>
                  <a:close/>
                  <a:moveTo>
                    <a:pt x="53" y="0"/>
                  </a:moveTo>
                  <a:cubicBezTo>
                    <a:pt x="53" y="0"/>
                    <a:pt x="53" y="0"/>
                    <a:pt x="53" y="0"/>
                  </a:cubicBezTo>
                  <a:cubicBezTo>
                    <a:pt x="83" y="0"/>
                    <a:pt x="107" y="19"/>
                    <a:pt x="107" y="43"/>
                  </a:cubicBezTo>
                  <a:cubicBezTo>
                    <a:pt x="107" y="67"/>
                    <a:pt x="83" y="87"/>
                    <a:pt x="53" y="87"/>
                  </a:cubicBezTo>
                  <a:cubicBezTo>
                    <a:pt x="51" y="87"/>
                    <a:pt x="48" y="86"/>
                    <a:pt x="45" y="86"/>
                  </a:cubicBezTo>
                  <a:cubicBezTo>
                    <a:pt x="34" y="98"/>
                    <a:pt x="20" y="100"/>
                    <a:pt x="7" y="100"/>
                  </a:cubicBezTo>
                  <a:cubicBezTo>
                    <a:pt x="7" y="97"/>
                    <a:pt x="7" y="97"/>
                    <a:pt x="7" y="97"/>
                  </a:cubicBezTo>
                  <a:cubicBezTo>
                    <a:pt x="14" y="94"/>
                    <a:pt x="20" y="87"/>
                    <a:pt x="20" y="80"/>
                  </a:cubicBezTo>
                  <a:cubicBezTo>
                    <a:pt x="20" y="79"/>
                    <a:pt x="20" y="78"/>
                    <a:pt x="20" y="77"/>
                  </a:cubicBezTo>
                  <a:cubicBezTo>
                    <a:pt x="8" y="69"/>
                    <a:pt x="0" y="57"/>
                    <a:pt x="0" y="43"/>
                  </a:cubicBezTo>
                  <a:cubicBezTo>
                    <a:pt x="0" y="19"/>
                    <a:pt x="24" y="0"/>
                    <a:pt x="53" y="0"/>
                  </a:cubicBezTo>
                  <a:close/>
                </a:path>
              </a:pathLst>
            </a:custGeom>
            <a:solidFill>
              <a:srgbClr val="00B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1" name="Freeform 6"/>
            <p:cNvSpPr>
              <a:spLocks noEditPoints="1"/>
            </p:cNvSpPr>
            <p:nvPr/>
          </p:nvSpPr>
          <p:spPr bwMode="auto">
            <a:xfrm>
              <a:off x="4488" y="2255"/>
              <a:ext cx="82" cy="82"/>
            </a:xfrm>
            <a:custGeom>
              <a:avLst/>
              <a:gdLst>
                <a:gd name="T0" fmla="*/ 62 w 67"/>
                <a:gd name="T1" fmla="*/ 17 h 67"/>
                <a:gd name="T2" fmla="*/ 67 w 67"/>
                <a:gd name="T3" fmla="*/ 13 h 67"/>
                <a:gd name="T4" fmla="*/ 67 w 67"/>
                <a:gd name="T5" fmla="*/ 4 h 67"/>
                <a:gd name="T6" fmla="*/ 58 w 67"/>
                <a:gd name="T7" fmla="*/ 4 h 67"/>
                <a:gd name="T8" fmla="*/ 58 w 67"/>
                <a:gd name="T9" fmla="*/ 0 h 67"/>
                <a:gd name="T10" fmla="*/ 4 w 67"/>
                <a:gd name="T11" fmla="*/ 0 h 67"/>
                <a:gd name="T12" fmla="*/ 0 w 67"/>
                <a:gd name="T13" fmla="*/ 4 h 67"/>
                <a:gd name="T14" fmla="*/ 0 w 67"/>
                <a:gd name="T15" fmla="*/ 63 h 67"/>
                <a:gd name="T16" fmla="*/ 4 w 67"/>
                <a:gd name="T17" fmla="*/ 67 h 67"/>
                <a:gd name="T18" fmla="*/ 58 w 67"/>
                <a:gd name="T19" fmla="*/ 67 h 67"/>
                <a:gd name="T20" fmla="*/ 58 w 67"/>
                <a:gd name="T21" fmla="*/ 50 h 67"/>
                <a:gd name="T22" fmla="*/ 62 w 67"/>
                <a:gd name="T23" fmla="*/ 50 h 67"/>
                <a:gd name="T24" fmla="*/ 67 w 67"/>
                <a:gd name="T25" fmla="*/ 46 h 67"/>
                <a:gd name="T26" fmla="*/ 67 w 67"/>
                <a:gd name="T27" fmla="*/ 38 h 67"/>
                <a:gd name="T28" fmla="*/ 58 w 67"/>
                <a:gd name="T29" fmla="*/ 38 h 67"/>
                <a:gd name="T30" fmla="*/ 58 w 67"/>
                <a:gd name="T31" fmla="*/ 34 h 67"/>
                <a:gd name="T32" fmla="*/ 62 w 67"/>
                <a:gd name="T33" fmla="*/ 34 h 67"/>
                <a:gd name="T34" fmla="*/ 67 w 67"/>
                <a:gd name="T35" fmla="*/ 29 h 67"/>
                <a:gd name="T36" fmla="*/ 67 w 67"/>
                <a:gd name="T37" fmla="*/ 21 h 67"/>
                <a:gd name="T38" fmla="*/ 58 w 67"/>
                <a:gd name="T39" fmla="*/ 21 h 67"/>
                <a:gd name="T40" fmla="*/ 58 w 67"/>
                <a:gd name="T41" fmla="*/ 17 h 67"/>
                <a:gd name="T42" fmla="*/ 62 w 67"/>
                <a:gd name="T43" fmla="*/ 17 h 67"/>
                <a:gd name="T44" fmla="*/ 37 w 67"/>
                <a:gd name="T45" fmla="*/ 17 h 67"/>
                <a:gd name="T46" fmla="*/ 46 w 67"/>
                <a:gd name="T47" fmla="*/ 25 h 67"/>
                <a:gd name="T48" fmla="*/ 37 w 67"/>
                <a:gd name="T49" fmla="*/ 34 h 67"/>
                <a:gd name="T50" fmla="*/ 29 w 67"/>
                <a:gd name="T51" fmla="*/ 25 h 67"/>
                <a:gd name="T52" fmla="*/ 37 w 67"/>
                <a:gd name="T53" fmla="*/ 17 h 67"/>
                <a:gd name="T54" fmla="*/ 16 w 67"/>
                <a:gd name="T55" fmla="*/ 63 h 67"/>
                <a:gd name="T56" fmla="*/ 12 w 67"/>
                <a:gd name="T57" fmla="*/ 63 h 67"/>
                <a:gd name="T58" fmla="*/ 12 w 67"/>
                <a:gd name="T59" fmla="*/ 4 h 67"/>
                <a:gd name="T60" fmla="*/ 16 w 67"/>
                <a:gd name="T61" fmla="*/ 4 h 67"/>
                <a:gd name="T62" fmla="*/ 16 w 67"/>
                <a:gd name="T63" fmla="*/ 63 h 67"/>
                <a:gd name="T64" fmla="*/ 50 w 67"/>
                <a:gd name="T65" fmla="*/ 50 h 67"/>
                <a:gd name="T66" fmla="*/ 25 w 67"/>
                <a:gd name="T67" fmla="*/ 50 h 67"/>
                <a:gd name="T68" fmla="*/ 25 w 67"/>
                <a:gd name="T69" fmla="*/ 46 h 67"/>
                <a:gd name="T70" fmla="*/ 33 w 67"/>
                <a:gd name="T71" fmla="*/ 38 h 67"/>
                <a:gd name="T72" fmla="*/ 33 w 67"/>
                <a:gd name="T73" fmla="*/ 38 h 67"/>
                <a:gd name="T74" fmla="*/ 41 w 67"/>
                <a:gd name="T75" fmla="*/ 38 h 67"/>
                <a:gd name="T76" fmla="*/ 50 w 67"/>
                <a:gd name="T77" fmla="*/ 46 h 67"/>
                <a:gd name="T78" fmla="*/ 50 w 67"/>
                <a:gd name="T79" fmla="*/ 50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7" h="67">
                  <a:moveTo>
                    <a:pt x="62" y="17"/>
                  </a:moveTo>
                  <a:cubicBezTo>
                    <a:pt x="65" y="17"/>
                    <a:pt x="67" y="15"/>
                    <a:pt x="67" y="13"/>
                  </a:cubicBezTo>
                  <a:cubicBezTo>
                    <a:pt x="67" y="4"/>
                    <a:pt x="67" y="4"/>
                    <a:pt x="67" y="4"/>
                  </a:cubicBezTo>
                  <a:cubicBezTo>
                    <a:pt x="58" y="4"/>
                    <a:pt x="58" y="4"/>
                    <a:pt x="58" y="4"/>
                  </a:cubicBezTo>
                  <a:cubicBezTo>
                    <a:pt x="58" y="0"/>
                    <a:pt x="58" y="0"/>
                    <a:pt x="58" y="0"/>
                  </a:cubicBezTo>
                  <a:cubicBezTo>
                    <a:pt x="4" y="0"/>
                    <a:pt x="4" y="0"/>
                    <a:pt x="4" y="0"/>
                  </a:cubicBezTo>
                  <a:cubicBezTo>
                    <a:pt x="2" y="0"/>
                    <a:pt x="0" y="2"/>
                    <a:pt x="0" y="4"/>
                  </a:cubicBezTo>
                  <a:cubicBezTo>
                    <a:pt x="0" y="63"/>
                    <a:pt x="0" y="63"/>
                    <a:pt x="0" y="63"/>
                  </a:cubicBezTo>
                  <a:cubicBezTo>
                    <a:pt x="0" y="65"/>
                    <a:pt x="2" y="67"/>
                    <a:pt x="4" y="67"/>
                  </a:cubicBezTo>
                  <a:cubicBezTo>
                    <a:pt x="58" y="67"/>
                    <a:pt x="58" y="67"/>
                    <a:pt x="58" y="67"/>
                  </a:cubicBezTo>
                  <a:cubicBezTo>
                    <a:pt x="58" y="50"/>
                    <a:pt x="58" y="50"/>
                    <a:pt x="58" y="50"/>
                  </a:cubicBezTo>
                  <a:cubicBezTo>
                    <a:pt x="62" y="50"/>
                    <a:pt x="62" y="50"/>
                    <a:pt x="62" y="50"/>
                  </a:cubicBezTo>
                  <a:cubicBezTo>
                    <a:pt x="65" y="50"/>
                    <a:pt x="67" y="48"/>
                    <a:pt x="67" y="46"/>
                  </a:cubicBezTo>
                  <a:cubicBezTo>
                    <a:pt x="67" y="38"/>
                    <a:pt x="67" y="38"/>
                    <a:pt x="67" y="38"/>
                  </a:cubicBezTo>
                  <a:cubicBezTo>
                    <a:pt x="58" y="38"/>
                    <a:pt x="58" y="38"/>
                    <a:pt x="58" y="38"/>
                  </a:cubicBezTo>
                  <a:cubicBezTo>
                    <a:pt x="58" y="34"/>
                    <a:pt x="58" y="34"/>
                    <a:pt x="58" y="34"/>
                  </a:cubicBezTo>
                  <a:cubicBezTo>
                    <a:pt x="62" y="34"/>
                    <a:pt x="62" y="34"/>
                    <a:pt x="62" y="34"/>
                  </a:cubicBezTo>
                  <a:cubicBezTo>
                    <a:pt x="65" y="34"/>
                    <a:pt x="67" y="32"/>
                    <a:pt x="67" y="29"/>
                  </a:cubicBezTo>
                  <a:cubicBezTo>
                    <a:pt x="67" y="21"/>
                    <a:pt x="67" y="21"/>
                    <a:pt x="67" y="21"/>
                  </a:cubicBezTo>
                  <a:cubicBezTo>
                    <a:pt x="58" y="21"/>
                    <a:pt x="58" y="21"/>
                    <a:pt x="58" y="21"/>
                  </a:cubicBezTo>
                  <a:cubicBezTo>
                    <a:pt x="58" y="17"/>
                    <a:pt x="58" y="17"/>
                    <a:pt x="58" y="17"/>
                  </a:cubicBezTo>
                  <a:lnTo>
                    <a:pt x="62" y="17"/>
                  </a:lnTo>
                  <a:close/>
                  <a:moveTo>
                    <a:pt x="37" y="17"/>
                  </a:moveTo>
                  <a:cubicBezTo>
                    <a:pt x="42" y="17"/>
                    <a:pt x="46" y="21"/>
                    <a:pt x="46" y="25"/>
                  </a:cubicBezTo>
                  <a:cubicBezTo>
                    <a:pt x="46" y="30"/>
                    <a:pt x="42" y="34"/>
                    <a:pt x="37" y="34"/>
                  </a:cubicBezTo>
                  <a:cubicBezTo>
                    <a:pt x="33" y="34"/>
                    <a:pt x="29" y="30"/>
                    <a:pt x="29" y="25"/>
                  </a:cubicBezTo>
                  <a:cubicBezTo>
                    <a:pt x="29" y="21"/>
                    <a:pt x="33" y="17"/>
                    <a:pt x="37" y="17"/>
                  </a:cubicBezTo>
                  <a:close/>
                  <a:moveTo>
                    <a:pt x="16" y="63"/>
                  </a:moveTo>
                  <a:cubicBezTo>
                    <a:pt x="12" y="63"/>
                    <a:pt x="12" y="63"/>
                    <a:pt x="12" y="63"/>
                  </a:cubicBezTo>
                  <a:cubicBezTo>
                    <a:pt x="12" y="4"/>
                    <a:pt x="12" y="4"/>
                    <a:pt x="12" y="4"/>
                  </a:cubicBezTo>
                  <a:cubicBezTo>
                    <a:pt x="16" y="4"/>
                    <a:pt x="16" y="4"/>
                    <a:pt x="16" y="4"/>
                  </a:cubicBezTo>
                  <a:lnTo>
                    <a:pt x="16" y="63"/>
                  </a:lnTo>
                  <a:close/>
                  <a:moveTo>
                    <a:pt x="50" y="50"/>
                  </a:moveTo>
                  <a:cubicBezTo>
                    <a:pt x="25" y="50"/>
                    <a:pt x="25" y="50"/>
                    <a:pt x="25" y="50"/>
                  </a:cubicBezTo>
                  <a:cubicBezTo>
                    <a:pt x="25" y="46"/>
                    <a:pt x="25" y="46"/>
                    <a:pt x="25" y="46"/>
                  </a:cubicBezTo>
                  <a:cubicBezTo>
                    <a:pt x="25" y="42"/>
                    <a:pt x="28" y="38"/>
                    <a:pt x="33" y="38"/>
                  </a:cubicBezTo>
                  <a:cubicBezTo>
                    <a:pt x="33" y="38"/>
                    <a:pt x="33" y="38"/>
                    <a:pt x="33" y="38"/>
                  </a:cubicBezTo>
                  <a:cubicBezTo>
                    <a:pt x="41" y="38"/>
                    <a:pt x="41" y="38"/>
                    <a:pt x="41" y="38"/>
                  </a:cubicBezTo>
                  <a:cubicBezTo>
                    <a:pt x="46" y="38"/>
                    <a:pt x="50" y="42"/>
                    <a:pt x="50" y="46"/>
                  </a:cubicBezTo>
                  <a:lnTo>
                    <a:pt x="50" y="50"/>
                  </a:lnTo>
                  <a:close/>
                </a:path>
              </a:pathLst>
            </a:custGeom>
            <a:solidFill>
              <a:srgbClr val="DCE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2" name="Freeform 7"/>
            <p:cNvSpPr>
              <a:spLocks noEditPoints="1"/>
            </p:cNvSpPr>
            <p:nvPr/>
          </p:nvSpPr>
          <p:spPr bwMode="auto">
            <a:xfrm>
              <a:off x="4629" y="2028"/>
              <a:ext cx="71" cy="71"/>
            </a:xfrm>
            <a:custGeom>
              <a:avLst/>
              <a:gdLst>
                <a:gd name="T0" fmla="*/ 58 w 58"/>
                <a:gd name="T1" fmla="*/ 29 h 57"/>
                <a:gd name="T2" fmla="*/ 29 w 58"/>
                <a:gd name="T3" fmla="*/ 57 h 57"/>
                <a:gd name="T4" fmla="*/ 0 w 58"/>
                <a:gd name="T5" fmla="*/ 29 h 57"/>
                <a:gd name="T6" fmla="*/ 29 w 58"/>
                <a:gd name="T7" fmla="*/ 0 h 57"/>
                <a:gd name="T8" fmla="*/ 58 w 58"/>
                <a:gd name="T9" fmla="*/ 29 h 57"/>
                <a:gd name="T10" fmla="*/ 6 w 58"/>
                <a:gd name="T11" fmla="*/ 29 h 57"/>
                <a:gd name="T12" fmla="*/ 29 w 58"/>
                <a:gd name="T13" fmla="*/ 52 h 57"/>
                <a:gd name="T14" fmla="*/ 52 w 58"/>
                <a:gd name="T15" fmla="*/ 29 h 57"/>
                <a:gd name="T16" fmla="*/ 29 w 58"/>
                <a:gd name="T17" fmla="*/ 5 h 57"/>
                <a:gd name="T18" fmla="*/ 6 w 58"/>
                <a:gd name="T19" fmla="*/ 29 h 57"/>
                <a:gd name="T20" fmla="*/ 32 w 58"/>
                <a:gd name="T21" fmla="*/ 12 h 57"/>
                <a:gd name="T22" fmla="*/ 46 w 58"/>
                <a:gd name="T23" fmla="*/ 26 h 57"/>
                <a:gd name="T24" fmla="*/ 46 w 58"/>
                <a:gd name="T25" fmla="*/ 31 h 57"/>
                <a:gd name="T26" fmla="*/ 41 w 58"/>
                <a:gd name="T27" fmla="*/ 31 h 57"/>
                <a:gd name="T28" fmla="*/ 33 w 58"/>
                <a:gd name="T29" fmla="*/ 23 h 57"/>
                <a:gd name="T30" fmla="*/ 33 w 58"/>
                <a:gd name="T31" fmla="*/ 43 h 57"/>
                <a:gd name="T32" fmla="*/ 29 w 58"/>
                <a:gd name="T33" fmla="*/ 47 h 57"/>
                <a:gd name="T34" fmla="*/ 25 w 58"/>
                <a:gd name="T35" fmla="*/ 43 h 57"/>
                <a:gd name="T36" fmla="*/ 25 w 58"/>
                <a:gd name="T37" fmla="*/ 23 h 57"/>
                <a:gd name="T38" fmla="*/ 17 w 58"/>
                <a:gd name="T39" fmla="*/ 31 h 57"/>
                <a:gd name="T40" fmla="*/ 12 w 58"/>
                <a:gd name="T41" fmla="*/ 31 h 57"/>
                <a:gd name="T42" fmla="*/ 11 w 58"/>
                <a:gd name="T43" fmla="*/ 29 h 57"/>
                <a:gd name="T44" fmla="*/ 12 w 58"/>
                <a:gd name="T45" fmla="*/ 26 h 57"/>
                <a:gd name="T46" fmla="*/ 27 w 58"/>
                <a:gd name="T47" fmla="*/ 12 h 57"/>
                <a:gd name="T48" fmla="*/ 32 w 58"/>
                <a:gd name="T49"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8" h="57">
                  <a:moveTo>
                    <a:pt x="58" y="29"/>
                  </a:moveTo>
                  <a:cubicBezTo>
                    <a:pt x="58" y="45"/>
                    <a:pt x="45" y="57"/>
                    <a:pt x="29" y="57"/>
                  </a:cubicBezTo>
                  <a:cubicBezTo>
                    <a:pt x="13" y="57"/>
                    <a:pt x="0" y="45"/>
                    <a:pt x="0" y="29"/>
                  </a:cubicBezTo>
                  <a:cubicBezTo>
                    <a:pt x="0" y="13"/>
                    <a:pt x="13" y="0"/>
                    <a:pt x="29" y="0"/>
                  </a:cubicBezTo>
                  <a:cubicBezTo>
                    <a:pt x="45" y="0"/>
                    <a:pt x="58" y="13"/>
                    <a:pt x="58" y="29"/>
                  </a:cubicBezTo>
                  <a:close/>
                  <a:moveTo>
                    <a:pt x="6" y="29"/>
                  </a:moveTo>
                  <a:cubicBezTo>
                    <a:pt x="6" y="42"/>
                    <a:pt x="16" y="52"/>
                    <a:pt x="29" y="52"/>
                  </a:cubicBezTo>
                  <a:cubicBezTo>
                    <a:pt x="42" y="52"/>
                    <a:pt x="52" y="42"/>
                    <a:pt x="52" y="29"/>
                  </a:cubicBezTo>
                  <a:cubicBezTo>
                    <a:pt x="52" y="16"/>
                    <a:pt x="42" y="5"/>
                    <a:pt x="29" y="5"/>
                  </a:cubicBezTo>
                  <a:cubicBezTo>
                    <a:pt x="16" y="5"/>
                    <a:pt x="6" y="16"/>
                    <a:pt x="6" y="29"/>
                  </a:cubicBezTo>
                  <a:close/>
                  <a:moveTo>
                    <a:pt x="32" y="12"/>
                  </a:moveTo>
                  <a:cubicBezTo>
                    <a:pt x="46" y="26"/>
                    <a:pt x="46" y="26"/>
                    <a:pt x="46" y="26"/>
                  </a:cubicBezTo>
                  <a:cubicBezTo>
                    <a:pt x="47" y="28"/>
                    <a:pt x="47" y="30"/>
                    <a:pt x="46" y="31"/>
                  </a:cubicBezTo>
                  <a:cubicBezTo>
                    <a:pt x="45" y="33"/>
                    <a:pt x="42" y="33"/>
                    <a:pt x="41" y="31"/>
                  </a:cubicBezTo>
                  <a:cubicBezTo>
                    <a:pt x="33" y="23"/>
                    <a:pt x="33" y="23"/>
                    <a:pt x="33" y="23"/>
                  </a:cubicBezTo>
                  <a:cubicBezTo>
                    <a:pt x="33" y="43"/>
                    <a:pt x="33" y="43"/>
                    <a:pt x="33" y="43"/>
                  </a:cubicBezTo>
                  <a:cubicBezTo>
                    <a:pt x="33" y="45"/>
                    <a:pt x="31" y="47"/>
                    <a:pt x="29" y="47"/>
                  </a:cubicBezTo>
                  <a:cubicBezTo>
                    <a:pt x="27" y="47"/>
                    <a:pt x="25" y="45"/>
                    <a:pt x="25" y="43"/>
                  </a:cubicBezTo>
                  <a:cubicBezTo>
                    <a:pt x="25" y="23"/>
                    <a:pt x="25" y="23"/>
                    <a:pt x="25" y="23"/>
                  </a:cubicBezTo>
                  <a:cubicBezTo>
                    <a:pt x="17" y="31"/>
                    <a:pt x="17" y="31"/>
                    <a:pt x="17" y="31"/>
                  </a:cubicBezTo>
                  <a:cubicBezTo>
                    <a:pt x="16" y="33"/>
                    <a:pt x="14" y="33"/>
                    <a:pt x="12" y="31"/>
                  </a:cubicBezTo>
                  <a:cubicBezTo>
                    <a:pt x="12" y="31"/>
                    <a:pt x="11" y="30"/>
                    <a:pt x="11" y="29"/>
                  </a:cubicBezTo>
                  <a:cubicBezTo>
                    <a:pt x="11" y="28"/>
                    <a:pt x="12" y="27"/>
                    <a:pt x="12" y="26"/>
                  </a:cubicBezTo>
                  <a:cubicBezTo>
                    <a:pt x="27" y="12"/>
                    <a:pt x="27" y="12"/>
                    <a:pt x="27" y="12"/>
                  </a:cubicBezTo>
                  <a:cubicBezTo>
                    <a:pt x="28" y="10"/>
                    <a:pt x="30" y="10"/>
                    <a:pt x="32" y="12"/>
                  </a:cubicBezTo>
                  <a:close/>
                </a:path>
              </a:pathLst>
            </a:custGeom>
            <a:solidFill>
              <a:srgbClr val="FF43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4" name="Freeform 8"/>
            <p:cNvSpPr>
              <a:spLocks noEditPoints="1"/>
            </p:cNvSpPr>
            <p:nvPr/>
          </p:nvSpPr>
          <p:spPr bwMode="auto">
            <a:xfrm>
              <a:off x="4617" y="2116"/>
              <a:ext cx="56" cy="56"/>
            </a:xfrm>
            <a:custGeom>
              <a:avLst/>
              <a:gdLst>
                <a:gd name="T0" fmla="*/ 3 w 46"/>
                <a:gd name="T1" fmla="*/ 0 h 46"/>
                <a:gd name="T2" fmla="*/ 20 w 46"/>
                <a:gd name="T3" fmla="*/ 0 h 46"/>
                <a:gd name="T4" fmla="*/ 20 w 46"/>
                <a:gd name="T5" fmla="*/ 3 h 46"/>
                <a:gd name="T6" fmla="*/ 3 w 46"/>
                <a:gd name="T7" fmla="*/ 3 h 46"/>
                <a:gd name="T8" fmla="*/ 3 w 46"/>
                <a:gd name="T9" fmla="*/ 0 h 46"/>
                <a:gd name="T10" fmla="*/ 26 w 46"/>
                <a:gd name="T11" fmla="*/ 0 h 46"/>
                <a:gd name="T12" fmla="*/ 43 w 46"/>
                <a:gd name="T13" fmla="*/ 0 h 46"/>
                <a:gd name="T14" fmla="*/ 43 w 46"/>
                <a:gd name="T15" fmla="*/ 3 h 46"/>
                <a:gd name="T16" fmla="*/ 26 w 46"/>
                <a:gd name="T17" fmla="*/ 3 h 46"/>
                <a:gd name="T18" fmla="*/ 26 w 46"/>
                <a:gd name="T19" fmla="*/ 0 h 46"/>
                <a:gd name="T20" fmla="*/ 43 w 46"/>
                <a:gd name="T21" fmla="*/ 14 h 46"/>
                <a:gd name="T22" fmla="*/ 41 w 46"/>
                <a:gd name="T23" fmla="*/ 14 h 46"/>
                <a:gd name="T24" fmla="*/ 41 w 46"/>
                <a:gd name="T25" fmla="*/ 3 h 46"/>
                <a:gd name="T26" fmla="*/ 29 w 46"/>
                <a:gd name="T27" fmla="*/ 3 h 46"/>
                <a:gd name="T28" fmla="*/ 29 w 46"/>
                <a:gd name="T29" fmla="*/ 14 h 46"/>
                <a:gd name="T30" fmla="*/ 17 w 46"/>
                <a:gd name="T31" fmla="*/ 14 h 46"/>
                <a:gd name="T32" fmla="*/ 17 w 46"/>
                <a:gd name="T33" fmla="*/ 3 h 46"/>
                <a:gd name="T34" fmla="*/ 6 w 46"/>
                <a:gd name="T35" fmla="*/ 3 h 46"/>
                <a:gd name="T36" fmla="*/ 6 w 46"/>
                <a:gd name="T37" fmla="*/ 14 h 46"/>
                <a:gd name="T38" fmla="*/ 3 w 46"/>
                <a:gd name="T39" fmla="*/ 14 h 46"/>
                <a:gd name="T40" fmla="*/ 0 w 46"/>
                <a:gd name="T41" fmla="*/ 17 h 46"/>
                <a:gd name="T42" fmla="*/ 0 w 46"/>
                <a:gd name="T43" fmla="*/ 43 h 46"/>
                <a:gd name="T44" fmla="*/ 3 w 46"/>
                <a:gd name="T45" fmla="*/ 46 h 46"/>
                <a:gd name="T46" fmla="*/ 17 w 46"/>
                <a:gd name="T47" fmla="*/ 46 h 46"/>
                <a:gd name="T48" fmla="*/ 20 w 46"/>
                <a:gd name="T49" fmla="*/ 43 h 46"/>
                <a:gd name="T50" fmla="*/ 20 w 46"/>
                <a:gd name="T51" fmla="*/ 26 h 46"/>
                <a:gd name="T52" fmla="*/ 26 w 46"/>
                <a:gd name="T53" fmla="*/ 26 h 46"/>
                <a:gd name="T54" fmla="*/ 26 w 46"/>
                <a:gd name="T55" fmla="*/ 43 h 46"/>
                <a:gd name="T56" fmla="*/ 29 w 46"/>
                <a:gd name="T57" fmla="*/ 46 h 46"/>
                <a:gd name="T58" fmla="*/ 43 w 46"/>
                <a:gd name="T59" fmla="*/ 46 h 46"/>
                <a:gd name="T60" fmla="*/ 46 w 46"/>
                <a:gd name="T61" fmla="*/ 43 h 46"/>
                <a:gd name="T62" fmla="*/ 46 w 46"/>
                <a:gd name="T63" fmla="*/ 17 h 46"/>
                <a:gd name="T64" fmla="*/ 43 w 46"/>
                <a:gd name="T65" fmla="*/ 14 h 46"/>
                <a:gd name="T66" fmla="*/ 16 w 46"/>
                <a:gd name="T67" fmla="*/ 43 h 46"/>
                <a:gd name="T68" fmla="*/ 5 w 46"/>
                <a:gd name="T69" fmla="*/ 43 h 46"/>
                <a:gd name="T70" fmla="*/ 3 w 46"/>
                <a:gd name="T71" fmla="*/ 42 h 46"/>
                <a:gd name="T72" fmla="*/ 5 w 46"/>
                <a:gd name="T73" fmla="*/ 40 h 46"/>
                <a:gd name="T74" fmla="*/ 16 w 46"/>
                <a:gd name="T75" fmla="*/ 40 h 46"/>
                <a:gd name="T76" fmla="*/ 17 w 46"/>
                <a:gd name="T77" fmla="*/ 42 h 46"/>
                <a:gd name="T78" fmla="*/ 16 w 46"/>
                <a:gd name="T79" fmla="*/ 43 h 46"/>
                <a:gd name="T80" fmla="*/ 25 w 46"/>
                <a:gd name="T81" fmla="*/ 23 h 46"/>
                <a:gd name="T82" fmla="*/ 22 w 46"/>
                <a:gd name="T83" fmla="*/ 23 h 46"/>
                <a:gd name="T84" fmla="*/ 20 w 46"/>
                <a:gd name="T85" fmla="*/ 21 h 46"/>
                <a:gd name="T86" fmla="*/ 22 w 46"/>
                <a:gd name="T87" fmla="*/ 20 h 46"/>
                <a:gd name="T88" fmla="*/ 25 w 46"/>
                <a:gd name="T89" fmla="*/ 20 h 46"/>
                <a:gd name="T90" fmla="*/ 26 w 46"/>
                <a:gd name="T91" fmla="*/ 21 h 46"/>
                <a:gd name="T92" fmla="*/ 25 w 46"/>
                <a:gd name="T93" fmla="*/ 23 h 46"/>
                <a:gd name="T94" fmla="*/ 42 w 46"/>
                <a:gd name="T95" fmla="*/ 43 h 46"/>
                <a:gd name="T96" fmla="*/ 31 w 46"/>
                <a:gd name="T97" fmla="*/ 43 h 46"/>
                <a:gd name="T98" fmla="*/ 29 w 46"/>
                <a:gd name="T99" fmla="*/ 42 h 46"/>
                <a:gd name="T100" fmla="*/ 31 w 46"/>
                <a:gd name="T101" fmla="*/ 40 h 46"/>
                <a:gd name="T102" fmla="*/ 42 w 46"/>
                <a:gd name="T103" fmla="*/ 40 h 46"/>
                <a:gd name="T104" fmla="*/ 43 w 46"/>
                <a:gd name="T105" fmla="*/ 42 h 46"/>
                <a:gd name="T106" fmla="*/ 42 w 46"/>
                <a:gd name="T107" fmla="*/ 43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6" h="46">
                  <a:moveTo>
                    <a:pt x="3" y="0"/>
                  </a:moveTo>
                  <a:cubicBezTo>
                    <a:pt x="20" y="0"/>
                    <a:pt x="20" y="0"/>
                    <a:pt x="20" y="0"/>
                  </a:cubicBezTo>
                  <a:cubicBezTo>
                    <a:pt x="20" y="3"/>
                    <a:pt x="20" y="3"/>
                    <a:pt x="20" y="3"/>
                  </a:cubicBezTo>
                  <a:cubicBezTo>
                    <a:pt x="3" y="3"/>
                    <a:pt x="3" y="3"/>
                    <a:pt x="3" y="3"/>
                  </a:cubicBezTo>
                  <a:lnTo>
                    <a:pt x="3" y="0"/>
                  </a:lnTo>
                  <a:close/>
                  <a:moveTo>
                    <a:pt x="26" y="0"/>
                  </a:moveTo>
                  <a:cubicBezTo>
                    <a:pt x="43" y="0"/>
                    <a:pt x="43" y="0"/>
                    <a:pt x="43" y="0"/>
                  </a:cubicBezTo>
                  <a:cubicBezTo>
                    <a:pt x="43" y="3"/>
                    <a:pt x="43" y="3"/>
                    <a:pt x="43" y="3"/>
                  </a:cubicBezTo>
                  <a:cubicBezTo>
                    <a:pt x="26" y="3"/>
                    <a:pt x="26" y="3"/>
                    <a:pt x="26" y="3"/>
                  </a:cubicBezTo>
                  <a:lnTo>
                    <a:pt x="26" y="0"/>
                  </a:lnTo>
                  <a:close/>
                  <a:moveTo>
                    <a:pt x="43" y="14"/>
                  </a:moveTo>
                  <a:cubicBezTo>
                    <a:pt x="41" y="14"/>
                    <a:pt x="41" y="14"/>
                    <a:pt x="41" y="14"/>
                  </a:cubicBezTo>
                  <a:cubicBezTo>
                    <a:pt x="41" y="3"/>
                    <a:pt x="41" y="3"/>
                    <a:pt x="41" y="3"/>
                  </a:cubicBezTo>
                  <a:cubicBezTo>
                    <a:pt x="29" y="3"/>
                    <a:pt x="29" y="3"/>
                    <a:pt x="29" y="3"/>
                  </a:cubicBezTo>
                  <a:cubicBezTo>
                    <a:pt x="29" y="14"/>
                    <a:pt x="29" y="14"/>
                    <a:pt x="29" y="14"/>
                  </a:cubicBezTo>
                  <a:cubicBezTo>
                    <a:pt x="17" y="14"/>
                    <a:pt x="17" y="14"/>
                    <a:pt x="17" y="14"/>
                  </a:cubicBezTo>
                  <a:cubicBezTo>
                    <a:pt x="17" y="3"/>
                    <a:pt x="17" y="3"/>
                    <a:pt x="17" y="3"/>
                  </a:cubicBezTo>
                  <a:cubicBezTo>
                    <a:pt x="6" y="3"/>
                    <a:pt x="6" y="3"/>
                    <a:pt x="6" y="3"/>
                  </a:cubicBezTo>
                  <a:cubicBezTo>
                    <a:pt x="6" y="14"/>
                    <a:pt x="6" y="14"/>
                    <a:pt x="6" y="14"/>
                  </a:cubicBezTo>
                  <a:cubicBezTo>
                    <a:pt x="3" y="14"/>
                    <a:pt x="3" y="14"/>
                    <a:pt x="3" y="14"/>
                  </a:cubicBezTo>
                  <a:cubicBezTo>
                    <a:pt x="2" y="14"/>
                    <a:pt x="0" y="16"/>
                    <a:pt x="0" y="17"/>
                  </a:cubicBezTo>
                  <a:cubicBezTo>
                    <a:pt x="0" y="43"/>
                    <a:pt x="0" y="43"/>
                    <a:pt x="0" y="43"/>
                  </a:cubicBezTo>
                  <a:cubicBezTo>
                    <a:pt x="0" y="44"/>
                    <a:pt x="2" y="46"/>
                    <a:pt x="3" y="46"/>
                  </a:cubicBezTo>
                  <a:cubicBezTo>
                    <a:pt x="17" y="46"/>
                    <a:pt x="17" y="46"/>
                    <a:pt x="17" y="46"/>
                  </a:cubicBezTo>
                  <a:cubicBezTo>
                    <a:pt x="19" y="46"/>
                    <a:pt x="20" y="44"/>
                    <a:pt x="20" y="43"/>
                  </a:cubicBezTo>
                  <a:cubicBezTo>
                    <a:pt x="20" y="26"/>
                    <a:pt x="20" y="26"/>
                    <a:pt x="20" y="26"/>
                  </a:cubicBezTo>
                  <a:cubicBezTo>
                    <a:pt x="26" y="26"/>
                    <a:pt x="26" y="26"/>
                    <a:pt x="26" y="26"/>
                  </a:cubicBezTo>
                  <a:cubicBezTo>
                    <a:pt x="26" y="43"/>
                    <a:pt x="26" y="43"/>
                    <a:pt x="26" y="43"/>
                  </a:cubicBezTo>
                  <a:cubicBezTo>
                    <a:pt x="26" y="44"/>
                    <a:pt x="28" y="46"/>
                    <a:pt x="29" y="46"/>
                  </a:cubicBezTo>
                  <a:cubicBezTo>
                    <a:pt x="43" y="46"/>
                    <a:pt x="43" y="46"/>
                    <a:pt x="43" y="46"/>
                  </a:cubicBezTo>
                  <a:cubicBezTo>
                    <a:pt x="45" y="46"/>
                    <a:pt x="46" y="44"/>
                    <a:pt x="46" y="43"/>
                  </a:cubicBezTo>
                  <a:cubicBezTo>
                    <a:pt x="46" y="17"/>
                    <a:pt x="46" y="17"/>
                    <a:pt x="46" y="17"/>
                  </a:cubicBezTo>
                  <a:cubicBezTo>
                    <a:pt x="46" y="16"/>
                    <a:pt x="45" y="14"/>
                    <a:pt x="43" y="14"/>
                  </a:cubicBezTo>
                  <a:close/>
                  <a:moveTo>
                    <a:pt x="16" y="43"/>
                  </a:moveTo>
                  <a:cubicBezTo>
                    <a:pt x="5" y="43"/>
                    <a:pt x="5" y="43"/>
                    <a:pt x="5" y="43"/>
                  </a:cubicBezTo>
                  <a:cubicBezTo>
                    <a:pt x="4" y="43"/>
                    <a:pt x="3" y="42"/>
                    <a:pt x="3" y="42"/>
                  </a:cubicBezTo>
                  <a:cubicBezTo>
                    <a:pt x="3" y="41"/>
                    <a:pt x="4" y="40"/>
                    <a:pt x="5" y="40"/>
                  </a:cubicBezTo>
                  <a:cubicBezTo>
                    <a:pt x="16" y="40"/>
                    <a:pt x="16" y="40"/>
                    <a:pt x="16" y="40"/>
                  </a:cubicBezTo>
                  <a:cubicBezTo>
                    <a:pt x="17" y="40"/>
                    <a:pt x="17" y="41"/>
                    <a:pt x="17" y="42"/>
                  </a:cubicBezTo>
                  <a:cubicBezTo>
                    <a:pt x="17" y="42"/>
                    <a:pt x="17" y="43"/>
                    <a:pt x="16" y="43"/>
                  </a:cubicBezTo>
                  <a:close/>
                  <a:moveTo>
                    <a:pt x="25" y="23"/>
                  </a:moveTo>
                  <a:cubicBezTo>
                    <a:pt x="22" y="23"/>
                    <a:pt x="22" y="23"/>
                    <a:pt x="22" y="23"/>
                  </a:cubicBezTo>
                  <a:cubicBezTo>
                    <a:pt x="21" y="23"/>
                    <a:pt x="20" y="22"/>
                    <a:pt x="20" y="21"/>
                  </a:cubicBezTo>
                  <a:cubicBezTo>
                    <a:pt x="20" y="21"/>
                    <a:pt x="21" y="20"/>
                    <a:pt x="22" y="20"/>
                  </a:cubicBezTo>
                  <a:cubicBezTo>
                    <a:pt x="25" y="20"/>
                    <a:pt x="25" y="20"/>
                    <a:pt x="25" y="20"/>
                  </a:cubicBezTo>
                  <a:cubicBezTo>
                    <a:pt x="25" y="20"/>
                    <a:pt x="26" y="21"/>
                    <a:pt x="26" y="21"/>
                  </a:cubicBezTo>
                  <a:cubicBezTo>
                    <a:pt x="26" y="22"/>
                    <a:pt x="25" y="23"/>
                    <a:pt x="25" y="23"/>
                  </a:cubicBezTo>
                  <a:close/>
                  <a:moveTo>
                    <a:pt x="42" y="43"/>
                  </a:moveTo>
                  <a:cubicBezTo>
                    <a:pt x="31" y="43"/>
                    <a:pt x="31" y="43"/>
                    <a:pt x="31" y="43"/>
                  </a:cubicBezTo>
                  <a:cubicBezTo>
                    <a:pt x="30" y="43"/>
                    <a:pt x="29" y="42"/>
                    <a:pt x="29" y="42"/>
                  </a:cubicBezTo>
                  <a:cubicBezTo>
                    <a:pt x="29" y="41"/>
                    <a:pt x="30" y="40"/>
                    <a:pt x="31" y="40"/>
                  </a:cubicBezTo>
                  <a:cubicBezTo>
                    <a:pt x="42" y="40"/>
                    <a:pt x="42" y="40"/>
                    <a:pt x="42" y="40"/>
                  </a:cubicBezTo>
                  <a:cubicBezTo>
                    <a:pt x="43" y="40"/>
                    <a:pt x="43" y="41"/>
                    <a:pt x="43" y="42"/>
                  </a:cubicBezTo>
                  <a:cubicBezTo>
                    <a:pt x="43" y="42"/>
                    <a:pt x="43" y="43"/>
                    <a:pt x="42" y="43"/>
                  </a:cubicBezTo>
                  <a:close/>
                </a:path>
              </a:pathLst>
            </a:custGeom>
            <a:solidFill>
              <a:srgbClr val="FFE0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5" name="Freeform 9"/>
            <p:cNvSpPr>
              <a:spLocks/>
            </p:cNvSpPr>
            <p:nvPr/>
          </p:nvSpPr>
          <p:spPr bwMode="auto">
            <a:xfrm>
              <a:off x="4515" y="2127"/>
              <a:ext cx="91" cy="91"/>
            </a:xfrm>
            <a:custGeom>
              <a:avLst/>
              <a:gdLst>
                <a:gd name="T0" fmla="*/ 45 w 91"/>
                <a:gd name="T1" fmla="*/ 91 h 91"/>
                <a:gd name="T2" fmla="*/ 91 w 91"/>
                <a:gd name="T3" fmla="*/ 45 h 91"/>
                <a:gd name="T4" fmla="*/ 62 w 91"/>
                <a:gd name="T5" fmla="*/ 45 h 91"/>
                <a:gd name="T6" fmla="*/ 62 w 91"/>
                <a:gd name="T7" fmla="*/ 0 h 91"/>
                <a:gd name="T8" fmla="*/ 28 w 91"/>
                <a:gd name="T9" fmla="*/ 0 h 91"/>
                <a:gd name="T10" fmla="*/ 28 w 91"/>
                <a:gd name="T11" fmla="*/ 45 h 91"/>
                <a:gd name="T12" fmla="*/ 0 w 91"/>
                <a:gd name="T13" fmla="*/ 45 h 91"/>
                <a:gd name="T14" fmla="*/ 45 w 91"/>
                <a:gd name="T15" fmla="*/ 91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91">
                  <a:moveTo>
                    <a:pt x="45" y="91"/>
                  </a:moveTo>
                  <a:lnTo>
                    <a:pt x="91" y="45"/>
                  </a:lnTo>
                  <a:lnTo>
                    <a:pt x="62" y="45"/>
                  </a:lnTo>
                  <a:lnTo>
                    <a:pt x="62" y="0"/>
                  </a:lnTo>
                  <a:lnTo>
                    <a:pt x="28" y="0"/>
                  </a:lnTo>
                  <a:lnTo>
                    <a:pt x="28" y="45"/>
                  </a:lnTo>
                  <a:lnTo>
                    <a:pt x="0" y="45"/>
                  </a:lnTo>
                  <a:lnTo>
                    <a:pt x="45" y="91"/>
                  </a:lnTo>
                  <a:close/>
                </a:path>
              </a:pathLst>
            </a:custGeom>
            <a:solidFill>
              <a:srgbClr val="732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6" name="Freeform 10"/>
            <p:cNvSpPr>
              <a:spLocks noEditPoints="1"/>
            </p:cNvSpPr>
            <p:nvPr/>
          </p:nvSpPr>
          <p:spPr bwMode="auto">
            <a:xfrm>
              <a:off x="4620" y="1923"/>
              <a:ext cx="77" cy="77"/>
            </a:xfrm>
            <a:custGeom>
              <a:avLst/>
              <a:gdLst>
                <a:gd name="T0" fmla="*/ 31 w 62"/>
                <a:gd name="T1" fmla="*/ 63 h 63"/>
                <a:gd name="T2" fmla="*/ 0 w 62"/>
                <a:gd name="T3" fmla="*/ 32 h 63"/>
                <a:gd name="T4" fmla="*/ 31 w 62"/>
                <a:gd name="T5" fmla="*/ 0 h 63"/>
                <a:gd name="T6" fmla="*/ 62 w 62"/>
                <a:gd name="T7" fmla="*/ 32 h 63"/>
                <a:gd name="T8" fmla="*/ 31 w 62"/>
                <a:gd name="T9" fmla="*/ 63 h 63"/>
                <a:gd name="T10" fmla="*/ 57 w 62"/>
                <a:gd name="T11" fmla="*/ 36 h 63"/>
                <a:gd name="T12" fmla="*/ 41 w 62"/>
                <a:gd name="T13" fmla="*/ 35 h 63"/>
                <a:gd name="T14" fmla="*/ 46 w 62"/>
                <a:gd name="T15" fmla="*/ 54 h 63"/>
                <a:gd name="T16" fmla="*/ 57 w 62"/>
                <a:gd name="T17" fmla="*/ 36 h 63"/>
                <a:gd name="T18" fmla="*/ 41 w 62"/>
                <a:gd name="T19" fmla="*/ 56 h 63"/>
                <a:gd name="T20" fmla="*/ 36 w 62"/>
                <a:gd name="T21" fmla="*/ 36 h 63"/>
                <a:gd name="T22" fmla="*/ 35 w 62"/>
                <a:gd name="T23" fmla="*/ 36 h 63"/>
                <a:gd name="T24" fmla="*/ 15 w 62"/>
                <a:gd name="T25" fmla="*/ 53 h 63"/>
                <a:gd name="T26" fmla="*/ 31 w 62"/>
                <a:gd name="T27" fmla="*/ 58 h 63"/>
                <a:gd name="T28" fmla="*/ 41 w 62"/>
                <a:gd name="T29" fmla="*/ 56 h 63"/>
                <a:gd name="T30" fmla="*/ 11 w 62"/>
                <a:gd name="T31" fmla="*/ 49 h 63"/>
                <a:gd name="T32" fmla="*/ 33 w 62"/>
                <a:gd name="T33" fmla="*/ 32 h 63"/>
                <a:gd name="T34" fmla="*/ 34 w 62"/>
                <a:gd name="T35" fmla="*/ 31 h 63"/>
                <a:gd name="T36" fmla="*/ 32 w 62"/>
                <a:gd name="T37" fmla="*/ 27 h 63"/>
                <a:gd name="T38" fmla="*/ 4 w 62"/>
                <a:gd name="T39" fmla="*/ 31 h 63"/>
                <a:gd name="T40" fmla="*/ 4 w 62"/>
                <a:gd name="T41" fmla="*/ 32 h 63"/>
                <a:gd name="T42" fmla="*/ 11 w 62"/>
                <a:gd name="T43" fmla="*/ 49 h 63"/>
                <a:gd name="T44" fmla="*/ 5 w 62"/>
                <a:gd name="T45" fmla="*/ 26 h 63"/>
                <a:gd name="T46" fmla="*/ 29 w 62"/>
                <a:gd name="T47" fmla="*/ 23 h 63"/>
                <a:gd name="T48" fmla="*/ 20 w 62"/>
                <a:gd name="T49" fmla="*/ 8 h 63"/>
                <a:gd name="T50" fmla="*/ 5 w 62"/>
                <a:gd name="T51" fmla="*/ 26 h 63"/>
                <a:gd name="T52" fmla="*/ 25 w 62"/>
                <a:gd name="T53" fmla="*/ 6 h 63"/>
                <a:gd name="T54" fmla="*/ 35 w 62"/>
                <a:gd name="T55" fmla="*/ 21 h 63"/>
                <a:gd name="T56" fmla="*/ 49 w 62"/>
                <a:gd name="T57" fmla="*/ 12 h 63"/>
                <a:gd name="T58" fmla="*/ 31 w 62"/>
                <a:gd name="T59" fmla="*/ 5 h 63"/>
                <a:gd name="T60" fmla="*/ 25 w 62"/>
                <a:gd name="T61" fmla="*/ 6 h 63"/>
                <a:gd name="T62" fmla="*/ 51 w 62"/>
                <a:gd name="T63" fmla="*/ 15 h 63"/>
                <a:gd name="T64" fmla="*/ 37 w 62"/>
                <a:gd name="T65" fmla="*/ 25 h 63"/>
                <a:gd name="T66" fmla="*/ 38 w 62"/>
                <a:gd name="T67" fmla="*/ 29 h 63"/>
                <a:gd name="T68" fmla="*/ 39 w 62"/>
                <a:gd name="T69" fmla="*/ 30 h 63"/>
                <a:gd name="T70" fmla="*/ 57 w 62"/>
                <a:gd name="T71" fmla="*/ 31 h 63"/>
                <a:gd name="T72" fmla="*/ 51 w 62"/>
                <a:gd name="T73" fmla="*/ 1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2" h="63">
                  <a:moveTo>
                    <a:pt x="31" y="63"/>
                  </a:moveTo>
                  <a:cubicBezTo>
                    <a:pt x="14" y="63"/>
                    <a:pt x="0" y="49"/>
                    <a:pt x="0" y="32"/>
                  </a:cubicBezTo>
                  <a:cubicBezTo>
                    <a:pt x="0" y="14"/>
                    <a:pt x="14" y="0"/>
                    <a:pt x="31" y="0"/>
                  </a:cubicBezTo>
                  <a:cubicBezTo>
                    <a:pt x="48" y="0"/>
                    <a:pt x="62" y="14"/>
                    <a:pt x="62" y="32"/>
                  </a:cubicBezTo>
                  <a:cubicBezTo>
                    <a:pt x="62" y="49"/>
                    <a:pt x="48" y="63"/>
                    <a:pt x="31" y="63"/>
                  </a:cubicBezTo>
                  <a:close/>
                  <a:moveTo>
                    <a:pt x="57" y="36"/>
                  </a:moveTo>
                  <a:cubicBezTo>
                    <a:pt x="56" y="36"/>
                    <a:pt x="49" y="33"/>
                    <a:pt x="41" y="35"/>
                  </a:cubicBezTo>
                  <a:cubicBezTo>
                    <a:pt x="44" y="44"/>
                    <a:pt x="45" y="52"/>
                    <a:pt x="46" y="54"/>
                  </a:cubicBezTo>
                  <a:cubicBezTo>
                    <a:pt x="52" y="50"/>
                    <a:pt x="56" y="43"/>
                    <a:pt x="57" y="36"/>
                  </a:cubicBezTo>
                  <a:close/>
                  <a:moveTo>
                    <a:pt x="41" y="56"/>
                  </a:moveTo>
                  <a:cubicBezTo>
                    <a:pt x="41" y="54"/>
                    <a:pt x="39" y="46"/>
                    <a:pt x="36" y="36"/>
                  </a:cubicBezTo>
                  <a:cubicBezTo>
                    <a:pt x="36" y="36"/>
                    <a:pt x="36" y="36"/>
                    <a:pt x="35" y="36"/>
                  </a:cubicBezTo>
                  <a:cubicBezTo>
                    <a:pt x="20" y="41"/>
                    <a:pt x="15" y="52"/>
                    <a:pt x="15" y="53"/>
                  </a:cubicBezTo>
                  <a:cubicBezTo>
                    <a:pt x="19" y="56"/>
                    <a:pt x="25" y="58"/>
                    <a:pt x="31" y="58"/>
                  </a:cubicBezTo>
                  <a:cubicBezTo>
                    <a:pt x="35" y="58"/>
                    <a:pt x="38" y="57"/>
                    <a:pt x="41" y="56"/>
                  </a:cubicBezTo>
                  <a:close/>
                  <a:moveTo>
                    <a:pt x="11" y="49"/>
                  </a:moveTo>
                  <a:cubicBezTo>
                    <a:pt x="12" y="48"/>
                    <a:pt x="19" y="36"/>
                    <a:pt x="33" y="32"/>
                  </a:cubicBezTo>
                  <a:cubicBezTo>
                    <a:pt x="33" y="32"/>
                    <a:pt x="33" y="32"/>
                    <a:pt x="34" y="31"/>
                  </a:cubicBezTo>
                  <a:cubicBezTo>
                    <a:pt x="33" y="30"/>
                    <a:pt x="32" y="28"/>
                    <a:pt x="32" y="27"/>
                  </a:cubicBezTo>
                  <a:cubicBezTo>
                    <a:pt x="18" y="31"/>
                    <a:pt x="6" y="31"/>
                    <a:pt x="4" y="31"/>
                  </a:cubicBezTo>
                  <a:cubicBezTo>
                    <a:pt x="4" y="31"/>
                    <a:pt x="4" y="31"/>
                    <a:pt x="4" y="32"/>
                  </a:cubicBezTo>
                  <a:cubicBezTo>
                    <a:pt x="4" y="38"/>
                    <a:pt x="7" y="45"/>
                    <a:pt x="11" y="49"/>
                  </a:cubicBezTo>
                  <a:close/>
                  <a:moveTo>
                    <a:pt x="5" y="26"/>
                  </a:moveTo>
                  <a:cubicBezTo>
                    <a:pt x="6" y="26"/>
                    <a:pt x="17" y="26"/>
                    <a:pt x="29" y="23"/>
                  </a:cubicBezTo>
                  <a:cubicBezTo>
                    <a:pt x="25" y="15"/>
                    <a:pt x="20" y="8"/>
                    <a:pt x="20" y="8"/>
                  </a:cubicBezTo>
                  <a:cubicBezTo>
                    <a:pt x="12" y="11"/>
                    <a:pt x="7" y="18"/>
                    <a:pt x="5" y="26"/>
                  </a:cubicBezTo>
                  <a:close/>
                  <a:moveTo>
                    <a:pt x="25" y="6"/>
                  </a:moveTo>
                  <a:cubicBezTo>
                    <a:pt x="25" y="7"/>
                    <a:pt x="30" y="13"/>
                    <a:pt x="35" y="21"/>
                  </a:cubicBezTo>
                  <a:cubicBezTo>
                    <a:pt x="44" y="18"/>
                    <a:pt x="48" y="12"/>
                    <a:pt x="49" y="12"/>
                  </a:cubicBezTo>
                  <a:cubicBezTo>
                    <a:pt x="44" y="8"/>
                    <a:pt x="38" y="5"/>
                    <a:pt x="31" y="5"/>
                  </a:cubicBezTo>
                  <a:cubicBezTo>
                    <a:pt x="29" y="5"/>
                    <a:pt x="27" y="5"/>
                    <a:pt x="25" y="6"/>
                  </a:cubicBezTo>
                  <a:close/>
                  <a:moveTo>
                    <a:pt x="51" y="15"/>
                  </a:moveTo>
                  <a:cubicBezTo>
                    <a:pt x="51" y="16"/>
                    <a:pt x="46" y="21"/>
                    <a:pt x="37" y="25"/>
                  </a:cubicBezTo>
                  <a:cubicBezTo>
                    <a:pt x="37" y="27"/>
                    <a:pt x="38" y="28"/>
                    <a:pt x="38" y="29"/>
                  </a:cubicBezTo>
                  <a:cubicBezTo>
                    <a:pt x="39" y="30"/>
                    <a:pt x="39" y="30"/>
                    <a:pt x="39" y="30"/>
                  </a:cubicBezTo>
                  <a:cubicBezTo>
                    <a:pt x="48" y="29"/>
                    <a:pt x="57" y="31"/>
                    <a:pt x="57" y="31"/>
                  </a:cubicBezTo>
                  <a:cubicBezTo>
                    <a:pt x="57" y="25"/>
                    <a:pt x="55" y="19"/>
                    <a:pt x="51" y="15"/>
                  </a:cubicBezTo>
                  <a:close/>
                </a:path>
              </a:pathLst>
            </a:custGeom>
            <a:solidFill>
              <a:srgbClr val="00B2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7" name="Freeform 11"/>
            <p:cNvSpPr>
              <a:spLocks noEditPoints="1"/>
            </p:cNvSpPr>
            <p:nvPr/>
          </p:nvSpPr>
          <p:spPr bwMode="auto">
            <a:xfrm>
              <a:off x="4544" y="2038"/>
              <a:ext cx="73" cy="64"/>
            </a:xfrm>
            <a:custGeom>
              <a:avLst/>
              <a:gdLst>
                <a:gd name="T0" fmla="*/ 48 w 59"/>
                <a:gd name="T1" fmla="*/ 0 h 52"/>
                <a:gd name="T2" fmla="*/ 11 w 59"/>
                <a:gd name="T3" fmla="*/ 0 h 52"/>
                <a:gd name="T4" fmla="*/ 0 w 59"/>
                <a:gd name="T5" fmla="*/ 11 h 52"/>
                <a:gd name="T6" fmla="*/ 0 w 59"/>
                <a:gd name="T7" fmla="*/ 50 h 52"/>
                <a:gd name="T8" fmla="*/ 2 w 59"/>
                <a:gd name="T9" fmla="*/ 52 h 52"/>
                <a:gd name="T10" fmla="*/ 57 w 59"/>
                <a:gd name="T11" fmla="*/ 52 h 52"/>
                <a:gd name="T12" fmla="*/ 59 w 59"/>
                <a:gd name="T13" fmla="*/ 50 h 52"/>
                <a:gd name="T14" fmla="*/ 59 w 59"/>
                <a:gd name="T15" fmla="*/ 11 h 52"/>
                <a:gd name="T16" fmla="*/ 48 w 59"/>
                <a:gd name="T17" fmla="*/ 0 h 52"/>
                <a:gd name="T18" fmla="*/ 37 w 59"/>
                <a:gd name="T19" fmla="*/ 34 h 52"/>
                <a:gd name="T20" fmla="*/ 37 w 59"/>
                <a:gd name="T21" fmla="*/ 45 h 52"/>
                <a:gd name="T22" fmla="*/ 22 w 59"/>
                <a:gd name="T23" fmla="*/ 45 h 52"/>
                <a:gd name="T24" fmla="*/ 22 w 59"/>
                <a:gd name="T25" fmla="*/ 34 h 52"/>
                <a:gd name="T26" fmla="*/ 11 w 59"/>
                <a:gd name="T27" fmla="*/ 34 h 52"/>
                <a:gd name="T28" fmla="*/ 29 w 59"/>
                <a:gd name="T29" fmla="*/ 19 h 52"/>
                <a:gd name="T30" fmla="*/ 48 w 59"/>
                <a:gd name="T31" fmla="*/ 34 h 52"/>
                <a:gd name="T32" fmla="*/ 37 w 59"/>
                <a:gd name="T33" fmla="*/ 34 h 52"/>
                <a:gd name="T34" fmla="*/ 9 w 59"/>
                <a:gd name="T35" fmla="*/ 8 h 52"/>
                <a:gd name="T36" fmla="*/ 12 w 59"/>
                <a:gd name="T37" fmla="*/ 4 h 52"/>
                <a:gd name="T38" fmla="*/ 46 w 59"/>
                <a:gd name="T39" fmla="*/ 4 h 52"/>
                <a:gd name="T40" fmla="*/ 50 w 59"/>
                <a:gd name="T41" fmla="*/ 8 h 52"/>
                <a:gd name="T42" fmla="*/ 9 w 59"/>
                <a:gd name="T43" fmla="*/ 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9" h="52">
                  <a:moveTo>
                    <a:pt x="48" y="0"/>
                  </a:moveTo>
                  <a:cubicBezTo>
                    <a:pt x="11" y="0"/>
                    <a:pt x="11" y="0"/>
                    <a:pt x="11" y="0"/>
                  </a:cubicBezTo>
                  <a:cubicBezTo>
                    <a:pt x="0" y="11"/>
                    <a:pt x="0" y="11"/>
                    <a:pt x="0" y="11"/>
                  </a:cubicBezTo>
                  <a:cubicBezTo>
                    <a:pt x="0" y="50"/>
                    <a:pt x="0" y="50"/>
                    <a:pt x="0" y="50"/>
                  </a:cubicBezTo>
                  <a:cubicBezTo>
                    <a:pt x="0" y="51"/>
                    <a:pt x="1" y="52"/>
                    <a:pt x="2" y="52"/>
                  </a:cubicBezTo>
                  <a:cubicBezTo>
                    <a:pt x="57" y="52"/>
                    <a:pt x="57" y="52"/>
                    <a:pt x="57" y="52"/>
                  </a:cubicBezTo>
                  <a:cubicBezTo>
                    <a:pt x="58" y="52"/>
                    <a:pt x="59" y="51"/>
                    <a:pt x="59" y="50"/>
                  </a:cubicBezTo>
                  <a:cubicBezTo>
                    <a:pt x="59" y="11"/>
                    <a:pt x="59" y="11"/>
                    <a:pt x="59" y="11"/>
                  </a:cubicBezTo>
                  <a:lnTo>
                    <a:pt x="48" y="0"/>
                  </a:lnTo>
                  <a:close/>
                  <a:moveTo>
                    <a:pt x="37" y="34"/>
                  </a:moveTo>
                  <a:cubicBezTo>
                    <a:pt x="37" y="45"/>
                    <a:pt x="37" y="45"/>
                    <a:pt x="37" y="45"/>
                  </a:cubicBezTo>
                  <a:cubicBezTo>
                    <a:pt x="22" y="45"/>
                    <a:pt x="22" y="45"/>
                    <a:pt x="22" y="45"/>
                  </a:cubicBezTo>
                  <a:cubicBezTo>
                    <a:pt x="22" y="34"/>
                    <a:pt x="22" y="34"/>
                    <a:pt x="22" y="34"/>
                  </a:cubicBezTo>
                  <a:cubicBezTo>
                    <a:pt x="11" y="34"/>
                    <a:pt x="11" y="34"/>
                    <a:pt x="11" y="34"/>
                  </a:cubicBezTo>
                  <a:cubicBezTo>
                    <a:pt x="29" y="19"/>
                    <a:pt x="29" y="19"/>
                    <a:pt x="29" y="19"/>
                  </a:cubicBezTo>
                  <a:cubicBezTo>
                    <a:pt x="48" y="34"/>
                    <a:pt x="48" y="34"/>
                    <a:pt x="48" y="34"/>
                  </a:cubicBezTo>
                  <a:lnTo>
                    <a:pt x="37" y="34"/>
                  </a:lnTo>
                  <a:close/>
                  <a:moveTo>
                    <a:pt x="9" y="8"/>
                  </a:moveTo>
                  <a:cubicBezTo>
                    <a:pt x="12" y="4"/>
                    <a:pt x="12" y="4"/>
                    <a:pt x="12" y="4"/>
                  </a:cubicBezTo>
                  <a:cubicBezTo>
                    <a:pt x="46" y="4"/>
                    <a:pt x="46" y="4"/>
                    <a:pt x="46" y="4"/>
                  </a:cubicBezTo>
                  <a:cubicBezTo>
                    <a:pt x="50" y="8"/>
                    <a:pt x="50" y="8"/>
                    <a:pt x="50" y="8"/>
                  </a:cubicBezTo>
                  <a:lnTo>
                    <a:pt x="9" y="8"/>
                  </a:lnTo>
                  <a:close/>
                </a:path>
              </a:pathLst>
            </a:custGeom>
            <a:solidFill>
              <a:srgbClr val="57C9E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8" name="Freeform 12"/>
            <p:cNvSpPr>
              <a:spLocks noEditPoints="1"/>
            </p:cNvSpPr>
            <p:nvPr/>
          </p:nvSpPr>
          <p:spPr bwMode="auto">
            <a:xfrm>
              <a:off x="4388" y="2162"/>
              <a:ext cx="117" cy="102"/>
            </a:xfrm>
            <a:custGeom>
              <a:avLst/>
              <a:gdLst>
                <a:gd name="T0" fmla="*/ 95 w 95"/>
                <a:gd name="T1" fmla="*/ 34 h 83"/>
                <a:gd name="T2" fmla="*/ 83 w 95"/>
                <a:gd name="T3" fmla="*/ 0 h 83"/>
                <a:gd name="T4" fmla="*/ 83 w 95"/>
                <a:gd name="T5" fmla="*/ 0 h 83"/>
                <a:gd name="T6" fmla="*/ 75 w 95"/>
                <a:gd name="T7" fmla="*/ 0 h 83"/>
                <a:gd name="T8" fmla="*/ 31 w 95"/>
                <a:gd name="T9" fmla="*/ 19 h 83"/>
                <a:gd name="T10" fmla="*/ 30 w 95"/>
                <a:gd name="T11" fmla="*/ 34 h 83"/>
                <a:gd name="T12" fmla="*/ 31 w 95"/>
                <a:gd name="T13" fmla="*/ 48 h 83"/>
                <a:gd name="T14" fmla="*/ 75 w 95"/>
                <a:gd name="T15" fmla="*/ 67 h 83"/>
                <a:gd name="T16" fmla="*/ 83 w 95"/>
                <a:gd name="T17" fmla="*/ 67 h 83"/>
                <a:gd name="T18" fmla="*/ 83 w 95"/>
                <a:gd name="T19" fmla="*/ 67 h 83"/>
                <a:gd name="T20" fmla="*/ 95 w 95"/>
                <a:gd name="T21" fmla="*/ 34 h 83"/>
                <a:gd name="T22" fmla="*/ 80 w 95"/>
                <a:gd name="T23" fmla="*/ 62 h 83"/>
                <a:gd name="T24" fmla="*/ 78 w 95"/>
                <a:gd name="T25" fmla="*/ 61 h 83"/>
                <a:gd name="T26" fmla="*/ 75 w 95"/>
                <a:gd name="T27" fmla="*/ 55 h 83"/>
                <a:gd name="T28" fmla="*/ 71 w 95"/>
                <a:gd name="T29" fmla="*/ 34 h 83"/>
                <a:gd name="T30" fmla="*/ 75 w 95"/>
                <a:gd name="T31" fmla="*/ 12 h 83"/>
                <a:gd name="T32" fmla="*/ 78 w 95"/>
                <a:gd name="T33" fmla="*/ 6 h 83"/>
                <a:gd name="T34" fmla="*/ 80 w 95"/>
                <a:gd name="T35" fmla="*/ 5 h 83"/>
                <a:gd name="T36" fmla="*/ 82 w 95"/>
                <a:gd name="T37" fmla="*/ 6 h 83"/>
                <a:gd name="T38" fmla="*/ 86 w 95"/>
                <a:gd name="T39" fmla="*/ 12 h 83"/>
                <a:gd name="T40" fmla="*/ 89 w 95"/>
                <a:gd name="T41" fmla="*/ 34 h 83"/>
                <a:gd name="T42" fmla="*/ 86 w 95"/>
                <a:gd name="T43" fmla="*/ 55 h 83"/>
                <a:gd name="T44" fmla="*/ 82 w 95"/>
                <a:gd name="T45" fmla="*/ 61 h 83"/>
                <a:gd name="T46" fmla="*/ 80 w 95"/>
                <a:gd name="T47" fmla="*/ 62 h 83"/>
                <a:gd name="T48" fmla="*/ 23 w 95"/>
                <a:gd name="T49" fmla="*/ 34 h 83"/>
                <a:gd name="T50" fmla="*/ 24 w 95"/>
                <a:gd name="T51" fmla="*/ 20 h 83"/>
                <a:gd name="T52" fmla="*/ 12 w 95"/>
                <a:gd name="T53" fmla="*/ 21 h 83"/>
                <a:gd name="T54" fmla="*/ 5 w 95"/>
                <a:gd name="T55" fmla="*/ 21 h 83"/>
                <a:gd name="T56" fmla="*/ 0 w 95"/>
                <a:gd name="T57" fmla="*/ 29 h 83"/>
                <a:gd name="T58" fmla="*/ 0 w 95"/>
                <a:gd name="T59" fmla="*/ 38 h 83"/>
                <a:gd name="T60" fmla="*/ 5 w 95"/>
                <a:gd name="T61" fmla="*/ 46 h 83"/>
                <a:gd name="T62" fmla="*/ 12 w 95"/>
                <a:gd name="T63" fmla="*/ 46 h 83"/>
                <a:gd name="T64" fmla="*/ 24 w 95"/>
                <a:gd name="T65" fmla="*/ 47 h 83"/>
                <a:gd name="T66" fmla="*/ 23 w 95"/>
                <a:gd name="T67" fmla="*/ 34 h 83"/>
                <a:gd name="T68" fmla="*/ 34 w 95"/>
                <a:gd name="T69" fmla="*/ 53 h 83"/>
                <a:gd name="T70" fmla="*/ 22 w 95"/>
                <a:gd name="T71" fmla="*/ 51 h 83"/>
                <a:gd name="T72" fmla="*/ 30 w 95"/>
                <a:gd name="T73" fmla="*/ 81 h 83"/>
                <a:gd name="T74" fmla="*/ 33 w 95"/>
                <a:gd name="T75" fmla="*/ 82 h 83"/>
                <a:gd name="T76" fmla="*/ 44 w 95"/>
                <a:gd name="T77" fmla="*/ 78 h 83"/>
                <a:gd name="T78" fmla="*/ 46 w 95"/>
                <a:gd name="T79" fmla="*/ 74 h 83"/>
                <a:gd name="T80" fmla="*/ 34 w 95"/>
                <a:gd name="T81" fmla="*/ 53 h 83"/>
                <a:gd name="T82" fmla="*/ 80 w 95"/>
                <a:gd name="T83" fmla="*/ 45 h 83"/>
                <a:gd name="T84" fmla="*/ 79 w 95"/>
                <a:gd name="T85" fmla="*/ 44 h 83"/>
                <a:gd name="T86" fmla="*/ 78 w 95"/>
                <a:gd name="T87" fmla="*/ 42 h 83"/>
                <a:gd name="T88" fmla="*/ 77 w 95"/>
                <a:gd name="T89" fmla="*/ 34 h 83"/>
                <a:gd name="T90" fmla="*/ 78 w 95"/>
                <a:gd name="T91" fmla="*/ 25 h 83"/>
                <a:gd name="T92" fmla="*/ 79 w 95"/>
                <a:gd name="T93" fmla="*/ 23 h 83"/>
                <a:gd name="T94" fmla="*/ 80 w 95"/>
                <a:gd name="T95" fmla="*/ 23 h 83"/>
                <a:gd name="T96" fmla="*/ 81 w 95"/>
                <a:gd name="T97" fmla="*/ 23 h 83"/>
                <a:gd name="T98" fmla="*/ 82 w 95"/>
                <a:gd name="T99" fmla="*/ 25 h 83"/>
                <a:gd name="T100" fmla="*/ 84 w 95"/>
                <a:gd name="T101" fmla="*/ 34 h 83"/>
                <a:gd name="T102" fmla="*/ 82 w 95"/>
                <a:gd name="T103" fmla="*/ 42 h 83"/>
                <a:gd name="T104" fmla="*/ 81 w 95"/>
                <a:gd name="T105" fmla="*/ 44 h 83"/>
                <a:gd name="T106" fmla="*/ 80 w 95"/>
                <a:gd name="T107"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83">
                  <a:moveTo>
                    <a:pt x="95" y="34"/>
                  </a:moveTo>
                  <a:cubicBezTo>
                    <a:pt x="95" y="15"/>
                    <a:pt x="89" y="0"/>
                    <a:pt x="83" y="0"/>
                  </a:cubicBezTo>
                  <a:cubicBezTo>
                    <a:pt x="83" y="0"/>
                    <a:pt x="83" y="0"/>
                    <a:pt x="83" y="0"/>
                  </a:cubicBezTo>
                  <a:cubicBezTo>
                    <a:pt x="75" y="0"/>
                    <a:pt x="75" y="0"/>
                    <a:pt x="75" y="0"/>
                  </a:cubicBezTo>
                  <a:cubicBezTo>
                    <a:pt x="75" y="0"/>
                    <a:pt x="57" y="13"/>
                    <a:pt x="31" y="19"/>
                  </a:cubicBezTo>
                  <a:cubicBezTo>
                    <a:pt x="30" y="23"/>
                    <a:pt x="30" y="28"/>
                    <a:pt x="30" y="34"/>
                  </a:cubicBezTo>
                  <a:cubicBezTo>
                    <a:pt x="30" y="39"/>
                    <a:pt x="30" y="44"/>
                    <a:pt x="31" y="48"/>
                  </a:cubicBezTo>
                  <a:cubicBezTo>
                    <a:pt x="57" y="54"/>
                    <a:pt x="75" y="67"/>
                    <a:pt x="75" y="67"/>
                  </a:cubicBezTo>
                  <a:cubicBezTo>
                    <a:pt x="83" y="67"/>
                    <a:pt x="83" y="67"/>
                    <a:pt x="83" y="67"/>
                  </a:cubicBezTo>
                  <a:cubicBezTo>
                    <a:pt x="83" y="67"/>
                    <a:pt x="83" y="67"/>
                    <a:pt x="83" y="67"/>
                  </a:cubicBezTo>
                  <a:cubicBezTo>
                    <a:pt x="89" y="67"/>
                    <a:pt x="95" y="52"/>
                    <a:pt x="95" y="34"/>
                  </a:cubicBezTo>
                  <a:close/>
                  <a:moveTo>
                    <a:pt x="80" y="62"/>
                  </a:moveTo>
                  <a:cubicBezTo>
                    <a:pt x="79" y="62"/>
                    <a:pt x="78" y="61"/>
                    <a:pt x="78" y="61"/>
                  </a:cubicBezTo>
                  <a:cubicBezTo>
                    <a:pt x="77" y="59"/>
                    <a:pt x="76" y="57"/>
                    <a:pt x="75" y="55"/>
                  </a:cubicBezTo>
                  <a:cubicBezTo>
                    <a:pt x="72" y="49"/>
                    <a:pt x="71" y="42"/>
                    <a:pt x="71" y="34"/>
                  </a:cubicBezTo>
                  <a:cubicBezTo>
                    <a:pt x="71" y="25"/>
                    <a:pt x="72" y="18"/>
                    <a:pt x="75" y="12"/>
                  </a:cubicBezTo>
                  <a:cubicBezTo>
                    <a:pt x="76" y="10"/>
                    <a:pt x="77" y="8"/>
                    <a:pt x="78" y="6"/>
                  </a:cubicBezTo>
                  <a:cubicBezTo>
                    <a:pt x="78" y="6"/>
                    <a:pt x="79" y="5"/>
                    <a:pt x="80" y="5"/>
                  </a:cubicBezTo>
                  <a:cubicBezTo>
                    <a:pt x="81" y="5"/>
                    <a:pt x="82" y="6"/>
                    <a:pt x="82" y="6"/>
                  </a:cubicBezTo>
                  <a:cubicBezTo>
                    <a:pt x="84" y="8"/>
                    <a:pt x="85" y="10"/>
                    <a:pt x="86" y="12"/>
                  </a:cubicBezTo>
                  <a:cubicBezTo>
                    <a:pt x="88" y="18"/>
                    <a:pt x="89" y="25"/>
                    <a:pt x="89" y="34"/>
                  </a:cubicBezTo>
                  <a:cubicBezTo>
                    <a:pt x="89" y="42"/>
                    <a:pt x="88" y="49"/>
                    <a:pt x="86" y="55"/>
                  </a:cubicBezTo>
                  <a:cubicBezTo>
                    <a:pt x="85" y="57"/>
                    <a:pt x="84" y="59"/>
                    <a:pt x="82" y="61"/>
                  </a:cubicBezTo>
                  <a:cubicBezTo>
                    <a:pt x="82" y="61"/>
                    <a:pt x="81" y="62"/>
                    <a:pt x="80" y="62"/>
                  </a:cubicBezTo>
                  <a:close/>
                  <a:moveTo>
                    <a:pt x="23" y="34"/>
                  </a:moveTo>
                  <a:cubicBezTo>
                    <a:pt x="23" y="29"/>
                    <a:pt x="24" y="24"/>
                    <a:pt x="24" y="20"/>
                  </a:cubicBezTo>
                  <a:cubicBezTo>
                    <a:pt x="20" y="20"/>
                    <a:pt x="16" y="21"/>
                    <a:pt x="12" y="21"/>
                  </a:cubicBezTo>
                  <a:cubicBezTo>
                    <a:pt x="5" y="21"/>
                    <a:pt x="5" y="21"/>
                    <a:pt x="5" y="21"/>
                  </a:cubicBezTo>
                  <a:cubicBezTo>
                    <a:pt x="0" y="29"/>
                    <a:pt x="0" y="29"/>
                    <a:pt x="0" y="29"/>
                  </a:cubicBezTo>
                  <a:cubicBezTo>
                    <a:pt x="0" y="38"/>
                    <a:pt x="0" y="38"/>
                    <a:pt x="0" y="38"/>
                  </a:cubicBezTo>
                  <a:cubicBezTo>
                    <a:pt x="5" y="46"/>
                    <a:pt x="5" y="46"/>
                    <a:pt x="5" y="46"/>
                  </a:cubicBezTo>
                  <a:cubicBezTo>
                    <a:pt x="5" y="46"/>
                    <a:pt x="5" y="46"/>
                    <a:pt x="12" y="46"/>
                  </a:cubicBezTo>
                  <a:cubicBezTo>
                    <a:pt x="16" y="46"/>
                    <a:pt x="20" y="47"/>
                    <a:pt x="24" y="47"/>
                  </a:cubicBezTo>
                  <a:cubicBezTo>
                    <a:pt x="24" y="43"/>
                    <a:pt x="23" y="38"/>
                    <a:pt x="23" y="34"/>
                  </a:cubicBezTo>
                  <a:close/>
                  <a:moveTo>
                    <a:pt x="34" y="53"/>
                  </a:moveTo>
                  <a:cubicBezTo>
                    <a:pt x="22" y="51"/>
                    <a:pt x="22" y="51"/>
                    <a:pt x="22" y="51"/>
                  </a:cubicBezTo>
                  <a:cubicBezTo>
                    <a:pt x="30" y="81"/>
                    <a:pt x="30" y="81"/>
                    <a:pt x="30" y="81"/>
                  </a:cubicBezTo>
                  <a:cubicBezTo>
                    <a:pt x="30" y="82"/>
                    <a:pt x="32" y="83"/>
                    <a:pt x="33" y="82"/>
                  </a:cubicBezTo>
                  <a:cubicBezTo>
                    <a:pt x="44" y="78"/>
                    <a:pt x="44" y="78"/>
                    <a:pt x="44" y="78"/>
                  </a:cubicBezTo>
                  <a:cubicBezTo>
                    <a:pt x="46" y="77"/>
                    <a:pt x="46" y="76"/>
                    <a:pt x="46" y="74"/>
                  </a:cubicBezTo>
                  <a:lnTo>
                    <a:pt x="34" y="53"/>
                  </a:lnTo>
                  <a:close/>
                  <a:moveTo>
                    <a:pt x="80" y="45"/>
                  </a:moveTo>
                  <a:cubicBezTo>
                    <a:pt x="80" y="45"/>
                    <a:pt x="79" y="44"/>
                    <a:pt x="79" y="44"/>
                  </a:cubicBezTo>
                  <a:cubicBezTo>
                    <a:pt x="79" y="44"/>
                    <a:pt x="78" y="43"/>
                    <a:pt x="78" y="42"/>
                  </a:cubicBezTo>
                  <a:cubicBezTo>
                    <a:pt x="77" y="40"/>
                    <a:pt x="77" y="37"/>
                    <a:pt x="77" y="34"/>
                  </a:cubicBezTo>
                  <a:cubicBezTo>
                    <a:pt x="77" y="30"/>
                    <a:pt x="77" y="28"/>
                    <a:pt x="78" y="25"/>
                  </a:cubicBezTo>
                  <a:cubicBezTo>
                    <a:pt x="78" y="24"/>
                    <a:pt x="79" y="24"/>
                    <a:pt x="79" y="23"/>
                  </a:cubicBezTo>
                  <a:cubicBezTo>
                    <a:pt x="79" y="23"/>
                    <a:pt x="80" y="23"/>
                    <a:pt x="80" y="23"/>
                  </a:cubicBezTo>
                  <a:cubicBezTo>
                    <a:pt x="80" y="23"/>
                    <a:pt x="81" y="23"/>
                    <a:pt x="81" y="23"/>
                  </a:cubicBezTo>
                  <a:cubicBezTo>
                    <a:pt x="81" y="24"/>
                    <a:pt x="82" y="24"/>
                    <a:pt x="82" y="25"/>
                  </a:cubicBezTo>
                  <a:cubicBezTo>
                    <a:pt x="83" y="28"/>
                    <a:pt x="84" y="30"/>
                    <a:pt x="84" y="34"/>
                  </a:cubicBezTo>
                  <a:cubicBezTo>
                    <a:pt x="84" y="37"/>
                    <a:pt x="83" y="40"/>
                    <a:pt x="82" y="42"/>
                  </a:cubicBezTo>
                  <a:cubicBezTo>
                    <a:pt x="82" y="43"/>
                    <a:pt x="81" y="44"/>
                    <a:pt x="81" y="44"/>
                  </a:cubicBezTo>
                  <a:cubicBezTo>
                    <a:pt x="81" y="44"/>
                    <a:pt x="80" y="45"/>
                    <a:pt x="80" y="45"/>
                  </a:cubicBezTo>
                  <a:close/>
                </a:path>
              </a:pathLst>
            </a:custGeom>
            <a:solidFill>
              <a:srgbClr val="00B5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9" name="Freeform 13"/>
            <p:cNvSpPr>
              <a:spLocks noEditPoints="1"/>
            </p:cNvSpPr>
            <p:nvPr/>
          </p:nvSpPr>
          <p:spPr bwMode="auto">
            <a:xfrm>
              <a:off x="4590" y="2004"/>
              <a:ext cx="61" cy="24"/>
            </a:xfrm>
            <a:custGeom>
              <a:avLst/>
              <a:gdLst>
                <a:gd name="T0" fmla="*/ 50 w 50"/>
                <a:gd name="T1" fmla="*/ 10 h 20"/>
                <a:gd name="T2" fmla="*/ 50 w 50"/>
                <a:gd name="T3" fmla="*/ 10 h 20"/>
                <a:gd name="T4" fmla="*/ 40 w 50"/>
                <a:gd name="T5" fmla="*/ 0 h 20"/>
                <a:gd name="T6" fmla="*/ 28 w 50"/>
                <a:gd name="T7" fmla="*/ 0 h 20"/>
                <a:gd name="T8" fmla="*/ 18 w 50"/>
                <a:gd name="T9" fmla="*/ 10 h 20"/>
                <a:gd name="T10" fmla="*/ 18 w 50"/>
                <a:gd name="T11" fmla="*/ 10 h 20"/>
                <a:gd name="T12" fmla="*/ 18 w 50"/>
                <a:gd name="T13" fmla="*/ 11 h 20"/>
                <a:gd name="T14" fmla="*/ 23 w 50"/>
                <a:gd name="T15" fmla="*/ 11 h 20"/>
                <a:gd name="T16" fmla="*/ 23 w 50"/>
                <a:gd name="T17" fmla="*/ 10 h 20"/>
                <a:gd name="T18" fmla="*/ 23 w 50"/>
                <a:gd name="T19" fmla="*/ 10 h 20"/>
                <a:gd name="T20" fmla="*/ 28 w 50"/>
                <a:gd name="T21" fmla="*/ 4 h 20"/>
                <a:gd name="T22" fmla="*/ 40 w 50"/>
                <a:gd name="T23" fmla="*/ 4 h 20"/>
                <a:gd name="T24" fmla="*/ 45 w 50"/>
                <a:gd name="T25" fmla="*/ 10 h 20"/>
                <a:gd name="T26" fmla="*/ 45 w 50"/>
                <a:gd name="T27" fmla="*/ 10 h 20"/>
                <a:gd name="T28" fmla="*/ 40 w 50"/>
                <a:gd name="T29" fmla="*/ 15 h 20"/>
                <a:gd name="T30" fmla="*/ 35 w 50"/>
                <a:gd name="T31" fmla="*/ 15 h 20"/>
                <a:gd name="T32" fmla="*/ 32 w 50"/>
                <a:gd name="T33" fmla="*/ 20 h 20"/>
                <a:gd name="T34" fmla="*/ 40 w 50"/>
                <a:gd name="T35" fmla="*/ 20 h 20"/>
                <a:gd name="T36" fmla="*/ 50 w 50"/>
                <a:gd name="T37" fmla="*/ 10 h 20"/>
                <a:gd name="T38" fmla="*/ 32 w 50"/>
                <a:gd name="T39" fmla="*/ 10 h 20"/>
                <a:gd name="T40" fmla="*/ 32 w 50"/>
                <a:gd name="T41" fmla="*/ 8 h 20"/>
                <a:gd name="T42" fmla="*/ 27 w 50"/>
                <a:gd name="T43" fmla="*/ 8 h 20"/>
                <a:gd name="T44" fmla="*/ 28 w 50"/>
                <a:gd name="T45" fmla="*/ 10 h 20"/>
                <a:gd name="T46" fmla="*/ 28 w 50"/>
                <a:gd name="T47" fmla="*/ 10 h 20"/>
                <a:gd name="T48" fmla="*/ 22 w 50"/>
                <a:gd name="T49" fmla="*/ 15 h 20"/>
                <a:gd name="T50" fmla="*/ 10 w 50"/>
                <a:gd name="T51" fmla="*/ 15 h 20"/>
                <a:gd name="T52" fmla="*/ 5 w 50"/>
                <a:gd name="T53" fmla="*/ 10 h 20"/>
                <a:gd name="T54" fmla="*/ 5 w 50"/>
                <a:gd name="T55" fmla="*/ 10 h 20"/>
                <a:gd name="T56" fmla="*/ 10 w 50"/>
                <a:gd name="T57" fmla="*/ 4 h 20"/>
                <a:gd name="T58" fmla="*/ 16 w 50"/>
                <a:gd name="T59" fmla="*/ 4 h 20"/>
                <a:gd name="T60" fmla="*/ 19 w 50"/>
                <a:gd name="T61" fmla="*/ 0 h 20"/>
                <a:gd name="T62" fmla="*/ 10 w 50"/>
                <a:gd name="T63" fmla="*/ 0 h 20"/>
                <a:gd name="T64" fmla="*/ 0 w 50"/>
                <a:gd name="T65" fmla="*/ 10 h 20"/>
                <a:gd name="T66" fmla="*/ 0 w 50"/>
                <a:gd name="T67" fmla="*/ 10 h 20"/>
                <a:gd name="T68" fmla="*/ 10 w 50"/>
                <a:gd name="T69" fmla="*/ 20 h 20"/>
                <a:gd name="T70" fmla="*/ 22 w 50"/>
                <a:gd name="T71" fmla="*/ 20 h 20"/>
                <a:gd name="T72" fmla="*/ 32 w 50"/>
                <a:gd name="T73"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0" h="20">
                  <a:moveTo>
                    <a:pt x="50" y="10"/>
                  </a:moveTo>
                  <a:cubicBezTo>
                    <a:pt x="50" y="10"/>
                    <a:pt x="50" y="10"/>
                    <a:pt x="50" y="10"/>
                  </a:cubicBezTo>
                  <a:cubicBezTo>
                    <a:pt x="50" y="4"/>
                    <a:pt x="46" y="0"/>
                    <a:pt x="40" y="0"/>
                  </a:cubicBezTo>
                  <a:cubicBezTo>
                    <a:pt x="28" y="0"/>
                    <a:pt x="28" y="0"/>
                    <a:pt x="28" y="0"/>
                  </a:cubicBezTo>
                  <a:cubicBezTo>
                    <a:pt x="23" y="0"/>
                    <a:pt x="18" y="4"/>
                    <a:pt x="18" y="10"/>
                  </a:cubicBezTo>
                  <a:cubicBezTo>
                    <a:pt x="18" y="10"/>
                    <a:pt x="18" y="10"/>
                    <a:pt x="18" y="10"/>
                  </a:cubicBezTo>
                  <a:cubicBezTo>
                    <a:pt x="18" y="10"/>
                    <a:pt x="18" y="11"/>
                    <a:pt x="18" y="11"/>
                  </a:cubicBezTo>
                  <a:cubicBezTo>
                    <a:pt x="23" y="11"/>
                    <a:pt x="23" y="11"/>
                    <a:pt x="23" y="11"/>
                  </a:cubicBezTo>
                  <a:cubicBezTo>
                    <a:pt x="23" y="11"/>
                    <a:pt x="23" y="10"/>
                    <a:pt x="23" y="10"/>
                  </a:cubicBezTo>
                  <a:cubicBezTo>
                    <a:pt x="23" y="10"/>
                    <a:pt x="23" y="10"/>
                    <a:pt x="23" y="10"/>
                  </a:cubicBezTo>
                  <a:cubicBezTo>
                    <a:pt x="23" y="7"/>
                    <a:pt x="25" y="4"/>
                    <a:pt x="28" y="4"/>
                  </a:cubicBezTo>
                  <a:cubicBezTo>
                    <a:pt x="40" y="4"/>
                    <a:pt x="40" y="4"/>
                    <a:pt x="40" y="4"/>
                  </a:cubicBezTo>
                  <a:cubicBezTo>
                    <a:pt x="43" y="4"/>
                    <a:pt x="45" y="7"/>
                    <a:pt x="45" y="10"/>
                  </a:cubicBezTo>
                  <a:cubicBezTo>
                    <a:pt x="45" y="10"/>
                    <a:pt x="45" y="10"/>
                    <a:pt x="45" y="10"/>
                  </a:cubicBezTo>
                  <a:cubicBezTo>
                    <a:pt x="45" y="13"/>
                    <a:pt x="43" y="15"/>
                    <a:pt x="40" y="15"/>
                  </a:cubicBezTo>
                  <a:cubicBezTo>
                    <a:pt x="35" y="15"/>
                    <a:pt x="35" y="15"/>
                    <a:pt x="35" y="15"/>
                  </a:cubicBezTo>
                  <a:cubicBezTo>
                    <a:pt x="34" y="17"/>
                    <a:pt x="33" y="18"/>
                    <a:pt x="32" y="20"/>
                  </a:cubicBezTo>
                  <a:cubicBezTo>
                    <a:pt x="40" y="20"/>
                    <a:pt x="40" y="20"/>
                    <a:pt x="40" y="20"/>
                  </a:cubicBezTo>
                  <a:cubicBezTo>
                    <a:pt x="46" y="20"/>
                    <a:pt x="50" y="15"/>
                    <a:pt x="50" y="10"/>
                  </a:cubicBezTo>
                  <a:close/>
                  <a:moveTo>
                    <a:pt x="32" y="10"/>
                  </a:moveTo>
                  <a:cubicBezTo>
                    <a:pt x="32" y="9"/>
                    <a:pt x="32" y="9"/>
                    <a:pt x="32" y="8"/>
                  </a:cubicBezTo>
                  <a:cubicBezTo>
                    <a:pt x="27" y="8"/>
                    <a:pt x="27" y="8"/>
                    <a:pt x="27" y="8"/>
                  </a:cubicBezTo>
                  <a:cubicBezTo>
                    <a:pt x="28" y="9"/>
                    <a:pt x="28" y="9"/>
                    <a:pt x="28" y="10"/>
                  </a:cubicBezTo>
                  <a:cubicBezTo>
                    <a:pt x="28" y="10"/>
                    <a:pt x="28" y="10"/>
                    <a:pt x="28" y="10"/>
                  </a:cubicBezTo>
                  <a:cubicBezTo>
                    <a:pt x="28" y="13"/>
                    <a:pt x="25" y="15"/>
                    <a:pt x="22" y="15"/>
                  </a:cubicBezTo>
                  <a:cubicBezTo>
                    <a:pt x="10" y="15"/>
                    <a:pt x="10" y="15"/>
                    <a:pt x="10" y="15"/>
                  </a:cubicBezTo>
                  <a:cubicBezTo>
                    <a:pt x="7" y="15"/>
                    <a:pt x="5" y="13"/>
                    <a:pt x="5" y="10"/>
                  </a:cubicBezTo>
                  <a:cubicBezTo>
                    <a:pt x="5" y="10"/>
                    <a:pt x="5" y="10"/>
                    <a:pt x="5" y="10"/>
                  </a:cubicBezTo>
                  <a:cubicBezTo>
                    <a:pt x="5" y="7"/>
                    <a:pt x="7" y="4"/>
                    <a:pt x="10" y="4"/>
                  </a:cubicBezTo>
                  <a:cubicBezTo>
                    <a:pt x="16" y="4"/>
                    <a:pt x="16" y="4"/>
                    <a:pt x="16" y="4"/>
                  </a:cubicBezTo>
                  <a:cubicBezTo>
                    <a:pt x="16" y="3"/>
                    <a:pt x="17" y="1"/>
                    <a:pt x="19" y="0"/>
                  </a:cubicBezTo>
                  <a:cubicBezTo>
                    <a:pt x="10" y="0"/>
                    <a:pt x="10" y="0"/>
                    <a:pt x="10" y="0"/>
                  </a:cubicBezTo>
                  <a:cubicBezTo>
                    <a:pt x="5" y="0"/>
                    <a:pt x="0" y="4"/>
                    <a:pt x="0" y="10"/>
                  </a:cubicBezTo>
                  <a:cubicBezTo>
                    <a:pt x="0" y="10"/>
                    <a:pt x="0" y="10"/>
                    <a:pt x="0" y="10"/>
                  </a:cubicBezTo>
                  <a:cubicBezTo>
                    <a:pt x="0" y="15"/>
                    <a:pt x="5" y="20"/>
                    <a:pt x="10" y="20"/>
                  </a:cubicBezTo>
                  <a:cubicBezTo>
                    <a:pt x="22" y="20"/>
                    <a:pt x="22" y="20"/>
                    <a:pt x="22" y="20"/>
                  </a:cubicBezTo>
                  <a:cubicBezTo>
                    <a:pt x="28" y="20"/>
                    <a:pt x="32" y="15"/>
                    <a:pt x="32" y="10"/>
                  </a:cubicBezTo>
                  <a:close/>
                </a:path>
              </a:pathLst>
            </a:custGeom>
            <a:solidFill>
              <a:srgbClr val="EA1D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20" name="Freeform 14"/>
            <p:cNvSpPr>
              <a:spLocks noEditPoints="1"/>
            </p:cNvSpPr>
            <p:nvPr/>
          </p:nvSpPr>
          <p:spPr bwMode="auto">
            <a:xfrm>
              <a:off x="4647" y="1740"/>
              <a:ext cx="67" cy="65"/>
            </a:xfrm>
            <a:custGeom>
              <a:avLst/>
              <a:gdLst>
                <a:gd name="T0" fmla="*/ 27 w 54"/>
                <a:gd name="T1" fmla="*/ 0 h 53"/>
                <a:gd name="T2" fmla="*/ 0 w 54"/>
                <a:gd name="T3" fmla="*/ 26 h 53"/>
                <a:gd name="T4" fmla="*/ 27 w 54"/>
                <a:gd name="T5" fmla="*/ 53 h 53"/>
                <a:gd name="T6" fmla="*/ 54 w 54"/>
                <a:gd name="T7" fmla="*/ 26 h 53"/>
                <a:gd name="T8" fmla="*/ 27 w 54"/>
                <a:gd name="T9" fmla="*/ 0 h 53"/>
                <a:gd name="T10" fmla="*/ 16 w 54"/>
                <a:gd name="T11" fmla="*/ 43 h 53"/>
                <a:gd name="T12" fmla="*/ 17 w 54"/>
                <a:gd name="T13" fmla="*/ 38 h 53"/>
                <a:gd name="T14" fmla="*/ 7 w 54"/>
                <a:gd name="T15" fmla="*/ 24 h 53"/>
                <a:gd name="T16" fmla="*/ 13 w 54"/>
                <a:gd name="T17" fmla="*/ 12 h 53"/>
                <a:gd name="T18" fmla="*/ 27 w 54"/>
                <a:gd name="T19" fmla="*/ 6 h 53"/>
                <a:gd name="T20" fmla="*/ 41 w 54"/>
                <a:gd name="T21" fmla="*/ 12 h 53"/>
                <a:gd name="T22" fmla="*/ 47 w 54"/>
                <a:gd name="T23" fmla="*/ 24 h 53"/>
                <a:gd name="T24" fmla="*/ 37 w 54"/>
                <a:gd name="T25" fmla="*/ 38 h 53"/>
                <a:gd name="T26" fmla="*/ 38 w 54"/>
                <a:gd name="T27" fmla="*/ 43 h 53"/>
                <a:gd name="T28" fmla="*/ 27 w 54"/>
                <a:gd name="T29" fmla="*/ 46 h 53"/>
                <a:gd name="T30" fmla="*/ 16 w 54"/>
                <a:gd name="T31" fmla="*/ 43 h 53"/>
                <a:gd name="T32" fmla="*/ 29 w 54"/>
                <a:gd name="T33" fmla="*/ 33 h 53"/>
                <a:gd name="T34" fmla="*/ 30 w 54"/>
                <a:gd name="T35" fmla="*/ 35 h 53"/>
                <a:gd name="T36" fmla="*/ 30 w 54"/>
                <a:gd name="T37" fmla="*/ 38 h 53"/>
                <a:gd name="T38" fmla="*/ 29 w 54"/>
                <a:gd name="T39" fmla="*/ 40 h 53"/>
                <a:gd name="T40" fmla="*/ 25 w 54"/>
                <a:gd name="T41" fmla="*/ 40 h 53"/>
                <a:gd name="T42" fmla="*/ 24 w 54"/>
                <a:gd name="T43" fmla="*/ 38 h 53"/>
                <a:gd name="T44" fmla="*/ 24 w 54"/>
                <a:gd name="T45" fmla="*/ 35 h 53"/>
                <a:gd name="T46" fmla="*/ 25 w 54"/>
                <a:gd name="T47" fmla="*/ 33 h 53"/>
                <a:gd name="T48" fmla="*/ 26 w 54"/>
                <a:gd name="T49" fmla="*/ 10 h 53"/>
                <a:gd name="T50" fmla="*/ 28 w 54"/>
                <a:gd name="T51" fmla="*/ 10 h 53"/>
                <a:gd name="T52" fmla="*/ 29 w 54"/>
                <a:gd name="T5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3">
                  <a:moveTo>
                    <a:pt x="27" y="0"/>
                  </a:moveTo>
                  <a:cubicBezTo>
                    <a:pt x="12" y="0"/>
                    <a:pt x="0" y="12"/>
                    <a:pt x="0" y="26"/>
                  </a:cubicBezTo>
                  <a:cubicBezTo>
                    <a:pt x="0" y="41"/>
                    <a:pt x="12" y="53"/>
                    <a:pt x="27" y="53"/>
                  </a:cubicBezTo>
                  <a:cubicBezTo>
                    <a:pt x="42" y="53"/>
                    <a:pt x="54" y="41"/>
                    <a:pt x="54" y="26"/>
                  </a:cubicBezTo>
                  <a:cubicBezTo>
                    <a:pt x="54" y="12"/>
                    <a:pt x="42" y="0"/>
                    <a:pt x="27" y="0"/>
                  </a:cubicBezTo>
                  <a:close/>
                  <a:moveTo>
                    <a:pt x="16" y="43"/>
                  </a:moveTo>
                  <a:cubicBezTo>
                    <a:pt x="17" y="42"/>
                    <a:pt x="17" y="40"/>
                    <a:pt x="17" y="38"/>
                  </a:cubicBezTo>
                  <a:cubicBezTo>
                    <a:pt x="17" y="32"/>
                    <a:pt x="13" y="26"/>
                    <a:pt x="7" y="24"/>
                  </a:cubicBezTo>
                  <a:cubicBezTo>
                    <a:pt x="8" y="20"/>
                    <a:pt x="10" y="15"/>
                    <a:pt x="13" y="12"/>
                  </a:cubicBezTo>
                  <a:cubicBezTo>
                    <a:pt x="17" y="8"/>
                    <a:pt x="22" y="6"/>
                    <a:pt x="27" y="6"/>
                  </a:cubicBezTo>
                  <a:cubicBezTo>
                    <a:pt x="32" y="6"/>
                    <a:pt x="37" y="8"/>
                    <a:pt x="41" y="12"/>
                  </a:cubicBezTo>
                  <a:cubicBezTo>
                    <a:pt x="44" y="15"/>
                    <a:pt x="46" y="20"/>
                    <a:pt x="47" y="24"/>
                  </a:cubicBezTo>
                  <a:cubicBezTo>
                    <a:pt x="41" y="26"/>
                    <a:pt x="37" y="32"/>
                    <a:pt x="37" y="38"/>
                  </a:cubicBezTo>
                  <a:cubicBezTo>
                    <a:pt x="37" y="40"/>
                    <a:pt x="37" y="42"/>
                    <a:pt x="38" y="43"/>
                  </a:cubicBezTo>
                  <a:cubicBezTo>
                    <a:pt x="35" y="45"/>
                    <a:pt x="31" y="46"/>
                    <a:pt x="27" y="46"/>
                  </a:cubicBezTo>
                  <a:cubicBezTo>
                    <a:pt x="23" y="46"/>
                    <a:pt x="19" y="45"/>
                    <a:pt x="16" y="43"/>
                  </a:cubicBezTo>
                  <a:close/>
                  <a:moveTo>
                    <a:pt x="29" y="33"/>
                  </a:moveTo>
                  <a:cubicBezTo>
                    <a:pt x="30" y="33"/>
                    <a:pt x="30" y="34"/>
                    <a:pt x="30" y="35"/>
                  </a:cubicBezTo>
                  <a:cubicBezTo>
                    <a:pt x="30" y="38"/>
                    <a:pt x="30" y="38"/>
                    <a:pt x="30" y="38"/>
                  </a:cubicBezTo>
                  <a:cubicBezTo>
                    <a:pt x="30" y="39"/>
                    <a:pt x="30" y="40"/>
                    <a:pt x="29" y="40"/>
                  </a:cubicBezTo>
                  <a:cubicBezTo>
                    <a:pt x="25" y="40"/>
                    <a:pt x="25" y="40"/>
                    <a:pt x="25" y="40"/>
                  </a:cubicBezTo>
                  <a:cubicBezTo>
                    <a:pt x="25" y="40"/>
                    <a:pt x="24" y="39"/>
                    <a:pt x="24" y="38"/>
                  </a:cubicBezTo>
                  <a:cubicBezTo>
                    <a:pt x="24" y="35"/>
                    <a:pt x="24" y="35"/>
                    <a:pt x="24" y="35"/>
                  </a:cubicBezTo>
                  <a:cubicBezTo>
                    <a:pt x="24" y="34"/>
                    <a:pt x="24" y="33"/>
                    <a:pt x="25" y="33"/>
                  </a:cubicBezTo>
                  <a:cubicBezTo>
                    <a:pt x="26" y="10"/>
                    <a:pt x="26" y="10"/>
                    <a:pt x="26" y="10"/>
                  </a:cubicBezTo>
                  <a:cubicBezTo>
                    <a:pt x="28" y="10"/>
                    <a:pt x="28" y="10"/>
                    <a:pt x="28" y="10"/>
                  </a:cubicBezTo>
                  <a:lnTo>
                    <a:pt x="29" y="33"/>
                  </a:lnTo>
                  <a:close/>
                </a:path>
              </a:pathLst>
            </a:custGeom>
            <a:solidFill>
              <a:srgbClr val="8C1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21" name="Freeform 15"/>
            <p:cNvSpPr>
              <a:spLocks noEditPoints="1"/>
            </p:cNvSpPr>
            <p:nvPr/>
          </p:nvSpPr>
          <p:spPr bwMode="auto">
            <a:xfrm>
              <a:off x="4639" y="1812"/>
              <a:ext cx="58" cy="46"/>
            </a:xfrm>
            <a:custGeom>
              <a:avLst/>
              <a:gdLst>
                <a:gd name="T0" fmla="*/ 22 w 58"/>
                <a:gd name="T1" fmla="*/ 46 h 46"/>
                <a:gd name="T2" fmla="*/ 0 w 58"/>
                <a:gd name="T3" fmla="*/ 24 h 46"/>
                <a:gd name="T4" fmla="*/ 11 w 58"/>
                <a:gd name="T5" fmla="*/ 13 h 46"/>
                <a:gd name="T6" fmla="*/ 22 w 58"/>
                <a:gd name="T7" fmla="*/ 24 h 46"/>
                <a:gd name="T8" fmla="*/ 47 w 58"/>
                <a:gd name="T9" fmla="*/ 0 h 46"/>
                <a:gd name="T10" fmla="*/ 58 w 58"/>
                <a:gd name="T11" fmla="*/ 11 h 46"/>
                <a:gd name="T12" fmla="*/ 22 w 58"/>
                <a:gd name="T13" fmla="*/ 46 h 46"/>
                <a:gd name="T14" fmla="*/ 6 w 58"/>
                <a:gd name="T15" fmla="*/ 24 h 46"/>
                <a:gd name="T16" fmla="*/ 22 w 58"/>
                <a:gd name="T17" fmla="*/ 40 h 46"/>
                <a:gd name="T18" fmla="*/ 51 w 58"/>
                <a:gd name="T19" fmla="*/ 11 h 46"/>
                <a:gd name="T20" fmla="*/ 47 w 58"/>
                <a:gd name="T21" fmla="*/ 6 h 46"/>
                <a:gd name="T22" fmla="*/ 22 w 58"/>
                <a:gd name="T23" fmla="*/ 30 h 46"/>
                <a:gd name="T24" fmla="*/ 11 w 58"/>
                <a:gd name="T25" fmla="*/ 19 h 46"/>
                <a:gd name="T26" fmla="*/ 6 w 58"/>
                <a:gd name="T27" fmla="*/ 2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8" h="46">
                  <a:moveTo>
                    <a:pt x="22" y="46"/>
                  </a:moveTo>
                  <a:lnTo>
                    <a:pt x="0" y="24"/>
                  </a:lnTo>
                  <a:lnTo>
                    <a:pt x="11" y="13"/>
                  </a:lnTo>
                  <a:lnTo>
                    <a:pt x="22" y="24"/>
                  </a:lnTo>
                  <a:lnTo>
                    <a:pt x="47" y="0"/>
                  </a:lnTo>
                  <a:lnTo>
                    <a:pt x="58" y="11"/>
                  </a:lnTo>
                  <a:lnTo>
                    <a:pt x="22" y="46"/>
                  </a:lnTo>
                  <a:close/>
                  <a:moveTo>
                    <a:pt x="6" y="24"/>
                  </a:moveTo>
                  <a:lnTo>
                    <a:pt x="22" y="40"/>
                  </a:lnTo>
                  <a:lnTo>
                    <a:pt x="51" y="11"/>
                  </a:lnTo>
                  <a:lnTo>
                    <a:pt x="47" y="6"/>
                  </a:lnTo>
                  <a:lnTo>
                    <a:pt x="22" y="30"/>
                  </a:lnTo>
                  <a:lnTo>
                    <a:pt x="11" y="19"/>
                  </a:lnTo>
                  <a:lnTo>
                    <a:pt x="6" y="24"/>
                  </a:lnTo>
                  <a:close/>
                </a:path>
              </a:pathLst>
            </a:custGeom>
            <a:solidFill>
              <a:srgbClr val="CF0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22" name="Freeform 16"/>
            <p:cNvSpPr>
              <a:spLocks noEditPoints="1"/>
            </p:cNvSpPr>
            <p:nvPr/>
          </p:nvSpPr>
          <p:spPr bwMode="auto">
            <a:xfrm>
              <a:off x="4541" y="1903"/>
              <a:ext cx="68" cy="91"/>
            </a:xfrm>
            <a:custGeom>
              <a:avLst/>
              <a:gdLst>
                <a:gd name="T0" fmla="*/ 53 w 56"/>
                <a:gd name="T1" fmla="*/ 9 h 74"/>
                <a:gd name="T2" fmla="*/ 49 w 56"/>
                <a:gd name="T3" fmla="*/ 9 h 74"/>
                <a:gd name="T4" fmla="*/ 49 w 56"/>
                <a:gd name="T5" fmla="*/ 14 h 74"/>
                <a:gd name="T6" fmla="*/ 51 w 56"/>
                <a:gd name="T7" fmla="*/ 14 h 74"/>
                <a:gd name="T8" fmla="*/ 51 w 56"/>
                <a:gd name="T9" fmla="*/ 51 h 74"/>
                <a:gd name="T10" fmla="*/ 32 w 56"/>
                <a:gd name="T11" fmla="*/ 51 h 74"/>
                <a:gd name="T12" fmla="*/ 32 w 56"/>
                <a:gd name="T13" fmla="*/ 70 h 74"/>
                <a:gd name="T14" fmla="*/ 5 w 56"/>
                <a:gd name="T15" fmla="*/ 70 h 74"/>
                <a:gd name="T16" fmla="*/ 5 w 56"/>
                <a:gd name="T17" fmla="*/ 14 h 74"/>
                <a:gd name="T18" fmla="*/ 7 w 56"/>
                <a:gd name="T19" fmla="*/ 14 h 74"/>
                <a:gd name="T20" fmla="*/ 7 w 56"/>
                <a:gd name="T21" fmla="*/ 9 h 74"/>
                <a:gd name="T22" fmla="*/ 2 w 56"/>
                <a:gd name="T23" fmla="*/ 9 h 74"/>
                <a:gd name="T24" fmla="*/ 0 w 56"/>
                <a:gd name="T25" fmla="*/ 12 h 74"/>
                <a:gd name="T26" fmla="*/ 0 w 56"/>
                <a:gd name="T27" fmla="*/ 72 h 74"/>
                <a:gd name="T28" fmla="*/ 2 w 56"/>
                <a:gd name="T29" fmla="*/ 74 h 74"/>
                <a:gd name="T30" fmla="*/ 39 w 56"/>
                <a:gd name="T31" fmla="*/ 74 h 74"/>
                <a:gd name="T32" fmla="*/ 56 w 56"/>
                <a:gd name="T33" fmla="*/ 57 h 74"/>
                <a:gd name="T34" fmla="*/ 56 w 56"/>
                <a:gd name="T35" fmla="*/ 12 h 74"/>
                <a:gd name="T36" fmla="*/ 53 w 56"/>
                <a:gd name="T37" fmla="*/ 9 h 74"/>
                <a:gd name="T38" fmla="*/ 37 w 56"/>
                <a:gd name="T39" fmla="*/ 70 h 74"/>
                <a:gd name="T40" fmla="*/ 37 w 56"/>
                <a:gd name="T41" fmla="*/ 56 h 74"/>
                <a:gd name="T42" fmla="*/ 51 w 56"/>
                <a:gd name="T43" fmla="*/ 56 h 74"/>
                <a:gd name="T44" fmla="*/ 37 w 56"/>
                <a:gd name="T45" fmla="*/ 70 h 74"/>
                <a:gd name="T46" fmla="*/ 46 w 56"/>
                <a:gd name="T47" fmla="*/ 9 h 74"/>
                <a:gd name="T48" fmla="*/ 37 w 56"/>
                <a:gd name="T49" fmla="*/ 9 h 74"/>
                <a:gd name="T50" fmla="*/ 37 w 56"/>
                <a:gd name="T51" fmla="*/ 5 h 74"/>
                <a:gd name="T52" fmla="*/ 32 w 56"/>
                <a:gd name="T53" fmla="*/ 0 h 74"/>
                <a:gd name="T54" fmla="*/ 23 w 56"/>
                <a:gd name="T55" fmla="*/ 0 h 74"/>
                <a:gd name="T56" fmla="*/ 19 w 56"/>
                <a:gd name="T57" fmla="*/ 5 h 74"/>
                <a:gd name="T58" fmla="*/ 19 w 56"/>
                <a:gd name="T59" fmla="*/ 9 h 74"/>
                <a:gd name="T60" fmla="*/ 9 w 56"/>
                <a:gd name="T61" fmla="*/ 9 h 74"/>
                <a:gd name="T62" fmla="*/ 9 w 56"/>
                <a:gd name="T63" fmla="*/ 19 h 74"/>
                <a:gd name="T64" fmla="*/ 46 w 56"/>
                <a:gd name="T65" fmla="*/ 19 h 74"/>
                <a:gd name="T66" fmla="*/ 46 w 56"/>
                <a:gd name="T67" fmla="*/ 9 h 74"/>
                <a:gd name="T68" fmla="*/ 32 w 56"/>
                <a:gd name="T69" fmla="*/ 9 h 74"/>
                <a:gd name="T70" fmla="*/ 23 w 56"/>
                <a:gd name="T71" fmla="*/ 9 h 74"/>
                <a:gd name="T72" fmla="*/ 23 w 56"/>
                <a:gd name="T73" fmla="*/ 5 h 74"/>
                <a:gd name="T74" fmla="*/ 23 w 56"/>
                <a:gd name="T75" fmla="*/ 5 h 74"/>
                <a:gd name="T76" fmla="*/ 32 w 56"/>
                <a:gd name="T77" fmla="*/ 5 h 74"/>
                <a:gd name="T78" fmla="*/ 32 w 56"/>
                <a:gd name="T79" fmla="*/ 5 h 74"/>
                <a:gd name="T80" fmla="*/ 32 w 56"/>
                <a:gd name="T81" fmla="*/ 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56" h="74">
                  <a:moveTo>
                    <a:pt x="53" y="9"/>
                  </a:moveTo>
                  <a:cubicBezTo>
                    <a:pt x="49" y="9"/>
                    <a:pt x="49" y="9"/>
                    <a:pt x="49" y="9"/>
                  </a:cubicBezTo>
                  <a:cubicBezTo>
                    <a:pt x="49" y="14"/>
                    <a:pt x="49" y="14"/>
                    <a:pt x="49" y="14"/>
                  </a:cubicBezTo>
                  <a:cubicBezTo>
                    <a:pt x="51" y="14"/>
                    <a:pt x="51" y="14"/>
                    <a:pt x="51" y="14"/>
                  </a:cubicBezTo>
                  <a:cubicBezTo>
                    <a:pt x="51" y="51"/>
                    <a:pt x="51" y="51"/>
                    <a:pt x="51" y="51"/>
                  </a:cubicBezTo>
                  <a:cubicBezTo>
                    <a:pt x="32" y="51"/>
                    <a:pt x="32" y="51"/>
                    <a:pt x="32" y="51"/>
                  </a:cubicBezTo>
                  <a:cubicBezTo>
                    <a:pt x="32" y="70"/>
                    <a:pt x="32" y="70"/>
                    <a:pt x="32" y="70"/>
                  </a:cubicBezTo>
                  <a:cubicBezTo>
                    <a:pt x="5" y="70"/>
                    <a:pt x="5" y="70"/>
                    <a:pt x="5" y="70"/>
                  </a:cubicBezTo>
                  <a:cubicBezTo>
                    <a:pt x="5" y="14"/>
                    <a:pt x="5" y="14"/>
                    <a:pt x="5" y="14"/>
                  </a:cubicBezTo>
                  <a:cubicBezTo>
                    <a:pt x="7" y="14"/>
                    <a:pt x="7" y="14"/>
                    <a:pt x="7" y="14"/>
                  </a:cubicBezTo>
                  <a:cubicBezTo>
                    <a:pt x="7" y="9"/>
                    <a:pt x="7" y="9"/>
                    <a:pt x="7" y="9"/>
                  </a:cubicBezTo>
                  <a:cubicBezTo>
                    <a:pt x="2" y="9"/>
                    <a:pt x="2" y="9"/>
                    <a:pt x="2" y="9"/>
                  </a:cubicBezTo>
                  <a:cubicBezTo>
                    <a:pt x="1" y="9"/>
                    <a:pt x="0" y="10"/>
                    <a:pt x="0" y="12"/>
                  </a:cubicBezTo>
                  <a:cubicBezTo>
                    <a:pt x="0" y="72"/>
                    <a:pt x="0" y="72"/>
                    <a:pt x="0" y="72"/>
                  </a:cubicBezTo>
                  <a:cubicBezTo>
                    <a:pt x="0" y="73"/>
                    <a:pt x="1" y="74"/>
                    <a:pt x="2" y="74"/>
                  </a:cubicBezTo>
                  <a:cubicBezTo>
                    <a:pt x="39" y="74"/>
                    <a:pt x="39" y="74"/>
                    <a:pt x="39" y="74"/>
                  </a:cubicBezTo>
                  <a:cubicBezTo>
                    <a:pt x="56" y="57"/>
                    <a:pt x="56" y="57"/>
                    <a:pt x="56" y="57"/>
                  </a:cubicBezTo>
                  <a:cubicBezTo>
                    <a:pt x="56" y="12"/>
                    <a:pt x="56" y="12"/>
                    <a:pt x="56" y="12"/>
                  </a:cubicBezTo>
                  <a:cubicBezTo>
                    <a:pt x="56" y="10"/>
                    <a:pt x="55" y="9"/>
                    <a:pt x="53" y="9"/>
                  </a:cubicBezTo>
                  <a:close/>
                  <a:moveTo>
                    <a:pt x="37" y="70"/>
                  </a:moveTo>
                  <a:cubicBezTo>
                    <a:pt x="37" y="56"/>
                    <a:pt x="37" y="56"/>
                    <a:pt x="37" y="56"/>
                  </a:cubicBezTo>
                  <a:cubicBezTo>
                    <a:pt x="51" y="56"/>
                    <a:pt x="51" y="56"/>
                    <a:pt x="51" y="56"/>
                  </a:cubicBezTo>
                  <a:lnTo>
                    <a:pt x="37" y="70"/>
                  </a:lnTo>
                  <a:close/>
                  <a:moveTo>
                    <a:pt x="46" y="9"/>
                  </a:moveTo>
                  <a:cubicBezTo>
                    <a:pt x="37" y="9"/>
                    <a:pt x="37" y="9"/>
                    <a:pt x="37" y="9"/>
                  </a:cubicBezTo>
                  <a:cubicBezTo>
                    <a:pt x="37" y="5"/>
                    <a:pt x="37" y="5"/>
                    <a:pt x="37" y="5"/>
                  </a:cubicBezTo>
                  <a:cubicBezTo>
                    <a:pt x="37" y="2"/>
                    <a:pt x="35" y="0"/>
                    <a:pt x="32" y="0"/>
                  </a:cubicBezTo>
                  <a:cubicBezTo>
                    <a:pt x="23" y="0"/>
                    <a:pt x="23" y="0"/>
                    <a:pt x="23" y="0"/>
                  </a:cubicBezTo>
                  <a:cubicBezTo>
                    <a:pt x="21" y="0"/>
                    <a:pt x="19" y="2"/>
                    <a:pt x="19" y="5"/>
                  </a:cubicBezTo>
                  <a:cubicBezTo>
                    <a:pt x="19" y="9"/>
                    <a:pt x="19" y="9"/>
                    <a:pt x="19" y="9"/>
                  </a:cubicBezTo>
                  <a:cubicBezTo>
                    <a:pt x="9" y="9"/>
                    <a:pt x="9" y="9"/>
                    <a:pt x="9" y="9"/>
                  </a:cubicBezTo>
                  <a:cubicBezTo>
                    <a:pt x="9" y="19"/>
                    <a:pt x="9" y="19"/>
                    <a:pt x="9" y="19"/>
                  </a:cubicBezTo>
                  <a:cubicBezTo>
                    <a:pt x="46" y="19"/>
                    <a:pt x="46" y="19"/>
                    <a:pt x="46" y="19"/>
                  </a:cubicBezTo>
                  <a:lnTo>
                    <a:pt x="46" y="9"/>
                  </a:lnTo>
                  <a:close/>
                  <a:moveTo>
                    <a:pt x="32" y="9"/>
                  </a:moveTo>
                  <a:cubicBezTo>
                    <a:pt x="23" y="9"/>
                    <a:pt x="23" y="9"/>
                    <a:pt x="23" y="9"/>
                  </a:cubicBezTo>
                  <a:cubicBezTo>
                    <a:pt x="23" y="5"/>
                    <a:pt x="23" y="5"/>
                    <a:pt x="23" y="5"/>
                  </a:cubicBezTo>
                  <a:cubicBezTo>
                    <a:pt x="23" y="5"/>
                    <a:pt x="23" y="5"/>
                    <a:pt x="23" y="5"/>
                  </a:cubicBezTo>
                  <a:cubicBezTo>
                    <a:pt x="32" y="5"/>
                    <a:pt x="32" y="5"/>
                    <a:pt x="32" y="5"/>
                  </a:cubicBezTo>
                  <a:cubicBezTo>
                    <a:pt x="32" y="5"/>
                    <a:pt x="32" y="5"/>
                    <a:pt x="32" y="5"/>
                  </a:cubicBezTo>
                  <a:lnTo>
                    <a:pt x="32" y="9"/>
                  </a:lnTo>
                  <a:close/>
                </a:path>
              </a:pathLst>
            </a:custGeom>
            <a:solidFill>
              <a:srgbClr val="00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23" name="Freeform 17"/>
            <p:cNvSpPr>
              <a:spLocks/>
            </p:cNvSpPr>
            <p:nvPr/>
          </p:nvSpPr>
          <p:spPr bwMode="auto">
            <a:xfrm>
              <a:off x="4290" y="2011"/>
              <a:ext cx="233" cy="131"/>
            </a:xfrm>
            <a:custGeom>
              <a:avLst/>
              <a:gdLst>
                <a:gd name="T0" fmla="*/ 190 w 190"/>
                <a:gd name="T1" fmla="*/ 74 h 106"/>
                <a:gd name="T2" fmla="*/ 166 w 190"/>
                <a:gd name="T3" fmla="*/ 43 h 106"/>
                <a:gd name="T4" fmla="*/ 122 w 190"/>
                <a:gd name="T5" fmla="*/ 0 h 106"/>
                <a:gd name="T6" fmla="*/ 87 w 190"/>
                <a:gd name="T7" fmla="*/ 16 h 106"/>
                <a:gd name="T8" fmla="*/ 67 w 190"/>
                <a:gd name="T9" fmla="*/ 7 h 106"/>
                <a:gd name="T10" fmla="*/ 42 w 190"/>
                <a:gd name="T11" fmla="*/ 32 h 106"/>
                <a:gd name="T12" fmla="*/ 43 w 190"/>
                <a:gd name="T13" fmla="*/ 35 h 106"/>
                <a:gd name="T14" fmla="*/ 36 w 190"/>
                <a:gd name="T15" fmla="*/ 35 h 106"/>
                <a:gd name="T16" fmla="*/ 0 w 190"/>
                <a:gd name="T17" fmla="*/ 70 h 106"/>
                <a:gd name="T18" fmla="*/ 36 w 190"/>
                <a:gd name="T19" fmla="*/ 106 h 106"/>
                <a:gd name="T20" fmla="*/ 158 w 190"/>
                <a:gd name="T21" fmla="*/ 106 h 106"/>
                <a:gd name="T22" fmla="*/ 158 w 190"/>
                <a:gd name="T23" fmla="*/ 106 h 106"/>
                <a:gd name="T24" fmla="*/ 190 w 190"/>
                <a:gd name="T25" fmla="*/ 7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90" h="106">
                  <a:moveTo>
                    <a:pt x="190" y="74"/>
                  </a:moveTo>
                  <a:cubicBezTo>
                    <a:pt x="190" y="59"/>
                    <a:pt x="180" y="46"/>
                    <a:pt x="166" y="43"/>
                  </a:cubicBezTo>
                  <a:cubicBezTo>
                    <a:pt x="165" y="19"/>
                    <a:pt x="146" y="0"/>
                    <a:pt x="122" y="0"/>
                  </a:cubicBezTo>
                  <a:cubicBezTo>
                    <a:pt x="107" y="0"/>
                    <a:pt x="95" y="6"/>
                    <a:pt x="87" y="16"/>
                  </a:cubicBezTo>
                  <a:cubicBezTo>
                    <a:pt x="82" y="11"/>
                    <a:pt x="75" y="7"/>
                    <a:pt x="67" y="7"/>
                  </a:cubicBezTo>
                  <a:cubicBezTo>
                    <a:pt x="54" y="7"/>
                    <a:pt x="42" y="18"/>
                    <a:pt x="42" y="32"/>
                  </a:cubicBezTo>
                  <a:cubicBezTo>
                    <a:pt x="42" y="33"/>
                    <a:pt x="43" y="34"/>
                    <a:pt x="43" y="35"/>
                  </a:cubicBezTo>
                  <a:cubicBezTo>
                    <a:pt x="41" y="35"/>
                    <a:pt x="38" y="35"/>
                    <a:pt x="36" y="35"/>
                  </a:cubicBezTo>
                  <a:cubicBezTo>
                    <a:pt x="16" y="35"/>
                    <a:pt x="0" y="51"/>
                    <a:pt x="0" y="70"/>
                  </a:cubicBezTo>
                  <a:cubicBezTo>
                    <a:pt x="0" y="90"/>
                    <a:pt x="16" y="106"/>
                    <a:pt x="36" y="106"/>
                  </a:cubicBezTo>
                  <a:cubicBezTo>
                    <a:pt x="158" y="106"/>
                    <a:pt x="158" y="106"/>
                    <a:pt x="158" y="106"/>
                  </a:cubicBezTo>
                  <a:cubicBezTo>
                    <a:pt x="158" y="106"/>
                    <a:pt x="158" y="106"/>
                    <a:pt x="158" y="106"/>
                  </a:cubicBezTo>
                  <a:cubicBezTo>
                    <a:pt x="176" y="106"/>
                    <a:pt x="190" y="92"/>
                    <a:pt x="190" y="74"/>
                  </a:cubicBezTo>
                  <a:close/>
                </a:path>
              </a:pathLst>
            </a:custGeom>
            <a:solidFill>
              <a:srgbClr val="6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24" name="Freeform 18"/>
            <p:cNvSpPr>
              <a:spLocks/>
            </p:cNvSpPr>
            <p:nvPr/>
          </p:nvSpPr>
          <p:spPr bwMode="auto">
            <a:xfrm>
              <a:off x="4538" y="1666"/>
              <a:ext cx="112" cy="123"/>
            </a:xfrm>
            <a:custGeom>
              <a:avLst/>
              <a:gdLst>
                <a:gd name="T0" fmla="*/ 61 w 91"/>
                <a:gd name="T1" fmla="*/ 28 h 100"/>
                <a:gd name="T2" fmla="*/ 51 w 91"/>
                <a:gd name="T3" fmla="*/ 39 h 100"/>
                <a:gd name="T4" fmla="*/ 46 w 91"/>
                <a:gd name="T5" fmla="*/ 47 h 100"/>
                <a:gd name="T6" fmla="*/ 48 w 91"/>
                <a:gd name="T7" fmla="*/ 30 h 100"/>
                <a:gd name="T8" fmla="*/ 48 w 91"/>
                <a:gd name="T9" fmla="*/ 15 h 100"/>
                <a:gd name="T10" fmla="*/ 23 w 91"/>
                <a:gd name="T11" fmla="*/ 5 h 100"/>
                <a:gd name="T12" fmla="*/ 13 w 91"/>
                <a:gd name="T13" fmla="*/ 30 h 100"/>
                <a:gd name="T14" fmla="*/ 24 w 91"/>
                <a:gd name="T15" fmla="*/ 41 h 100"/>
                <a:gd name="T16" fmla="*/ 38 w 91"/>
                <a:gd name="T17" fmla="*/ 51 h 100"/>
                <a:gd name="T18" fmla="*/ 29 w 91"/>
                <a:gd name="T19" fmla="*/ 49 h 100"/>
                <a:gd name="T20" fmla="*/ 14 w 91"/>
                <a:gd name="T21" fmla="*/ 49 h 100"/>
                <a:gd name="T22" fmla="*/ 4 w 91"/>
                <a:gd name="T23" fmla="*/ 74 h 100"/>
                <a:gd name="T24" fmla="*/ 30 w 91"/>
                <a:gd name="T25" fmla="*/ 85 h 100"/>
                <a:gd name="T26" fmla="*/ 40 w 91"/>
                <a:gd name="T27" fmla="*/ 73 h 100"/>
                <a:gd name="T28" fmla="*/ 45 w 91"/>
                <a:gd name="T29" fmla="*/ 65 h 100"/>
                <a:gd name="T30" fmla="*/ 43 w 91"/>
                <a:gd name="T31" fmla="*/ 97 h 100"/>
                <a:gd name="T32" fmla="*/ 45 w 91"/>
                <a:gd name="T33" fmla="*/ 100 h 100"/>
                <a:gd name="T34" fmla="*/ 61 w 91"/>
                <a:gd name="T35" fmla="*/ 93 h 100"/>
                <a:gd name="T36" fmla="*/ 78 w 91"/>
                <a:gd name="T37" fmla="*/ 85 h 100"/>
                <a:gd name="T38" fmla="*/ 76 w 91"/>
                <a:gd name="T39" fmla="*/ 82 h 100"/>
                <a:gd name="T40" fmla="*/ 53 w 91"/>
                <a:gd name="T41" fmla="*/ 62 h 100"/>
                <a:gd name="T42" fmla="*/ 61 w 91"/>
                <a:gd name="T43" fmla="*/ 64 h 100"/>
                <a:gd name="T44" fmla="*/ 77 w 91"/>
                <a:gd name="T45" fmla="*/ 64 h 100"/>
                <a:gd name="T46" fmla="*/ 87 w 91"/>
                <a:gd name="T47" fmla="*/ 38 h 100"/>
                <a:gd name="T48" fmla="*/ 61 w 91"/>
                <a:gd name="T49"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91" h="100">
                  <a:moveTo>
                    <a:pt x="61" y="28"/>
                  </a:moveTo>
                  <a:cubicBezTo>
                    <a:pt x="56" y="30"/>
                    <a:pt x="52" y="34"/>
                    <a:pt x="51" y="39"/>
                  </a:cubicBezTo>
                  <a:cubicBezTo>
                    <a:pt x="50" y="41"/>
                    <a:pt x="48" y="44"/>
                    <a:pt x="46" y="47"/>
                  </a:cubicBezTo>
                  <a:cubicBezTo>
                    <a:pt x="46" y="42"/>
                    <a:pt x="47" y="34"/>
                    <a:pt x="48" y="30"/>
                  </a:cubicBezTo>
                  <a:cubicBezTo>
                    <a:pt x="50" y="26"/>
                    <a:pt x="50" y="20"/>
                    <a:pt x="48" y="15"/>
                  </a:cubicBezTo>
                  <a:cubicBezTo>
                    <a:pt x="44" y="5"/>
                    <a:pt x="32" y="0"/>
                    <a:pt x="23" y="5"/>
                  </a:cubicBezTo>
                  <a:cubicBezTo>
                    <a:pt x="13" y="9"/>
                    <a:pt x="9" y="20"/>
                    <a:pt x="13" y="30"/>
                  </a:cubicBezTo>
                  <a:cubicBezTo>
                    <a:pt x="15" y="35"/>
                    <a:pt x="19" y="39"/>
                    <a:pt x="24" y="41"/>
                  </a:cubicBezTo>
                  <a:cubicBezTo>
                    <a:pt x="28" y="42"/>
                    <a:pt x="34" y="46"/>
                    <a:pt x="38" y="51"/>
                  </a:cubicBezTo>
                  <a:cubicBezTo>
                    <a:pt x="34" y="50"/>
                    <a:pt x="31" y="49"/>
                    <a:pt x="29" y="49"/>
                  </a:cubicBezTo>
                  <a:cubicBezTo>
                    <a:pt x="24" y="47"/>
                    <a:pt x="19" y="46"/>
                    <a:pt x="14" y="49"/>
                  </a:cubicBezTo>
                  <a:cubicBezTo>
                    <a:pt x="4" y="53"/>
                    <a:pt x="0" y="65"/>
                    <a:pt x="4" y="74"/>
                  </a:cubicBezTo>
                  <a:cubicBezTo>
                    <a:pt x="8" y="84"/>
                    <a:pt x="20" y="89"/>
                    <a:pt x="30" y="85"/>
                  </a:cubicBezTo>
                  <a:cubicBezTo>
                    <a:pt x="35" y="82"/>
                    <a:pt x="38" y="78"/>
                    <a:pt x="40" y="73"/>
                  </a:cubicBezTo>
                  <a:cubicBezTo>
                    <a:pt x="41" y="71"/>
                    <a:pt x="42" y="68"/>
                    <a:pt x="45" y="65"/>
                  </a:cubicBezTo>
                  <a:cubicBezTo>
                    <a:pt x="50" y="78"/>
                    <a:pt x="48" y="90"/>
                    <a:pt x="43" y="97"/>
                  </a:cubicBezTo>
                  <a:cubicBezTo>
                    <a:pt x="45" y="100"/>
                    <a:pt x="45" y="100"/>
                    <a:pt x="45" y="100"/>
                  </a:cubicBezTo>
                  <a:cubicBezTo>
                    <a:pt x="61" y="93"/>
                    <a:pt x="61" y="93"/>
                    <a:pt x="61" y="93"/>
                  </a:cubicBezTo>
                  <a:cubicBezTo>
                    <a:pt x="78" y="85"/>
                    <a:pt x="78" y="85"/>
                    <a:pt x="78" y="85"/>
                  </a:cubicBezTo>
                  <a:cubicBezTo>
                    <a:pt x="76" y="82"/>
                    <a:pt x="76" y="82"/>
                    <a:pt x="76" y="82"/>
                  </a:cubicBezTo>
                  <a:cubicBezTo>
                    <a:pt x="68" y="81"/>
                    <a:pt x="58" y="74"/>
                    <a:pt x="53" y="62"/>
                  </a:cubicBezTo>
                  <a:cubicBezTo>
                    <a:pt x="56" y="62"/>
                    <a:pt x="59" y="63"/>
                    <a:pt x="61" y="64"/>
                  </a:cubicBezTo>
                  <a:cubicBezTo>
                    <a:pt x="66" y="66"/>
                    <a:pt x="72" y="66"/>
                    <a:pt x="77" y="64"/>
                  </a:cubicBezTo>
                  <a:cubicBezTo>
                    <a:pt x="87" y="60"/>
                    <a:pt x="91" y="48"/>
                    <a:pt x="87" y="38"/>
                  </a:cubicBezTo>
                  <a:cubicBezTo>
                    <a:pt x="82" y="28"/>
                    <a:pt x="71" y="24"/>
                    <a:pt x="61" y="28"/>
                  </a:cubicBezTo>
                  <a:close/>
                </a:path>
              </a:pathLst>
            </a:custGeom>
            <a:solidFill>
              <a:srgbClr val="EA1D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27" name="Freeform 19"/>
            <p:cNvSpPr>
              <a:spLocks noEditPoints="1"/>
            </p:cNvSpPr>
            <p:nvPr/>
          </p:nvSpPr>
          <p:spPr bwMode="auto">
            <a:xfrm>
              <a:off x="4472" y="1960"/>
              <a:ext cx="56" cy="59"/>
            </a:xfrm>
            <a:custGeom>
              <a:avLst/>
              <a:gdLst>
                <a:gd name="T0" fmla="*/ 43 w 46"/>
                <a:gd name="T1" fmla="*/ 28 h 48"/>
                <a:gd name="T2" fmla="*/ 46 w 46"/>
                <a:gd name="T3" fmla="*/ 16 h 48"/>
                <a:gd name="T4" fmla="*/ 41 w 46"/>
                <a:gd name="T5" fmla="*/ 8 h 48"/>
                <a:gd name="T6" fmla="*/ 37 w 46"/>
                <a:gd name="T7" fmla="*/ 9 h 48"/>
                <a:gd name="T8" fmla="*/ 28 w 46"/>
                <a:gd name="T9" fmla="*/ 0 h 48"/>
                <a:gd name="T10" fmla="*/ 18 w 46"/>
                <a:gd name="T11" fmla="*/ 0 h 48"/>
                <a:gd name="T12" fmla="*/ 17 w 46"/>
                <a:gd name="T13" fmla="*/ 4 h 48"/>
                <a:gd name="T14" fmla="*/ 4 w 46"/>
                <a:gd name="T15" fmla="*/ 8 h 48"/>
                <a:gd name="T16" fmla="*/ 0 w 46"/>
                <a:gd name="T17" fmla="*/ 16 h 48"/>
                <a:gd name="T18" fmla="*/ 3 w 46"/>
                <a:gd name="T19" fmla="*/ 19 h 48"/>
                <a:gd name="T20" fmla="*/ 0 w 46"/>
                <a:gd name="T21" fmla="*/ 32 h 48"/>
                <a:gd name="T22" fmla="*/ 4 w 46"/>
                <a:gd name="T23" fmla="*/ 40 h 48"/>
                <a:gd name="T24" fmla="*/ 9 w 46"/>
                <a:gd name="T25" fmla="*/ 39 h 48"/>
                <a:gd name="T26" fmla="*/ 18 w 46"/>
                <a:gd name="T27" fmla="*/ 48 h 48"/>
                <a:gd name="T28" fmla="*/ 28 w 46"/>
                <a:gd name="T29" fmla="*/ 48 h 48"/>
                <a:gd name="T30" fmla="*/ 29 w 46"/>
                <a:gd name="T31" fmla="*/ 43 h 48"/>
                <a:gd name="T32" fmla="*/ 41 w 46"/>
                <a:gd name="T33" fmla="*/ 40 h 48"/>
                <a:gd name="T34" fmla="*/ 46 w 46"/>
                <a:gd name="T35" fmla="*/ 32 h 48"/>
                <a:gd name="T36" fmla="*/ 43 w 46"/>
                <a:gd name="T37" fmla="*/ 28 h 48"/>
                <a:gd name="T38" fmla="*/ 23 w 46"/>
                <a:gd name="T39" fmla="*/ 34 h 48"/>
                <a:gd name="T40" fmla="*/ 13 w 46"/>
                <a:gd name="T41" fmla="*/ 24 h 48"/>
                <a:gd name="T42" fmla="*/ 23 w 46"/>
                <a:gd name="T43" fmla="*/ 14 h 48"/>
                <a:gd name="T44" fmla="*/ 33 w 46"/>
                <a:gd name="T45" fmla="*/ 24 h 48"/>
                <a:gd name="T46" fmla="*/ 23 w 46"/>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43" y="28"/>
                  </a:moveTo>
                  <a:cubicBezTo>
                    <a:pt x="40" y="24"/>
                    <a:pt x="42" y="18"/>
                    <a:pt x="46" y="16"/>
                  </a:cubicBezTo>
                  <a:cubicBezTo>
                    <a:pt x="41" y="8"/>
                    <a:pt x="41" y="8"/>
                    <a:pt x="41" y="8"/>
                  </a:cubicBezTo>
                  <a:cubicBezTo>
                    <a:pt x="40" y="9"/>
                    <a:pt x="38" y="9"/>
                    <a:pt x="37" y="9"/>
                  </a:cubicBezTo>
                  <a:cubicBezTo>
                    <a:pt x="32" y="9"/>
                    <a:pt x="28" y="5"/>
                    <a:pt x="28" y="0"/>
                  </a:cubicBezTo>
                  <a:cubicBezTo>
                    <a:pt x="18" y="0"/>
                    <a:pt x="18" y="0"/>
                    <a:pt x="18" y="0"/>
                  </a:cubicBezTo>
                  <a:cubicBezTo>
                    <a:pt x="18" y="1"/>
                    <a:pt x="18" y="3"/>
                    <a:pt x="17" y="4"/>
                  </a:cubicBezTo>
                  <a:cubicBezTo>
                    <a:pt x="14" y="9"/>
                    <a:pt x="9" y="10"/>
                    <a:pt x="4" y="8"/>
                  </a:cubicBezTo>
                  <a:cubicBezTo>
                    <a:pt x="0" y="16"/>
                    <a:pt x="0" y="16"/>
                    <a:pt x="0" y="16"/>
                  </a:cubicBezTo>
                  <a:cubicBezTo>
                    <a:pt x="1" y="17"/>
                    <a:pt x="2" y="18"/>
                    <a:pt x="3" y="19"/>
                  </a:cubicBezTo>
                  <a:cubicBezTo>
                    <a:pt x="5" y="24"/>
                    <a:pt x="4" y="29"/>
                    <a:pt x="0" y="32"/>
                  </a:cubicBezTo>
                  <a:cubicBezTo>
                    <a:pt x="4" y="40"/>
                    <a:pt x="4" y="40"/>
                    <a:pt x="4" y="40"/>
                  </a:cubicBezTo>
                  <a:cubicBezTo>
                    <a:pt x="6" y="39"/>
                    <a:pt x="7" y="39"/>
                    <a:pt x="9" y="39"/>
                  </a:cubicBezTo>
                  <a:cubicBezTo>
                    <a:pt x="14" y="39"/>
                    <a:pt x="18" y="43"/>
                    <a:pt x="18" y="48"/>
                  </a:cubicBezTo>
                  <a:cubicBezTo>
                    <a:pt x="28" y="48"/>
                    <a:pt x="28" y="48"/>
                    <a:pt x="28" y="48"/>
                  </a:cubicBezTo>
                  <a:cubicBezTo>
                    <a:pt x="28" y="46"/>
                    <a:pt x="28" y="45"/>
                    <a:pt x="29" y="43"/>
                  </a:cubicBezTo>
                  <a:cubicBezTo>
                    <a:pt x="31" y="39"/>
                    <a:pt x="37" y="38"/>
                    <a:pt x="41" y="40"/>
                  </a:cubicBezTo>
                  <a:cubicBezTo>
                    <a:pt x="46" y="32"/>
                    <a:pt x="46" y="32"/>
                    <a:pt x="46" y="32"/>
                  </a:cubicBezTo>
                  <a:cubicBezTo>
                    <a:pt x="45" y="31"/>
                    <a:pt x="44" y="30"/>
                    <a:pt x="43" y="28"/>
                  </a:cubicBezTo>
                  <a:close/>
                  <a:moveTo>
                    <a:pt x="23" y="34"/>
                  </a:moveTo>
                  <a:cubicBezTo>
                    <a:pt x="17" y="34"/>
                    <a:pt x="13" y="29"/>
                    <a:pt x="13" y="24"/>
                  </a:cubicBezTo>
                  <a:cubicBezTo>
                    <a:pt x="13" y="18"/>
                    <a:pt x="17" y="14"/>
                    <a:pt x="23" y="14"/>
                  </a:cubicBezTo>
                  <a:cubicBezTo>
                    <a:pt x="28" y="14"/>
                    <a:pt x="33" y="18"/>
                    <a:pt x="33" y="24"/>
                  </a:cubicBezTo>
                  <a:cubicBezTo>
                    <a:pt x="33" y="29"/>
                    <a:pt x="28" y="34"/>
                    <a:pt x="23" y="34"/>
                  </a:cubicBezTo>
                  <a:close/>
                </a:path>
              </a:pathLst>
            </a:custGeom>
            <a:solidFill>
              <a:srgbClr val="732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30" name="Freeform 20"/>
            <p:cNvSpPr>
              <a:spLocks/>
            </p:cNvSpPr>
            <p:nvPr/>
          </p:nvSpPr>
          <p:spPr bwMode="auto">
            <a:xfrm>
              <a:off x="4520" y="1804"/>
              <a:ext cx="86" cy="87"/>
            </a:xfrm>
            <a:custGeom>
              <a:avLst/>
              <a:gdLst>
                <a:gd name="T0" fmla="*/ 53 w 70"/>
                <a:gd name="T1" fmla="*/ 45 h 71"/>
                <a:gd name="T2" fmla="*/ 41 w 70"/>
                <a:gd name="T3" fmla="*/ 32 h 71"/>
                <a:gd name="T4" fmla="*/ 70 w 70"/>
                <a:gd name="T5" fmla="*/ 10 h 71"/>
                <a:gd name="T6" fmla="*/ 62 w 70"/>
                <a:gd name="T7" fmla="*/ 1 h 71"/>
                <a:gd name="T8" fmla="*/ 25 w 70"/>
                <a:gd name="T9" fmla="*/ 16 h 71"/>
                <a:gd name="T10" fmla="*/ 13 w 70"/>
                <a:gd name="T11" fmla="*/ 4 h 71"/>
                <a:gd name="T12" fmla="*/ 2 w 70"/>
                <a:gd name="T13" fmla="*/ 3 h 71"/>
                <a:gd name="T14" fmla="*/ 4 w 70"/>
                <a:gd name="T15" fmla="*/ 13 h 71"/>
                <a:gd name="T16" fmla="*/ 16 w 70"/>
                <a:gd name="T17" fmla="*/ 25 h 71"/>
                <a:gd name="T18" fmla="*/ 1 w 70"/>
                <a:gd name="T19" fmla="*/ 62 h 71"/>
                <a:gd name="T20" fmla="*/ 10 w 70"/>
                <a:gd name="T21" fmla="*/ 71 h 71"/>
                <a:gd name="T22" fmla="*/ 32 w 70"/>
                <a:gd name="T23" fmla="*/ 41 h 71"/>
                <a:gd name="T24" fmla="*/ 44 w 70"/>
                <a:gd name="T25" fmla="*/ 53 h 71"/>
                <a:gd name="T26" fmla="*/ 44 w 70"/>
                <a:gd name="T27" fmla="*/ 71 h 71"/>
                <a:gd name="T28" fmla="*/ 53 w 70"/>
                <a:gd name="T29" fmla="*/ 71 h 71"/>
                <a:gd name="T30" fmla="*/ 57 w 70"/>
                <a:gd name="T31" fmla="*/ 58 h 71"/>
                <a:gd name="T32" fmla="*/ 70 w 70"/>
                <a:gd name="T33" fmla="*/ 53 h 71"/>
                <a:gd name="T34" fmla="*/ 70 w 70"/>
                <a:gd name="T35" fmla="*/ 45 h 71"/>
                <a:gd name="T36" fmla="*/ 53 w 70"/>
                <a:gd name="T37" fmla="*/ 4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0" h="71">
                  <a:moveTo>
                    <a:pt x="53" y="45"/>
                  </a:moveTo>
                  <a:cubicBezTo>
                    <a:pt x="41" y="32"/>
                    <a:pt x="41" y="32"/>
                    <a:pt x="41" y="32"/>
                  </a:cubicBezTo>
                  <a:cubicBezTo>
                    <a:pt x="70" y="10"/>
                    <a:pt x="70" y="10"/>
                    <a:pt x="70" y="10"/>
                  </a:cubicBezTo>
                  <a:cubicBezTo>
                    <a:pt x="62" y="1"/>
                    <a:pt x="62" y="1"/>
                    <a:pt x="62" y="1"/>
                  </a:cubicBezTo>
                  <a:cubicBezTo>
                    <a:pt x="25" y="16"/>
                    <a:pt x="25" y="16"/>
                    <a:pt x="25" y="16"/>
                  </a:cubicBezTo>
                  <a:cubicBezTo>
                    <a:pt x="13" y="4"/>
                    <a:pt x="13" y="4"/>
                    <a:pt x="13" y="4"/>
                  </a:cubicBezTo>
                  <a:cubicBezTo>
                    <a:pt x="10" y="1"/>
                    <a:pt x="5" y="0"/>
                    <a:pt x="2" y="3"/>
                  </a:cubicBezTo>
                  <a:cubicBezTo>
                    <a:pt x="0" y="5"/>
                    <a:pt x="1" y="10"/>
                    <a:pt x="4" y="13"/>
                  </a:cubicBezTo>
                  <a:cubicBezTo>
                    <a:pt x="16" y="25"/>
                    <a:pt x="16" y="25"/>
                    <a:pt x="16" y="25"/>
                  </a:cubicBezTo>
                  <a:cubicBezTo>
                    <a:pt x="1" y="62"/>
                    <a:pt x="1" y="62"/>
                    <a:pt x="1" y="62"/>
                  </a:cubicBezTo>
                  <a:cubicBezTo>
                    <a:pt x="10" y="71"/>
                    <a:pt x="10" y="71"/>
                    <a:pt x="10" y="71"/>
                  </a:cubicBezTo>
                  <a:cubicBezTo>
                    <a:pt x="32" y="41"/>
                    <a:pt x="32" y="41"/>
                    <a:pt x="32" y="41"/>
                  </a:cubicBezTo>
                  <a:cubicBezTo>
                    <a:pt x="44" y="53"/>
                    <a:pt x="44" y="53"/>
                    <a:pt x="44" y="53"/>
                  </a:cubicBezTo>
                  <a:cubicBezTo>
                    <a:pt x="44" y="71"/>
                    <a:pt x="44" y="71"/>
                    <a:pt x="44" y="71"/>
                  </a:cubicBezTo>
                  <a:cubicBezTo>
                    <a:pt x="53" y="71"/>
                    <a:pt x="53" y="71"/>
                    <a:pt x="53" y="71"/>
                  </a:cubicBezTo>
                  <a:cubicBezTo>
                    <a:pt x="57" y="58"/>
                    <a:pt x="57" y="58"/>
                    <a:pt x="57" y="58"/>
                  </a:cubicBezTo>
                  <a:cubicBezTo>
                    <a:pt x="70" y="53"/>
                    <a:pt x="70" y="53"/>
                    <a:pt x="70" y="53"/>
                  </a:cubicBezTo>
                  <a:cubicBezTo>
                    <a:pt x="70" y="45"/>
                    <a:pt x="70" y="45"/>
                    <a:pt x="70" y="45"/>
                  </a:cubicBezTo>
                  <a:cubicBezTo>
                    <a:pt x="53" y="45"/>
                    <a:pt x="53" y="45"/>
                    <a:pt x="53" y="45"/>
                  </a:cubicBezTo>
                  <a:close/>
                </a:path>
              </a:pathLst>
            </a:custGeom>
            <a:solidFill>
              <a:srgbClr val="EDE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31" name="Freeform 21"/>
            <p:cNvSpPr>
              <a:spLocks noEditPoints="1"/>
            </p:cNvSpPr>
            <p:nvPr/>
          </p:nvSpPr>
          <p:spPr bwMode="auto">
            <a:xfrm>
              <a:off x="4625" y="1859"/>
              <a:ext cx="30" cy="56"/>
            </a:xfrm>
            <a:custGeom>
              <a:avLst/>
              <a:gdLst>
                <a:gd name="T0" fmla="*/ 16 w 24"/>
                <a:gd name="T1" fmla="*/ 45 h 46"/>
                <a:gd name="T2" fmla="*/ 16 w 24"/>
                <a:gd name="T3" fmla="*/ 45 h 46"/>
                <a:gd name="T4" fmla="*/ 23 w 24"/>
                <a:gd name="T5" fmla="*/ 35 h 46"/>
                <a:gd name="T6" fmla="*/ 21 w 24"/>
                <a:gd name="T7" fmla="*/ 24 h 46"/>
                <a:gd name="T8" fmla="*/ 11 w 24"/>
                <a:gd name="T9" fmla="*/ 17 h 46"/>
                <a:gd name="T10" fmla="*/ 11 w 24"/>
                <a:gd name="T11" fmla="*/ 17 h 46"/>
                <a:gd name="T12" fmla="*/ 10 w 24"/>
                <a:gd name="T13" fmla="*/ 17 h 46"/>
                <a:gd name="T14" fmla="*/ 11 w 24"/>
                <a:gd name="T15" fmla="*/ 21 h 46"/>
                <a:gd name="T16" fmla="*/ 12 w 24"/>
                <a:gd name="T17" fmla="*/ 21 h 46"/>
                <a:gd name="T18" fmla="*/ 12 w 24"/>
                <a:gd name="T19" fmla="*/ 21 h 46"/>
                <a:gd name="T20" fmla="*/ 17 w 24"/>
                <a:gd name="T21" fmla="*/ 25 h 46"/>
                <a:gd name="T22" fmla="*/ 19 w 24"/>
                <a:gd name="T23" fmla="*/ 35 h 46"/>
                <a:gd name="T24" fmla="*/ 16 w 24"/>
                <a:gd name="T25" fmla="*/ 41 h 46"/>
                <a:gd name="T26" fmla="*/ 16 w 24"/>
                <a:gd name="T27" fmla="*/ 41 h 46"/>
                <a:gd name="T28" fmla="*/ 10 w 24"/>
                <a:gd name="T29" fmla="*/ 37 h 46"/>
                <a:gd name="T30" fmla="*/ 9 w 24"/>
                <a:gd name="T31" fmla="*/ 32 h 46"/>
                <a:gd name="T32" fmla="*/ 5 w 24"/>
                <a:gd name="T33" fmla="*/ 30 h 46"/>
                <a:gd name="T34" fmla="*/ 6 w 24"/>
                <a:gd name="T35" fmla="*/ 38 h 46"/>
                <a:gd name="T36" fmla="*/ 16 w 24"/>
                <a:gd name="T37" fmla="*/ 45 h 46"/>
                <a:gd name="T38" fmla="*/ 13 w 24"/>
                <a:gd name="T39" fmla="*/ 29 h 46"/>
                <a:gd name="T40" fmla="*/ 15 w 24"/>
                <a:gd name="T41" fmla="*/ 29 h 46"/>
                <a:gd name="T42" fmla="*/ 14 w 24"/>
                <a:gd name="T43" fmla="*/ 25 h 46"/>
                <a:gd name="T44" fmla="*/ 13 w 24"/>
                <a:gd name="T45" fmla="*/ 25 h 46"/>
                <a:gd name="T46" fmla="*/ 12 w 24"/>
                <a:gd name="T47" fmla="*/ 25 h 46"/>
                <a:gd name="T48" fmla="*/ 7 w 24"/>
                <a:gd name="T49" fmla="*/ 21 h 46"/>
                <a:gd name="T50" fmla="*/ 5 w 24"/>
                <a:gd name="T51" fmla="*/ 11 h 46"/>
                <a:gd name="T52" fmla="*/ 9 w 24"/>
                <a:gd name="T53" fmla="*/ 5 h 46"/>
                <a:gd name="T54" fmla="*/ 9 w 24"/>
                <a:gd name="T55" fmla="*/ 5 h 46"/>
                <a:gd name="T56" fmla="*/ 14 w 24"/>
                <a:gd name="T57" fmla="*/ 9 h 46"/>
                <a:gd name="T58" fmla="*/ 15 w 24"/>
                <a:gd name="T59" fmla="*/ 14 h 46"/>
                <a:gd name="T60" fmla="*/ 20 w 24"/>
                <a:gd name="T61" fmla="*/ 16 h 46"/>
                <a:gd name="T62" fmla="*/ 18 w 24"/>
                <a:gd name="T63" fmla="*/ 8 h 46"/>
                <a:gd name="T64" fmla="*/ 8 w 24"/>
                <a:gd name="T65" fmla="*/ 1 h 46"/>
                <a:gd name="T66" fmla="*/ 8 w 24"/>
                <a:gd name="T67" fmla="*/ 1 h 46"/>
                <a:gd name="T68" fmla="*/ 1 w 24"/>
                <a:gd name="T69" fmla="*/ 11 h 46"/>
                <a:gd name="T70" fmla="*/ 3 w 24"/>
                <a:gd name="T71" fmla="*/ 22 h 46"/>
                <a:gd name="T72" fmla="*/ 13 w 24"/>
                <a:gd name="T73" fmla="*/ 29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4" h="46">
                  <a:moveTo>
                    <a:pt x="16" y="45"/>
                  </a:moveTo>
                  <a:cubicBezTo>
                    <a:pt x="16" y="45"/>
                    <a:pt x="16" y="45"/>
                    <a:pt x="16" y="45"/>
                  </a:cubicBezTo>
                  <a:cubicBezTo>
                    <a:pt x="21" y="44"/>
                    <a:pt x="24" y="39"/>
                    <a:pt x="23" y="35"/>
                  </a:cubicBezTo>
                  <a:cubicBezTo>
                    <a:pt x="21" y="24"/>
                    <a:pt x="21" y="24"/>
                    <a:pt x="21" y="24"/>
                  </a:cubicBezTo>
                  <a:cubicBezTo>
                    <a:pt x="20" y="19"/>
                    <a:pt x="16" y="16"/>
                    <a:pt x="11" y="17"/>
                  </a:cubicBezTo>
                  <a:cubicBezTo>
                    <a:pt x="11" y="17"/>
                    <a:pt x="11" y="17"/>
                    <a:pt x="11" y="17"/>
                  </a:cubicBezTo>
                  <a:cubicBezTo>
                    <a:pt x="11" y="17"/>
                    <a:pt x="10" y="17"/>
                    <a:pt x="10" y="17"/>
                  </a:cubicBezTo>
                  <a:cubicBezTo>
                    <a:pt x="11" y="21"/>
                    <a:pt x="11" y="21"/>
                    <a:pt x="11" y="21"/>
                  </a:cubicBezTo>
                  <a:cubicBezTo>
                    <a:pt x="11" y="21"/>
                    <a:pt x="11" y="21"/>
                    <a:pt x="12" y="21"/>
                  </a:cubicBezTo>
                  <a:cubicBezTo>
                    <a:pt x="12" y="21"/>
                    <a:pt x="12" y="21"/>
                    <a:pt x="12" y="21"/>
                  </a:cubicBezTo>
                  <a:cubicBezTo>
                    <a:pt x="14" y="20"/>
                    <a:pt x="17" y="22"/>
                    <a:pt x="17" y="25"/>
                  </a:cubicBezTo>
                  <a:cubicBezTo>
                    <a:pt x="19" y="35"/>
                    <a:pt x="19" y="35"/>
                    <a:pt x="19" y="35"/>
                  </a:cubicBezTo>
                  <a:cubicBezTo>
                    <a:pt x="20" y="38"/>
                    <a:pt x="18" y="40"/>
                    <a:pt x="16" y="41"/>
                  </a:cubicBezTo>
                  <a:cubicBezTo>
                    <a:pt x="16" y="41"/>
                    <a:pt x="16" y="41"/>
                    <a:pt x="16" y="41"/>
                  </a:cubicBezTo>
                  <a:cubicBezTo>
                    <a:pt x="13" y="41"/>
                    <a:pt x="11" y="40"/>
                    <a:pt x="10" y="37"/>
                  </a:cubicBezTo>
                  <a:cubicBezTo>
                    <a:pt x="9" y="32"/>
                    <a:pt x="9" y="32"/>
                    <a:pt x="9" y="32"/>
                  </a:cubicBezTo>
                  <a:cubicBezTo>
                    <a:pt x="8" y="32"/>
                    <a:pt x="6" y="31"/>
                    <a:pt x="5" y="30"/>
                  </a:cubicBezTo>
                  <a:cubicBezTo>
                    <a:pt x="6" y="38"/>
                    <a:pt x="6" y="38"/>
                    <a:pt x="6" y="38"/>
                  </a:cubicBezTo>
                  <a:cubicBezTo>
                    <a:pt x="7" y="43"/>
                    <a:pt x="12" y="46"/>
                    <a:pt x="16" y="45"/>
                  </a:cubicBezTo>
                  <a:close/>
                  <a:moveTo>
                    <a:pt x="13" y="29"/>
                  </a:moveTo>
                  <a:cubicBezTo>
                    <a:pt x="14" y="29"/>
                    <a:pt x="14" y="29"/>
                    <a:pt x="15" y="29"/>
                  </a:cubicBezTo>
                  <a:cubicBezTo>
                    <a:pt x="14" y="25"/>
                    <a:pt x="14" y="25"/>
                    <a:pt x="14" y="25"/>
                  </a:cubicBezTo>
                  <a:cubicBezTo>
                    <a:pt x="13" y="25"/>
                    <a:pt x="13" y="25"/>
                    <a:pt x="13" y="25"/>
                  </a:cubicBezTo>
                  <a:cubicBezTo>
                    <a:pt x="12" y="25"/>
                    <a:pt x="12" y="25"/>
                    <a:pt x="12" y="25"/>
                  </a:cubicBezTo>
                  <a:cubicBezTo>
                    <a:pt x="10" y="26"/>
                    <a:pt x="8" y="24"/>
                    <a:pt x="7" y="21"/>
                  </a:cubicBezTo>
                  <a:cubicBezTo>
                    <a:pt x="5" y="11"/>
                    <a:pt x="5" y="11"/>
                    <a:pt x="5" y="11"/>
                  </a:cubicBezTo>
                  <a:cubicBezTo>
                    <a:pt x="4" y="8"/>
                    <a:pt x="6" y="6"/>
                    <a:pt x="9" y="5"/>
                  </a:cubicBezTo>
                  <a:cubicBezTo>
                    <a:pt x="9" y="5"/>
                    <a:pt x="9" y="5"/>
                    <a:pt x="9" y="5"/>
                  </a:cubicBezTo>
                  <a:cubicBezTo>
                    <a:pt x="11" y="5"/>
                    <a:pt x="14" y="6"/>
                    <a:pt x="14" y="9"/>
                  </a:cubicBezTo>
                  <a:cubicBezTo>
                    <a:pt x="15" y="14"/>
                    <a:pt x="15" y="14"/>
                    <a:pt x="15" y="14"/>
                  </a:cubicBezTo>
                  <a:cubicBezTo>
                    <a:pt x="17" y="14"/>
                    <a:pt x="18" y="15"/>
                    <a:pt x="20" y="16"/>
                  </a:cubicBezTo>
                  <a:cubicBezTo>
                    <a:pt x="18" y="8"/>
                    <a:pt x="18" y="8"/>
                    <a:pt x="18" y="8"/>
                  </a:cubicBezTo>
                  <a:cubicBezTo>
                    <a:pt x="17" y="4"/>
                    <a:pt x="13" y="0"/>
                    <a:pt x="8" y="1"/>
                  </a:cubicBezTo>
                  <a:cubicBezTo>
                    <a:pt x="8" y="1"/>
                    <a:pt x="8" y="1"/>
                    <a:pt x="8" y="1"/>
                  </a:cubicBezTo>
                  <a:cubicBezTo>
                    <a:pt x="3" y="2"/>
                    <a:pt x="0" y="7"/>
                    <a:pt x="1" y="11"/>
                  </a:cubicBezTo>
                  <a:cubicBezTo>
                    <a:pt x="3" y="22"/>
                    <a:pt x="3" y="22"/>
                    <a:pt x="3" y="22"/>
                  </a:cubicBezTo>
                  <a:cubicBezTo>
                    <a:pt x="4" y="27"/>
                    <a:pt x="9" y="30"/>
                    <a:pt x="13" y="29"/>
                  </a:cubicBezTo>
                  <a:close/>
                </a:path>
              </a:pathLst>
            </a:custGeom>
            <a:solidFill>
              <a:srgbClr val="732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32" name="Freeform 22"/>
            <p:cNvSpPr>
              <a:spLocks/>
            </p:cNvSpPr>
            <p:nvPr/>
          </p:nvSpPr>
          <p:spPr bwMode="auto">
            <a:xfrm>
              <a:off x="4392" y="1845"/>
              <a:ext cx="113" cy="113"/>
            </a:xfrm>
            <a:custGeom>
              <a:avLst/>
              <a:gdLst>
                <a:gd name="T0" fmla="*/ 29 w 92"/>
                <a:gd name="T1" fmla="*/ 17 h 92"/>
                <a:gd name="T2" fmla="*/ 92 w 92"/>
                <a:gd name="T3" fmla="*/ 0 h 92"/>
                <a:gd name="T4" fmla="*/ 92 w 92"/>
                <a:gd name="T5" fmla="*/ 6 h 92"/>
                <a:gd name="T6" fmla="*/ 92 w 92"/>
                <a:gd name="T7" fmla="*/ 17 h 92"/>
                <a:gd name="T8" fmla="*/ 92 w 92"/>
                <a:gd name="T9" fmla="*/ 66 h 92"/>
                <a:gd name="T10" fmla="*/ 72 w 92"/>
                <a:gd name="T11" fmla="*/ 81 h 92"/>
                <a:gd name="T12" fmla="*/ 52 w 92"/>
                <a:gd name="T13" fmla="*/ 66 h 92"/>
                <a:gd name="T14" fmla="*/ 72 w 92"/>
                <a:gd name="T15" fmla="*/ 52 h 92"/>
                <a:gd name="T16" fmla="*/ 80 w 92"/>
                <a:gd name="T17" fmla="*/ 53 h 92"/>
                <a:gd name="T18" fmla="*/ 80 w 92"/>
                <a:gd name="T19" fmla="*/ 24 h 92"/>
                <a:gd name="T20" fmla="*/ 40 w 92"/>
                <a:gd name="T21" fmla="*/ 35 h 92"/>
                <a:gd name="T22" fmla="*/ 40 w 92"/>
                <a:gd name="T23" fmla="*/ 78 h 92"/>
                <a:gd name="T24" fmla="*/ 20 w 92"/>
                <a:gd name="T25" fmla="*/ 92 h 92"/>
                <a:gd name="T26" fmla="*/ 0 w 92"/>
                <a:gd name="T27" fmla="*/ 78 h 92"/>
                <a:gd name="T28" fmla="*/ 20 w 92"/>
                <a:gd name="T29" fmla="*/ 63 h 92"/>
                <a:gd name="T30" fmla="*/ 29 w 92"/>
                <a:gd name="T31" fmla="*/ 65 h 92"/>
                <a:gd name="T32" fmla="*/ 29 w 92"/>
                <a:gd name="T33" fmla="*/ 35 h 92"/>
                <a:gd name="T34" fmla="*/ 29 w 92"/>
                <a:gd name="T35" fmla="*/ 1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92">
                  <a:moveTo>
                    <a:pt x="29" y="17"/>
                  </a:moveTo>
                  <a:cubicBezTo>
                    <a:pt x="92" y="0"/>
                    <a:pt x="92" y="0"/>
                    <a:pt x="92" y="0"/>
                  </a:cubicBezTo>
                  <a:cubicBezTo>
                    <a:pt x="92" y="6"/>
                    <a:pt x="92" y="6"/>
                    <a:pt x="92" y="6"/>
                  </a:cubicBezTo>
                  <a:cubicBezTo>
                    <a:pt x="92" y="17"/>
                    <a:pt x="92" y="17"/>
                    <a:pt x="92" y="17"/>
                  </a:cubicBezTo>
                  <a:cubicBezTo>
                    <a:pt x="92" y="66"/>
                    <a:pt x="92" y="66"/>
                    <a:pt x="92" y="66"/>
                  </a:cubicBezTo>
                  <a:cubicBezTo>
                    <a:pt x="92" y="74"/>
                    <a:pt x="83" y="81"/>
                    <a:pt x="72" y="81"/>
                  </a:cubicBezTo>
                  <a:cubicBezTo>
                    <a:pt x="61" y="81"/>
                    <a:pt x="52" y="74"/>
                    <a:pt x="52" y="66"/>
                  </a:cubicBezTo>
                  <a:cubicBezTo>
                    <a:pt x="52" y="58"/>
                    <a:pt x="61" y="52"/>
                    <a:pt x="72" y="52"/>
                  </a:cubicBezTo>
                  <a:cubicBezTo>
                    <a:pt x="75" y="52"/>
                    <a:pt x="78" y="52"/>
                    <a:pt x="80" y="53"/>
                  </a:cubicBezTo>
                  <a:cubicBezTo>
                    <a:pt x="80" y="24"/>
                    <a:pt x="80" y="24"/>
                    <a:pt x="80" y="24"/>
                  </a:cubicBezTo>
                  <a:cubicBezTo>
                    <a:pt x="40" y="35"/>
                    <a:pt x="40" y="35"/>
                    <a:pt x="40" y="35"/>
                  </a:cubicBezTo>
                  <a:cubicBezTo>
                    <a:pt x="40" y="78"/>
                    <a:pt x="40" y="78"/>
                    <a:pt x="40" y="78"/>
                  </a:cubicBezTo>
                  <a:cubicBezTo>
                    <a:pt x="40" y="86"/>
                    <a:pt x="31" y="92"/>
                    <a:pt x="20" y="92"/>
                  </a:cubicBezTo>
                  <a:cubicBezTo>
                    <a:pt x="9" y="92"/>
                    <a:pt x="0" y="86"/>
                    <a:pt x="0" y="78"/>
                  </a:cubicBezTo>
                  <a:cubicBezTo>
                    <a:pt x="0" y="70"/>
                    <a:pt x="9" y="63"/>
                    <a:pt x="20" y="63"/>
                  </a:cubicBezTo>
                  <a:cubicBezTo>
                    <a:pt x="23" y="63"/>
                    <a:pt x="26" y="64"/>
                    <a:pt x="29" y="65"/>
                  </a:cubicBezTo>
                  <a:cubicBezTo>
                    <a:pt x="29" y="35"/>
                    <a:pt x="29" y="35"/>
                    <a:pt x="29" y="35"/>
                  </a:cubicBezTo>
                  <a:lnTo>
                    <a:pt x="29" y="17"/>
                  </a:lnTo>
                  <a:close/>
                </a:path>
              </a:pathLst>
            </a:custGeom>
            <a:solidFill>
              <a:srgbClr val="00B2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33" name="Freeform 23"/>
            <p:cNvSpPr>
              <a:spLocks noEditPoints="1"/>
            </p:cNvSpPr>
            <p:nvPr/>
          </p:nvSpPr>
          <p:spPr bwMode="auto">
            <a:xfrm>
              <a:off x="4483" y="1597"/>
              <a:ext cx="80" cy="112"/>
            </a:xfrm>
            <a:custGeom>
              <a:avLst/>
              <a:gdLst>
                <a:gd name="T0" fmla="*/ 38 w 65"/>
                <a:gd name="T1" fmla="*/ 46 h 91"/>
                <a:gd name="T2" fmla="*/ 46 w 65"/>
                <a:gd name="T3" fmla="*/ 26 h 91"/>
                <a:gd name="T4" fmla="*/ 52 w 65"/>
                <a:gd name="T5" fmla="*/ 33 h 91"/>
                <a:gd name="T6" fmla="*/ 47 w 65"/>
                <a:gd name="T7" fmla="*/ 46 h 91"/>
                <a:gd name="T8" fmla="*/ 52 w 65"/>
                <a:gd name="T9" fmla="*/ 59 h 91"/>
                <a:gd name="T10" fmla="*/ 45 w 65"/>
                <a:gd name="T11" fmla="*/ 65 h 91"/>
                <a:gd name="T12" fmla="*/ 38 w 65"/>
                <a:gd name="T13" fmla="*/ 46 h 91"/>
                <a:gd name="T14" fmla="*/ 32 w 65"/>
                <a:gd name="T15" fmla="*/ 78 h 91"/>
                <a:gd name="T16" fmla="*/ 19 w 65"/>
                <a:gd name="T17" fmla="*/ 45 h 91"/>
                <a:gd name="T18" fmla="*/ 33 w 65"/>
                <a:gd name="T19" fmla="*/ 13 h 91"/>
                <a:gd name="T20" fmla="*/ 39 w 65"/>
                <a:gd name="T21" fmla="*/ 20 h 91"/>
                <a:gd name="T22" fmla="*/ 39 w 65"/>
                <a:gd name="T23" fmla="*/ 20 h 91"/>
                <a:gd name="T24" fmla="*/ 28 w 65"/>
                <a:gd name="T25" fmla="*/ 45 h 91"/>
                <a:gd name="T26" fmla="*/ 39 w 65"/>
                <a:gd name="T27" fmla="*/ 72 h 91"/>
                <a:gd name="T28" fmla="*/ 32 w 65"/>
                <a:gd name="T29" fmla="*/ 78 h 91"/>
                <a:gd name="T30" fmla="*/ 6 w 65"/>
                <a:gd name="T31" fmla="*/ 20 h 91"/>
                <a:gd name="T32" fmla="*/ 20 w 65"/>
                <a:gd name="T33" fmla="*/ 0 h 91"/>
                <a:gd name="T34" fmla="*/ 20 w 65"/>
                <a:gd name="T35" fmla="*/ 0 h 91"/>
                <a:gd name="T36" fmla="*/ 27 w 65"/>
                <a:gd name="T37" fmla="*/ 6 h 91"/>
                <a:gd name="T38" fmla="*/ 10 w 65"/>
                <a:gd name="T39" fmla="*/ 45 h 91"/>
                <a:gd name="T40" fmla="*/ 26 w 65"/>
                <a:gd name="T41" fmla="*/ 85 h 91"/>
                <a:gd name="T42" fmla="*/ 19 w 65"/>
                <a:gd name="T43" fmla="*/ 91 h 91"/>
                <a:gd name="T44" fmla="*/ 5 w 65"/>
                <a:gd name="T45" fmla="*/ 70 h 91"/>
                <a:gd name="T46" fmla="*/ 1 w 65"/>
                <a:gd name="T47" fmla="*/ 45 h 91"/>
                <a:gd name="T48" fmla="*/ 6 w 65"/>
                <a:gd name="T49" fmla="*/ 20 h 91"/>
                <a:gd name="T50" fmla="*/ 61 w 65"/>
                <a:gd name="T51" fmla="*/ 50 h 91"/>
                <a:gd name="T52" fmla="*/ 65 w 65"/>
                <a:gd name="T53" fmla="*/ 46 h 91"/>
                <a:gd name="T54" fmla="*/ 61 w 65"/>
                <a:gd name="T55" fmla="*/ 41 h 91"/>
                <a:gd name="T56" fmla="*/ 56 w 65"/>
                <a:gd name="T57" fmla="*/ 46 h 91"/>
                <a:gd name="T58" fmla="*/ 61 w 65"/>
                <a:gd name="T59"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5" h="91">
                  <a:moveTo>
                    <a:pt x="38" y="46"/>
                  </a:moveTo>
                  <a:cubicBezTo>
                    <a:pt x="38" y="38"/>
                    <a:pt x="41" y="31"/>
                    <a:pt x="46" y="26"/>
                  </a:cubicBezTo>
                  <a:cubicBezTo>
                    <a:pt x="52" y="33"/>
                    <a:pt x="52" y="33"/>
                    <a:pt x="52" y="33"/>
                  </a:cubicBezTo>
                  <a:cubicBezTo>
                    <a:pt x="49" y="36"/>
                    <a:pt x="47" y="41"/>
                    <a:pt x="47" y="46"/>
                  </a:cubicBezTo>
                  <a:cubicBezTo>
                    <a:pt x="47" y="51"/>
                    <a:pt x="49" y="55"/>
                    <a:pt x="52" y="59"/>
                  </a:cubicBezTo>
                  <a:cubicBezTo>
                    <a:pt x="45" y="65"/>
                    <a:pt x="45" y="65"/>
                    <a:pt x="45" y="65"/>
                  </a:cubicBezTo>
                  <a:cubicBezTo>
                    <a:pt x="40" y="60"/>
                    <a:pt x="37" y="53"/>
                    <a:pt x="38" y="46"/>
                  </a:cubicBezTo>
                  <a:close/>
                  <a:moveTo>
                    <a:pt x="32" y="78"/>
                  </a:moveTo>
                  <a:cubicBezTo>
                    <a:pt x="24" y="69"/>
                    <a:pt x="19" y="58"/>
                    <a:pt x="19" y="45"/>
                  </a:cubicBezTo>
                  <a:cubicBezTo>
                    <a:pt x="19" y="33"/>
                    <a:pt x="24" y="22"/>
                    <a:pt x="33" y="13"/>
                  </a:cubicBezTo>
                  <a:cubicBezTo>
                    <a:pt x="39" y="20"/>
                    <a:pt x="39" y="20"/>
                    <a:pt x="39" y="20"/>
                  </a:cubicBezTo>
                  <a:cubicBezTo>
                    <a:pt x="39" y="20"/>
                    <a:pt x="39" y="20"/>
                    <a:pt x="39" y="20"/>
                  </a:cubicBezTo>
                  <a:cubicBezTo>
                    <a:pt x="32" y="26"/>
                    <a:pt x="28" y="36"/>
                    <a:pt x="28" y="45"/>
                  </a:cubicBezTo>
                  <a:cubicBezTo>
                    <a:pt x="28" y="55"/>
                    <a:pt x="32" y="65"/>
                    <a:pt x="39" y="72"/>
                  </a:cubicBezTo>
                  <a:lnTo>
                    <a:pt x="32" y="78"/>
                  </a:lnTo>
                  <a:close/>
                  <a:moveTo>
                    <a:pt x="6" y="20"/>
                  </a:moveTo>
                  <a:cubicBezTo>
                    <a:pt x="9" y="12"/>
                    <a:pt x="14" y="6"/>
                    <a:pt x="20" y="0"/>
                  </a:cubicBezTo>
                  <a:cubicBezTo>
                    <a:pt x="20" y="0"/>
                    <a:pt x="20" y="0"/>
                    <a:pt x="20" y="0"/>
                  </a:cubicBezTo>
                  <a:cubicBezTo>
                    <a:pt x="27" y="6"/>
                    <a:pt x="27" y="6"/>
                    <a:pt x="27" y="6"/>
                  </a:cubicBezTo>
                  <a:cubicBezTo>
                    <a:pt x="16" y="17"/>
                    <a:pt x="10" y="30"/>
                    <a:pt x="10" y="45"/>
                  </a:cubicBezTo>
                  <a:cubicBezTo>
                    <a:pt x="10" y="60"/>
                    <a:pt x="15" y="74"/>
                    <a:pt x="26" y="85"/>
                  </a:cubicBezTo>
                  <a:cubicBezTo>
                    <a:pt x="19" y="91"/>
                    <a:pt x="19" y="91"/>
                    <a:pt x="19" y="91"/>
                  </a:cubicBezTo>
                  <a:cubicBezTo>
                    <a:pt x="13" y="85"/>
                    <a:pt x="9" y="78"/>
                    <a:pt x="5" y="70"/>
                  </a:cubicBezTo>
                  <a:cubicBezTo>
                    <a:pt x="2" y="62"/>
                    <a:pt x="0" y="54"/>
                    <a:pt x="1" y="45"/>
                  </a:cubicBezTo>
                  <a:cubicBezTo>
                    <a:pt x="1" y="36"/>
                    <a:pt x="3" y="28"/>
                    <a:pt x="6" y="20"/>
                  </a:cubicBezTo>
                  <a:close/>
                  <a:moveTo>
                    <a:pt x="61" y="50"/>
                  </a:moveTo>
                  <a:cubicBezTo>
                    <a:pt x="63" y="51"/>
                    <a:pt x="65" y="48"/>
                    <a:pt x="65" y="46"/>
                  </a:cubicBezTo>
                  <a:cubicBezTo>
                    <a:pt x="65" y="43"/>
                    <a:pt x="63" y="41"/>
                    <a:pt x="61" y="41"/>
                  </a:cubicBezTo>
                  <a:cubicBezTo>
                    <a:pt x="58" y="41"/>
                    <a:pt x="56" y="43"/>
                    <a:pt x="56" y="46"/>
                  </a:cubicBezTo>
                  <a:cubicBezTo>
                    <a:pt x="56" y="48"/>
                    <a:pt x="58" y="50"/>
                    <a:pt x="61" y="50"/>
                  </a:cubicBezTo>
                  <a:close/>
                </a:path>
              </a:pathLst>
            </a:custGeom>
            <a:solidFill>
              <a:srgbClr val="00B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34" name="Freeform 24"/>
            <p:cNvSpPr>
              <a:spLocks noEditPoints="1"/>
            </p:cNvSpPr>
            <p:nvPr/>
          </p:nvSpPr>
          <p:spPr bwMode="auto">
            <a:xfrm>
              <a:off x="4453" y="1718"/>
              <a:ext cx="78" cy="77"/>
            </a:xfrm>
            <a:custGeom>
              <a:avLst/>
              <a:gdLst>
                <a:gd name="T0" fmla="*/ 48 w 78"/>
                <a:gd name="T1" fmla="*/ 19 h 77"/>
                <a:gd name="T2" fmla="*/ 50 w 78"/>
                <a:gd name="T3" fmla="*/ 0 h 77"/>
                <a:gd name="T4" fmla="*/ 15 w 78"/>
                <a:gd name="T5" fmla="*/ 0 h 77"/>
                <a:gd name="T6" fmla="*/ 2 w 78"/>
                <a:gd name="T7" fmla="*/ 14 h 77"/>
                <a:gd name="T8" fmla="*/ 0 w 78"/>
                <a:gd name="T9" fmla="*/ 57 h 77"/>
                <a:gd name="T10" fmla="*/ 30 w 78"/>
                <a:gd name="T11" fmla="*/ 57 h 77"/>
                <a:gd name="T12" fmla="*/ 29 w 78"/>
                <a:gd name="T13" fmla="*/ 76 h 77"/>
                <a:gd name="T14" fmla="*/ 77 w 78"/>
                <a:gd name="T15" fmla="*/ 77 h 77"/>
                <a:gd name="T16" fmla="*/ 78 w 78"/>
                <a:gd name="T17" fmla="*/ 19 h 77"/>
                <a:gd name="T18" fmla="*/ 48 w 78"/>
                <a:gd name="T19" fmla="*/ 19 h 77"/>
                <a:gd name="T20" fmla="*/ 15 w 78"/>
                <a:gd name="T21" fmla="*/ 7 h 77"/>
                <a:gd name="T22" fmla="*/ 15 w 78"/>
                <a:gd name="T23" fmla="*/ 14 h 77"/>
                <a:gd name="T24" fmla="*/ 8 w 78"/>
                <a:gd name="T25" fmla="*/ 14 h 77"/>
                <a:gd name="T26" fmla="*/ 15 w 78"/>
                <a:gd name="T27" fmla="*/ 7 h 77"/>
                <a:gd name="T28" fmla="*/ 5 w 78"/>
                <a:gd name="T29" fmla="*/ 52 h 77"/>
                <a:gd name="T30" fmla="*/ 5 w 78"/>
                <a:gd name="T31" fmla="*/ 19 h 77"/>
                <a:gd name="T32" fmla="*/ 20 w 78"/>
                <a:gd name="T33" fmla="*/ 19 h 77"/>
                <a:gd name="T34" fmla="*/ 20 w 78"/>
                <a:gd name="T35" fmla="*/ 5 h 77"/>
                <a:gd name="T36" fmla="*/ 45 w 78"/>
                <a:gd name="T37" fmla="*/ 5 h 77"/>
                <a:gd name="T38" fmla="*/ 45 w 78"/>
                <a:gd name="T39" fmla="*/ 19 h 77"/>
                <a:gd name="T40" fmla="*/ 30 w 78"/>
                <a:gd name="T41" fmla="*/ 33 h 77"/>
                <a:gd name="T42" fmla="*/ 30 w 78"/>
                <a:gd name="T43" fmla="*/ 52 h 77"/>
                <a:gd name="T44" fmla="*/ 5 w 78"/>
                <a:gd name="T45" fmla="*/ 52 h 77"/>
                <a:gd name="T46" fmla="*/ 43 w 78"/>
                <a:gd name="T47" fmla="*/ 25 h 77"/>
                <a:gd name="T48" fmla="*/ 43 w 78"/>
                <a:gd name="T49" fmla="*/ 34 h 77"/>
                <a:gd name="T50" fmla="*/ 36 w 78"/>
                <a:gd name="T51" fmla="*/ 33 h 77"/>
                <a:gd name="T52" fmla="*/ 43 w 78"/>
                <a:gd name="T53" fmla="*/ 25 h 77"/>
                <a:gd name="T54" fmla="*/ 72 w 78"/>
                <a:gd name="T55" fmla="*/ 72 h 77"/>
                <a:gd name="T56" fmla="*/ 34 w 78"/>
                <a:gd name="T57" fmla="*/ 71 h 77"/>
                <a:gd name="T58" fmla="*/ 35 w 78"/>
                <a:gd name="T59" fmla="*/ 38 h 77"/>
                <a:gd name="T60" fmla="*/ 48 w 78"/>
                <a:gd name="T61" fmla="*/ 38 h 77"/>
                <a:gd name="T62" fmla="*/ 48 w 78"/>
                <a:gd name="T63" fmla="*/ 24 h 77"/>
                <a:gd name="T64" fmla="*/ 73 w 78"/>
                <a:gd name="T65" fmla="*/ 24 h 77"/>
                <a:gd name="T66" fmla="*/ 72 w 78"/>
                <a:gd name="T67" fmla="*/ 72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8" h="77">
                  <a:moveTo>
                    <a:pt x="48" y="19"/>
                  </a:moveTo>
                  <a:lnTo>
                    <a:pt x="50" y="0"/>
                  </a:lnTo>
                  <a:lnTo>
                    <a:pt x="15" y="0"/>
                  </a:lnTo>
                  <a:lnTo>
                    <a:pt x="2" y="14"/>
                  </a:lnTo>
                  <a:lnTo>
                    <a:pt x="0" y="57"/>
                  </a:lnTo>
                  <a:lnTo>
                    <a:pt x="30" y="57"/>
                  </a:lnTo>
                  <a:lnTo>
                    <a:pt x="29" y="76"/>
                  </a:lnTo>
                  <a:lnTo>
                    <a:pt x="77" y="77"/>
                  </a:lnTo>
                  <a:lnTo>
                    <a:pt x="78" y="19"/>
                  </a:lnTo>
                  <a:lnTo>
                    <a:pt x="48" y="19"/>
                  </a:lnTo>
                  <a:close/>
                  <a:moveTo>
                    <a:pt x="15" y="7"/>
                  </a:moveTo>
                  <a:lnTo>
                    <a:pt x="15" y="14"/>
                  </a:lnTo>
                  <a:lnTo>
                    <a:pt x="8" y="14"/>
                  </a:lnTo>
                  <a:lnTo>
                    <a:pt x="15" y="7"/>
                  </a:lnTo>
                  <a:close/>
                  <a:moveTo>
                    <a:pt x="5" y="52"/>
                  </a:moveTo>
                  <a:lnTo>
                    <a:pt x="5" y="19"/>
                  </a:lnTo>
                  <a:lnTo>
                    <a:pt x="20" y="19"/>
                  </a:lnTo>
                  <a:lnTo>
                    <a:pt x="20" y="5"/>
                  </a:lnTo>
                  <a:lnTo>
                    <a:pt x="45" y="5"/>
                  </a:lnTo>
                  <a:lnTo>
                    <a:pt x="45" y="19"/>
                  </a:lnTo>
                  <a:lnTo>
                    <a:pt x="30" y="33"/>
                  </a:lnTo>
                  <a:lnTo>
                    <a:pt x="30" y="52"/>
                  </a:lnTo>
                  <a:lnTo>
                    <a:pt x="5" y="52"/>
                  </a:lnTo>
                  <a:close/>
                  <a:moveTo>
                    <a:pt x="43" y="25"/>
                  </a:moveTo>
                  <a:lnTo>
                    <a:pt x="43" y="34"/>
                  </a:lnTo>
                  <a:lnTo>
                    <a:pt x="36" y="33"/>
                  </a:lnTo>
                  <a:lnTo>
                    <a:pt x="43" y="25"/>
                  </a:lnTo>
                  <a:close/>
                  <a:moveTo>
                    <a:pt x="72" y="72"/>
                  </a:moveTo>
                  <a:lnTo>
                    <a:pt x="34" y="71"/>
                  </a:lnTo>
                  <a:lnTo>
                    <a:pt x="35" y="38"/>
                  </a:lnTo>
                  <a:lnTo>
                    <a:pt x="48" y="38"/>
                  </a:lnTo>
                  <a:lnTo>
                    <a:pt x="48" y="24"/>
                  </a:lnTo>
                  <a:lnTo>
                    <a:pt x="73" y="24"/>
                  </a:lnTo>
                  <a:lnTo>
                    <a:pt x="72" y="72"/>
                  </a:lnTo>
                  <a:close/>
                </a:path>
              </a:pathLst>
            </a:custGeom>
            <a:solidFill>
              <a:srgbClr val="FF9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35" name="Freeform 25"/>
            <p:cNvSpPr>
              <a:spLocks noEditPoints="1"/>
            </p:cNvSpPr>
            <p:nvPr/>
          </p:nvSpPr>
          <p:spPr bwMode="auto">
            <a:xfrm>
              <a:off x="4354" y="2273"/>
              <a:ext cx="125" cy="107"/>
            </a:xfrm>
            <a:custGeom>
              <a:avLst/>
              <a:gdLst>
                <a:gd name="T0" fmla="*/ 76 w 102"/>
                <a:gd name="T1" fmla="*/ 1 h 87"/>
                <a:gd name="T2" fmla="*/ 7 w 102"/>
                <a:gd name="T3" fmla="*/ 21 h 87"/>
                <a:gd name="T4" fmla="*/ 1 w 102"/>
                <a:gd name="T5" fmla="*/ 32 h 87"/>
                <a:gd name="T6" fmla="*/ 15 w 102"/>
                <a:gd name="T7" fmla="*/ 80 h 87"/>
                <a:gd name="T8" fmla="*/ 26 w 102"/>
                <a:gd name="T9" fmla="*/ 86 h 87"/>
                <a:gd name="T10" fmla="*/ 95 w 102"/>
                <a:gd name="T11" fmla="*/ 65 h 87"/>
                <a:gd name="T12" fmla="*/ 101 w 102"/>
                <a:gd name="T13" fmla="*/ 55 h 87"/>
                <a:gd name="T14" fmla="*/ 87 w 102"/>
                <a:gd name="T15" fmla="*/ 7 h 87"/>
                <a:gd name="T16" fmla="*/ 76 w 102"/>
                <a:gd name="T17" fmla="*/ 1 h 87"/>
                <a:gd name="T18" fmla="*/ 8 w 102"/>
                <a:gd name="T19" fmla="*/ 27 h 87"/>
                <a:gd name="T20" fmla="*/ 78 w 102"/>
                <a:gd name="T21" fmla="*/ 6 h 87"/>
                <a:gd name="T22" fmla="*/ 81 w 102"/>
                <a:gd name="T23" fmla="*/ 8 h 87"/>
                <a:gd name="T24" fmla="*/ 84 w 102"/>
                <a:gd name="T25" fmla="*/ 16 h 87"/>
                <a:gd name="T26" fmla="*/ 9 w 102"/>
                <a:gd name="T27" fmla="*/ 38 h 87"/>
                <a:gd name="T28" fmla="*/ 7 w 102"/>
                <a:gd name="T29" fmla="*/ 30 h 87"/>
                <a:gd name="T30" fmla="*/ 8 w 102"/>
                <a:gd name="T31" fmla="*/ 27 h 87"/>
                <a:gd name="T32" fmla="*/ 94 w 102"/>
                <a:gd name="T33" fmla="*/ 60 h 87"/>
                <a:gd name="T34" fmla="*/ 24 w 102"/>
                <a:gd name="T35" fmla="*/ 80 h 87"/>
                <a:gd name="T36" fmla="*/ 21 w 102"/>
                <a:gd name="T37" fmla="*/ 78 h 87"/>
                <a:gd name="T38" fmla="*/ 14 w 102"/>
                <a:gd name="T39" fmla="*/ 54 h 87"/>
                <a:gd name="T40" fmla="*/ 88 w 102"/>
                <a:gd name="T41" fmla="*/ 32 h 87"/>
                <a:gd name="T42" fmla="*/ 95 w 102"/>
                <a:gd name="T43" fmla="*/ 56 h 87"/>
                <a:gd name="T44" fmla="*/ 94 w 102"/>
                <a:gd name="T45" fmla="*/ 60 h 87"/>
                <a:gd name="T46" fmla="*/ 22 w 102"/>
                <a:gd name="T47" fmla="*/ 63 h 87"/>
                <a:gd name="T48" fmla="*/ 27 w 102"/>
                <a:gd name="T49" fmla="*/ 62 h 87"/>
                <a:gd name="T50" fmla="*/ 31 w 102"/>
                <a:gd name="T51" fmla="*/ 73 h 87"/>
                <a:gd name="T52" fmla="*/ 25 w 102"/>
                <a:gd name="T53" fmla="*/ 74 h 87"/>
                <a:gd name="T54" fmla="*/ 22 w 102"/>
                <a:gd name="T55" fmla="*/ 63 h 87"/>
                <a:gd name="T56" fmla="*/ 33 w 102"/>
                <a:gd name="T57" fmla="*/ 60 h 87"/>
                <a:gd name="T58" fmla="*/ 38 w 102"/>
                <a:gd name="T59" fmla="*/ 59 h 87"/>
                <a:gd name="T60" fmla="*/ 41 w 102"/>
                <a:gd name="T61" fmla="*/ 69 h 87"/>
                <a:gd name="T62" fmla="*/ 36 w 102"/>
                <a:gd name="T63" fmla="*/ 71 h 87"/>
                <a:gd name="T64" fmla="*/ 33 w 102"/>
                <a:gd name="T65" fmla="*/ 60 h 87"/>
                <a:gd name="T66" fmla="*/ 43 w 102"/>
                <a:gd name="T67" fmla="*/ 57 h 87"/>
                <a:gd name="T68" fmla="*/ 49 w 102"/>
                <a:gd name="T69" fmla="*/ 56 h 87"/>
                <a:gd name="T70" fmla="*/ 52 w 102"/>
                <a:gd name="T71" fmla="*/ 66 h 87"/>
                <a:gd name="T72" fmla="*/ 47 w 102"/>
                <a:gd name="T73" fmla="*/ 68 h 87"/>
                <a:gd name="T74" fmla="*/ 43 w 102"/>
                <a:gd name="T75" fmla="*/ 5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02" h="87">
                  <a:moveTo>
                    <a:pt x="76" y="1"/>
                  </a:moveTo>
                  <a:cubicBezTo>
                    <a:pt x="7" y="21"/>
                    <a:pt x="7" y="21"/>
                    <a:pt x="7" y="21"/>
                  </a:cubicBezTo>
                  <a:cubicBezTo>
                    <a:pt x="2" y="23"/>
                    <a:pt x="0" y="27"/>
                    <a:pt x="1" y="32"/>
                  </a:cubicBezTo>
                  <a:cubicBezTo>
                    <a:pt x="15" y="80"/>
                    <a:pt x="15" y="80"/>
                    <a:pt x="15" y="80"/>
                  </a:cubicBezTo>
                  <a:cubicBezTo>
                    <a:pt x="17" y="84"/>
                    <a:pt x="21" y="87"/>
                    <a:pt x="26" y="86"/>
                  </a:cubicBezTo>
                  <a:cubicBezTo>
                    <a:pt x="95" y="65"/>
                    <a:pt x="95" y="65"/>
                    <a:pt x="95" y="65"/>
                  </a:cubicBezTo>
                  <a:cubicBezTo>
                    <a:pt x="100" y="64"/>
                    <a:pt x="102" y="59"/>
                    <a:pt x="101" y="55"/>
                  </a:cubicBezTo>
                  <a:cubicBezTo>
                    <a:pt x="87" y="7"/>
                    <a:pt x="87" y="7"/>
                    <a:pt x="87" y="7"/>
                  </a:cubicBezTo>
                  <a:cubicBezTo>
                    <a:pt x="85" y="2"/>
                    <a:pt x="81" y="0"/>
                    <a:pt x="76" y="1"/>
                  </a:cubicBezTo>
                  <a:close/>
                  <a:moveTo>
                    <a:pt x="8" y="27"/>
                  </a:moveTo>
                  <a:cubicBezTo>
                    <a:pt x="78" y="6"/>
                    <a:pt x="78" y="6"/>
                    <a:pt x="78" y="6"/>
                  </a:cubicBezTo>
                  <a:cubicBezTo>
                    <a:pt x="79" y="6"/>
                    <a:pt x="81" y="7"/>
                    <a:pt x="81" y="8"/>
                  </a:cubicBezTo>
                  <a:cubicBezTo>
                    <a:pt x="84" y="16"/>
                    <a:pt x="84" y="16"/>
                    <a:pt x="84" y="16"/>
                  </a:cubicBezTo>
                  <a:cubicBezTo>
                    <a:pt x="9" y="38"/>
                    <a:pt x="9" y="38"/>
                    <a:pt x="9" y="38"/>
                  </a:cubicBezTo>
                  <a:cubicBezTo>
                    <a:pt x="7" y="30"/>
                    <a:pt x="7" y="30"/>
                    <a:pt x="7" y="30"/>
                  </a:cubicBezTo>
                  <a:cubicBezTo>
                    <a:pt x="6" y="29"/>
                    <a:pt x="7" y="27"/>
                    <a:pt x="8" y="27"/>
                  </a:cubicBezTo>
                  <a:close/>
                  <a:moveTo>
                    <a:pt x="94" y="60"/>
                  </a:moveTo>
                  <a:cubicBezTo>
                    <a:pt x="24" y="80"/>
                    <a:pt x="24" y="80"/>
                    <a:pt x="24" y="80"/>
                  </a:cubicBezTo>
                  <a:cubicBezTo>
                    <a:pt x="23" y="81"/>
                    <a:pt x="21" y="80"/>
                    <a:pt x="21" y="78"/>
                  </a:cubicBezTo>
                  <a:cubicBezTo>
                    <a:pt x="14" y="54"/>
                    <a:pt x="14" y="54"/>
                    <a:pt x="14" y="54"/>
                  </a:cubicBezTo>
                  <a:cubicBezTo>
                    <a:pt x="88" y="32"/>
                    <a:pt x="88" y="32"/>
                    <a:pt x="88" y="32"/>
                  </a:cubicBezTo>
                  <a:cubicBezTo>
                    <a:pt x="95" y="56"/>
                    <a:pt x="95" y="56"/>
                    <a:pt x="95" y="56"/>
                  </a:cubicBezTo>
                  <a:cubicBezTo>
                    <a:pt x="96" y="58"/>
                    <a:pt x="95" y="59"/>
                    <a:pt x="94" y="60"/>
                  </a:cubicBezTo>
                  <a:close/>
                  <a:moveTo>
                    <a:pt x="22" y="63"/>
                  </a:moveTo>
                  <a:cubicBezTo>
                    <a:pt x="27" y="62"/>
                    <a:pt x="27" y="62"/>
                    <a:pt x="27" y="62"/>
                  </a:cubicBezTo>
                  <a:cubicBezTo>
                    <a:pt x="31" y="73"/>
                    <a:pt x="31" y="73"/>
                    <a:pt x="31" y="73"/>
                  </a:cubicBezTo>
                  <a:cubicBezTo>
                    <a:pt x="25" y="74"/>
                    <a:pt x="25" y="74"/>
                    <a:pt x="25" y="74"/>
                  </a:cubicBezTo>
                  <a:lnTo>
                    <a:pt x="22" y="63"/>
                  </a:lnTo>
                  <a:close/>
                  <a:moveTo>
                    <a:pt x="33" y="60"/>
                  </a:moveTo>
                  <a:cubicBezTo>
                    <a:pt x="38" y="59"/>
                    <a:pt x="38" y="59"/>
                    <a:pt x="38" y="59"/>
                  </a:cubicBezTo>
                  <a:cubicBezTo>
                    <a:pt x="41" y="69"/>
                    <a:pt x="41" y="69"/>
                    <a:pt x="41" y="69"/>
                  </a:cubicBezTo>
                  <a:cubicBezTo>
                    <a:pt x="36" y="71"/>
                    <a:pt x="36" y="71"/>
                    <a:pt x="36" y="71"/>
                  </a:cubicBezTo>
                  <a:lnTo>
                    <a:pt x="33" y="60"/>
                  </a:lnTo>
                  <a:close/>
                  <a:moveTo>
                    <a:pt x="43" y="57"/>
                  </a:moveTo>
                  <a:cubicBezTo>
                    <a:pt x="49" y="56"/>
                    <a:pt x="49" y="56"/>
                    <a:pt x="49" y="56"/>
                  </a:cubicBezTo>
                  <a:cubicBezTo>
                    <a:pt x="52" y="66"/>
                    <a:pt x="52" y="66"/>
                    <a:pt x="52" y="66"/>
                  </a:cubicBezTo>
                  <a:cubicBezTo>
                    <a:pt x="47" y="68"/>
                    <a:pt x="47" y="68"/>
                    <a:pt x="47" y="68"/>
                  </a:cubicBezTo>
                  <a:lnTo>
                    <a:pt x="43" y="57"/>
                  </a:lnTo>
                  <a:close/>
                </a:path>
              </a:pathLst>
            </a:custGeom>
            <a:solidFill>
              <a:srgbClr val="00B2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36" name="Freeform 26"/>
            <p:cNvSpPr>
              <a:spLocks/>
            </p:cNvSpPr>
            <p:nvPr/>
          </p:nvSpPr>
          <p:spPr bwMode="auto">
            <a:xfrm>
              <a:off x="4401" y="1495"/>
              <a:ext cx="113" cy="118"/>
            </a:xfrm>
            <a:custGeom>
              <a:avLst/>
              <a:gdLst>
                <a:gd name="T0" fmla="*/ 65 w 92"/>
                <a:gd name="T1" fmla="*/ 96 h 96"/>
                <a:gd name="T2" fmla="*/ 36 w 92"/>
                <a:gd name="T3" fmla="*/ 49 h 96"/>
                <a:gd name="T4" fmla="*/ 36 w 92"/>
                <a:gd name="T5" fmla="*/ 72 h 96"/>
                <a:gd name="T6" fmla="*/ 0 w 92"/>
                <a:gd name="T7" fmla="*/ 36 h 96"/>
                <a:gd name="T8" fmla="*/ 36 w 92"/>
                <a:gd name="T9" fmla="*/ 0 h 96"/>
                <a:gd name="T10" fmla="*/ 36 w 92"/>
                <a:gd name="T11" fmla="*/ 24 h 96"/>
                <a:gd name="T12" fmla="*/ 65 w 9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92" h="96">
                  <a:moveTo>
                    <a:pt x="65" y="96"/>
                  </a:moveTo>
                  <a:cubicBezTo>
                    <a:pt x="76" y="77"/>
                    <a:pt x="78" y="48"/>
                    <a:pt x="36" y="49"/>
                  </a:cubicBezTo>
                  <a:cubicBezTo>
                    <a:pt x="36" y="72"/>
                    <a:pt x="36" y="72"/>
                    <a:pt x="36" y="72"/>
                  </a:cubicBezTo>
                  <a:cubicBezTo>
                    <a:pt x="0" y="36"/>
                    <a:pt x="0" y="36"/>
                    <a:pt x="0" y="36"/>
                  </a:cubicBezTo>
                  <a:cubicBezTo>
                    <a:pt x="36" y="0"/>
                    <a:pt x="36" y="0"/>
                    <a:pt x="36" y="0"/>
                  </a:cubicBezTo>
                  <a:cubicBezTo>
                    <a:pt x="36" y="24"/>
                    <a:pt x="36" y="24"/>
                    <a:pt x="36" y="24"/>
                  </a:cubicBezTo>
                  <a:cubicBezTo>
                    <a:pt x="86" y="22"/>
                    <a:pt x="92" y="68"/>
                    <a:pt x="65" y="96"/>
                  </a:cubicBezTo>
                  <a:close/>
                </a:path>
              </a:pathLst>
            </a:custGeom>
            <a:solidFill>
              <a:srgbClr val="FF43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37" name="Freeform 27"/>
            <p:cNvSpPr>
              <a:spLocks noEditPoints="1"/>
            </p:cNvSpPr>
            <p:nvPr/>
          </p:nvSpPr>
          <p:spPr bwMode="auto">
            <a:xfrm>
              <a:off x="4367" y="1585"/>
              <a:ext cx="106" cy="75"/>
            </a:xfrm>
            <a:custGeom>
              <a:avLst/>
              <a:gdLst>
                <a:gd name="T0" fmla="*/ 70 w 86"/>
                <a:gd name="T1" fmla="*/ 58 h 61"/>
                <a:gd name="T2" fmla="*/ 75 w 86"/>
                <a:gd name="T3" fmla="*/ 49 h 61"/>
                <a:gd name="T4" fmla="*/ 80 w 86"/>
                <a:gd name="T5" fmla="*/ 41 h 61"/>
                <a:gd name="T6" fmla="*/ 85 w 86"/>
                <a:gd name="T7" fmla="*/ 31 h 61"/>
                <a:gd name="T8" fmla="*/ 83 w 86"/>
                <a:gd name="T9" fmla="*/ 24 h 61"/>
                <a:gd name="T10" fmla="*/ 65 w 86"/>
                <a:gd name="T11" fmla="*/ 9 h 61"/>
                <a:gd name="T12" fmla="*/ 58 w 86"/>
                <a:gd name="T13" fmla="*/ 9 h 61"/>
                <a:gd name="T14" fmla="*/ 50 w 86"/>
                <a:gd name="T15" fmla="*/ 17 h 61"/>
                <a:gd name="T16" fmla="*/ 49 w 86"/>
                <a:gd name="T17" fmla="*/ 18 h 61"/>
                <a:gd name="T18" fmla="*/ 17 w 86"/>
                <a:gd name="T19" fmla="*/ 0 h 61"/>
                <a:gd name="T20" fmla="*/ 0 w 86"/>
                <a:gd name="T21" fmla="*/ 3 h 61"/>
                <a:gd name="T22" fmla="*/ 4 w 86"/>
                <a:gd name="T23" fmla="*/ 16 h 61"/>
                <a:gd name="T24" fmla="*/ 9 w 86"/>
                <a:gd name="T25" fmla="*/ 15 h 61"/>
                <a:gd name="T26" fmla="*/ 11 w 86"/>
                <a:gd name="T27" fmla="*/ 24 h 61"/>
                <a:gd name="T28" fmla="*/ 20 w 86"/>
                <a:gd name="T29" fmla="*/ 21 h 61"/>
                <a:gd name="T30" fmla="*/ 23 w 86"/>
                <a:gd name="T31" fmla="*/ 30 h 61"/>
                <a:gd name="T32" fmla="*/ 32 w 86"/>
                <a:gd name="T33" fmla="*/ 27 h 61"/>
                <a:gd name="T34" fmla="*/ 35 w 86"/>
                <a:gd name="T35" fmla="*/ 36 h 61"/>
                <a:gd name="T36" fmla="*/ 39 w 86"/>
                <a:gd name="T37" fmla="*/ 35 h 61"/>
                <a:gd name="T38" fmla="*/ 39 w 86"/>
                <a:gd name="T39" fmla="*/ 36 h 61"/>
                <a:gd name="T40" fmla="*/ 37 w 86"/>
                <a:gd name="T41" fmla="*/ 47 h 61"/>
                <a:gd name="T42" fmla="*/ 41 w 86"/>
                <a:gd name="T43" fmla="*/ 53 h 61"/>
                <a:gd name="T44" fmla="*/ 64 w 86"/>
                <a:gd name="T45" fmla="*/ 60 h 61"/>
                <a:gd name="T46" fmla="*/ 70 w 86"/>
                <a:gd name="T47" fmla="*/ 58 h 61"/>
                <a:gd name="T48" fmla="*/ 15 w 86"/>
                <a:gd name="T49" fmla="*/ 10 h 61"/>
                <a:gd name="T50" fmla="*/ 18 w 86"/>
                <a:gd name="T51" fmla="*/ 6 h 61"/>
                <a:gd name="T52" fmla="*/ 46 w 86"/>
                <a:gd name="T53" fmla="*/ 21 h 61"/>
                <a:gd name="T54" fmla="*/ 43 w 86"/>
                <a:gd name="T55" fmla="*/ 25 h 61"/>
                <a:gd name="T56" fmla="*/ 15 w 86"/>
                <a:gd name="T57" fmla="*/ 10 h 61"/>
                <a:gd name="T58" fmla="*/ 61 w 86"/>
                <a:gd name="T59" fmla="*/ 54 h 61"/>
                <a:gd name="T60" fmla="*/ 57 w 86"/>
                <a:gd name="T61" fmla="*/ 52 h 61"/>
                <a:gd name="T62" fmla="*/ 56 w 86"/>
                <a:gd name="T63" fmla="*/ 49 h 61"/>
                <a:gd name="T64" fmla="*/ 69 w 86"/>
                <a:gd name="T65" fmla="*/ 24 h 61"/>
                <a:gd name="T66" fmla="*/ 72 w 86"/>
                <a:gd name="T67" fmla="*/ 23 h 61"/>
                <a:gd name="T68" fmla="*/ 77 w 86"/>
                <a:gd name="T69" fmla="*/ 26 h 61"/>
                <a:gd name="T70" fmla="*/ 77 w 86"/>
                <a:gd name="T71" fmla="*/ 29 h 61"/>
                <a:gd name="T72" fmla="*/ 64 w 86"/>
                <a:gd name="T73" fmla="*/ 53 h 61"/>
                <a:gd name="T74" fmla="*/ 61 w 86"/>
                <a:gd name="T75" fmla="*/ 54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6" h="61">
                  <a:moveTo>
                    <a:pt x="70" y="58"/>
                  </a:moveTo>
                  <a:cubicBezTo>
                    <a:pt x="75" y="49"/>
                    <a:pt x="75" y="49"/>
                    <a:pt x="75" y="49"/>
                  </a:cubicBezTo>
                  <a:cubicBezTo>
                    <a:pt x="77" y="46"/>
                    <a:pt x="79" y="43"/>
                    <a:pt x="80" y="41"/>
                  </a:cubicBezTo>
                  <a:cubicBezTo>
                    <a:pt x="85" y="31"/>
                    <a:pt x="85" y="31"/>
                    <a:pt x="85" y="31"/>
                  </a:cubicBezTo>
                  <a:cubicBezTo>
                    <a:pt x="86" y="29"/>
                    <a:pt x="85" y="26"/>
                    <a:pt x="83" y="24"/>
                  </a:cubicBezTo>
                  <a:cubicBezTo>
                    <a:pt x="65" y="9"/>
                    <a:pt x="65" y="9"/>
                    <a:pt x="65" y="9"/>
                  </a:cubicBezTo>
                  <a:cubicBezTo>
                    <a:pt x="63" y="7"/>
                    <a:pt x="60" y="7"/>
                    <a:pt x="58" y="9"/>
                  </a:cubicBezTo>
                  <a:cubicBezTo>
                    <a:pt x="50" y="17"/>
                    <a:pt x="50" y="17"/>
                    <a:pt x="50" y="17"/>
                  </a:cubicBezTo>
                  <a:cubicBezTo>
                    <a:pt x="49" y="17"/>
                    <a:pt x="49" y="17"/>
                    <a:pt x="49" y="18"/>
                  </a:cubicBezTo>
                  <a:cubicBezTo>
                    <a:pt x="17" y="0"/>
                    <a:pt x="17" y="0"/>
                    <a:pt x="17" y="0"/>
                  </a:cubicBezTo>
                  <a:cubicBezTo>
                    <a:pt x="0" y="3"/>
                    <a:pt x="0" y="3"/>
                    <a:pt x="0" y="3"/>
                  </a:cubicBezTo>
                  <a:cubicBezTo>
                    <a:pt x="4" y="16"/>
                    <a:pt x="4" y="16"/>
                    <a:pt x="4" y="16"/>
                  </a:cubicBezTo>
                  <a:cubicBezTo>
                    <a:pt x="9" y="15"/>
                    <a:pt x="9" y="15"/>
                    <a:pt x="9" y="15"/>
                  </a:cubicBezTo>
                  <a:cubicBezTo>
                    <a:pt x="11" y="24"/>
                    <a:pt x="11" y="24"/>
                    <a:pt x="11" y="24"/>
                  </a:cubicBezTo>
                  <a:cubicBezTo>
                    <a:pt x="20" y="21"/>
                    <a:pt x="20" y="21"/>
                    <a:pt x="20" y="21"/>
                  </a:cubicBezTo>
                  <a:cubicBezTo>
                    <a:pt x="23" y="30"/>
                    <a:pt x="23" y="30"/>
                    <a:pt x="23" y="30"/>
                  </a:cubicBezTo>
                  <a:cubicBezTo>
                    <a:pt x="32" y="27"/>
                    <a:pt x="32" y="27"/>
                    <a:pt x="32" y="27"/>
                  </a:cubicBezTo>
                  <a:cubicBezTo>
                    <a:pt x="35" y="36"/>
                    <a:pt x="35" y="36"/>
                    <a:pt x="35" y="36"/>
                  </a:cubicBezTo>
                  <a:cubicBezTo>
                    <a:pt x="39" y="35"/>
                    <a:pt x="39" y="35"/>
                    <a:pt x="39" y="35"/>
                  </a:cubicBezTo>
                  <a:cubicBezTo>
                    <a:pt x="39" y="35"/>
                    <a:pt x="39" y="36"/>
                    <a:pt x="39" y="36"/>
                  </a:cubicBezTo>
                  <a:cubicBezTo>
                    <a:pt x="37" y="47"/>
                    <a:pt x="37" y="47"/>
                    <a:pt x="37" y="47"/>
                  </a:cubicBezTo>
                  <a:cubicBezTo>
                    <a:pt x="37" y="50"/>
                    <a:pt x="38" y="53"/>
                    <a:pt x="41" y="53"/>
                  </a:cubicBezTo>
                  <a:cubicBezTo>
                    <a:pt x="64" y="60"/>
                    <a:pt x="64" y="60"/>
                    <a:pt x="64" y="60"/>
                  </a:cubicBezTo>
                  <a:cubicBezTo>
                    <a:pt x="66" y="61"/>
                    <a:pt x="69" y="60"/>
                    <a:pt x="70" y="58"/>
                  </a:cubicBezTo>
                  <a:close/>
                  <a:moveTo>
                    <a:pt x="15" y="10"/>
                  </a:moveTo>
                  <a:cubicBezTo>
                    <a:pt x="18" y="6"/>
                    <a:pt x="18" y="6"/>
                    <a:pt x="18" y="6"/>
                  </a:cubicBezTo>
                  <a:cubicBezTo>
                    <a:pt x="46" y="21"/>
                    <a:pt x="46" y="21"/>
                    <a:pt x="46" y="21"/>
                  </a:cubicBezTo>
                  <a:cubicBezTo>
                    <a:pt x="43" y="25"/>
                    <a:pt x="43" y="25"/>
                    <a:pt x="43" y="25"/>
                  </a:cubicBezTo>
                  <a:lnTo>
                    <a:pt x="15" y="10"/>
                  </a:lnTo>
                  <a:close/>
                  <a:moveTo>
                    <a:pt x="61" y="54"/>
                  </a:moveTo>
                  <a:cubicBezTo>
                    <a:pt x="57" y="52"/>
                    <a:pt x="57" y="52"/>
                    <a:pt x="57" y="52"/>
                  </a:cubicBezTo>
                  <a:cubicBezTo>
                    <a:pt x="56" y="51"/>
                    <a:pt x="55" y="50"/>
                    <a:pt x="56" y="49"/>
                  </a:cubicBezTo>
                  <a:cubicBezTo>
                    <a:pt x="69" y="24"/>
                    <a:pt x="69" y="24"/>
                    <a:pt x="69" y="24"/>
                  </a:cubicBezTo>
                  <a:cubicBezTo>
                    <a:pt x="70" y="23"/>
                    <a:pt x="71" y="23"/>
                    <a:pt x="72" y="23"/>
                  </a:cubicBezTo>
                  <a:cubicBezTo>
                    <a:pt x="77" y="26"/>
                    <a:pt x="77" y="26"/>
                    <a:pt x="77" y="26"/>
                  </a:cubicBezTo>
                  <a:cubicBezTo>
                    <a:pt x="78" y="26"/>
                    <a:pt x="78" y="28"/>
                    <a:pt x="77" y="29"/>
                  </a:cubicBezTo>
                  <a:cubicBezTo>
                    <a:pt x="64" y="53"/>
                    <a:pt x="64" y="53"/>
                    <a:pt x="64" y="53"/>
                  </a:cubicBezTo>
                  <a:cubicBezTo>
                    <a:pt x="64" y="54"/>
                    <a:pt x="62" y="55"/>
                    <a:pt x="61" y="54"/>
                  </a:cubicBezTo>
                  <a:close/>
                </a:path>
              </a:pathLst>
            </a:custGeom>
            <a:solidFill>
              <a:srgbClr val="6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38" name="Freeform 28"/>
            <p:cNvSpPr>
              <a:spLocks noEditPoints="1"/>
            </p:cNvSpPr>
            <p:nvPr/>
          </p:nvSpPr>
          <p:spPr bwMode="auto">
            <a:xfrm>
              <a:off x="4294" y="2208"/>
              <a:ext cx="84" cy="74"/>
            </a:xfrm>
            <a:custGeom>
              <a:avLst/>
              <a:gdLst>
                <a:gd name="T0" fmla="*/ 56 w 69"/>
                <a:gd name="T1" fmla="*/ 0 h 60"/>
                <a:gd name="T2" fmla="*/ 13 w 69"/>
                <a:gd name="T3" fmla="*/ 0 h 60"/>
                <a:gd name="T4" fmla="*/ 0 w 69"/>
                <a:gd name="T5" fmla="*/ 13 h 60"/>
                <a:gd name="T6" fmla="*/ 0 w 69"/>
                <a:gd name="T7" fmla="*/ 58 h 60"/>
                <a:gd name="T8" fmla="*/ 2 w 69"/>
                <a:gd name="T9" fmla="*/ 60 h 60"/>
                <a:gd name="T10" fmla="*/ 66 w 69"/>
                <a:gd name="T11" fmla="*/ 60 h 60"/>
                <a:gd name="T12" fmla="*/ 69 w 69"/>
                <a:gd name="T13" fmla="*/ 58 h 60"/>
                <a:gd name="T14" fmla="*/ 69 w 69"/>
                <a:gd name="T15" fmla="*/ 13 h 60"/>
                <a:gd name="T16" fmla="*/ 56 w 69"/>
                <a:gd name="T17" fmla="*/ 0 h 60"/>
                <a:gd name="T18" fmla="*/ 34 w 69"/>
                <a:gd name="T19" fmla="*/ 51 h 60"/>
                <a:gd name="T20" fmla="*/ 13 w 69"/>
                <a:gd name="T21" fmla="*/ 34 h 60"/>
                <a:gd name="T22" fmla="*/ 26 w 69"/>
                <a:gd name="T23" fmla="*/ 34 h 60"/>
                <a:gd name="T24" fmla="*/ 26 w 69"/>
                <a:gd name="T25" fmla="*/ 21 h 60"/>
                <a:gd name="T26" fmla="*/ 43 w 69"/>
                <a:gd name="T27" fmla="*/ 21 h 60"/>
                <a:gd name="T28" fmla="*/ 43 w 69"/>
                <a:gd name="T29" fmla="*/ 34 h 60"/>
                <a:gd name="T30" fmla="*/ 56 w 69"/>
                <a:gd name="T31" fmla="*/ 34 h 60"/>
                <a:gd name="T32" fmla="*/ 34 w 69"/>
                <a:gd name="T33" fmla="*/ 51 h 60"/>
                <a:gd name="T34" fmla="*/ 10 w 69"/>
                <a:gd name="T35" fmla="*/ 8 h 60"/>
                <a:gd name="T36" fmla="*/ 15 w 69"/>
                <a:gd name="T37" fmla="*/ 4 h 60"/>
                <a:gd name="T38" fmla="*/ 54 w 69"/>
                <a:gd name="T39" fmla="*/ 4 h 60"/>
                <a:gd name="T40" fmla="*/ 58 w 69"/>
                <a:gd name="T41" fmla="*/ 8 h 60"/>
                <a:gd name="T42" fmla="*/ 10 w 69"/>
                <a:gd name="T43" fmla="*/ 8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9" h="60">
                  <a:moveTo>
                    <a:pt x="56" y="0"/>
                  </a:moveTo>
                  <a:cubicBezTo>
                    <a:pt x="13" y="0"/>
                    <a:pt x="13" y="0"/>
                    <a:pt x="13" y="0"/>
                  </a:cubicBezTo>
                  <a:cubicBezTo>
                    <a:pt x="0" y="13"/>
                    <a:pt x="0" y="13"/>
                    <a:pt x="0" y="13"/>
                  </a:cubicBezTo>
                  <a:cubicBezTo>
                    <a:pt x="0" y="58"/>
                    <a:pt x="0" y="58"/>
                    <a:pt x="0" y="58"/>
                  </a:cubicBezTo>
                  <a:cubicBezTo>
                    <a:pt x="0" y="59"/>
                    <a:pt x="1" y="60"/>
                    <a:pt x="2" y="60"/>
                  </a:cubicBezTo>
                  <a:cubicBezTo>
                    <a:pt x="66" y="60"/>
                    <a:pt x="66" y="60"/>
                    <a:pt x="66" y="60"/>
                  </a:cubicBezTo>
                  <a:cubicBezTo>
                    <a:pt x="68" y="60"/>
                    <a:pt x="69" y="59"/>
                    <a:pt x="69" y="58"/>
                  </a:cubicBezTo>
                  <a:cubicBezTo>
                    <a:pt x="69" y="13"/>
                    <a:pt x="69" y="13"/>
                    <a:pt x="69" y="13"/>
                  </a:cubicBezTo>
                  <a:lnTo>
                    <a:pt x="56" y="0"/>
                  </a:lnTo>
                  <a:close/>
                  <a:moveTo>
                    <a:pt x="34" y="51"/>
                  </a:moveTo>
                  <a:cubicBezTo>
                    <a:pt x="13" y="34"/>
                    <a:pt x="13" y="34"/>
                    <a:pt x="13" y="34"/>
                  </a:cubicBezTo>
                  <a:cubicBezTo>
                    <a:pt x="26" y="34"/>
                    <a:pt x="26" y="34"/>
                    <a:pt x="26" y="34"/>
                  </a:cubicBezTo>
                  <a:cubicBezTo>
                    <a:pt x="26" y="21"/>
                    <a:pt x="26" y="21"/>
                    <a:pt x="26" y="21"/>
                  </a:cubicBezTo>
                  <a:cubicBezTo>
                    <a:pt x="43" y="21"/>
                    <a:pt x="43" y="21"/>
                    <a:pt x="43" y="21"/>
                  </a:cubicBezTo>
                  <a:cubicBezTo>
                    <a:pt x="43" y="34"/>
                    <a:pt x="43" y="34"/>
                    <a:pt x="43" y="34"/>
                  </a:cubicBezTo>
                  <a:cubicBezTo>
                    <a:pt x="56" y="34"/>
                    <a:pt x="56" y="34"/>
                    <a:pt x="56" y="34"/>
                  </a:cubicBezTo>
                  <a:lnTo>
                    <a:pt x="34" y="51"/>
                  </a:lnTo>
                  <a:close/>
                  <a:moveTo>
                    <a:pt x="10" y="8"/>
                  </a:moveTo>
                  <a:cubicBezTo>
                    <a:pt x="15" y="4"/>
                    <a:pt x="15" y="4"/>
                    <a:pt x="15" y="4"/>
                  </a:cubicBezTo>
                  <a:cubicBezTo>
                    <a:pt x="54" y="4"/>
                    <a:pt x="54" y="4"/>
                    <a:pt x="54" y="4"/>
                  </a:cubicBezTo>
                  <a:cubicBezTo>
                    <a:pt x="58" y="8"/>
                    <a:pt x="58" y="8"/>
                    <a:pt x="58" y="8"/>
                  </a:cubicBezTo>
                  <a:lnTo>
                    <a:pt x="10" y="8"/>
                  </a:lnTo>
                  <a:close/>
                </a:path>
              </a:pathLst>
            </a:custGeom>
            <a:solidFill>
              <a:srgbClr val="EA1D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39" name="Freeform 29"/>
            <p:cNvSpPr>
              <a:spLocks noEditPoints="1"/>
            </p:cNvSpPr>
            <p:nvPr/>
          </p:nvSpPr>
          <p:spPr bwMode="auto">
            <a:xfrm>
              <a:off x="4412" y="1391"/>
              <a:ext cx="70" cy="94"/>
            </a:xfrm>
            <a:custGeom>
              <a:avLst/>
              <a:gdLst>
                <a:gd name="T0" fmla="*/ 57 w 57"/>
                <a:gd name="T1" fmla="*/ 48 h 77"/>
                <a:gd name="T2" fmla="*/ 57 w 57"/>
                <a:gd name="T3" fmla="*/ 48 h 77"/>
                <a:gd name="T4" fmla="*/ 57 w 57"/>
                <a:gd name="T5" fmla="*/ 47 h 77"/>
                <a:gd name="T6" fmla="*/ 28 w 57"/>
                <a:gd name="T7" fmla="*/ 0 h 77"/>
                <a:gd name="T8" fmla="*/ 0 w 57"/>
                <a:gd name="T9" fmla="*/ 47 h 77"/>
                <a:gd name="T10" fmla="*/ 0 w 57"/>
                <a:gd name="T11" fmla="*/ 48 h 77"/>
                <a:gd name="T12" fmla="*/ 0 w 57"/>
                <a:gd name="T13" fmla="*/ 48 h 77"/>
                <a:gd name="T14" fmla="*/ 0 w 57"/>
                <a:gd name="T15" fmla="*/ 48 h 77"/>
                <a:gd name="T16" fmla="*/ 0 w 57"/>
                <a:gd name="T17" fmla="*/ 49 h 77"/>
                <a:gd name="T18" fmla="*/ 0 w 57"/>
                <a:gd name="T19" fmla="*/ 49 h 77"/>
                <a:gd name="T20" fmla="*/ 28 w 57"/>
                <a:gd name="T21" fmla="*/ 77 h 77"/>
                <a:gd name="T22" fmla="*/ 57 w 57"/>
                <a:gd name="T23" fmla="*/ 49 h 77"/>
                <a:gd name="T24" fmla="*/ 57 w 57"/>
                <a:gd name="T25" fmla="*/ 49 h 77"/>
                <a:gd name="T26" fmla="*/ 57 w 57"/>
                <a:gd name="T27" fmla="*/ 48 h 77"/>
                <a:gd name="T28" fmla="*/ 57 w 57"/>
                <a:gd name="T29" fmla="*/ 48 h 77"/>
                <a:gd name="T30" fmla="*/ 48 w 57"/>
                <a:gd name="T31" fmla="*/ 49 h 77"/>
                <a:gd name="T32" fmla="*/ 48 w 57"/>
                <a:gd name="T33" fmla="*/ 49 h 77"/>
                <a:gd name="T34" fmla="*/ 42 w 57"/>
                <a:gd name="T35" fmla="*/ 62 h 77"/>
                <a:gd name="T36" fmla="*/ 28 w 57"/>
                <a:gd name="T37" fmla="*/ 68 h 77"/>
                <a:gd name="T38" fmla="*/ 26 w 57"/>
                <a:gd name="T39" fmla="*/ 68 h 77"/>
                <a:gd name="T40" fmla="*/ 43 w 57"/>
                <a:gd name="T41" fmla="*/ 37 h 77"/>
                <a:gd name="T42" fmla="*/ 43 w 57"/>
                <a:gd name="T43" fmla="*/ 32 h 77"/>
                <a:gd name="T44" fmla="*/ 48 w 57"/>
                <a:gd name="T45" fmla="*/ 48 h 77"/>
                <a:gd name="T46" fmla="*/ 48 w 57"/>
                <a:gd name="T47" fmla="*/ 48 h 77"/>
                <a:gd name="T48" fmla="*/ 48 w 57"/>
                <a:gd name="T49" fmla="*/ 48 h 77"/>
                <a:gd name="T50" fmla="*/ 48 w 57"/>
                <a:gd name="T51" fmla="*/ 48 h 77"/>
                <a:gd name="T52" fmla="*/ 48 w 57"/>
                <a:gd name="T53" fmla="*/ 48 h 77"/>
                <a:gd name="T54" fmla="*/ 48 w 57"/>
                <a:gd name="T55" fmla="*/ 49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7" h="77">
                  <a:moveTo>
                    <a:pt x="57" y="48"/>
                  </a:moveTo>
                  <a:cubicBezTo>
                    <a:pt x="57" y="48"/>
                    <a:pt x="57" y="48"/>
                    <a:pt x="57" y="48"/>
                  </a:cubicBezTo>
                  <a:cubicBezTo>
                    <a:pt x="57" y="48"/>
                    <a:pt x="57" y="48"/>
                    <a:pt x="57" y="47"/>
                  </a:cubicBezTo>
                  <a:cubicBezTo>
                    <a:pt x="57" y="24"/>
                    <a:pt x="28" y="0"/>
                    <a:pt x="28" y="0"/>
                  </a:cubicBezTo>
                  <a:cubicBezTo>
                    <a:pt x="28" y="0"/>
                    <a:pt x="0" y="24"/>
                    <a:pt x="0" y="47"/>
                  </a:cubicBezTo>
                  <a:cubicBezTo>
                    <a:pt x="0" y="48"/>
                    <a:pt x="0" y="48"/>
                    <a:pt x="0" y="48"/>
                  </a:cubicBezTo>
                  <a:cubicBezTo>
                    <a:pt x="0" y="48"/>
                    <a:pt x="0" y="48"/>
                    <a:pt x="0" y="48"/>
                  </a:cubicBezTo>
                  <a:cubicBezTo>
                    <a:pt x="0" y="48"/>
                    <a:pt x="0" y="48"/>
                    <a:pt x="0" y="48"/>
                  </a:cubicBezTo>
                  <a:cubicBezTo>
                    <a:pt x="0" y="49"/>
                    <a:pt x="0" y="49"/>
                    <a:pt x="0" y="49"/>
                  </a:cubicBezTo>
                  <a:cubicBezTo>
                    <a:pt x="0" y="49"/>
                    <a:pt x="0" y="49"/>
                    <a:pt x="0" y="49"/>
                  </a:cubicBezTo>
                  <a:cubicBezTo>
                    <a:pt x="0" y="65"/>
                    <a:pt x="13" y="77"/>
                    <a:pt x="28" y="77"/>
                  </a:cubicBezTo>
                  <a:cubicBezTo>
                    <a:pt x="44" y="77"/>
                    <a:pt x="57" y="65"/>
                    <a:pt x="57" y="49"/>
                  </a:cubicBezTo>
                  <a:cubicBezTo>
                    <a:pt x="57" y="49"/>
                    <a:pt x="57" y="49"/>
                    <a:pt x="57" y="49"/>
                  </a:cubicBezTo>
                  <a:cubicBezTo>
                    <a:pt x="57" y="49"/>
                    <a:pt x="57" y="49"/>
                    <a:pt x="57" y="48"/>
                  </a:cubicBezTo>
                  <a:cubicBezTo>
                    <a:pt x="57" y="48"/>
                    <a:pt x="57" y="48"/>
                    <a:pt x="57" y="48"/>
                  </a:cubicBezTo>
                  <a:close/>
                  <a:moveTo>
                    <a:pt x="48" y="49"/>
                  </a:moveTo>
                  <a:cubicBezTo>
                    <a:pt x="48" y="49"/>
                    <a:pt x="48" y="49"/>
                    <a:pt x="48" y="49"/>
                  </a:cubicBezTo>
                  <a:cubicBezTo>
                    <a:pt x="48" y="54"/>
                    <a:pt x="46" y="59"/>
                    <a:pt x="42" y="62"/>
                  </a:cubicBezTo>
                  <a:cubicBezTo>
                    <a:pt x="38" y="66"/>
                    <a:pt x="34" y="68"/>
                    <a:pt x="28" y="68"/>
                  </a:cubicBezTo>
                  <a:cubicBezTo>
                    <a:pt x="28" y="68"/>
                    <a:pt x="27" y="68"/>
                    <a:pt x="26" y="68"/>
                  </a:cubicBezTo>
                  <a:cubicBezTo>
                    <a:pt x="36" y="61"/>
                    <a:pt x="43" y="50"/>
                    <a:pt x="43" y="37"/>
                  </a:cubicBezTo>
                  <a:cubicBezTo>
                    <a:pt x="43" y="35"/>
                    <a:pt x="43" y="34"/>
                    <a:pt x="43" y="32"/>
                  </a:cubicBezTo>
                  <a:cubicBezTo>
                    <a:pt x="46" y="38"/>
                    <a:pt x="48" y="43"/>
                    <a:pt x="48" y="48"/>
                  </a:cubicBezTo>
                  <a:cubicBezTo>
                    <a:pt x="48" y="48"/>
                    <a:pt x="48" y="48"/>
                    <a:pt x="48" y="48"/>
                  </a:cubicBezTo>
                  <a:cubicBezTo>
                    <a:pt x="48" y="48"/>
                    <a:pt x="48" y="48"/>
                    <a:pt x="48" y="48"/>
                  </a:cubicBezTo>
                  <a:cubicBezTo>
                    <a:pt x="48" y="48"/>
                    <a:pt x="48" y="48"/>
                    <a:pt x="48" y="48"/>
                  </a:cubicBezTo>
                  <a:cubicBezTo>
                    <a:pt x="48" y="48"/>
                    <a:pt x="48" y="48"/>
                    <a:pt x="48" y="48"/>
                  </a:cubicBezTo>
                  <a:cubicBezTo>
                    <a:pt x="48" y="49"/>
                    <a:pt x="48" y="49"/>
                    <a:pt x="48" y="49"/>
                  </a:cubicBezTo>
                  <a:close/>
                </a:path>
              </a:pathLst>
            </a:custGeom>
            <a:solidFill>
              <a:srgbClr val="EDE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40" name="Freeform 30"/>
            <p:cNvSpPr>
              <a:spLocks noEditPoints="1"/>
            </p:cNvSpPr>
            <p:nvPr/>
          </p:nvSpPr>
          <p:spPr bwMode="auto">
            <a:xfrm>
              <a:off x="4337" y="1322"/>
              <a:ext cx="109" cy="104"/>
            </a:xfrm>
            <a:custGeom>
              <a:avLst/>
              <a:gdLst>
                <a:gd name="T0" fmla="*/ 52 w 89"/>
                <a:gd name="T1" fmla="*/ 2 h 85"/>
                <a:gd name="T2" fmla="*/ 4 w 89"/>
                <a:gd name="T3" fmla="*/ 35 h 85"/>
                <a:gd name="T4" fmla="*/ 3 w 89"/>
                <a:gd name="T5" fmla="*/ 45 h 85"/>
                <a:gd name="T6" fmla="*/ 28 w 89"/>
                <a:gd name="T7" fmla="*/ 81 h 85"/>
                <a:gd name="T8" fmla="*/ 37 w 89"/>
                <a:gd name="T9" fmla="*/ 83 h 85"/>
                <a:gd name="T10" fmla="*/ 85 w 89"/>
                <a:gd name="T11" fmla="*/ 50 h 85"/>
                <a:gd name="T12" fmla="*/ 87 w 89"/>
                <a:gd name="T13" fmla="*/ 41 h 85"/>
                <a:gd name="T14" fmla="*/ 61 w 89"/>
                <a:gd name="T15" fmla="*/ 4 h 85"/>
                <a:gd name="T16" fmla="*/ 52 w 89"/>
                <a:gd name="T17" fmla="*/ 2 h 85"/>
                <a:gd name="T18" fmla="*/ 38 w 89"/>
                <a:gd name="T19" fmla="*/ 48 h 85"/>
                <a:gd name="T20" fmla="*/ 31 w 89"/>
                <a:gd name="T21" fmla="*/ 70 h 85"/>
                <a:gd name="T22" fmla="*/ 11 w 89"/>
                <a:gd name="T23" fmla="*/ 42 h 85"/>
                <a:gd name="T24" fmla="*/ 38 w 89"/>
                <a:gd name="T25" fmla="*/ 48 h 85"/>
                <a:gd name="T26" fmla="*/ 14 w 89"/>
                <a:gd name="T27" fmla="*/ 40 h 85"/>
                <a:gd name="T28" fmla="*/ 52 w 89"/>
                <a:gd name="T29" fmla="*/ 13 h 85"/>
                <a:gd name="T30" fmla="*/ 43 w 89"/>
                <a:gd name="T31" fmla="*/ 41 h 85"/>
                <a:gd name="T32" fmla="*/ 14 w 89"/>
                <a:gd name="T33" fmla="*/ 40 h 85"/>
                <a:gd name="T34" fmla="*/ 39 w 89"/>
                <a:gd name="T35" fmla="*/ 48 h 85"/>
                <a:gd name="T36" fmla="*/ 50 w 89"/>
                <a:gd name="T37" fmla="*/ 50 h 85"/>
                <a:gd name="T38" fmla="*/ 51 w 89"/>
                <a:gd name="T39" fmla="*/ 40 h 85"/>
                <a:gd name="T40" fmla="*/ 74 w 89"/>
                <a:gd name="T41" fmla="*/ 47 h 85"/>
                <a:gd name="T42" fmla="*/ 38 w 89"/>
                <a:gd name="T43" fmla="*/ 72 h 85"/>
                <a:gd name="T44" fmla="*/ 39 w 89"/>
                <a:gd name="T45" fmla="*/ 48 h 85"/>
                <a:gd name="T46" fmla="*/ 51 w 89"/>
                <a:gd name="T47" fmla="*/ 39 h 85"/>
                <a:gd name="T48" fmla="*/ 55 w 89"/>
                <a:gd name="T49" fmla="*/ 11 h 85"/>
                <a:gd name="T50" fmla="*/ 75 w 89"/>
                <a:gd name="T51" fmla="*/ 40 h 85"/>
                <a:gd name="T52" fmla="*/ 51 w 89"/>
                <a:gd name="T53" fmla="*/ 3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9" h="85">
                  <a:moveTo>
                    <a:pt x="52" y="2"/>
                  </a:moveTo>
                  <a:cubicBezTo>
                    <a:pt x="4" y="35"/>
                    <a:pt x="4" y="35"/>
                    <a:pt x="4" y="35"/>
                  </a:cubicBezTo>
                  <a:cubicBezTo>
                    <a:pt x="1" y="38"/>
                    <a:pt x="0" y="42"/>
                    <a:pt x="3" y="45"/>
                  </a:cubicBezTo>
                  <a:cubicBezTo>
                    <a:pt x="28" y="81"/>
                    <a:pt x="28" y="81"/>
                    <a:pt x="28" y="81"/>
                  </a:cubicBezTo>
                  <a:cubicBezTo>
                    <a:pt x="30" y="84"/>
                    <a:pt x="34" y="85"/>
                    <a:pt x="37" y="83"/>
                  </a:cubicBezTo>
                  <a:cubicBezTo>
                    <a:pt x="85" y="50"/>
                    <a:pt x="85" y="50"/>
                    <a:pt x="85" y="50"/>
                  </a:cubicBezTo>
                  <a:cubicBezTo>
                    <a:pt x="88" y="48"/>
                    <a:pt x="89" y="44"/>
                    <a:pt x="87" y="41"/>
                  </a:cubicBezTo>
                  <a:cubicBezTo>
                    <a:pt x="61" y="4"/>
                    <a:pt x="61" y="4"/>
                    <a:pt x="61" y="4"/>
                  </a:cubicBezTo>
                  <a:cubicBezTo>
                    <a:pt x="59" y="1"/>
                    <a:pt x="55" y="0"/>
                    <a:pt x="52" y="2"/>
                  </a:cubicBezTo>
                  <a:close/>
                  <a:moveTo>
                    <a:pt x="38" y="48"/>
                  </a:moveTo>
                  <a:cubicBezTo>
                    <a:pt x="31" y="70"/>
                    <a:pt x="31" y="70"/>
                    <a:pt x="31" y="70"/>
                  </a:cubicBezTo>
                  <a:cubicBezTo>
                    <a:pt x="11" y="42"/>
                    <a:pt x="11" y="42"/>
                    <a:pt x="11" y="42"/>
                  </a:cubicBezTo>
                  <a:lnTo>
                    <a:pt x="38" y="48"/>
                  </a:lnTo>
                  <a:close/>
                  <a:moveTo>
                    <a:pt x="14" y="40"/>
                  </a:moveTo>
                  <a:cubicBezTo>
                    <a:pt x="52" y="13"/>
                    <a:pt x="52" y="13"/>
                    <a:pt x="52" y="13"/>
                  </a:cubicBezTo>
                  <a:cubicBezTo>
                    <a:pt x="43" y="41"/>
                    <a:pt x="43" y="41"/>
                    <a:pt x="43" y="41"/>
                  </a:cubicBezTo>
                  <a:lnTo>
                    <a:pt x="14" y="40"/>
                  </a:lnTo>
                  <a:close/>
                  <a:moveTo>
                    <a:pt x="39" y="48"/>
                  </a:moveTo>
                  <a:cubicBezTo>
                    <a:pt x="50" y="50"/>
                    <a:pt x="50" y="50"/>
                    <a:pt x="50" y="50"/>
                  </a:cubicBezTo>
                  <a:cubicBezTo>
                    <a:pt x="51" y="40"/>
                    <a:pt x="51" y="40"/>
                    <a:pt x="51" y="40"/>
                  </a:cubicBezTo>
                  <a:cubicBezTo>
                    <a:pt x="74" y="47"/>
                    <a:pt x="74" y="47"/>
                    <a:pt x="74" y="47"/>
                  </a:cubicBezTo>
                  <a:cubicBezTo>
                    <a:pt x="38" y="72"/>
                    <a:pt x="38" y="72"/>
                    <a:pt x="38" y="72"/>
                  </a:cubicBezTo>
                  <a:lnTo>
                    <a:pt x="39" y="48"/>
                  </a:lnTo>
                  <a:close/>
                  <a:moveTo>
                    <a:pt x="51" y="39"/>
                  </a:moveTo>
                  <a:cubicBezTo>
                    <a:pt x="55" y="11"/>
                    <a:pt x="55" y="11"/>
                    <a:pt x="55" y="11"/>
                  </a:cubicBezTo>
                  <a:cubicBezTo>
                    <a:pt x="75" y="40"/>
                    <a:pt x="75" y="40"/>
                    <a:pt x="75" y="40"/>
                  </a:cubicBezTo>
                  <a:lnTo>
                    <a:pt x="51" y="39"/>
                  </a:lnTo>
                  <a:close/>
                </a:path>
              </a:pathLst>
            </a:custGeom>
            <a:solidFill>
              <a:srgbClr val="EA1D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41" name="Freeform 31"/>
            <p:cNvSpPr>
              <a:spLocks noEditPoints="1"/>
            </p:cNvSpPr>
            <p:nvPr/>
          </p:nvSpPr>
          <p:spPr bwMode="auto">
            <a:xfrm>
              <a:off x="4294" y="1262"/>
              <a:ext cx="83" cy="85"/>
            </a:xfrm>
            <a:custGeom>
              <a:avLst/>
              <a:gdLst>
                <a:gd name="T0" fmla="*/ 34 w 68"/>
                <a:gd name="T1" fmla="*/ 0 h 69"/>
                <a:gd name="T2" fmla="*/ 0 w 68"/>
                <a:gd name="T3" fmla="*/ 34 h 69"/>
                <a:gd name="T4" fmla="*/ 34 w 68"/>
                <a:gd name="T5" fmla="*/ 69 h 69"/>
                <a:gd name="T6" fmla="*/ 68 w 68"/>
                <a:gd name="T7" fmla="*/ 34 h 69"/>
                <a:gd name="T8" fmla="*/ 34 w 68"/>
                <a:gd name="T9" fmla="*/ 0 h 69"/>
                <a:gd name="T10" fmla="*/ 34 w 68"/>
                <a:gd name="T11" fmla="*/ 62 h 69"/>
                <a:gd name="T12" fmla="*/ 7 w 68"/>
                <a:gd name="T13" fmla="*/ 34 h 69"/>
                <a:gd name="T14" fmla="*/ 34 w 68"/>
                <a:gd name="T15" fmla="*/ 7 h 69"/>
                <a:gd name="T16" fmla="*/ 62 w 68"/>
                <a:gd name="T17" fmla="*/ 34 h 69"/>
                <a:gd name="T18" fmla="*/ 34 w 68"/>
                <a:gd name="T19" fmla="*/ 62 h 69"/>
                <a:gd name="T20" fmla="*/ 22 w 68"/>
                <a:gd name="T21" fmla="*/ 24 h 69"/>
                <a:gd name="T22" fmla="*/ 36 w 68"/>
                <a:gd name="T23" fmla="*/ 34 h 69"/>
                <a:gd name="T24" fmla="*/ 22 w 68"/>
                <a:gd name="T25" fmla="*/ 45 h 69"/>
                <a:gd name="T26" fmla="*/ 22 w 68"/>
                <a:gd name="T27" fmla="*/ 24 h 69"/>
                <a:gd name="T28" fmla="*/ 39 w 68"/>
                <a:gd name="T29" fmla="*/ 24 h 69"/>
                <a:gd name="T30" fmla="*/ 54 w 68"/>
                <a:gd name="T31" fmla="*/ 34 h 69"/>
                <a:gd name="T32" fmla="*/ 39 w 68"/>
                <a:gd name="T33" fmla="*/ 45 h 69"/>
                <a:gd name="T34" fmla="*/ 39 w 68"/>
                <a:gd name="T3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69">
                  <a:moveTo>
                    <a:pt x="34" y="0"/>
                  </a:moveTo>
                  <a:cubicBezTo>
                    <a:pt x="15" y="0"/>
                    <a:pt x="0" y="16"/>
                    <a:pt x="0" y="34"/>
                  </a:cubicBezTo>
                  <a:cubicBezTo>
                    <a:pt x="0" y="53"/>
                    <a:pt x="15" y="69"/>
                    <a:pt x="34" y="69"/>
                  </a:cubicBezTo>
                  <a:cubicBezTo>
                    <a:pt x="53" y="69"/>
                    <a:pt x="68" y="53"/>
                    <a:pt x="68" y="34"/>
                  </a:cubicBezTo>
                  <a:cubicBezTo>
                    <a:pt x="68" y="16"/>
                    <a:pt x="53" y="0"/>
                    <a:pt x="34" y="0"/>
                  </a:cubicBezTo>
                  <a:close/>
                  <a:moveTo>
                    <a:pt x="34" y="62"/>
                  </a:moveTo>
                  <a:cubicBezTo>
                    <a:pt x="19" y="62"/>
                    <a:pt x="7" y="50"/>
                    <a:pt x="7" y="34"/>
                  </a:cubicBezTo>
                  <a:cubicBezTo>
                    <a:pt x="7" y="19"/>
                    <a:pt x="19" y="7"/>
                    <a:pt x="34" y="7"/>
                  </a:cubicBezTo>
                  <a:cubicBezTo>
                    <a:pt x="50" y="7"/>
                    <a:pt x="62" y="19"/>
                    <a:pt x="62" y="34"/>
                  </a:cubicBezTo>
                  <a:cubicBezTo>
                    <a:pt x="62" y="50"/>
                    <a:pt x="50" y="62"/>
                    <a:pt x="34" y="62"/>
                  </a:cubicBezTo>
                  <a:close/>
                  <a:moveTo>
                    <a:pt x="22" y="24"/>
                  </a:moveTo>
                  <a:cubicBezTo>
                    <a:pt x="36" y="34"/>
                    <a:pt x="36" y="34"/>
                    <a:pt x="36" y="34"/>
                  </a:cubicBezTo>
                  <a:cubicBezTo>
                    <a:pt x="22" y="45"/>
                    <a:pt x="22" y="45"/>
                    <a:pt x="22" y="45"/>
                  </a:cubicBezTo>
                  <a:lnTo>
                    <a:pt x="22" y="24"/>
                  </a:lnTo>
                  <a:close/>
                  <a:moveTo>
                    <a:pt x="39" y="24"/>
                  </a:moveTo>
                  <a:cubicBezTo>
                    <a:pt x="54" y="34"/>
                    <a:pt x="54" y="34"/>
                    <a:pt x="54" y="34"/>
                  </a:cubicBezTo>
                  <a:cubicBezTo>
                    <a:pt x="39" y="45"/>
                    <a:pt x="39" y="45"/>
                    <a:pt x="39" y="45"/>
                  </a:cubicBezTo>
                  <a:lnTo>
                    <a:pt x="39" y="24"/>
                  </a:lnTo>
                  <a:close/>
                </a:path>
              </a:pathLst>
            </a:custGeom>
            <a:solidFill>
              <a:srgbClr val="00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42" name="Freeform 32"/>
            <p:cNvSpPr>
              <a:spLocks noEditPoints="1"/>
            </p:cNvSpPr>
            <p:nvPr/>
          </p:nvSpPr>
          <p:spPr bwMode="auto">
            <a:xfrm>
              <a:off x="4332" y="1441"/>
              <a:ext cx="66" cy="76"/>
            </a:xfrm>
            <a:custGeom>
              <a:avLst/>
              <a:gdLst>
                <a:gd name="T0" fmla="*/ 50 w 54"/>
                <a:gd name="T1" fmla="*/ 12 h 62"/>
                <a:gd name="T2" fmla="*/ 42 w 54"/>
                <a:gd name="T3" fmla="*/ 4 h 62"/>
                <a:gd name="T4" fmla="*/ 33 w 54"/>
                <a:gd name="T5" fmla="*/ 0 h 62"/>
                <a:gd name="T6" fmla="*/ 6 w 54"/>
                <a:gd name="T7" fmla="*/ 0 h 62"/>
                <a:gd name="T8" fmla="*/ 0 w 54"/>
                <a:gd name="T9" fmla="*/ 6 h 62"/>
                <a:gd name="T10" fmla="*/ 0 w 54"/>
                <a:gd name="T11" fmla="*/ 56 h 62"/>
                <a:gd name="T12" fmla="*/ 6 w 54"/>
                <a:gd name="T13" fmla="*/ 62 h 62"/>
                <a:gd name="T14" fmla="*/ 48 w 54"/>
                <a:gd name="T15" fmla="*/ 62 h 62"/>
                <a:gd name="T16" fmla="*/ 54 w 54"/>
                <a:gd name="T17" fmla="*/ 56 h 62"/>
                <a:gd name="T18" fmla="*/ 54 w 54"/>
                <a:gd name="T19" fmla="*/ 21 h 62"/>
                <a:gd name="T20" fmla="*/ 50 w 54"/>
                <a:gd name="T21" fmla="*/ 12 h 62"/>
                <a:gd name="T22" fmla="*/ 35 w 54"/>
                <a:gd name="T23" fmla="*/ 8 h 62"/>
                <a:gd name="T24" fmla="*/ 35 w 54"/>
                <a:gd name="T25" fmla="*/ 9 h 62"/>
                <a:gd name="T26" fmla="*/ 37 w 54"/>
                <a:gd name="T27" fmla="*/ 10 h 62"/>
                <a:gd name="T28" fmla="*/ 44 w 54"/>
                <a:gd name="T29" fmla="*/ 17 h 62"/>
                <a:gd name="T30" fmla="*/ 45 w 54"/>
                <a:gd name="T31" fmla="*/ 19 h 62"/>
                <a:gd name="T32" fmla="*/ 46 w 54"/>
                <a:gd name="T33" fmla="*/ 19 h 62"/>
                <a:gd name="T34" fmla="*/ 35 w 54"/>
                <a:gd name="T35" fmla="*/ 19 h 62"/>
                <a:gd name="T36" fmla="*/ 35 w 54"/>
                <a:gd name="T37" fmla="*/ 8 h 62"/>
                <a:gd name="T38" fmla="*/ 46 w 54"/>
                <a:gd name="T39" fmla="*/ 54 h 62"/>
                <a:gd name="T40" fmla="*/ 8 w 54"/>
                <a:gd name="T41" fmla="*/ 54 h 62"/>
                <a:gd name="T42" fmla="*/ 8 w 54"/>
                <a:gd name="T43" fmla="*/ 8 h 62"/>
                <a:gd name="T44" fmla="*/ 31 w 54"/>
                <a:gd name="T45" fmla="*/ 8 h 62"/>
                <a:gd name="T46" fmla="*/ 31 w 54"/>
                <a:gd name="T47" fmla="*/ 23 h 62"/>
                <a:gd name="T48" fmla="*/ 46 w 54"/>
                <a:gd name="T49" fmla="*/ 23 h 62"/>
                <a:gd name="T50" fmla="*/ 46 w 54"/>
                <a:gd name="T51" fmla="*/ 5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 h="62">
                  <a:moveTo>
                    <a:pt x="50" y="12"/>
                  </a:moveTo>
                  <a:cubicBezTo>
                    <a:pt x="42" y="4"/>
                    <a:pt x="42" y="4"/>
                    <a:pt x="42" y="4"/>
                  </a:cubicBezTo>
                  <a:cubicBezTo>
                    <a:pt x="40" y="2"/>
                    <a:pt x="36" y="0"/>
                    <a:pt x="33" y="0"/>
                  </a:cubicBezTo>
                  <a:cubicBezTo>
                    <a:pt x="6" y="0"/>
                    <a:pt x="6" y="0"/>
                    <a:pt x="6" y="0"/>
                  </a:cubicBezTo>
                  <a:cubicBezTo>
                    <a:pt x="3" y="0"/>
                    <a:pt x="0" y="3"/>
                    <a:pt x="0" y="6"/>
                  </a:cubicBezTo>
                  <a:cubicBezTo>
                    <a:pt x="0" y="56"/>
                    <a:pt x="0" y="56"/>
                    <a:pt x="0" y="56"/>
                  </a:cubicBezTo>
                  <a:cubicBezTo>
                    <a:pt x="0" y="59"/>
                    <a:pt x="3" y="62"/>
                    <a:pt x="6" y="62"/>
                  </a:cubicBezTo>
                  <a:cubicBezTo>
                    <a:pt x="48" y="62"/>
                    <a:pt x="48" y="62"/>
                    <a:pt x="48" y="62"/>
                  </a:cubicBezTo>
                  <a:cubicBezTo>
                    <a:pt x="51" y="62"/>
                    <a:pt x="54" y="59"/>
                    <a:pt x="54" y="56"/>
                  </a:cubicBezTo>
                  <a:cubicBezTo>
                    <a:pt x="54" y="21"/>
                    <a:pt x="54" y="21"/>
                    <a:pt x="54" y="21"/>
                  </a:cubicBezTo>
                  <a:cubicBezTo>
                    <a:pt x="54" y="18"/>
                    <a:pt x="52" y="14"/>
                    <a:pt x="50" y="12"/>
                  </a:cubicBezTo>
                  <a:close/>
                  <a:moveTo>
                    <a:pt x="35" y="8"/>
                  </a:moveTo>
                  <a:cubicBezTo>
                    <a:pt x="35" y="8"/>
                    <a:pt x="35" y="9"/>
                    <a:pt x="35" y="9"/>
                  </a:cubicBezTo>
                  <a:cubicBezTo>
                    <a:pt x="36" y="9"/>
                    <a:pt x="37" y="10"/>
                    <a:pt x="37" y="10"/>
                  </a:cubicBezTo>
                  <a:cubicBezTo>
                    <a:pt x="44" y="17"/>
                    <a:pt x="44" y="17"/>
                    <a:pt x="44" y="17"/>
                  </a:cubicBezTo>
                  <a:cubicBezTo>
                    <a:pt x="45" y="17"/>
                    <a:pt x="45" y="18"/>
                    <a:pt x="45" y="19"/>
                  </a:cubicBezTo>
                  <a:cubicBezTo>
                    <a:pt x="46" y="19"/>
                    <a:pt x="46" y="19"/>
                    <a:pt x="46" y="19"/>
                  </a:cubicBezTo>
                  <a:cubicBezTo>
                    <a:pt x="35" y="19"/>
                    <a:pt x="35" y="19"/>
                    <a:pt x="35" y="19"/>
                  </a:cubicBezTo>
                  <a:lnTo>
                    <a:pt x="35" y="8"/>
                  </a:lnTo>
                  <a:close/>
                  <a:moveTo>
                    <a:pt x="46" y="54"/>
                  </a:moveTo>
                  <a:cubicBezTo>
                    <a:pt x="8" y="54"/>
                    <a:pt x="8" y="54"/>
                    <a:pt x="8" y="54"/>
                  </a:cubicBezTo>
                  <a:cubicBezTo>
                    <a:pt x="8" y="8"/>
                    <a:pt x="8" y="8"/>
                    <a:pt x="8" y="8"/>
                  </a:cubicBezTo>
                  <a:cubicBezTo>
                    <a:pt x="31" y="8"/>
                    <a:pt x="31" y="8"/>
                    <a:pt x="31" y="8"/>
                  </a:cubicBezTo>
                  <a:cubicBezTo>
                    <a:pt x="31" y="23"/>
                    <a:pt x="31" y="23"/>
                    <a:pt x="31" y="23"/>
                  </a:cubicBezTo>
                  <a:cubicBezTo>
                    <a:pt x="46" y="23"/>
                    <a:pt x="46" y="23"/>
                    <a:pt x="46" y="23"/>
                  </a:cubicBezTo>
                  <a:lnTo>
                    <a:pt x="46" y="54"/>
                  </a:lnTo>
                  <a:close/>
                </a:path>
              </a:pathLst>
            </a:custGeom>
            <a:solidFill>
              <a:srgbClr val="8C1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43" name="Freeform 33"/>
            <p:cNvSpPr>
              <a:spLocks noEditPoints="1"/>
            </p:cNvSpPr>
            <p:nvPr/>
          </p:nvSpPr>
          <p:spPr bwMode="auto">
            <a:xfrm>
              <a:off x="4327" y="1670"/>
              <a:ext cx="107" cy="114"/>
            </a:xfrm>
            <a:custGeom>
              <a:avLst/>
              <a:gdLst>
                <a:gd name="T0" fmla="*/ 78 w 87"/>
                <a:gd name="T1" fmla="*/ 0 h 93"/>
                <a:gd name="T2" fmla="*/ 9 w 87"/>
                <a:gd name="T3" fmla="*/ 0 h 93"/>
                <a:gd name="T4" fmla="*/ 0 w 87"/>
                <a:gd name="T5" fmla="*/ 9 h 93"/>
                <a:gd name="T6" fmla="*/ 0 w 87"/>
                <a:gd name="T7" fmla="*/ 84 h 93"/>
                <a:gd name="T8" fmla="*/ 9 w 87"/>
                <a:gd name="T9" fmla="*/ 93 h 93"/>
                <a:gd name="T10" fmla="*/ 78 w 87"/>
                <a:gd name="T11" fmla="*/ 93 h 93"/>
                <a:gd name="T12" fmla="*/ 87 w 87"/>
                <a:gd name="T13" fmla="*/ 84 h 93"/>
                <a:gd name="T14" fmla="*/ 87 w 87"/>
                <a:gd name="T15" fmla="*/ 9 h 93"/>
                <a:gd name="T16" fmla="*/ 78 w 87"/>
                <a:gd name="T17" fmla="*/ 0 h 93"/>
                <a:gd name="T18" fmla="*/ 75 w 87"/>
                <a:gd name="T19" fmla="*/ 81 h 93"/>
                <a:gd name="T20" fmla="*/ 12 w 87"/>
                <a:gd name="T21" fmla="*/ 81 h 93"/>
                <a:gd name="T22" fmla="*/ 12 w 87"/>
                <a:gd name="T23" fmla="*/ 11 h 93"/>
                <a:gd name="T24" fmla="*/ 75 w 87"/>
                <a:gd name="T25" fmla="*/ 11 h 93"/>
                <a:gd name="T26" fmla="*/ 75 w 87"/>
                <a:gd name="T27" fmla="*/ 81 h 93"/>
                <a:gd name="T28" fmla="*/ 23 w 87"/>
                <a:gd name="T29" fmla="*/ 40 h 93"/>
                <a:gd name="T30" fmla="*/ 64 w 87"/>
                <a:gd name="T31" fmla="*/ 40 h 93"/>
                <a:gd name="T32" fmla="*/ 64 w 87"/>
                <a:gd name="T33" fmla="*/ 46 h 93"/>
                <a:gd name="T34" fmla="*/ 23 w 87"/>
                <a:gd name="T35" fmla="*/ 46 h 93"/>
                <a:gd name="T36" fmla="*/ 23 w 87"/>
                <a:gd name="T37" fmla="*/ 40 h 93"/>
                <a:gd name="T38" fmla="*/ 23 w 87"/>
                <a:gd name="T39" fmla="*/ 52 h 93"/>
                <a:gd name="T40" fmla="*/ 64 w 87"/>
                <a:gd name="T41" fmla="*/ 52 h 93"/>
                <a:gd name="T42" fmla="*/ 64 w 87"/>
                <a:gd name="T43" fmla="*/ 58 h 93"/>
                <a:gd name="T44" fmla="*/ 23 w 87"/>
                <a:gd name="T45" fmla="*/ 58 h 93"/>
                <a:gd name="T46" fmla="*/ 23 w 87"/>
                <a:gd name="T47" fmla="*/ 52 h 93"/>
                <a:gd name="T48" fmla="*/ 23 w 87"/>
                <a:gd name="T49" fmla="*/ 64 h 93"/>
                <a:gd name="T50" fmla="*/ 64 w 87"/>
                <a:gd name="T51" fmla="*/ 64 h 93"/>
                <a:gd name="T52" fmla="*/ 64 w 87"/>
                <a:gd name="T53" fmla="*/ 69 h 93"/>
                <a:gd name="T54" fmla="*/ 23 w 87"/>
                <a:gd name="T55" fmla="*/ 69 h 93"/>
                <a:gd name="T56" fmla="*/ 23 w 87"/>
                <a:gd name="T57" fmla="*/ 64 h 93"/>
                <a:gd name="T58" fmla="*/ 23 w 87"/>
                <a:gd name="T59" fmla="*/ 29 h 93"/>
                <a:gd name="T60" fmla="*/ 64 w 87"/>
                <a:gd name="T61" fmla="*/ 29 h 93"/>
                <a:gd name="T62" fmla="*/ 64 w 87"/>
                <a:gd name="T63" fmla="*/ 35 h 93"/>
                <a:gd name="T64" fmla="*/ 23 w 87"/>
                <a:gd name="T65" fmla="*/ 35 h 93"/>
                <a:gd name="T66" fmla="*/ 23 w 87"/>
                <a:gd name="T67" fmla="*/ 29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7" h="93">
                  <a:moveTo>
                    <a:pt x="78" y="0"/>
                  </a:moveTo>
                  <a:cubicBezTo>
                    <a:pt x="9" y="0"/>
                    <a:pt x="9" y="0"/>
                    <a:pt x="9" y="0"/>
                  </a:cubicBezTo>
                  <a:cubicBezTo>
                    <a:pt x="4" y="0"/>
                    <a:pt x="0" y="4"/>
                    <a:pt x="0" y="9"/>
                  </a:cubicBezTo>
                  <a:cubicBezTo>
                    <a:pt x="0" y="84"/>
                    <a:pt x="0" y="84"/>
                    <a:pt x="0" y="84"/>
                  </a:cubicBezTo>
                  <a:cubicBezTo>
                    <a:pt x="0" y="89"/>
                    <a:pt x="4" y="93"/>
                    <a:pt x="9" y="93"/>
                  </a:cubicBezTo>
                  <a:cubicBezTo>
                    <a:pt x="78" y="93"/>
                    <a:pt x="78" y="93"/>
                    <a:pt x="78" y="93"/>
                  </a:cubicBezTo>
                  <a:cubicBezTo>
                    <a:pt x="83" y="93"/>
                    <a:pt x="87" y="89"/>
                    <a:pt x="87" y="84"/>
                  </a:cubicBezTo>
                  <a:cubicBezTo>
                    <a:pt x="87" y="9"/>
                    <a:pt x="87" y="9"/>
                    <a:pt x="87" y="9"/>
                  </a:cubicBezTo>
                  <a:cubicBezTo>
                    <a:pt x="87" y="4"/>
                    <a:pt x="83" y="0"/>
                    <a:pt x="78" y="0"/>
                  </a:cubicBezTo>
                  <a:close/>
                  <a:moveTo>
                    <a:pt x="75" y="81"/>
                  </a:moveTo>
                  <a:cubicBezTo>
                    <a:pt x="12" y="81"/>
                    <a:pt x="12" y="81"/>
                    <a:pt x="12" y="81"/>
                  </a:cubicBezTo>
                  <a:cubicBezTo>
                    <a:pt x="12" y="11"/>
                    <a:pt x="12" y="11"/>
                    <a:pt x="12" y="11"/>
                  </a:cubicBezTo>
                  <a:cubicBezTo>
                    <a:pt x="75" y="11"/>
                    <a:pt x="75" y="11"/>
                    <a:pt x="75" y="11"/>
                  </a:cubicBezTo>
                  <a:lnTo>
                    <a:pt x="75" y="81"/>
                  </a:lnTo>
                  <a:close/>
                  <a:moveTo>
                    <a:pt x="23" y="40"/>
                  </a:moveTo>
                  <a:cubicBezTo>
                    <a:pt x="64" y="40"/>
                    <a:pt x="64" y="40"/>
                    <a:pt x="64" y="40"/>
                  </a:cubicBezTo>
                  <a:cubicBezTo>
                    <a:pt x="64" y="46"/>
                    <a:pt x="64" y="46"/>
                    <a:pt x="64" y="46"/>
                  </a:cubicBezTo>
                  <a:cubicBezTo>
                    <a:pt x="23" y="46"/>
                    <a:pt x="23" y="46"/>
                    <a:pt x="23" y="46"/>
                  </a:cubicBezTo>
                  <a:lnTo>
                    <a:pt x="23" y="40"/>
                  </a:lnTo>
                  <a:close/>
                  <a:moveTo>
                    <a:pt x="23" y="52"/>
                  </a:moveTo>
                  <a:cubicBezTo>
                    <a:pt x="64" y="52"/>
                    <a:pt x="64" y="52"/>
                    <a:pt x="64" y="52"/>
                  </a:cubicBezTo>
                  <a:cubicBezTo>
                    <a:pt x="64" y="58"/>
                    <a:pt x="64" y="58"/>
                    <a:pt x="64" y="58"/>
                  </a:cubicBezTo>
                  <a:cubicBezTo>
                    <a:pt x="23" y="58"/>
                    <a:pt x="23" y="58"/>
                    <a:pt x="23" y="58"/>
                  </a:cubicBezTo>
                  <a:lnTo>
                    <a:pt x="23" y="52"/>
                  </a:lnTo>
                  <a:close/>
                  <a:moveTo>
                    <a:pt x="23" y="64"/>
                  </a:moveTo>
                  <a:cubicBezTo>
                    <a:pt x="64" y="64"/>
                    <a:pt x="64" y="64"/>
                    <a:pt x="64" y="64"/>
                  </a:cubicBezTo>
                  <a:cubicBezTo>
                    <a:pt x="64" y="69"/>
                    <a:pt x="64" y="69"/>
                    <a:pt x="64" y="69"/>
                  </a:cubicBezTo>
                  <a:cubicBezTo>
                    <a:pt x="23" y="69"/>
                    <a:pt x="23" y="69"/>
                    <a:pt x="23" y="69"/>
                  </a:cubicBezTo>
                  <a:lnTo>
                    <a:pt x="23" y="64"/>
                  </a:lnTo>
                  <a:close/>
                  <a:moveTo>
                    <a:pt x="23" y="29"/>
                  </a:moveTo>
                  <a:cubicBezTo>
                    <a:pt x="64" y="29"/>
                    <a:pt x="64" y="29"/>
                    <a:pt x="64" y="29"/>
                  </a:cubicBezTo>
                  <a:cubicBezTo>
                    <a:pt x="64" y="35"/>
                    <a:pt x="64" y="35"/>
                    <a:pt x="64" y="35"/>
                  </a:cubicBezTo>
                  <a:cubicBezTo>
                    <a:pt x="23" y="35"/>
                    <a:pt x="23" y="35"/>
                    <a:pt x="23" y="35"/>
                  </a:cubicBezTo>
                  <a:lnTo>
                    <a:pt x="23" y="29"/>
                  </a:lnTo>
                  <a:close/>
                </a:path>
              </a:pathLst>
            </a:custGeom>
            <a:solidFill>
              <a:srgbClr val="EA1D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44" name="Freeform 34"/>
            <p:cNvSpPr>
              <a:spLocks noEditPoints="1"/>
            </p:cNvSpPr>
            <p:nvPr/>
          </p:nvSpPr>
          <p:spPr bwMode="auto">
            <a:xfrm>
              <a:off x="4307" y="1806"/>
              <a:ext cx="101" cy="76"/>
            </a:xfrm>
            <a:custGeom>
              <a:avLst/>
              <a:gdLst>
                <a:gd name="T0" fmla="*/ 0 w 101"/>
                <a:gd name="T1" fmla="*/ 0 h 76"/>
                <a:gd name="T2" fmla="*/ 0 w 101"/>
                <a:gd name="T3" fmla="*/ 76 h 76"/>
                <a:gd name="T4" fmla="*/ 101 w 101"/>
                <a:gd name="T5" fmla="*/ 76 h 76"/>
                <a:gd name="T6" fmla="*/ 101 w 101"/>
                <a:gd name="T7" fmla="*/ 0 h 76"/>
                <a:gd name="T8" fmla="*/ 0 w 101"/>
                <a:gd name="T9" fmla="*/ 0 h 76"/>
                <a:gd name="T10" fmla="*/ 19 w 101"/>
                <a:gd name="T11" fmla="*/ 70 h 76"/>
                <a:gd name="T12" fmla="*/ 6 w 101"/>
                <a:gd name="T13" fmla="*/ 70 h 76"/>
                <a:gd name="T14" fmla="*/ 6 w 101"/>
                <a:gd name="T15" fmla="*/ 57 h 76"/>
                <a:gd name="T16" fmla="*/ 19 w 101"/>
                <a:gd name="T17" fmla="*/ 57 h 76"/>
                <a:gd name="T18" fmla="*/ 19 w 101"/>
                <a:gd name="T19" fmla="*/ 70 h 76"/>
                <a:gd name="T20" fmla="*/ 19 w 101"/>
                <a:gd name="T21" fmla="*/ 44 h 76"/>
                <a:gd name="T22" fmla="*/ 6 w 101"/>
                <a:gd name="T23" fmla="*/ 44 h 76"/>
                <a:gd name="T24" fmla="*/ 6 w 101"/>
                <a:gd name="T25" fmla="*/ 32 h 76"/>
                <a:gd name="T26" fmla="*/ 19 w 101"/>
                <a:gd name="T27" fmla="*/ 32 h 76"/>
                <a:gd name="T28" fmla="*/ 19 w 101"/>
                <a:gd name="T29" fmla="*/ 44 h 76"/>
                <a:gd name="T30" fmla="*/ 19 w 101"/>
                <a:gd name="T31" fmla="*/ 20 h 76"/>
                <a:gd name="T32" fmla="*/ 6 w 101"/>
                <a:gd name="T33" fmla="*/ 20 h 76"/>
                <a:gd name="T34" fmla="*/ 6 w 101"/>
                <a:gd name="T35" fmla="*/ 6 h 76"/>
                <a:gd name="T36" fmla="*/ 19 w 101"/>
                <a:gd name="T37" fmla="*/ 6 h 76"/>
                <a:gd name="T38" fmla="*/ 19 w 101"/>
                <a:gd name="T39" fmla="*/ 20 h 76"/>
                <a:gd name="T40" fmla="*/ 76 w 101"/>
                <a:gd name="T41" fmla="*/ 70 h 76"/>
                <a:gd name="T42" fmla="*/ 26 w 101"/>
                <a:gd name="T43" fmla="*/ 70 h 76"/>
                <a:gd name="T44" fmla="*/ 26 w 101"/>
                <a:gd name="T45" fmla="*/ 6 h 76"/>
                <a:gd name="T46" fmla="*/ 76 w 101"/>
                <a:gd name="T47" fmla="*/ 6 h 76"/>
                <a:gd name="T48" fmla="*/ 76 w 101"/>
                <a:gd name="T49" fmla="*/ 70 h 76"/>
                <a:gd name="T50" fmla="*/ 95 w 101"/>
                <a:gd name="T51" fmla="*/ 70 h 76"/>
                <a:gd name="T52" fmla="*/ 83 w 101"/>
                <a:gd name="T53" fmla="*/ 70 h 76"/>
                <a:gd name="T54" fmla="*/ 83 w 101"/>
                <a:gd name="T55" fmla="*/ 57 h 76"/>
                <a:gd name="T56" fmla="*/ 95 w 101"/>
                <a:gd name="T57" fmla="*/ 57 h 76"/>
                <a:gd name="T58" fmla="*/ 95 w 101"/>
                <a:gd name="T59" fmla="*/ 70 h 76"/>
                <a:gd name="T60" fmla="*/ 95 w 101"/>
                <a:gd name="T61" fmla="*/ 44 h 76"/>
                <a:gd name="T62" fmla="*/ 83 w 101"/>
                <a:gd name="T63" fmla="*/ 44 h 76"/>
                <a:gd name="T64" fmla="*/ 83 w 101"/>
                <a:gd name="T65" fmla="*/ 32 h 76"/>
                <a:gd name="T66" fmla="*/ 95 w 101"/>
                <a:gd name="T67" fmla="*/ 32 h 76"/>
                <a:gd name="T68" fmla="*/ 95 w 101"/>
                <a:gd name="T69" fmla="*/ 44 h 76"/>
                <a:gd name="T70" fmla="*/ 95 w 101"/>
                <a:gd name="T71" fmla="*/ 20 h 76"/>
                <a:gd name="T72" fmla="*/ 83 w 101"/>
                <a:gd name="T73" fmla="*/ 20 h 76"/>
                <a:gd name="T74" fmla="*/ 83 w 101"/>
                <a:gd name="T75" fmla="*/ 6 h 76"/>
                <a:gd name="T76" fmla="*/ 95 w 101"/>
                <a:gd name="T77" fmla="*/ 6 h 76"/>
                <a:gd name="T78" fmla="*/ 95 w 101"/>
                <a:gd name="T79" fmla="*/ 20 h 76"/>
                <a:gd name="T80" fmla="*/ 38 w 101"/>
                <a:gd name="T81" fmla="*/ 20 h 76"/>
                <a:gd name="T82" fmla="*/ 38 w 101"/>
                <a:gd name="T83" fmla="*/ 57 h 76"/>
                <a:gd name="T84" fmla="*/ 63 w 101"/>
                <a:gd name="T85" fmla="*/ 38 h 76"/>
                <a:gd name="T86" fmla="*/ 38 w 101"/>
                <a:gd name="T87" fmla="*/ 20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01" h="76">
                  <a:moveTo>
                    <a:pt x="0" y="0"/>
                  </a:moveTo>
                  <a:lnTo>
                    <a:pt x="0" y="76"/>
                  </a:lnTo>
                  <a:lnTo>
                    <a:pt x="101" y="76"/>
                  </a:lnTo>
                  <a:lnTo>
                    <a:pt x="101" y="0"/>
                  </a:lnTo>
                  <a:lnTo>
                    <a:pt x="0" y="0"/>
                  </a:lnTo>
                  <a:close/>
                  <a:moveTo>
                    <a:pt x="19" y="70"/>
                  </a:moveTo>
                  <a:lnTo>
                    <a:pt x="6" y="70"/>
                  </a:lnTo>
                  <a:lnTo>
                    <a:pt x="6" y="57"/>
                  </a:lnTo>
                  <a:lnTo>
                    <a:pt x="19" y="57"/>
                  </a:lnTo>
                  <a:lnTo>
                    <a:pt x="19" y="70"/>
                  </a:lnTo>
                  <a:close/>
                  <a:moveTo>
                    <a:pt x="19" y="44"/>
                  </a:moveTo>
                  <a:lnTo>
                    <a:pt x="6" y="44"/>
                  </a:lnTo>
                  <a:lnTo>
                    <a:pt x="6" y="32"/>
                  </a:lnTo>
                  <a:lnTo>
                    <a:pt x="19" y="32"/>
                  </a:lnTo>
                  <a:lnTo>
                    <a:pt x="19" y="44"/>
                  </a:lnTo>
                  <a:close/>
                  <a:moveTo>
                    <a:pt x="19" y="20"/>
                  </a:moveTo>
                  <a:lnTo>
                    <a:pt x="6" y="20"/>
                  </a:lnTo>
                  <a:lnTo>
                    <a:pt x="6" y="6"/>
                  </a:lnTo>
                  <a:lnTo>
                    <a:pt x="19" y="6"/>
                  </a:lnTo>
                  <a:lnTo>
                    <a:pt x="19" y="20"/>
                  </a:lnTo>
                  <a:close/>
                  <a:moveTo>
                    <a:pt x="76" y="70"/>
                  </a:moveTo>
                  <a:lnTo>
                    <a:pt x="26" y="70"/>
                  </a:lnTo>
                  <a:lnTo>
                    <a:pt x="26" y="6"/>
                  </a:lnTo>
                  <a:lnTo>
                    <a:pt x="76" y="6"/>
                  </a:lnTo>
                  <a:lnTo>
                    <a:pt x="76" y="70"/>
                  </a:lnTo>
                  <a:close/>
                  <a:moveTo>
                    <a:pt x="95" y="70"/>
                  </a:moveTo>
                  <a:lnTo>
                    <a:pt x="83" y="70"/>
                  </a:lnTo>
                  <a:lnTo>
                    <a:pt x="83" y="57"/>
                  </a:lnTo>
                  <a:lnTo>
                    <a:pt x="95" y="57"/>
                  </a:lnTo>
                  <a:lnTo>
                    <a:pt x="95" y="70"/>
                  </a:lnTo>
                  <a:close/>
                  <a:moveTo>
                    <a:pt x="95" y="44"/>
                  </a:moveTo>
                  <a:lnTo>
                    <a:pt x="83" y="44"/>
                  </a:lnTo>
                  <a:lnTo>
                    <a:pt x="83" y="32"/>
                  </a:lnTo>
                  <a:lnTo>
                    <a:pt x="95" y="32"/>
                  </a:lnTo>
                  <a:lnTo>
                    <a:pt x="95" y="44"/>
                  </a:lnTo>
                  <a:close/>
                  <a:moveTo>
                    <a:pt x="95" y="20"/>
                  </a:moveTo>
                  <a:lnTo>
                    <a:pt x="83" y="20"/>
                  </a:lnTo>
                  <a:lnTo>
                    <a:pt x="83" y="6"/>
                  </a:lnTo>
                  <a:lnTo>
                    <a:pt x="95" y="6"/>
                  </a:lnTo>
                  <a:lnTo>
                    <a:pt x="95" y="20"/>
                  </a:lnTo>
                  <a:close/>
                  <a:moveTo>
                    <a:pt x="38" y="20"/>
                  </a:moveTo>
                  <a:lnTo>
                    <a:pt x="38" y="57"/>
                  </a:lnTo>
                  <a:lnTo>
                    <a:pt x="63" y="38"/>
                  </a:lnTo>
                  <a:lnTo>
                    <a:pt x="38" y="20"/>
                  </a:lnTo>
                  <a:close/>
                </a:path>
              </a:pathLst>
            </a:custGeom>
            <a:solidFill>
              <a:srgbClr val="EDE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45" name="Freeform 35"/>
            <p:cNvSpPr>
              <a:spLocks noEditPoints="1"/>
            </p:cNvSpPr>
            <p:nvPr/>
          </p:nvSpPr>
          <p:spPr bwMode="auto">
            <a:xfrm>
              <a:off x="4423" y="1784"/>
              <a:ext cx="60" cy="57"/>
            </a:xfrm>
            <a:custGeom>
              <a:avLst/>
              <a:gdLst>
                <a:gd name="T0" fmla="*/ 60 w 60"/>
                <a:gd name="T1" fmla="*/ 21 h 57"/>
                <a:gd name="T2" fmla="*/ 39 w 60"/>
                <a:gd name="T3" fmla="*/ 18 h 57"/>
                <a:gd name="T4" fmla="*/ 30 w 60"/>
                <a:gd name="T5" fmla="*/ 0 h 57"/>
                <a:gd name="T6" fmla="*/ 21 w 60"/>
                <a:gd name="T7" fmla="*/ 18 h 57"/>
                <a:gd name="T8" fmla="*/ 0 w 60"/>
                <a:gd name="T9" fmla="*/ 21 h 57"/>
                <a:gd name="T10" fmla="*/ 14 w 60"/>
                <a:gd name="T11" fmla="*/ 36 h 57"/>
                <a:gd name="T12" fmla="*/ 11 w 60"/>
                <a:gd name="T13" fmla="*/ 57 h 57"/>
                <a:gd name="T14" fmla="*/ 30 w 60"/>
                <a:gd name="T15" fmla="*/ 47 h 57"/>
                <a:gd name="T16" fmla="*/ 49 w 60"/>
                <a:gd name="T17" fmla="*/ 57 h 57"/>
                <a:gd name="T18" fmla="*/ 45 w 60"/>
                <a:gd name="T19" fmla="*/ 36 h 57"/>
                <a:gd name="T20" fmla="*/ 60 w 60"/>
                <a:gd name="T21" fmla="*/ 21 h 57"/>
                <a:gd name="T22" fmla="*/ 30 w 60"/>
                <a:gd name="T23" fmla="*/ 42 h 57"/>
                <a:gd name="T24" fmla="*/ 17 w 60"/>
                <a:gd name="T25" fmla="*/ 49 h 57"/>
                <a:gd name="T26" fmla="*/ 19 w 60"/>
                <a:gd name="T27" fmla="*/ 34 h 57"/>
                <a:gd name="T28" fmla="*/ 8 w 60"/>
                <a:gd name="T29" fmla="*/ 25 h 57"/>
                <a:gd name="T30" fmla="*/ 23 w 60"/>
                <a:gd name="T31" fmla="*/ 22 h 57"/>
                <a:gd name="T32" fmla="*/ 30 w 60"/>
                <a:gd name="T33" fmla="*/ 9 h 57"/>
                <a:gd name="T34" fmla="*/ 37 w 60"/>
                <a:gd name="T35" fmla="*/ 22 h 57"/>
                <a:gd name="T36" fmla="*/ 51 w 60"/>
                <a:gd name="T37" fmla="*/ 25 h 57"/>
                <a:gd name="T38" fmla="*/ 40 w 60"/>
                <a:gd name="T39" fmla="*/ 34 h 57"/>
                <a:gd name="T40" fmla="*/ 43 w 60"/>
                <a:gd name="T41" fmla="*/ 49 h 57"/>
                <a:gd name="T42" fmla="*/ 30 w 60"/>
                <a:gd name="T43" fmla="*/ 4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0" h="57">
                  <a:moveTo>
                    <a:pt x="60" y="21"/>
                  </a:moveTo>
                  <a:lnTo>
                    <a:pt x="39" y="18"/>
                  </a:lnTo>
                  <a:lnTo>
                    <a:pt x="30" y="0"/>
                  </a:lnTo>
                  <a:lnTo>
                    <a:pt x="21" y="18"/>
                  </a:lnTo>
                  <a:lnTo>
                    <a:pt x="0" y="21"/>
                  </a:lnTo>
                  <a:lnTo>
                    <a:pt x="14" y="36"/>
                  </a:lnTo>
                  <a:lnTo>
                    <a:pt x="11" y="57"/>
                  </a:lnTo>
                  <a:lnTo>
                    <a:pt x="30" y="47"/>
                  </a:lnTo>
                  <a:lnTo>
                    <a:pt x="49" y="57"/>
                  </a:lnTo>
                  <a:lnTo>
                    <a:pt x="45" y="36"/>
                  </a:lnTo>
                  <a:lnTo>
                    <a:pt x="60" y="21"/>
                  </a:lnTo>
                  <a:close/>
                  <a:moveTo>
                    <a:pt x="30" y="42"/>
                  </a:moveTo>
                  <a:lnTo>
                    <a:pt x="17" y="49"/>
                  </a:lnTo>
                  <a:lnTo>
                    <a:pt x="19" y="34"/>
                  </a:lnTo>
                  <a:lnTo>
                    <a:pt x="8" y="25"/>
                  </a:lnTo>
                  <a:lnTo>
                    <a:pt x="23" y="22"/>
                  </a:lnTo>
                  <a:lnTo>
                    <a:pt x="30" y="9"/>
                  </a:lnTo>
                  <a:lnTo>
                    <a:pt x="37" y="22"/>
                  </a:lnTo>
                  <a:lnTo>
                    <a:pt x="51" y="25"/>
                  </a:lnTo>
                  <a:lnTo>
                    <a:pt x="40" y="34"/>
                  </a:lnTo>
                  <a:lnTo>
                    <a:pt x="43" y="49"/>
                  </a:lnTo>
                  <a:lnTo>
                    <a:pt x="30" y="42"/>
                  </a:lnTo>
                  <a:close/>
                </a:path>
              </a:pathLst>
            </a:custGeom>
            <a:solidFill>
              <a:srgbClr val="8C1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46" name="Freeform 36"/>
            <p:cNvSpPr>
              <a:spLocks noEditPoints="1"/>
            </p:cNvSpPr>
            <p:nvPr/>
          </p:nvSpPr>
          <p:spPr bwMode="auto">
            <a:xfrm>
              <a:off x="4225" y="1207"/>
              <a:ext cx="74" cy="79"/>
            </a:xfrm>
            <a:custGeom>
              <a:avLst/>
              <a:gdLst>
                <a:gd name="T0" fmla="*/ 48 w 60"/>
                <a:gd name="T1" fmla="*/ 11 h 65"/>
                <a:gd name="T2" fmla="*/ 60 w 60"/>
                <a:gd name="T3" fmla="*/ 7 h 65"/>
                <a:gd name="T4" fmla="*/ 60 w 60"/>
                <a:gd name="T5" fmla="*/ 45 h 65"/>
                <a:gd name="T6" fmla="*/ 48 w 60"/>
                <a:gd name="T7" fmla="*/ 49 h 65"/>
                <a:gd name="T8" fmla="*/ 36 w 60"/>
                <a:gd name="T9" fmla="*/ 46 h 65"/>
                <a:gd name="T10" fmla="*/ 24 w 60"/>
                <a:gd name="T11" fmla="*/ 42 h 65"/>
                <a:gd name="T12" fmla="*/ 12 w 60"/>
                <a:gd name="T13" fmla="*/ 47 h 65"/>
                <a:gd name="T14" fmla="*/ 12 w 60"/>
                <a:gd name="T15" fmla="*/ 9 h 65"/>
                <a:gd name="T16" fmla="*/ 24 w 60"/>
                <a:gd name="T17" fmla="*/ 5 h 65"/>
                <a:gd name="T18" fmla="*/ 36 w 60"/>
                <a:gd name="T19" fmla="*/ 8 h 65"/>
                <a:gd name="T20" fmla="*/ 48 w 60"/>
                <a:gd name="T21" fmla="*/ 11 h 65"/>
                <a:gd name="T22" fmla="*/ 4 w 60"/>
                <a:gd name="T23" fmla="*/ 0 h 65"/>
                <a:gd name="T24" fmla="*/ 8 w 60"/>
                <a:gd name="T25" fmla="*/ 5 h 65"/>
                <a:gd name="T26" fmla="*/ 8 w 60"/>
                <a:gd name="T27" fmla="*/ 65 h 65"/>
                <a:gd name="T28" fmla="*/ 0 w 60"/>
                <a:gd name="T29" fmla="*/ 65 h 65"/>
                <a:gd name="T30" fmla="*/ 0 w 60"/>
                <a:gd name="T31" fmla="*/ 5 h 65"/>
                <a:gd name="T32" fmla="*/ 4 w 60"/>
                <a:gd name="T33"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0" h="65">
                  <a:moveTo>
                    <a:pt x="48" y="11"/>
                  </a:moveTo>
                  <a:cubicBezTo>
                    <a:pt x="53" y="11"/>
                    <a:pt x="58" y="9"/>
                    <a:pt x="60" y="7"/>
                  </a:cubicBezTo>
                  <a:cubicBezTo>
                    <a:pt x="60" y="45"/>
                    <a:pt x="60" y="45"/>
                    <a:pt x="60" y="45"/>
                  </a:cubicBezTo>
                  <a:cubicBezTo>
                    <a:pt x="58" y="47"/>
                    <a:pt x="53" y="49"/>
                    <a:pt x="48" y="49"/>
                  </a:cubicBezTo>
                  <a:cubicBezTo>
                    <a:pt x="43" y="49"/>
                    <a:pt x="39" y="48"/>
                    <a:pt x="36" y="46"/>
                  </a:cubicBezTo>
                  <a:cubicBezTo>
                    <a:pt x="33" y="44"/>
                    <a:pt x="29" y="42"/>
                    <a:pt x="24" y="42"/>
                  </a:cubicBezTo>
                  <a:cubicBezTo>
                    <a:pt x="19" y="42"/>
                    <a:pt x="15" y="45"/>
                    <a:pt x="12" y="47"/>
                  </a:cubicBezTo>
                  <a:cubicBezTo>
                    <a:pt x="12" y="9"/>
                    <a:pt x="12" y="9"/>
                    <a:pt x="12" y="9"/>
                  </a:cubicBezTo>
                  <a:cubicBezTo>
                    <a:pt x="15" y="7"/>
                    <a:pt x="19" y="5"/>
                    <a:pt x="24" y="5"/>
                  </a:cubicBezTo>
                  <a:cubicBezTo>
                    <a:pt x="29" y="5"/>
                    <a:pt x="33" y="6"/>
                    <a:pt x="36" y="8"/>
                  </a:cubicBezTo>
                  <a:cubicBezTo>
                    <a:pt x="39" y="10"/>
                    <a:pt x="43" y="11"/>
                    <a:pt x="48" y="11"/>
                  </a:cubicBezTo>
                  <a:close/>
                  <a:moveTo>
                    <a:pt x="4" y="0"/>
                  </a:moveTo>
                  <a:cubicBezTo>
                    <a:pt x="6" y="0"/>
                    <a:pt x="8" y="2"/>
                    <a:pt x="8" y="5"/>
                  </a:cubicBezTo>
                  <a:cubicBezTo>
                    <a:pt x="8" y="65"/>
                    <a:pt x="8" y="65"/>
                    <a:pt x="8" y="65"/>
                  </a:cubicBezTo>
                  <a:cubicBezTo>
                    <a:pt x="0" y="65"/>
                    <a:pt x="0" y="65"/>
                    <a:pt x="0" y="65"/>
                  </a:cubicBezTo>
                  <a:cubicBezTo>
                    <a:pt x="0" y="5"/>
                    <a:pt x="0" y="5"/>
                    <a:pt x="0" y="5"/>
                  </a:cubicBezTo>
                  <a:cubicBezTo>
                    <a:pt x="0" y="2"/>
                    <a:pt x="1" y="0"/>
                    <a:pt x="4" y="0"/>
                  </a:cubicBezTo>
                  <a:close/>
                </a:path>
              </a:pathLst>
            </a:custGeom>
            <a:solidFill>
              <a:srgbClr val="FF6B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47" name="Freeform 37"/>
            <p:cNvSpPr>
              <a:spLocks noEditPoints="1"/>
            </p:cNvSpPr>
            <p:nvPr/>
          </p:nvSpPr>
          <p:spPr bwMode="auto">
            <a:xfrm>
              <a:off x="4132" y="1168"/>
              <a:ext cx="78" cy="80"/>
            </a:xfrm>
            <a:custGeom>
              <a:avLst/>
              <a:gdLst>
                <a:gd name="T0" fmla="*/ 54 w 64"/>
                <a:gd name="T1" fmla="*/ 0 h 65"/>
                <a:gd name="T2" fmla="*/ 44 w 64"/>
                <a:gd name="T3" fmla="*/ 10 h 65"/>
                <a:gd name="T4" fmla="*/ 44 w 64"/>
                <a:gd name="T5" fmla="*/ 41 h 65"/>
                <a:gd name="T6" fmla="*/ 52 w 64"/>
                <a:gd name="T7" fmla="*/ 41 h 65"/>
                <a:gd name="T8" fmla="*/ 52 w 64"/>
                <a:gd name="T9" fmla="*/ 65 h 65"/>
                <a:gd name="T10" fmla="*/ 64 w 64"/>
                <a:gd name="T11" fmla="*/ 65 h 65"/>
                <a:gd name="T12" fmla="*/ 64 w 64"/>
                <a:gd name="T13" fmla="*/ 10 h 65"/>
                <a:gd name="T14" fmla="*/ 54 w 64"/>
                <a:gd name="T15" fmla="*/ 0 h 65"/>
                <a:gd name="T16" fmla="*/ 26 w 64"/>
                <a:gd name="T17" fmla="*/ 0 h 65"/>
                <a:gd name="T18" fmla="*/ 24 w 64"/>
                <a:gd name="T19" fmla="*/ 2 h 65"/>
                <a:gd name="T20" fmla="*/ 24 w 64"/>
                <a:gd name="T21" fmla="*/ 16 h 65"/>
                <a:gd name="T22" fmla="*/ 22 w 64"/>
                <a:gd name="T23" fmla="*/ 17 h 65"/>
                <a:gd name="T24" fmla="*/ 20 w 64"/>
                <a:gd name="T25" fmla="*/ 16 h 65"/>
                <a:gd name="T26" fmla="*/ 20 w 64"/>
                <a:gd name="T27" fmla="*/ 2 h 65"/>
                <a:gd name="T28" fmla="*/ 18 w 64"/>
                <a:gd name="T29" fmla="*/ 0 h 65"/>
                <a:gd name="T30" fmla="*/ 16 w 64"/>
                <a:gd name="T31" fmla="*/ 2 h 65"/>
                <a:gd name="T32" fmla="*/ 16 w 64"/>
                <a:gd name="T33" fmla="*/ 16 h 65"/>
                <a:gd name="T34" fmla="*/ 14 w 64"/>
                <a:gd name="T35" fmla="*/ 17 h 65"/>
                <a:gd name="T36" fmla="*/ 12 w 64"/>
                <a:gd name="T37" fmla="*/ 16 h 65"/>
                <a:gd name="T38" fmla="*/ 12 w 64"/>
                <a:gd name="T39" fmla="*/ 2 h 65"/>
                <a:gd name="T40" fmla="*/ 10 w 64"/>
                <a:gd name="T41" fmla="*/ 0 h 65"/>
                <a:gd name="T42" fmla="*/ 8 w 64"/>
                <a:gd name="T43" fmla="*/ 2 h 65"/>
                <a:gd name="T44" fmla="*/ 8 w 64"/>
                <a:gd name="T45" fmla="*/ 16 h 65"/>
                <a:gd name="T46" fmla="*/ 6 w 64"/>
                <a:gd name="T47" fmla="*/ 17 h 65"/>
                <a:gd name="T48" fmla="*/ 4 w 64"/>
                <a:gd name="T49" fmla="*/ 16 h 65"/>
                <a:gd name="T50" fmla="*/ 4 w 64"/>
                <a:gd name="T51" fmla="*/ 2 h 65"/>
                <a:gd name="T52" fmla="*/ 2 w 64"/>
                <a:gd name="T53" fmla="*/ 0 h 65"/>
                <a:gd name="T54" fmla="*/ 0 w 64"/>
                <a:gd name="T55" fmla="*/ 2 h 65"/>
                <a:gd name="T56" fmla="*/ 0 w 64"/>
                <a:gd name="T57" fmla="*/ 16 h 65"/>
                <a:gd name="T58" fmla="*/ 0 w 64"/>
                <a:gd name="T59" fmla="*/ 21 h 65"/>
                <a:gd name="T60" fmla="*/ 3 w 64"/>
                <a:gd name="T61" fmla="*/ 25 h 65"/>
                <a:gd name="T62" fmla="*/ 8 w 64"/>
                <a:gd name="T63" fmla="*/ 33 h 65"/>
                <a:gd name="T64" fmla="*/ 8 w 64"/>
                <a:gd name="T65" fmla="*/ 65 h 65"/>
                <a:gd name="T66" fmla="*/ 20 w 64"/>
                <a:gd name="T67" fmla="*/ 65 h 65"/>
                <a:gd name="T68" fmla="*/ 20 w 64"/>
                <a:gd name="T69" fmla="*/ 33 h 65"/>
                <a:gd name="T70" fmla="*/ 25 w 64"/>
                <a:gd name="T71" fmla="*/ 25 h 65"/>
                <a:gd name="T72" fmla="*/ 28 w 64"/>
                <a:gd name="T73" fmla="*/ 21 h 65"/>
                <a:gd name="T74" fmla="*/ 28 w 64"/>
                <a:gd name="T75" fmla="*/ 16 h 65"/>
                <a:gd name="T76" fmla="*/ 28 w 64"/>
                <a:gd name="T77" fmla="*/ 2 h 65"/>
                <a:gd name="T78" fmla="*/ 26 w 64"/>
                <a:gd name="T79"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4" h="65">
                  <a:moveTo>
                    <a:pt x="54" y="0"/>
                  </a:moveTo>
                  <a:cubicBezTo>
                    <a:pt x="49" y="0"/>
                    <a:pt x="44" y="5"/>
                    <a:pt x="44" y="10"/>
                  </a:cubicBezTo>
                  <a:cubicBezTo>
                    <a:pt x="44" y="41"/>
                    <a:pt x="44" y="41"/>
                    <a:pt x="44" y="41"/>
                  </a:cubicBezTo>
                  <a:cubicBezTo>
                    <a:pt x="52" y="41"/>
                    <a:pt x="52" y="41"/>
                    <a:pt x="52" y="41"/>
                  </a:cubicBezTo>
                  <a:cubicBezTo>
                    <a:pt x="52" y="65"/>
                    <a:pt x="52" y="65"/>
                    <a:pt x="52" y="65"/>
                  </a:cubicBezTo>
                  <a:cubicBezTo>
                    <a:pt x="64" y="65"/>
                    <a:pt x="64" y="65"/>
                    <a:pt x="64" y="65"/>
                  </a:cubicBezTo>
                  <a:cubicBezTo>
                    <a:pt x="64" y="10"/>
                    <a:pt x="64" y="10"/>
                    <a:pt x="64" y="10"/>
                  </a:cubicBezTo>
                  <a:cubicBezTo>
                    <a:pt x="64" y="5"/>
                    <a:pt x="60" y="0"/>
                    <a:pt x="54" y="0"/>
                  </a:cubicBezTo>
                  <a:close/>
                  <a:moveTo>
                    <a:pt x="26" y="0"/>
                  </a:moveTo>
                  <a:cubicBezTo>
                    <a:pt x="25" y="0"/>
                    <a:pt x="24" y="1"/>
                    <a:pt x="24" y="2"/>
                  </a:cubicBezTo>
                  <a:cubicBezTo>
                    <a:pt x="24" y="16"/>
                    <a:pt x="24" y="16"/>
                    <a:pt x="24" y="16"/>
                  </a:cubicBezTo>
                  <a:cubicBezTo>
                    <a:pt x="24" y="17"/>
                    <a:pt x="23" y="17"/>
                    <a:pt x="22" y="17"/>
                  </a:cubicBezTo>
                  <a:cubicBezTo>
                    <a:pt x="21" y="17"/>
                    <a:pt x="20" y="17"/>
                    <a:pt x="20" y="16"/>
                  </a:cubicBezTo>
                  <a:cubicBezTo>
                    <a:pt x="20" y="2"/>
                    <a:pt x="20" y="2"/>
                    <a:pt x="20" y="2"/>
                  </a:cubicBezTo>
                  <a:cubicBezTo>
                    <a:pt x="20" y="1"/>
                    <a:pt x="19" y="0"/>
                    <a:pt x="18" y="0"/>
                  </a:cubicBezTo>
                  <a:cubicBezTo>
                    <a:pt x="17" y="0"/>
                    <a:pt x="16" y="1"/>
                    <a:pt x="16" y="2"/>
                  </a:cubicBezTo>
                  <a:cubicBezTo>
                    <a:pt x="16" y="16"/>
                    <a:pt x="16" y="16"/>
                    <a:pt x="16" y="16"/>
                  </a:cubicBezTo>
                  <a:cubicBezTo>
                    <a:pt x="16" y="17"/>
                    <a:pt x="15" y="17"/>
                    <a:pt x="14" y="17"/>
                  </a:cubicBezTo>
                  <a:cubicBezTo>
                    <a:pt x="13" y="17"/>
                    <a:pt x="12" y="17"/>
                    <a:pt x="12" y="16"/>
                  </a:cubicBezTo>
                  <a:cubicBezTo>
                    <a:pt x="12" y="2"/>
                    <a:pt x="12" y="2"/>
                    <a:pt x="12" y="2"/>
                  </a:cubicBezTo>
                  <a:cubicBezTo>
                    <a:pt x="12" y="1"/>
                    <a:pt x="11" y="0"/>
                    <a:pt x="10" y="0"/>
                  </a:cubicBezTo>
                  <a:cubicBezTo>
                    <a:pt x="9" y="0"/>
                    <a:pt x="8" y="1"/>
                    <a:pt x="8" y="2"/>
                  </a:cubicBezTo>
                  <a:cubicBezTo>
                    <a:pt x="8" y="16"/>
                    <a:pt x="8" y="16"/>
                    <a:pt x="8" y="16"/>
                  </a:cubicBezTo>
                  <a:cubicBezTo>
                    <a:pt x="8" y="17"/>
                    <a:pt x="7" y="17"/>
                    <a:pt x="6" y="17"/>
                  </a:cubicBezTo>
                  <a:cubicBezTo>
                    <a:pt x="5" y="17"/>
                    <a:pt x="4" y="17"/>
                    <a:pt x="4" y="16"/>
                  </a:cubicBezTo>
                  <a:cubicBezTo>
                    <a:pt x="4" y="2"/>
                    <a:pt x="4" y="2"/>
                    <a:pt x="4" y="2"/>
                  </a:cubicBezTo>
                  <a:cubicBezTo>
                    <a:pt x="4" y="1"/>
                    <a:pt x="3" y="0"/>
                    <a:pt x="2" y="0"/>
                  </a:cubicBezTo>
                  <a:cubicBezTo>
                    <a:pt x="0" y="0"/>
                    <a:pt x="0" y="1"/>
                    <a:pt x="0" y="2"/>
                  </a:cubicBezTo>
                  <a:cubicBezTo>
                    <a:pt x="0" y="16"/>
                    <a:pt x="0" y="16"/>
                    <a:pt x="0" y="16"/>
                  </a:cubicBezTo>
                  <a:cubicBezTo>
                    <a:pt x="0" y="21"/>
                    <a:pt x="0" y="21"/>
                    <a:pt x="0" y="21"/>
                  </a:cubicBezTo>
                  <a:cubicBezTo>
                    <a:pt x="0" y="22"/>
                    <a:pt x="1" y="23"/>
                    <a:pt x="3" y="25"/>
                  </a:cubicBezTo>
                  <a:cubicBezTo>
                    <a:pt x="5" y="26"/>
                    <a:pt x="8" y="28"/>
                    <a:pt x="8" y="33"/>
                  </a:cubicBezTo>
                  <a:cubicBezTo>
                    <a:pt x="8" y="65"/>
                    <a:pt x="8" y="65"/>
                    <a:pt x="8" y="65"/>
                  </a:cubicBezTo>
                  <a:cubicBezTo>
                    <a:pt x="20" y="65"/>
                    <a:pt x="20" y="65"/>
                    <a:pt x="20" y="65"/>
                  </a:cubicBezTo>
                  <a:cubicBezTo>
                    <a:pt x="20" y="33"/>
                    <a:pt x="20" y="33"/>
                    <a:pt x="20" y="33"/>
                  </a:cubicBezTo>
                  <a:cubicBezTo>
                    <a:pt x="20" y="28"/>
                    <a:pt x="22" y="26"/>
                    <a:pt x="25" y="25"/>
                  </a:cubicBezTo>
                  <a:cubicBezTo>
                    <a:pt x="26" y="23"/>
                    <a:pt x="28" y="22"/>
                    <a:pt x="28" y="21"/>
                  </a:cubicBezTo>
                  <a:cubicBezTo>
                    <a:pt x="28" y="16"/>
                    <a:pt x="28" y="16"/>
                    <a:pt x="28" y="16"/>
                  </a:cubicBezTo>
                  <a:cubicBezTo>
                    <a:pt x="28" y="2"/>
                    <a:pt x="28" y="2"/>
                    <a:pt x="28" y="2"/>
                  </a:cubicBezTo>
                  <a:cubicBezTo>
                    <a:pt x="28" y="1"/>
                    <a:pt x="27" y="0"/>
                    <a:pt x="26" y="0"/>
                  </a:cubicBezTo>
                  <a:close/>
                </a:path>
              </a:pathLst>
            </a:custGeom>
            <a:solidFill>
              <a:srgbClr val="00B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48" name="Freeform 38"/>
            <p:cNvSpPr>
              <a:spLocks noEditPoints="1"/>
            </p:cNvSpPr>
            <p:nvPr/>
          </p:nvSpPr>
          <p:spPr bwMode="auto">
            <a:xfrm>
              <a:off x="4286" y="1899"/>
              <a:ext cx="91" cy="102"/>
            </a:xfrm>
            <a:custGeom>
              <a:avLst/>
              <a:gdLst>
                <a:gd name="T0" fmla="*/ 58 w 74"/>
                <a:gd name="T1" fmla="*/ 25 h 83"/>
                <a:gd name="T2" fmla="*/ 63 w 74"/>
                <a:gd name="T3" fmla="*/ 22 h 83"/>
                <a:gd name="T4" fmla="*/ 68 w 74"/>
                <a:gd name="T5" fmla="*/ 12 h 83"/>
                <a:gd name="T6" fmla="*/ 65 w 74"/>
                <a:gd name="T7" fmla="*/ 3 h 83"/>
                <a:gd name="T8" fmla="*/ 58 w 74"/>
                <a:gd name="T9" fmla="*/ 0 h 83"/>
                <a:gd name="T10" fmla="*/ 46 w 74"/>
                <a:gd name="T11" fmla="*/ 5 h 83"/>
                <a:gd name="T12" fmla="*/ 36 w 74"/>
                <a:gd name="T13" fmla="*/ 24 h 83"/>
                <a:gd name="T14" fmla="*/ 27 w 74"/>
                <a:gd name="T15" fmla="*/ 6 h 83"/>
                <a:gd name="T16" fmla="*/ 18 w 74"/>
                <a:gd name="T17" fmla="*/ 2 h 83"/>
                <a:gd name="T18" fmla="*/ 11 w 74"/>
                <a:gd name="T19" fmla="*/ 5 h 83"/>
                <a:gd name="T20" fmla="*/ 12 w 74"/>
                <a:gd name="T21" fmla="*/ 21 h 83"/>
                <a:gd name="T22" fmla="*/ 18 w 74"/>
                <a:gd name="T23" fmla="*/ 25 h 83"/>
                <a:gd name="T24" fmla="*/ 0 w 74"/>
                <a:gd name="T25" fmla="*/ 25 h 83"/>
                <a:gd name="T26" fmla="*/ 0 w 74"/>
                <a:gd name="T27" fmla="*/ 46 h 83"/>
                <a:gd name="T28" fmla="*/ 6 w 74"/>
                <a:gd name="T29" fmla="*/ 46 h 83"/>
                <a:gd name="T30" fmla="*/ 6 w 74"/>
                <a:gd name="T31" fmla="*/ 83 h 83"/>
                <a:gd name="T32" fmla="*/ 69 w 74"/>
                <a:gd name="T33" fmla="*/ 83 h 83"/>
                <a:gd name="T34" fmla="*/ 69 w 74"/>
                <a:gd name="T35" fmla="*/ 46 h 83"/>
                <a:gd name="T36" fmla="*/ 74 w 74"/>
                <a:gd name="T37" fmla="*/ 46 h 83"/>
                <a:gd name="T38" fmla="*/ 74 w 74"/>
                <a:gd name="T39" fmla="*/ 25 h 83"/>
                <a:gd name="T40" fmla="*/ 58 w 74"/>
                <a:gd name="T41" fmla="*/ 25 h 83"/>
                <a:gd name="T42" fmla="*/ 50 w 74"/>
                <a:gd name="T43" fmla="*/ 10 h 83"/>
                <a:gd name="T44" fmla="*/ 58 w 74"/>
                <a:gd name="T45" fmla="*/ 6 h 83"/>
                <a:gd name="T46" fmla="*/ 61 w 74"/>
                <a:gd name="T47" fmla="*/ 7 h 83"/>
                <a:gd name="T48" fmla="*/ 59 w 74"/>
                <a:gd name="T49" fmla="*/ 18 h 83"/>
                <a:gd name="T50" fmla="*/ 46 w 74"/>
                <a:gd name="T51" fmla="*/ 25 h 83"/>
                <a:gd name="T52" fmla="*/ 42 w 74"/>
                <a:gd name="T53" fmla="*/ 25 h 83"/>
                <a:gd name="T54" fmla="*/ 50 w 74"/>
                <a:gd name="T55" fmla="*/ 10 h 83"/>
                <a:gd name="T56" fmla="*/ 14 w 74"/>
                <a:gd name="T57" fmla="*/ 12 h 83"/>
                <a:gd name="T58" fmla="*/ 15 w 74"/>
                <a:gd name="T59" fmla="*/ 9 h 83"/>
                <a:gd name="T60" fmla="*/ 18 w 74"/>
                <a:gd name="T61" fmla="*/ 8 h 83"/>
                <a:gd name="T62" fmla="*/ 18 w 74"/>
                <a:gd name="T63" fmla="*/ 8 h 83"/>
                <a:gd name="T64" fmla="*/ 23 w 74"/>
                <a:gd name="T65" fmla="*/ 10 h 83"/>
                <a:gd name="T66" fmla="*/ 30 w 74"/>
                <a:gd name="T67" fmla="*/ 23 h 83"/>
                <a:gd name="T68" fmla="*/ 30 w 74"/>
                <a:gd name="T69" fmla="*/ 24 h 83"/>
                <a:gd name="T70" fmla="*/ 29 w 74"/>
                <a:gd name="T71" fmla="*/ 23 h 83"/>
                <a:gd name="T72" fmla="*/ 17 w 74"/>
                <a:gd name="T73" fmla="*/ 17 h 83"/>
                <a:gd name="T74" fmla="*/ 14 w 74"/>
                <a:gd name="T75" fmla="*/ 12 h 83"/>
                <a:gd name="T76" fmla="*/ 32 w 74"/>
                <a:gd name="T77" fmla="*/ 78 h 83"/>
                <a:gd name="T78" fmla="*/ 11 w 74"/>
                <a:gd name="T79" fmla="*/ 78 h 83"/>
                <a:gd name="T80" fmla="*/ 11 w 74"/>
                <a:gd name="T81" fmla="*/ 44 h 83"/>
                <a:gd name="T82" fmla="*/ 32 w 74"/>
                <a:gd name="T83" fmla="*/ 44 h 83"/>
                <a:gd name="T84" fmla="*/ 32 w 74"/>
                <a:gd name="T85" fmla="*/ 78 h 83"/>
                <a:gd name="T86" fmla="*/ 32 w 74"/>
                <a:gd name="T87" fmla="*/ 41 h 83"/>
                <a:gd name="T88" fmla="*/ 6 w 74"/>
                <a:gd name="T89" fmla="*/ 41 h 83"/>
                <a:gd name="T90" fmla="*/ 6 w 74"/>
                <a:gd name="T91" fmla="*/ 31 h 83"/>
                <a:gd name="T92" fmla="*/ 32 w 74"/>
                <a:gd name="T93" fmla="*/ 31 h 83"/>
                <a:gd name="T94" fmla="*/ 32 w 74"/>
                <a:gd name="T95" fmla="*/ 41 h 83"/>
                <a:gd name="T96" fmla="*/ 63 w 74"/>
                <a:gd name="T97" fmla="*/ 78 h 83"/>
                <a:gd name="T98" fmla="*/ 42 w 74"/>
                <a:gd name="T99" fmla="*/ 78 h 83"/>
                <a:gd name="T100" fmla="*/ 42 w 74"/>
                <a:gd name="T101" fmla="*/ 44 h 83"/>
                <a:gd name="T102" fmla="*/ 63 w 74"/>
                <a:gd name="T103" fmla="*/ 44 h 83"/>
                <a:gd name="T104" fmla="*/ 63 w 74"/>
                <a:gd name="T105" fmla="*/ 78 h 83"/>
                <a:gd name="T106" fmla="*/ 69 w 74"/>
                <a:gd name="T107" fmla="*/ 41 h 83"/>
                <a:gd name="T108" fmla="*/ 42 w 74"/>
                <a:gd name="T109" fmla="*/ 41 h 83"/>
                <a:gd name="T110" fmla="*/ 42 w 74"/>
                <a:gd name="T111" fmla="*/ 31 h 83"/>
                <a:gd name="T112" fmla="*/ 69 w 74"/>
                <a:gd name="T113" fmla="*/ 31 h 83"/>
                <a:gd name="T114" fmla="*/ 69 w 74"/>
                <a:gd name="T11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 h="83">
                  <a:moveTo>
                    <a:pt x="58" y="25"/>
                  </a:moveTo>
                  <a:cubicBezTo>
                    <a:pt x="60" y="24"/>
                    <a:pt x="61" y="23"/>
                    <a:pt x="63" y="22"/>
                  </a:cubicBezTo>
                  <a:cubicBezTo>
                    <a:pt x="65" y="19"/>
                    <a:pt x="67" y="16"/>
                    <a:pt x="68" y="12"/>
                  </a:cubicBezTo>
                  <a:cubicBezTo>
                    <a:pt x="69" y="9"/>
                    <a:pt x="68" y="5"/>
                    <a:pt x="65" y="3"/>
                  </a:cubicBezTo>
                  <a:cubicBezTo>
                    <a:pt x="63" y="1"/>
                    <a:pt x="61" y="0"/>
                    <a:pt x="58" y="0"/>
                  </a:cubicBezTo>
                  <a:cubicBezTo>
                    <a:pt x="54" y="0"/>
                    <a:pt x="50" y="2"/>
                    <a:pt x="46" y="5"/>
                  </a:cubicBezTo>
                  <a:cubicBezTo>
                    <a:pt x="41" y="11"/>
                    <a:pt x="38" y="18"/>
                    <a:pt x="36" y="24"/>
                  </a:cubicBezTo>
                  <a:cubicBezTo>
                    <a:pt x="35" y="18"/>
                    <a:pt x="32" y="11"/>
                    <a:pt x="27" y="6"/>
                  </a:cubicBezTo>
                  <a:cubicBezTo>
                    <a:pt x="25" y="4"/>
                    <a:pt x="21" y="2"/>
                    <a:pt x="18" y="2"/>
                  </a:cubicBezTo>
                  <a:cubicBezTo>
                    <a:pt x="15" y="2"/>
                    <a:pt x="13" y="3"/>
                    <a:pt x="11" y="5"/>
                  </a:cubicBezTo>
                  <a:cubicBezTo>
                    <a:pt x="7" y="9"/>
                    <a:pt x="8" y="16"/>
                    <a:pt x="12" y="21"/>
                  </a:cubicBezTo>
                  <a:cubicBezTo>
                    <a:pt x="14" y="23"/>
                    <a:pt x="16" y="24"/>
                    <a:pt x="18" y="25"/>
                  </a:cubicBezTo>
                  <a:cubicBezTo>
                    <a:pt x="0" y="25"/>
                    <a:pt x="0" y="25"/>
                    <a:pt x="0" y="25"/>
                  </a:cubicBezTo>
                  <a:cubicBezTo>
                    <a:pt x="0" y="46"/>
                    <a:pt x="0" y="46"/>
                    <a:pt x="0" y="46"/>
                  </a:cubicBezTo>
                  <a:cubicBezTo>
                    <a:pt x="6" y="46"/>
                    <a:pt x="6" y="46"/>
                    <a:pt x="6" y="46"/>
                  </a:cubicBezTo>
                  <a:cubicBezTo>
                    <a:pt x="6" y="83"/>
                    <a:pt x="6" y="83"/>
                    <a:pt x="6" y="83"/>
                  </a:cubicBezTo>
                  <a:cubicBezTo>
                    <a:pt x="69" y="83"/>
                    <a:pt x="69" y="83"/>
                    <a:pt x="69" y="83"/>
                  </a:cubicBezTo>
                  <a:cubicBezTo>
                    <a:pt x="69" y="46"/>
                    <a:pt x="69" y="46"/>
                    <a:pt x="69" y="46"/>
                  </a:cubicBezTo>
                  <a:cubicBezTo>
                    <a:pt x="74" y="46"/>
                    <a:pt x="74" y="46"/>
                    <a:pt x="74" y="46"/>
                  </a:cubicBezTo>
                  <a:cubicBezTo>
                    <a:pt x="74" y="25"/>
                    <a:pt x="74" y="25"/>
                    <a:pt x="74" y="25"/>
                  </a:cubicBezTo>
                  <a:lnTo>
                    <a:pt x="58" y="25"/>
                  </a:lnTo>
                  <a:close/>
                  <a:moveTo>
                    <a:pt x="50" y="10"/>
                  </a:moveTo>
                  <a:cubicBezTo>
                    <a:pt x="53" y="7"/>
                    <a:pt x="56" y="6"/>
                    <a:pt x="58" y="6"/>
                  </a:cubicBezTo>
                  <a:cubicBezTo>
                    <a:pt x="59" y="6"/>
                    <a:pt x="60" y="6"/>
                    <a:pt x="61" y="7"/>
                  </a:cubicBezTo>
                  <a:cubicBezTo>
                    <a:pt x="63" y="9"/>
                    <a:pt x="62" y="14"/>
                    <a:pt x="59" y="18"/>
                  </a:cubicBezTo>
                  <a:cubicBezTo>
                    <a:pt x="55" y="21"/>
                    <a:pt x="50" y="24"/>
                    <a:pt x="46" y="25"/>
                  </a:cubicBezTo>
                  <a:cubicBezTo>
                    <a:pt x="42" y="25"/>
                    <a:pt x="42" y="25"/>
                    <a:pt x="42" y="25"/>
                  </a:cubicBezTo>
                  <a:cubicBezTo>
                    <a:pt x="43" y="21"/>
                    <a:pt x="46" y="14"/>
                    <a:pt x="50" y="10"/>
                  </a:cubicBezTo>
                  <a:close/>
                  <a:moveTo>
                    <a:pt x="14" y="12"/>
                  </a:moveTo>
                  <a:cubicBezTo>
                    <a:pt x="14" y="12"/>
                    <a:pt x="14" y="10"/>
                    <a:pt x="15" y="9"/>
                  </a:cubicBezTo>
                  <a:cubicBezTo>
                    <a:pt x="16" y="8"/>
                    <a:pt x="17" y="8"/>
                    <a:pt x="18" y="8"/>
                  </a:cubicBezTo>
                  <a:cubicBezTo>
                    <a:pt x="18" y="8"/>
                    <a:pt x="18" y="8"/>
                    <a:pt x="18" y="8"/>
                  </a:cubicBezTo>
                  <a:cubicBezTo>
                    <a:pt x="20" y="8"/>
                    <a:pt x="22" y="9"/>
                    <a:pt x="23" y="10"/>
                  </a:cubicBezTo>
                  <a:cubicBezTo>
                    <a:pt x="26" y="13"/>
                    <a:pt x="28" y="18"/>
                    <a:pt x="30" y="23"/>
                  </a:cubicBezTo>
                  <a:cubicBezTo>
                    <a:pt x="30" y="23"/>
                    <a:pt x="30" y="23"/>
                    <a:pt x="30" y="24"/>
                  </a:cubicBezTo>
                  <a:cubicBezTo>
                    <a:pt x="30" y="24"/>
                    <a:pt x="29" y="24"/>
                    <a:pt x="29" y="23"/>
                  </a:cubicBezTo>
                  <a:cubicBezTo>
                    <a:pt x="24" y="22"/>
                    <a:pt x="19" y="20"/>
                    <a:pt x="17" y="17"/>
                  </a:cubicBezTo>
                  <a:cubicBezTo>
                    <a:pt x="15" y="16"/>
                    <a:pt x="14" y="14"/>
                    <a:pt x="14" y="12"/>
                  </a:cubicBezTo>
                  <a:close/>
                  <a:moveTo>
                    <a:pt x="32" y="78"/>
                  </a:moveTo>
                  <a:cubicBezTo>
                    <a:pt x="11" y="78"/>
                    <a:pt x="11" y="78"/>
                    <a:pt x="11" y="78"/>
                  </a:cubicBezTo>
                  <a:cubicBezTo>
                    <a:pt x="11" y="44"/>
                    <a:pt x="11" y="44"/>
                    <a:pt x="11" y="44"/>
                  </a:cubicBezTo>
                  <a:cubicBezTo>
                    <a:pt x="32" y="44"/>
                    <a:pt x="32" y="44"/>
                    <a:pt x="32" y="44"/>
                  </a:cubicBezTo>
                  <a:lnTo>
                    <a:pt x="32" y="78"/>
                  </a:lnTo>
                  <a:close/>
                  <a:moveTo>
                    <a:pt x="32" y="41"/>
                  </a:moveTo>
                  <a:cubicBezTo>
                    <a:pt x="6" y="41"/>
                    <a:pt x="6" y="41"/>
                    <a:pt x="6" y="41"/>
                  </a:cubicBezTo>
                  <a:cubicBezTo>
                    <a:pt x="6" y="31"/>
                    <a:pt x="6" y="31"/>
                    <a:pt x="6" y="31"/>
                  </a:cubicBezTo>
                  <a:cubicBezTo>
                    <a:pt x="32" y="31"/>
                    <a:pt x="32" y="31"/>
                    <a:pt x="32" y="31"/>
                  </a:cubicBezTo>
                  <a:lnTo>
                    <a:pt x="32" y="41"/>
                  </a:lnTo>
                  <a:close/>
                  <a:moveTo>
                    <a:pt x="63" y="78"/>
                  </a:moveTo>
                  <a:cubicBezTo>
                    <a:pt x="42" y="78"/>
                    <a:pt x="42" y="78"/>
                    <a:pt x="42" y="78"/>
                  </a:cubicBezTo>
                  <a:cubicBezTo>
                    <a:pt x="42" y="44"/>
                    <a:pt x="42" y="44"/>
                    <a:pt x="42" y="44"/>
                  </a:cubicBezTo>
                  <a:cubicBezTo>
                    <a:pt x="63" y="44"/>
                    <a:pt x="63" y="44"/>
                    <a:pt x="63" y="44"/>
                  </a:cubicBezTo>
                  <a:lnTo>
                    <a:pt x="63" y="78"/>
                  </a:lnTo>
                  <a:close/>
                  <a:moveTo>
                    <a:pt x="69" y="41"/>
                  </a:moveTo>
                  <a:cubicBezTo>
                    <a:pt x="42" y="41"/>
                    <a:pt x="42" y="41"/>
                    <a:pt x="42" y="41"/>
                  </a:cubicBezTo>
                  <a:cubicBezTo>
                    <a:pt x="42" y="31"/>
                    <a:pt x="42" y="31"/>
                    <a:pt x="42" y="31"/>
                  </a:cubicBezTo>
                  <a:cubicBezTo>
                    <a:pt x="69" y="31"/>
                    <a:pt x="69" y="31"/>
                    <a:pt x="69" y="31"/>
                  </a:cubicBezTo>
                  <a:lnTo>
                    <a:pt x="69" y="41"/>
                  </a:lnTo>
                  <a:close/>
                </a:path>
              </a:pathLst>
            </a:custGeom>
            <a:solidFill>
              <a:srgbClr val="63D0D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49" name="Freeform 39"/>
            <p:cNvSpPr>
              <a:spLocks noEditPoints="1"/>
            </p:cNvSpPr>
            <p:nvPr/>
          </p:nvSpPr>
          <p:spPr bwMode="auto">
            <a:xfrm>
              <a:off x="4259" y="2360"/>
              <a:ext cx="95" cy="78"/>
            </a:xfrm>
            <a:custGeom>
              <a:avLst/>
              <a:gdLst>
                <a:gd name="T0" fmla="*/ 1 w 77"/>
                <a:gd name="T1" fmla="*/ 42 h 63"/>
                <a:gd name="T2" fmla="*/ 8 w 77"/>
                <a:gd name="T3" fmla="*/ 55 h 63"/>
                <a:gd name="T4" fmla="*/ 21 w 77"/>
                <a:gd name="T5" fmla="*/ 61 h 63"/>
                <a:gd name="T6" fmla="*/ 38 w 77"/>
                <a:gd name="T7" fmla="*/ 63 h 63"/>
                <a:gd name="T8" fmla="*/ 56 w 77"/>
                <a:gd name="T9" fmla="*/ 61 h 63"/>
                <a:gd name="T10" fmla="*/ 69 w 77"/>
                <a:gd name="T11" fmla="*/ 55 h 63"/>
                <a:gd name="T12" fmla="*/ 76 w 77"/>
                <a:gd name="T13" fmla="*/ 42 h 63"/>
                <a:gd name="T14" fmla="*/ 71 w 77"/>
                <a:gd name="T15" fmla="*/ 16 h 63"/>
                <a:gd name="T16" fmla="*/ 72 w 77"/>
                <a:gd name="T17" fmla="*/ 11 h 63"/>
                <a:gd name="T18" fmla="*/ 70 w 77"/>
                <a:gd name="T19" fmla="*/ 0 h 63"/>
                <a:gd name="T20" fmla="*/ 67 w 77"/>
                <a:gd name="T21" fmla="*/ 0 h 63"/>
                <a:gd name="T22" fmla="*/ 60 w 77"/>
                <a:gd name="T23" fmla="*/ 3 h 63"/>
                <a:gd name="T24" fmla="*/ 38 w 77"/>
                <a:gd name="T25" fmla="*/ 5 h 63"/>
                <a:gd name="T26" fmla="*/ 17 w 77"/>
                <a:gd name="T27" fmla="*/ 3 h 63"/>
                <a:gd name="T28" fmla="*/ 9 w 77"/>
                <a:gd name="T29" fmla="*/ 0 h 63"/>
                <a:gd name="T30" fmla="*/ 7 w 77"/>
                <a:gd name="T31" fmla="*/ 0 h 63"/>
                <a:gd name="T32" fmla="*/ 5 w 77"/>
                <a:gd name="T33" fmla="*/ 11 h 63"/>
                <a:gd name="T34" fmla="*/ 6 w 77"/>
                <a:gd name="T35" fmla="*/ 16 h 63"/>
                <a:gd name="T36" fmla="*/ 9 w 77"/>
                <a:gd name="T37" fmla="*/ 42 h 63"/>
                <a:gd name="T38" fmla="*/ 18 w 77"/>
                <a:gd name="T39" fmla="*/ 30 h 63"/>
                <a:gd name="T40" fmla="*/ 27 w 77"/>
                <a:gd name="T41" fmla="*/ 29 h 63"/>
                <a:gd name="T42" fmla="*/ 38 w 77"/>
                <a:gd name="T43" fmla="*/ 30 h 63"/>
                <a:gd name="T44" fmla="*/ 49 w 77"/>
                <a:gd name="T45" fmla="*/ 29 h 63"/>
                <a:gd name="T46" fmla="*/ 59 w 77"/>
                <a:gd name="T47" fmla="*/ 30 h 63"/>
                <a:gd name="T48" fmla="*/ 67 w 77"/>
                <a:gd name="T49" fmla="*/ 42 h 63"/>
                <a:gd name="T50" fmla="*/ 64 w 77"/>
                <a:gd name="T51" fmla="*/ 52 h 63"/>
                <a:gd name="T52" fmla="*/ 56 w 77"/>
                <a:gd name="T53" fmla="*/ 57 h 63"/>
                <a:gd name="T54" fmla="*/ 45 w 77"/>
                <a:gd name="T55" fmla="*/ 58 h 63"/>
                <a:gd name="T56" fmla="*/ 31 w 77"/>
                <a:gd name="T57" fmla="*/ 58 h 63"/>
                <a:gd name="T58" fmla="*/ 20 w 77"/>
                <a:gd name="T59" fmla="*/ 57 h 63"/>
                <a:gd name="T60" fmla="*/ 12 w 77"/>
                <a:gd name="T61" fmla="*/ 52 h 63"/>
                <a:gd name="T62" fmla="*/ 9 w 77"/>
                <a:gd name="T63" fmla="*/ 42 h 63"/>
                <a:gd name="T64" fmla="*/ 53 w 77"/>
                <a:gd name="T65" fmla="*/ 48 h 63"/>
                <a:gd name="T66" fmla="*/ 53 w 77"/>
                <a:gd name="T67" fmla="*/ 34 h 63"/>
                <a:gd name="T68" fmla="*/ 19 w 77"/>
                <a:gd name="T69" fmla="*/ 41 h 63"/>
                <a:gd name="T70" fmla="*/ 29 w 77"/>
                <a:gd name="T71" fmla="*/ 41 h 63"/>
                <a:gd name="T72" fmla="*/ 19 w 77"/>
                <a:gd name="T73" fmla="*/ 4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7" h="63">
                  <a:moveTo>
                    <a:pt x="0" y="32"/>
                  </a:moveTo>
                  <a:cubicBezTo>
                    <a:pt x="0" y="36"/>
                    <a:pt x="0" y="39"/>
                    <a:pt x="1" y="42"/>
                  </a:cubicBezTo>
                  <a:cubicBezTo>
                    <a:pt x="1" y="45"/>
                    <a:pt x="2" y="47"/>
                    <a:pt x="3" y="49"/>
                  </a:cubicBezTo>
                  <a:cubicBezTo>
                    <a:pt x="5" y="51"/>
                    <a:pt x="6" y="53"/>
                    <a:pt x="8" y="55"/>
                  </a:cubicBezTo>
                  <a:cubicBezTo>
                    <a:pt x="10" y="56"/>
                    <a:pt x="12" y="58"/>
                    <a:pt x="14" y="59"/>
                  </a:cubicBezTo>
                  <a:cubicBezTo>
                    <a:pt x="16" y="60"/>
                    <a:pt x="18" y="60"/>
                    <a:pt x="21" y="61"/>
                  </a:cubicBezTo>
                  <a:cubicBezTo>
                    <a:pt x="23" y="62"/>
                    <a:pt x="26" y="62"/>
                    <a:pt x="29" y="62"/>
                  </a:cubicBezTo>
                  <a:cubicBezTo>
                    <a:pt x="32" y="63"/>
                    <a:pt x="35" y="63"/>
                    <a:pt x="38" y="63"/>
                  </a:cubicBezTo>
                  <a:cubicBezTo>
                    <a:pt x="42" y="63"/>
                    <a:pt x="45" y="63"/>
                    <a:pt x="47" y="62"/>
                  </a:cubicBezTo>
                  <a:cubicBezTo>
                    <a:pt x="50" y="62"/>
                    <a:pt x="53" y="62"/>
                    <a:pt x="56" y="61"/>
                  </a:cubicBezTo>
                  <a:cubicBezTo>
                    <a:pt x="58" y="60"/>
                    <a:pt x="61" y="60"/>
                    <a:pt x="63" y="59"/>
                  </a:cubicBezTo>
                  <a:cubicBezTo>
                    <a:pt x="65" y="58"/>
                    <a:pt x="67" y="56"/>
                    <a:pt x="69" y="55"/>
                  </a:cubicBezTo>
                  <a:cubicBezTo>
                    <a:pt x="71" y="53"/>
                    <a:pt x="72" y="51"/>
                    <a:pt x="73" y="49"/>
                  </a:cubicBezTo>
                  <a:cubicBezTo>
                    <a:pt x="74" y="47"/>
                    <a:pt x="75" y="45"/>
                    <a:pt x="76" y="42"/>
                  </a:cubicBezTo>
                  <a:cubicBezTo>
                    <a:pt x="77" y="39"/>
                    <a:pt x="77" y="36"/>
                    <a:pt x="77" y="32"/>
                  </a:cubicBezTo>
                  <a:cubicBezTo>
                    <a:pt x="77" y="26"/>
                    <a:pt x="75" y="21"/>
                    <a:pt x="71" y="16"/>
                  </a:cubicBezTo>
                  <a:cubicBezTo>
                    <a:pt x="71" y="16"/>
                    <a:pt x="71" y="15"/>
                    <a:pt x="71" y="14"/>
                  </a:cubicBezTo>
                  <a:cubicBezTo>
                    <a:pt x="71" y="13"/>
                    <a:pt x="72" y="12"/>
                    <a:pt x="72" y="11"/>
                  </a:cubicBezTo>
                  <a:cubicBezTo>
                    <a:pt x="72" y="9"/>
                    <a:pt x="72" y="8"/>
                    <a:pt x="72" y="6"/>
                  </a:cubicBezTo>
                  <a:cubicBezTo>
                    <a:pt x="71" y="4"/>
                    <a:pt x="71" y="2"/>
                    <a:pt x="70" y="0"/>
                  </a:cubicBezTo>
                  <a:cubicBezTo>
                    <a:pt x="69" y="0"/>
                    <a:pt x="69" y="0"/>
                    <a:pt x="69" y="0"/>
                  </a:cubicBezTo>
                  <a:cubicBezTo>
                    <a:pt x="69" y="0"/>
                    <a:pt x="68" y="0"/>
                    <a:pt x="67" y="0"/>
                  </a:cubicBezTo>
                  <a:cubicBezTo>
                    <a:pt x="67" y="0"/>
                    <a:pt x="65" y="0"/>
                    <a:pt x="64" y="1"/>
                  </a:cubicBezTo>
                  <a:cubicBezTo>
                    <a:pt x="63" y="1"/>
                    <a:pt x="61" y="2"/>
                    <a:pt x="60" y="3"/>
                  </a:cubicBezTo>
                  <a:cubicBezTo>
                    <a:pt x="58" y="4"/>
                    <a:pt x="56" y="5"/>
                    <a:pt x="53" y="6"/>
                  </a:cubicBezTo>
                  <a:cubicBezTo>
                    <a:pt x="50" y="5"/>
                    <a:pt x="45" y="5"/>
                    <a:pt x="38" y="5"/>
                  </a:cubicBezTo>
                  <a:cubicBezTo>
                    <a:pt x="32" y="5"/>
                    <a:pt x="27" y="5"/>
                    <a:pt x="23" y="6"/>
                  </a:cubicBezTo>
                  <a:cubicBezTo>
                    <a:pt x="21" y="5"/>
                    <a:pt x="19" y="4"/>
                    <a:pt x="17" y="3"/>
                  </a:cubicBezTo>
                  <a:cubicBezTo>
                    <a:pt x="15" y="2"/>
                    <a:pt x="14" y="1"/>
                    <a:pt x="12" y="1"/>
                  </a:cubicBezTo>
                  <a:cubicBezTo>
                    <a:pt x="11" y="0"/>
                    <a:pt x="10" y="0"/>
                    <a:pt x="9" y="0"/>
                  </a:cubicBezTo>
                  <a:cubicBezTo>
                    <a:pt x="8" y="0"/>
                    <a:pt x="8" y="0"/>
                    <a:pt x="7" y="0"/>
                  </a:cubicBezTo>
                  <a:cubicBezTo>
                    <a:pt x="7" y="0"/>
                    <a:pt x="7" y="0"/>
                    <a:pt x="7" y="0"/>
                  </a:cubicBezTo>
                  <a:cubicBezTo>
                    <a:pt x="6" y="2"/>
                    <a:pt x="5" y="4"/>
                    <a:pt x="5" y="6"/>
                  </a:cubicBezTo>
                  <a:cubicBezTo>
                    <a:pt x="5" y="8"/>
                    <a:pt x="5" y="9"/>
                    <a:pt x="5" y="11"/>
                  </a:cubicBezTo>
                  <a:cubicBezTo>
                    <a:pt x="5" y="12"/>
                    <a:pt x="5" y="13"/>
                    <a:pt x="5" y="14"/>
                  </a:cubicBezTo>
                  <a:cubicBezTo>
                    <a:pt x="6" y="15"/>
                    <a:pt x="6" y="16"/>
                    <a:pt x="6" y="16"/>
                  </a:cubicBezTo>
                  <a:cubicBezTo>
                    <a:pt x="2" y="21"/>
                    <a:pt x="0" y="26"/>
                    <a:pt x="0" y="32"/>
                  </a:cubicBezTo>
                  <a:close/>
                  <a:moveTo>
                    <a:pt x="9" y="42"/>
                  </a:moveTo>
                  <a:cubicBezTo>
                    <a:pt x="9" y="38"/>
                    <a:pt x="11" y="35"/>
                    <a:pt x="14" y="32"/>
                  </a:cubicBezTo>
                  <a:cubicBezTo>
                    <a:pt x="15" y="31"/>
                    <a:pt x="16" y="30"/>
                    <a:pt x="18" y="30"/>
                  </a:cubicBezTo>
                  <a:cubicBezTo>
                    <a:pt x="19" y="29"/>
                    <a:pt x="20" y="29"/>
                    <a:pt x="22" y="29"/>
                  </a:cubicBezTo>
                  <a:cubicBezTo>
                    <a:pt x="24" y="29"/>
                    <a:pt x="25" y="29"/>
                    <a:pt x="27" y="29"/>
                  </a:cubicBezTo>
                  <a:cubicBezTo>
                    <a:pt x="28" y="29"/>
                    <a:pt x="30" y="29"/>
                    <a:pt x="32" y="29"/>
                  </a:cubicBezTo>
                  <a:cubicBezTo>
                    <a:pt x="35" y="30"/>
                    <a:pt x="36" y="30"/>
                    <a:pt x="38" y="30"/>
                  </a:cubicBezTo>
                  <a:cubicBezTo>
                    <a:pt x="40" y="30"/>
                    <a:pt x="42" y="30"/>
                    <a:pt x="44" y="29"/>
                  </a:cubicBezTo>
                  <a:cubicBezTo>
                    <a:pt x="46" y="29"/>
                    <a:pt x="48" y="29"/>
                    <a:pt x="49" y="29"/>
                  </a:cubicBezTo>
                  <a:cubicBezTo>
                    <a:pt x="51" y="29"/>
                    <a:pt x="52" y="29"/>
                    <a:pt x="54" y="29"/>
                  </a:cubicBezTo>
                  <a:cubicBezTo>
                    <a:pt x="56" y="29"/>
                    <a:pt x="57" y="29"/>
                    <a:pt x="59" y="30"/>
                  </a:cubicBezTo>
                  <a:cubicBezTo>
                    <a:pt x="60" y="30"/>
                    <a:pt x="61" y="31"/>
                    <a:pt x="62" y="32"/>
                  </a:cubicBezTo>
                  <a:cubicBezTo>
                    <a:pt x="65" y="35"/>
                    <a:pt x="67" y="38"/>
                    <a:pt x="67" y="42"/>
                  </a:cubicBezTo>
                  <a:cubicBezTo>
                    <a:pt x="67" y="44"/>
                    <a:pt x="67" y="46"/>
                    <a:pt x="66" y="48"/>
                  </a:cubicBezTo>
                  <a:cubicBezTo>
                    <a:pt x="66" y="49"/>
                    <a:pt x="65" y="51"/>
                    <a:pt x="64" y="52"/>
                  </a:cubicBezTo>
                  <a:cubicBezTo>
                    <a:pt x="63" y="53"/>
                    <a:pt x="62" y="54"/>
                    <a:pt x="61" y="55"/>
                  </a:cubicBezTo>
                  <a:cubicBezTo>
                    <a:pt x="59" y="55"/>
                    <a:pt x="58" y="56"/>
                    <a:pt x="56" y="57"/>
                  </a:cubicBezTo>
                  <a:cubicBezTo>
                    <a:pt x="55" y="57"/>
                    <a:pt x="53" y="57"/>
                    <a:pt x="51" y="58"/>
                  </a:cubicBezTo>
                  <a:cubicBezTo>
                    <a:pt x="48" y="58"/>
                    <a:pt x="46" y="58"/>
                    <a:pt x="45" y="58"/>
                  </a:cubicBezTo>
                  <a:cubicBezTo>
                    <a:pt x="43" y="58"/>
                    <a:pt x="41" y="58"/>
                    <a:pt x="38" y="58"/>
                  </a:cubicBezTo>
                  <a:cubicBezTo>
                    <a:pt x="35" y="58"/>
                    <a:pt x="33" y="58"/>
                    <a:pt x="31" y="58"/>
                  </a:cubicBezTo>
                  <a:cubicBezTo>
                    <a:pt x="30" y="58"/>
                    <a:pt x="28" y="58"/>
                    <a:pt x="25" y="58"/>
                  </a:cubicBezTo>
                  <a:cubicBezTo>
                    <a:pt x="23" y="57"/>
                    <a:pt x="21" y="57"/>
                    <a:pt x="20" y="57"/>
                  </a:cubicBezTo>
                  <a:cubicBezTo>
                    <a:pt x="19" y="56"/>
                    <a:pt x="17" y="55"/>
                    <a:pt x="16" y="55"/>
                  </a:cubicBezTo>
                  <a:cubicBezTo>
                    <a:pt x="14" y="54"/>
                    <a:pt x="13" y="53"/>
                    <a:pt x="12" y="52"/>
                  </a:cubicBezTo>
                  <a:cubicBezTo>
                    <a:pt x="11" y="51"/>
                    <a:pt x="11" y="49"/>
                    <a:pt x="10" y="48"/>
                  </a:cubicBezTo>
                  <a:cubicBezTo>
                    <a:pt x="9" y="46"/>
                    <a:pt x="9" y="44"/>
                    <a:pt x="9" y="42"/>
                  </a:cubicBezTo>
                  <a:close/>
                  <a:moveTo>
                    <a:pt x="48" y="41"/>
                  </a:moveTo>
                  <a:cubicBezTo>
                    <a:pt x="48" y="45"/>
                    <a:pt x="50" y="48"/>
                    <a:pt x="53" y="48"/>
                  </a:cubicBezTo>
                  <a:cubicBezTo>
                    <a:pt x="55" y="48"/>
                    <a:pt x="58" y="45"/>
                    <a:pt x="58" y="41"/>
                  </a:cubicBezTo>
                  <a:cubicBezTo>
                    <a:pt x="58" y="37"/>
                    <a:pt x="55" y="34"/>
                    <a:pt x="53" y="34"/>
                  </a:cubicBezTo>
                  <a:cubicBezTo>
                    <a:pt x="50" y="34"/>
                    <a:pt x="48" y="37"/>
                    <a:pt x="48" y="41"/>
                  </a:cubicBezTo>
                  <a:close/>
                  <a:moveTo>
                    <a:pt x="19" y="41"/>
                  </a:moveTo>
                  <a:cubicBezTo>
                    <a:pt x="19" y="45"/>
                    <a:pt x="21" y="48"/>
                    <a:pt x="24" y="48"/>
                  </a:cubicBezTo>
                  <a:cubicBezTo>
                    <a:pt x="27" y="48"/>
                    <a:pt x="29" y="45"/>
                    <a:pt x="29" y="41"/>
                  </a:cubicBezTo>
                  <a:cubicBezTo>
                    <a:pt x="29" y="37"/>
                    <a:pt x="27" y="34"/>
                    <a:pt x="24" y="34"/>
                  </a:cubicBezTo>
                  <a:cubicBezTo>
                    <a:pt x="21" y="34"/>
                    <a:pt x="19" y="37"/>
                    <a:pt x="19" y="41"/>
                  </a:cubicBezTo>
                  <a:close/>
                </a:path>
              </a:pathLst>
            </a:custGeom>
            <a:solidFill>
              <a:srgbClr val="8C1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50" name="Freeform 40"/>
            <p:cNvSpPr>
              <a:spLocks noEditPoints="1"/>
            </p:cNvSpPr>
            <p:nvPr/>
          </p:nvSpPr>
          <p:spPr bwMode="auto">
            <a:xfrm>
              <a:off x="4162" y="1351"/>
              <a:ext cx="154" cy="154"/>
            </a:xfrm>
            <a:custGeom>
              <a:avLst/>
              <a:gdLst>
                <a:gd name="T0" fmla="*/ 0 w 125"/>
                <a:gd name="T1" fmla="*/ 63 h 125"/>
                <a:gd name="T2" fmla="*/ 125 w 125"/>
                <a:gd name="T3" fmla="*/ 63 h 125"/>
                <a:gd name="T4" fmla="*/ 98 w 125"/>
                <a:gd name="T5" fmla="*/ 83 h 125"/>
                <a:gd name="T6" fmla="*/ 117 w 125"/>
                <a:gd name="T7" fmla="*/ 67 h 125"/>
                <a:gd name="T8" fmla="*/ 98 w 125"/>
                <a:gd name="T9" fmla="*/ 83 h 125"/>
                <a:gd name="T10" fmla="*/ 25 w 125"/>
                <a:gd name="T11" fmla="*/ 58 h 125"/>
                <a:gd name="T12" fmla="*/ 13 w 125"/>
                <a:gd name="T13" fmla="*/ 42 h 125"/>
                <a:gd name="T14" fmla="*/ 90 w 125"/>
                <a:gd name="T15" fmla="*/ 42 h 125"/>
                <a:gd name="T16" fmla="*/ 67 w 125"/>
                <a:gd name="T17" fmla="*/ 58 h 125"/>
                <a:gd name="T18" fmla="*/ 90 w 125"/>
                <a:gd name="T19" fmla="*/ 42 h 125"/>
                <a:gd name="T20" fmla="*/ 67 w 125"/>
                <a:gd name="T21" fmla="*/ 9 h 125"/>
                <a:gd name="T22" fmla="*/ 82 w 125"/>
                <a:gd name="T23" fmla="*/ 23 h 125"/>
                <a:gd name="T24" fmla="*/ 67 w 125"/>
                <a:gd name="T25" fmla="*/ 33 h 125"/>
                <a:gd name="T26" fmla="*/ 53 w 125"/>
                <a:gd name="T27" fmla="*/ 12 h 125"/>
                <a:gd name="T28" fmla="*/ 59 w 125"/>
                <a:gd name="T29" fmla="*/ 33 h 125"/>
                <a:gd name="T30" fmla="*/ 43 w 125"/>
                <a:gd name="T31" fmla="*/ 23 h 125"/>
                <a:gd name="T32" fmla="*/ 59 w 125"/>
                <a:gd name="T33" fmla="*/ 58 h 125"/>
                <a:gd name="T34" fmla="*/ 36 w 125"/>
                <a:gd name="T35" fmla="*/ 42 h 125"/>
                <a:gd name="T36" fmla="*/ 13 w 125"/>
                <a:gd name="T37" fmla="*/ 83 h 125"/>
                <a:gd name="T38" fmla="*/ 25 w 125"/>
                <a:gd name="T39" fmla="*/ 67 h 125"/>
                <a:gd name="T40" fmla="*/ 13 w 125"/>
                <a:gd name="T41" fmla="*/ 83 h 125"/>
                <a:gd name="T42" fmla="*/ 59 w 125"/>
                <a:gd name="T43" fmla="*/ 67 h 125"/>
                <a:gd name="T44" fmla="*/ 36 w 125"/>
                <a:gd name="T45" fmla="*/ 83 h 125"/>
                <a:gd name="T46" fmla="*/ 59 w 125"/>
                <a:gd name="T47" fmla="*/ 92 h 125"/>
                <a:gd name="T48" fmla="*/ 53 w 125"/>
                <a:gd name="T49" fmla="*/ 113 h 125"/>
                <a:gd name="T50" fmla="*/ 38 w 125"/>
                <a:gd name="T51" fmla="*/ 92 h 125"/>
                <a:gd name="T52" fmla="*/ 82 w 125"/>
                <a:gd name="T53" fmla="*/ 102 h 125"/>
                <a:gd name="T54" fmla="*/ 67 w 125"/>
                <a:gd name="T55" fmla="*/ 116 h 125"/>
                <a:gd name="T56" fmla="*/ 87 w 125"/>
                <a:gd name="T57" fmla="*/ 92 h 125"/>
                <a:gd name="T58" fmla="*/ 67 w 125"/>
                <a:gd name="T59" fmla="*/ 83 h 125"/>
                <a:gd name="T60" fmla="*/ 92 w 125"/>
                <a:gd name="T61" fmla="*/ 67 h 125"/>
                <a:gd name="T62" fmla="*/ 67 w 125"/>
                <a:gd name="T63" fmla="*/ 83 h 125"/>
                <a:gd name="T64" fmla="*/ 98 w 125"/>
                <a:gd name="T65" fmla="*/ 42 h 125"/>
                <a:gd name="T66" fmla="*/ 117 w 125"/>
                <a:gd name="T67" fmla="*/ 58 h 125"/>
                <a:gd name="T68" fmla="*/ 108 w 125"/>
                <a:gd name="T69" fmla="*/ 33 h 125"/>
                <a:gd name="T70" fmla="*/ 86 w 125"/>
                <a:gd name="T71" fmla="*/ 14 h 125"/>
                <a:gd name="T72" fmla="*/ 108 w 125"/>
                <a:gd name="T73" fmla="*/ 33 h 125"/>
                <a:gd name="T74" fmla="*/ 39 w 125"/>
                <a:gd name="T75" fmla="*/ 14 h 125"/>
                <a:gd name="T76" fmla="*/ 17 w 125"/>
                <a:gd name="T77" fmla="*/ 33 h 125"/>
                <a:gd name="T78" fmla="*/ 17 w 125"/>
                <a:gd name="T79" fmla="*/ 92 h 125"/>
                <a:gd name="T80" fmla="*/ 39 w 125"/>
                <a:gd name="T81" fmla="*/ 111 h 125"/>
                <a:gd name="T82" fmla="*/ 17 w 125"/>
                <a:gd name="T83" fmla="*/ 92 h 125"/>
                <a:gd name="T84" fmla="*/ 86 w 125"/>
                <a:gd name="T85" fmla="*/ 111 h 125"/>
                <a:gd name="T86" fmla="*/ 108 w 125"/>
                <a:gd name="T87" fmla="*/ 92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5" h="125">
                  <a:moveTo>
                    <a:pt x="63" y="0"/>
                  </a:moveTo>
                  <a:cubicBezTo>
                    <a:pt x="28" y="0"/>
                    <a:pt x="0" y="28"/>
                    <a:pt x="0" y="63"/>
                  </a:cubicBezTo>
                  <a:cubicBezTo>
                    <a:pt x="0" y="97"/>
                    <a:pt x="28" y="125"/>
                    <a:pt x="63" y="125"/>
                  </a:cubicBezTo>
                  <a:cubicBezTo>
                    <a:pt x="97" y="125"/>
                    <a:pt x="125" y="97"/>
                    <a:pt x="125" y="63"/>
                  </a:cubicBezTo>
                  <a:cubicBezTo>
                    <a:pt x="125" y="28"/>
                    <a:pt x="97" y="0"/>
                    <a:pt x="63" y="0"/>
                  </a:cubicBezTo>
                  <a:close/>
                  <a:moveTo>
                    <a:pt x="98" y="83"/>
                  </a:moveTo>
                  <a:cubicBezTo>
                    <a:pt x="99" y="78"/>
                    <a:pt x="100" y="72"/>
                    <a:pt x="100" y="67"/>
                  </a:cubicBezTo>
                  <a:cubicBezTo>
                    <a:pt x="117" y="67"/>
                    <a:pt x="117" y="67"/>
                    <a:pt x="117" y="67"/>
                  </a:cubicBezTo>
                  <a:cubicBezTo>
                    <a:pt x="116" y="72"/>
                    <a:pt x="115" y="78"/>
                    <a:pt x="113" y="83"/>
                  </a:cubicBezTo>
                  <a:lnTo>
                    <a:pt x="98" y="83"/>
                  </a:lnTo>
                  <a:close/>
                  <a:moveTo>
                    <a:pt x="27" y="42"/>
                  </a:moveTo>
                  <a:cubicBezTo>
                    <a:pt x="26" y="47"/>
                    <a:pt x="26" y="53"/>
                    <a:pt x="25" y="58"/>
                  </a:cubicBezTo>
                  <a:cubicBezTo>
                    <a:pt x="9" y="58"/>
                    <a:pt x="9" y="58"/>
                    <a:pt x="9" y="58"/>
                  </a:cubicBezTo>
                  <a:cubicBezTo>
                    <a:pt x="9" y="53"/>
                    <a:pt x="11" y="47"/>
                    <a:pt x="13" y="42"/>
                  </a:cubicBezTo>
                  <a:lnTo>
                    <a:pt x="27" y="42"/>
                  </a:lnTo>
                  <a:close/>
                  <a:moveTo>
                    <a:pt x="90" y="42"/>
                  </a:moveTo>
                  <a:cubicBezTo>
                    <a:pt x="91" y="47"/>
                    <a:pt x="92" y="53"/>
                    <a:pt x="92" y="58"/>
                  </a:cubicBezTo>
                  <a:cubicBezTo>
                    <a:pt x="67" y="58"/>
                    <a:pt x="67" y="58"/>
                    <a:pt x="67" y="58"/>
                  </a:cubicBezTo>
                  <a:cubicBezTo>
                    <a:pt x="67" y="42"/>
                    <a:pt x="67" y="42"/>
                    <a:pt x="67" y="42"/>
                  </a:cubicBezTo>
                  <a:lnTo>
                    <a:pt x="90" y="42"/>
                  </a:lnTo>
                  <a:close/>
                  <a:moveTo>
                    <a:pt x="67" y="33"/>
                  </a:moveTo>
                  <a:cubicBezTo>
                    <a:pt x="67" y="9"/>
                    <a:pt x="67" y="9"/>
                    <a:pt x="67" y="9"/>
                  </a:cubicBezTo>
                  <a:cubicBezTo>
                    <a:pt x="69" y="10"/>
                    <a:pt x="71" y="11"/>
                    <a:pt x="73" y="12"/>
                  </a:cubicBezTo>
                  <a:cubicBezTo>
                    <a:pt x="76" y="14"/>
                    <a:pt x="79" y="18"/>
                    <a:pt x="82" y="23"/>
                  </a:cubicBezTo>
                  <a:cubicBezTo>
                    <a:pt x="84" y="26"/>
                    <a:pt x="86" y="30"/>
                    <a:pt x="87" y="33"/>
                  </a:cubicBezTo>
                  <a:cubicBezTo>
                    <a:pt x="67" y="33"/>
                    <a:pt x="67" y="33"/>
                    <a:pt x="67" y="33"/>
                  </a:cubicBezTo>
                  <a:close/>
                  <a:moveTo>
                    <a:pt x="43" y="23"/>
                  </a:moveTo>
                  <a:cubicBezTo>
                    <a:pt x="46" y="18"/>
                    <a:pt x="50" y="14"/>
                    <a:pt x="53" y="12"/>
                  </a:cubicBezTo>
                  <a:cubicBezTo>
                    <a:pt x="55" y="11"/>
                    <a:pt x="57" y="10"/>
                    <a:pt x="59" y="9"/>
                  </a:cubicBezTo>
                  <a:cubicBezTo>
                    <a:pt x="59" y="33"/>
                    <a:pt x="59" y="33"/>
                    <a:pt x="59" y="33"/>
                  </a:cubicBezTo>
                  <a:cubicBezTo>
                    <a:pt x="38" y="33"/>
                    <a:pt x="38" y="33"/>
                    <a:pt x="38" y="33"/>
                  </a:cubicBezTo>
                  <a:cubicBezTo>
                    <a:pt x="40" y="30"/>
                    <a:pt x="41" y="26"/>
                    <a:pt x="43" y="23"/>
                  </a:cubicBezTo>
                  <a:close/>
                  <a:moveTo>
                    <a:pt x="59" y="42"/>
                  </a:moveTo>
                  <a:cubicBezTo>
                    <a:pt x="59" y="58"/>
                    <a:pt x="59" y="58"/>
                    <a:pt x="59" y="58"/>
                  </a:cubicBezTo>
                  <a:cubicBezTo>
                    <a:pt x="34" y="58"/>
                    <a:pt x="34" y="58"/>
                    <a:pt x="34" y="58"/>
                  </a:cubicBezTo>
                  <a:cubicBezTo>
                    <a:pt x="34" y="53"/>
                    <a:pt x="35" y="47"/>
                    <a:pt x="36" y="42"/>
                  </a:cubicBezTo>
                  <a:lnTo>
                    <a:pt x="59" y="42"/>
                  </a:lnTo>
                  <a:close/>
                  <a:moveTo>
                    <a:pt x="13" y="83"/>
                  </a:moveTo>
                  <a:cubicBezTo>
                    <a:pt x="11" y="78"/>
                    <a:pt x="9" y="72"/>
                    <a:pt x="9" y="67"/>
                  </a:cubicBezTo>
                  <a:cubicBezTo>
                    <a:pt x="25" y="67"/>
                    <a:pt x="25" y="67"/>
                    <a:pt x="25" y="67"/>
                  </a:cubicBezTo>
                  <a:cubicBezTo>
                    <a:pt x="26" y="72"/>
                    <a:pt x="26" y="78"/>
                    <a:pt x="27" y="83"/>
                  </a:cubicBezTo>
                  <a:lnTo>
                    <a:pt x="13" y="83"/>
                  </a:lnTo>
                  <a:close/>
                  <a:moveTo>
                    <a:pt x="34" y="67"/>
                  </a:moveTo>
                  <a:cubicBezTo>
                    <a:pt x="59" y="67"/>
                    <a:pt x="59" y="67"/>
                    <a:pt x="59" y="67"/>
                  </a:cubicBezTo>
                  <a:cubicBezTo>
                    <a:pt x="59" y="83"/>
                    <a:pt x="59" y="83"/>
                    <a:pt x="59" y="83"/>
                  </a:cubicBezTo>
                  <a:cubicBezTo>
                    <a:pt x="36" y="83"/>
                    <a:pt x="36" y="83"/>
                    <a:pt x="36" y="83"/>
                  </a:cubicBezTo>
                  <a:cubicBezTo>
                    <a:pt x="35" y="78"/>
                    <a:pt x="34" y="72"/>
                    <a:pt x="34" y="67"/>
                  </a:cubicBezTo>
                  <a:close/>
                  <a:moveTo>
                    <a:pt x="59" y="92"/>
                  </a:moveTo>
                  <a:cubicBezTo>
                    <a:pt x="59" y="116"/>
                    <a:pt x="59" y="116"/>
                    <a:pt x="59" y="116"/>
                  </a:cubicBezTo>
                  <a:cubicBezTo>
                    <a:pt x="57" y="115"/>
                    <a:pt x="55" y="114"/>
                    <a:pt x="53" y="113"/>
                  </a:cubicBezTo>
                  <a:cubicBezTo>
                    <a:pt x="50" y="111"/>
                    <a:pt x="46" y="107"/>
                    <a:pt x="43" y="102"/>
                  </a:cubicBezTo>
                  <a:cubicBezTo>
                    <a:pt x="41" y="99"/>
                    <a:pt x="40" y="96"/>
                    <a:pt x="38" y="92"/>
                  </a:cubicBezTo>
                  <a:cubicBezTo>
                    <a:pt x="59" y="92"/>
                    <a:pt x="59" y="92"/>
                    <a:pt x="59" y="92"/>
                  </a:cubicBezTo>
                  <a:close/>
                  <a:moveTo>
                    <a:pt x="82" y="102"/>
                  </a:moveTo>
                  <a:cubicBezTo>
                    <a:pt x="79" y="107"/>
                    <a:pt x="76" y="111"/>
                    <a:pt x="73" y="113"/>
                  </a:cubicBezTo>
                  <a:cubicBezTo>
                    <a:pt x="71" y="114"/>
                    <a:pt x="69" y="115"/>
                    <a:pt x="67" y="116"/>
                  </a:cubicBezTo>
                  <a:cubicBezTo>
                    <a:pt x="67" y="92"/>
                    <a:pt x="67" y="92"/>
                    <a:pt x="67" y="92"/>
                  </a:cubicBezTo>
                  <a:cubicBezTo>
                    <a:pt x="87" y="92"/>
                    <a:pt x="87" y="92"/>
                    <a:pt x="87" y="92"/>
                  </a:cubicBezTo>
                  <a:cubicBezTo>
                    <a:pt x="86" y="96"/>
                    <a:pt x="84" y="99"/>
                    <a:pt x="82" y="102"/>
                  </a:cubicBezTo>
                  <a:close/>
                  <a:moveTo>
                    <a:pt x="67" y="83"/>
                  </a:moveTo>
                  <a:cubicBezTo>
                    <a:pt x="67" y="67"/>
                    <a:pt x="67" y="67"/>
                    <a:pt x="67" y="67"/>
                  </a:cubicBezTo>
                  <a:cubicBezTo>
                    <a:pt x="92" y="67"/>
                    <a:pt x="92" y="67"/>
                    <a:pt x="92" y="67"/>
                  </a:cubicBezTo>
                  <a:cubicBezTo>
                    <a:pt x="92" y="72"/>
                    <a:pt x="91" y="78"/>
                    <a:pt x="90" y="83"/>
                  </a:cubicBezTo>
                  <a:lnTo>
                    <a:pt x="67" y="83"/>
                  </a:lnTo>
                  <a:close/>
                  <a:moveTo>
                    <a:pt x="100" y="58"/>
                  </a:moveTo>
                  <a:cubicBezTo>
                    <a:pt x="100" y="53"/>
                    <a:pt x="99" y="47"/>
                    <a:pt x="98" y="42"/>
                  </a:cubicBezTo>
                  <a:cubicBezTo>
                    <a:pt x="113" y="42"/>
                    <a:pt x="113" y="42"/>
                    <a:pt x="113" y="42"/>
                  </a:cubicBezTo>
                  <a:cubicBezTo>
                    <a:pt x="115" y="47"/>
                    <a:pt x="116" y="53"/>
                    <a:pt x="117" y="58"/>
                  </a:cubicBezTo>
                  <a:lnTo>
                    <a:pt x="100" y="58"/>
                  </a:lnTo>
                  <a:close/>
                  <a:moveTo>
                    <a:pt x="108" y="33"/>
                  </a:moveTo>
                  <a:cubicBezTo>
                    <a:pt x="96" y="33"/>
                    <a:pt x="96" y="33"/>
                    <a:pt x="96" y="33"/>
                  </a:cubicBezTo>
                  <a:cubicBezTo>
                    <a:pt x="93" y="26"/>
                    <a:pt x="90" y="19"/>
                    <a:pt x="86" y="14"/>
                  </a:cubicBezTo>
                  <a:cubicBezTo>
                    <a:pt x="92" y="16"/>
                    <a:pt x="97" y="20"/>
                    <a:pt x="101" y="24"/>
                  </a:cubicBezTo>
                  <a:cubicBezTo>
                    <a:pt x="104" y="27"/>
                    <a:pt x="106" y="30"/>
                    <a:pt x="108" y="33"/>
                  </a:cubicBezTo>
                  <a:close/>
                  <a:moveTo>
                    <a:pt x="25" y="24"/>
                  </a:moveTo>
                  <a:cubicBezTo>
                    <a:pt x="29" y="20"/>
                    <a:pt x="34" y="16"/>
                    <a:pt x="39" y="14"/>
                  </a:cubicBezTo>
                  <a:cubicBezTo>
                    <a:pt x="35" y="19"/>
                    <a:pt x="32" y="26"/>
                    <a:pt x="30" y="33"/>
                  </a:cubicBezTo>
                  <a:cubicBezTo>
                    <a:pt x="17" y="33"/>
                    <a:pt x="17" y="33"/>
                    <a:pt x="17" y="33"/>
                  </a:cubicBezTo>
                  <a:cubicBezTo>
                    <a:pt x="19" y="30"/>
                    <a:pt x="22" y="27"/>
                    <a:pt x="25" y="24"/>
                  </a:cubicBezTo>
                  <a:close/>
                  <a:moveTo>
                    <a:pt x="17" y="92"/>
                  </a:moveTo>
                  <a:cubicBezTo>
                    <a:pt x="30" y="92"/>
                    <a:pt x="30" y="92"/>
                    <a:pt x="30" y="92"/>
                  </a:cubicBezTo>
                  <a:cubicBezTo>
                    <a:pt x="32" y="99"/>
                    <a:pt x="35" y="106"/>
                    <a:pt x="39" y="111"/>
                  </a:cubicBezTo>
                  <a:cubicBezTo>
                    <a:pt x="34" y="109"/>
                    <a:pt x="29" y="105"/>
                    <a:pt x="25" y="101"/>
                  </a:cubicBezTo>
                  <a:cubicBezTo>
                    <a:pt x="22" y="98"/>
                    <a:pt x="19" y="95"/>
                    <a:pt x="17" y="92"/>
                  </a:cubicBezTo>
                  <a:close/>
                  <a:moveTo>
                    <a:pt x="101" y="101"/>
                  </a:moveTo>
                  <a:cubicBezTo>
                    <a:pt x="97" y="105"/>
                    <a:pt x="92" y="109"/>
                    <a:pt x="86" y="111"/>
                  </a:cubicBezTo>
                  <a:cubicBezTo>
                    <a:pt x="90" y="106"/>
                    <a:pt x="93" y="99"/>
                    <a:pt x="96" y="92"/>
                  </a:cubicBezTo>
                  <a:cubicBezTo>
                    <a:pt x="108" y="92"/>
                    <a:pt x="108" y="92"/>
                    <a:pt x="108" y="92"/>
                  </a:cubicBezTo>
                  <a:cubicBezTo>
                    <a:pt x="106" y="95"/>
                    <a:pt x="104" y="98"/>
                    <a:pt x="101" y="101"/>
                  </a:cubicBezTo>
                  <a:close/>
                </a:path>
              </a:pathLst>
            </a:custGeom>
            <a:solidFill>
              <a:srgbClr val="00B2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51" name="Freeform 41"/>
            <p:cNvSpPr>
              <a:spLocks noEditPoints="1"/>
            </p:cNvSpPr>
            <p:nvPr/>
          </p:nvSpPr>
          <p:spPr bwMode="auto">
            <a:xfrm>
              <a:off x="4133" y="1270"/>
              <a:ext cx="72" cy="73"/>
            </a:xfrm>
            <a:custGeom>
              <a:avLst/>
              <a:gdLst>
                <a:gd name="T0" fmla="*/ 49 w 59"/>
                <a:gd name="T1" fmla="*/ 0 h 59"/>
                <a:gd name="T2" fmla="*/ 9 w 59"/>
                <a:gd name="T3" fmla="*/ 0 h 59"/>
                <a:gd name="T4" fmla="*/ 0 w 59"/>
                <a:gd name="T5" fmla="*/ 10 h 59"/>
                <a:gd name="T6" fmla="*/ 0 w 59"/>
                <a:gd name="T7" fmla="*/ 49 h 59"/>
                <a:gd name="T8" fmla="*/ 9 w 59"/>
                <a:gd name="T9" fmla="*/ 59 h 59"/>
                <a:gd name="T10" fmla="*/ 49 w 59"/>
                <a:gd name="T11" fmla="*/ 59 h 59"/>
                <a:gd name="T12" fmla="*/ 59 w 59"/>
                <a:gd name="T13" fmla="*/ 49 h 59"/>
                <a:gd name="T14" fmla="*/ 59 w 59"/>
                <a:gd name="T15" fmla="*/ 10 h 59"/>
                <a:gd name="T16" fmla="*/ 49 w 59"/>
                <a:gd name="T17" fmla="*/ 0 h 59"/>
                <a:gd name="T18" fmla="*/ 40 w 59"/>
                <a:gd name="T19" fmla="*/ 2 h 59"/>
                <a:gd name="T20" fmla="*/ 40 w 59"/>
                <a:gd name="T21" fmla="*/ 11 h 59"/>
                <a:gd name="T22" fmla="*/ 31 w 59"/>
                <a:gd name="T23" fmla="*/ 11 h 59"/>
                <a:gd name="T24" fmla="*/ 31 w 59"/>
                <a:gd name="T25" fmla="*/ 2 h 59"/>
                <a:gd name="T26" fmla="*/ 40 w 59"/>
                <a:gd name="T27" fmla="*/ 2 h 59"/>
                <a:gd name="T28" fmla="*/ 27 w 59"/>
                <a:gd name="T29" fmla="*/ 2 h 59"/>
                <a:gd name="T30" fmla="*/ 27 w 59"/>
                <a:gd name="T31" fmla="*/ 11 h 59"/>
                <a:gd name="T32" fmla="*/ 18 w 59"/>
                <a:gd name="T33" fmla="*/ 11 h 59"/>
                <a:gd name="T34" fmla="*/ 18 w 59"/>
                <a:gd name="T35" fmla="*/ 2 h 59"/>
                <a:gd name="T36" fmla="*/ 27 w 59"/>
                <a:gd name="T37" fmla="*/ 2 h 59"/>
                <a:gd name="T38" fmla="*/ 1 w 59"/>
                <a:gd name="T39" fmla="*/ 11 h 59"/>
                <a:gd name="T40" fmla="*/ 1 w 59"/>
                <a:gd name="T41" fmla="*/ 10 h 59"/>
                <a:gd name="T42" fmla="*/ 9 w 59"/>
                <a:gd name="T43" fmla="*/ 2 h 59"/>
                <a:gd name="T44" fmla="*/ 14 w 59"/>
                <a:gd name="T45" fmla="*/ 2 h 59"/>
                <a:gd name="T46" fmla="*/ 14 w 59"/>
                <a:gd name="T47" fmla="*/ 11 h 59"/>
                <a:gd name="T48" fmla="*/ 1 w 59"/>
                <a:gd name="T49" fmla="*/ 11 h 59"/>
                <a:gd name="T50" fmla="*/ 44 w 59"/>
                <a:gd name="T51" fmla="*/ 37 h 59"/>
                <a:gd name="T52" fmla="*/ 33 w 59"/>
                <a:gd name="T53" fmla="*/ 37 h 59"/>
                <a:gd name="T54" fmla="*/ 33 w 59"/>
                <a:gd name="T55" fmla="*/ 48 h 59"/>
                <a:gd name="T56" fmla="*/ 25 w 59"/>
                <a:gd name="T57" fmla="*/ 48 h 59"/>
                <a:gd name="T58" fmla="*/ 25 w 59"/>
                <a:gd name="T59" fmla="*/ 37 h 59"/>
                <a:gd name="T60" fmla="*/ 14 w 59"/>
                <a:gd name="T61" fmla="*/ 37 h 59"/>
                <a:gd name="T62" fmla="*/ 14 w 59"/>
                <a:gd name="T63" fmla="*/ 29 h 59"/>
                <a:gd name="T64" fmla="*/ 25 w 59"/>
                <a:gd name="T65" fmla="*/ 29 h 59"/>
                <a:gd name="T66" fmla="*/ 25 w 59"/>
                <a:gd name="T67" fmla="*/ 18 h 59"/>
                <a:gd name="T68" fmla="*/ 33 w 59"/>
                <a:gd name="T69" fmla="*/ 18 h 59"/>
                <a:gd name="T70" fmla="*/ 33 w 59"/>
                <a:gd name="T71" fmla="*/ 29 h 59"/>
                <a:gd name="T72" fmla="*/ 44 w 59"/>
                <a:gd name="T73" fmla="*/ 29 h 59"/>
                <a:gd name="T74" fmla="*/ 44 w 59"/>
                <a:gd name="T75" fmla="*/ 37 h 59"/>
                <a:gd name="T76" fmla="*/ 57 w 59"/>
                <a:gd name="T77" fmla="*/ 11 h 59"/>
                <a:gd name="T78" fmla="*/ 44 w 59"/>
                <a:gd name="T79" fmla="*/ 11 h 59"/>
                <a:gd name="T80" fmla="*/ 44 w 59"/>
                <a:gd name="T81" fmla="*/ 2 h 59"/>
                <a:gd name="T82" fmla="*/ 49 w 59"/>
                <a:gd name="T83" fmla="*/ 2 h 59"/>
                <a:gd name="T84" fmla="*/ 57 w 59"/>
                <a:gd name="T85" fmla="*/ 10 h 59"/>
                <a:gd name="T86" fmla="*/ 57 w 59"/>
                <a:gd name="T87" fmla="*/ 11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9" h="59">
                  <a:moveTo>
                    <a:pt x="49" y="0"/>
                  </a:moveTo>
                  <a:cubicBezTo>
                    <a:pt x="9" y="0"/>
                    <a:pt x="9" y="0"/>
                    <a:pt x="9" y="0"/>
                  </a:cubicBezTo>
                  <a:cubicBezTo>
                    <a:pt x="4" y="0"/>
                    <a:pt x="0" y="4"/>
                    <a:pt x="0" y="10"/>
                  </a:cubicBezTo>
                  <a:cubicBezTo>
                    <a:pt x="0" y="49"/>
                    <a:pt x="0" y="49"/>
                    <a:pt x="0" y="49"/>
                  </a:cubicBezTo>
                  <a:cubicBezTo>
                    <a:pt x="0" y="55"/>
                    <a:pt x="4" y="59"/>
                    <a:pt x="9" y="59"/>
                  </a:cubicBezTo>
                  <a:cubicBezTo>
                    <a:pt x="49" y="59"/>
                    <a:pt x="49" y="59"/>
                    <a:pt x="49" y="59"/>
                  </a:cubicBezTo>
                  <a:cubicBezTo>
                    <a:pt x="54" y="59"/>
                    <a:pt x="59" y="55"/>
                    <a:pt x="59" y="49"/>
                  </a:cubicBezTo>
                  <a:cubicBezTo>
                    <a:pt x="59" y="10"/>
                    <a:pt x="59" y="10"/>
                    <a:pt x="59" y="10"/>
                  </a:cubicBezTo>
                  <a:cubicBezTo>
                    <a:pt x="59" y="4"/>
                    <a:pt x="54" y="0"/>
                    <a:pt x="49" y="0"/>
                  </a:cubicBezTo>
                  <a:close/>
                  <a:moveTo>
                    <a:pt x="40" y="2"/>
                  </a:moveTo>
                  <a:cubicBezTo>
                    <a:pt x="40" y="11"/>
                    <a:pt x="40" y="11"/>
                    <a:pt x="40" y="11"/>
                  </a:cubicBezTo>
                  <a:cubicBezTo>
                    <a:pt x="31" y="11"/>
                    <a:pt x="31" y="11"/>
                    <a:pt x="31" y="11"/>
                  </a:cubicBezTo>
                  <a:cubicBezTo>
                    <a:pt x="31" y="2"/>
                    <a:pt x="31" y="2"/>
                    <a:pt x="31" y="2"/>
                  </a:cubicBezTo>
                  <a:lnTo>
                    <a:pt x="40" y="2"/>
                  </a:lnTo>
                  <a:close/>
                  <a:moveTo>
                    <a:pt x="27" y="2"/>
                  </a:moveTo>
                  <a:cubicBezTo>
                    <a:pt x="27" y="11"/>
                    <a:pt x="27" y="11"/>
                    <a:pt x="27" y="11"/>
                  </a:cubicBezTo>
                  <a:cubicBezTo>
                    <a:pt x="18" y="11"/>
                    <a:pt x="18" y="11"/>
                    <a:pt x="18" y="11"/>
                  </a:cubicBezTo>
                  <a:cubicBezTo>
                    <a:pt x="18" y="2"/>
                    <a:pt x="18" y="2"/>
                    <a:pt x="18" y="2"/>
                  </a:cubicBezTo>
                  <a:lnTo>
                    <a:pt x="27" y="2"/>
                  </a:lnTo>
                  <a:close/>
                  <a:moveTo>
                    <a:pt x="1" y="11"/>
                  </a:moveTo>
                  <a:cubicBezTo>
                    <a:pt x="1" y="10"/>
                    <a:pt x="1" y="10"/>
                    <a:pt x="1" y="10"/>
                  </a:cubicBezTo>
                  <a:cubicBezTo>
                    <a:pt x="1" y="5"/>
                    <a:pt x="5" y="2"/>
                    <a:pt x="9" y="2"/>
                  </a:cubicBezTo>
                  <a:cubicBezTo>
                    <a:pt x="14" y="2"/>
                    <a:pt x="14" y="2"/>
                    <a:pt x="14" y="2"/>
                  </a:cubicBezTo>
                  <a:cubicBezTo>
                    <a:pt x="14" y="11"/>
                    <a:pt x="14" y="11"/>
                    <a:pt x="14" y="11"/>
                  </a:cubicBezTo>
                  <a:lnTo>
                    <a:pt x="1" y="11"/>
                  </a:lnTo>
                  <a:close/>
                  <a:moveTo>
                    <a:pt x="44" y="37"/>
                  </a:moveTo>
                  <a:cubicBezTo>
                    <a:pt x="33" y="37"/>
                    <a:pt x="33" y="37"/>
                    <a:pt x="33" y="37"/>
                  </a:cubicBezTo>
                  <a:cubicBezTo>
                    <a:pt x="33" y="48"/>
                    <a:pt x="33" y="48"/>
                    <a:pt x="33" y="48"/>
                  </a:cubicBezTo>
                  <a:cubicBezTo>
                    <a:pt x="25" y="48"/>
                    <a:pt x="25" y="48"/>
                    <a:pt x="25" y="48"/>
                  </a:cubicBezTo>
                  <a:cubicBezTo>
                    <a:pt x="25" y="37"/>
                    <a:pt x="25" y="37"/>
                    <a:pt x="25" y="37"/>
                  </a:cubicBezTo>
                  <a:cubicBezTo>
                    <a:pt x="14" y="37"/>
                    <a:pt x="14" y="37"/>
                    <a:pt x="14" y="37"/>
                  </a:cubicBezTo>
                  <a:cubicBezTo>
                    <a:pt x="14" y="29"/>
                    <a:pt x="14" y="29"/>
                    <a:pt x="14" y="29"/>
                  </a:cubicBezTo>
                  <a:cubicBezTo>
                    <a:pt x="25" y="29"/>
                    <a:pt x="25" y="29"/>
                    <a:pt x="25" y="29"/>
                  </a:cubicBezTo>
                  <a:cubicBezTo>
                    <a:pt x="25" y="18"/>
                    <a:pt x="25" y="18"/>
                    <a:pt x="25" y="18"/>
                  </a:cubicBezTo>
                  <a:cubicBezTo>
                    <a:pt x="33" y="18"/>
                    <a:pt x="33" y="18"/>
                    <a:pt x="33" y="18"/>
                  </a:cubicBezTo>
                  <a:cubicBezTo>
                    <a:pt x="33" y="29"/>
                    <a:pt x="33" y="29"/>
                    <a:pt x="33" y="29"/>
                  </a:cubicBezTo>
                  <a:cubicBezTo>
                    <a:pt x="44" y="29"/>
                    <a:pt x="44" y="29"/>
                    <a:pt x="44" y="29"/>
                  </a:cubicBezTo>
                  <a:lnTo>
                    <a:pt x="44" y="37"/>
                  </a:lnTo>
                  <a:close/>
                  <a:moveTo>
                    <a:pt x="57" y="11"/>
                  </a:moveTo>
                  <a:cubicBezTo>
                    <a:pt x="44" y="11"/>
                    <a:pt x="44" y="11"/>
                    <a:pt x="44" y="11"/>
                  </a:cubicBezTo>
                  <a:cubicBezTo>
                    <a:pt x="44" y="2"/>
                    <a:pt x="44" y="2"/>
                    <a:pt x="44" y="2"/>
                  </a:cubicBezTo>
                  <a:cubicBezTo>
                    <a:pt x="49" y="2"/>
                    <a:pt x="49" y="2"/>
                    <a:pt x="49" y="2"/>
                  </a:cubicBezTo>
                  <a:cubicBezTo>
                    <a:pt x="53" y="2"/>
                    <a:pt x="57" y="5"/>
                    <a:pt x="57" y="10"/>
                  </a:cubicBezTo>
                  <a:lnTo>
                    <a:pt x="57" y="11"/>
                  </a:lnTo>
                  <a:close/>
                </a:path>
              </a:pathLst>
            </a:custGeom>
            <a:solidFill>
              <a:srgbClr val="EDE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52" name="Freeform 42"/>
            <p:cNvSpPr>
              <a:spLocks noEditPoints="1"/>
            </p:cNvSpPr>
            <p:nvPr/>
          </p:nvSpPr>
          <p:spPr bwMode="auto">
            <a:xfrm>
              <a:off x="4215" y="1285"/>
              <a:ext cx="68" cy="54"/>
            </a:xfrm>
            <a:custGeom>
              <a:avLst/>
              <a:gdLst>
                <a:gd name="T0" fmla="*/ 26 w 68"/>
                <a:gd name="T1" fmla="*/ 54 h 54"/>
                <a:gd name="T2" fmla="*/ 0 w 68"/>
                <a:gd name="T3" fmla="*/ 28 h 54"/>
                <a:gd name="T4" fmla="*/ 14 w 68"/>
                <a:gd name="T5" fmla="*/ 16 h 54"/>
                <a:gd name="T6" fmla="*/ 26 w 68"/>
                <a:gd name="T7" fmla="*/ 28 h 54"/>
                <a:gd name="T8" fmla="*/ 54 w 68"/>
                <a:gd name="T9" fmla="*/ 0 h 54"/>
                <a:gd name="T10" fmla="*/ 68 w 68"/>
                <a:gd name="T11" fmla="*/ 14 h 54"/>
                <a:gd name="T12" fmla="*/ 26 w 68"/>
                <a:gd name="T13" fmla="*/ 54 h 54"/>
                <a:gd name="T14" fmla="*/ 7 w 68"/>
                <a:gd name="T15" fmla="*/ 28 h 54"/>
                <a:gd name="T16" fmla="*/ 26 w 68"/>
                <a:gd name="T17" fmla="*/ 47 h 54"/>
                <a:gd name="T18" fmla="*/ 60 w 68"/>
                <a:gd name="T19" fmla="*/ 14 h 54"/>
                <a:gd name="T20" fmla="*/ 54 w 68"/>
                <a:gd name="T21" fmla="*/ 8 h 54"/>
                <a:gd name="T22" fmla="*/ 26 w 68"/>
                <a:gd name="T23" fmla="*/ 36 h 54"/>
                <a:gd name="T24" fmla="*/ 14 w 68"/>
                <a:gd name="T25" fmla="*/ 22 h 54"/>
                <a:gd name="T26" fmla="*/ 7 w 68"/>
                <a:gd name="T27" fmla="*/ 28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8" h="54">
                  <a:moveTo>
                    <a:pt x="26" y="54"/>
                  </a:moveTo>
                  <a:lnTo>
                    <a:pt x="0" y="28"/>
                  </a:lnTo>
                  <a:lnTo>
                    <a:pt x="14" y="16"/>
                  </a:lnTo>
                  <a:lnTo>
                    <a:pt x="26" y="28"/>
                  </a:lnTo>
                  <a:lnTo>
                    <a:pt x="54" y="0"/>
                  </a:lnTo>
                  <a:lnTo>
                    <a:pt x="68" y="14"/>
                  </a:lnTo>
                  <a:lnTo>
                    <a:pt x="26" y="54"/>
                  </a:lnTo>
                  <a:close/>
                  <a:moveTo>
                    <a:pt x="7" y="28"/>
                  </a:moveTo>
                  <a:lnTo>
                    <a:pt x="26" y="47"/>
                  </a:lnTo>
                  <a:lnTo>
                    <a:pt x="60" y="14"/>
                  </a:lnTo>
                  <a:lnTo>
                    <a:pt x="54" y="8"/>
                  </a:lnTo>
                  <a:lnTo>
                    <a:pt x="26" y="36"/>
                  </a:lnTo>
                  <a:lnTo>
                    <a:pt x="14" y="22"/>
                  </a:lnTo>
                  <a:lnTo>
                    <a:pt x="7" y="28"/>
                  </a:lnTo>
                  <a:close/>
                </a:path>
              </a:pathLst>
            </a:custGeom>
            <a:solidFill>
              <a:srgbClr val="CF0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53" name="Freeform 43"/>
            <p:cNvSpPr>
              <a:spLocks noEditPoints="1"/>
            </p:cNvSpPr>
            <p:nvPr/>
          </p:nvSpPr>
          <p:spPr bwMode="auto">
            <a:xfrm>
              <a:off x="4214" y="2441"/>
              <a:ext cx="97" cy="100"/>
            </a:xfrm>
            <a:custGeom>
              <a:avLst/>
              <a:gdLst>
                <a:gd name="T0" fmla="*/ 69 w 79"/>
                <a:gd name="T1" fmla="*/ 22 h 81"/>
                <a:gd name="T2" fmla="*/ 22 w 79"/>
                <a:gd name="T3" fmla="*/ 14 h 81"/>
                <a:gd name="T4" fmla="*/ 19 w 79"/>
                <a:gd name="T5" fmla="*/ 3 h 81"/>
                <a:gd name="T6" fmla="*/ 0 w 79"/>
                <a:gd name="T7" fmla="*/ 5 h 81"/>
                <a:gd name="T8" fmla="*/ 12 w 79"/>
                <a:gd name="T9" fmla="*/ 12 h 81"/>
                <a:gd name="T10" fmla="*/ 14 w 79"/>
                <a:gd name="T11" fmla="*/ 54 h 81"/>
                <a:gd name="T12" fmla="*/ 61 w 79"/>
                <a:gd name="T13" fmla="*/ 59 h 81"/>
                <a:gd name="T14" fmla="*/ 76 w 79"/>
                <a:gd name="T15" fmla="*/ 20 h 81"/>
                <a:gd name="T16" fmla="*/ 36 w 79"/>
                <a:gd name="T17" fmla="*/ 32 h 81"/>
                <a:gd name="T18" fmla="*/ 45 w 79"/>
                <a:gd name="T19" fmla="*/ 39 h 81"/>
                <a:gd name="T20" fmla="*/ 44 w 79"/>
                <a:gd name="T21" fmla="*/ 44 h 81"/>
                <a:gd name="T22" fmla="*/ 33 w 79"/>
                <a:gd name="T23" fmla="*/ 47 h 81"/>
                <a:gd name="T24" fmla="*/ 44 w 79"/>
                <a:gd name="T25" fmla="*/ 44 h 81"/>
                <a:gd name="T26" fmla="*/ 38 w 79"/>
                <a:gd name="T27" fmla="*/ 22 h 81"/>
                <a:gd name="T28" fmla="*/ 47 w 79"/>
                <a:gd name="T29" fmla="*/ 29 h 81"/>
                <a:gd name="T30" fmla="*/ 22 w 79"/>
                <a:gd name="T31" fmla="*/ 19 h 81"/>
                <a:gd name="T32" fmla="*/ 32 w 79"/>
                <a:gd name="T33" fmla="*/ 26 h 81"/>
                <a:gd name="T34" fmla="*/ 22 w 79"/>
                <a:gd name="T35" fmla="*/ 19 h 81"/>
                <a:gd name="T36" fmla="*/ 31 w 79"/>
                <a:gd name="T37" fmla="*/ 31 h 81"/>
                <a:gd name="T38" fmla="*/ 21 w 79"/>
                <a:gd name="T39" fmla="*/ 35 h 81"/>
                <a:gd name="T40" fmla="*/ 20 w 79"/>
                <a:gd name="T41" fmla="*/ 40 h 81"/>
                <a:gd name="T42" fmla="*/ 28 w 79"/>
                <a:gd name="T43" fmla="*/ 46 h 81"/>
                <a:gd name="T44" fmla="*/ 20 w 79"/>
                <a:gd name="T45" fmla="*/ 40 h 81"/>
                <a:gd name="T46" fmla="*/ 48 w 79"/>
                <a:gd name="T47" fmla="*/ 50 h 81"/>
                <a:gd name="T48" fmla="*/ 57 w 79"/>
                <a:gd name="T49" fmla="*/ 47 h 81"/>
                <a:gd name="T50" fmla="*/ 59 w 79"/>
                <a:gd name="T51" fmla="*/ 42 h 81"/>
                <a:gd name="T52" fmla="*/ 51 w 79"/>
                <a:gd name="T53" fmla="*/ 35 h 81"/>
                <a:gd name="T54" fmla="*/ 59 w 79"/>
                <a:gd name="T55" fmla="*/ 42 h 81"/>
                <a:gd name="T56" fmla="*/ 52 w 79"/>
                <a:gd name="T57" fmla="*/ 30 h 81"/>
                <a:gd name="T58" fmla="*/ 66 w 79"/>
                <a:gd name="T59" fmla="*/ 28 h 81"/>
                <a:gd name="T60" fmla="*/ 9 w 79"/>
                <a:gd name="T61" fmla="*/ 66 h 81"/>
                <a:gd name="T62" fmla="*/ 24 w 79"/>
                <a:gd name="T63" fmla="*/ 69 h 81"/>
                <a:gd name="T64" fmla="*/ 18 w 79"/>
                <a:gd name="T65" fmla="*/ 60 h 81"/>
                <a:gd name="T66" fmla="*/ 39 w 79"/>
                <a:gd name="T67" fmla="*/ 72 h 81"/>
                <a:gd name="T68" fmla="*/ 54 w 79"/>
                <a:gd name="T69" fmla="*/ 74 h 81"/>
                <a:gd name="T70" fmla="*/ 48 w 79"/>
                <a:gd name="T71" fmla="*/ 66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9" h="81">
                  <a:moveTo>
                    <a:pt x="76" y="20"/>
                  </a:moveTo>
                  <a:cubicBezTo>
                    <a:pt x="73" y="18"/>
                    <a:pt x="70" y="19"/>
                    <a:pt x="69" y="22"/>
                  </a:cubicBezTo>
                  <a:cubicBezTo>
                    <a:pt x="68" y="23"/>
                    <a:pt x="68" y="23"/>
                    <a:pt x="68" y="23"/>
                  </a:cubicBezTo>
                  <a:cubicBezTo>
                    <a:pt x="22" y="14"/>
                    <a:pt x="22" y="14"/>
                    <a:pt x="22" y="14"/>
                  </a:cubicBezTo>
                  <a:cubicBezTo>
                    <a:pt x="23" y="8"/>
                    <a:pt x="23" y="8"/>
                    <a:pt x="23" y="8"/>
                  </a:cubicBezTo>
                  <a:cubicBezTo>
                    <a:pt x="23" y="6"/>
                    <a:pt x="21" y="4"/>
                    <a:pt x="19" y="3"/>
                  </a:cubicBezTo>
                  <a:cubicBezTo>
                    <a:pt x="6" y="1"/>
                    <a:pt x="6" y="1"/>
                    <a:pt x="6" y="1"/>
                  </a:cubicBezTo>
                  <a:cubicBezTo>
                    <a:pt x="3" y="0"/>
                    <a:pt x="1" y="2"/>
                    <a:pt x="0" y="5"/>
                  </a:cubicBezTo>
                  <a:cubicBezTo>
                    <a:pt x="0" y="7"/>
                    <a:pt x="1" y="10"/>
                    <a:pt x="4" y="11"/>
                  </a:cubicBezTo>
                  <a:cubicBezTo>
                    <a:pt x="12" y="12"/>
                    <a:pt x="12" y="12"/>
                    <a:pt x="12" y="12"/>
                  </a:cubicBezTo>
                  <a:cubicBezTo>
                    <a:pt x="10" y="48"/>
                    <a:pt x="10" y="48"/>
                    <a:pt x="10" y="48"/>
                  </a:cubicBezTo>
                  <a:cubicBezTo>
                    <a:pt x="10" y="51"/>
                    <a:pt x="11" y="53"/>
                    <a:pt x="14" y="54"/>
                  </a:cubicBezTo>
                  <a:cubicBezTo>
                    <a:pt x="56" y="62"/>
                    <a:pt x="56" y="62"/>
                    <a:pt x="56" y="62"/>
                  </a:cubicBezTo>
                  <a:cubicBezTo>
                    <a:pt x="58" y="62"/>
                    <a:pt x="60" y="61"/>
                    <a:pt x="61" y="59"/>
                  </a:cubicBezTo>
                  <a:cubicBezTo>
                    <a:pt x="78" y="27"/>
                    <a:pt x="78" y="27"/>
                    <a:pt x="78" y="27"/>
                  </a:cubicBezTo>
                  <a:cubicBezTo>
                    <a:pt x="79" y="24"/>
                    <a:pt x="78" y="21"/>
                    <a:pt x="76" y="20"/>
                  </a:cubicBezTo>
                  <a:close/>
                  <a:moveTo>
                    <a:pt x="35" y="37"/>
                  </a:moveTo>
                  <a:cubicBezTo>
                    <a:pt x="36" y="32"/>
                    <a:pt x="36" y="32"/>
                    <a:pt x="36" y="32"/>
                  </a:cubicBezTo>
                  <a:cubicBezTo>
                    <a:pt x="46" y="34"/>
                    <a:pt x="46" y="34"/>
                    <a:pt x="46" y="34"/>
                  </a:cubicBezTo>
                  <a:cubicBezTo>
                    <a:pt x="45" y="39"/>
                    <a:pt x="45" y="39"/>
                    <a:pt x="45" y="39"/>
                  </a:cubicBezTo>
                  <a:lnTo>
                    <a:pt x="35" y="37"/>
                  </a:lnTo>
                  <a:close/>
                  <a:moveTo>
                    <a:pt x="44" y="44"/>
                  </a:moveTo>
                  <a:cubicBezTo>
                    <a:pt x="43" y="49"/>
                    <a:pt x="43" y="49"/>
                    <a:pt x="43" y="49"/>
                  </a:cubicBezTo>
                  <a:cubicBezTo>
                    <a:pt x="33" y="47"/>
                    <a:pt x="33" y="47"/>
                    <a:pt x="33" y="47"/>
                  </a:cubicBezTo>
                  <a:cubicBezTo>
                    <a:pt x="34" y="42"/>
                    <a:pt x="34" y="42"/>
                    <a:pt x="34" y="42"/>
                  </a:cubicBezTo>
                  <a:lnTo>
                    <a:pt x="44" y="44"/>
                  </a:lnTo>
                  <a:close/>
                  <a:moveTo>
                    <a:pt x="37" y="27"/>
                  </a:moveTo>
                  <a:cubicBezTo>
                    <a:pt x="38" y="22"/>
                    <a:pt x="38" y="22"/>
                    <a:pt x="38" y="22"/>
                  </a:cubicBezTo>
                  <a:cubicBezTo>
                    <a:pt x="48" y="24"/>
                    <a:pt x="48" y="24"/>
                    <a:pt x="48" y="24"/>
                  </a:cubicBezTo>
                  <a:cubicBezTo>
                    <a:pt x="47" y="29"/>
                    <a:pt x="47" y="29"/>
                    <a:pt x="47" y="29"/>
                  </a:cubicBezTo>
                  <a:lnTo>
                    <a:pt x="37" y="27"/>
                  </a:lnTo>
                  <a:close/>
                  <a:moveTo>
                    <a:pt x="22" y="19"/>
                  </a:moveTo>
                  <a:cubicBezTo>
                    <a:pt x="33" y="21"/>
                    <a:pt x="33" y="21"/>
                    <a:pt x="33" y="21"/>
                  </a:cubicBezTo>
                  <a:cubicBezTo>
                    <a:pt x="32" y="26"/>
                    <a:pt x="32" y="26"/>
                    <a:pt x="32" y="26"/>
                  </a:cubicBezTo>
                  <a:cubicBezTo>
                    <a:pt x="21" y="24"/>
                    <a:pt x="21" y="24"/>
                    <a:pt x="21" y="24"/>
                  </a:cubicBezTo>
                  <a:lnTo>
                    <a:pt x="22" y="19"/>
                  </a:lnTo>
                  <a:close/>
                  <a:moveTo>
                    <a:pt x="21" y="29"/>
                  </a:moveTo>
                  <a:cubicBezTo>
                    <a:pt x="31" y="31"/>
                    <a:pt x="31" y="31"/>
                    <a:pt x="31" y="31"/>
                  </a:cubicBezTo>
                  <a:cubicBezTo>
                    <a:pt x="30" y="36"/>
                    <a:pt x="30" y="36"/>
                    <a:pt x="30" y="36"/>
                  </a:cubicBezTo>
                  <a:cubicBezTo>
                    <a:pt x="21" y="35"/>
                    <a:pt x="21" y="35"/>
                    <a:pt x="21" y="35"/>
                  </a:cubicBezTo>
                  <a:lnTo>
                    <a:pt x="21" y="29"/>
                  </a:lnTo>
                  <a:close/>
                  <a:moveTo>
                    <a:pt x="20" y="40"/>
                  </a:moveTo>
                  <a:cubicBezTo>
                    <a:pt x="29" y="41"/>
                    <a:pt x="29" y="41"/>
                    <a:pt x="29" y="41"/>
                  </a:cubicBezTo>
                  <a:cubicBezTo>
                    <a:pt x="28" y="46"/>
                    <a:pt x="28" y="46"/>
                    <a:pt x="28" y="46"/>
                  </a:cubicBezTo>
                  <a:cubicBezTo>
                    <a:pt x="20" y="45"/>
                    <a:pt x="20" y="45"/>
                    <a:pt x="20" y="45"/>
                  </a:cubicBezTo>
                  <a:lnTo>
                    <a:pt x="20" y="40"/>
                  </a:lnTo>
                  <a:close/>
                  <a:moveTo>
                    <a:pt x="54" y="51"/>
                  </a:moveTo>
                  <a:cubicBezTo>
                    <a:pt x="48" y="50"/>
                    <a:pt x="48" y="50"/>
                    <a:pt x="48" y="50"/>
                  </a:cubicBezTo>
                  <a:cubicBezTo>
                    <a:pt x="49" y="45"/>
                    <a:pt x="49" y="45"/>
                    <a:pt x="49" y="45"/>
                  </a:cubicBezTo>
                  <a:cubicBezTo>
                    <a:pt x="57" y="47"/>
                    <a:pt x="57" y="47"/>
                    <a:pt x="57" y="47"/>
                  </a:cubicBezTo>
                  <a:lnTo>
                    <a:pt x="54" y="51"/>
                  </a:lnTo>
                  <a:close/>
                  <a:moveTo>
                    <a:pt x="59" y="42"/>
                  </a:moveTo>
                  <a:cubicBezTo>
                    <a:pt x="50" y="40"/>
                    <a:pt x="50" y="40"/>
                    <a:pt x="50" y="40"/>
                  </a:cubicBezTo>
                  <a:cubicBezTo>
                    <a:pt x="51" y="35"/>
                    <a:pt x="51" y="35"/>
                    <a:pt x="51" y="35"/>
                  </a:cubicBezTo>
                  <a:cubicBezTo>
                    <a:pt x="61" y="37"/>
                    <a:pt x="61" y="37"/>
                    <a:pt x="61" y="37"/>
                  </a:cubicBezTo>
                  <a:lnTo>
                    <a:pt x="59" y="42"/>
                  </a:lnTo>
                  <a:close/>
                  <a:moveTo>
                    <a:pt x="64" y="33"/>
                  </a:moveTo>
                  <a:cubicBezTo>
                    <a:pt x="52" y="30"/>
                    <a:pt x="52" y="30"/>
                    <a:pt x="52" y="30"/>
                  </a:cubicBezTo>
                  <a:cubicBezTo>
                    <a:pt x="53" y="25"/>
                    <a:pt x="53" y="25"/>
                    <a:pt x="53" y="25"/>
                  </a:cubicBezTo>
                  <a:cubicBezTo>
                    <a:pt x="66" y="28"/>
                    <a:pt x="66" y="28"/>
                    <a:pt x="66" y="28"/>
                  </a:cubicBezTo>
                  <a:lnTo>
                    <a:pt x="64" y="33"/>
                  </a:lnTo>
                  <a:close/>
                  <a:moveTo>
                    <a:pt x="9" y="66"/>
                  </a:moveTo>
                  <a:cubicBezTo>
                    <a:pt x="8" y="70"/>
                    <a:pt x="11" y="74"/>
                    <a:pt x="15" y="75"/>
                  </a:cubicBezTo>
                  <a:cubicBezTo>
                    <a:pt x="19" y="75"/>
                    <a:pt x="23" y="73"/>
                    <a:pt x="24" y="69"/>
                  </a:cubicBezTo>
                  <a:cubicBezTo>
                    <a:pt x="24" y="69"/>
                    <a:pt x="24" y="69"/>
                    <a:pt x="24" y="69"/>
                  </a:cubicBezTo>
                  <a:cubicBezTo>
                    <a:pt x="25" y="64"/>
                    <a:pt x="22" y="61"/>
                    <a:pt x="18" y="60"/>
                  </a:cubicBezTo>
                  <a:cubicBezTo>
                    <a:pt x="14" y="59"/>
                    <a:pt x="10" y="62"/>
                    <a:pt x="9" y="66"/>
                  </a:cubicBezTo>
                  <a:close/>
                  <a:moveTo>
                    <a:pt x="39" y="72"/>
                  </a:moveTo>
                  <a:cubicBezTo>
                    <a:pt x="38" y="76"/>
                    <a:pt x="41" y="80"/>
                    <a:pt x="45" y="80"/>
                  </a:cubicBezTo>
                  <a:cubicBezTo>
                    <a:pt x="49" y="81"/>
                    <a:pt x="53" y="79"/>
                    <a:pt x="54" y="74"/>
                  </a:cubicBezTo>
                  <a:cubicBezTo>
                    <a:pt x="54" y="74"/>
                    <a:pt x="54" y="74"/>
                    <a:pt x="54" y="74"/>
                  </a:cubicBezTo>
                  <a:cubicBezTo>
                    <a:pt x="54" y="70"/>
                    <a:pt x="52" y="66"/>
                    <a:pt x="48" y="66"/>
                  </a:cubicBezTo>
                  <a:cubicBezTo>
                    <a:pt x="43" y="65"/>
                    <a:pt x="39" y="67"/>
                    <a:pt x="39" y="72"/>
                  </a:cubicBezTo>
                  <a:close/>
                </a:path>
              </a:pathLst>
            </a:custGeom>
            <a:solidFill>
              <a:srgbClr val="FFE0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54" name="Freeform 44"/>
            <p:cNvSpPr>
              <a:spLocks noEditPoints="1"/>
            </p:cNvSpPr>
            <p:nvPr/>
          </p:nvSpPr>
          <p:spPr bwMode="auto">
            <a:xfrm>
              <a:off x="4285" y="2294"/>
              <a:ext cx="58" cy="59"/>
            </a:xfrm>
            <a:custGeom>
              <a:avLst/>
              <a:gdLst>
                <a:gd name="T0" fmla="*/ 24 w 47"/>
                <a:gd name="T1" fmla="*/ 0 h 48"/>
                <a:gd name="T2" fmla="*/ 0 w 47"/>
                <a:gd name="T3" fmla="*/ 24 h 48"/>
                <a:gd name="T4" fmla="*/ 24 w 47"/>
                <a:gd name="T5" fmla="*/ 48 h 48"/>
                <a:gd name="T6" fmla="*/ 47 w 47"/>
                <a:gd name="T7" fmla="*/ 24 h 48"/>
                <a:gd name="T8" fmla="*/ 24 w 47"/>
                <a:gd name="T9" fmla="*/ 0 h 48"/>
                <a:gd name="T10" fmla="*/ 6 w 47"/>
                <a:gd name="T11" fmla="*/ 24 h 48"/>
                <a:gd name="T12" fmla="*/ 24 w 47"/>
                <a:gd name="T13" fmla="*/ 6 h 48"/>
                <a:gd name="T14" fmla="*/ 24 w 47"/>
                <a:gd name="T15" fmla="*/ 42 h 48"/>
                <a:gd name="T16" fmla="*/ 6 w 47"/>
                <a:gd name="T17"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8">
                  <a:moveTo>
                    <a:pt x="24" y="0"/>
                  </a:moveTo>
                  <a:cubicBezTo>
                    <a:pt x="11" y="0"/>
                    <a:pt x="0" y="11"/>
                    <a:pt x="0" y="24"/>
                  </a:cubicBezTo>
                  <a:cubicBezTo>
                    <a:pt x="0" y="37"/>
                    <a:pt x="11" y="48"/>
                    <a:pt x="24" y="48"/>
                  </a:cubicBezTo>
                  <a:cubicBezTo>
                    <a:pt x="37" y="48"/>
                    <a:pt x="47" y="37"/>
                    <a:pt x="47" y="24"/>
                  </a:cubicBezTo>
                  <a:cubicBezTo>
                    <a:pt x="47" y="11"/>
                    <a:pt x="37" y="0"/>
                    <a:pt x="24" y="0"/>
                  </a:cubicBezTo>
                  <a:close/>
                  <a:moveTo>
                    <a:pt x="6" y="24"/>
                  </a:moveTo>
                  <a:cubicBezTo>
                    <a:pt x="6" y="14"/>
                    <a:pt x="14" y="6"/>
                    <a:pt x="24" y="6"/>
                  </a:cubicBezTo>
                  <a:cubicBezTo>
                    <a:pt x="24" y="42"/>
                    <a:pt x="24" y="42"/>
                    <a:pt x="24" y="42"/>
                  </a:cubicBezTo>
                  <a:cubicBezTo>
                    <a:pt x="14" y="42"/>
                    <a:pt x="6" y="34"/>
                    <a:pt x="6" y="24"/>
                  </a:cubicBezTo>
                  <a:close/>
                </a:path>
              </a:pathLst>
            </a:custGeom>
            <a:solidFill>
              <a:srgbClr val="00B5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55" name="Freeform 45"/>
            <p:cNvSpPr>
              <a:spLocks noEditPoints="1"/>
            </p:cNvSpPr>
            <p:nvPr/>
          </p:nvSpPr>
          <p:spPr bwMode="auto">
            <a:xfrm>
              <a:off x="4157" y="2096"/>
              <a:ext cx="147" cy="143"/>
            </a:xfrm>
            <a:custGeom>
              <a:avLst/>
              <a:gdLst>
                <a:gd name="T0" fmla="*/ 22 w 119"/>
                <a:gd name="T1" fmla="*/ 19 h 116"/>
                <a:gd name="T2" fmla="*/ 58 w 119"/>
                <a:gd name="T3" fmla="*/ 33 h 116"/>
                <a:gd name="T4" fmla="*/ 62 w 119"/>
                <a:gd name="T5" fmla="*/ 12 h 116"/>
                <a:gd name="T6" fmla="*/ 82 w 119"/>
                <a:gd name="T7" fmla="*/ 3 h 116"/>
                <a:gd name="T8" fmla="*/ 91 w 119"/>
                <a:gd name="T9" fmla="*/ 23 h 116"/>
                <a:gd name="T10" fmla="*/ 95 w 119"/>
                <a:gd name="T11" fmla="*/ 49 h 116"/>
                <a:gd name="T12" fmla="*/ 95 w 119"/>
                <a:gd name="T13" fmla="*/ 50 h 116"/>
                <a:gd name="T14" fmla="*/ 99 w 119"/>
                <a:gd name="T15" fmla="*/ 41 h 116"/>
                <a:gd name="T16" fmla="*/ 119 w 119"/>
                <a:gd name="T17" fmla="*/ 49 h 116"/>
                <a:gd name="T18" fmla="*/ 93 w 119"/>
                <a:gd name="T19" fmla="*/ 116 h 116"/>
                <a:gd name="T20" fmla="*/ 73 w 119"/>
                <a:gd name="T21" fmla="*/ 109 h 116"/>
                <a:gd name="T22" fmla="*/ 75 w 119"/>
                <a:gd name="T23" fmla="*/ 103 h 116"/>
                <a:gd name="T24" fmla="*/ 63 w 119"/>
                <a:gd name="T25" fmla="*/ 103 h 116"/>
                <a:gd name="T26" fmla="*/ 53 w 119"/>
                <a:gd name="T27" fmla="*/ 106 h 116"/>
                <a:gd name="T28" fmla="*/ 35 w 119"/>
                <a:gd name="T29" fmla="*/ 102 h 116"/>
                <a:gd name="T30" fmla="*/ 30 w 119"/>
                <a:gd name="T31" fmla="*/ 100 h 116"/>
                <a:gd name="T32" fmla="*/ 28 w 119"/>
                <a:gd name="T33" fmla="*/ 99 h 116"/>
                <a:gd name="T34" fmla="*/ 21 w 119"/>
                <a:gd name="T35" fmla="*/ 83 h 116"/>
                <a:gd name="T36" fmla="*/ 22 w 119"/>
                <a:gd name="T37" fmla="*/ 79 h 116"/>
                <a:gd name="T38" fmla="*/ 22 w 119"/>
                <a:gd name="T39" fmla="*/ 70 h 116"/>
                <a:gd name="T40" fmla="*/ 24 w 119"/>
                <a:gd name="T41" fmla="*/ 67 h 116"/>
                <a:gd name="T42" fmla="*/ 24 w 119"/>
                <a:gd name="T43" fmla="*/ 57 h 116"/>
                <a:gd name="T44" fmla="*/ 27 w 119"/>
                <a:gd name="T45" fmla="*/ 52 h 116"/>
                <a:gd name="T46" fmla="*/ 11 w 119"/>
                <a:gd name="T47" fmla="*/ 46 h 116"/>
                <a:gd name="T48" fmla="*/ 3 w 119"/>
                <a:gd name="T49" fmla="*/ 28 h 116"/>
                <a:gd name="T50" fmla="*/ 22 w 119"/>
                <a:gd name="T51" fmla="*/ 19 h 116"/>
                <a:gd name="T52" fmla="*/ 86 w 119"/>
                <a:gd name="T53" fmla="*/ 106 h 116"/>
                <a:gd name="T54" fmla="*/ 90 w 119"/>
                <a:gd name="T55" fmla="*/ 104 h 116"/>
                <a:gd name="T56" fmla="*/ 88 w 119"/>
                <a:gd name="T57" fmla="*/ 99 h 116"/>
                <a:gd name="T58" fmla="*/ 84 w 119"/>
                <a:gd name="T59" fmla="*/ 101 h 116"/>
                <a:gd name="T60" fmla="*/ 86 w 119"/>
                <a:gd name="T61" fmla="*/ 106 h 116"/>
                <a:gd name="T62" fmla="*/ 15 w 119"/>
                <a:gd name="T63" fmla="*/ 40 h 116"/>
                <a:gd name="T64" fmla="*/ 41 w 119"/>
                <a:gd name="T65" fmla="*/ 50 h 116"/>
                <a:gd name="T66" fmla="*/ 42 w 119"/>
                <a:gd name="T67" fmla="*/ 50 h 116"/>
                <a:gd name="T68" fmla="*/ 39 w 119"/>
                <a:gd name="T69" fmla="*/ 57 h 116"/>
                <a:gd name="T70" fmla="*/ 38 w 119"/>
                <a:gd name="T71" fmla="*/ 57 h 116"/>
                <a:gd name="T72" fmla="*/ 31 w 119"/>
                <a:gd name="T73" fmla="*/ 60 h 116"/>
                <a:gd name="T74" fmla="*/ 32 w 119"/>
                <a:gd name="T75" fmla="*/ 65 h 116"/>
                <a:gd name="T76" fmla="*/ 34 w 119"/>
                <a:gd name="T77" fmla="*/ 68 h 116"/>
                <a:gd name="T78" fmla="*/ 31 w 119"/>
                <a:gd name="T79" fmla="*/ 70 h 116"/>
                <a:gd name="T80" fmla="*/ 30 w 119"/>
                <a:gd name="T81" fmla="*/ 73 h 116"/>
                <a:gd name="T82" fmla="*/ 30 w 119"/>
                <a:gd name="T83" fmla="*/ 78 h 116"/>
                <a:gd name="T84" fmla="*/ 32 w 119"/>
                <a:gd name="T85" fmla="*/ 81 h 116"/>
                <a:gd name="T86" fmla="*/ 30 w 119"/>
                <a:gd name="T87" fmla="*/ 83 h 116"/>
                <a:gd name="T88" fmla="*/ 28 w 119"/>
                <a:gd name="T89" fmla="*/ 85 h 116"/>
                <a:gd name="T90" fmla="*/ 31 w 119"/>
                <a:gd name="T91" fmla="*/ 93 h 116"/>
                <a:gd name="T92" fmla="*/ 33 w 119"/>
                <a:gd name="T93" fmla="*/ 93 h 116"/>
                <a:gd name="T94" fmla="*/ 38 w 119"/>
                <a:gd name="T95" fmla="*/ 95 h 116"/>
                <a:gd name="T96" fmla="*/ 60 w 119"/>
                <a:gd name="T97" fmla="*/ 95 h 116"/>
                <a:gd name="T98" fmla="*/ 78 w 119"/>
                <a:gd name="T99" fmla="*/ 94 h 116"/>
                <a:gd name="T100" fmla="*/ 92 w 119"/>
                <a:gd name="T101" fmla="*/ 59 h 116"/>
                <a:gd name="T102" fmla="*/ 88 w 119"/>
                <a:gd name="T103" fmla="*/ 54 h 116"/>
                <a:gd name="T104" fmla="*/ 83 w 119"/>
                <a:gd name="T105" fmla="*/ 20 h 116"/>
                <a:gd name="T106" fmla="*/ 79 w 119"/>
                <a:gd name="T107" fmla="*/ 11 h 116"/>
                <a:gd name="T108" fmla="*/ 70 w 119"/>
                <a:gd name="T109" fmla="*/ 15 h 116"/>
                <a:gd name="T110" fmla="*/ 67 w 119"/>
                <a:gd name="T111" fmla="*/ 36 h 116"/>
                <a:gd name="T112" fmla="*/ 66 w 119"/>
                <a:gd name="T113" fmla="*/ 44 h 116"/>
                <a:gd name="T114" fmla="*/ 20 w 119"/>
                <a:gd name="T115" fmla="*/ 26 h 116"/>
                <a:gd name="T116" fmla="*/ 10 w 119"/>
                <a:gd name="T117" fmla="*/ 30 h 116"/>
                <a:gd name="T118" fmla="*/ 15 w 119"/>
                <a:gd name="T119" fmla="*/ 40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9" h="116">
                  <a:moveTo>
                    <a:pt x="22" y="19"/>
                  </a:moveTo>
                  <a:cubicBezTo>
                    <a:pt x="58" y="33"/>
                    <a:pt x="58" y="33"/>
                    <a:pt x="58" y="33"/>
                  </a:cubicBezTo>
                  <a:cubicBezTo>
                    <a:pt x="59" y="24"/>
                    <a:pt x="59" y="21"/>
                    <a:pt x="62" y="12"/>
                  </a:cubicBezTo>
                  <a:cubicBezTo>
                    <a:pt x="65" y="4"/>
                    <a:pt x="74" y="0"/>
                    <a:pt x="82" y="3"/>
                  </a:cubicBezTo>
                  <a:cubicBezTo>
                    <a:pt x="90" y="6"/>
                    <a:pt x="94" y="15"/>
                    <a:pt x="91" y="23"/>
                  </a:cubicBezTo>
                  <a:cubicBezTo>
                    <a:pt x="87" y="34"/>
                    <a:pt x="89" y="41"/>
                    <a:pt x="95" y="49"/>
                  </a:cubicBezTo>
                  <a:cubicBezTo>
                    <a:pt x="95" y="50"/>
                    <a:pt x="95" y="50"/>
                    <a:pt x="95" y="50"/>
                  </a:cubicBezTo>
                  <a:cubicBezTo>
                    <a:pt x="99" y="41"/>
                    <a:pt x="99" y="41"/>
                    <a:pt x="99" y="41"/>
                  </a:cubicBezTo>
                  <a:cubicBezTo>
                    <a:pt x="119" y="49"/>
                    <a:pt x="119" y="49"/>
                    <a:pt x="119" y="49"/>
                  </a:cubicBezTo>
                  <a:cubicBezTo>
                    <a:pt x="93" y="116"/>
                    <a:pt x="93" y="116"/>
                    <a:pt x="93" y="116"/>
                  </a:cubicBezTo>
                  <a:cubicBezTo>
                    <a:pt x="73" y="109"/>
                    <a:pt x="73" y="109"/>
                    <a:pt x="73" y="109"/>
                  </a:cubicBezTo>
                  <a:cubicBezTo>
                    <a:pt x="75" y="103"/>
                    <a:pt x="75" y="103"/>
                    <a:pt x="75" y="103"/>
                  </a:cubicBezTo>
                  <a:cubicBezTo>
                    <a:pt x="68" y="100"/>
                    <a:pt x="66" y="102"/>
                    <a:pt x="63" y="103"/>
                  </a:cubicBezTo>
                  <a:cubicBezTo>
                    <a:pt x="60" y="104"/>
                    <a:pt x="57" y="106"/>
                    <a:pt x="53" y="106"/>
                  </a:cubicBezTo>
                  <a:cubicBezTo>
                    <a:pt x="48" y="106"/>
                    <a:pt x="42" y="105"/>
                    <a:pt x="35" y="102"/>
                  </a:cubicBezTo>
                  <a:cubicBezTo>
                    <a:pt x="30" y="100"/>
                    <a:pt x="30" y="100"/>
                    <a:pt x="30" y="100"/>
                  </a:cubicBezTo>
                  <a:cubicBezTo>
                    <a:pt x="28" y="99"/>
                    <a:pt x="28" y="99"/>
                    <a:pt x="28" y="99"/>
                  </a:cubicBezTo>
                  <a:cubicBezTo>
                    <a:pt x="21" y="97"/>
                    <a:pt x="18" y="89"/>
                    <a:pt x="21" y="83"/>
                  </a:cubicBezTo>
                  <a:cubicBezTo>
                    <a:pt x="21" y="81"/>
                    <a:pt x="22" y="80"/>
                    <a:pt x="22" y="79"/>
                  </a:cubicBezTo>
                  <a:cubicBezTo>
                    <a:pt x="21" y="76"/>
                    <a:pt x="21" y="73"/>
                    <a:pt x="22" y="70"/>
                  </a:cubicBezTo>
                  <a:cubicBezTo>
                    <a:pt x="23" y="69"/>
                    <a:pt x="23" y="68"/>
                    <a:pt x="24" y="67"/>
                  </a:cubicBezTo>
                  <a:cubicBezTo>
                    <a:pt x="23" y="64"/>
                    <a:pt x="23" y="60"/>
                    <a:pt x="24" y="57"/>
                  </a:cubicBezTo>
                  <a:cubicBezTo>
                    <a:pt x="25" y="55"/>
                    <a:pt x="26" y="54"/>
                    <a:pt x="27" y="52"/>
                  </a:cubicBezTo>
                  <a:cubicBezTo>
                    <a:pt x="11" y="46"/>
                    <a:pt x="11" y="46"/>
                    <a:pt x="11" y="46"/>
                  </a:cubicBezTo>
                  <a:cubicBezTo>
                    <a:pt x="4" y="43"/>
                    <a:pt x="0" y="35"/>
                    <a:pt x="3" y="28"/>
                  </a:cubicBezTo>
                  <a:cubicBezTo>
                    <a:pt x="6" y="20"/>
                    <a:pt x="14" y="16"/>
                    <a:pt x="22" y="19"/>
                  </a:cubicBezTo>
                  <a:close/>
                  <a:moveTo>
                    <a:pt x="86" y="106"/>
                  </a:moveTo>
                  <a:cubicBezTo>
                    <a:pt x="88" y="106"/>
                    <a:pt x="90" y="105"/>
                    <a:pt x="90" y="104"/>
                  </a:cubicBezTo>
                  <a:cubicBezTo>
                    <a:pt x="91" y="102"/>
                    <a:pt x="90" y="100"/>
                    <a:pt x="88" y="99"/>
                  </a:cubicBezTo>
                  <a:cubicBezTo>
                    <a:pt x="86" y="98"/>
                    <a:pt x="84" y="99"/>
                    <a:pt x="84" y="101"/>
                  </a:cubicBezTo>
                  <a:cubicBezTo>
                    <a:pt x="83" y="103"/>
                    <a:pt x="84" y="105"/>
                    <a:pt x="86" y="106"/>
                  </a:cubicBezTo>
                  <a:close/>
                  <a:moveTo>
                    <a:pt x="15" y="40"/>
                  </a:moveTo>
                  <a:cubicBezTo>
                    <a:pt x="41" y="50"/>
                    <a:pt x="41" y="50"/>
                    <a:pt x="41" y="50"/>
                  </a:cubicBezTo>
                  <a:cubicBezTo>
                    <a:pt x="42" y="50"/>
                    <a:pt x="42" y="50"/>
                    <a:pt x="42" y="50"/>
                  </a:cubicBezTo>
                  <a:cubicBezTo>
                    <a:pt x="39" y="57"/>
                    <a:pt x="39" y="57"/>
                    <a:pt x="39" y="57"/>
                  </a:cubicBezTo>
                  <a:cubicBezTo>
                    <a:pt x="38" y="57"/>
                    <a:pt x="38" y="57"/>
                    <a:pt x="38" y="57"/>
                  </a:cubicBezTo>
                  <a:cubicBezTo>
                    <a:pt x="36" y="55"/>
                    <a:pt x="32" y="57"/>
                    <a:pt x="31" y="60"/>
                  </a:cubicBezTo>
                  <a:cubicBezTo>
                    <a:pt x="31" y="62"/>
                    <a:pt x="31" y="64"/>
                    <a:pt x="32" y="65"/>
                  </a:cubicBezTo>
                  <a:cubicBezTo>
                    <a:pt x="34" y="68"/>
                    <a:pt x="34" y="68"/>
                    <a:pt x="34" y="68"/>
                  </a:cubicBezTo>
                  <a:cubicBezTo>
                    <a:pt x="31" y="70"/>
                    <a:pt x="31" y="70"/>
                    <a:pt x="31" y="70"/>
                  </a:cubicBezTo>
                  <a:cubicBezTo>
                    <a:pt x="31" y="71"/>
                    <a:pt x="30" y="72"/>
                    <a:pt x="30" y="73"/>
                  </a:cubicBezTo>
                  <a:cubicBezTo>
                    <a:pt x="29" y="74"/>
                    <a:pt x="29" y="77"/>
                    <a:pt x="30" y="78"/>
                  </a:cubicBezTo>
                  <a:cubicBezTo>
                    <a:pt x="32" y="81"/>
                    <a:pt x="32" y="81"/>
                    <a:pt x="32" y="81"/>
                  </a:cubicBezTo>
                  <a:cubicBezTo>
                    <a:pt x="30" y="83"/>
                    <a:pt x="30" y="83"/>
                    <a:pt x="30" y="83"/>
                  </a:cubicBezTo>
                  <a:cubicBezTo>
                    <a:pt x="29" y="84"/>
                    <a:pt x="28" y="84"/>
                    <a:pt x="28" y="85"/>
                  </a:cubicBezTo>
                  <a:cubicBezTo>
                    <a:pt x="27" y="88"/>
                    <a:pt x="28" y="92"/>
                    <a:pt x="31" y="93"/>
                  </a:cubicBezTo>
                  <a:cubicBezTo>
                    <a:pt x="33" y="93"/>
                    <a:pt x="33" y="93"/>
                    <a:pt x="33" y="93"/>
                  </a:cubicBezTo>
                  <a:cubicBezTo>
                    <a:pt x="38" y="95"/>
                    <a:pt x="38" y="95"/>
                    <a:pt x="38" y="95"/>
                  </a:cubicBezTo>
                  <a:cubicBezTo>
                    <a:pt x="51" y="100"/>
                    <a:pt x="56" y="97"/>
                    <a:pt x="60" y="95"/>
                  </a:cubicBezTo>
                  <a:cubicBezTo>
                    <a:pt x="64" y="94"/>
                    <a:pt x="68" y="91"/>
                    <a:pt x="78" y="94"/>
                  </a:cubicBezTo>
                  <a:cubicBezTo>
                    <a:pt x="92" y="59"/>
                    <a:pt x="92" y="59"/>
                    <a:pt x="92" y="59"/>
                  </a:cubicBezTo>
                  <a:cubicBezTo>
                    <a:pt x="90" y="58"/>
                    <a:pt x="89" y="56"/>
                    <a:pt x="88" y="54"/>
                  </a:cubicBezTo>
                  <a:cubicBezTo>
                    <a:pt x="81" y="43"/>
                    <a:pt x="78" y="34"/>
                    <a:pt x="83" y="20"/>
                  </a:cubicBezTo>
                  <a:cubicBezTo>
                    <a:pt x="85" y="17"/>
                    <a:pt x="83" y="13"/>
                    <a:pt x="79" y="11"/>
                  </a:cubicBezTo>
                  <a:cubicBezTo>
                    <a:pt x="76" y="10"/>
                    <a:pt x="72" y="12"/>
                    <a:pt x="70" y="15"/>
                  </a:cubicBezTo>
                  <a:cubicBezTo>
                    <a:pt x="67" y="24"/>
                    <a:pt x="67" y="27"/>
                    <a:pt x="67" y="36"/>
                  </a:cubicBezTo>
                  <a:cubicBezTo>
                    <a:pt x="67" y="39"/>
                    <a:pt x="66" y="42"/>
                    <a:pt x="66" y="44"/>
                  </a:cubicBezTo>
                  <a:cubicBezTo>
                    <a:pt x="20" y="26"/>
                    <a:pt x="20" y="26"/>
                    <a:pt x="20" y="26"/>
                  </a:cubicBezTo>
                  <a:cubicBezTo>
                    <a:pt x="16" y="25"/>
                    <a:pt x="12" y="27"/>
                    <a:pt x="10" y="30"/>
                  </a:cubicBezTo>
                  <a:cubicBezTo>
                    <a:pt x="9" y="34"/>
                    <a:pt x="11" y="38"/>
                    <a:pt x="15" y="40"/>
                  </a:cubicBezTo>
                  <a:close/>
                </a:path>
              </a:pathLst>
            </a:custGeom>
            <a:solidFill>
              <a:srgbClr val="EDE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56" name="Freeform 46"/>
            <p:cNvSpPr>
              <a:spLocks noEditPoints="1"/>
            </p:cNvSpPr>
            <p:nvPr/>
          </p:nvSpPr>
          <p:spPr bwMode="auto">
            <a:xfrm>
              <a:off x="4101" y="2246"/>
              <a:ext cx="177" cy="155"/>
            </a:xfrm>
            <a:custGeom>
              <a:avLst/>
              <a:gdLst>
                <a:gd name="T0" fmla="*/ 144 w 144"/>
                <a:gd name="T1" fmla="*/ 41 h 126"/>
                <a:gd name="T2" fmla="*/ 102 w 144"/>
                <a:gd name="T3" fmla="*/ 0 h 126"/>
                <a:gd name="T4" fmla="*/ 72 w 144"/>
                <a:gd name="T5" fmla="*/ 13 h 126"/>
                <a:gd name="T6" fmla="*/ 41 w 144"/>
                <a:gd name="T7" fmla="*/ 0 h 126"/>
                <a:gd name="T8" fmla="*/ 0 w 144"/>
                <a:gd name="T9" fmla="*/ 41 h 126"/>
                <a:gd name="T10" fmla="*/ 13 w 144"/>
                <a:gd name="T11" fmla="*/ 72 h 126"/>
                <a:gd name="T12" fmla="*/ 13 w 144"/>
                <a:gd name="T13" fmla="*/ 72 h 126"/>
                <a:gd name="T14" fmla="*/ 58 w 144"/>
                <a:gd name="T15" fmla="*/ 117 h 126"/>
                <a:gd name="T16" fmla="*/ 72 w 144"/>
                <a:gd name="T17" fmla="*/ 126 h 126"/>
                <a:gd name="T18" fmla="*/ 85 w 144"/>
                <a:gd name="T19" fmla="*/ 117 h 126"/>
                <a:gd name="T20" fmla="*/ 130 w 144"/>
                <a:gd name="T21" fmla="*/ 72 h 126"/>
                <a:gd name="T22" fmla="*/ 130 w 144"/>
                <a:gd name="T23" fmla="*/ 72 h 126"/>
                <a:gd name="T24" fmla="*/ 144 w 144"/>
                <a:gd name="T25" fmla="*/ 41 h 126"/>
                <a:gd name="T26" fmla="*/ 118 w 144"/>
                <a:gd name="T27" fmla="*/ 59 h 126"/>
                <a:gd name="T28" fmla="*/ 73 w 144"/>
                <a:gd name="T29" fmla="*/ 104 h 126"/>
                <a:gd name="T30" fmla="*/ 72 w 144"/>
                <a:gd name="T31" fmla="*/ 105 h 126"/>
                <a:gd name="T32" fmla="*/ 71 w 144"/>
                <a:gd name="T33" fmla="*/ 104 h 126"/>
                <a:gd name="T34" fmla="*/ 25 w 144"/>
                <a:gd name="T35" fmla="*/ 59 h 126"/>
                <a:gd name="T36" fmla="*/ 18 w 144"/>
                <a:gd name="T37" fmla="*/ 41 h 126"/>
                <a:gd name="T38" fmla="*/ 41 w 144"/>
                <a:gd name="T39" fmla="*/ 18 h 126"/>
                <a:gd name="T40" fmla="*/ 58 w 144"/>
                <a:gd name="T41" fmla="*/ 26 h 126"/>
                <a:gd name="T42" fmla="*/ 72 w 144"/>
                <a:gd name="T43" fmla="*/ 40 h 126"/>
                <a:gd name="T44" fmla="*/ 85 w 144"/>
                <a:gd name="T45" fmla="*/ 26 h 126"/>
                <a:gd name="T46" fmla="*/ 102 w 144"/>
                <a:gd name="T47" fmla="*/ 18 h 126"/>
                <a:gd name="T48" fmla="*/ 126 w 144"/>
                <a:gd name="T49" fmla="*/ 41 h 126"/>
                <a:gd name="T50" fmla="*/ 118 w 144"/>
                <a:gd name="T51" fmla="*/ 59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4" h="126">
                  <a:moveTo>
                    <a:pt x="144" y="41"/>
                  </a:moveTo>
                  <a:cubicBezTo>
                    <a:pt x="144" y="18"/>
                    <a:pt x="125" y="0"/>
                    <a:pt x="102" y="0"/>
                  </a:cubicBezTo>
                  <a:cubicBezTo>
                    <a:pt x="90" y="0"/>
                    <a:pt x="79" y="5"/>
                    <a:pt x="72" y="13"/>
                  </a:cubicBezTo>
                  <a:cubicBezTo>
                    <a:pt x="64" y="5"/>
                    <a:pt x="53" y="0"/>
                    <a:pt x="41" y="0"/>
                  </a:cubicBezTo>
                  <a:cubicBezTo>
                    <a:pt x="18" y="0"/>
                    <a:pt x="0" y="18"/>
                    <a:pt x="0" y="41"/>
                  </a:cubicBezTo>
                  <a:cubicBezTo>
                    <a:pt x="0" y="53"/>
                    <a:pt x="5" y="64"/>
                    <a:pt x="13" y="72"/>
                  </a:cubicBezTo>
                  <a:cubicBezTo>
                    <a:pt x="13" y="72"/>
                    <a:pt x="13" y="72"/>
                    <a:pt x="13" y="72"/>
                  </a:cubicBezTo>
                  <a:cubicBezTo>
                    <a:pt x="58" y="117"/>
                    <a:pt x="58" y="117"/>
                    <a:pt x="58" y="117"/>
                  </a:cubicBezTo>
                  <a:cubicBezTo>
                    <a:pt x="63" y="122"/>
                    <a:pt x="67" y="126"/>
                    <a:pt x="72" y="126"/>
                  </a:cubicBezTo>
                  <a:cubicBezTo>
                    <a:pt x="76" y="126"/>
                    <a:pt x="81" y="122"/>
                    <a:pt x="85" y="117"/>
                  </a:cubicBezTo>
                  <a:cubicBezTo>
                    <a:pt x="130" y="72"/>
                    <a:pt x="130" y="72"/>
                    <a:pt x="130" y="72"/>
                  </a:cubicBezTo>
                  <a:cubicBezTo>
                    <a:pt x="130" y="72"/>
                    <a:pt x="130" y="72"/>
                    <a:pt x="130" y="72"/>
                  </a:cubicBezTo>
                  <a:cubicBezTo>
                    <a:pt x="139" y="64"/>
                    <a:pt x="144" y="53"/>
                    <a:pt x="144" y="41"/>
                  </a:cubicBezTo>
                  <a:close/>
                  <a:moveTo>
                    <a:pt x="118" y="59"/>
                  </a:moveTo>
                  <a:cubicBezTo>
                    <a:pt x="73" y="104"/>
                    <a:pt x="73" y="104"/>
                    <a:pt x="73" y="104"/>
                  </a:cubicBezTo>
                  <a:cubicBezTo>
                    <a:pt x="72" y="105"/>
                    <a:pt x="72" y="105"/>
                    <a:pt x="72" y="105"/>
                  </a:cubicBezTo>
                  <a:cubicBezTo>
                    <a:pt x="72" y="105"/>
                    <a:pt x="71" y="105"/>
                    <a:pt x="71" y="104"/>
                  </a:cubicBezTo>
                  <a:cubicBezTo>
                    <a:pt x="25" y="59"/>
                    <a:pt x="25" y="59"/>
                    <a:pt x="25" y="59"/>
                  </a:cubicBezTo>
                  <a:cubicBezTo>
                    <a:pt x="20" y="54"/>
                    <a:pt x="18" y="48"/>
                    <a:pt x="18" y="41"/>
                  </a:cubicBezTo>
                  <a:cubicBezTo>
                    <a:pt x="18" y="28"/>
                    <a:pt x="28" y="18"/>
                    <a:pt x="41" y="18"/>
                  </a:cubicBezTo>
                  <a:cubicBezTo>
                    <a:pt x="48" y="18"/>
                    <a:pt x="54" y="21"/>
                    <a:pt x="58" y="26"/>
                  </a:cubicBezTo>
                  <a:cubicBezTo>
                    <a:pt x="72" y="40"/>
                    <a:pt x="72" y="40"/>
                    <a:pt x="72" y="40"/>
                  </a:cubicBezTo>
                  <a:cubicBezTo>
                    <a:pt x="85" y="26"/>
                    <a:pt x="85" y="26"/>
                    <a:pt x="85" y="26"/>
                  </a:cubicBezTo>
                  <a:cubicBezTo>
                    <a:pt x="90" y="21"/>
                    <a:pt x="96" y="18"/>
                    <a:pt x="102" y="18"/>
                  </a:cubicBezTo>
                  <a:cubicBezTo>
                    <a:pt x="115" y="18"/>
                    <a:pt x="126" y="28"/>
                    <a:pt x="126" y="41"/>
                  </a:cubicBezTo>
                  <a:cubicBezTo>
                    <a:pt x="126" y="48"/>
                    <a:pt x="123" y="54"/>
                    <a:pt x="118" y="59"/>
                  </a:cubicBezTo>
                  <a:close/>
                </a:path>
              </a:pathLst>
            </a:custGeom>
            <a:solidFill>
              <a:srgbClr val="FF43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57" name="Freeform 47"/>
            <p:cNvSpPr>
              <a:spLocks noEditPoints="1"/>
            </p:cNvSpPr>
            <p:nvPr/>
          </p:nvSpPr>
          <p:spPr bwMode="auto">
            <a:xfrm>
              <a:off x="4125" y="2413"/>
              <a:ext cx="75" cy="75"/>
            </a:xfrm>
            <a:custGeom>
              <a:avLst/>
              <a:gdLst>
                <a:gd name="T0" fmla="*/ 31 w 61"/>
                <a:gd name="T1" fmla="*/ 0 h 61"/>
                <a:gd name="T2" fmla="*/ 0 w 61"/>
                <a:gd name="T3" fmla="*/ 30 h 61"/>
                <a:gd name="T4" fmla="*/ 31 w 61"/>
                <a:gd name="T5" fmla="*/ 61 h 61"/>
                <a:gd name="T6" fmla="*/ 61 w 61"/>
                <a:gd name="T7" fmla="*/ 30 h 61"/>
                <a:gd name="T8" fmla="*/ 31 w 61"/>
                <a:gd name="T9" fmla="*/ 0 h 61"/>
                <a:gd name="T10" fmla="*/ 31 w 61"/>
                <a:gd name="T11" fmla="*/ 55 h 61"/>
                <a:gd name="T12" fmla="*/ 6 w 61"/>
                <a:gd name="T13" fmla="*/ 30 h 61"/>
                <a:gd name="T14" fmla="*/ 31 w 61"/>
                <a:gd name="T15" fmla="*/ 5 h 61"/>
                <a:gd name="T16" fmla="*/ 55 w 61"/>
                <a:gd name="T17" fmla="*/ 30 h 61"/>
                <a:gd name="T18" fmla="*/ 31 w 61"/>
                <a:gd name="T19" fmla="*/ 55 h 61"/>
                <a:gd name="T20" fmla="*/ 27 w 61"/>
                <a:gd name="T21" fmla="*/ 15 h 61"/>
                <a:gd name="T22" fmla="*/ 34 w 61"/>
                <a:gd name="T23" fmla="*/ 15 h 61"/>
                <a:gd name="T24" fmla="*/ 34 w 61"/>
                <a:gd name="T25" fmla="*/ 23 h 61"/>
                <a:gd name="T26" fmla="*/ 27 w 61"/>
                <a:gd name="T27" fmla="*/ 23 h 61"/>
                <a:gd name="T28" fmla="*/ 27 w 61"/>
                <a:gd name="T29" fmla="*/ 15 h 61"/>
                <a:gd name="T30" fmla="*/ 38 w 61"/>
                <a:gd name="T31" fmla="*/ 45 h 61"/>
                <a:gd name="T32" fmla="*/ 23 w 61"/>
                <a:gd name="T33" fmla="*/ 45 h 61"/>
                <a:gd name="T34" fmla="*/ 23 w 61"/>
                <a:gd name="T35" fmla="*/ 42 h 61"/>
                <a:gd name="T36" fmla="*/ 27 w 61"/>
                <a:gd name="T37" fmla="*/ 42 h 61"/>
                <a:gd name="T38" fmla="*/ 27 w 61"/>
                <a:gd name="T39" fmla="*/ 30 h 61"/>
                <a:gd name="T40" fmla="*/ 23 w 61"/>
                <a:gd name="T41" fmla="*/ 30 h 61"/>
                <a:gd name="T42" fmla="*/ 23 w 61"/>
                <a:gd name="T43" fmla="*/ 26 h 61"/>
                <a:gd name="T44" fmla="*/ 34 w 61"/>
                <a:gd name="T45" fmla="*/ 26 h 61"/>
                <a:gd name="T46" fmla="*/ 34 w 61"/>
                <a:gd name="T47" fmla="*/ 42 h 61"/>
                <a:gd name="T48" fmla="*/ 38 w 61"/>
                <a:gd name="T49" fmla="*/ 42 h 61"/>
                <a:gd name="T50" fmla="*/ 38 w 61"/>
                <a:gd name="T51" fmla="*/ 45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1" h="61">
                  <a:moveTo>
                    <a:pt x="31" y="0"/>
                  </a:moveTo>
                  <a:cubicBezTo>
                    <a:pt x="14" y="0"/>
                    <a:pt x="0" y="13"/>
                    <a:pt x="0" y="30"/>
                  </a:cubicBezTo>
                  <a:cubicBezTo>
                    <a:pt x="0" y="47"/>
                    <a:pt x="14" y="61"/>
                    <a:pt x="31" y="61"/>
                  </a:cubicBezTo>
                  <a:cubicBezTo>
                    <a:pt x="47" y="61"/>
                    <a:pt x="61" y="47"/>
                    <a:pt x="61" y="30"/>
                  </a:cubicBezTo>
                  <a:cubicBezTo>
                    <a:pt x="61" y="13"/>
                    <a:pt x="47" y="0"/>
                    <a:pt x="31" y="0"/>
                  </a:cubicBezTo>
                  <a:close/>
                  <a:moveTo>
                    <a:pt x="31" y="55"/>
                  </a:moveTo>
                  <a:cubicBezTo>
                    <a:pt x="17" y="55"/>
                    <a:pt x="6" y="44"/>
                    <a:pt x="6" y="30"/>
                  </a:cubicBezTo>
                  <a:cubicBezTo>
                    <a:pt x="6" y="17"/>
                    <a:pt x="17" y="5"/>
                    <a:pt x="31" y="5"/>
                  </a:cubicBezTo>
                  <a:cubicBezTo>
                    <a:pt x="44" y="5"/>
                    <a:pt x="55" y="17"/>
                    <a:pt x="55" y="30"/>
                  </a:cubicBezTo>
                  <a:cubicBezTo>
                    <a:pt x="55" y="44"/>
                    <a:pt x="44" y="55"/>
                    <a:pt x="31" y="55"/>
                  </a:cubicBezTo>
                  <a:close/>
                  <a:moveTo>
                    <a:pt x="27" y="15"/>
                  </a:moveTo>
                  <a:cubicBezTo>
                    <a:pt x="34" y="15"/>
                    <a:pt x="34" y="15"/>
                    <a:pt x="34" y="15"/>
                  </a:cubicBezTo>
                  <a:cubicBezTo>
                    <a:pt x="34" y="23"/>
                    <a:pt x="34" y="23"/>
                    <a:pt x="34" y="23"/>
                  </a:cubicBezTo>
                  <a:cubicBezTo>
                    <a:pt x="27" y="23"/>
                    <a:pt x="27" y="23"/>
                    <a:pt x="27" y="23"/>
                  </a:cubicBezTo>
                  <a:lnTo>
                    <a:pt x="27" y="15"/>
                  </a:lnTo>
                  <a:close/>
                  <a:moveTo>
                    <a:pt x="38" y="45"/>
                  </a:moveTo>
                  <a:cubicBezTo>
                    <a:pt x="23" y="45"/>
                    <a:pt x="23" y="45"/>
                    <a:pt x="23" y="45"/>
                  </a:cubicBezTo>
                  <a:cubicBezTo>
                    <a:pt x="23" y="42"/>
                    <a:pt x="23" y="42"/>
                    <a:pt x="23" y="42"/>
                  </a:cubicBezTo>
                  <a:cubicBezTo>
                    <a:pt x="27" y="42"/>
                    <a:pt x="27" y="42"/>
                    <a:pt x="27" y="42"/>
                  </a:cubicBezTo>
                  <a:cubicBezTo>
                    <a:pt x="27" y="30"/>
                    <a:pt x="27" y="30"/>
                    <a:pt x="27" y="30"/>
                  </a:cubicBezTo>
                  <a:cubicBezTo>
                    <a:pt x="23" y="30"/>
                    <a:pt x="23" y="30"/>
                    <a:pt x="23" y="30"/>
                  </a:cubicBezTo>
                  <a:cubicBezTo>
                    <a:pt x="23" y="26"/>
                    <a:pt x="23" y="26"/>
                    <a:pt x="23" y="26"/>
                  </a:cubicBezTo>
                  <a:cubicBezTo>
                    <a:pt x="34" y="26"/>
                    <a:pt x="34" y="26"/>
                    <a:pt x="34" y="26"/>
                  </a:cubicBezTo>
                  <a:cubicBezTo>
                    <a:pt x="34" y="42"/>
                    <a:pt x="34" y="42"/>
                    <a:pt x="34" y="42"/>
                  </a:cubicBezTo>
                  <a:cubicBezTo>
                    <a:pt x="38" y="42"/>
                    <a:pt x="38" y="42"/>
                    <a:pt x="38" y="42"/>
                  </a:cubicBezTo>
                  <a:lnTo>
                    <a:pt x="38" y="45"/>
                  </a:lnTo>
                  <a:close/>
                </a:path>
              </a:pathLst>
            </a:custGeom>
            <a:solidFill>
              <a:srgbClr val="00B5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58" name="Freeform 48"/>
            <p:cNvSpPr>
              <a:spLocks noEditPoints="1"/>
            </p:cNvSpPr>
            <p:nvPr/>
          </p:nvSpPr>
          <p:spPr bwMode="auto">
            <a:xfrm>
              <a:off x="4144" y="2538"/>
              <a:ext cx="115" cy="116"/>
            </a:xfrm>
            <a:custGeom>
              <a:avLst/>
              <a:gdLst>
                <a:gd name="T0" fmla="*/ 85 w 94"/>
                <a:gd name="T1" fmla="*/ 20 h 94"/>
                <a:gd name="T2" fmla="*/ 37 w 94"/>
                <a:gd name="T3" fmla="*/ 2 h 94"/>
                <a:gd name="T4" fmla="*/ 20 w 94"/>
                <a:gd name="T5" fmla="*/ 9 h 94"/>
                <a:gd name="T6" fmla="*/ 2 w 94"/>
                <a:gd name="T7" fmla="*/ 57 h 94"/>
                <a:gd name="T8" fmla="*/ 10 w 94"/>
                <a:gd name="T9" fmla="*/ 74 h 94"/>
                <a:gd name="T10" fmla="*/ 57 w 94"/>
                <a:gd name="T11" fmla="*/ 92 h 94"/>
                <a:gd name="T12" fmla="*/ 74 w 94"/>
                <a:gd name="T13" fmla="*/ 84 h 94"/>
                <a:gd name="T14" fmla="*/ 92 w 94"/>
                <a:gd name="T15" fmla="*/ 37 h 94"/>
                <a:gd name="T16" fmla="*/ 85 w 94"/>
                <a:gd name="T17" fmla="*/ 20 h 94"/>
                <a:gd name="T18" fmla="*/ 36 w 94"/>
                <a:gd name="T19" fmla="*/ 38 h 94"/>
                <a:gd name="T20" fmla="*/ 62 w 94"/>
                <a:gd name="T21" fmla="*/ 47 h 94"/>
                <a:gd name="T22" fmla="*/ 61 w 94"/>
                <a:gd name="T23" fmla="*/ 52 h 94"/>
                <a:gd name="T24" fmla="*/ 42 w 94"/>
                <a:gd name="T25" fmla="*/ 61 h 94"/>
                <a:gd name="T26" fmla="*/ 33 w 94"/>
                <a:gd name="T27" fmla="*/ 42 h 94"/>
                <a:gd name="T28" fmla="*/ 36 w 94"/>
                <a:gd name="T29" fmla="*/ 38 h 94"/>
                <a:gd name="T30" fmla="*/ 76 w 94"/>
                <a:gd name="T31" fmla="*/ 53 h 94"/>
                <a:gd name="T32" fmla="*/ 69 w 94"/>
                <a:gd name="T33" fmla="*/ 70 h 94"/>
                <a:gd name="T34" fmla="*/ 66 w 94"/>
                <a:gd name="T35" fmla="*/ 79 h 94"/>
                <a:gd name="T36" fmla="*/ 59 w 94"/>
                <a:gd name="T37" fmla="*/ 82 h 94"/>
                <a:gd name="T38" fmla="*/ 15 w 94"/>
                <a:gd name="T39" fmla="*/ 65 h 94"/>
                <a:gd name="T40" fmla="*/ 12 w 94"/>
                <a:gd name="T41" fmla="*/ 59 h 94"/>
                <a:gd name="T42" fmla="*/ 15 w 94"/>
                <a:gd name="T43" fmla="*/ 50 h 94"/>
                <a:gd name="T44" fmla="*/ 22 w 94"/>
                <a:gd name="T45" fmla="*/ 32 h 94"/>
                <a:gd name="T46" fmla="*/ 22 w 94"/>
                <a:gd name="T47" fmla="*/ 32 h 94"/>
                <a:gd name="T48" fmla="*/ 29 w 94"/>
                <a:gd name="T49" fmla="*/ 35 h 94"/>
                <a:gd name="T50" fmla="*/ 27 w 94"/>
                <a:gd name="T51" fmla="*/ 39 h 94"/>
                <a:gd name="T52" fmla="*/ 39 w 94"/>
                <a:gd name="T53" fmla="*/ 67 h 94"/>
                <a:gd name="T54" fmla="*/ 67 w 94"/>
                <a:gd name="T55" fmla="*/ 55 h 94"/>
                <a:gd name="T56" fmla="*/ 69 w 94"/>
                <a:gd name="T57" fmla="*/ 50 h 94"/>
                <a:gd name="T58" fmla="*/ 76 w 94"/>
                <a:gd name="T59" fmla="*/ 53 h 94"/>
                <a:gd name="T60" fmla="*/ 82 w 94"/>
                <a:gd name="T61" fmla="*/ 37 h 94"/>
                <a:gd name="T62" fmla="*/ 79 w 94"/>
                <a:gd name="T63" fmla="*/ 38 h 94"/>
                <a:gd name="T64" fmla="*/ 74 w 94"/>
                <a:gd name="T65" fmla="*/ 37 h 94"/>
                <a:gd name="T66" fmla="*/ 73 w 94"/>
                <a:gd name="T67" fmla="*/ 34 h 94"/>
                <a:gd name="T68" fmla="*/ 74 w 94"/>
                <a:gd name="T69" fmla="*/ 29 h 94"/>
                <a:gd name="T70" fmla="*/ 77 w 94"/>
                <a:gd name="T71" fmla="*/ 28 h 94"/>
                <a:gd name="T72" fmla="*/ 82 w 94"/>
                <a:gd name="T73" fmla="*/ 29 h 94"/>
                <a:gd name="T74" fmla="*/ 83 w 94"/>
                <a:gd name="T75" fmla="*/ 32 h 94"/>
                <a:gd name="T76" fmla="*/ 82 w 94"/>
                <a:gd name="T77" fmla="*/ 3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94" h="94">
                  <a:moveTo>
                    <a:pt x="85" y="20"/>
                  </a:moveTo>
                  <a:cubicBezTo>
                    <a:pt x="37" y="2"/>
                    <a:pt x="37" y="2"/>
                    <a:pt x="37" y="2"/>
                  </a:cubicBezTo>
                  <a:cubicBezTo>
                    <a:pt x="30" y="0"/>
                    <a:pt x="23" y="3"/>
                    <a:pt x="20" y="9"/>
                  </a:cubicBezTo>
                  <a:cubicBezTo>
                    <a:pt x="2" y="57"/>
                    <a:pt x="2" y="57"/>
                    <a:pt x="2" y="57"/>
                  </a:cubicBezTo>
                  <a:cubicBezTo>
                    <a:pt x="0" y="64"/>
                    <a:pt x="3" y="71"/>
                    <a:pt x="10" y="74"/>
                  </a:cubicBezTo>
                  <a:cubicBezTo>
                    <a:pt x="57" y="92"/>
                    <a:pt x="57" y="92"/>
                    <a:pt x="57" y="92"/>
                  </a:cubicBezTo>
                  <a:cubicBezTo>
                    <a:pt x="64" y="94"/>
                    <a:pt x="71" y="91"/>
                    <a:pt x="74" y="84"/>
                  </a:cubicBezTo>
                  <a:cubicBezTo>
                    <a:pt x="92" y="37"/>
                    <a:pt x="92" y="37"/>
                    <a:pt x="92" y="37"/>
                  </a:cubicBezTo>
                  <a:cubicBezTo>
                    <a:pt x="94" y="30"/>
                    <a:pt x="91" y="23"/>
                    <a:pt x="85" y="20"/>
                  </a:cubicBezTo>
                  <a:close/>
                  <a:moveTo>
                    <a:pt x="36" y="38"/>
                  </a:moveTo>
                  <a:cubicBezTo>
                    <a:pt x="62" y="47"/>
                    <a:pt x="62" y="47"/>
                    <a:pt x="62" y="47"/>
                  </a:cubicBezTo>
                  <a:cubicBezTo>
                    <a:pt x="62" y="49"/>
                    <a:pt x="61" y="50"/>
                    <a:pt x="61" y="52"/>
                  </a:cubicBezTo>
                  <a:cubicBezTo>
                    <a:pt x="58" y="60"/>
                    <a:pt x="49" y="63"/>
                    <a:pt x="42" y="61"/>
                  </a:cubicBezTo>
                  <a:cubicBezTo>
                    <a:pt x="34" y="58"/>
                    <a:pt x="31" y="49"/>
                    <a:pt x="33" y="42"/>
                  </a:cubicBezTo>
                  <a:cubicBezTo>
                    <a:pt x="34" y="40"/>
                    <a:pt x="35" y="39"/>
                    <a:pt x="36" y="38"/>
                  </a:cubicBezTo>
                  <a:close/>
                  <a:moveTo>
                    <a:pt x="76" y="53"/>
                  </a:moveTo>
                  <a:cubicBezTo>
                    <a:pt x="69" y="70"/>
                    <a:pt x="69" y="70"/>
                    <a:pt x="69" y="70"/>
                  </a:cubicBezTo>
                  <a:cubicBezTo>
                    <a:pt x="66" y="79"/>
                    <a:pt x="66" y="79"/>
                    <a:pt x="66" y="79"/>
                  </a:cubicBezTo>
                  <a:cubicBezTo>
                    <a:pt x="65" y="82"/>
                    <a:pt x="62" y="83"/>
                    <a:pt x="59" y="82"/>
                  </a:cubicBezTo>
                  <a:cubicBezTo>
                    <a:pt x="15" y="65"/>
                    <a:pt x="15" y="65"/>
                    <a:pt x="15" y="65"/>
                  </a:cubicBezTo>
                  <a:cubicBezTo>
                    <a:pt x="12" y="64"/>
                    <a:pt x="11" y="62"/>
                    <a:pt x="12" y="59"/>
                  </a:cubicBezTo>
                  <a:cubicBezTo>
                    <a:pt x="15" y="50"/>
                    <a:pt x="15" y="50"/>
                    <a:pt x="15" y="50"/>
                  </a:cubicBezTo>
                  <a:cubicBezTo>
                    <a:pt x="22" y="32"/>
                    <a:pt x="22" y="32"/>
                    <a:pt x="22" y="32"/>
                  </a:cubicBezTo>
                  <a:cubicBezTo>
                    <a:pt x="22" y="32"/>
                    <a:pt x="22" y="32"/>
                    <a:pt x="22" y="32"/>
                  </a:cubicBezTo>
                  <a:cubicBezTo>
                    <a:pt x="29" y="35"/>
                    <a:pt x="29" y="35"/>
                    <a:pt x="29" y="35"/>
                  </a:cubicBezTo>
                  <a:cubicBezTo>
                    <a:pt x="28" y="36"/>
                    <a:pt x="27" y="38"/>
                    <a:pt x="27" y="39"/>
                  </a:cubicBezTo>
                  <a:cubicBezTo>
                    <a:pt x="23" y="50"/>
                    <a:pt x="28" y="63"/>
                    <a:pt x="39" y="67"/>
                  </a:cubicBezTo>
                  <a:cubicBezTo>
                    <a:pt x="51" y="71"/>
                    <a:pt x="63" y="66"/>
                    <a:pt x="67" y="55"/>
                  </a:cubicBezTo>
                  <a:cubicBezTo>
                    <a:pt x="68" y="53"/>
                    <a:pt x="68" y="51"/>
                    <a:pt x="69" y="50"/>
                  </a:cubicBezTo>
                  <a:cubicBezTo>
                    <a:pt x="76" y="53"/>
                    <a:pt x="76" y="53"/>
                    <a:pt x="76" y="53"/>
                  </a:cubicBezTo>
                  <a:close/>
                  <a:moveTo>
                    <a:pt x="82" y="37"/>
                  </a:moveTo>
                  <a:cubicBezTo>
                    <a:pt x="81" y="38"/>
                    <a:pt x="80" y="39"/>
                    <a:pt x="79" y="38"/>
                  </a:cubicBezTo>
                  <a:cubicBezTo>
                    <a:pt x="74" y="37"/>
                    <a:pt x="74" y="37"/>
                    <a:pt x="74" y="37"/>
                  </a:cubicBezTo>
                  <a:cubicBezTo>
                    <a:pt x="73" y="36"/>
                    <a:pt x="72" y="35"/>
                    <a:pt x="73" y="34"/>
                  </a:cubicBezTo>
                  <a:cubicBezTo>
                    <a:pt x="74" y="29"/>
                    <a:pt x="74" y="29"/>
                    <a:pt x="74" y="29"/>
                  </a:cubicBezTo>
                  <a:cubicBezTo>
                    <a:pt x="75" y="28"/>
                    <a:pt x="76" y="27"/>
                    <a:pt x="77" y="28"/>
                  </a:cubicBezTo>
                  <a:cubicBezTo>
                    <a:pt x="82" y="29"/>
                    <a:pt x="82" y="29"/>
                    <a:pt x="82" y="29"/>
                  </a:cubicBezTo>
                  <a:cubicBezTo>
                    <a:pt x="83" y="30"/>
                    <a:pt x="84" y="31"/>
                    <a:pt x="83" y="32"/>
                  </a:cubicBezTo>
                  <a:lnTo>
                    <a:pt x="82" y="37"/>
                  </a:lnTo>
                  <a:close/>
                </a:path>
              </a:pathLst>
            </a:custGeom>
            <a:solidFill>
              <a:srgbClr val="6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59" name="Freeform 49"/>
            <p:cNvSpPr>
              <a:spLocks noEditPoints="1"/>
            </p:cNvSpPr>
            <p:nvPr/>
          </p:nvSpPr>
          <p:spPr bwMode="auto">
            <a:xfrm>
              <a:off x="4215" y="2015"/>
              <a:ext cx="65" cy="65"/>
            </a:xfrm>
            <a:custGeom>
              <a:avLst/>
              <a:gdLst>
                <a:gd name="T0" fmla="*/ 44 w 53"/>
                <a:gd name="T1" fmla="*/ 0 h 53"/>
                <a:gd name="T2" fmla="*/ 9 w 53"/>
                <a:gd name="T3" fmla="*/ 0 h 53"/>
                <a:gd name="T4" fmla="*/ 0 w 53"/>
                <a:gd name="T5" fmla="*/ 9 h 53"/>
                <a:gd name="T6" fmla="*/ 0 w 53"/>
                <a:gd name="T7" fmla="*/ 44 h 53"/>
                <a:gd name="T8" fmla="*/ 9 w 53"/>
                <a:gd name="T9" fmla="*/ 53 h 53"/>
                <a:gd name="T10" fmla="*/ 44 w 53"/>
                <a:gd name="T11" fmla="*/ 53 h 53"/>
                <a:gd name="T12" fmla="*/ 53 w 53"/>
                <a:gd name="T13" fmla="*/ 44 h 53"/>
                <a:gd name="T14" fmla="*/ 53 w 53"/>
                <a:gd name="T15" fmla="*/ 9 h 53"/>
                <a:gd name="T16" fmla="*/ 44 w 53"/>
                <a:gd name="T17" fmla="*/ 0 h 53"/>
                <a:gd name="T18" fmla="*/ 20 w 53"/>
                <a:gd name="T19" fmla="*/ 43 h 53"/>
                <a:gd name="T20" fmla="*/ 13 w 53"/>
                <a:gd name="T21" fmla="*/ 43 h 53"/>
                <a:gd name="T22" fmla="*/ 13 w 53"/>
                <a:gd name="T23" fmla="*/ 20 h 53"/>
                <a:gd name="T24" fmla="*/ 20 w 53"/>
                <a:gd name="T25" fmla="*/ 20 h 53"/>
                <a:gd name="T26" fmla="*/ 20 w 53"/>
                <a:gd name="T27" fmla="*/ 43 h 53"/>
                <a:gd name="T28" fmla="*/ 17 w 53"/>
                <a:gd name="T29" fmla="*/ 16 h 53"/>
                <a:gd name="T30" fmla="*/ 13 w 53"/>
                <a:gd name="T31" fmla="*/ 13 h 53"/>
                <a:gd name="T32" fmla="*/ 17 w 53"/>
                <a:gd name="T33" fmla="*/ 10 h 53"/>
                <a:gd name="T34" fmla="*/ 20 w 53"/>
                <a:gd name="T35" fmla="*/ 13 h 53"/>
                <a:gd name="T36" fmla="*/ 17 w 53"/>
                <a:gd name="T37" fmla="*/ 16 h 53"/>
                <a:gd name="T38" fmla="*/ 43 w 53"/>
                <a:gd name="T39" fmla="*/ 43 h 53"/>
                <a:gd name="T40" fmla="*/ 37 w 53"/>
                <a:gd name="T41" fmla="*/ 43 h 53"/>
                <a:gd name="T42" fmla="*/ 37 w 53"/>
                <a:gd name="T43" fmla="*/ 30 h 53"/>
                <a:gd name="T44" fmla="*/ 33 w 53"/>
                <a:gd name="T45" fmla="*/ 26 h 53"/>
                <a:gd name="T46" fmla="*/ 30 w 53"/>
                <a:gd name="T47" fmla="*/ 30 h 53"/>
                <a:gd name="T48" fmla="*/ 30 w 53"/>
                <a:gd name="T49" fmla="*/ 43 h 53"/>
                <a:gd name="T50" fmla="*/ 23 w 53"/>
                <a:gd name="T51" fmla="*/ 43 h 53"/>
                <a:gd name="T52" fmla="*/ 23 w 53"/>
                <a:gd name="T53" fmla="*/ 20 h 53"/>
                <a:gd name="T54" fmla="*/ 30 w 53"/>
                <a:gd name="T55" fmla="*/ 20 h 53"/>
                <a:gd name="T56" fmla="*/ 30 w 53"/>
                <a:gd name="T57" fmla="*/ 24 h 53"/>
                <a:gd name="T58" fmla="*/ 36 w 53"/>
                <a:gd name="T59" fmla="*/ 20 h 53"/>
                <a:gd name="T60" fmla="*/ 43 w 53"/>
                <a:gd name="T61" fmla="*/ 28 h 53"/>
                <a:gd name="T62" fmla="*/ 43 w 53"/>
                <a:gd name="T63" fmla="*/ 4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 h="53">
                  <a:moveTo>
                    <a:pt x="44" y="0"/>
                  </a:moveTo>
                  <a:cubicBezTo>
                    <a:pt x="9" y="0"/>
                    <a:pt x="9" y="0"/>
                    <a:pt x="9" y="0"/>
                  </a:cubicBezTo>
                  <a:cubicBezTo>
                    <a:pt x="4" y="0"/>
                    <a:pt x="0" y="4"/>
                    <a:pt x="0" y="9"/>
                  </a:cubicBezTo>
                  <a:cubicBezTo>
                    <a:pt x="0" y="44"/>
                    <a:pt x="0" y="44"/>
                    <a:pt x="0" y="44"/>
                  </a:cubicBezTo>
                  <a:cubicBezTo>
                    <a:pt x="0" y="49"/>
                    <a:pt x="4" y="53"/>
                    <a:pt x="9" y="53"/>
                  </a:cubicBezTo>
                  <a:cubicBezTo>
                    <a:pt x="44" y="53"/>
                    <a:pt x="44" y="53"/>
                    <a:pt x="44" y="53"/>
                  </a:cubicBezTo>
                  <a:cubicBezTo>
                    <a:pt x="49" y="53"/>
                    <a:pt x="53" y="49"/>
                    <a:pt x="53" y="44"/>
                  </a:cubicBezTo>
                  <a:cubicBezTo>
                    <a:pt x="53" y="9"/>
                    <a:pt x="53" y="9"/>
                    <a:pt x="53" y="9"/>
                  </a:cubicBezTo>
                  <a:cubicBezTo>
                    <a:pt x="53" y="4"/>
                    <a:pt x="49" y="0"/>
                    <a:pt x="44" y="0"/>
                  </a:cubicBezTo>
                  <a:close/>
                  <a:moveTo>
                    <a:pt x="20" y="43"/>
                  </a:moveTo>
                  <a:cubicBezTo>
                    <a:pt x="13" y="43"/>
                    <a:pt x="13" y="43"/>
                    <a:pt x="13" y="43"/>
                  </a:cubicBezTo>
                  <a:cubicBezTo>
                    <a:pt x="13" y="20"/>
                    <a:pt x="13" y="20"/>
                    <a:pt x="13" y="20"/>
                  </a:cubicBezTo>
                  <a:cubicBezTo>
                    <a:pt x="20" y="20"/>
                    <a:pt x="20" y="20"/>
                    <a:pt x="20" y="20"/>
                  </a:cubicBezTo>
                  <a:lnTo>
                    <a:pt x="20" y="43"/>
                  </a:lnTo>
                  <a:close/>
                  <a:moveTo>
                    <a:pt x="17" y="16"/>
                  </a:moveTo>
                  <a:cubicBezTo>
                    <a:pt x="15" y="16"/>
                    <a:pt x="13" y="15"/>
                    <a:pt x="13" y="13"/>
                  </a:cubicBezTo>
                  <a:cubicBezTo>
                    <a:pt x="13" y="11"/>
                    <a:pt x="15" y="10"/>
                    <a:pt x="17" y="10"/>
                  </a:cubicBezTo>
                  <a:cubicBezTo>
                    <a:pt x="18" y="10"/>
                    <a:pt x="20" y="11"/>
                    <a:pt x="20" y="13"/>
                  </a:cubicBezTo>
                  <a:cubicBezTo>
                    <a:pt x="20" y="15"/>
                    <a:pt x="18" y="16"/>
                    <a:pt x="17" y="16"/>
                  </a:cubicBezTo>
                  <a:close/>
                  <a:moveTo>
                    <a:pt x="43" y="43"/>
                  </a:moveTo>
                  <a:cubicBezTo>
                    <a:pt x="37" y="43"/>
                    <a:pt x="37" y="43"/>
                    <a:pt x="37" y="43"/>
                  </a:cubicBezTo>
                  <a:cubicBezTo>
                    <a:pt x="37" y="30"/>
                    <a:pt x="37" y="30"/>
                    <a:pt x="37" y="30"/>
                  </a:cubicBezTo>
                  <a:cubicBezTo>
                    <a:pt x="37" y="28"/>
                    <a:pt x="35" y="26"/>
                    <a:pt x="33" y="26"/>
                  </a:cubicBezTo>
                  <a:cubicBezTo>
                    <a:pt x="31" y="26"/>
                    <a:pt x="30" y="28"/>
                    <a:pt x="30" y="30"/>
                  </a:cubicBezTo>
                  <a:cubicBezTo>
                    <a:pt x="30" y="43"/>
                    <a:pt x="30" y="43"/>
                    <a:pt x="30" y="43"/>
                  </a:cubicBezTo>
                  <a:cubicBezTo>
                    <a:pt x="23" y="43"/>
                    <a:pt x="23" y="43"/>
                    <a:pt x="23" y="43"/>
                  </a:cubicBezTo>
                  <a:cubicBezTo>
                    <a:pt x="23" y="20"/>
                    <a:pt x="23" y="20"/>
                    <a:pt x="23" y="20"/>
                  </a:cubicBezTo>
                  <a:cubicBezTo>
                    <a:pt x="30" y="20"/>
                    <a:pt x="30" y="20"/>
                    <a:pt x="30" y="20"/>
                  </a:cubicBezTo>
                  <a:cubicBezTo>
                    <a:pt x="30" y="24"/>
                    <a:pt x="30" y="24"/>
                    <a:pt x="30" y="24"/>
                  </a:cubicBezTo>
                  <a:cubicBezTo>
                    <a:pt x="31" y="22"/>
                    <a:pt x="33" y="20"/>
                    <a:pt x="36" y="20"/>
                  </a:cubicBezTo>
                  <a:cubicBezTo>
                    <a:pt x="40" y="20"/>
                    <a:pt x="43" y="23"/>
                    <a:pt x="43" y="28"/>
                  </a:cubicBezTo>
                  <a:lnTo>
                    <a:pt x="43" y="43"/>
                  </a:lnTo>
                  <a:close/>
                </a:path>
              </a:pathLst>
            </a:custGeom>
            <a:solidFill>
              <a:srgbClr val="00B2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60" name="Freeform 50"/>
            <p:cNvSpPr>
              <a:spLocks noEditPoints="1"/>
            </p:cNvSpPr>
            <p:nvPr/>
          </p:nvSpPr>
          <p:spPr bwMode="auto">
            <a:xfrm>
              <a:off x="4159" y="1925"/>
              <a:ext cx="119" cy="75"/>
            </a:xfrm>
            <a:custGeom>
              <a:avLst/>
              <a:gdLst>
                <a:gd name="T0" fmla="*/ 36 w 119"/>
                <a:gd name="T1" fmla="*/ 52 h 75"/>
                <a:gd name="T2" fmla="*/ 36 w 119"/>
                <a:gd name="T3" fmla="*/ 30 h 75"/>
                <a:gd name="T4" fmla="*/ 59 w 119"/>
                <a:gd name="T5" fmla="*/ 30 h 75"/>
                <a:gd name="T6" fmla="*/ 29 w 119"/>
                <a:gd name="T7" fmla="*/ 0 h 75"/>
                <a:gd name="T8" fmla="*/ 0 w 119"/>
                <a:gd name="T9" fmla="*/ 30 h 75"/>
                <a:gd name="T10" fmla="*/ 22 w 119"/>
                <a:gd name="T11" fmla="*/ 30 h 75"/>
                <a:gd name="T12" fmla="*/ 22 w 119"/>
                <a:gd name="T13" fmla="*/ 68 h 75"/>
                <a:gd name="T14" fmla="*/ 66 w 119"/>
                <a:gd name="T15" fmla="*/ 68 h 75"/>
                <a:gd name="T16" fmla="*/ 51 w 119"/>
                <a:gd name="T17" fmla="*/ 52 h 75"/>
                <a:gd name="T18" fmla="*/ 36 w 119"/>
                <a:gd name="T19" fmla="*/ 52 h 75"/>
                <a:gd name="T20" fmla="*/ 97 w 119"/>
                <a:gd name="T21" fmla="*/ 45 h 75"/>
                <a:gd name="T22" fmla="*/ 97 w 119"/>
                <a:gd name="T23" fmla="*/ 8 h 75"/>
                <a:gd name="T24" fmla="*/ 51 w 119"/>
                <a:gd name="T25" fmla="*/ 8 h 75"/>
                <a:gd name="T26" fmla="*/ 66 w 119"/>
                <a:gd name="T27" fmla="*/ 22 h 75"/>
                <a:gd name="T28" fmla="*/ 81 w 119"/>
                <a:gd name="T29" fmla="*/ 22 h 75"/>
                <a:gd name="T30" fmla="*/ 81 w 119"/>
                <a:gd name="T31" fmla="*/ 45 h 75"/>
                <a:gd name="T32" fmla="*/ 59 w 119"/>
                <a:gd name="T33" fmla="*/ 45 h 75"/>
                <a:gd name="T34" fmla="*/ 89 w 119"/>
                <a:gd name="T35" fmla="*/ 75 h 75"/>
                <a:gd name="T36" fmla="*/ 119 w 119"/>
                <a:gd name="T37" fmla="*/ 45 h 75"/>
                <a:gd name="T38" fmla="*/ 97 w 119"/>
                <a:gd name="T39" fmla="*/ 45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9" h="75">
                  <a:moveTo>
                    <a:pt x="36" y="52"/>
                  </a:moveTo>
                  <a:lnTo>
                    <a:pt x="36" y="30"/>
                  </a:lnTo>
                  <a:lnTo>
                    <a:pt x="59" y="30"/>
                  </a:lnTo>
                  <a:lnTo>
                    <a:pt x="29" y="0"/>
                  </a:lnTo>
                  <a:lnTo>
                    <a:pt x="0" y="30"/>
                  </a:lnTo>
                  <a:lnTo>
                    <a:pt x="22" y="30"/>
                  </a:lnTo>
                  <a:lnTo>
                    <a:pt x="22" y="68"/>
                  </a:lnTo>
                  <a:lnTo>
                    <a:pt x="66" y="68"/>
                  </a:lnTo>
                  <a:lnTo>
                    <a:pt x="51" y="52"/>
                  </a:lnTo>
                  <a:lnTo>
                    <a:pt x="36" y="52"/>
                  </a:lnTo>
                  <a:close/>
                  <a:moveTo>
                    <a:pt x="97" y="45"/>
                  </a:moveTo>
                  <a:lnTo>
                    <a:pt x="97" y="8"/>
                  </a:lnTo>
                  <a:lnTo>
                    <a:pt x="51" y="8"/>
                  </a:lnTo>
                  <a:lnTo>
                    <a:pt x="66" y="22"/>
                  </a:lnTo>
                  <a:lnTo>
                    <a:pt x="81" y="22"/>
                  </a:lnTo>
                  <a:lnTo>
                    <a:pt x="81" y="45"/>
                  </a:lnTo>
                  <a:lnTo>
                    <a:pt x="59" y="45"/>
                  </a:lnTo>
                  <a:lnTo>
                    <a:pt x="89" y="75"/>
                  </a:lnTo>
                  <a:lnTo>
                    <a:pt x="119" y="45"/>
                  </a:lnTo>
                  <a:lnTo>
                    <a:pt x="97" y="45"/>
                  </a:lnTo>
                  <a:close/>
                </a:path>
              </a:pathLst>
            </a:custGeom>
            <a:solidFill>
              <a:srgbClr val="8C1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61" name="Freeform 51"/>
            <p:cNvSpPr>
              <a:spLocks noEditPoints="1"/>
            </p:cNvSpPr>
            <p:nvPr/>
          </p:nvSpPr>
          <p:spPr bwMode="auto">
            <a:xfrm>
              <a:off x="4261" y="1531"/>
              <a:ext cx="122" cy="123"/>
            </a:xfrm>
            <a:custGeom>
              <a:avLst/>
              <a:gdLst>
                <a:gd name="T0" fmla="*/ 96 w 100"/>
                <a:gd name="T1" fmla="*/ 85 h 100"/>
                <a:gd name="T2" fmla="*/ 73 w 100"/>
                <a:gd name="T3" fmla="*/ 65 h 100"/>
                <a:gd name="T4" fmla="*/ 66 w 100"/>
                <a:gd name="T5" fmla="*/ 61 h 100"/>
                <a:gd name="T6" fmla="*/ 74 w 100"/>
                <a:gd name="T7" fmla="*/ 37 h 100"/>
                <a:gd name="T8" fmla="*/ 37 w 100"/>
                <a:gd name="T9" fmla="*/ 0 h 100"/>
                <a:gd name="T10" fmla="*/ 0 w 100"/>
                <a:gd name="T11" fmla="*/ 37 h 100"/>
                <a:gd name="T12" fmla="*/ 37 w 100"/>
                <a:gd name="T13" fmla="*/ 75 h 100"/>
                <a:gd name="T14" fmla="*/ 61 w 100"/>
                <a:gd name="T15" fmla="*/ 66 h 100"/>
                <a:gd name="T16" fmla="*/ 64 w 100"/>
                <a:gd name="T17" fmla="*/ 73 h 100"/>
                <a:gd name="T18" fmla="*/ 84 w 100"/>
                <a:gd name="T19" fmla="*/ 96 h 100"/>
                <a:gd name="T20" fmla="*/ 97 w 100"/>
                <a:gd name="T21" fmla="*/ 97 h 100"/>
                <a:gd name="T22" fmla="*/ 96 w 100"/>
                <a:gd name="T23" fmla="*/ 85 h 100"/>
                <a:gd name="T24" fmla="*/ 37 w 100"/>
                <a:gd name="T25" fmla="*/ 62 h 100"/>
                <a:gd name="T26" fmla="*/ 12 w 100"/>
                <a:gd name="T27" fmla="*/ 37 h 100"/>
                <a:gd name="T28" fmla="*/ 37 w 100"/>
                <a:gd name="T29" fmla="*/ 12 h 100"/>
                <a:gd name="T30" fmla="*/ 62 w 100"/>
                <a:gd name="T31" fmla="*/ 37 h 100"/>
                <a:gd name="T32" fmla="*/ 37 w 100"/>
                <a:gd name="T33" fmla="*/ 6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0">
                  <a:moveTo>
                    <a:pt x="96" y="85"/>
                  </a:moveTo>
                  <a:cubicBezTo>
                    <a:pt x="73" y="65"/>
                    <a:pt x="73" y="65"/>
                    <a:pt x="73" y="65"/>
                  </a:cubicBezTo>
                  <a:cubicBezTo>
                    <a:pt x="70" y="62"/>
                    <a:pt x="68" y="61"/>
                    <a:pt x="66" y="61"/>
                  </a:cubicBezTo>
                  <a:cubicBezTo>
                    <a:pt x="71" y="55"/>
                    <a:pt x="74" y="46"/>
                    <a:pt x="74" y="37"/>
                  </a:cubicBezTo>
                  <a:cubicBezTo>
                    <a:pt x="74" y="17"/>
                    <a:pt x="58" y="0"/>
                    <a:pt x="37" y="0"/>
                  </a:cubicBezTo>
                  <a:cubicBezTo>
                    <a:pt x="17" y="0"/>
                    <a:pt x="0" y="17"/>
                    <a:pt x="0" y="37"/>
                  </a:cubicBezTo>
                  <a:cubicBezTo>
                    <a:pt x="0" y="58"/>
                    <a:pt x="17" y="75"/>
                    <a:pt x="37" y="75"/>
                  </a:cubicBezTo>
                  <a:cubicBezTo>
                    <a:pt x="46" y="75"/>
                    <a:pt x="55" y="71"/>
                    <a:pt x="61" y="66"/>
                  </a:cubicBezTo>
                  <a:cubicBezTo>
                    <a:pt x="61" y="68"/>
                    <a:pt x="62" y="70"/>
                    <a:pt x="64" y="73"/>
                  </a:cubicBezTo>
                  <a:cubicBezTo>
                    <a:pt x="84" y="96"/>
                    <a:pt x="84" y="96"/>
                    <a:pt x="84" y="96"/>
                  </a:cubicBezTo>
                  <a:cubicBezTo>
                    <a:pt x="88" y="100"/>
                    <a:pt x="94" y="100"/>
                    <a:pt x="97" y="97"/>
                  </a:cubicBezTo>
                  <a:cubicBezTo>
                    <a:pt x="100" y="94"/>
                    <a:pt x="100" y="88"/>
                    <a:pt x="96" y="85"/>
                  </a:cubicBezTo>
                  <a:close/>
                  <a:moveTo>
                    <a:pt x="37" y="62"/>
                  </a:moveTo>
                  <a:cubicBezTo>
                    <a:pt x="23" y="62"/>
                    <a:pt x="12" y="51"/>
                    <a:pt x="12" y="37"/>
                  </a:cubicBezTo>
                  <a:cubicBezTo>
                    <a:pt x="12" y="23"/>
                    <a:pt x="23" y="12"/>
                    <a:pt x="37" y="12"/>
                  </a:cubicBezTo>
                  <a:cubicBezTo>
                    <a:pt x="51" y="12"/>
                    <a:pt x="62" y="23"/>
                    <a:pt x="62" y="37"/>
                  </a:cubicBezTo>
                  <a:cubicBezTo>
                    <a:pt x="62" y="51"/>
                    <a:pt x="51" y="62"/>
                    <a:pt x="37" y="62"/>
                  </a:cubicBezTo>
                  <a:close/>
                </a:path>
              </a:pathLst>
            </a:custGeom>
            <a:solidFill>
              <a:srgbClr val="EDE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62" name="Freeform 52"/>
            <p:cNvSpPr>
              <a:spLocks/>
            </p:cNvSpPr>
            <p:nvPr/>
          </p:nvSpPr>
          <p:spPr bwMode="auto">
            <a:xfrm>
              <a:off x="4134" y="1516"/>
              <a:ext cx="152" cy="148"/>
            </a:xfrm>
            <a:custGeom>
              <a:avLst/>
              <a:gdLst>
                <a:gd name="T0" fmla="*/ 78 w 124"/>
                <a:gd name="T1" fmla="*/ 84 h 120"/>
                <a:gd name="T2" fmla="*/ 75 w 124"/>
                <a:gd name="T3" fmla="*/ 75 h 120"/>
                <a:gd name="T4" fmla="*/ 86 w 124"/>
                <a:gd name="T5" fmla="*/ 54 h 120"/>
                <a:gd name="T6" fmla="*/ 89 w 124"/>
                <a:gd name="T7" fmla="*/ 37 h 120"/>
                <a:gd name="T8" fmla="*/ 62 w 124"/>
                <a:gd name="T9" fmla="*/ 0 h 120"/>
                <a:gd name="T10" fmla="*/ 36 w 124"/>
                <a:gd name="T11" fmla="*/ 37 h 120"/>
                <a:gd name="T12" fmla="*/ 39 w 124"/>
                <a:gd name="T13" fmla="*/ 54 h 120"/>
                <a:gd name="T14" fmla="*/ 50 w 124"/>
                <a:gd name="T15" fmla="*/ 75 h 120"/>
                <a:gd name="T16" fmla="*/ 47 w 124"/>
                <a:gd name="T17" fmla="*/ 84 h 120"/>
                <a:gd name="T18" fmla="*/ 0 w 124"/>
                <a:gd name="T19" fmla="*/ 120 h 120"/>
                <a:gd name="T20" fmla="*/ 62 w 124"/>
                <a:gd name="T21" fmla="*/ 120 h 120"/>
                <a:gd name="T22" fmla="*/ 124 w 124"/>
                <a:gd name="T23" fmla="*/ 120 h 120"/>
                <a:gd name="T24" fmla="*/ 78 w 124"/>
                <a:gd name="T25" fmla="*/ 84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4" h="120">
                  <a:moveTo>
                    <a:pt x="78" y="84"/>
                  </a:moveTo>
                  <a:cubicBezTo>
                    <a:pt x="75" y="84"/>
                    <a:pt x="75" y="75"/>
                    <a:pt x="75" y="75"/>
                  </a:cubicBezTo>
                  <a:cubicBezTo>
                    <a:pt x="75" y="75"/>
                    <a:pt x="84" y="66"/>
                    <a:pt x="86" y="54"/>
                  </a:cubicBezTo>
                  <a:cubicBezTo>
                    <a:pt x="91" y="54"/>
                    <a:pt x="94" y="41"/>
                    <a:pt x="89" y="37"/>
                  </a:cubicBezTo>
                  <a:cubicBezTo>
                    <a:pt x="89" y="32"/>
                    <a:pt x="96" y="0"/>
                    <a:pt x="62" y="0"/>
                  </a:cubicBezTo>
                  <a:cubicBezTo>
                    <a:pt x="29" y="0"/>
                    <a:pt x="36" y="32"/>
                    <a:pt x="36" y="37"/>
                  </a:cubicBezTo>
                  <a:cubicBezTo>
                    <a:pt x="31" y="41"/>
                    <a:pt x="34" y="54"/>
                    <a:pt x="39" y="54"/>
                  </a:cubicBezTo>
                  <a:cubicBezTo>
                    <a:pt x="41" y="66"/>
                    <a:pt x="50" y="75"/>
                    <a:pt x="50" y="75"/>
                  </a:cubicBezTo>
                  <a:cubicBezTo>
                    <a:pt x="50" y="75"/>
                    <a:pt x="50" y="84"/>
                    <a:pt x="47" y="84"/>
                  </a:cubicBezTo>
                  <a:cubicBezTo>
                    <a:pt x="37" y="86"/>
                    <a:pt x="0" y="102"/>
                    <a:pt x="0" y="120"/>
                  </a:cubicBezTo>
                  <a:cubicBezTo>
                    <a:pt x="62" y="120"/>
                    <a:pt x="62" y="120"/>
                    <a:pt x="62" y="120"/>
                  </a:cubicBezTo>
                  <a:cubicBezTo>
                    <a:pt x="124" y="120"/>
                    <a:pt x="124" y="120"/>
                    <a:pt x="124" y="120"/>
                  </a:cubicBezTo>
                  <a:cubicBezTo>
                    <a:pt x="124" y="102"/>
                    <a:pt x="88" y="86"/>
                    <a:pt x="78" y="84"/>
                  </a:cubicBezTo>
                  <a:close/>
                </a:path>
              </a:pathLst>
            </a:custGeom>
            <a:solidFill>
              <a:srgbClr val="8C1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63" name="Freeform 53"/>
            <p:cNvSpPr>
              <a:spLocks noEditPoints="1"/>
            </p:cNvSpPr>
            <p:nvPr/>
          </p:nvSpPr>
          <p:spPr bwMode="auto">
            <a:xfrm>
              <a:off x="4164" y="2658"/>
              <a:ext cx="50" cy="81"/>
            </a:xfrm>
            <a:custGeom>
              <a:avLst/>
              <a:gdLst>
                <a:gd name="T0" fmla="*/ 21 w 41"/>
                <a:gd name="T1" fmla="*/ 0 h 66"/>
                <a:gd name="T2" fmla="*/ 0 w 41"/>
                <a:gd name="T3" fmla="*/ 21 h 66"/>
                <a:gd name="T4" fmla="*/ 21 w 41"/>
                <a:gd name="T5" fmla="*/ 66 h 66"/>
                <a:gd name="T6" fmla="*/ 41 w 41"/>
                <a:gd name="T7" fmla="*/ 21 h 66"/>
                <a:gd name="T8" fmla="*/ 21 w 41"/>
                <a:gd name="T9" fmla="*/ 0 h 66"/>
                <a:gd name="T10" fmla="*/ 21 w 41"/>
                <a:gd name="T11" fmla="*/ 34 h 66"/>
                <a:gd name="T12" fmla="*/ 8 w 41"/>
                <a:gd name="T13" fmla="*/ 21 h 66"/>
                <a:gd name="T14" fmla="*/ 21 w 41"/>
                <a:gd name="T15" fmla="*/ 8 h 66"/>
                <a:gd name="T16" fmla="*/ 33 w 41"/>
                <a:gd name="T17" fmla="*/ 21 h 66"/>
                <a:gd name="T18" fmla="*/ 21 w 41"/>
                <a:gd name="T19" fmla="*/ 34 h 66"/>
                <a:gd name="T20" fmla="*/ 13 w 41"/>
                <a:gd name="T21" fmla="*/ 21 h 66"/>
                <a:gd name="T22" fmla="*/ 21 w 41"/>
                <a:gd name="T23" fmla="*/ 29 h 66"/>
                <a:gd name="T24" fmla="*/ 29 w 41"/>
                <a:gd name="T25" fmla="*/ 21 h 66"/>
                <a:gd name="T26" fmla="*/ 21 w 41"/>
                <a:gd name="T27" fmla="*/ 13 h 66"/>
                <a:gd name="T28" fmla="*/ 13 w 41"/>
                <a:gd name="T29" fmla="*/ 2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1" h="66">
                  <a:moveTo>
                    <a:pt x="21" y="0"/>
                  </a:moveTo>
                  <a:cubicBezTo>
                    <a:pt x="9" y="0"/>
                    <a:pt x="0" y="10"/>
                    <a:pt x="0" y="21"/>
                  </a:cubicBezTo>
                  <a:cubicBezTo>
                    <a:pt x="0" y="42"/>
                    <a:pt x="21" y="66"/>
                    <a:pt x="21" y="66"/>
                  </a:cubicBezTo>
                  <a:cubicBezTo>
                    <a:pt x="21" y="66"/>
                    <a:pt x="41" y="42"/>
                    <a:pt x="41" y="21"/>
                  </a:cubicBezTo>
                  <a:cubicBezTo>
                    <a:pt x="41" y="10"/>
                    <a:pt x="32" y="0"/>
                    <a:pt x="21" y="0"/>
                  </a:cubicBezTo>
                  <a:close/>
                  <a:moveTo>
                    <a:pt x="21" y="34"/>
                  </a:moveTo>
                  <a:cubicBezTo>
                    <a:pt x="14" y="34"/>
                    <a:pt x="8" y="28"/>
                    <a:pt x="8" y="21"/>
                  </a:cubicBezTo>
                  <a:cubicBezTo>
                    <a:pt x="8" y="14"/>
                    <a:pt x="14" y="8"/>
                    <a:pt x="21" y="8"/>
                  </a:cubicBezTo>
                  <a:cubicBezTo>
                    <a:pt x="28" y="8"/>
                    <a:pt x="33" y="14"/>
                    <a:pt x="33" y="21"/>
                  </a:cubicBezTo>
                  <a:cubicBezTo>
                    <a:pt x="33" y="28"/>
                    <a:pt x="28" y="34"/>
                    <a:pt x="21" y="34"/>
                  </a:cubicBezTo>
                  <a:close/>
                  <a:moveTo>
                    <a:pt x="13" y="21"/>
                  </a:moveTo>
                  <a:cubicBezTo>
                    <a:pt x="13" y="25"/>
                    <a:pt x="16" y="29"/>
                    <a:pt x="21" y="29"/>
                  </a:cubicBezTo>
                  <a:cubicBezTo>
                    <a:pt x="25" y="29"/>
                    <a:pt x="29" y="25"/>
                    <a:pt x="29" y="21"/>
                  </a:cubicBezTo>
                  <a:cubicBezTo>
                    <a:pt x="29" y="17"/>
                    <a:pt x="25" y="13"/>
                    <a:pt x="21" y="13"/>
                  </a:cubicBezTo>
                  <a:cubicBezTo>
                    <a:pt x="16" y="13"/>
                    <a:pt x="13" y="17"/>
                    <a:pt x="13" y="21"/>
                  </a:cubicBezTo>
                  <a:close/>
                </a:path>
              </a:pathLst>
            </a:custGeom>
            <a:solidFill>
              <a:srgbClr val="FF43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64" name="Freeform 54"/>
            <p:cNvSpPr>
              <a:spLocks noEditPoints="1"/>
            </p:cNvSpPr>
            <p:nvPr/>
          </p:nvSpPr>
          <p:spPr bwMode="auto">
            <a:xfrm>
              <a:off x="4108" y="2745"/>
              <a:ext cx="79" cy="105"/>
            </a:xfrm>
            <a:custGeom>
              <a:avLst/>
              <a:gdLst>
                <a:gd name="T0" fmla="*/ 58 w 64"/>
                <a:gd name="T1" fmla="*/ 9 h 86"/>
                <a:gd name="T2" fmla="*/ 24 w 64"/>
                <a:gd name="T3" fmla="*/ 1 h 86"/>
                <a:gd name="T4" fmla="*/ 16 w 64"/>
                <a:gd name="T5" fmla="*/ 7 h 86"/>
                <a:gd name="T6" fmla="*/ 1 w 64"/>
                <a:gd name="T7" fmla="*/ 68 h 86"/>
                <a:gd name="T8" fmla="*/ 6 w 64"/>
                <a:gd name="T9" fmla="*/ 77 h 86"/>
                <a:gd name="T10" fmla="*/ 39 w 64"/>
                <a:gd name="T11" fmla="*/ 85 h 86"/>
                <a:gd name="T12" fmla="*/ 48 w 64"/>
                <a:gd name="T13" fmla="*/ 80 h 86"/>
                <a:gd name="T14" fmla="*/ 63 w 64"/>
                <a:gd name="T15" fmla="*/ 18 h 86"/>
                <a:gd name="T16" fmla="*/ 58 w 64"/>
                <a:gd name="T17" fmla="*/ 9 h 86"/>
                <a:gd name="T18" fmla="*/ 31 w 64"/>
                <a:gd name="T19" fmla="*/ 7 h 86"/>
                <a:gd name="T20" fmla="*/ 50 w 64"/>
                <a:gd name="T21" fmla="*/ 11 h 86"/>
                <a:gd name="T22" fmla="*/ 49 w 64"/>
                <a:gd name="T23" fmla="*/ 13 h 86"/>
                <a:gd name="T24" fmla="*/ 30 w 64"/>
                <a:gd name="T25" fmla="*/ 9 h 86"/>
                <a:gd name="T26" fmla="*/ 31 w 64"/>
                <a:gd name="T27" fmla="*/ 7 h 86"/>
                <a:gd name="T28" fmla="*/ 24 w 64"/>
                <a:gd name="T29" fmla="*/ 76 h 86"/>
                <a:gd name="T30" fmla="*/ 20 w 64"/>
                <a:gd name="T31" fmla="*/ 70 h 86"/>
                <a:gd name="T32" fmla="*/ 26 w 64"/>
                <a:gd name="T33" fmla="*/ 67 h 86"/>
                <a:gd name="T34" fmla="*/ 30 w 64"/>
                <a:gd name="T35" fmla="*/ 73 h 86"/>
                <a:gd name="T36" fmla="*/ 24 w 64"/>
                <a:gd name="T37" fmla="*/ 76 h 86"/>
                <a:gd name="T38" fmla="*/ 46 w 64"/>
                <a:gd name="T39" fmla="*/ 67 h 86"/>
                <a:gd name="T40" fmla="*/ 8 w 64"/>
                <a:gd name="T41" fmla="*/ 57 h 86"/>
                <a:gd name="T42" fmla="*/ 20 w 64"/>
                <a:gd name="T43" fmla="*/ 10 h 86"/>
                <a:gd name="T44" fmla="*/ 58 w 64"/>
                <a:gd name="T45" fmla="*/ 19 h 86"/>
                <a:gd name="T46" fmla="*/ 46 w 64"/>
                <a:gd name="T47"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86">
                  <a:moveTo>
                    <a:pt x="58" y="9"/>
                  </a:moveTo>
                  <a:cubicBezTo>
                    <a:pt x="24" y="1"/>
                    <a:pt x="24" y="1"/>
                    <a:pt x="24" y="1"/>
                  </a:cubicBezTo>
                  <a:cubicBezTo>
                    <a:pt x="21" y="0"/>
                    <a:pt x="17" y="3"/>
                    <a:pt x="16" y="7"/>
                  </a:cubicBezTo>
                  <a:cubicBezTo>
                    <a:pt x="1" y="68"/>
                    <a:pt x="1" y="68"/>
                    <a:pt x="1" y="68"/>
                  </a:cubicBezTo>
                  <a:cubicBezTo>
                    <a:pt x="0" y="72"/>
                    <a:pt x="2" y="76"/>
                    <a:pt x="6" y="77"/>
                  </a:cubicBezTo>
                  <a:cubicBezTo>
                    <a:pt x="39" y="85"/>
                    <a:pt x="39" y="85"/>
                    <a:pt x="39" y="85"/>
                  </a:cubicBezTo>
                  <a:cubicBezTo>
                    <a:pt x="43" y="86"/>
                    <a:pt x="47" y="84"/>
                    <a:pt x="48" y="80"/>
                  </a:cubicBezTo>
                  <a:cubicBezTo>
                    <a:pt x="63" y="18"/>
                    <a:pt x="63" y="18"/>
                    <a:pt x="63" y="18"/>
                  </a:cubicBezTo>
                  <a:cubicBezTo>
                    <a:pt x="64" y="14"/>
                    <a:pt x="61" y="10"/>
                    <a:pt x="58" y="9"/>
                  </a:cubicBezTo>
                  <a:close/>
                  <a:moveTo>
                    <a:pt x="31" y="7"/>
                  </a:moveTo>
                  <a:cubicBezTo>
                    <a:pt x="50" y="11"/>
                    <a:pt x="50" y="11"/>
                    <a:pt x="50" y="11"/>
                  </a:cubicBezTo>
                  <a:cubicBezTo>
                    <a:pt x="49" y="13"/>
                    <a:pt x="49" y="13"/>
                    <a:pt x="49" y="13"/>
                  </a:cubicBezTo>
                  <a:cubicBezTo>
                    <a:pt x="30" y="9"/>
                    <a:pt x="30" y="9"/>
                    <a:pt x="30" y="9"/>
                  </a:cubicBezTo>
                  <a:lnTo>
                    <a:pt x="31" y="7"/>
                  </a:lnTo>
                  <a:close/>
                  <a:moveTo>
                    <a:pt x="24" y="76"/>
                  </a:moveTo>
                  <a:cubicBezTo>
                    <a:pt x="21" y="76"/>
                    <a:pt x="19" y="73"/>
                    <a:pt x="20" y="70"/>
                  </a:cubicBezTo>
                  <a:cubicBezTo>
                    <a:pt x="21" y="68"/>
                    <a:pt x="23" y="66"/>
                    <a:pt x="26" y="67"/>
                  </a:cubicBezTo>
                  <a:cubicBezTo>
                    <a:pt x="29" y="67"/>
                    <a:pt x="30" y="70"/>
                    <a:pt x="30" y="73"/>
                  </a:cubicBezTo>
                  <a:cubicBezTo>
                    <a:pt x="29" y="75"/>
                    <a:pt x="26" y="77"/>
                    <a:pt x="24" y="76"/>
                  </a:cubicBezTo>
                  <a:close/>
                  <a:moveTo>
                    <a:pt x="46" y="67"/>
                  </a:moveTo>
                  <a:cubicBezTo>
                    <a:pt x="8" y="57"/>
                    <a:pt x="8" y="57"/>
                    <a:pt x="8" y="57"/>
                  </a:cubicBezTo>
                  <a:cubicBezTo>
                    <a:pt x="20" y="10"/>
                    <a:pt x="20" y="10"/>
                    <a:pt x="20" y="10"/>
                  </a:cubicBezTo>
                  <a:cubicBezTo>
                    <a:pt x="58" y="19"/>
                    <a:pt x="58" y="19"/>
                    <a:pt x="58" y="19"/>
                  </a:cubicBezTo>
                  <a:lnTo>
                    <a:pt x="46" y="67"/>
                  </a:lnTo>
                  <a:close/>
                </a:path>
              </a:pathLst>
            </a:custGeom>
            <a:solidFill>
              <a:srgbClr val="8C1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65" name="Freeform 55"/>
            <p:cNvSpPr>
              <a:spLocks noEditPoints="1"/>
            </p:cNvSpPr>
            <p:nvPr/>
          </p:nvSpPr>
          <p:spPr bwMode="auto">
            <a:xfrm>
              <a:off x="4091" y="2019"/>
              <a:ext cx="106" cy="80"/>
            </a:xfrm>
            <a:custGeom>
              <a:avLst/>
              <a:gdLst>
                <a:gd name="T0" fmla="*/ 75 w 86"/>
                <a:gd name="T1" fmla="*/ 11 h 65"/>
                <a:gd name="T2" fmla="*/ 75 w 86"/>
                <a:gd name="T3" fmla="*/ 0 h 65"/>
                <a:gd name="T4" fmla="*/ 0 w 86"/>
                <a:gd name="T5" fmla="*/ 0 h 65"/>
                <a:gd name="T6" fmla="*/ 0 w 86"/>
                <a:gd name="T7" fmla="*/ 59 h 65"/>
                <a:gd name="T8" fmla="*/ 5 w 86"/>
                <a:gd name="T9" fmla="*/ 65 h 65"/>
                <a:gd name="T10" fmla="*/ 78 w 86"/>
                <a:gd name="T11" fmla="*/ 65 h 65"/>
                <a:gd name="T12" fmla="*/ 86 w 86"/>
                <a:gd name="T13" fmla="*/ 57 h 65"/>
                <a:gd name="T14" fmla="*/ 86 w 86"/>
                <a:gd name="T15" fmla="*/ 11 h 65"/>
                <a:gd name="T16" fmla="*/ 75 w 86"/>
                <a:gd name="T17" fmla="*/ 11 h 65"/>
                <a:gd name="T18" fmla="*/ 70 w 86"/>
                <a:gd name="T19" fmla="*/ 59 h 65"/>
                <a:gd name="T20" fmla="*/ 5 w 86"/>
                <a:gd name="T21" fmla="*/ 59 h 65"/>
                <a:gd name="T22" fmla="*/ 5 w 86"/>
                <a:gd name="T23" fmla="*/ 5 h 65"/>
                <a:gd name="T24" fmla="*/ 70 w 86"/>
                <a:gd name="T25" fmla="*/ 5 h 65"/>
                <a:gd name="T26" fmla="*/ 70 w 86"/>
                <a:gd name="T27" fmla="*/ 59 h 65"/>
                <a:gd name="T28" fmla="*/ 10 w 86"/>
                <a:gd name="T29" fmla="*/ 16 h 65"/>
                <a:gd name="T30" fmla="*/ 64 w 86"/>
                <a:gd name="T31" fmla="*/ 16 h 65"/>
                <a:gd name="T32" fmla="*/ 64 w 86"/>
                <a:gd name="T33" fmla="*/ 22 h 65"/>
                <a:gd name="T34" fmla="*/ 10 w 86"/>
                <a:gd name="T35" fmla="*/ 22 h 65"/>
                <a:gd name="T36" fmla="*/ 10 w 86"/>
                <a:gd name="T37" fmla="*/ 16 h 65"/>
                <a:gd name="T38" fmla="*/ 43 w 86"/>
                <a:gd name="T39" fmla="*/ 27 h 65"/>
                <a:gd name="T40" fmla="*/ 64 w 86"/>
                <a:gd name="T41" fmla="*/ 27 h 65"/>
                <a:gd name="T42" fmla="*/ 64 w 86"/>
                <a:gd name="T43" fmla="*/ 32 h 65"/>
                <a:gd name="T44" fmla="*/ 43 w 86"/>
                <a:gd name="T45" fmla="*/ 32 h 65"/>
                <a:gd name="T46" fmla="*/ 43 w 86"/>
                <a:gd name="T47" fmla="*/ 27 h 65"/>
                <a:gd name="T48" fmla="*/ 43 w 86"/>
                <a:gd name="T49" fmla="*/ 38 h 65"/>
                <a:gd name="T50" fmla="*/ 64 w 86"/>
                <a:gd name="T51" fmla="*/ 38 h 65"/>
                <a:gd name="T52" fmla="*/ 64 w 86"/>
                <a:gd name="T53" fmla="*/ 43 h 65"/>
                <a:gd name="T54" fmla="*/ 43 w 86"/>
                <a:gd name="T55" fmla="*/ 43 h 65"/>
                <a:gd name="T56" fmla="*/ 43 w 86"/>
                <a:gd name="T57" fmla="*/ 38 h 65"/>
                <a:gd name="T58" fmla="*/ 43 w 86"/>
                <a:gd name="T59" fmla="*/ 49 h 65"/>
                <a:gd name="T60" fmla="*/ 59 w 86"/>
                <a:gd name="T61" fmla="*/ 49 h 65"/>
                <a:gd name="T62" fmla="*/ 59 w 86"/>
                <a:gd name="T63" fmla="*/ 54 h 65"/>
                <a:gd name="T64" fmla="*/ 43 w 86"/>
                <a:gd name="T65" fmla="*/ 54 h 65"/>
                <a:gd name="T66" fmla="*/ 43 w 86"/>
                <a:gd name="T67" fmla="*/ 49 h 65"/>
                <a:gd name="T68" fmla="*/ 10 w 86"/>
                <a:gd name="T69" fmla="*/ 27 h 65"/>
                <a:gd name="T70" fmla="*/ 37 w 86"/>
                <a:gd name="T71" fmla="*/ 27 h 65"/>
                <a:gd name="T72" fmla="*/ 37 w 86"/>
                <a:gd name="T73" fmla="*/ 54 h 65"/>
                <a:gd name="T74" fmla="*/ 10 w 86"/>
                <a:gd name="T75" fmla="*/ 54 h 65"/>
                <a:gd name="T76" fmla="*/ 10 w 86"/>
                <a:gd name="T77" fmla="*/ 27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6" h="65">
                  <a:moveTo>
                    <a:pt x="75" y="11"/>
                  </a:moveTo>
                  <a:cubicBezTo>
                    <a:pt x="75" y="0"/>
                    <a:pt x="75" y="0"/>
                    <a:pt x="75" y="0"/>
                  </a:cubicBezTo>
                  <a:cubicBezTo>
                    <a:pt x="0" y="0"/>
                    <a:pt x="0" y="0"/>
                    <a:pt x="0" y="0"/>
                  </a:cubicBezTo>
                  <a:cubicBezTo>
                    <a:pt x="0" y="59"/>
                    <a:pt x="0" y="59"/>
                    <a:pt x="0" y="59"/>
                  </a:cubicBezTo>
                  <a:cubicBezTo>
                    <a:pt x="0" y="62"/>
                    <a:pt x="2" y="65"/>
                    <a:pt x="5" y="65"/>
                  </a:cubicBezTo>
                  <a:cubicBezTo>
                    <a:pt x="78" y="65"/>
                    <a:pt x="78" y="65"/>
                    <a:pt x="78" y="65"/>
                  </a:cubicBezTo>
                  <a:cubicBezTo>
                    <a:pt x="82" y="65"/>
                    <a:pt x="86" y="61"/>
                    <a:pt x="86" y="57"/>
                  </a:cubicBezTo>
                  <a:cubicBezTo>
                    <a:pt x="86" y="11"/>
                    <a:pt x="86" y="11"/>
                    <a:pt x="86" y="11"/>
                  </a:cubicBezTo>
                  <a:lnTo>
                    <a:pt x="75" y="11"/>
                  </a:lnTo>
                  <a:close/>
                  <a:moveTo>
                    <a:pt x="70" y="59"/>
                  </a:moveTo>
                  <a:cubicBezTo>
                    <a:pt x="5" y="59"/>
                    <a:pt x="5" y="59"/>
                    <a:pt x="5" y="59"/>
                  </a:cubicBezTo>
                  <a:cubicBezTo>
                    <a:pt x="5" y="5"/>
                    <a:pt x="5" y="5"/>
                    <a:pt x="5" y="5"/>
                  </a:cubicBezTo>
                  <a:cubicBezTo>
                    <a:pt x="70" y="5"/>
                    <a:pt x="70" y="5"/>
                    <a:pt x="70" y="5"/>
                  </a:cubicBezTo>
                  <a:lnTo>
                    <a:pt x="70" y="59"/>
                  </a:lnTo>
                  <a:close/>
                  <a:moveTo>
                    <a:pt x="10" y="16"/>
                  </a:moveTo>
                  <a:cubicBezTo>
                    <a:pt x="64" y="16"/>
                    <a:pt x="64" y="16"/>
                    <a:pt x="64" y="16"/>
                  </a:cubicBezTo>
                  <a:cubicBezTo>
                    <a:pt x="64" y="22"/>
                    <a:pt x="64" y="22"/>
                    <a:pt x="64" y="22"/>
                  </a:cubicBezTo>
                  <a:cubicBezTo>
                    <a:pt x="10" y="22"/>
                    <a:pt x="10" y="22"/>
                    <a:pt x="10" y="22"/>
                  </a:cubicBezTo>
                  <a:lnTo>
                    <a:pt x="10" y="16"/>
                  </a:lnTo>
                  <a:close/>
                  <a:moveTo>
                    <a:pt x="43" y="27"/>
                  </a:moveTo>
                  <a:cubicBezTo>
                    <a:pt x="64" y="27"/>
                    <a:pt x="64" y="27"/>
                    <a:pt x="64" y="27"/>
                  </a:cubicBezTo>
                  <a:cubicBezTo>
                    <a:pt x="64" y="32"/>
                    <a:pt x="64" y="32"/>
                    <a:pt x="64" y="32"/>
                  </a:cubicBezTo>
                  <a:cubicBezTo>
                    <a:pt x="43" y="32"/>
                    <a:pt x="43" y="32"/>
                    <a:pt x="43" y="32"/>
                  </a:cubicBezTo>
                  <a:lnTo>
                    <a:pt x="43" y="27"/>
                  </a:lnTo>
                  <a:close/>
                  <a:moveTo>
                    <a:pt x="43" y="38"/>
                  </a:moveTo>
                  <a:cubicBezTo>
                    <a:pt x="64" y="38"/>
                    <a:pt x="64" y="38"/>
                    <a:pt x="64" y="38"/>
                  </a:cubicBezTo>
                  <a:cubicBezTo>
                    <a:pt x="64" y="43"/>
                    <a:pt x="64" y="43"/>
                    <a:pt x="64" y="43"/>
                  </a:cubicBezTo>
                  <a:cubicBezTo>
                    <a:pt x="43" y="43"/>
                    <a:pt x="43" y="43"/>
                    <a:pt x="43" y="43"/>
                  </a:cubicBezTo>
                  <a:lnTo>
                    <a:pt x="43" y="38"/>
                  </a:lnTo>
                  <a:close/>
                  <a:moveTo>
                    <a:pt x="43" y="49"/>
                  </a:moveTo>
                  <a:cubicBezTo>
                    <a:pt x="59" y="49"/>
                    <a:pt x="59" y="49"/>
                    <a:pt x="59" y="49"/>
                  </a:cubicBezTo>
                  <a:cubicBezTo>
                    <a:pt x="59" y="54"/>
                    <a:pt x="59" y="54"/>
                    <a:pt x="59" y="54"/>
                  </a:cubicBezTo>
                  <a:cubicBezTo>
                    <a:pt x="43" y="54"/>
                    <a:pt x="43" y="54"/>
                    <a:pt x="43" y="54"/>
                  </a:cubicBezTo>
                  <a:lnTo>
                    <a:pt x="43" y="49"/>
                  </a:lnTo>
                  <a:close/>
                  <a:moveTo>
                    <a:pt x="10" y="27"/>
                  </a:moveTo>
                  <a:cubicBezTo>
                    <a:pt x="37" y="27"/>
                    <a:pt x="37" y="27"/>
                    <a:pt x="37" y="27"/>
                  </a:cubicBezTo>
                  <a:cubicBezTo>
                    <a:pt x="37" y="54"/>
                    <a:pt x="37" y="54"/>
                    <a:pt x="37" y="54"/>
                  </a:cubicBezTo>
                  <a:cubicBezTo>
                    <a:pt x="10" y="54"/>
                    <a:pt x="10" y="54"/>
                    <a:pt x="10" y="54"/>
                  </a:cubicBezTo>
                  <a:lnTo>
                    <a:pt x="10" y="27"/>
                  </a:lnTo>
                  <a:close/>
                </a:path>
              </a:pathLst>
            </a:custGeom>
            <a:solidFill>
              <a:srgbClr val="EA1D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66" name="Freeform 56"/>
            <p:cNvSpPr>
              <a:spLocks noEditPoints="1"/>
            </p:cNvSpPr>
            <p:nvPr/>
          </p:nvSpPr>
          <p:spPr bwMode="auto">
            <a:xfrm>
              <a:off x="4204" y="1684"/>
              <a:ext cx="98" cy="99"/>
            </a:xfrm>
            <a:custGeom>
              <a:avLst/>
              <a:gdLst>
                <a:gd name="T0" fmla="*/ 0 w 98"/>
                <a:gd name="T1" fmla="*/ 99 h 99"/>
                <a:gd name="T2" fmla="*/ 49 w 98"/>
                <a:gd name="T3" fmla="*/ 99 h 99"/>
                <a:gd name="T4" fmla="*/ 49 w 98"/>
                <a:gd name="T5" fmla="*/ 0 h 99"/>
                <a:gd name="T6" fmla="*/ 0 w 98"/>
                <a:gd name="T7" fmla="*/ 0 h 99"/>
                <a:gd name="T8" fmla="*/ 0 w 98"/>
                <a:gd name="T9" fmla="*/ 99 h 99"/>
                <a:gd name="T10" fmla="*/ 31 w 98"/>
                <a:gd name="T11" fmla="*/ 13 h 99"/>
                <a:gd name="T12" fmla="*/ 43 w 98"/>
                <a:gd name="T13" fmla="*/ 13 h 99"/>
                <a:gd name="T14" fmla="*/ 43 w 98"/>
                <a:gd name="T15" fmla="*/ 25 h 99"/>
                <a:gd name="T16" fmla="*/ 31 w 98"/>
                <a:gd name="T17" fmla="*/ 25 h 99"/>
                <a:gd name="T18" fmla="*/ 31 w 98"/>
                <a:gd name="T19" fmla="*/ 13 h 99"/>
                <a:gd name="T20" fmla="*/ 31 w 98"/>
                <a:gd name="T21" fmla="*/ 37 h 99"/>
                <a:gd name="T22" fmla="*/ 43 w 98"/>
                <a:gd name="T23" fmla="*/ 37 h 99"/>
                <a:gd name="T24" fmla="*/ 43 w 98"/>
                <a:gd name="T25" fmla="*/ 50 h 99"/>
                <a:gd name="T26" fmla="*/ 31 w 98"/>
                <a:gd name="T27" fmla="*/ 50 h 99"/>
                <a:gd name="T28" fmla="*/ 31 w 98"/>
                <a:gd name="T29" fmla="*/ 37 h 99"/>
                <a:gd name="T30" fmla="*/ 31 w 98"/>
                <a:gd name="T31" fmla="*/ 62 h 99"/>
                <a:gd name="T32" fmla="*/ 43 w 98"/>
                <a:gd name="T33" fmla="*/ 62 h 99"/>
                <a:gd name="T34" fmla="*/ 43 w 98"/>
                <a:gd name="T35" fmla="*/ 74 h 99"/>
                <a:gd name="T36" fmla="*/ 31 w 98"/>
                <a:gd name="T37" fmla="*/ 74 h 99"/>
                <a:gd name="T38" fmla="*/ 31 w 98"/>
                <a:gd name="T39" fmla="*/ 62 h 99"/>
                <a:gd name="T40" fmla="*/ 6 w 98"/>
                <a:gd name="T41" fmla="*/ 13 h 99"/>
                <a:gd name="T42" fmla="*/ 18 w 98"/>
                <a:gd name="T43" fmla="*/ 13 h 99"/>
                <a:gd name="T44" fmla="*/ 18 w 98"/>
                <a:gd name="T45" fmla="*/ 25 h 99"/>
                <a:gd name="T46" fmla="*/ 6 w 98"/>
                <a:gd name="T47" fmla="*/ 25 h 99"/>
                <a:gd name="T48" fmla="*/ 6 w 98"/>
                <a:gd name="T49" fmla="*/ 13 h 99"/>
                <a:gd name="T50" fmla="*/ 6 w 98"/>
                <a:gd name="T51" fmla="*/ 37 h 99"/>
                <a:gd name="T52" fmla="*/ 18 w 98"/>
                <a:gd name="T53" fmla="*/ 37 h 99"/>
                <a:gd name="T54" fmla="*/ 18 w 98"/>
                <a:gd name="T55" fmla="*/ 50 h 99"/>
                <a:gd name="T56" fmla="*/ 6 w 98"/>
                <a:gd name="T57" fmla="*/ 50 h 99"/>
                <a:gd name="T58" fmla="*/ 6 w 98"/>
                <a:gd name="T59" fmla="*/ 37 h 99"/>
                <a:gd name="T60" fmla="*/ 6 w 98"/>
                <a:gd name="T61" fmla="*/ 62 h 99"/>
                <a:gd name="T62" fmla="*/ 18 w 98"/>
                <a:gd name="T63" fmla="*/ 62 h 99"/>
                <a:gd name="T64" fmla="*/ 18 w 98"/>
                <a:gd name="T65" fmla="*/ 74 h 99"/>
                <a:gd name="T66" fmla="*/ 6 w 98"/>
                <a:gd name="T67" fmla="*/ 74 h 99"/>
                <a:gd name="T68" fmla="*/ 6 w 98"/>
                <a:gd name="T69" fmla="*/ 62 h 99"/>
                <a:gd name="T70" fmla="*/ 55 w 98"/>
                <a:gd name="T71" fmla="*/ 31 h 99"/>
                <a:gd name="T72" fmla="*/ 98 w 98"/>
                <a:gd name="T73" fmla="*/ 31 h 99"/>
                <a:gd name="T74" fmla="*/ 98 w 98"/>
                <a:gd name="T75" fmla="*/ 37 h 99"/>
                <a:gd name="T76" fmla="*/ 55 w 98"/>
                <a:gd name="T77" fmla="*/ 37 h 99"/>
                <a:gd name="T78" fmla="*/ 55 w 98"/>
                <a:gd name="T79" fmla="*/ 31 h 99"/>
                <a:gd name="T80" fmla="*/ 55 w 98"/>
                <a:gd name="T81" fmla="*/ 99 h 99"/>
                <a:gd name="T82" fmla="*/ 68 w 98"/>
                <a:gd name="T83" fmla="*/ 99 h 99"/>
                <a:gd name="T84" fmla="*/ 68 w 98"/>
                <a:gd name="T85" fmla="*/ 74 h 99"/>
                <a:gd name="T86" fmla="*/ 86 w 98"/>
                <a:gd name="T87" fmla="*/ 74 h 99"/>
                <a:gd name="T88" fmla="*/ 86 w 98"/>
                <a:gd name="T89" fmla="*/ 99 h 99"/>
                <a:gd name="T90" fmla="*/ 98 w 98"/>
                <a:gd name="T91" fmla="*/ 99 h 99"/>
                <a:gd name="T92" fmla="*/ 98 w 98"/>
                <a:gd name="T93" fmla="*/ 43 h 99"/>
                <a:gd name="T94" fmla="*/ 55 w 98"/>
                <a:gd name="T95" fmla="*/ 43 h 99"/>
                <a:gd name="T96" fmla="*/ 55 w 98"/>
                <a:gd name="T9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99">
                  <a:moveTo>
                    <a:pt x="0" y="99"/>
                  </a:moveTo>
                  <a:lnTo>
                    <a:pt x="49" y="99"/>
                  </a:lnTo>
                  <a:lnTo>
                    <a:pt x="49" y="0"/>
                  </a:lnTo>
                  <a:lnTo>
                    <a:pt x="0" y="0"/>
                  </a:lnTo>
                  <a:lnTo>
                    <a:pt x="0" y="99"/>
                  </a:lnTo>
                  <a:close/>
                  <a:moveTo>
                    <a:pt x="31" y="13"/>
                  </a:moveTo>
                  <a:lnTo>
                    <a:pt x="43" y="13"/>
                  </a:lnTo>
                  <a:lnTo>
                    <a:pt x="43" y="25"/>
                  </a:lnTo>
                  <a:lnTo>
                    <a:pt x="31" y="25"/>
                  </a:lnTo>
                  <a:lnTo>
                    <a:pt x="31" y="13"/>
                  </a:lnTo>
                  <a:close/>
                  <a:moveTo>
                    <a:pt x="31" y="37"/>
                  </a:moveTo>
                  <a:lnTo>
                    <a:pt x="43" y="37"/>
                  </a:lnTo>
                  <a:lnTo>
                    <a:pt x="43" y="50"/>
                  </a:lnTo>
                  <a:lnTo>
                    <a:pt x="31" y="50"/>
                  </a:lnTo>
                  <a:lnTo>
                    <a:pt x="31" y="37"/>
                  </a:lnTo>
                  <a:close/>
                  <a:moveTo>
                    <a:pt x="31" y="62"/>
                  </a:moveTo>
                  <a:lnTo>
                    <a:pt x="43" y="62"/>
                  </a:lnTo>
                  <a:lnTo>
                    <a:pt x="43" y="74"/>
                  </a:lnTo>
                  <a:lnTo>
                    <a:pt x="31" y="74"/>
                  </a:lnTo>
                  <a:lnTo>
                    <a:pt x="31" y="62"/>
                  </a:lnTo>
                  <a:close/>
                  <a:moveTo>
                    <a:pt x="6" y="13"/>
                  </a:moveTo>
                  <a:lnTo>
                    <a:pt x="18" y="13"/>
                  </a:lnTo>
                  <a:lnTo>
                    <a:pt x="18" y="25"/>
                  </a:lnTo>
                  <a:lnTo>
                    <a:pt x="6" y="25"/>
                  </a:lnTo>
                  <a:lnTo>
                    <a:pt x="6" y="13"/>
                  </a:lnTo>
                  <a:close/>
                  <a:moveTo>
                    <a:pt x="6" y="37"/>
                  </a:moveTo>
                  <a:lnTo>
                    <a:pt x="18" y="37"/>
                  </a:lnTo>
                  <a:lnTo>
                    <a:pt x="18" y="50"/>
                  </a:lnTo>
                  <a:lnTo>
                    <a:pt x="6" y="50"/>
                  </a:lnTo>
                  <a:lnTo>
                    <a:pt x="6" y="37"/>
                  </a:lnTo>
                  <a:close/>
                  <a:moveTo>
                    <a:pt x="6" y="62"/>
                  </a:moveTo>
                  <a:lnTo>
                    <a:pt x="18" y="62"/>
                  </a:lnTo>
                  <a:lnTo>
                    <a:pt x="18" y="74"/>
                  </a:lnTo>
                  <a:lnTo>
                    <a:pt x="6" y="74"/>
                  </a:lnTo>
                  <a:lnTo>
                    <a:pt x="6" y="62"/>
                  </a:lnTo>
                  <a:close/>
                  <a:moveTo>
                    <a:pt x="55" y="31"/>
                  </a:moveTo>
                  <a:lnTo>
                    <a:pt x="98" y="31"/>
                  </a:lnTo>
                  <a:lnTo>
                    <a:pt x="98" y="37"/>
                  </a:lnTo>
                  <a:lnTo>
                    <a:pt x="55" y="37"/>
                  </a:lnTo>
                  <a:lnTo>
                    <a:pt x="55" y="31"/>
                  </a:lnTo>
                  <a:close/>
                  <a:moveTo>
                    <a:pt x="55" y="99"/>
                  </a:moveTo>
                  <a:lnTo>
                    <a:pt x="68" y="99"/>
                  </a:lnTo>
                  <a:lnTo>
                    <a:pt x="68" y="74"/>
                  </a:lnTo>
                  <a:lnTo>
                    <a:pt x="86" y="74"/>
                  </a:lnTo>
                  <a:lnTo>
                    <a:pt x="86" y="99"/>
                  </a:lnTo>
                  <a:lnTo>
                    <a:pt x="98" y="99"/>
                  </a:lnTo>
                  <a:lnTo>
                    <a:pt x="98" y="43"/>
                  </a:lnTo>
                  <a:lnTo>
                    <a:pt x="55" y="43"/>
                  </a:lnTo>
                  <a:lnTo>
                    <a:pt x="55" y="99"/>
                  </a:lnTo>
                  <a:close/>
                </a:path>
              </a:pathLst>
            </a:custGeom>
            <a:solidFill>
              <a:srgbClr val="00B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67" name="Freeform 57"/>
            <p:cNvSpPr>
              <a:spLocks noEditPoints="1"/>
            </p:cNvSpPr>
            <p:nvPr/>
          </p:nvSpPr>
          <p:spPr bwMode="auto">
            <a:xfrm>
              <a:off x="4184" y="1805"/>
              <a:ext cx="105" cy="104"/>
            </a:xfrm>
            <a:custGeom>
              <a:avLst/>
              <a:gdLst>
                <a:gd name="T0" fmla="*/ 79 w 85"/>
                <a:gd name="T1" fmla="*/ 24 h 85"/>
                <a:gd name="T2" fmla="*/ 61 w 85"/>
                <a:gd name="T3" fmla="*/ 5 h 85"/>
                <a:gd name="T4" fmla="*/ 66 w 85"/>
                <a:gd name="T5" fmla="*/ 0 h 85"/>
                <a:gd name="T6" fmla="*/ 85 w 85"/>
                <a:gd name="T7" fmla="*/ 19 h 85"/>
                <a:gd name="T8" fmla="*/ 79 w 85"/>
                <a:gd name="T9" fmla="*/ 24 h 85"/>
                <a:gd name="T10" fmla="*/ 74 w 85"/>
                <a:gd name="T11" fmla="*/ 29 h 85"/>
                <a:gd name="T12" fmla="*/ 71 w 85"/>
                <a:gd name="T13" fmla="*/ 59 h 85"/>
                <a:gd name="T14" fmla="*/ 13 w 85"/>
                <a:gd name="T15" fmla="*/ 85 h 85"/>
                <a:gd name="T16" fmla="*/ 8 w 85"/>
                <a:gd name="T17" fmla="*/ 81 h 85"/>
                <a:gd name="T18" fmla="*/ 31 w 85"/>
                <a:gd name="T19" fmla="*/ 58 h 85"/>
                <a:gd name="T20" fmla="*/ 34 w 85"/>
                <a:gd name="T21" fmla="*/ 59 h 85"/>
                <a:gd name="T22" fmla="*/ 42 w 85"/>
                <a:gd name="T23" fmla="*/ 51 h 85"/>
                <a:gd name="T24" fmla="*/ 34 w 85"/>
                <a:gd name="T25" fmla="*/ 43 h 85"/>
                <a:gd name="T26" fmla="*/ 26 w 85"/>
                <a:gd name="T27" fmla="*/ 51 h 85"/>
                <a:gd name="T28" fmla="*/ 27 w 85"/>
                <a:gd name="T29" fmla="*/ 54 h 85"/>
                <a:gd name="T30" fmla="*/ 4 w 85"/>
                <a:gd name="T31" fmla="*/ 76 h 85"/>
                <a:gd name="T32" fmla="*/ 0 w 85"/>
                <a:gd name="T33" fmla="*/ 72 h 85"/>
                <a:gd name="T34" fmla="*/ 26 w 85"/>
                <a:gd name="T35" fmla="*/ 13 h 85"/>
                <a:gd name="T36" fmla="*/ 55 w 85"/>
                <a:gd name="T37" fmla="*/ 11 h 85"/>
                <a:gd name="T38" fmla="*/ 74 w 85"/>
                <a:gd name="T39" fmla="*/ 2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85">
                  <a:moveTo>
                    <a:pt x="79" y="24"/>
                  </a:moveTo>
                  <a:cubicBezTo>
                    <a:pt x="61" y="5"/>
                    <a:pt x="61" y="5"/>
                    <a:pt x="61" y="5"/>
                  </a:cubicBezTo>
                  <a:cubicBezTo>
                    <a:pt x="66" y="0"/>
                    <a:pt x="66" y="0"/>
                    <a:pt x="66" y="0"/>
                  </a:cubicBezTo>
                  <a:cubicBezTo>
                    <a:pt x="85" y="19"/>
                    <a:pt x="85" y="19"/>
                    <a:pt x="85" y="19"/>
                  </a:cubicBezTo>
                  <a:lnTo>
                    <a:pt x="79" y="24"/>
                  </a:lnTo>
                  <a:close/>
                  <a:moveTo>
                    <a:pt x="74" y="29"/>
                  </a:moveTo>
                  <a:cubicBezTo>
                    <a:pt x="71" y="59"/>
                    <a:pt x="71" y="59"/>
                    <a:pt x="71" y="59"/>
                  </a:cubicBezTo>
                  <a:cubicBezTo>
                    <a:pt x="47" y="59"/>
                    <a:pt x="13" y="85"/>
                    <a:pt x="13" y="85"/>
                  </a:cubicBezTo>
                  <a:cubicBezTo>
                    <a:pt x="8" y="81"/>
                    <a:pt x="8" y="81"/>
                    <a:pt x="8" y="81"/>
                  </a:cubicBezTo>
                  <a:cubicBezTo>
                    <a:pt x="31" y="58"/>
                    <a:pt x="31" y="58"/>
                    <a:pt x="31" y="58"/>
                  </a:cubicBezTo>
                  <a:cubicBezTo>
                    <a:pt x="32" y="58"/>
                    <a:pt x="33" y="59"/>
                    <a:pt x="34" y="59"/>
                  </a:cubicBezTo>
                  <a:cubicBezTo>
                    <a:pt x="38" y="59"/>
                    <a:pt x="42" y="55"/>
                    <a:pt x="42" y="51"/>
                  </a:cubicBezTo>
                  <a:cubicBezTo>
                    <a:pt x="42" y="46"/>
                    <a:pt x="38" y="43"/>
                    <a:pt x="34" y="43"/>
                  </a:cubicBezTo>
                  <a:cubicBezTo>
                    <a:pt x="30" y="43"/>
                    <a:pt x="26" y="46"/>
                    <a:pt x="26" y="51"/>
                  </a:cubicBezTo>
                  <a:cubicBezTo>
                    <a:pt x="26" y="52"/>
                    <a:pt x="26" y="53"/>
                    <a:pt x="27" y="54"/>
                  </a:cubicBezTo>
                  <a:cubicBezTo>
                    <a:pt x="4" y="76"/>
                    <a:pt x="4" y="76"/>
                    <a:pt x="4" y="76"/>
                  </a:cubicBezTo>
                  <a:cubicBezTo>
                    <a:pt x="0" y="72"/>
                    <a:pt x="0" y="72"/>
                    <a:pt x="0" y="72"/>
                  </a:cubicBezTo>
                  <a:cubicBezTo>
                    <a:pt x="0" y="72"/>
                    <a:pt x="26" y="37"/>
                    <a:pt x="26" y="13"/>
                  </a:cubicBezTo>
                  <a:cubicBezTo>
                    <a:pt x="55" y="11"/>
                    <a:pt x="55" y="11"/>
                    <a:pt x="55" y="11"/>
                  </a:cubicBezTo>
                  <a:lnTo>
                    <a:pt x="74" y="29"/>
                  </a:lnTo>
                  <a:close/>
                </a:path>
              </a:pathLst>
            </a:custGeom>
            <a:solidFill>
              <a:srgbClr val="CF0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68" name="Freeform 58"/>
            <p:cNvSpPr>
              <a:spLocks noEditPoints="1"/>
            </p:cNvSpPr>
            <p:nvPr/>
          </p:nvSpPr>
          <p:spPr bwMode="auto">
            <a:xfrm>
              <a:off x="4090" y="1681"/>
              <a:ext cx="94" cy="94"/>
            </a:xfrm>
            <a:custGeom>
              <a:avLst/>
              <a:gdLst>
                <a:gd name="T0" fmla="*/ 53 w 77"/>
                <a:gd name="T1" fmla="*/ 29 h 77"/>
                <a:gd name="T2" fmla="*/ 26 w 77"/>
                <a:gd name="T3" fmla="*/ 2 h 77"/>
                <a:gd name="T4" fmla="*/ 39 w 77"/>
                <a:gd name="T5" fmla="*/ 0 h 77"/>
                <a:gd name="T6" fmla="*/ 53 w 77"/>
                <a:gd name="T7" fmla="*/ 3 h 77"/>
                <a:gd name="T8" fmla="*/ 53 w 77"/>
                <a:gd name="T9" fmla="*/ 29 h 77"/>
                <a:gd name="T10" fmla="*/ 58 w 77"/>
                <a:gd name="T11" fmla="*/ 53 h 77"/>
                <a:gd name="T12" fmla="*/ 58 w 77"/>
                <a:gd name="T13" fmla="*/ 5 h 77"/>
                <a:gd name="T14" fmla="*/ 77 w 77"/>
                <a:gd name="T15" fmla="*/ 38 h 77"/>
                <a:gd name="T16" fmla="*/ 74 w 77"/>
                <a:gd name="T17" fmla="*/ 53 h 77"/>
                <a:gd name="T18" fmla="*/ 58 w 77"/>
                <a:gd name="T19" fmla="*/ 53 h 77"/>
                <a:gd name="T20" fmla="*/ 24 w 77"/>
                <a:gd name="T21" fmla="*/ 57 h 77"/>
                <a:gd name="T22" fmla="*/ 72 w 77"/>
                <a:gd name="T23" fmla="*/ 57 h 77"/>
                <a:gd name="T24" fmla="*/ 39 w 77"/>
                <a:gd name="T25" fmla="*/ 77 h 77"/>
                <a:gd name="T26" fmla="*/ 24 w 77"/>
                <a:gd name="T27" fmla="*/ 74 h 77"/>
                <a:gd name="T28" fmla="*/ 24 w 77"/>
                <a:gd name="T29" fmla="*/ 57 h 77"/>
                <a:gd name="T30" fmla="*/ 32 w 77"/>
                <a:gd name="T31" fmla="*/ 17 h 77"/>
                <a:gd name="T32" fmla="*/ 1 w 77"/>
                <a:gd name="T33" fmla="*/ 47 h 77"/>
                <a:gd name="T34" fmla="*/ 0 w 77"/>
                <a:gd name="T35" fmla="*/ 38 h 77"/>
                <a:gd name="T36" fmla="*/ 20 w 77"/>
                <a:gd name="T37" fmla="*/ 5 h 77"/>
                <a:gd name="T38" fmla="*/ 32 w 77"/>
                <a:gd name="T39" fmla="*/ 17 h 77"/>
                <a:gd name="T40" fmla="*/ 20 w 77"/>
                <a:gd name="T41" fmla="*/ 37 h 77"/>
                <a:gd name="T42" fmla="*/ 20 w 77"/>
                <a:gd name="T43" fmla="*/ 72 h 77"/>
                <a:gd name="T44" fmla="*/ 4 w 77"/>
                <a:gd name="T45" fmla="*/ 54 h 77"/>
                <a:gd name="T46" fmla="*/ 20 w 77"/>
                <a:gd name="T47" fmla="*/ 3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7">
                  <a:moveTo>
                    <a:pt x="53" y="29"/>
                  </a:moveTo>
                  <a:cubicBezTo>
                    <a:pt x="26" y="2"/>
                    <a:pt x="26" y="2"/>
                    <a:pt x="26" y="2"/>
                  </a:cubicBezTo>
                  <a:cubicBezTo>
                    <a:pt x="30" y="1"/>
                    <a:pt x="34" y="0"/>
                    <a:pt x="39" y="0"/>
                  </a:cubicBezTo>
                  <a:cubicBezTo>
                    <a:pt x="44" y="0"/>
                    <a:pt x="49" y="1"/>
                    <a:pt x="53" y="3"/>
                  </a:cubicBezTo>
                  <a:lnTo>
                    <a:pt x="53" y="29"/>
                  </a:lnTo>
                  <a:close/>
                  <a:moveTo>
                    <a:pt x="58" y="53"/>
                  </a:moveTo>
                  <a:cubicBezTo>
                    <a:pt x="58" y="5"/>
                    <a:pt x="58" y="5"/>
                    <a:pt x="58" y="5"/>
                  </a:cubicBezTo>
                  <a:cubicBezTo>
                    <a:pt x="69" y="12"/>
                    <a:pt x="77" y="24"/>
                    <a:pt x="77" y="38"/>
                  </a:cubicBezTo>
                  <a:cubicBezTo>
                    <a:pt x="77" y="43"/>
                    <a:pt x="76" y="48"/>
                    <a:pt x="74" y="53"/>
                  </a:cubicBezTo>
                  <a:lnTo>
                    <a:pt x="58" y="53"/>
                  </a:lnTo>
                  <a:close/>
                  <a:moveTo>
                    <a:pt x="24" y="57"/>
                  </a:moveTo>
                  <a:cubicBezTo>
                    <a:pt x="72" y="57"/>
                    <a:pt x="72" y="57"/>
                    <a:pt x="72" y="57"/>
                  </a:cubicBezTo>
                  <a:cubicBezTo>
                    <a:pt x="65" y="69"/>
                    <a:pt x="53" y="77"/>
                    <a:pt x="39" y="77"/>
                  </a:cubicBezTo>
                  <a:cubicBezTo>
                    <a:pt x="34" y="77"/>
                    <a:pt x="29" y="76"/>
                    <a:pt x="24" y="74"/>
                  </a:cubicBezTo>
                  <a:lnTo>
                    <a:pt x="24" y="57"/>
                  </a:lnTo>
                  <a:close/>
                  <a:moveTo>
                    <a:pt x="32" y="17"/>
                  </a:moveTo>
                  <a:cubicBezTo>
                    <a:pt x="1" y="47"/>
                    <a:pt x="1" y="47"/>
                    <a:pt x="1" y="47"/>
                  </a:cubicBezTo>
                  <a:cubicBezTo>
                    <a:pt x="1" y="45"/>
                    <a:pt x="0" y="41"/>
                    <a:pt x="0" y="38"/>
                  </a:cubicBezTo>
                  <a:cubicBezTo>
                    <a:pt x="0" y="24"/>
                    <a:pt x="8" y="11"/>
                    <a:pt x="20" y="5"/>
                  </a:cubicBezTo>
                  <a:lnTo>
                    <a:pt x="32" y="17"/>
                  </a:lnTo>
                  <a:close/>
                  <a:moveTo>
                    <a:pt x="20" y="37"/>
                  </a:moveTo>
                  <a:cubicBezTo>
                    <a:pt x="20" y="72"/>
                    <a:pt x="20" y="72"/>
                    <a:pt x="20" y="72"/>
                  </a:cubicBezTo>
                  <a:cubicBezTo>
                    <a:pt x="12" y="67"/>
                    <a:pt x="7" y="61"/>
                    <a:pt x="4" y="54"/>
                  </a:cubicBezTo>
                  <a:lnTo>
                    <a:pt x="20" y="37"/>
                  </a:lnTo>
                  <a:close/>
                </a:path>
              </a:pathLst>
            </a:custGeom>
            <a:solidFill>
              <a:srgbClr val="EDE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69" name="Freeform 59"/>
            <p:cNvSpPr>
              <a:spLocks noEditPoints="1"/>
            </p:cNvSpPr>
            <p:nvPr/>
          </p:nvSpPr>
          <p:spPr bwMode="auto">
            <a:xfrm>
              <a:off x="4089" y="1791"/>
              <a:ext cx="88" cy="73"/>
            </a:xfrm>
            <a:custGeom>
              <a:avLst/>
              <a:gdLst>
                <a:gd name="T0" fmla="*/ 0 w 72"/>
                <a:gd name="T1" fmla="*/ 0 h 59"/>
                <a:gd name="T2" fmla="*/ 0 w 72"/>
                <a:gd name="T3" fmla="*/ 59 h 59"/>
                <a:gd name="T4" fmla="*/ 72 w 72"/>
                <a:gd name="T5" fmla="*/ 59 h 59"/>
                <a:gd name="T6" fmla="*/ 72 w 72"/>
                <a:gd name="T7" fmla="*/ 0 h 59"/>
                <a:gd name="T8" fmla="*/ 0 w 72"/>
                <a:gd name="T9" fmla="*/ 0 h 59"/>
                <a:gd name="T10" fmla="*/ 67 w 72"/>
                <a:gd name="T11" fmla="*/ 54 h 59"/>
                <a:gd name="T12" fmla="*/ 4 w 72"/>
                <a:gd name="T13" fmla="*/ 54 h 59"/>
                <a:gd name="T14" fmla="*/ 4 w 72"/>
                <a:gd name="T15" fmla="*/ 5 h 59"/>
                <a:gd name="T16" fmla="*/ 67 w 72"/>
                <a:gd name="T17" fmla="*/ 5 h 59"/>
                <a:gd name="T18" fmla="*/ 67 w 72"/>
                <a:gd name="T19" fmla="*/ 54 h 59"/>
                <a:gd name="T20" fmla="*/ 49 w 72"/>
                <a:gd name="T21" fmla="*/ 16 h 59"/>
                <a:gd name="T22" fmla="*/ 56 w 72"/>
                <a:gd name="T23" fmla="*/ 23 h 59"/>
                <a:gd name="T24" fmla="*/ 63 w 72"/>
                <a:gd name="T25" fmla="*/ 16 h 59"/>
                <a:gd name="T26" fmla="*/ 56 w 72"/>
                <a:gd name="T27" fmla="*/ 9 h 59"/>
                <a:gd name="T28" fmla="*/ 49 w 72"/>
                <a:gd name="T29" fmla="*/ 16 h 59"/>
                <a:gd name="T30" fmla="*/ 63 w 72"/>
                <a:gd name="T31" fmla="*/ 50 h 59"/>
                <a:gd name="T32" fmla="*/ 9 w 72"/>
                <a:gd name="T33" fmla="*/ 50 h 59"/>
                <a:gd name="T34" fmla="*/ 22 w 72"/>
                <a:gd name="T35" fmla="*/ 14 h 59"/>
                <a:gd name="T36" fmla="*/ 40 w 72"/>
                <a:gd name="T37" fmla="*/ 36 h 59"/>
                <a:gd name="T38" fmla="*/ 49 w 72"/>
                <a:gd name="T39" fmla="*/ 30 h 59"/>
                <a:gd name="T40" fmla="*/ 63 w 72"/>
                <a:gd name="T41" fmla="*/ 5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2" h="59">
                  <a:moveTo>
                    <a:pt x="0" y="0"/>
                  </a:moveTo>
                  <a:cubicBezTo>
                    <a:pt x="0" y="59"/>
                    <a:pt x="0" y="59"/>
                    <a:pt x="0" y="59"/>
                  </a:cubicBezTo>
                  <a:cubicBezTo>
                    <a:pt x="72" y="59"/>
                    <a:pt x="72" y="59"/>
                    <a:pt x="72" y="59"/>
                  </a:cubicBezTo>
                  <a:cubicBezTo>
                    <a:pt x="72" y="0"/>
                    <a:pt x="72" y="0"/>
                    <a:pt x="72" y="0"/>
                  </a:cubicBezTo>
                  <a:lnTo>
                    <a:pt x="0" y="0"/>
                  </a:lnTo>
                  <a:close/>
                  <a:moveTo>
                    <a:pt x="67" y="54"/>
                  </a:moveTo>
                  <a:cubicBezTo>
                    <a:pt x="4" y="54"/>
                    <a:pt x="4" y="54"/>
                    <a:pt x="4" y="54"/>
                  </a:cubicBezTo>
                  <a:cubicBezTo>
                    <a:pt x="4" y="5"/>
                    <a:pt x="4" y="5"/>
                    <a:pt x="4" y="5"/>
                  </a:cubicBezTo>
                  <a:cubicBezTo>
                    <a:pt x="67" y="5"/>
                    <a:pt x="67" y="5"/>
                    <a:pt x="67" y="5"/>
                  </a:cubicBezTo>
                  <a:lnTo>
                    <a:pt x="67" y="54"/>
                  </a:lnTo>
                  <a:close/>
                  <a:moveTo>
                    <a:pt x="49" y="16"/>
                  </a:moveTo>
                  <a:cubicBezTo>
                    <a:pt x="49" y="20"/>
                    <a:pt x="52" y="23"/>
                    <a:pt x="56" y="23"/>
                  </a:cubicBezTo>
                  <a:cubicBezTo>
                    <a:pt x="60" y="23"/>
                    <a:pt x="63" y="20"/>
                    <a:pt x="63" y="16"/>
                  </a:cubicBezTo>
                  <a:cubicBezTo>
                    <a:pt x="63" y="12"/>
                    <a:pt x="60" y="9"/>
                    <a:pt x="56" y="9"/>
                  </a:cubicBezTo>
                  <a:cubicBezTo>
                    <a:pt x="52" y="9"/>
                    <a:pt x="49" y="12"/>
                    <a:pt x="49" y="16"/>
                  </a:cubicBezTo>
                  <a:close/>
                  <a:moveTo>
                    <a:pt x="63" y="50"/>
                  </a:moveTo>
                  <a:cubicBezTo>
                    <a:pt x="9" y="50"/>
                    <a:pt x="9" y="50"/>
                    <a:pt x="9" y="50"/>
                  </a:cubicBezTo>
                  <a:cubicBezTo>
                    <a:pt x="22" y="14"/>
                    <a:pt x="22" y="14"/>
                    <a:pt x="22" y="14"/>
                  </a:cubicBezTo>
                  <a:cubicBezTo>
                    <a:pt x="40" y="36"/>
                    <a:pt x="40" y="36"/>
                    <a:pt x="40" y="36"/>
                  </a:cubicBezTo>
                  <a:cubicBezTo>
                    <a:pt x="49" y="30"/>
                    <a:pt x="49" y="30"/>
                    <a:pt x="49" y="30"/>
                  </a:cubicBezTo>
                  <a:lnTo>
                    <a:pt x="63" y="50"/>
                  </a:lnTo>
                  <a:close/>
                </a:path>
              </a:pathLst>
            </a:custGeom>
            <a:solidFill>
              <a:srgbClr val="00B2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70" name="Freeform 60"/>
            <p:cNvSpPr>
              <a:spLocks noEditPoints="1"/>
            </p:cNvSpPr>
            <p:nvPr/>
          </p:nvSpPr>
          <p:spPr bwMode="auto">
            <a:xfrm>
              <a:off x="4053" y="1891"/>
              <a:ext cx="93" cy="108"/>
            </a:xfrm>
            <a:custGeom>
              <a:avLst/>
              <a:gdLst>
                <a:gd name="T0" fmla="*/ 54 w 76"/>
                <a:gd name="T1" fmla="*/ 0 h 88"/>
                <a:gd name="T2" fmla="*/ 14 w 76"/>
                <a:gd name="T3" fmla="*/ 28 h 88"/>
                <a:gd name="T4" fmla="*/ 16 w 76"/>
                <a:gd name="T5" fmla="*/ 65 h 88"/>
                <a:gd name="T6" fmla="*/ 49 w 76"/>
                <a:gd name="T7" fmla="*/ 27 h 88"/>
                <a:gd name="T8" fmla="*/ 32 w 76"/>
                <a:gd name="T9" fmla="*/ 75 h 88"/>
                <a:gd name="T10" fmla="*/ 70 w 76"/>
                <a:gd name="T11" fmla="*/ 57 h 88"/>
                <a:gd name="T12" fmla="*/ 54 w 76"/>
                <a:gd name="T13" fmla="*/ 0 h 88"/>
                <a:gd name="T14" fmla="*/ 4 w 76"/>
                <a:gd name="T15" fmla="*/ 78 h 88"/>
                <a:gd name="T16" fmla="*/ 10 w 76"/>
                <a:gd name="T17" fmla="*/ 83 h 88"/>
                <a:gd name="T18" fmla="*/ 47 w 76"/>
                <a:gd name="T19" fmla="*/ 41 h 88"/>
                <a:gd name="T20" fmla="*/ 4 w 76"/>
                <a:gd name="T21"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88">
                  <a:moveTo>
                    <a:pt x="54" y="0"/>
                  </a:moveTo>
                  <a:cubicBezTo>
                    <a:pt x="40" y="23"/>
                    <a:pt x="30" y="12"/>
                    <a:pt x="14" y="28"/>
                  </a:cubicBezTo>
                  <a:cubicBezTo>
                    <a:pt x="0" y="42"/>
                    <a:pt x="5" y="59"/>
                    <a:pt x="16" y="65"/>
                  </a:cubicBezTo>
                  <a:cubicBezTo>
                    <a:pt x="28" y="59"/>
                    <a:pt x="40" y="46"/>
                    <a:pt x="49" y="27"/>
                  </a:cubicBezTo>
                  <a:cubicBezTo>
                    <a:pt x="49" y="27"/>
                    <a:pt x="57" y="51"/>
                    <a:pt x="32" y="75"/>
                  </a:cubicBezTo>
                  <a:cubicBezTo>
                    <a:pt x="44" y="88"/>
                    <a:pt x="64" y="79"/>
                    <a:pt x="70" y="57"/>
                  </a:cubicBezTo>
                  <a:cubicBezTo>
                    <a:pt x="76" y="33"/>
                    <a:pt x="60" y="9"/>
                    <a:pt x="54" y="0"/>
                  </a:cubicBezTo>
                  <a:close/>
                  <a:moveTo>
                    <a:pt x="4" y="78"/>
                  </a:moveTo>
                  <a:cubicBezTo>
                    <a:pt x="4" y="79"/>
                    <a:pt x="4" y="83"/>
                    <a:pt x="10" y="83"/>
                  </a:cubicBezTo>
                  <a:cubicBezTo>
                    <a:pt x="14" y="83"/>
                    <a:pt x="36" y="71"/>
                    <a:pt x="47" y="41"/>
                  </a:cubicBezTo>
                  <a:cubicBezTo>
                    <a:pt x="30" y="70"/>
                    <a:pt x="6" y="78"/>
                    <a:pt x="4" y="78"/>
                  </a:cubicBezTo>
                  <a:close/>
                </a:path>
              </a:pathLst>
            </a:custGeom>
            <a:solidFill>
              <a:srgbClr val="00B5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71" name="Freeform 61"/>
            <p:cNvSpPr>
              <a:spLocks noEditPoints="1"/>
            </p:cNvSpPr>
            <p:nvPr/>
          </p:nvSpPr>
          <p:spPr bwMode="auto">
            <a:xfrm>
              <a:off x="4027" y="1521"/>
              <a:ext cx="127" cy="95"/>
            </a:xfrm>
            <a:custGeom>
              <a:avLst/>
              <a:gdLst>
                <a:gd name="T0" fmla="*/ 99 w 103"/>
                <a:gd name="T1" fmla="*/ 4 h 77"/>
                <a:gd name="T2" fmla="*/ 52 w 103"/>
                <a:gd name="T3" fmla="*/ 0 h 77"/>
                <a:gd name="T4" fmla="*/ 4 w 103"/>
                <a:gd name="T5" fmla="*/ 4 h 77"/>
                <a:gd name="T6" fmla="*/ 0 w 103"/>
                <a:gd name="T7" fmla="*/ 39 h 77"/>
                <a:gd name="T8" fmla="*/ 4 w 103"/>
                <a:gd name="T9" fmla="*/ 74 h 77"/>
                <a:gd name="T10" fmla="*/ 52 w 103"/>
                <a:gd name="T11" fmla="*/ 77 h 77"/>
                <a:gd name="T12" fmla="*/ 99 w 103"/>
                <a:gd name="T13" fmla="*/ 74 h 77"/>
                <a:gd name="T14" fmla="*/ 103 w 103"/>
                <a:gd name="T15" fmla="*/ 39 h 77"/>
                <a:gd name="T16" fmla="*/ 99 w 103"/>
                <a:gd name="T17" fmla="*/ 4 h 77"/>
                <a:gd name="T18" fmla="*/ 39 w 103"/>
                <a:gd name="T19" fmla="*/ 58 h 77"/>
                <a:gd name="T20" fmla="*/ 39 w 103"/>
                <a:gd name="T21" fmla="*/ 20 h 77"/>
                <a:gd name="T22" fmla="*/ 71 w 103"/>
                <a:gd name="T23" fmla="*/ 39 h 77"/>
                <a:gd name="T24" fmla="*/ 39 w 103"/>
                <a:gd name="T25" fmla="*/ 5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03" h="77">
                  <a:moveTo>
                    <a:pt x="99" y="4"/>
                  </a:moveTo>
                  <a:cubicBezTo>
                    <a:pt x="84" y="2"/>
                    <a:pt x="68" y="0"/>
                    <a:pt x="52" y="0"/>
                  </a:cubicBezTo>
                  <a:cubicBezTo>
                    <a:pt x="35" y="0"/>
                    <a:pt x="19" y="2"/>
                    <a:pt x="4" y="4"/>
                  </a:cubicBezTo>
                  <a:cubicBezTo>
                    <a:pt x="2" y="14"/>
                    <a:pt x="0" y="26"/>
                    <a:pt x="0" y="39"/>
                  </a:cubicBezTo>
                  <a:cubicBezTo>
                    <a:pt x="0" y="52"/>
                    <a:pt x="2" y="63"/>
                    <a:pt x="4" y="74"/>
                  </a:cubicBezTo>
                  <a:cubicBezTo>
                    <a:pt x="19" y="76"/>
                    <a:pt x="35" y="77"/>
                    <a:pt x="52" y="77"/>
                  </a:cubicBezTo>
                  <a:cubicBezTo>
                    <a:pt x="68" y="77"/>
                    <a:pt x="84" y="76"/>
                    <a:pt x="99" y="74"/>
                  </a:cubicBezTo>
                  <a:cubicBezTo>
                    <a:pt x="101" y="63"/>
                    <a:pt x="103" y="52"/>
                    <a:pt x="103" y="39"/>
                  </a:cubicBezTo>
                  <a:cubicBezTo>
                    <a:pt x="103" y="26"/>
                    <a:pt x="101" y="14"/>
                    <a:pt x="99" y="4"/>
                  </a:cubicBezTo>
                  <a:close/>
                  <a:moveTo>
                    <a:pt x="39" y="58"/>
                  </a:moveTo>
                  <a:cubicBezTo>
                    <a:pt x="39" y="20"/>
                    <a:pt x="39" y="20"/>
                    <a:pt x="39" y="20"/>
                  </a:cubicBezTo>
                  <a:cubicBezTo>
                    <a:pt x="71" y="39"/>
                    <a:pt x="71" y="39"/>
                    <a:pt x="71" y="39"/>
                  </a:cubicBezTo>
                  <a:lnTo>
                    <a:pt x="39" y="58"/>
                  </a:lnTo>
                  <a:close/>
                </a:path>
              </a:pathLst>
            </a:custGeom>
            <a:solidFill>
              <a:srgbClr val="CF0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72" name="Freeform 62"/>
            <p:cNvSpPr>
              <a:spLocks noEditPoints="1"/>
            </p:cNvSpPr>
            <p:nvPr/>
          </p:nvSpPr>
          <p:spPr bwMode="auto">
            <a:xfrm>
              <a:off x="4017" y="2130"/>
              <a:ext cx="142" cy="142"/>
            </a:xfrm>
            <a:custGeom>
              <a:avLst/>
              <a:gdLst>
                <a:gd name="T0" fmla="*/ 115 w 115"/>
                <a:gd name="T1" fmla="*/ 32 h 115"/>
                <a:gd name="T2" fmla="*/ 104 w 115"/>
                <a:gd name="T3" fmla="*/ 22 h 115"/>
                <a:gd name="T4" fmla="*/ 84 w 115"/>
                <a:gd name="T5" fmla="*/ 42 h 115"/>
                <a:gd name="T6" fmla="*/ 73 w 115"/>
                <a:gd name="T7" fmla="*/ 30 h 115"/>
                <a:gd name="T8" fmla="*/ 93 w 115"/>
                <a:gd name="T9" fmla="*/ 10 h 115"/>
                <a:gd name="T10" fmla="*/ 83 w 115"/>
                <a:gd name="T11" fmla="*/ 0 h 115"/>
                <a:gd name="T12" fmla="*/ 63 w 115"/>
                <a:gd name="T13" fmla="*/ 20 h 115"/>
                <a:gd name="T14" fmla="*/ 50 w 115"/>
                <a:gd name="T15" fmla="*/ 7 h 115"/>
                <a:gd name="T16" fmla="*/ 40 w 115"/>
                <a:gd name="T17" fmla="*/ 17 h 115"/>
                <a:gd name="T18" fmla="*/ 98 w 115"/>
                <a:gd name="T19" fmla="*/ 74 h 115"/>
                <a:gd name="T20" fmla="*/ 107 w 115"/>
                <a:gd name="T21" fmla="*/ 65 h 115"/>
                <a:gd name="T22" fmla="*/ 95 w 115"/>
                <a:gd name="T23" fmla="*/ 52 h 115"/>
                <a:gd name="T24" fmla="*/ 115 w 115"/>
                <a:gd name="T25" fmla="*/ 32 h 115"/>
                <a:gd name="T26" fmla="*/ 31 w 115"/>
                <a:gd name="T27" fmla="*/ 84 h 115"/>
                <a:gd name="T28" fmla="*/ 89 w 115"/>
                <a:gd name="T29" fmla="*/ 75 h 115"/>
                <a:gd name="T30" fmla="*/ 39 w 115"/>
                <a:gd name="T31" fmla="*/ 26 h 115"/>
                <a:gd name="T32" fmla="*/ 31 w 115"/>
                <a:gd name="T33" fmla="*/ 84 h 115"/>
                <a:gd name="T34" fmla="*/ 21 w 115"/>
                <a:gd name="T35" fmla="*/ 79 h 115"/>
                <a:gd name="T36" fmla="*/ 36 w 115"/>
                <a:gd name="T37" fmla="*/ 93 h 115"/>
                <a:gd name="T38" fmla="*/ 14 w 115"/>
                <a:gd name="T39" fmla="*/ 115 h 115"/>
                <a:gd name="T40" fmla="*/ 0 w 115"/>
                <a:gd name="T41" fmla="*/ 100 h 115"/>
                <a:gd name="T42" fmla="*/ 21 w 115"/>
                <a:gd name="T43" fmla="*/ 79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5" h="115">
                  <a:moveTo>
                    <a:pt x="115" y="32"/>
                  </a:moveTo>
                  <a:cubicBezTo>
                    <a:pt x="104" y="22"/>
                    <a:pt x="104" y="22"/>
                    <a:pt x="104" y="22"/>
                  </a:cubicBezTo>
                  <a:cubicBezTo>
                    <a:pt x="84" y="42"/>
                    <a:pt x="84" y="42"/>
                    <a:pt x="84" y="42"/>
                  </a:cubicBezTo>
                  <a:cubicBezTo>
                    <a:pt x="73" y="30"/>
                    <a:pt x="73" y="30"/>
                    <a:pt x="73" y="30"/>
                  </a:cubicBezTo>
                  <a:cubicBezTo>
                    <a:pt x="93" y="10"/>
                    <a:pt x="93" y="10"/>
                    <a:pt x="93" y="10"/>
                  </a:cubicBezTo>
                  <a:cubicBezTo>
                    <a:pt x="83" y="0"/>
                    <a:pt x="83" y="0"/>
                    <a:pt x="83" y="0"/>
                  </a:cubicBezTo>
                  <a:cubicBezTo>
                    <a:pt x="63" y="20"/>
                    <a:pt x="63" y="20"/>
                    <a:pt x="63" y="20"/>
                  </a:cubicBezTo>
                  <a:cubicBezTo>
                    <a:pt x="50" y="7"/>
                    <a:pt x="50" y="7"/>
                    <a:pt x="50" y="7"/>
                  </a:cubicBezTo>
                  <a:cubicBezTo>
                    <a:pt x="40" y="17"/>
                    <a:pt x="40" y="17"/>
                    <a:pt x="40" y="17"/>
                  </a:cubicBezTo>
                  <a:cubicBezTo>
                    <a:pt x="98" y="74"/>
                    <a:pt x="98" y="74"/>
                    <a:pt x="98" y="74"/>
                  </a:cubicBezTo>
                  <a:cubicBezTo>
                    <a:pt x="107" y="65"/>
                    <a:pt x="107" y="65"/>
                    <a:pt x="107" y="65"/>
                  </a:cubicBezTo>
                  <a:cubicBezTo>
                    <a:pt x="95" y="52"/>
                    <a:pt x="95" y="52"/>
                    <a:pt x="95" y="52"/>
                  </a:cubicBezTo>
                  <a:lnTo>
                    <a:pt x="115" y="32"/>
                  </a:lnTo>
                  <a:close/>
                  <a:moveTo>
                    <a:pt x="31" y="84"/>
                  </a:moveTo>
                  <a:cubicBezTo>
                    <a:pt x="49" y="102"/>
                    <a:pt x="74" y="88"/>
                    <a:pt x="89" y="75"/>
                  </a:cubicBezTo>
                  <a:cubicBezTo>
                    <a:pt x="39" y="26"/>
                    <a:pt x="39" y="26"/>
                    <a:pt x="39" y="26"/>
                  </a:cubicBezTo>
                  <a:cubicBezTo>
                    <a:pt x="27" y="41"/>
                    <a:pt x="12" y="65"/>
                    <a:pt x="31" y="84"/>
                  </a:cubicBezTo>
                  <a:close/>
                  <a:moveTo>
                    <a:pt x="21" y="79"/>
                  </a:moveTo>
                  <a:cubicBezTo>
                    <a:pt x="36" y="93"/>
                    <a:pt x="36" y="93"/>
                    <a:pt x="36" y="93"/>
                  </a:cubicBezTo>
                  <a:cubicBezTo>
                    <a:pt x="14" y="115"/>
                    <a:pt x="14" y="115"/>
                    <a:pt x="14" y="115"/>
                  </a:cubicBezTo>
                  <a:cubicBezTo>
                    <a:pt x="0" y="100"/>
                    <a:pt x="0" y="100"/>
                    <a:pt x="0" y="100"/>
                  </a:cubicBezTo>
                  <a:lnTo>
                    <a:pt x="21" y="79"/>
                  </a:lnTo>
                  <a:close/>
                </a:path>
              </a:pathLst>
            </a:custGeom>
            <a:solidFill>
              <a:srgbClr val="00B5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73" name="Freeform 63"/>
            <p:cNvSpPr>
              <a:spLocks noEditPoints="1"/>
            </p:cNvSpPr>
            <p:nvPr/>
          </p:nvSpPr>
          <p:spPr bwMode="auto">
            <a:xfrm>
              <a:off x="3994" y="2302"/>
              <a:ext cx="104" cy="121"/>
            </a:xfrm>
            <a:custGeom>
              <a:avLst/>
              <a:gdLst>
                <a:gd name="T0" fmla="*/ 55 w 85"/>
                <a:gd name="T1" fmla="*/ 14 h 98"/>
                <a:gd name="T2" fmla="*/ 55 w 85"/>
                <a:gd name="T3" fmla="*/ 27 h 98"/>
                <a:gd name="T4" fmla="*/ 64 w 85"/>
                <a:gd name="T5" fmla="*/ 33 h 98"/>
                <a:gd name="T6" fmla="*/ 73 w 85"/>
                <a:gd name="T7" fmla="*/ 55 h 98"/>
                <a:gd name="T8" fmla="*/ 64 w 85"/>
                <a:gd name="T9" fmla="*/ 77 h 98"/>
                <a:gd name="T10" fmla="*/ 43 w 85"/>
                <a:gd name="T11" fmla="*/ 85 h 98"/>
                <a:gd name="T12" fmla="*/ 21 w 85"/>
                <a:gd name="T13" fmla="*/ 77 h 98"/>
                <a:gd name="T14" fmla="*/ 12 w 85"/>
                <a:gd name="T15" fmla="*/ 55 h 98"/>
                <a:gd name="T16" fmla="*/ 21 w 85"/>
                <a:gd name="T17" fmla="*/ 33 h 98"/>
                <a:gd name="T18" fmla="*/ 30 w 85"/>
                <a:gd name="T19" fmla="*/ 27 h 98"/>
                <a:gd name="T20" fmla="*/ 30 w 85"/>
                <a:gd name="T21" fmla="*/ 14 h 98"/>
                <a:gd name="T22" fmla="*/ 0 w 85"/>
                <a:gd name="T23" fmla="*/ 55 h 98"/>
                <a:gd name="T24" fmla="*/ 43 w 85"/>
                <a:gd name="T25" fmla="*/ 98 h 98"/>
                <a:gd name="T26" fmla="*/ 85 w 85"/>
                <a:gd name="T27" fmla="*/ 55 h 98"/>
                <a:gd name="T28" fmla="*/ 55 w 85"/>
                <a:gd name="T29" fmla="*/ 14 h 98"/>
                <a:gd name="T30" fmla="*/ 37 w 85"/>
                <a:gd name="T31" fmla="*/ 0 h 98"/>
                <a:gd name="T32" fmla="*/ 49 w 85"/>
                <a:gd name="T33" fmla="*/ 0 h 98"/>
                <a:gd name="T34" fmla="*/ 49 w 85"/>
                <a:gd name="T35" fmla="*/ 49 h 98"/>
                <a:gd name="T36" fmla="*/ 37 w 85"/>
                <a:gd name="T37" fmla="*/ 49 h 98"/>
                <a:gd name="T38" fmla="*/ 37 w 85"/>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5" h="98">
                  <a:moveTo>
                    <a:pt x="55" y="14"/>
                  </a:moveTo>
                  <a:cubicBezTo>
                    <a:pt x="55" y="27"/>
                    <a:pt x="55" y="27"/>
                    <a:pt x="55" y="27"/>
                  </a:cubicBezTo>
                  <a:cubicBezTo>
                    <a:pt x="58" y="28"/>
                    <a:pt x="62" y="31"/>
                    <a:pt x="64" y="33"/>
                  </a:cubicBezTo>
                  <a:cubicBezTo>
                    <a:pt x="70" y="39"/>
                    <a:pt x="73" y="47"/>
                    <a:pt x="73" y="55"/>
                  </a:cubicBezTo>
                  <a:cubicBezTo>
                    <a:pt x="73" y="63"/>
                    <a:pt x="70" y="71"/>
                    <a:pt x="64" y="77"/>
                  </a:cubicBezTo>
                  <a:cubicBezTo>
                    <a:pt x="58" y="82"/>
                    <a:pt x="51" y="85"/>
                    <a:pt x="43" y="85"/>
                  </a:cubicBezTo>
                  <a:cubicBezTo>
                    <a:pt x="34" y="85"/>
                    <a:pt x="27" y="82"/>
                    <a:pt x="21" y="77"/>
                  </a:cubicBezTo>
                  <a:cubicBezTo>
                    <a:pt x="15" y="71"/>
                    <a:pt x="12" y="63"/>
                    <a:pt x="12" y="55"/>
                  </a:cubicBezTo>
                  <a:cubicBezTo>
                    <a:pt x="12" y="47"/>
                    <a:pt x="15" y="39"/>
                    <a:pt x="21" y="33"/>
                  </a:cubicBezTo>
                  <a:cubicBezTo>
                    <a:pt x="24" y="31"/>
                    <a:pt x="27" y="28"/>
                    <a:pt x="30" y="27"/>
                  </a:cubicBezTo>
                  <a:cubicBezTo>
                    <a:pt x="30" y="14"/>
                    <a:pt x="30" y="14"/>
                    <a:pt x="30" y="14"/>
                  </a:cubicBezTo>
                  <a:cubicBezTo>
                    <a:pt x="13" y="19"/>
                    <a:pt x="0" y="36"/>
                    <a:pt x="0" y="55"/>
                  </a:cubicBezTo>
                  <a:cubicBezTo>
                    <a:pt x="0" y="79"/>
                    <a:pt x="19" y="98"/>
                    <a:pt x="43" y="98"/>
                  </a:cubicBezTo>
                  <a:cubicBezTo>
                    <a:pt x="66" y="98"/>
                    <a:pt x="85" y="79"/>
                    <a:pt x="85" y="55"/>
                  </a:cubicBezTo>
                  <a:cubicBezTo>
                    <a:pt x="85" y="36"/>
                    <a:pt x="73" y="19"/>
                    <a:pt x="55" y="14"/>
                  </a:cubicBezTo>
                  <a:close/>
                  <a:moveTo>
                    <a:pt x="37" y="0"/>
                  </a:moveTo>
                  <a:cubicBezTo>
                    <a:pt x="49" y="0"/>
                    <a:pt x="49" y="0"/>
                    <a:pt x="49" y="0"/>
                  </a:cubicBezTo>
                  <a:cubicBezTo>
                    <a:pt x="49" y="49"/>
                    <a:pt x="49" y="49"/>
                    <a:pt x="49" y="49"/>
                  </a:cubicBezTo>
                  <a:cubicBezTo>
                    <a:pt x="37" y="49"/>
                    <a:pt x="37" y="49"/>
                    <a:pt x="37" y="49"/>
                  </a:cubicBezTo>
                  <a:lnTo>
                    <a:pt x="37" y="0"/>
                  </a:lnTo>
                  <a:close/>
                </a:path>
              </a:pathLst>
            </a:custGeom>
            <a:solidFill>
              <a:srgbClr val="6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74" name="Freeform 64"/>
            <p:cNvSpPr>
              <a:spLocks/>
            </p:cNvSpPr>
            <p:nvPr/>
          </p:nvSpPr>
          <p:spPr bwMode="auto">
            <a:xfrm>
              <a:off x="4006" y="2020"/>
              <a:ext cx="57" cy="98"/>
            </a:xfrm>
            <a:custGeom>
              <a:avLst/>
              <a:gdLst>
                <a:gd name="T0" fmla="*/ 0 w 57"/>
                <a:gd name="T1" fmla="*/ 98 h 98"/>
                <a:gd name="T2" fmla="*/ 0 w 57"/>
                <a:gd name="T3" fmla="*/ 0 h 98"/>
                <a:gd name="T4" fmla="*/ 16 w 57"/>
                <a:gd name="T5" fmla="*/ 0 h 98"/>
                <a:gd name="T6" fmla="*/ 16 w 57"/>
                <a:gd name="T7" fmla="*/ 44 h 98"/>
                <a:gd name="T8" fmla="*/ 57 w 57"/>
                <a:gd name="T9" fmla="*/ 4 h 98"/>
                <a:gd name="T10" fmla="*/ 57 w 57"/>
                <a:gd name="T11" fmla="*/ 93 h 98"/>
                <a:gd name="T12" fmla="*/ 16 w 57"/>
                <a:gd name="T13" fmla="*/ 53 h 98"/>
                <a:gd name="T14" fmla="*/ 16 w 57"/>
                <a:gd name="T15" fmla="*/ 98 h 98"/>
                <a:gd name="T16" fmla="*/ 0 w 57"/>
                <a:gd name="T17"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7" h="98">
                  <a:moveTo>
                    <a:pt x="0" y="98"/>
                  </a:moveTo>
                  <a:lnTo>
                    <a:pt x="0" y="0"/>
                  </a:lnTo>
                  <a:lnTo>
                    <a:pt x="16" y="0"/>
                  </a:lnTo>
                  <a:lnTo>
                    <a:pt x="16" y="44"/>
                  </a:lnTo>
                  <a:lnTo>
                    <a:pt x="57" y="4"/>
                  </a:lnTo>
                  <a:lnTo>
                    <a:pt x="57" y="93"/>
                  </a:lnTo>
                  <a:lnTo>
                    <a:pt x="16" y="53"/>
                  </a:lnTo>
                  <a:lnTo>
                    <a:pt x="16" y="98"/>
                  </a:lnTo>
                  <a:lnTo>
                    <a:pt x="0" y="98"/>
                  </a:lnTo>
                  <a:close/>
                </a:path>
              </a:pathLst>
            </a:custGeom>
            <a:solidFill>
              <a:srgbClr val="8C1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75" name="Freeform 65"/>
            <p:cNvSpPr>
              <a:spLocks noEditPoints="1"/>
            </p:cNvSpPr>
            <p:nvPr/>
          </p:nvSpPr>
          <p:spPr bwMode="auto">
            <a:xfrm>
              <a:off x="3971" y="1640"/>
              <a:ext cx="108" cy="96"/>
            </a:xfrm>
            <a:custGeom>
              <a:avLst/>
              <a:gdLst>
                <a:gd name="T0" fmla="*/ 22 w 88"/>
                <a:gd name="T1" fmla="*/ 0 h 78"/>
                <a:gd name="T2" fmla="*/ 66 w 88"/>
                <a:gd name="T3" fmla="*/ 0 h 78"/>
                <a:gd name="T4" fmla="*/ 66 w 88"/>
                <a:gd name="T5" fmla="*/ 11 h 78"/>
                <a:gd name="T6" fmla="*/ 22 w 88"/>
                <a:gd name="T7" fmla="*/ 11 h 78"/>
                <a:gd name="T8" fmla="*/ 22 w 88"/>
                <a:gd name="T9" fmla="*/ 0 h 78"/>
                <a:gd name="T10" fmla="*/ 83 w 88"/>
                <a:gd name="T11" fmla="*/ 17 h 78"/>
                <a:gd name="T12" fmla="*/ 5 w 88"/>
                <a:gd name="T13" fmla="*/ 17 h 78"/>
                <a:gd name="T14" fmla="*/ 0 w 88"/>
                <a:gd name="T15" fmla="*/ 22 h 78"/>
                <a:gd name="T16" fmla="*/ 0 w 88"/>
                <a:gd name="T17" fmla="*/ 50 h 78"/>
                <a:gd name="T18" fmla="*/ 5 w 88"/>
                <a:gd name="T19" fmla="*/ 55 h 78"/>
                <a:gd name="T20" fmla="*/ 22 w 88"/>
                <a:gd name="T21" fmla="*/ 55 h 78"/>
                <a:gd name="T22" fmla="*/ 22 w 88"/>
                <a:gd name="T23" fmla="*/ 78 h 78"/>
                <a:gd name="T24" fmla="*/ 66 w 88"/>
                <a:gd name="T25" fmla="*/ 78 h 78"/>
                <a:gd name="T26" fmla="*/ 66 w 88"/>
                <a:gd name="T27" fmla="*/ 55 h 78"/>
                <a:gd name="T28" fmla="*/ 83 w 88"/>
                <a:gd name="T29" fmla="*/ 55 h 78"/>
                <a:gd name="T30" fmla="*/ 88 w 88"/>
                <a:gd name="T31" fmla="*/ 50 h 78"/>
                <a:gd name="T32" fmla="*/ 88 w 88"/>
                <a:gd name="T33" fmla="*/ 22 h 78"/>
                <a:gd name="T34" fmla="*/ 83 w 88"/>
                <a:gd name="T35" fmla="*/ 17 h 78"/>
                <a:gd name="T36" fmla="*/ 60 w 88"/>
                <a:gd name="T37" fmla="*/ 72 h 78"/>
                <a:gd name="T38" fmla="*/ 27 w 88"/>
                <a:gd name="T39" fmla="*/ 72 h 78"/>
                <a:gd name="T40" fmla="*/ 27 w 88"/>
                <a:gd name="T41" fmla="*/ 44 h 78"/>
                <a:gd name="T42" fmla="*/ 60 w 88"/>
                <a:gd name="T43" fmla="*/ 44 h 78"/>
                <a:gd name="T44" fmla="*/ 60 w 88"/>
                <a:gd name="T45" fmla="*/ 72 h 78"/>
                <a:gd name="T46" fmla="*/ 84 w 88"/>
                <a:gd name="T47" fmla="*/ 25 h 78"/>
                <a:gd name="T48" fmla="*/ 80 w 88"/>
                <a:gd name="T49" fmla="*/ 29 h 78"/>
                <a:gd name="T50" fmla="*/ 76 w 88"/>
                <a:gd name="T51" fmla="*/ 25 h 78"/>
                <a:gd name="T52" fmla="*/ 80 w 88"/>
                <a:gd name="T53" fmla="*/ 21 h 78"/>
                <a:gd name="T54" fmla="*/ 84 w 88"/>
                <a:gd name="T55" fmla="*/ 2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88" h="78">
                  <a:moveTo>
                    <a:pt x="22" y="0"/>
                  </a:moveTo>
                  <a:cubicBezTo>
                    <a:pt x="66" y="0"/>
                    <a:pt x="66" y="0"/>
                    <a:pt x="66" y="0"/>
                  </a:cubicBezTo>
                  <a:cubicBezTo>
                    <a:pt x="66" y="11"/>
                    <a:pt x="66" y="11"/>
                    <a:pt x="66" y="11"/>
                  </a:cubicBezTo>
                  <a:cubicBezTo>
                    <a:pt x="22" y="11"/>
                    <a:pt x="22" y="11"/>
                    <a:pt x="22" y="11"/>
                  </a:cubicBezTo>
                  <a:lnTo>
                    <a:pt x="22" y="0"/>
                  </a:lnTo>
                  <a:close/>
                  <a:moveTo>
                    <a:pt x="83" y="17"/>
                  </a:moveTo>
                  <a:cubicBezTo>
                    <a:pt x="5" y="17"/>
                    <a:pt x="5" y="17"/>
                    <a:pt x="5" y="17"/>
                  </a:cubicBezTo>
                  <a:cubicBezTo>
                    <a:pt x="2" y="17"/>
                    <a:pt x="0" y="19"/>
                    <a:pt x="0" y="22"/>
                  </a:cubicBezTo>
                  <a:cubicBezTo>
                    <a:pt x="0" y="50"/>
                    <a:pt x="0" y="50"/>
                    <a:pt x="0" y="50"/>
                  </a:cubicBezTo>
                  <a:cubicBezTo>
                    <a:pt x="0" y="53"/>
                    <a:pt x="2" y="55"/>
                    <a:pt x="5" y="55"/>
                  </a:cubicBezTo>
                  <a:cubicBezTo>
                    <a:pt x="22" y="55"/>
                    <a:pt x="22" y="55"/>
                    <a:pt x="22" y="55"/>
                  </a:cubicBezTo>
                  <a:cubicBezTo>
                    <a:pt x="22" y="78"/>
                    <a:pt x="22" y="78"/>
                    <a:pt x="22" y="78"/>
                  </a:cubicBezTo>
                  <a:cubicBezTo>
                    <a:pt x="66" y="78"/>
                    <a:pt x="66" y="78"/>
                    <a:pt x="66" y="78"/>
                  </a:cubicBezTo>
                  <a:cubicBezTo>
                    <a:pt x="66" y="55"/>
                    <a:pt x="66" y="55"/>
                    <a:pt x="66" y="55"/>
                  </a:cubicBezTo>
                  <a:cubicBezTo>
                    <a:pt x="83" y="55"/>
                    <a:pt x="83" y="55"/>
                    <a:pt x="83" y="55"/>
                  </a:cubicBezTo>
                  <a:cubicBezTo>
                    <a:pt x="86" y="55"/>
                    <a:pt x="88" y="53"/>
                    <a:pt x="88" y="50"/>
                  </a:cubicBezTo>
                  <a:cubicBezTo>
                    <a:pt x="88" y="22"/>
                    <a:pt x="88" y="22"/>
                    <a:pt x="88" y="22"/>
                  </a:cubicBezTo>
                  <a:cubicBezTo>
                    <a:pt x="88" y="19"/>
                    <a:pt x="86" y="17"/>
                    <a:pt x="83" y="17"/>
                  </a:cubicBezTo>
                  <a:close/>
                  <a:moveTo>
                    <a:pt x="60" y="72"/>
                  </a:moveTo>
                  <a:cubicBezTo>
                    <a:pt x="27" y="72"/>
                    <a:pt x="27" y="72"/>
                    <a:pt x="27" y="72"/>
                  </a:cubicBezTo>
                  <a:cubicBezTo>
                    <a:pt x="27" y="44"/>
                    <a:pt x="27" y="44"/>
                    <a:pt x="27" y="44"/>
                  </a:cubicBezTo>
                  <a:cubicBezTo>
                    <a:pt x="60" y="44"/>
                    <a:pt x="60" y="44"/>
                    <a:pt x="60" y="44"/>
                  </a:cubicBezTo>
                  <a:lnTo>
                    <a:pt x="60" y="72"/>
                  </a:lnTo>
                  <a:close/>
                  <a:moveTo>
                    <a:pt x="84" y="25"/>
                  </a:moveTo>
                  <a:cubicBezTo>
                    <a:pt x="84" y="27"/>
                    <a:pt x="82" y="29"/>
                    <a:pt x="80" y="29"/>
                  </a:cubicBezTo>
                  <a:cubicBezTo>
                    <a:pt x="78" y="29"/>
                    <a:pt x="76" y="27"/>
                    <a:pt x="76" y="25"/>
                  </a:cubicBezTo>
                  <a:cubicBezTo>
                    <a:pt x="76" y="23"/>
                    <a:pt x="78" y="21"/>
                    <a:pt x="80" y="21"/>
                  </a:cubicBezTo>
                  <a:cubicBezTo>
                    <a:pt x="82" y="21"/>
                    <a:pt x="84" y="23"/>
                    <a:pt x="84" y="25"/>
                  </a:cubicBezTo>
                  <a:close/>
                </a:path>
              </a:pathLst>
            </a:custGeom>
            <a:solidFill>
              <a:srgbClr val="6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77" name="Freeform 66"/>
            <p:cNvSpPr>
              <a:spLocks noEditPoints="1"/>
            </p:cNvSpPr>
            <p:nvPr/>
          </p:nvSpPr>
          <p:spPr bwMode="auto">
            <a:xfrm>
              <a:off x="3974" y="1756"/>
              <a:ext cx="94" cy="99"/>
            </a:xfrm>
            <a:custGeom>
              <a:avLst/>
              <a:gdLst>
                <a:gd name="T0" fmla="*/ 69 w 76"/>
                <a:gd name="T1" fmla="*/ 0 h 81"/>
                <a:gd name="T2" fmla="*/ 8 w 76"/>
                <a:gd name="T3" fmla="*/ 0 h 81"/>
                <a:gd name="T4" fmla="*/ 0 w 76"/>
                <a:gd name="T5" fmla="*/ 7 h 81"/>
                <a:gd name="T6" fmla="*/ 0 w 76"/>
                <a:gd name="T7" fmla="*/ 73 h 81"/>
                <a:gd name="T8" fmla="*/ 8 w 76"/>
                <a:gd name="T9" fmla="*/ 81 h 81"/>
                <a:gd name="T10" fmla="*/ 69 w 76"/>
                <a:gd name="T11" fmla="*/ 81 h 81"/>
                <a:gd name="T12" fmla="*/ 76 w 76"/>
                <a:gd name="T13" fmla="*/ 73 h 81"/>
                <a:gd name="T14" fmla="*/ 76 w 76"/>
                <a:gd name="T15" fmla="*/ 7 h 81"/>
                <a:gd name="T16" fmla="*/ 69 w 76"/>
                <a:gd name="T17" fmla="*/ 0 h 81"/>
                <a:gd name="T18" fmla="*/ 66 w 76"/>
                <a:gd name="T19" fmla="*/ 70 h 81"/>
                <a:gd name="T20" fmla="*/ 11 w 76"/>
                <a:gd name="T21" fmla="*/ 70 h 81"/>
                <a:gd name="T22" fmla="*/ 11 w 76"/>
                <a:gd name="T23" fmla="*/ 10 h 81"/>
                <a:gd name="T24" fmla="*/ 66 w 76"/>
                <a:gd name="T25" fmla="*/ 10 h 81"/>
                <a:gd name="T26" fmla="*/ 66 w 76"/>
                <a:gd name="T27" fmla="*/ 70 h 81"/>
                <a:gd name="T28" fmla="*/ 21 w 76"/>
                <a:gd name="T29" fmla="*/ 45 h 81"/>
                <a:gd name="T30" fmla="*/ 56 w 76"/>
                <a:gd name="T31" fmla="*/ 45 h 81"/>
                <a:gd name="T32" fmla="*/ 56 w 76"/>
                <a:gd name="T33" fmla="*/ 50 h 81"/>
                <a:gd name="T34" fmla="*/ 21 w 76"/>
                <a:gd name="T35" fmla="*/ 50 h 81"/>
                <a:gd name="T36" fmla="*/ 21 w 76"/>
                <a:gd name="T37" fmla="*/ 45 h 81"/>
                <a:gd name="T38" fmla="*/ 21 w 76"/>
                <a:gd name="T39" fmla="*/ 55 h 81"/>
                <a:gd name="T40" fmla="*/ 56 w 76"/>
                <a:gd name="T41" fmla="*/ 55 h 81"/>
                <a:gd name="T42" fmla="*/ 56 w 76"/>
                <a:gd name="T43" fmla="*/ 60 h 81"/>
                <a:gd name="T44" fmla="*/ 21 w 76"/>
                <a:gd name="T45" fmla="*/ 60 h 81"/>
                <a:gd name="T46" fmla="*/ 21 w 76"/>
                <a:gd name="T47" fmla="*/ 55 h 81"/>
                <a:gd name="T48" fmla="*/ 26 w 76"/>
                <a:gd name="T49" fmla="*/ 22 h 81"/>
                <a:gd name="T50" fmla="*/ 33 w 76"/>
                <a:gd name="T51" fmla="*/ 30 h 81"/>
                <a:gd name="T52" fmla="*/ 41 w 76"/>
                <a:gd name="T53" fmla="*/ 22 h 81"/>
                <a:gd name="T54" fmla="*/ 33 w 76"/>
                <a:gd name="T55" fmla="*/ 15 h 81"/>
                <a:gd name="T56" fmla="*/ 26 w 76"/>
                <a:gd name="T57" fmla="*/ 22 h 81"/>
                <a:gd name="T58" fmla="*/ 38 w 76"/>
                <a:gd name="T59" fmla="*/ 30 h 81"/>
                <a:gd name="T60" fmla="*/ 28 w 76"/>
                <a:gd name="T61" fmla="*/ 30 h 81"/>
                <a:gd name="T62" fmla="*/ 21 w 76"/>
                <a:gd name="T63" fmla="*/ 35 h 81"/>
                <a:gd name="T64" fmla="*/ 21 w 76"/>
                <a:gd name="T65" fmla="*/ 40 h 81"/>
                <a:gd name="T66" fmla="*/ 46 w 76"/>
                <a:gd name="T67" fmla="*/ 40 h 81"/>
                <a:gd name="T68" fmla="*/ 46 w 76"/>
                <a:gd name="T69" fmla="*/ 35 h 81"/>
                <a:gd name="T70" fmla="*/ 38 w 76"/>
                <a:gd name="T71" fmla="*/ 30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76" h="81">
                  <a:moveTo>
                    <a:pt x="69" y="0"/>
                  </a:moveTo>
                  <a:cubicBezTo>
                    <a:pt x="8" y="0"/>
                    <a:pt x="8" y="0"/>
                    <a:pt x="8" y="0"/>
                  </a:cubicBezTo>
                  <a:cubicBezTo>
                    <a:pt x="4" y="0"/>
                    <a:pt x="0" y="3"/>
                    <a:pt x="0" y="7"/>
                  </a:cubicBezTo>
                  <a:cubicBezTo>
                    <a:pt x="0" y="73"/>
                    <a:pt x="0" y="73"/>
                    <a:pt x="0" y="73"/>
                  </a:cubicBezTo>
                  <a:cubicBezTo>
                    <a:pt x="0" y="77"/>
                    <a:pt x="4" y="81"/>
                    <a:pt x="8" y="81"/>
                  </a:cubicBezTo>
                  <a:cubicBezTo>
                    <a:pt x="69" y="81"/>
                    <a:pt x="69" y="81"/>
                    <a:pt x="69" y="81"/>
                  </a:cubicBezTo>
                  <a:cubicBezTo>
                    <a:pt x="73" y="81"/>
                    <a:pt x="76" y="77"/>
                    <a:pt x="76" y="73"/>
                  </a:cubicBezTo>
                  <a:cubicBezTo>
                    <a:pt x="76" y="7"/>
                    <a:pt x="76" y="7"/>
                    <a:pt x="76" y="7"/>
                  </a:cubicBezTo>
                  <a:cubicBezTo>
                    <a:pt x="76" y="3"/>
                    <a:pt x="73" y="0"/>
                    <a:pt x="69" y="0"/>
                  </a:cubicBezTo>
                  <a:close/>
                  <a:moveTo>
                    <a:pt x="66" y="70"/>
                  </a:moveTo>
                  <a:cubicBezTo>
                    <a:pt x="11" y="70"/>
                    <a:pt x="11" y="70"/>
                    <a:pt x="11" y="70"/>
                  </a:cubicBezTo>
                  <a:cubicBezTo>
                    <a:pt x="11" y="10"/>
                    <a:pt x="11" y="10"/>
                    <a:pt x="11" y="10"/>
                  </a:cubicBezTo>
                  <a:cubicBezTo>
                    <a:pt x="66" y="10"/>
                    <a:pt x="66" y="10"/>
                    <a:pt x="66" y="10"/>
                  </a:cubicBezTo>
                  <a:lnTo>
                    <a:pt x="66" y="70"/>
                  </a:lnTo>
                  <a:close/>
                  <a:moveTo>
                    <a:pt x="21" y="45"/>
                  </a:moveTo>
                  <a:cubicBezTo>
                    <a:pt x="56" y="45"/>
                    <a:pt x="56" y="45"/>
                    <a:pt x="56" y="45"/>
                  </a:cubicBezTo>
                  <a:cubicBezTo>
                    <a:pt x="56" y="50"/>
                    <a:pt x="56" y="50"/>
                    <a:pt x="56" y="50"/>
                  </a:cubicBezTo>
                  <a:cubicBezTo>
                    <a:pt x="21" y="50"/>
                    <a:pt x="21" y="50"/>
                    <a:pt x="21" y="50"/>
                  </a:cubicBezTo>
                  <a:lnTo>
                    <a:pt x="21" y="45"/>
                  </a:lnTo>
                  <a:close/>
                  <a:moveTo>
                    <a:pt x="21" y="55"/>
                  </a:moveTo>
                  <a:cubicBezTo>
                    <a:pt x="56" y="55"/>
                    <a:pt x="56" y="55"/>
                    <a:pt x="56" y="55"/>
                  </a:cubicBezTo>
                  <a:cubicBezTo>
                    <a:pt x="56" y="60"/>
                    <a:pt x="56" y="60"/>
                    <a:pt x="56" y="60"/>
                  </a:cubicBezTo>
                  <a:cubicBezTo>
                    <a:pt x="21" y="60"/>
                    <a:pt x="21" y="60"/>
                    <a:pt x="21" y="60"/>
                  </a:cubicBezTo>
                  <a:lnTo>
                    <a:pt x="21" y="55"/>
                  </a:lnTo>
                  <a:close/>
                  <a:moveTo>
                    <a:pt x="26" y="22"/>
                  </a:moveTo>
                  <a:cubicBezTo>
                    <a:pt x="26" y="27"/>
                    <a:pt x="29" y="30"/>
                    <a:pt x="33" y="30"/>
                  </a:cubicBezTo>
                  <a:cubicBezTo>
                    <a:pt x="37" y="30"/>
                    <a:pt x="41" y="27"/>
                    <a:pt x="41" y="22"/>
                  </a:cubicBezTo>
                  <a:cubicBezTo>
                    <a:pt x="41" y="18"/>
                    <a:pt x="37" y="15"/>
                    <a:pt x="33" y="15"/>
                  </a:cubicBezTo>
                  <a:cubicBezTo>
                    <a:pt x="29" y="15"/>
                    <a:pt x="26" y="18"/>
                    <a:pt x="26" y="22"/>
                  </a:cubicBezTo>
                  <a:close/>
                  <a:moveTo>
                    <a:pt x="38" y="30"/>
                  </a:moveTo>
                  <a:cubicBezTo>
                    <a:pt x="28" y="30"/>
                    <a:pt x="28" y="30"/>
                    <a:pt x="28" y="30"/>
                  </a:cubicBezTo>
                  <a:cubicBezTo>
                    <a:pt x="24" y="30"/>
                    <a:pt x="21" y="32"/>
                    <a:pt x="21" y="35"/>
                  </a:cubicBezTo>
                  <a:cubicBezTo>
                    <a:pt x="21" y="40"/>
                    <a:pt x="21" y="40"/>
                    <a:pt x="21" y="40"/>
                  </a:cubicBezTo>
                  <a:cubicBezTo>
                    <a:pt x="46" y="40"/>
                    <a:pt x="46" y="40"/>
                    <a:pt x="46" y="40"/>
                  </a:cubicBezTo>
                  <a:cubicBezTo>
                    <a:pt x="46" y="35"/>
                    <a:pt x="46" y="35"/>
                    <a:pt x="46" y="35"/>
                  </a:cubicBezTo>
                  <a:cubicBezTo>
                    <a:pt x="46" y="32"/>
                    <a:pt x="42" y="30"/>
                    <a:pt x="38" y="30"/>
                  </a:cubicBezTo>
                  <a:close/>
                </a:path>
              </a:pathLst>
            </a:custGeom>
            <a:solidFill>
              <a:srgbClr val="EDE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78" name="Freeform 67"/>
            <p:cNvSpPr>
              <a:spLocks noEditPoints="1"/>
            </p:cNvSpPr>
            <p:nvPr/>
          </p:nvSpPr>
          <p:spPr bwMode="auto">
            <a:xfrm>
              <a:off x="4058" y="1410"/>
              <a:ext cx="96" cy="96"/>
            </a:xfrm>
            <a:custGeom>
              <a:avLst/>
              <a:gdLst>
                <a:gd name="T0" fmla="*/ 50 w 96"/>
                <a:gd name="T1" fmla="*/ 0 h 96"/>
                <a:gd name="T2" fmla="*/ 42 w 96"/>
                <a:gd name="T3" fmla="*/ 9 h 96"/>
                <a:gd name="T4" fmla="*/ 50 w 96"/>
                <a:gd name="T5" fmla="*/ 18 h 96"/>
                <a:gd name="T6" fmla="*/ 29 w 96"/>
                <a:gd name="T7" fmla="*/ 42 h 96"/>
                <a:gd name="T8" fmla="*/ 8 w 96"/>
                <a:gd name="T9" fmla="*/ 42 h 96"/>
                <a:gd name="T10" fmla="*/ 26 w 96"/>
                <a:gd name="T11" fmla="*/ 58 h 96"/>
                <a:gd name="T12" fmla="*/ 0 w 96"/>
                <a:gd name="T13" fmla="*/ 93 h 96"/>
                <a:gd name="T14" fmla="*/ 0 w 96"/>
                <a:gd name="T15" fmla="*/ 96 h 96"/>
                <a:gd name="T16" fmla="*/ 4 w 96"/>
                <a:gd name="T17" fmla="*/ 96 h 96"/>
                <a:gd name="T18" fmla="*/ 37 w 96"/>
                <a:gd name="T19" fmla="*/ 71 h 96"/>
                <a:gd name="T20" fmla="*/ 54 w 96"/>
                <a:gd name="T21" fmla="*/ 86 h 96"/>
                <a:gd name="T22" fmla="*/ 54 w 96"/>
                <a:gd name="T23" fmla="*/ 66 h 96"/>
                <a:gd name="T24" fmla="*/ 77 w 96"/>
                <a:gd name="T25" fmla="*/ 45 h 96"/>
                <a:gd name="T26" fmla="*/ 86 w 96"/>
                <a:gd name="T27" fmla="*/ 55 h 96"/>
                <a:gd name="T28" fmla="*/ 96 w 96"/>
                <a:gd name="T29" fmla="*/ 45 h 96"/>
                <a:gd name="T30" fmla="*/ 50 w 96"/>
                <a:gd name="T31" fmla="*/ 0 h 96"/>
                <a:gd name="T32" fmla="*/ 42 w 96"/>
                <a:gd name="T33" fmla="*/ 51 h 96"/>
                <a:gd name="T34" fmla="*/ 36 w 96"/>
                <a:gd name="T35" fmla="*/ 45 h 96"/>
                <a:gd name="T36" fmla="*/ 56 w 96"/>
                <a:gd name="T37" fmla="*/ 24 h 96"/>
                <a:gd name="T38" fmla="*/ 63 w 96"/>
                <a:gd name="T39" fmla="*/ 30 h 96"/>
                <a:gd name="T40" fmla="*/ 42 w 96"/>
                <a:gd name="T4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6">
                  <a:moveTo>
                    <a:pt x="50" y="0"/>
                  </a:moveTo>
                  <a:lnTo>
                    <a:pt x="42" y="9"/>
                  </a:lnTo>
                  <a:lnTo>
                    <a:pt x="50" y="18"/>
                  </a:lnTo>
                  <a:lnTo>
                    <a:pt x="29" y="42"/>
                  </a:lnTo>
                  <a:lnTo>
                    <a:pt x="8" y="42"/>
                  </a:lnTo>
                  <a:lnTo>
                    <a:pt x="26" y="58"/>
                  </a:lnTo>
                  <a:lnTo>
                    <a:pt x="0" y="93"/>
                  </a:lnTo>
                  <a:lnTo>
                    <a:pt x="0" y="96"/>
                  </a:lnTo>
                  <a:lnTo>
                    <a:pt x="4" y="96"/>
                  </a:lnTo>
                  <a:lnTo>
                    <a:pt x="37" y="71"/>
                  </a:lnTo>
                  <a:lnTo>
                    <a:pt x="54" y="86"/>
                  </a:lnTo>
                  <a:lnTo>
                    <a:pt x="54" y="66"/>
                  </a:lnTo>
                  <a:lnTo>
                    <a:pt x="77" y="45"/>
                  </a:lnTo>
                  <a:lnTo>
                    <a:pt x="86" y="55"/>
                  </a:lnTo>
                  <a:lnTo>
                    <a:pt x="96" y="45"/>
                  </a:lnTo>
                  <a:lnTo>
                    <a:pt x="50" y="0"/>
                  </a:lnTo>
                  <a:close/>
                  <a:moveTo>
                    <a:pt x="42" y="51"/>
                  </a:moveTo>
                  <a:lnTo>
                    <a:pt x="36" y="45"/>
                  </a:lnTo>
                  <a:lnTo>
                    <a:pt x="56" y="24"/>
                  </a:lnTo>
                  <a:lnTo>
                    <a:pt x="63" y="30"/>
                  </a:lnTo>
                  <a:lnTo>
                    <a:pt x="42" y="51"/>
                  </a:lnTo>
                  <a:close/>
                </a:path>
              </a:pathLst>
            </a:custGeom>
            <a:solidFill>
              <a:srgbClr val="EA1D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79" name="Freeform 68"/>
            <p:cNvSpPr>
              <a:spLocks noEditPoints="1"/>
            </p:cNvSpPr>
            <p:nvPr/>
          </p:nvSpPr>
          <p:spPr bwMode="auto">
            <a:xfrm>
              <a:off x="4016" y="1145"/>
              <a:ext cx="95" cy="65"/>
            </a:xfrm>
            <a:custGeom>
              <a:avLst/>
              <a:gdLst>
                <a:gd name="T0" fmla="*/ 17 w 77"/>
                <a:gd name="T1" fmla="*/ 20 h 53"/>
                <a:gd name="T2" fmla="*/ 34 w 77"/>
                <a:gd name="T3" fmla="*/ 36 h 53"/>
                <a:gd name="T4" fmla="*/ 17 w 77"/>
                <a:gd name="T5" fmla="*/ 53 h 53"/>
                <a:gd name="T6" fmla="*/ 0 w 77"/>
                <a:gd name="T7" fmla="*/ 36 h 53"/>
                <a:gd name="T8" fmla="*/ 0 w 77"/>
                <a:gd name="T9" fmla="*/ 34 h 53"/>
                <a:gd name="T10" fmla="*/ 34 w 77"/>
                <a:gd name="T11" fmla="*/ 0 h 53"/>
                <a:gd name="T12" fmla="*/ 34 w 77"/>
                <a:gd name="T13" fmla="*/ 10 h 53"/>
                <a:gd name="T14" fmla="*/ 17 w 77"/>
                <a:gd name="T15" fmla="*/ 17 h 53"/>
                <a:gd name="T16" fmla="*/ 14 w 77"/>
                <a:gd name="T17" fmla="*/ 20 h 53"/>
                <a:gd name="T18" fmla="*/ 17 w 77"/>
                <a:gd name="T19" fmla="*/ 20 h 53"/>
                <a:gd name="T20" fmla="*/ 60 w 77"/>
                <a:gd name="T21" fmla="*/ 20 h 53"/>
                <a:gd name="T22" fmla="*/ 77 w 77"/>
                <a:gd name="T23" fmla="*/ 36 h 53"/>
                <a:gd name="T24" fmla="*/ 60 w 77"/>
                <a:gd name="T25" fmla="*/ 53 h 53"/>
                <a:gd name="T26" fmla="*/ 43 w 77"/>
                <a:gd name="T27" fmla="*/ 36 h 53"/>
                <a:gd name="T28" fmla="*/ 43 w 77"/>
                <a:gd name="T29" fmla="*/ 34 h 53"/>
                <a:gd name="T30" fmla="*/ 77 w 77"/>
                <a:gd name="T31" fmla="*/ 0 h 53"/>
                <a:gd name="T32" fmla="*/ 77 w 77"/>
                <a:gd name="T33" fmla="*/ 10 h 53"/>
                <a:gd name="T34" fmla="*/ 60 w 77"/>
                <a:gd name="T35" fmla="*/ 17 h 53"/>
                <a:gd name="T36" fmla="*/ 58 w 77"/>
                <a:gd name="T37" fmla="*/ 20 h 53"/>
                <a:gd name="T38" fmla="*/ 60 w 77"/>
                <a:gd name="T39" fmla="*/ 2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7" h="53">
                  <a:moveTo>
                    <a:pt x="17" y="20"/>
                  </a:moveTo>
                  <a:cubicBezTo>
                    <a:pt x="26" y="20"/>
                    <a:pt x="34" y="27"/>
                    <a:pt x="34" y="36"/>
                  </a:cubicBezTo>
                  <a:cubicBezTo>
                    <a:pt x="34" y="46"/>
                    <a:pt x="26" y="53"/>
                    <a:pt x="17" y="53"/>
                  </a:cubicBezTo>
                  <a:cubicBezTo>
                    <a:pt x="8" y="53"/>
                    <a:pt x="0" y="46"/>
                    <a:pt x="0" y="36"/>
                  </a:cubicBezTo>
                  <a:cubicBezTo>
                    <a:pt x="0" y="34"/>
                    <a:pt x="0" y="34"/>
                    <a:pt x="0" y="34"/>
                  </a:cubicBezTo>
                  <a:cubicBezTo>
                    <a:pt x="0" y="16"/>
                    <a:pt x="15" y="0"/>
                    <a:pt x="34" y="0"/>
                  </a:cubicBezTo>
                  <a:cubicBezTo>
                    <a:pt x="34" y="10"/>
                    <a:pt x="34" y="10"/>
                    <a:pt x="34" y="10"/>
                  </a:cubicBezTo>
                  <a:cubicBezTo>
                    <a:pt x="27" y="10"/>
                    <a:pt x="21" y="13"/>
                    <a:pt x="17" y="17"/>
                  </a:cubicBezTo>
                  <a:cubicBezTo>
                    <a:pt x="16" y="18"/>
                    <a:pt x="15" y="19"/>
                    <a:pt x="14" y="20"/>
                  </a:cubicBezTo>
                  <a:cubicBezTo>
                    <a:pt x="15" y="20"/>
                    <a:pt x="16" y="20"/>
                    <a:pt x="17" y="20"/>
                  </a:cubicBezTo>
                  <a:close/>
                  <a:moveTo>
                    <a:pt x="60" y="20"/>
                  </a:moveTo>
                  <a:cubicBezTo>
                    <a:pt x="70" y="20"/>
                    <a:pt x="77" y="27"/>
                    <a:pt x="77" y="36"/>
                  </a:cubicBezTo>
                  <a:cubicBezTo>
                    <a:pt x="77" y="46"/>
                    <a:pt x="70" y="53"/>
                    <a:pt x="60" y="53"/>
                  </a:cubicBezTo>
                  <a:cubicBezTo>
                    <a:pt x="51" y="53"/>
                    <a:pt x="43" y="46"/>
                    <a:pt x="43" y="36"/>
                  </a:cubicBezTo>
                  <a:cubicBezTo>
                    <a:pt x="43" y="34"/>
                    <a:pt x="43" y="34"/>
                    <a:pt x="43" y="34"/>
                  </a:cubicBezTo>
                  <a:cubicBezTo>
                    <a:pt x="43" y="16"/>
                    <a:pt x="58" y="0"/>
                    <a:pt x="77" y="0"/>
                  </a:cubicBezTo>
                  <a:cubicBezTo>
                    <a:pt x="77" y="10"/>
                    <a:pt x="77" y="10"/>
                    <a:pt x="77" y="10"/>
                  </a:cubicBezTo>
                  <a:cubicBezTo>
                    <a:pt x="71" y="10"/>
                    <a:pt x="65" y="13"/>
                    <a:pt x="60" y="17"/>
                  </a:cubicBezTo>
                  <a:cubicBezTo>
                    <a:pt x="59" y="18"/>
                    <a:pt x="58" y="19"/>
                    <a:pt x="58" y="20"/>
                  </a:cubicBezTo>
                  <a:cubicBezTo>
                    <a:pt x="58" y="20"/>
                    <a:pt x="59" y="20"/>
                    <a:pt x="60" y="20"/>
                  </a:cubicBezTo>
                  <a:close/>
                </a:path>
              </a:pathLst>
            </a:custGeom>
            <a:solidFill>
              <a:srgbClr val="FF43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80" name="Freeform 69"/>
            <p:cNvSpPr>
              <a:spLocks/>
            </p:cNvSpPr>
            <p:nvPr/>
          </p:nvSpPr>
          <p:spPr bwMode="auto">
            <a:xfrm>
              <a:off x="3993" y="1306"/>
              <a:ext cx="147" cy="140"/>
            </a:xfrm>
            <a:custGeom>
              <a:avLst/>
              <a:gdLst>
                <a:gd name="T0" fmla="*/ 78 w 120"/>
                <a:gd name="T1" fmla="*/ 29 h 114"/>
                <a:gd name="T2" fmla="*/ 83 w 120"/>
                <a:gd name="T3" fmla="*/ 0 h 114"/>
                <a:gd name="T4" fmla="*/ 120 w 120"/>
                <a:gd name="T5" fmla="*/ 52 h 114"/>
                <a:gd name="T6" fmla="*/ 68 w 120"/>
                <a:gd name="T7" fmla="*/ 90 h 114"/>
                <a:gd name="T8" fmla="*/ 73 w 120"/>
                <a:gd name="T9" fmla="*/ 60 h 114"/>
                <a:gd name="T10" fmla="*/ 27 w 120"/>
                <a:gd name="T11" fmla="*/ 114 h 114"/>
                <a:gd name="T12" fmla="*/ 78 w 120"/>
                <a:gd name="T13" fmla="*/ 29 h 114"/>
              </a:gdLst>
              <a:ahLst/>
              <a:cxnLst>
                <a:cxn ang="0">
                  <a:pos x="T0" y="T1"/>
                </a:cxn>
                <a:cxn ang="0">
                  <a:pos x="T2" y="T3"/>
                </a:cxn>
                <a:cxn ang="0">
                  <a:pos x="T4" y="T5"/>
                </a:cxn>
                <a:cxn ang="0">
                  <a:pos x="T6" y="T7"/>
                </a:cxn>
                <a:cxn ang="0">
                  <a:pos x="T8" y="T9"/>
                </a:cxn>
                <a:cxn ang="0">
                  <a:pos x="T10" y="T11"/>
                </a:cxn>
                <a:cxn ang="0">
                  <a:pos x="T12" y="T13"/>
                </a:cxn>
              </a:cxnLst>
              <a:rect l="0" t="0" r="r" b="b"/>
              <a:pathLst>
                <a:path w="120" h="114">
                  <a:moveTo>
                    <a:pt x="78" y="29"/>
                  </a:moveTo>
                  <a:cubicBezTo>
                    <a:pt x="83" y="0"/>
                    <a:pt x="83" y="0"/>
                    <a:pt x="83" y="0"/>
                  </a:cubicBezTo>
                  <a:cubicBezTo>
                    <a:pt x="120" y="52"/>
                    <a:pt x="120" y="52"/>
                    <a:pt x="120" y="52"/>
                  </a:cubicBezTo>
                  <a:cubicBezTo>
                    <a:pt x="68" y="90"/>
                    <a:pt x="68" y="90"/>
                    <a:pt x="68" y="90"/>
                  </a:cubicBezTo>
                  <a:cubicBezTo>
                    <a:pt x="73" y="60"/>
                    <a:pt x="73" y="60"/>
                    <a:pt x="73" y="60"/>
                  </a:cubicBezTo>
                  <a:cubicBezTo>
                    <a:pt x="21" y="51"/>
                    <a:pt x="18" y="88"/>
                    <a:pt x="27" y="114"/>
                  </a:cubicBezTo>
                  <a:cubicBezTo>
                    <a:pt x="0" y="73"/>
                    <a:pt x="16" y="18"/>
                    <a:pt x="78" y="29"/>
                  </a:cubicBezTo>
                  <a:close/>
                </a:path>
              </a:pathLst>
            </a:custGeom>
            <a:solidFill>
              <a:srgbClr val="8C1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81" name="Freeform 70"/>
            <p:cNvSpPr>
              <a:spLocks/>
            </p:cNvSpPr>
            <p:nvPr/>
          </p:nvSpPr>
          <p:spPr bwMode="auto">
            <a:xfrm>
              <a:off x="4025" y="1219"/>
              <a:ext cx="92" cy="97"/>
            </a:xfrm>
            <a:custGeom>
              <a:avLst/>
              <a:gdLst>
                <a:gd name="T0" fmla="*/ 44 w 92"/>
                <a:gd name="T1" fmla="*/ 97 h 97"/>
                <a:gd name="T2" fmla="*/ 44 w 92"/>
                <a:gd name="T3" fmla="*/ 53 h 97"/>
                <a:gd name="T4" fmla="*/ 0 w 92"/>
                <a:gd name="T5" fmla="*/ 97 h 97"/>
                <a:gd name="T6" fmla="*/ 0 w 92"/>
                <a:gd name="T7" fmla="*/ 0 h 97"/>
                <a:gd name="T8" fmla="*/ 44 w 92"/>
                <a:gd name="T9" fmla="*/ 44 h 97"/>
                <a:gd name="T10" fmla="*/ 44 w 92"/>
                <a:gd name="T11" fmla="*/ 0 h 97"/>
                <a:gd name="T12" fmla="*/ 92 w 92"/>
                <a:gd name="T13" fmla="*/ 49 h 97"/>
                <a:gd name="T14" fmla="*/ 44 w 92"/>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2" h="97">
                  <a:moveTo>
                    <a:pt x="44" y="97"/>
                  </a:moveTo>
                  <a:lnTo>
                    <a:pt x="44" y="53"/>
                  </a:lnTo>
                  <a:lnTo>
                    <a:pt x="0" y="97"/>
                  </a:lnTo>
                  <a:lnTo>
                    <a:pt x="0" y="0"/>
                  </a:lnTo>
                  <a:lnTo>
                    <a:pt x="44" y="44"/>
                  </a:lnTo>
                  <a:lnTo>
                    <a:pt x="44" y="0"/>
                  </a:lnTo>
                  <a:lnTo>
                    <a:pt x="92" y="49"/>
                  </a:lnTo>
                  <a:lnTo>
                    <a:pt x="44" y="97"/>
                  </a:lnTo>
                  <a:close/>
                </a:path>
              </a:pathLst>
            </a:custGeom>
            <a:solidFill>
              <a:srgbClr val="00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82" name="Freeform 71"/>
            <p:cNvSpPr>
              <a:spLocks/>
            </p:cNvSpPr>
            <p:nvPr/>
          </p:nvSpPr>
          <p:spPr bwMode="auto">
            <a:xfrm>
              <a:off x="3930" y="1881"/>
              <a:ext cx="117" cy="116"/>
            </a:xfrm>
            <a:custGeom>
              <a:avLst/>
              <a:gdLst>
                <a:gd name="T0" fmla="*/ 95 w 95"/>
                <a:gd name="T1" fmla="*/ 35 h 94"/>
                <a:gd name="T2" fmla="*/ 60 w 95"/>
                <a:gd name="T3" fmla="*/ 35 h 94"/>
                <a:gd name="T4" fmla="*/ 73 w 95"/>
                <a:gd name="T5" fmla="*/ 22 h 94"/>
                <a:gd name="T6" fmla="*/ 48 w 95"/>
                <a:gd name="T7" fmla="*/ 12 h 94"/>
                <a:gd name="T8" fmla="*/ 23 w 95"/>
                <a:gd name="T9" fmla="*/ 22 h 94"/>
                <a:gd name="T10" fmla="*/ 12 w 95"/>
                <a:gd name="T11" fmla="*/ 47 h 94"/>
                <a:gd name="T12" fmla="*/ 23 w 95"/>
                <a:gd name="T13" fmla="*/ 72 h 94"/>
                <a:gd name="T14" fmla="*/ 48 w 95"/>
                <a:gd name="T15" fmla="*/ 83 h 94"/>
                <a:gd name="T16" fmla="*/ 73 w 95"/>
                <a:gd name="T17" fmla="*/ 72 h 94"/>
                <a:gd name="T18" fmla="*/ 74 w 95"/>
                <a:gd name="T19" fmla="*/ 70 h 94"/>
                <a:gd name="T20" fmla="*/ 83 w 95"/>
                <a:gd name="T21" fmla="*/ 78 h 94"/>
                <a:gd name="T22" fmla="*/ 48 w 95"/>
                <a:gd name="T23" fmla="*/ 94 h 94"/>
                <a:gd name="T24" fmla="*/ 0 w 95"/>
                <a:gd name="T25" fmla="*/ 47 h 94"/>
                <a:gd name="T26" fmla="*/ 48 w 95"/>
                <a:gd name="T27" fmla="*/ 0 h 94"/>
                <a:gd name="T28" fmla="*/ 81 w 95"/>
                <a:gd name="T29" fmla="*/ 14 h 94"/>
                <a:gd name="T30" fmla="*/ 95 w 95"/>
                <a:gd name="T31" fmla="*/ 0 h 94"/>
                <a:gd name="T32" fmla="*/ 95 w 95"/>
                <a:gd name="T33" fmla="*/ 35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5" h="94">
                  <a:moveTo>
                    <a:pt x="95" y="35"/>
                  </a:moveTo>
                  <a:cubicBezTo>
                    <a:pt x="60" y="35"/>
                    <a:pt x="60" y="35"/>
                    <a:pt x="60" y="35"/>
                  </a:cubicBezTo>
                  <a:cubicBezTo>
                    <a:pt x="73" y="22"/>
                    <a:pt x="73" y="22"/>
                    <a:pt x="73" y="22"/>
                  </a:cubicBezTo>
                  <a:cubicBezTo>
                    <a:pt x="66" y="15"/>
                    <a:pt x="57" y="12"/>
                    <a:pt x="48" y="12"/>
                  </a:cubicBezTo>
                  <a:cubicBezTo>
                    <a:pt x="38" y="12"/>
                    <a:pt x="29" y="15"/>
                    <a:pt x="23" y="22"/>
                  </a:cubicBezTo>
                  <a:cubicBezTo>
                    <a:pt x="16" y="29"/>
                    <a:pt x="12" y="38"/>
                    <a:pt x="12" y="47"/>
                  </a:cubicBezTo>
                  <a:cubicBezTo>
                    <a:pt x="12" y="57"/>
                    <a:pt x="16" y="65"/>
                    <a:pt x="23" y="72"/>
                  </a:cubicBezTo>
                  <a:cubicBezTo>
                    <a:pt x="29" y="79"/>
                    <a:pt x="38" y="83"/>
                    <a:pt x="48" y="83"/>
                  </a:cubicBezTo>
                  <a:cubicBezTo>
                    <a:pt x="57" y="83"/>
                    <a:pt x="66" y="79"/>
                    <a:pt x="73" y="72"/>
                  </a:cubicBezTo>
                  <a:cubicBezTo>
                    <a:pt x="73" y="72"/>
                    <a:pt x="74" y="71"/>
                    <a:pt x="74" y="70"/>
                  </a:cubicBezTo>
                  <a:cubicBezTo>
                    <a:pt x="83" y="78"/>
                    <a:pt x="83" y="78"/>
                    <a:pt x="83" y="78"/>
                  </a:cubicBezTo>
                  <a:cubicBezTo>
                    <a:pt x="75" y="88"/>
                    <a:pt x="62" y="94"/>
                    <a:pt x="48" y="94"/>
                  </a:cubicBezTo>
                  <a:cubicBezTo>
                    <a:pt x="22" y="94"/>
                    <a:pt x="0" y="73"/>
                    <a:pt x="0" y="47"/>
                  </a:cubicBezTo>
                  <a:cubicBezTo>
                    <a:pt x="0" y="21"/>
                    <a:pt x="22" y="0"/>
                    <a:pt x="48" y="0"/>
                  </a:cubicBezTo>
                  <a:cubicBezTo>
                    <a:pt x="61" y="0"/>
                    <a:pt x="73" y="5"/>
                    <a:pt x="81" y="14"/>
                  </a:cubicBezTo>
                  <a:cubicBezTo>
                    <a:pt x="95" y="0"/>
                    <a:pt x="95" y="0"/>
                    <a:pt x="95" y="0"/>
                  </a:cubicBezTo>
                  <a:lnTo>
                    <a:pt x="95" y="35"/>
                  </a:lnTo>
                  <a:close/>
                </a:path>
              </a:pathLst>
            </a:custGeom>
            <a:solidFill>
              <a:srgbClr val="FF9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83" name="Freeform 72"/>
            <p:cNvSpPr>
              <a:spLocks noEditPoints="1"/>
            </p:cNvSpPr>
            <p:nvPr/>
          </p:nvSpPr>
          <p:spPr bwMode="auto">
            <a:xfrm>
              <a:off x="3877" y="1496"/>
              <a:ext cx="128" cy="128"/>
            </a:xfrm>
            <a:custGeom>
              <a:avLst/>
              <a:gdLst>
                <a:gd name="T0" fmla="*/ 86 w 104"/>
                <a:gd name="T1" fmla="*/ 0 h 104"/>
                <a:gd name="T2" fmla="*/ 17 w 104"/>
                <a:gd name="T3" fmla="*/ 0 h 104"/>
                <a:gd name="T4" fmla="*/ 0 w 104"/>
                <a:gd name="T5" fmla="*/ 18 h 104"/>
                <a:gd name="T6" fmla="*/ 0 w 104"/>
                <a:gd name="T7" fmla="*/ 87 h 104"/>
                <a:gd name="T8" fmla="*/ 17 w 104"/>
                <a:gd name="T9" fmla="*/ 104 h 104"/>
                <a:gd name="T10" fmla="*/ 86 w 104"/>
                <a:gd name="T11" fmla="*/ 104 h 104"/>
                <a:gd name="T12" fmla="*/ 104 w 104"/>
                <a:gd name="T13" fmla="*/ 87 h 104"/>
                <a:gd name="T14" fmla="*/ 104 w 104"/>
                <a:gd name="T15" fmla="*/ 18 h 104"/>
                <a:gd name="T16" fmla="*/ 86 w 104"/>
                <a:gd name="T17" fmla="*/ 0 h 104"/>
                <a:gd name="T18" fmla="*/ 28 w 104"/>
                <a:gd name="T19" fmla="*/ 85 h 104"/>
                <a:gd name="T20" fmla="*/ 19 w 104"/>
                <a:gd name="T21" fmla="*/ 76 h 104"/>
                <a:gd name="T22" fmla="*/ 28 w 104"/>
                <a:gd name="T23" fmla="*/ 67 h 104"/>
                <a:gd name="T24" fmla="*/ 37 w 104"/>
                <a:gd name="T25" fmla="*/ 76 h 104"/>
                <a:gd name="T26" fmla="*/ 28 w 104"/>
                <a:gd name="T27" fmla="*/ 85 h 104"/>
                <a:gd name="T28" fmla="*/ 50 w 104"/>
                <a:gd name="T29" fmla="*/ 85 h 104"/>
                <a:gd name="T30" fmla="*/ 41 w 104"/>
                <a:gd name="T31" fmla="*/ 63 h 104"/>
                <a:gd name="T32" fmla="*/ 19 w 104"/>
                <a:gd name="T33" fmla="*/ 54 h 104"/>
                <a:gd name="T34" fmla="*/ 19 w 104"/>
                <a:gd name="T35" fmla="*/ 41 h 104"/>
                <a:gd name="T36" fmla="*/ 63 w 104"/>
                <a:gd name="T37" fmla="*/ 85 h 104"/>
                <a:gd name="T38" fmla="*/ 50 w 104"/>
                <a:gd name="T39" fmla="*/ 85 h 104"/>
                <a:gd name="T40" fmla="*/ 73 w 104"/>
                <a:gd name="T41" fmla="*/ 85 h 104"/>
                <a:gd name="T42" fmla="*/ 19 w 104"/>
                <a:gd name="T43" fmla="*/ 31 h 104"/>
                <a:gd name="T44" fmla="*/ 19 w 104"/>
                <a:gd name="T45" fmla="*/ 18 h 104"/>
                <a:gd name="T46" fmla="*/ 86 w 104"/>
                <a:gd name="T47" fmla="*/ 85 h 104"/>
                <a:gd name="T48" fmla="*/ 73 w 104"/>
                <a:gd name="T49" fmla="*/ 8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4" h="104">
                  <a:moveTo>
                    <a:pt x="86" y="0"/>
                  </a:moveTo>
                  <a:cubicBezTo>
                    <a:pt x="17" y="0"/>
                    <a:pt x="17" y="0"/>
                    <a:pt x="17" y="0"/>
                  </a:cubicBezTo>
                  <a:cubicBezTo>
                    <a:pt x="7" y="0"/>
                    <a:pt x="0" y="8"/>
                    <a:pt x="0" y="18"/>
                  </a:cubicBezTo>
                  <a:cubicBezTo>
                    <a:pt x="0" y="87"/>
                    <a:pt x="0" y="87"/>
                    <a:pt x="0" y="87"/>
                  </a:cubicBezTo>
                  <a:cubicBezTo>
                    <a:pt x="0" y="97"/>
                    <a:pt x="7" y="104"/>
                    <a:pt x="17" y="104"/>
                  </a:cubicBezTo>
                  <a:cubicBezTo>
                    <a:pt x="86" y="104"/>
                    <a:pt x="86" y="104"/>
                    <a:pt x="86" y="104"/>
                  </a:cubicBezTo>
                  <a:cubicBezTo>
                    <a:pt x="96" y="104"/>
                    <a:pt x="104" y="97"/>
                    <a:pt x="104" y="87"/>
                  </a:cubicBezTo>
                  <a:cubicBezTo>
                    <a:pt x="104" y="18"/>
                    <a:pt x="104" y="18"/>
                    <a:pt x="104" y="18"/>
                  </a:cubicBezTo>
                  <a:cubicBezTo>
                    <a:pt x="104" y="8"/>
                    <a:pt x="96" y="0"/>
                    <a:pt x="86" y="0"/>
                  </a:cubicBezTo>
                  <a:close/>
                  <a:moveTo>
                    <a:pt x="28" y="85"/>
                  </a:moveTo>
                  <a:cubicBezTo>
                    <a:pt x="23" y="85"/>
                    <a:pt x="19" y="81"/>
                    <a:pt x="19" y="76"/>
                  </a:cubicBezTo>
                  <a:cubicBezTo>
                    <a:pt x="19" y="71"/>
                    <a:pt x="23" y="67"/>
                    <a:pt x="28" y="67"/>
                  </a:cubicBezTo>
                  <a:cubicBezTo>
                    <a:pt x="33" y="67"/>
                    <a:pt x="37" y="71"/>
                    <a:pt x="37" y="76"/>
                  </a:cubicBezTo>
                  <a:cubicBezTo>
                    <a:pt x="37" y="81"/>
                    <a:pt x="33" y="85"/>
                    <a:pt x="28" y="85"/>
                  </a:cubicBezTo>
                  <a:close/>
                  <a:moveTo>
                    <a:pt x="50" y="85"/>
                  </a:moveTo>
                  <a:cubicBezTo>
                    <a:pt x="50" y="77"/>
                    <a:pt x="47" y="69"/>
                    <a:pt x="41" y="63"/>
                  </a:cubicBezTo>
                  <a:cubicBezTo>
                    <a:pt x="35" y="57"/>
                    <a:pt x="27" y="54"/>
                    <a:pt x="19" y="54"/>
                  </a:cubicBezTo>
                  <a:cubicBezTo>
                    <a:pt x="19" y="41"/>
                    <a:pt x="19" y="41"/>
                    <a:pt x="19" y="41"/>
                  </a:cubicBezTo>
                  <a:cubicBezTo>
                    <a:pt x="43" y="41"/>
                    <a:pt x="63" y="61"/>
                    <a:pt x="63" y="85"/>
                  </a:cubicBezTo>
                  <a:cubicBezTo>
                    <a:pt x="50" y="85"/>
                    <a:pt x="50" y="85"/>
                    <a:pt x="50" y="85"/>
                  </a:cubicBezTo>
                  <a:close/>
                  <a:moveTo>
                    <a:pt x="73" y="85"/>
                  </a:moveTo>
                  <a:cubicBezTo>
                    <a:pt x="73" y="55"/>
                    <a:pt x="49" y="31"/>
                    <a:pt x="19" y="31"/>
                  </a:cubicBezTo>
                  <a:cubicBezTo>
                    <a:pt x="19" y="18"/>
                    <a:pt x="19" y="18"/>
                    <a:pt x="19" y="18"/>
                  </a:cubicBezTo>
                  <a:cubicBezTo>
                    <a:pt x="56" y="18"/>
                    <a:pt x="86" y="48"/>
                    <a:pt x="86" y="85"/>
                  </a:cubicBezTo>
                  <a:cubicBezTo>
                    <a:pt x="73" y="85"/>
                    <a:pt x="73" y="85"/>
                    <a:pt x="73" y="85"/>
                  </a:cubicBezTo>
                  <a:close/>
                </a:path>
              </a:pathLst>
            </a:custGeom>
            <a:solidFill>
              <a:srgbClr val="FF9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84" name="Freeform 73"/>
            <p:cNvSpPr>
              <a:spLocks noEditPoints="1"/>
            </p:cNvSpPr>
            <p:nvPr/>
          </p:nvSpPr>
          <p:spPr bwMode="auto">
            <a:xfrm>
              <a:off x="3866" y="1995"/>
              <a:ext cx="118" cy="126"/>
            </a:xfrm>
            <a:custGeom>
              <a:avLst/>
              <a:gdLst>
                <a:gd name="T0" fmla="*/ 41 w 96"/>
                <a:gd name="T1" fmla="*/ 7 h 102"/>
                <a:gd name="T2" fmla="*/ 42 w 96"/>
                <a:gd name="T3" fmla="*/ 3 h 102"/>
                <a:gd name="T4" fmla="*/ 36 w 96"/>
                <a:gd name="T5" fmla="*/ 1 h 102"/>
                <a:gd name="T6" fmla="*/ 35 w 96"/>
                <a:gd name="T7" fmla="*/ 8 h 102"/>
                <a:gd name="T8" fmla="*/ 0 w 96"/>
                <a:gd name="T9" fmla="*/ 54 h 102"/>
                <a:gd name="T10" fmla="*/ 96 w 96"/>
                <a:gd name="T11" fmla="*/ 54 h 102"/>
                <a:gd name="T12" fmla="*/ 33 w 96"/>
                <a:gd name="T13" fmla="*/ 5 h 102"/>
                <a:gd name="T14" fmla="*/ 38 w 96"/>
                <a:gd name="T15" fmla="*/ 2 h 102"/>
                <a:gd name="T16" fmla="*/ 40 w 96"/>
                <a:gd name="T17" fmla="*/ 6 h 102"/>
                <a:gd name="T18" fmla="*/ 35 w 96"/>
                <a:gd name="T19" fmla="*/ 7 h 102"/>
                <a:gd name="T20" fmla="*/ 73 w 96"/>
                <a:gd name="T21" fmla="*/ 80 h 102"/>
                <a:gd name="T22" fmla="*/ 54 w 96"/>
                <a:gd name="T23" fmla="*/ 82 h 102"/>
                <a:gd name="T24" fmla="*/ 48 w 96"/>
                <a:gd name="T25" fmla="*/ 91 h 102"/>
                <a:gd name="T26" fmla="*/ 13 w 96"/>
                <a:gd name="T27" fmla="*/ 65 h 102"/>
                <a:gd name="T28" fmla="*/ 12 w 96"/>
                <a:gd name="T29" fmla="*/ 59 h 102"/>
                <a:gd name="T30" fmla="*/ 22 w 96"/>
                <a:gd name="T31" fmla="*/ 29 h 102"/>
                <a:gd name="T32" fmla="*/ 42 w 96"/>
                <a:gd name="T33" fmla="*/ 27 h 102"/>
                <a:gd name="T34" fmla="*/ 48 w 96"/>
                <a:gd name="T35" fmla="*/ 18 h 102"/>
                <a:gd name="T36" fmla="*/ 83 w 96"/>
                <a:gd name="T37" fmla="*/ 44 h 102"/>
                <a:gd name="T38" fmla="*/ 84 w 96"/>
                <a:gd name="T39" fmla="*/ 50 h 102"/>
                <a:gd name="T40" fmla="*/ 73 w 96"/>
                <a:gd name="T41" fmla="*/ 80 h 102"/>
                <a:gd name="T42" fmla="*/ 53 w 96"/>
                <a:gd name="T43" fmla="*/ 45 h 102"/>
                <a:gd name="T44" fmla="*/ 43 w 96"/>
                <a:gd name="T45" fmla="*/ 33 h 102"/>
                <a:gd name="T46" fmla="*/ 40 w 96"/>
                <a:gd name="T47" fmla="*/ 47 h 102"/>
                <a:gd name="T48" fmla="*/ 38 w 96"/>
                <a:gd name="T49" fmla="*/ 50 h 102"/>
                <a:gd name="T50" fmla="*/ 26 w 96"/>
                <a:gd name="T51" fmla="*/ 59 h 102"/>
                <a:gd name="T52" fmla="*/ 38 w 96"/>
                <a:gd name="T53" fmla="*/ 60 h 102"/>
                <a:gd name="T54" fmla="*/ 43 w 96"/>
                <a:gd name="T55" fmla="*/ 64 h 102"/>
                <a:gd name="T56" fmla="*/ 53 w 96"/>
                <a:gd name="T57" fmla="*/ 76 h 102"/>
                <a:gd name="T58" fmla="*/ 56 w 96"/>
                <a:gd name="T59" fmla="*/ 62 h 102"/>
                <a:gd name="T60" fmla="*/ 58 w 96"/>
                <a:gd name="T61" fmla="*/ 59 h 102"/>
                <a:gd name="T62" fmla="*/ 70 w 96"/>
                <a:gd name="T63" fmla="*/ 50 h 102"/>
                <a:gd name="T64" fmla="*/ 58 w 96"/>
                <a:gd name="T65" fmla="*/ 49 h 102"/>
                <a:gd name="T66" fmla="*/ 48 w 96"/>
                <a:gd name="T67" fmla="*/ 45 h 102"/>
                <a:gd name="T68" fmla="*/ 48 w 96"/>
                <a:gd name="T69" fmla="*/ 45 h 102"/>
                <a:gd name="T70" fmla="*/ 48 w 96"/>
                <a:gd name="T71" fmla="*/ 45 h 102"/>
                <a:gd name="T72" fmla="*/ 49 w 96"/>
                <a:gd name="T73" fmla="*/ 45 h 102"/>
                <a:gd name="T74" fmla="*/ 52 w 96"/>
                <a:gd name="T75" fmla="*/ 46 h 102"/>
                <a:gd name="T76" fmla="*/ 39 w 96"/>
                <a:gd name="T77" fmla="*/ 58 h 102"/>
                <a:gd name="T78" fmla="*/ 46 w 96"/>
                <a:gd name="T79" fmla="*/ 45 h 102"/>
                <a:gd name="T80" fmla="*/ 53 w 96"/>
                <a:gd name="T81" fmla="*/ 63 h 102"/>
                <a:gd name="T82" fmla="*/ 50 w 96"/>
                <a:gd name="T83" fmla="*/ 64 h 102"/>
                <a:gd name="T84" fmla="*/ 47 w 96"/>
                <a:gd name="T85" fmla="*/ 64 h 102"/>
                <a:gd name="T86" fmla="*/ 47 w 96"/>
                <a:gd name="T87" fmla="*/ 64 h 102"/>
                <a:gd name="T88" fmla="*/ 51 w 96"/>
                <a:gd name="T89" fmla="*/ 58 h 102"/>
                <a:gd name="T90" fmla="*/ 57 w 96"/>
                <a:gd name="T91" fmla="*/ 52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96" h="102">
                  <a:moveTo>
                    <a:pt x="48" y="7"/>
                  </a:moveTo>
                  <a:cubicBezTo>
                    <a:pt x="46" y="7"/>
                    <a:pt x="43" y="7"/>
                    <a:pt x="41" y="7"/>
                  </a:cubicBezTo>
                  <a:cubicBezTo>
                    <a:pt x="41" y="7"/>
                    <a:pt x="41" y="7"/>
                    <a:pt x="41" y="7"/>
                  </a:cubicBezTo>
                  <a:cubicBezTo>
                    <a:pt x="42" y="6"/>
                    <a:pt x="43" y="5"/>
                    <a:pt x="42" y="3"/>
                  </a:cubicBezTo>
                  <a:cubicBezTo>
                    <a:pt x="42" y="2"/>
                    <a:pt x="40" y="0"/>
                    <a:pt x="38" y="0"/>
                  </a:cubicBezTo>
                  <a:cubicBezTo>
                    <a:pt x="37" y="0"/>
                    <a:pt x="37" y="0"/>
                    <a:pt x="36" y="1"/>
                  </a:cubicBezTo>
                  <a:cubicBezTo>
                    <a:pt x="33" y="1"/>
                    <a:pt x="31" y="3"/>
                    <a:pt x="32" y="6"/>
                  </a:cubicBezTo>
                  <a:cubicBezTo>
                    <a:pt x="32" y="7"/>
                    <a:pt x="33" y="8"/>
                    <a:pt x="35" y="8"/>
                  </a:cubicBezTo>
                  <a:cubicBezTo>
                    <a:pt x="35" y="8"/>
                    <a:pt x="35" y="8"/>
                    <a:pt x="35" y="9"/>
                  </a:cubicBezTo>
                  <a:cubicBezTo>
                    <a:pt x="15" y="14"/>
                    <a:pt x="0" y="33"/>
                    <a:pt x="0" y="54"/>
                  </a:cubicBezTo>
                  <a:cubicBezTo>
                    <a:pt x="0" y="81"/>
                    <a:pt x="22" y="102"/>
                    <a:pt x="48" y="102"/>
                  </a:cubicBezTo>
                  <a:cubicBezTo>
                    <a:pt x="74" y="102"/>
                    <a:pt x="96" y="81"/>
                    <a:pt x="96" y="54"/>
                  </a:cubicBezTo>
                  <a:cubicBezTo>
                    <a:pt x="96" y="28"/>
                    <a:pt x="74" y="7"/>
                    <a:pt x="48" y="7"/>
                  </a:cubicBezTo>
                  <a:close/>
                  <a:moveTo>
                    <a:pt x="33" y="5"/>
                  </a:moveTo>
                  <a:cubicBezTo>
                    <a:pt x="33" y="4"/>
                    <a:pt x="35" y="3"/>
                    <a:pt x="37" y="2"/>
                  </a:cubicBezTo>
                  <a:cubicBezTo>
                    <a:pt x="37" y="2"/>
                    <a:pt x="37" y="2"/>
                    <a:pt x="38" y="2"/>
                  </a:cubicBezTo>
                  <a:cubicBezTo>
                    <a:pt x="39" y="2"/>
                    <a:pt x="41" y="3"/>
                    <a:pt x="41" y="4"/>
                  </a:cubicBezTo>
                  <a:cubicBezTo>
                    <a:pt x="41" y="4"/>
                    <a:pt x="41" y="5"/>
                    <a:pt x="40" y="6"/>
                  </a:cubicBezTo>
                  <a:cubicBezTo>
                    <a:pt x="39" y="5"/>
                    <a:pt x="38" y="5"/>
                    <a:pt x="37" y="5"/>
                  </a:cubicBezTo>
                  <a:cubicBezTo>
                    <a:pt x="36" y="5"/>
                    <a:pt x="36" y="6"/>
                    <a:pt x="35" y="7"/>
                  </a:cubicBezTo>
                  <a:cubicBezTo>
                    <a:pt x="34" y="7"/>
                    <a:pt x="33" y="6"/>
                    <a:pt x="33" y="5"/>
                  </a:cubicBezTo>
                  <a:close/>
                  <a:moveTo>
                    <a:pt x="73" y="80"/>
                  </a:moveTo>
                  <a:cubicBezTo>
                    <a:pt x="69" y="84"/>
                    <a:pt x="64" y="88"/>
                    <a:pt x="58" y="89"/>
                  </a:cubicBezTo>
                  <a:cubicBezTo>
                    <a:pt x="54" y="82"/>
                    <a:pt x="54" y="82"/>
                    <a:pt x="54" y="82"/>
                  </a:cubicBezTo>
                  <a:cubicBezTo>
                    <a:pt x="53" y="90"/>
                    <a:pt x="53" y="90"/>
                    <a:pt x="53" y="90"/>
                  </a:cubicBezTo>
                  <a:cubicBezTo>
                    <a:pt x="51" y="91"/>
                    <a:pt x="50" y="91"/>
                    <a:pt x="48" y="91"/>
                  </a:cubicBezTo>
                  <a:cubicBezTo>
                    <a:pt x="38" y="91"/>
                    <a:pt x="29" y="87"/>
                    <a:pt x="22" y="80"/>
                  </a:cubicBezTo>
                  <a:cubicBezTo>
                    <a:pt x="18" y="76"/>
                    <a:pt x="15" y="70"/>
                    <a:pt x="13" y="65"/>
                  </a:cubicBezTo>
                  <a:cubicBezTo>
                    <a:pt x="20" y="60"/>
                    <a:pt x="20" y="60"/>
                    <a:pt x="20" y="60"/>
                  </a:cubicBezTo>
                  <a:cubicBezTo>
                    <a:pt x="12" y="59"/>
                    <a:pt x="12" y="59"/>
                    <a:pt x="12" y="59"/>
                  </a:cubicBezTo>
                  <a:cubicBezTo>
                    <a:pt x="12" y="58"/>
                    <a:pt x="12" y="56"/>
                    <a:pt x="12" y="54"/>
                  </a:cubicBezTo>
                  <a:cubicBezTo>
                    <a:pt x="12" y="45"/>
                    <a:pt x="15" y="36"/>
                    <a:pt x="22" y="29"/>
                  </a:cubicBezTo>
                  <a:cubicBezTo>
                    <a:pt x="27" y="24"/>
                    <a:pt x="32" y="21"/>
                    <a:pt x="38" y="20"/>
                  </a:cubicBezTo>
                  <a:cubicBezTo>
                    <a:pt x="42" y="27"/>
                    <a:pt x="42" y="27"/>
                    <a:pt x="42" y="27"/>
                  </a:cubicBezTo>
                  <a:cubicBezTo>
                    <a:pt x="43" y="19"/>
                    <a:pt x="43" y="19"/>
                    <a:pt x="43" y="19"/>
                  </a:cubicBezTo>
                  <a:cubicBezTo>
                    <a:pt x="45" y="18"/>
                    <a:pt x="46" y="18"/>
                    <a:pt x="48" y="18"/>
                  </a:cubicBezTo>
                  <a:cubicBezTo>
                    <a:pt x="58" y="18"/>
                    <a:pt x="67" y="22"/>
                    <a:pt x="73" y="29"/>
                  </a:cubicBezTo>
                  <a:cubicBezTo>
                    <a:pt x="78" y="33"/>
                    <a:pt x="81" y="39"/>
                    <a:pt x="83" y="44"/>
                  </a:cubicBezTo>
                  <a:cubicBezTo>
                    <a:pt x="76" y="49"/>
                    <a:pt x="76" y="49"/>
                    <a:pt x="76" y="49"/>
                  </a:cubicBezTo>
                  <a:cubicBezTo>
                    <a:pt x="84" y="50"/>
                    <a:pt x="84" y="50"/>
                    <a:pt x="84" y="50"/>
                  </a:cubicBezTo>
                  <a:cubicBezTo>
                    <a:pt x="84" y="51"/>
                    <a:pt x="84" y="53"/>
                    <a:pt x="84" y="54"/>
                  </a:cubicBezTo>
                  <a:cubicBezTo>
                    <a:pt x="84" y="64"/>
                    <a:pt x="80" y="73"/>
                    <a:pt x="73" y="80"/>
                  </a:cubicBezTo>
                  <a:close/>
                  <a:moveTo>
                    <a:pt x="73" y="30"/>
                  </a:moveTo>
                  <a:cubicBezTo>
                    <a:pt x="53" y="45"/>
                    <a:pt x="53" y="45"/>
                    <a:pt x="53" y="45"/>
                  </a:cubicBezTo>
                  <a:cubicBezTo>
                    <a:pt x="52" y="44"/>
                    <a:pt x="50" y="43"/>
                    <a:pt x="48" y="43"/>
                  </a:cubicBezTo>
                  <a:cubicBezTo>
                    <a:pt x="43" y="33"/>
                    <a:pt x="43" y="33"/>
                    <a:pt x="43" y="33"/>
                  </a:cubicBezTo>
                  <a:cubicBezTo>
                    <a:pt x="43" y="44"/>
                    <a:pt x="43" y="44"/>
                    <a:pt x="43" y="44"/>
                  </a:cubicBezTo>
                  <a:cubicBezTo>
                    <a:pt x="42" y="45"/>
                    <a:pt x="40" y="46"/>
                    <a:pt x="40" y="47"/>
                  </a:cubicBezTo>
                  <a:cubicBezTo>
                    <a:pt x="33" y="45"/>
                    <a:pt x="33" y="45"/>
                    <a:pt x="33" y="45"/>
                  </a:cubicBezTo>
                  <a:cubicBezTo>
                    <a:pt x="38" y="50"/>
                    <a:pt x="38" y="50"/>
                    <a:pt x="38" y="50"/>
                  </a:cubicBezTo>
                  <a:cubicBezTo>
                    <a:pt x="37" y="51"/>
                    <a:pt x="37" y="53"/>
                    <a:pt x="37" y="54"/>
                  </a:cubicBezTo>
                  <a:cubicBezTo>
                    <a:pt x="26" y="59"/>
                    <a:pt x="26" y="59"/>
                    <a:pt x="26" y="59"/>
                  </a:cubicBezTo>
                  <a:cubicBezTo>
                    <a:pt x="38" y="59"/>
                    <a:pt x="38" y="59"/>
                    <a:pt x="38" y="59"/>
                  </a:cubicBezTo>
                  <a:cubicBezTo>
                    <a:pt x="38" y="59"/>
                    <a:pt x="38" y="60"/>
                    <a:pt x="38" y="60"/>
                  </a:cubicBezTo>
                  <a:cubicBezTo>
                    <a:pt x="23" y="79"/>
                    <a:pt x="23" y="79"/>
                    <a:pt x="23" y="79"/>
                  </a:cubicBezTo>
                  <a:cubicBezTo>
                    <a:pt x="43" y="64"/>
                    <a:pt x="43" y="64"/>
                    <a:pt x="43" y="64"/>
                  </a:cubicBezTo>
                  <a:cubicBezTo>
                    <a:pt x="44" y="65"/>
                    <a:pt x="46" y="66"/>
                    <a:pt x="47" y="66"/>
                  </a:cubicBezTo>
                  <a:cubicBezTo>
                    <a:pt x="53" y="76"/>
                    <a:pt x="53" y="76"/>
                    <a:pt x="53" y="76"/>
                  </a:cubicBezTo>
                  <a:cubicBezTo>
                    <a:pt x="53" y="64"/>
                    <a:pt x="53" y="64"/>
                    <a:pt x="53" y="64"/>
                  </a:cubicBezTo>
                  <a:cubicBezTo>
                    <a:pt x="54" y="64"/>
                    <a:pt x="55" y="63"/>
                    <a:pt x="56" y="62"/>
                  </a:cubicBezTo>
                  <a:cubicBezTo>
                    <a:pt x="63" y="64"/>
                    <a:pt x="63" y="64"/>
                    <a:pt x="63" y="64"/>
                  </a:cubicBezTo>
                  <a:cubicBezTo>
                    <a:pt x="58" y="59"/>
                    <a:pt x="58" y="59"/>
                    <a:pt x="58" y="59"/>
                  </a:cubicBezTo>
                  <a:cubicBezTo>
                    <a:pt x="59" y="58"/>
                    <a:pt x="59" y="56"/>
                    <a:pt x="59" y="55"/>
                  </a:cubicBezTo>
                  <a:cubicBezTo>
                    <a:pt x="70" y="50"/>
                    <a:pt x="70" y="50"/>
                    <a:pt x="70" y="50"/>
                  </a:cubicBezTo>
                  <a:cubicBezTo>
                    <a:pt x="58" y="50"/>
                    <a:pt x="58" y="50"/>
                    <a:pt x="58" y="50"/>
                  </a:cubicBezTo>
                  <a:cubicBezTo>
                    <a:pt x="58" y="49"/>
                    <a:pt x="58" y="49"/>
                    <a:pt x="58" y="49"/>
                  </a:cubicBezTo>
                  <a:lnTo>
                    <a:pt x="73" y="30"/>
                  </a:lnTo>
                  <a:close/>
                  <a:moveTo>
                    <a:pt x="48" y="45"/>
                  </a:moveTo>
                  <a:cubicBezTo>
                    <a:pt x="48" y="45"/>
                    <a:pt x="48" y="45"/>
                    <a:pt x="48" y="45"/>
                  </a:cubicBezTo>
                  <a:cubicBezTo>
                    <a:pt x="48" y="45"/>
                    <a:pt x="48" y="45"/>
                    <a:pt x="48" y="45"/>
                  </a:cubicBezTo>
                  <a:close/>
                  <a:moveTo>
                    <a:pt x="46" y="45"/>
                  </a:moveTo>
                  <a:cubicBezTo>
                    <a:pt x="47" y="45"/>
                    <a:pt x="47" y="45"/>
                    <a:pt x="48" y="45"/>
                  </a:cubicBezTo>
                  <a:cubicBezTo>
                    <a:pt x="48" y="45"/>
                    <a:pt x="49" y="45"/>
                    <a:pt x="49" y="45"/>
                  </a:cubicBezTo>
                  <a:cubicBezTo>
                    <a:pt x="49" y="45"/>
                    <a:pt x="49" y="45"/>
                    <a:pt x="49" y="45"/>
                  </a:cubicBezTo>
                  <a:cubicBezTo>
                    <a:pt x="49" y="45"/>
                    <a:pt x="49" y="45"/>
                    <a:pt x="49" y="45"/>
                  </a:cubicBezTo>
                  <a:cubicBezTo>
                    <a:pt x="50" y="45"/>
                    <a:pt x="51" y="45"/>
                    <a:pt x="52" y="46"/>
                  </a:cubicBezTo>
                  <a:cubicBezTo>
                    <a:pt x="45" y="51"/>
                    <a:pt x="45" y="51"/>
                    <a:pt x="45" y="51"/>
                  </a:cubicBezTo>
                  <a:cubicBezTo>
                    <a:pt x="39" y="58"/>
                    <a:pt x="39" y="58"/>
                    <a:pt x="39" y="58"/>
                  </a:cubicBezTo>
                  <a:cubicBezTo>
                    <a:pt x="39" y="58"/>
                    <a:pt x="39" y="57"/>
                    <a:pt x="39" y="56"/>
                  </a:cubicBezTo>
                  <a:cubicBezTo>
                    <a:pt x="37" y="51"/>
                    <a:pt x="41" y="46"/>
                    <a:pt x="46" y="45"/>
                  </a:cubicBezTo>
                  <a:close/>
                  <a:moveTo>
                    <a:pt x="53" y="63"/>
                  </a:moveTo>
                  <a:cubicBezTo>
                    <a:pt x="53" y="63"/>
                    <a:pt x="53" y="63"/>
                    <a:pt x="53" y="63"/>
                  </a:cubicBezTo>
                  <a:cubicBezTo>
                    <a:pt x="53" y="63"/>
                    <a:pt x="53" y="63"/>
                    <a:pt x="53" y="63"/>
                  </a:cubicBezTo>
                  <a:cubicBezTo>
                    <a:pt x="52" y="63"/>
                    <a:pt x="51" y="64"/>
                    <a:pt x="50" y="64"/>
                  </a:cubicBezTo>
                  <a:cubicBezTo>
                    <a:pt x="49" y="64"/>
                    <a:pt x="49" y="64"/>
                    <a:pt x="48" y="64"/>
                  </a:cubicBezTo>
                  <a:cubicBezTo>
                    <a:pt x="47" y="64"/>
                    <a:pt x="47" y="64"/>
                    <a:pt x="47" y="64"/>
                  </a:cubicBezTo>
                  <a:cubicBezTo>
                    <a:pt x="47" y="64"/>
                    <a:pt x="47" y="64"/>
                    <a:pt x="47" y="64"/>
                  </a:cubicBezTo>
                  <a:cubicBezTo>
                    <a:pt x="47" y="64"/>
                    <a:pt x="47" y="64"/>
                    <a:pt x="47" y="64"/>
                  </a:cubicBezTo>
                  <a:cubicBezTo>
                    <a:pt x="46" y="64"/>
                    <a:pt x="45" y="64"/>
                    <a:pt x="44" y="63"/>
                  </a:cubicBezTo>
                  <a:cubicBezTo>
                    <a:pt x="51" y="58"/>
                    <a:pt x="51" y="58"/>
                    <a:pt x="51" y="58"/>
                  </a:cubicBezTo>
                  <a:cubicBezTo>
                    <a:pt x="57" y="51"/>
                    <a:pt x="57" y="51"/>
                    <a:pt x="57" y="51"/>
                  </a:cubicBezTo>
                  <a:cubicBezTo>
                    <a:pt x="57" y="51"/>
                    <a:pt x="57" y="52"/>
                    <a:pt x="57" y="52"/>
                  </a:cubicBezTo>
                  <a:cubicBezTo>
                    <a:pt x="58" y="57"/>
                    <a:pt x="56" y="61"/>
                    <a:pt x="53" y="63"/>
                  </a:cubicBezTo>
                  <a:close/>
                </a:path>
              </a:pathLst>
            </a:custGeom>
            <a:solidFill>
              <a:srgbClr val="6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85" name="Freeform 74"/>
            <p:cNvSpPr>
              <a:spLocks/>
            </p:cNvSpPr>
            <p:nvPr/>
          </p:nvSpPr>
          <p:spPr bwMode="auto">
            <a:xfrm>
              <a:off x="3820" y="1650"/>
              <a:ext cx="131" cy="132"/>
            </a:xfrm>
            <a:custGeom>
              <a:avLst/>
              <a:gdLst>
                <a:gd name="T0" fmla="*/ 90 w 107"/>
                <a:gd name="T1" fmla="*/ 74 h 107"/>
                <a:gd name="T2" fmla="*/ 78 w 107"/>
                <a:gd name="T3" fmla="*/ 79 h 107"/>
                <a:gd name="T4" fmla="*/ 33 w 107"/>
                <a:gd name="T5" fmla="*/ 56 h 107"/>
                <a:gd name="T6" fmla="*/ 34 w 107"/>
                <a:gd name="T7" fmla="*/ 54 h 107"/>
                <a:gd name="T8" fmla="*/ 33 w 107"/>
                <a:gd name="T9" fmla="*/ 51 h 107"/>
                <a:gd name="T10" fmla="*/ 78 w 107"/>
                <a:gd name="T11" fmla="*/ 28 h 107"/>
                <a:gd name="T12" fmla="*/ 90 w 107"/>
                <a:gd name="T13" fmla="*/ 34 h 107"/>
                <a:gd name="T14" fmla="*/ 107 w 107"/>
                <a:gd name="T15" fmla="*/ 17 h 107"/>
                <a:gd name="T16" fmla="*/ 90 w 107"/>
                <a:gd name="T17" fmla="*/ 0 h 107"/>
                <a:gd name="T18" fmla="*/ 74 w 107"/>
                <a:gd name="T19" fmla="*/ 17 h 107"/>
                <a:gd name="T20" fmla="*/ 74 w 107"/>
                <a:gd name="T21" fmla="*/ 20 h 107"/>
                <a:gd name="T22" fmla="*/ 29 w 107"/>
                <a:gd name="T23" fmla="*/ 42 h 107"/>
                <a:gd name="T24" fmla="*/ 17 w 107"/>
                <a:gd name="T25" fmla="*/ 37 h 107"/>
                <a:gd name="T26" fmla="*/ 0 w 107"/>
                <a:gd name="T27" fmla="*/ 54 h 107"/>
                <a:gd name="T28" fmla="*/ 17 w 107"/>
                <a:gd name="T29" fmla="*/ 70 h 107"/>
                <a:gd name="T30" fmla="*/ 29 w 107"/>
                <a:gd name="T31" fmla="*/ 65 h 107"/>
                <a:gd name="T32" fmla="*/ 74 w 107"/>
                <a:gd name="T33" fmla="*/ 88 h 107"/>
                <a:gd name="T34" fmla="*/ 74 w 107"/>
                <a:gd name="T35" fmla="*/ 90 h 107"/>
                <a:gd name="T36" fmla="*/ 90 w 107"/>
                <a:gd name="T37" fmla="*/ 107 h 107"/>
                <a:gd name="T38" fmla="*/ 107 w 107"/>
                <a:gd name="T39" fmla="*/ 90 h 107"/>
                <a:gd name="T40" fmla="*/ 90 w 107"/>
                <a:gd name="T41" fmla="*/ 74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 h="107">
                  <a:moveTo>
                    <a:pt x="90" y="74"/>
                  </a:moveTo>
                  <a:cubicBezTo>
                    <a:pt x="86" y="74"/>
                    <a:pt x="81" y="76"/>
                    <a:pt x="78" y="79"/>
                  </a:cubicBezTo>
                  <a:cubicBezTo>
                    <a:pt x="33" y="56"/>
                    <a:pt x="33" y="56"/>
                    <a:pt x="33" y="56"/>
                  </a:cubicBezTo>
                  <a:cubicBezTo>
                    <a:pt x="34" y="55"/>
                    <a:pt x="34" y="55"/>
                    <a:pt x="34" y="54"/>
                  </a:cubicBezTo>
                  <a:cubicBezTo>
                    <a:pt x="34" y="53"/>
                    <a:pt x="34" y="52"/>
                    <a:pt x="33" y="51"/>
                  </a:cubicBezTo>
                  <a:cubicBezTo>
                    <a:pt x="78" y="28"/>
                    <a:pt x="78" y="28"/>
                    <a:pt x="78" y="28"/>
                  </a:cubicBezTo>
                  <a:cubicBezTo>
                    <a:pt x="81" y="32"/>
                    <a:pt x="86" y="34"/>
                    <a:pt x="90" y="34"/>
                  </a:cubicBezTo>
                  <a:cubicBezTo>
                    <a:pt x="100" y="34"/>
                    <a:pt x="107" y="26"/>
                    <a:pt x="107" y="17"/>
                  </a:cubicBezTo>
                  <a:cubicBezTo>
                    <a:pt x="107" y="8"/>
                    <a:pt x="100" y="0"/>
                    <a:pt x="90" y="0"/>
                  </a:cubicBezTo>
                  <a:cubicBezTo>
                    <a:pt x="81" y="0"/>
                    <a:pt x="74" y="8"/>
                    <a:pt x="74" y="17"/>
                  </a:cubicBezTo>
                  <a:cubicBezTo>
                    <a:pt x="74" y="18"/>
                    <a:pt x="74" y="19"/>
                    <a:pt x="74" y="20"/>
                  </a:cubicBezTo>
                  <a:cubicBezTo>
                    <a:pt x="29" y="42"/>
                    <a:pt x="29" y="42"/>
                    <a:pt x="29" y="42"/>
                  </a:cubicBezTo>
                  <a:cubicBezTo>
                    <a:pt x="26" y="39"/>
                    <a:pt x="22" y="37"/>
                    <a:pt x="17" y="37"/>
                  </a:cubicBezTo>
                  <a:cubicBezTo>
                    <a:pt x="8" y="37"/>
                    <a:pt x="0" y="44"/>
                    <a:pt x="0" y="54"/>
                  </a:cubicBezTo>
                  <a:cubicBezTo>
                    <a:pt x="0" y="63"/>
                    <a:pt x="8" y="70"/>
                    <a:pt x="17" y="70"/>
                  </a:cubicBezTo>
                  <a:cubicBezTo>
                    <a:pt x="22" y="70"/>
                    <a:pt x="26" y="68"/>
                    <a:pt x="29" y="65"/>
                  </a:cubicBezTo>
                  <a:cubicBezTo>
                    <a:pt x="74" y="88"/>
                    <a:pt x="74" y="88"/>
                    <a:pt x="74" y="88"/>
                  </a:cubicBezTo>
                  <a:cubicBezTo>
                    <a:pt x="74" y="89"/>
                    <a:pt x="74" y="89"/>
                    <a:pt x="74" y="90"/>
                  </a:cubicBezTo>
                  <a:cubicBezTo>
                    <a:pt x="74" y="100"/>
                    <a:pt x="81" y="107"/>
                    <a:pt x="90" y="107"/>
                  </a:cubicBezTo>
                  <a:cubicBezTo>
                    <a:pt x="100" y="107"/>
                    <a:pt x="107" y="100"/>
                    <a:pt x="107" y="90"/>
                  </a:cubicBezTo>
                  <a:cubicBezTo>
                    <a:pt x="107" y="81"/>
                    <a:pt x="100" y="74"/>
                    <a:pt x="90" y="74"/>
                  </a:cubicBezTo>
                  <a:close/>
                </a:path>
              </a:pathLst>
            </a:custGeom>
            <a:solidFill>
              <a:srgbClr val="EA1D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86" name="Freeform 75"/>
            <p:cNvSpPr>
              <a:spLocks noEditPoints="1"/>
            </p:cNvSpPr>
            <p:nvPr/>
          </p:nvSpPr>
          <p:spPr bwMode="auto">
            <a:xfrm>
              <a:off x="3863" y="1342"/>
              <a:ext cx="125" cy="135"/>
            </a:xfrm>
            <a:custGeom>
              <a:avLst/>
              <a:gdLst>
                <a:gd name="T0" fmla="*/ 13 w 102"/>
                <a:gd name="T1" fmla="*/ 99 h 110"/>
                <a:gd name="T2" fmla="*/ 24 w 102"/>
                <a:gd name="T3" fmla="*/ 110 h 110"/>
                <a:gd name="T4" fmla="*/ 34 w 102"/>
                <a:gd name="T5" fmla="*/ 99 h 110"/>
                <a:gd name="T6" fmla="*/ 34 w 102"/>
                <a:gd name="T7" fmla="*/ 99 h 110"/>
                <a:gd name="T8" fmla="*/ 24 w 102"/>
                <a:gd name="T9" fmla="*/ 89 h 110"/>
                <a:gd name="T10" fmla="*/ 13 w 102"/>
                <a:gd name="T11" fmla="*/ 99 h 110"/>
                <a:gd name="T12" fmla="*/ 82 w 102"/>
                <a:gd name="T13" fmla="*/ 99 h 110"/>
                <a:gd name="T14" fmla="*/ 92 w 102"/>
                <a:gd name="T15" fmla="*/ 110 h 110"/>
                <a:gd name="T16" fmla="*/ 102 w 102"/>
                <a:gd name="T17" fmla="*/ 99 h 110"/>
                <a:gd name="T18" fmla="*/ 102 w 102"/>
                <a:gd name="T19" fmla="*/ 99 h 110"/>
                <a:gd name="T20" fmla="*/ 92 w 102"/>
                <a:gd name="T21" fmla="*/ 89 h 110"/>
                <a:gd name="T22" fmla="*/ 82 w 102"/>
                <a:gd name="T23" fmla="*/ 99 h 110"/>
                <a:gd name="T24" fmla="*/ 102 w 102"/>
                <a:gd name="T25" fmla="*/ 55 h 110"/>
                <a:gd name="T26" fmla="*/ 102 w 102"/>
                <a:gd name="T27" fmla="*/ 14 h 110"/>
                <a:gd name="T28" fmla="*/ 13 w 102"/>
                <a:gd name="T29" fmla="*/ 14 h 110"/>
                <a:gd name="T30" fmla="*/ 0 w 102"/>
                <a:gd name="T31" fmla="*/ 0 h 110"/>
                <a:gd name="T32" fmla="*/ 0 w 102"/>
                <a:gd name="T33" fmla="*/ 7 h 110"/>
                <a:gd name="T34" fmla="*/ 7 w 102"/>
                <a:gd name="T35" fmla="*/ 14 h 110"/>
                <a:gd name="T36" fmla="*/ 12 w 102"/>
                <a:gd name="T37" fmla="*/ 58 h 110"/>
                <a:gd name="T38" fmla="*/ 7 w 102"/>
                <a:gd name="T39" fmla="*/ 69 h 110"/>
                <a:gd name="T40" fmla="*/ 20 w 102"/>
                <a:gd name="T41" fmla="*/ 82 h 110"/>
                <a:gd name="T42" fmla="*/ 102 w 102"/>
                <a:gd name="T43" fmla="*/ 82 h 110"/>
                <a:gd name="T44" fmla="*/ 102 w 102"/>
                <a:gd name="T45" fmla="*/ 75 h 110"/>
                <a:gd name="T46" fmla="*/ 20 w 102"/>
                <a:gd name="T47" fmla="*/ 75 h 110"/>
                <a:gd name="T48" fmla="*/ 13 w 102"/>
                <a:gd name="T49" fmla="*/ 69 h 110"/>
                <a:gd name="T50" fmla="*/ 13 w 102"/>
                <a:gd name="T51" fmla="*/ 69 h 110"/>
                <a:gd name="T52" fmla="*/ 102 w 102"/>
                <a:gd name="T53" fmla="*/ 55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2" h="110">
                  <a:moveTo>
                    <a:pt x="13" y="99"/>
                  </a:moveTo>
                  <a:cubicBezTo>
                    <a:pt x="13" y="105"/>
                    <a:pt x="18" y="110"/>
                    <a:pt x="24" y="110"/>
                  </a:cubicBezTo>
                  <a:cubicBezTo>
                    <a:pt x="29" y="110"/>
                    <a:pt x="34" y="105"/>
                    <a:pt x="34" y="99"/>
                  </a:cubicBezTo>
                  <a:cubicBezTo>
                    <a:pt x="34" y="99"/>
                    <a:pt x="34" y="99"/>
                    <a:pt x="34" y="99"/>
                  </a:cubicBezTo>
                  <a:cubicBezTo>
                    <a:pt x="34" y="94"/>
                    <a:pt x="29" y="89"/>
                    <a:pt x="24" y="89"/>
                  </a:cubicBezTo>
                  <a:cubicBezTo>
                    <a:pt x="18" y="89"/>
                    <a:pt x="13" y="94"/>
                    <a:pt x="13" y="99"/>
                  </a:cubicBezTo>
                  <a:close/>
                  <a:moveTo>
                    <a:pt x="82" y="99"/>
                  </a:moveTo>
                  <a:cubicBezTo>
                    <a:pt x="82" y="105"/>
                    <a:pt x="86" y="110"/>
                    <a:pt x="92" y="110"/>
                  </a:cubicBezTo>
                  <a:cubicBezTo>
                    <a:pt x="98" y="110"/>
                    <a:pt x="102" y="105"/>
                    <a:pt x="102" y="99"/>
                  </a:cubicBezTo>
                  <a:cubicBezTo>
                    <a:pt x="102" y="99"/>
                    <a:pt x="102" y="99"/>
                    <a:pt x="102" y="99"/>
                  </a:cubicBezTo>
                  <a:cubicBezTo>
                    <a:pt x="102" y="94"/>
                    <a:pt x="98" y="89"/>
                    <a:pt x="92" y="89"/>
                  </a:cubicBezTo>
                  <a:cubicBezTo>
                    <a:pt x="86" y="89"/>
                    <a:pt x="82" y="94"/>
                    <a:pt x="82" y="99"/>
                  </a:cubicBezTo>
                  <a:close/>
                  <a:moveTo>
                    <a:pt x="102" y="55"/>
                  </a:moveTo>
                  <a:cubicBezTo>
                    <a:pt x="102" y="14"/>
                    <a:pt x="102" y="14"/>
                    <a:pt x="102" y="14"/>
                  </a:cubicBezTo>
                  <a:cubicBezTo>
                    <a:pt x="13" y="14"/>
                    <a:pt x="13" y="14"/>
                    <a:pt x="13" y="14"/>
                  </a:cubicBezTo>
                  <a:cubicBezTo>
                    <a:pt x="13" y="6"/>
                    <a:pt x="7" y="0"/>
                    <a:pt x="0" y="0"/>
                  </a:cubicBezTo>
                  <a:cubicBezTo>
                    <a:pt x="0" y="7"/>
                    <a:pt x="0" y="7"/>
                    <a:pt x="0" y="7"/>
                  </a:cubicBezTo>
                  <a:cubicBezTo>
                    <a:pt x="3" y="7"/>
                    <a:pt x="7" y="10"/>
                    <a:pt x="7" y="14"/>
                  </a:cubicBezTo>
                  <a:cubicBezTo>
                    <a:pt x="12" y="58"/>
                    <a:pt x="12" y="58"/>
                    <a:pt x="12" y="58"/>
                  </a:cubicBezTo>
                  <a:cubicBezTo>
                    <a:pt x="9" y="60"/>
                    <a:pt x="7" y="64"/>
                    <a:pt x="7" y="69"/>
                  </a:cubicBezTo>
                  <a:cubicBezTo>
                    <a:pt x="7" y="76"/>
                    <a:pt x="13" y="82"/>
                    <a:pt x="20" y="82"/>
                  </a:cubicBezTo>
                  <a:cubicBezTo>
                    <a:pt x="102" y="82"/>
                    <a:pt x="102" y="82"/>
                    <a:pt x="102" y="82"/>
                  </a:cubicBezTo>
                  <a:cubicBezTo>
                    <a:pt x="102" y="75"/>
                    <a:pt x="102" y="75"/>
                    <a:pt x="102" y="75"/>
                  </a:cubicBezTo>
                  <a:cubicBezTo>
                    <a:pt x="20" y="75"/>
                    <a:pt x="20" y="75"/>
                    <a:pt x="20" y="75"/>
                  </a:cubicBezTo>
                  <a:cubicBezTo>
                    <a:pt x="16" y="75"/>
                    <a:pt x="13" y="72"/>
                    <a:pt x="13" y="69"/>
                  </a:cubicBezTo>
                  <a:cubicBezTo>
                    <a:pt x="13" y="69"/>
                    <a:pt x="13" y="69"/>
                    <a:pt x="13" y="69"/>
                  </a:cubicBezTo>
                  <a:lnTo>
                    <a:pt x="102" y="55"/>
                  </a:lnTo>
                  <a:close/>
                </a:path>
              </a:pathLst>
            </a:custGeom>
            <a:solidFill>
              <a:srgbClr val="EDE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87" name="Freeform 76"/>
            <p:cNvSpPr>
              <a:spLocks noEditPoints="1"/>
            </p:cNvSpPr>
            <p:nvPr/>
          </p:nvSpPr>
          <p:spPr bwMode="auto">
            <a:xfrm>
              <a:off x="3897" y="1236"/>
              <a:ext cx="106" cy="103"/>
            </a:xfrm>
            <a:custGeom>
              <a:avLst/>
              <a:gdLst>
                <a:gd name="T0" fmla="*/ 82 w 86"/>
                <a:gd name="T1" fmla="*/ 47 h 84"/>
                <a:gd name="T2" fmla="*/ 82 w 86"/>
                <a:gd name="T3" fmla="*/ 42 h 84"/>
                <a:gd name="T4" fmla="*/ 43 w 86"/>
                <a:gd name="T5" fmla="*/ 3 h 84"/>
                <a:gd name="T6" fmla="*/ 36 w 86"/>
                <a:gd name="T7" fmla="*/ 3 h 84"/>
                <a:gd name="T8" fmla="*/ 24 w 86"/>
                <a:gd name="T9" fmla="*/ 0 h 84"/>
                <a:gd name="T10" fmla="*/ 0 w 86"/>
                <a:gd name="T11" fmla="*/ 23 h 84"/>
                <a:gd name="T12" fmla="*/ 4 w 86"/>
                <a:gd name="T13" fmla="*/ 36 h 84"/>
                <a:gd name="T14" fmla="*/ 4 w 86"/>
                <a:gd name="T15" fmla="*/ 42 h 84"/>
                <a:gd name="T16" fmla="*/ 43 w 86"/>
                <a:gd name="T17" fmla="*/ 81 h 84"/>
                <a:gd name="T18" fmla="*/ 50 w 86"/>
                <a:gd name="T19" fmla="*/ 80 h 84"/>
                <a:gd name="T20" fmla="*/ 62 w 86"/>
                <a:gd name="T21" fmla="*/ 84 h 84"/>
                <a:gd name="T22" fmla="*/ 86 w 86"/>
                <a:gd name="T23" fmla="*/ 60 h 84"/>
                <a:gd name="T24" fmla="*/ 82 w 86"/>
                <a:gd name="T25" fmla="*/ 47 h 84"/>
                <a:gd name="T26" fmla="*/ 46 w 86"/>
                <a:gd name="T27" fmla="*/ 71 h 84"/>
                <a:gd name="T28" fmla="*/ 23 w 86"/>
                <a:gd name="T29" fmla="*/ 64 h 84"/>
                <a:gd name="T30" fmla="*/ 24 w 86"/>
                <a:gd name="T31" fmla="*/ 51 h 84"/>
                <a:gd name="T32" fmla="*/ 34 w 86"/>
                <a:gd name="T33" fmla="*/ 58 h 84"/>
                <a:gd name="T34" fmla="*/ 52 w 86"/>
                <a:gd name="T35" fmla="*/ 58 h 84"/>
                <a:gd name="T36" fmla="*/ 41 w 86"/>
                <a:gd name="T37" fmla="*/ 47 h 84"/>
                <a:gd name="T38" fmla="*/ 20 w 86"/>
                <a:gd name="T39" fmla="*/ 30 h 84"/>
                <a:gd name="T40" fmla="*/ 37 w 86"/>
                <a:gd name="T41" fmla="*/ 13 h 84"/>
                <a:gd name="T42" fmla="*/ 61 w 86"/>
                <a:gd name="T43" fmla="*/ 19 h 84"/>
                <a:gd name="T44" fmla="*/ 59 w 86"/>
                <a:gd name="T45" fmla="*/ 31 h 84"/>
                <a:gd name="T46" fmla="*/ 42 w 86"/>
                <a:gd name="T47" fmla="*/ 22 h 84"/>
                <a:gd name="T48" fmla="*/ 38 w 86"/>
                <a:gd name="T49" fmla="*/ 34 h 84"/>
                <a:gd name="T50" fmla="*/ 66 w 86"/>
                <a:gd name="T51" fmla="*/ 49 h 84"/>
                <a:gd name="T52" fmla="*/ 46 w 86"/>
                <a:gd name="T53" fmla="*/ 71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86" h="84">
                  <a:moveTo>
                    <a:pt x="82" y="47"/>
                  </a:moveTo>
                  <a:cubicBezTo>
                    <a:pt x="82" y="45"/>
                    <a:pt x="82" y="44"/>
                    <a:pt x="82" y="42"/>
                  </a:cubicBezTo>
                  <a:cubicBezTo>
                    <a:pt x="82" y="20"/>
                    <a:pt x="64" y="3"/>
                    <a:pt x="43" y="3"/>
                  </a:cubicBezTo>
                  <a:cubicBezTo>
                    <a:pt x="41" y="3"/>
                    <a:pt x="39" y="3"/>
                    <a:pt x="36" y="3"/>
                  </a:cubicBezTo>
                  <a:cubicBezTo>
                    <a:pt x="33" y="1"/>
                    <a:pt x="28" y="0"/>
                    <a:pt x="24" y="0"/>
                  </a:cubicBezTo>
                  <a:cubicBezTo>
                    <a:pt x="11" y="0"/>
                    <a:pt x="0" y="10"/>
                    <a:pt x="0" y="23"/>
                  </a:cubicBezTo>
                  <a:cubicBezTo>
                    <a:pt x="0" y="28"/>
                    <a:pt x="2" y="32"/>
                    <a:pt x="4" y="36"/>
                  </a:cubicBezTo>
                  <a:cubicBezTo>
                    <a:pt x="4" y="38"/>
                    <a:pt x="4" y="40"/>
                    <a:pt x="4" y="42"/>
                  </a:cubicBezTo>
                  <a:cubicBezTo>
                    <a:pt x="4" y="63"/>
                    <a:pt x="21" y="81"/>
                    <a:pt x="43" y="81"/>
                  </a:cubicBezTo>
                  <a:cubicBezTo>
                    <a:pt x="45" y="81"/>
                    <a:pt x="48" y="81"/>
                    <a:pt x="50" y="80"/>
                  </a:cubicBezTo>
                  <a:cubicBezTo>
                    <a:pt x="54" y="83"/>
                    <a:pt x="58" y="84"/>
                    <a:pt x="62" y="84"/>
                  </a:cubicBezTo>
                  <a:cubicBezTo>
                    <a:pt x="75" y="84"/>
                    <a:pt x="86" y="73"/>
                    <a:pt x="86" y="60"/>
                  </a:cubicBezTo>
                  <a:cubicBezTo>
                    <a:pt x="86" y="56"/>
                    <a:pt x="84" y="51"/>
                    <a:pt x="82" y="47"/>
                  </a:cubicBezTo>
                  <a:close/>
                  <a:moveTo>
                    <a:pt x="46" y="71"/>
                  </a:moveTo>
                  <a:cubicBezTo>
                    <a:pt x="34" y="71"/>
                    <a:pt x="28" y="69"/>
                    <a:pt x="23" y="64"/>
                  </a:cubicBezTo>
                  <a:cubicBezTo>
                    <a:pt x="17" y="58"/>
                    <a:pt x="19" y="52"/>
                    <a:pt x="24" y="51"/>
                  </a:cubicBezTo>
                  <a:cubicBezTo>
                    <a:pt x="29" y="51"/>
                    <a:pt x="32" y="57"/>
                    <a:pt x="34" y="58"/>
                  </a:cubicBezTo>
                  <a:cubicBezTo>
                    <a:pt x="37" y="60"/>
                    <a:pt x="47" y="64"/>
                    <a:pt x="52" y="58"/>
                  </a:cubicBezTo>
                  <a:cubicBezTo>
                    <a:pt x="58" y="51"/>
                    <a:pt x="48" y="48"/>
                    <a:pt x="41" y="47"/>
                  </a:cubicBezTo>
                  <a:cubicBezTo>
                    <a:pt x="32" y="45"/>
                    <a:pt x="19" y="40"/>
                    <a:pt x="20" y="30"/>
                  </a:cubicBezTo>
                  <a:cubicBezTo>
                    <a:pt x="21" y="19"/>
                    <a:pt x="29" y="14"/>
                    <a:pt x="37" y="13"/>
                  </a:cubicBezTo>
                  <a:cubicBezTo>
                    <a:pt x="48" y="12"/>
                    <a:pt x="55" y="14"/>
                    <a:pt x="61" y="19"/>
                  </a:cubicBezTo>
                  <a:cubicBezTo>
                    <a:pt x="67" y="25"/>
                    <a:pt x="63" y="31"/>
                    <a:pt x="59" y="31"/>
                  </a:cubicBezTo>
                  <a:cubicBezTo>
                    <a:pt x="55" y="32"/>
                    <a:pt x="51" y="22"/>
                    <a:pt x="42" y="22"/>
                  </a:cubicBezTo>
                  <a:cubicBezTo>
                    <a:pt x="33" y="22"/>
                    <a:pt x="27" y="32"/>
                    <a:pt x="38" y="34"/>
                  </a:cubicBezTo>
                  <a:cubicBezTo>
                    <a:pt x="49" y="37"/>
                    <a:pt x="61" y="38"/>
                    <a:pt x="66" y="49"/>
                  </a:cubicBezTo>
                  <a:cubicBezTo>
                    <a:pt x="70" y="59"/>
                    <a:pt x="59" y="70"/>
                    <a:pt x="46" y="71"/>
                  </a:cubicBezTo>
                  <a:close/>
                </a:path>
              </a:pathLst>
            </a:custGeom>
            <a:solidFill>
              <a:srgbClr val="EA1D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88" name="Freeform 77"/>
            <p:cNvSpPr>
              <a:spLocks noEditPoints="1"/>
            </p:cNvSpPr>
            <p:nvPr/>
          </p:nvSpPr>
          <p:spPr bwMode="auto">
            <a:xfrm>
              <a:off x="3942" y="1146"/>
              <a:ext cx="59" cy="78"/>
            </a:xfrm>
            <a:custGeom>
              <a:avLst/>
              <a:gdLst>
                <a:gd name="T0" fmla="*/ 42 w 48"/>
                <a:gd name="T1" fmla="*/ 8 h 63"/>
                <a:gd name="T2" fmla="*/ 6 w 48"/>
                <a:gd name="T3" fmla="*/ 8 h 63"/>
                <a:gd name="T4" fmla="*/ 0 w 48"/>
                <a:gd name="T5" fmla="*/ 14 h 63"/>
                <a:gd name="T6" fmla="*/ 0 w 48"/>
                <a:gd name="T7" fmla="*/ 16 h 63"/>
                <a:gd name="T8" fmla="*/ 48 w 48"/>
                <a:gd name="T9" fmla="*/ 16 h 63"/>
                <a:gd name="T10" fmla="*/ 48 w 48"/>
                <a:gd name="T11" fmla="*/ 14 h 63"/>
                <a:gd name="T12" fmla="*/ 42 w 48"/>
                <a:gd name="T13" fmla="*/ 8 h 63"/>
                <a:gd name="T14" fmla="*/ 31 w 48"/>
                <a:gd name="T15" fmla="*/ 4 h 63"/>
                <a:gd name="T16" fmla="*/ 32 w 48"/>
                <a:gd name="T17" fmla="*/ 10 h 63"/>
                <a:gd name="T18" fmla="*/ 16 w 48"/>
                <a:gd name="T19" fmla="*/ 10 h 63"/>
                <a:gd name="T20" fmla="*/ 17 w 48"/>
                <a:gd name="T21" fmla="*/ 4 h 63"/>
                <a:gd name="T22" fmla="*/ 31 w 48"/>
                <a:gd name="T23" fmla="*/ 4 h 63"/>
                <a:gd name="T24" fmla="*/ 32 w 48"/>
                <a:gd name="T25" fmla="*/ 0 h 63"/>
                <a:gd name="T26" fmla="*/ 16 w 48"/>
                <a:gd name="T27" fmla="*/ 0 h 63"/>
                <a:gd name="T28" fmla="*/ 13 w 48"/>
                <a:gd name="T29" fmla="*/ 3 h 63"/>
                <a:gd name="T30" fmla="*/ 12 w 48"/>
                <a:gd name="T31" fmla="*/ 11 h 63"/>
                <a:gd name="T32" fmla="*/ 14 w 48"/>
                <a:gd name="T33" fmla="*/ 14 h 63"/>
                <a:gd name="T34" fmla="*/ 34 w 48"/>
                <a:gd name="T35" fmla="*/ 14 h 63"/>
                <a:gd name="T36" fmla="*/ 36 w 48"/>
                <a:gd name="T37" fmla="*/ 11 h 63"/>
                <a:gd name="T38" fmla="*/ 35 w 48"/>
                <a:gd name="T39" fmla="*/ 3 h 63"/>
                <a:gd name="T40" fmla="*/ 32 w 48"/>
                <a:gd name="T41" fmla="*/ 0 h 63"/>
                <a:gd name="T42" fmla="*/ 43 w 48"/>
                <a:gd name="T43" fmla="*/ 20 h 63"/>
                <a:gd name="T44" fmla="*/ 5 w 48"/>
                <a:gd name="T45" fmla="*/ 20 h 63"/>
                <a:gd name="T46" fmla="*/ 2 w 48"/>
                <a:gd name="T47" fmla="*/ 24 h 63"/>
                <a:gd name="T48" fmla="*/ 5 w 48"/>
                <a:gd name="T49" fmla="*/ 59 h 63"/>
                <a:gd name="T50" fmla="*/ 9 w 48"/>
                <a:gd name="T51" fmla="*/ 63 h 63"/>
                <a:gd name="T52" fmla="*/ 39 w 48"/>
                <a:gd name="T53" fmla="*/ 63 h 63"/>
                <a:gd name="T54" fmla="*/ 43 w 48"/>
                <a:gd name="T55" fmla="*/ 59 h 63"/>
                <a:gd name="T56" fmla="*/ 46 w 48"/>
                <a:gd name="T57" fmla="*/ 24 h 63"/>
                <a:gd name="T58" fmla="*/ 43 w 48"/>
                <a:gd name="T59" fmla="*/ 20 h 63"/>
                <a:gd name="T60" fmla="*/ 16 w 48"/>
                <a:gd name="T61" fmla="*/ 55 h 63"/>
                <a:gd name="T62" fmla="*/ 10 w 48"/>
                <a:gd name="T63" fmla="*/ 55 h 63"/>
                <a:gd name="T64" fmla="*/ 8 w 48"/>
                <a:gd name="T65" fmla="*/ 28 h 63"/>
                <a:gd name="T66" fmla="*/ 16 w 48"/>
                <a:gd name="T67" fmla="*/ 28 h 63"/>
                <a:gd name="T68" fmla="*/ 16 w 48"/>
                <a:gd name="T69" fmla="*/ 55 h 63"/>
                <a:gd name="T70" fmla="*/ 28 w 48"/>
                <a:gd name="T71" fmla="*/ 55 h 63"/>
                <a:gd name="T72" fmla="*/ 20 w 48"/>
                <a:gd name="T73" fmla="*/ 55 h 63"/>
                <a:gd name="T74" fmla="*/ 20 w 48"/>
                <a:gd name="T75" fmla="*/ 28 h 63"/>
                <a:gd name="T76" fmla="*/ 28 w 48"/>
                <a:gd name="T77" fmla="*/ 28 h 63"/>
                <a:gd name="T78" fmla="*/ 28 w 48"/>
                <a:gd name="T79" fmla="*/ 55 h 63"/>
                <a:gd name="T80" fmla="*/ 38 w 48"/>
                <a:gd name="T81" fmla="*/ 55 h 63"/>
                <a:gd name="T82" fmla="*/ 32 w 48"/>
                <a:gd name="T83" fmla="*/ 55 h 63"/>
                <a:gd name="T84" fmla="*/ 32 w 48"/>
                <a:gd name="T85" fmla="*/ 28 h 63"/>
                <a:gd name="T86" fmla="*/ 40 w 48"/>
                <a:gd name="T87" fmla="*/ 28 h 63"/>
                <a:gd name="T88" fmla="*/ 38 w 48"/>
                <a:gd name="T89" fmla="*/ 55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8" h="63">
                  <a:moveTo>
                    <a:pt x="42" y="8"/>
                  </a:moveTo>
                  <a:cubicBezTo>
                    <a:pt x="6" y="8"/>
                    <a:pt x="6" y="8"/>
                    <a:pt x="6" y="8"/>
                  </a:cubicBezTo>
                  <a:cubicBezTo>
                    <a:pt x="3" y="8"/>
                    <a:pt x="0" y="10"/>
                    <a:pt x="0" y="14"/>
                  </a:cubicBezTo>
                  <a:cubicBezTo>
                    <a:pt x="0" y="16"/>
                    <a:pt x="0" y="16"/>
                    <a:pt x="0" y="16"/>
                  </a:cubicBezTo>
                  <a:cubicBezTo>
                    <a:pt x="48" y="16"/>
                    <a:pt x="48" y="16"/>
                    <a:pt x="48" y="16"/>
                  </a:cubicBezTo>
                  <a:cubicBezTo>
                    <a:pt x="48" y="14"/>
                    <a:pt x="48" y="14"/>
                    <a:pt x="48" y="14"/>
                  </a:cubicBezTo>
                  <a:cubicBezTo>
                    <a:pt x="48" y="10"/>
                    <a:pt x="45" y="8"/>
                    <a:pt x="42" y="8"/>
                  </a:cubicBezTo>
                  <a:close/>
                  <a:moveTo>
                    <a:pt x="31" y="4"/>
                  </a:moveTo>
                  <a:cubicBezTo>
                    <a:pt x="32" y="10"/>
                    <a:pt x="32" y="10"/>
                    <a:pt x="32" y="10"/>
                  </a:cubicBezTo>
                  <a:cubicBezTo>
                    <a:pt x="16" y="10"/>
                    <a:pt x="16" y="10"/>
                    <a:pt x="16" y="10"/>
                  </a:cubicBezTo>
                  <a:cubicBezTo>
                    <a:pt x="17" y="4"/>
                    <a:pt x="17" y="4"/>
                    <a:pt x="17" y="4"/>
                  </a:cubicBezTo>
                  <a:cubicBezTo>
                    <a:pt x="31" y="4"/>
                    <a:pt x="31" y="4"/>
                    <a:pt x="31" y="4"/>
                  </a:cubicBezTo>
                  <a:moveTo>
                    <a:pt x="32" y="0"/>
                  </a:moveTo>
                  <a:cubicBezTo>
                    <a:pt x="16" y="0"/>
                    <a:pt x="16" y="0"/>
                    <a:pt x="16" y="0"/>
                  </a:cubicBezTo>
                  <a:cubicBezTo>
                    <a:pt x="15" y="0"/>
                    <a:pt x="13" y="1"/>
                    <a:pt x="13" y="3"/>
                  </a:cubicBezTo>
                  <a:cubicBezTo>
                    <a:pt x="12" y="11"/>
                    <a:pt x="12" y="11"/>
                    <a:pt x="12" y="11"/>
                  </a:cubicBezTo>
                  <a:cubicBezTo>
                    <a:pt x="11" y="13"/>
                    <a:pt x="13" y="14"/>
                    <a:pt x="14" y="14"/>
                  </a:cubicBezTo>
                  <a:cubicBezTo>
                    <a:pt x="34" y="14"/>
                    <a:pt x="34" y="14"/>
                    <a:pt x="34" y="14"/>
                  </a:cubicBezTo>
                  <a:cubicBezTo>
                    <a:pt x="36" y="14"/>
                    <a:pt x="37" y="13"/>
                    <a:pt x="36" y="11"/>
                  </a:cubicBezTo>
                  <a:cubicBezTo>
                    <a:pt x="35" y="3"/>
                    <a:pt x="35" y="3"/>
                    <a:pt x="35" y="3"/>
                  </a:cubicBezTo>
                  <a:cubicBezTo>
                    <a:pt x="35" y="1"/>
                    <a:pt x="34" y="0"/>
                    <a:pt x="32" y="0"/>
                  </a:cubicBezTo>
                  <a:close/>
                  <a:moveTo>
                    <a:pt x="43" y="20"/>
                  </a:moveTo>
                  <a:cubicBezTo>
                    <a:pt x="5" y="20"/>
                    <a:pt x="5" y="20"/>
                    <a:pt x="5" y="20"/>
                  </a:cubicBezTo>
                  <a:cubicBezTo>
                    <a:pt x="3" y="20"/>
                    <a:pt x="2" y="21"/>
                    <a:pt x="2" y="24"/>
                  </a:cubicBezTo>
                  <a:cubicBezTo>
                    <a:pt x="5" y="59"/>
                    <a:pt x="5" y="59"/>
                    <a:pt x="5" y="59"/>
                  </a:cubicBezTo>
                  <a:cubicBezTo>
                    <a:pt x="5" y="61"/>
                    <a:pt x="7" y="63"/>
                    <a:pt x="9" y="63"/>
                  </a:cubicBezTo>
                  <a:cubicBezTo>
                    <a:pt x="39" y="63"/>
                    <a:pt x="39" y="63"/>
                    <a:pt x="39" y="63"/>
                  </a:cubicBezTo>
                  <a:cubicBezTo>
                    <a:pt x="41" y="63"/>
                    <a:pt x="43" y="61"/>
                    <a:pt x="43" y="59"/>
                  </a:cubicBezTo>
                  <a:cubicBezTo>
                    <a:pt x="46" y="24"/>
                    <a:pt x="46" y="24"/>
                    <a:pt x="46" y="24"/>
                  </a:cubicBezTo>
                  <a:cubicBezTo>
                    <a:pt x="47" y="21"/>
                    <a:pt x="45" y="20"/>
                    <a:pt x="43" y="20"/>
                  </a:cubicBezTo>
                  <a:close/>
                  <a:moveTo>
                    <a:pt x="16" y="55"/>
                  </a:moveTo>
                  <a:cubicBezTo>
                    <a:pt x="10" y="55"/>
                    <a:pt x="10" y="55"/>
                    <a:pt x="10" y="55"/>
                  </a:cubicBezTo>
                  <a:cubicBezTo>
                    <a:pt x="8" y="28"/>
                    <a:pt x="8" y="28"/>
                    <a:pt x="8" y="28"/>
                  </a:cubicBezTo>
                  <a:cubicBezTo>
                    <a:pt x="16" y="28"/>
                    <a:pt x="16" y="28"/>
                    <a:pt x="16" y="28"/>
                  </a:cubicBezTo>
                  <a:lnTo>
                    <a:pt x="16" y="55"/>
                  </a:lnTo>
                  <a:close/>
                  <a:moveTo>
                    <a:pt x="28" y="55"/>
                  </a:moveTo>
                  <a:cubicBezTo>
                    <a:pt x="20" y="55"/>
                    <a:pt x="20" y="55"/>
                    <a:pt x="20" y="55"/>
                  </a:cubicBezTo>
                  <a:cubicBezTo>
                    <a:pt x="20" y="28"/>
                    <a:pt x="20" y="28"/>
                    <a:pt x="20" y="28"/>
                  </a:cubicBezTo>
                  <a:cubicBezTo>
                    <a:pt x="28" y="28"/>
                    <a:pt x="28" y="28"/>
                    <a:pt x="28" y="28"/>
                  </a:cubicBezTo>
                  <a:lnTo>
                    <a:pt x="28" y="55"/>
                  </a:lnTo>
                  <a:close/>
                  <a:moveTo>
                    <a:pt x="38" y="55"/>
                  </a:moveTo>
                  <a:cubicBezTo>
                    <a:pt x="32" y="55"/>
                    <a:pt x="32" y="55"/>
                    <a:pt x="32" y="55"/>
                  </a:cubicBezTo>
                  <a:cubicBezTo>
                    <a:pt x="32" y="28"/>
                    <a:pt x="32" y="28"/>
                    <a:pt x="32" y="28"/>
                  </a:cubicBezTo>
                  <a:cubicBezTo>
                    <a:pt x="40" y="28"/>
                    <a:pt x="40" y="28"/>
                    <a:pt x="40" y="28"/>
                  </a:cubicBezTo>
                  <a:lnTo>
                    <a:pt x="38" y="55"/>
                  </a:lnTo>
                  <a:close/>
                </a:path>
              </a:pathLst>
            </a:custGeom>
            <a:solidFill>
              <a:srgbClr val="8C1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89" name="Freeform 78"/>
            <p:cNvSpPr>
              <a:spLocks noEditPoints="1"/>
            </p:cNvSpPr>
            <p:nvPr/>
          </p:nvSpPr>
          <p:spPr bwMode="auto">
            <a:xfrm>
              <a:off x="3770" y="1774"/>
              <a:ext cx="160" cy="160"/>
            </a:xfrm>
            <a:custGeom>
              <a:avLst/>
              <a:gdLst>
                <a:gd name="T0" fmla="*/ 65 w 130"/>
                <a:gd name="T1" fmla="*/ 0 h 130"/>
                <a:gd name="T2" fmla="*/ 0 w 130"/>
                <a:gd name="T3" fmla="*/ 65 h 130"/>
                <a:gd name="T4" fmla="*/ 65 w 130"/>
                <a:gd name="T5" fmla="*/ 130 h 130"/>
                <a:gd name="T6" fmla="*/ 130 w 130"/>
                <a:gd name="T7" fmla="*/ 65 h 130"/>
                <a:gd name="T8" fmla="*/ 65 w 130"/>
                <a:gd name="T9" fmla="*/ 0 h 130"/>
                <a:gd name="T10" fmla="*/ 65 w 130"/>
                <a:gd name="T11" fmla="*/ 114 h 130"/>
                <a:gd name="T12" fmla="*/ 16 w 130"/>
                <a:gd name="T13" fmla="*/ 65 h 130"/>
                <a:gd name="T14" fmla="*/ 65 w 130"/>
                <a:gd name="T15" fmla="*/ 16 h 130"/>
                <a:gd name="T16" fmla="*/ 114 w 130"/>
                <a:gd name="T17" fmla="*/ 65 h 130"/>
                <a:gd name="T18" fmla="*/ 65 w 130"/>
                <a:gd name="T19" fmla="*/ 114 h 130"/>
                <a:gd name="T20" fmla="*/ 40 w 130"/>
                <a:gd name="T21" fmla="*/ 65 h 130"/>
                <a:gd name="T22" fmla="*/ 65 w 130"/>
                <a:gd name="T23" fmla="*/ 90 h 130"/>
                <a:gd name="T24" fmla="*/ 89 w 130"/>
                <a:gd name="T25" fmla="*/ 65 h 130"/>
                <a:gd name="T26" fmla="*/ 65 w 130"/>
                <a:gd name="T27" fmla="*/ 41 h 130"/>
                <a:gd name="T28" fmla="*/ 40 w 130"/>
                <a:gd name="T29" fmla="*/ 6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30">
                  <a:moveTo>
                    <a:pt x="65" y="0"/>
                  </a:moveTo>
                  <a:cubicBezTo>
                    <a:pt x="29" y="0"/>
                    <a:pt x="0" y="29"/>
                    <a:pt x="0" y="65"/>
                  </a:cubicBezTo>
                  <a:cubicBezTo>
                    <a:pt x="0" y="101"/>
                    <a:pt x="29" y="130"/>
                    <a:pt x="65" y="130"/>
                  </a:cubicBezTo>
                  <a:cubicBezTo>
                    <a:pt x="101" y="130"/>
                    <a:pt x="130" y="101"/>
                    <a:pt x="130" y="65"/>
                  </a:cubicBezTo>
                  <a:cubicBezTo>
                    <a:pt x="130" y="29"/>
                    <a:pt x="101" y="0"/>
                    <a:pt x="65" y="0"/>
                  </a:cubicBezTo>
                  <a:close/>
                  <a:moveTo>
                    <a:pt x="65" y="114"/>
                  </a:moveTo>
                  <a:cubicBezTo>
                    <a:pt x="38" y="114"/>
                    <a:pt x="16" y="92"/>
                    <a:pt x="16" y="65"/>
                  </a:cubicBezTo>
                  <a:cubicBezTo>
                    <a:pt x="16" y="38"/>
                    <a:pt x="38" y="16"/>
                    <a:pt x="65" y="16"/>
                  </a:cubicBezTo>
                  <a:cubicBezTo>
                    <a:pt x="92" y="16"/>
                    <a:pt x="114" y="38"/>
                    <a:pt x="114" y="65"/>
                  </a:cubicBezTo>
                  <a:cubicBezTo>
                    <a:pt x="114" y="92"/>
                    <a:pt x="92" y="114"/>
                    <a:pt x="65" y="114"/>
                  </a:cubicBezTo>
                  <a:close/>
                  <a:moveTo>
                    <a:pt x="40" y="65"/>
                  </a:moveTo>
                  <a:cubicBezTo>
                    <a:pt x="40" y="79"/>
                    <a:pt x="51" y="90"/>
                    <a:pt x="65" y="90"/>
                  </a:cubicBezTo>
                  <a:cubicBezTo>
                    <a:pt x="78" y="90"/>
                    <a:pt x="89" y="79"/>
                    <a:pt x="89" y="65"/>
                  </a:cubicBezTo>
                  <a:cubicBezTo>
                    <a:pt x="89" y="52"/>
                    <a:pt x="78" y="41"/>
                    <a:pt x="65" y="41"/>
                  </a:cubicBezTo>
                  <a:cubicBezTo>
                    <a:pt x="51" y="41"/>
                    <a:pt x="40" y="52"/>
                    <a:pt x="40" y="65"/>
                  </a:cubicBezTo>
                  <a:close/>
                </a:path>
              </a:pathLst>
            </a:custGeom>
            <a:solidFill>
              <a:srgbClr val="8C1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90" name="Freeform 79"/>
            <p:cNvSpPr>
              <a:spLocks noEditPoints="1"/>
            </p:cNvSpPr>
            <p:nvPr/>
          </p:nvSpPr>
          <p:spPr bwMode="auto">
            <a:xfrm>
              <a:off x="3654" y="1102"/>
              <a:ext cx="265" cy="116"/>
            </a:xfrm>
            <a:custGeom>
              <a:avLst/>
              <a:gdLst>
                <a:gd name="T0" fmla="*/ 188 w 216"/>
                <a:gd name="T1" fmla="*/ 41 h 94"/>
                <a:gd name="T2" fmla="*/ 178 w 216"/>
                <a:gd name="T3" fmla="*/ 43 h 94"/>
                <a:gd name="T4" fmla="*/ 129 w 216"/>
                <a:gd name="T5" fmla="*/ 0 h 94"/>
                <a:gd name="T6" fmla="*/ 111 w 216"/>
                <a:gd name="T7" fmla="*/ 3 h 94"/>
                <a:gd name="T8" fmla="*/ 108 w 216"/>
                <a:gd name="T9" fmla="*/ 6 h 94"/>
                <a:gd name="T10" fmla="*/ 108 w 216"/>
                <a:gd name="T11" fmla="*/ 91 h 94"/>
                <a:gd name="T12" fmla="*/ 111 w 216"/>
                <a:gd name="T13" fmla="*/ 94 h 94"/>
                <a:gd name="T14" fmla="*/ 188 w 216"/>
                <a:gd name="T15" fmla="*/ 94 h 94"/>
                <a:gd name="T16" fmla="*/ 216 w 216"/>
                <a:gd name="T17" fmla="*/ 68 h 94"/>
                <a:gd name="T18" fmla="*/ 188 w 216"/>
                <a:gd name="T19" fmla="*/ 41 h 94"/>
                <a:gd name="T20" fmla="*/ 85 w 216"/>
                <a:gd name="T21" fmla="*/ 94 h 94"/>
                <a:gd name="T22" fmla="*/ 91 w 216"/>
                <a:gd name="T23" fmla="*/ 94 h 94"/>
                <a:gd name="T24" fmla="*/ 95 w 216"/>
                <a:gd name="T25" fmla="*/ 47 h 94"/>
                <a:gd name="T26" fmla="*/ 91 w 216"/>
                <a:gd name="T27" fmla="*/ 0 h 94"/>
                <a:gd name="T28" fmla="*/ 85 w 216"/>
                <a:gd name="T29" fmla="*/ 0 h 94"/>
                <a:gd name="T30" fmla="*/ 81 w 216"/>
                <a:gd name="T31" fmla="*/ 47 h 94"/>
                <a:gd name="T32" fmla="*/ 85 w 216"/>
                <a:gd name="T33" fmla="*/ 94 h 94"/>
                <a:gd name="T34" fmla="*/ 64 w 216"/>
                <a:gd name="T35" fmla="*/ 94 h 94"/>
                <a:gd name="T36" fmla="*/ 58 w 216"/>
                <a:gd name="T37" fmla="*/ 94 h 94"/>
                <a:gd name="T38" fmla="*/ 54 w 216"/>
                <a:gd name="T39" fmla="*/ 60 h 94"/>
                <a:gd name="T40" fmla="*/ 58 w 216"/>
                <a:gd name="T41" fmla="*/ 27 h 94"/>
                <a:gd name="T42" fmla="*/ 64 w 216"/>
                <a:gd name="T43" fmla="*/ 27 h 94"/>
                <a:gd name="T44" fmla="*/ 68 w 216"/>
                <a:gd name="T45" fmla="*/ 61 h 94"/>
                <a:gd name="T46" fmla="*/ 64 w 216"/>
                <a:gd name="T47" fmla="*/ 94 h 94"/>
                <a:gd name="T48" fmla="*/ 31 w 216"/>
                <a:gd name="T49" fmla="*/ 94 h 94"/>
                <a:gd name="T50" fmla="*/ 37 w 216"/>
                <a:gd name="T51" fmla="*/ 94 h 94"/>
                <a:gd name="T52" fmla="*/ 41 w 216"/>
                <a:gd name="T53" fmla="*/ 67 h 94"/>
                <a:gd name="T54" fmla="*/ 37 w 216"/>
                <a:gd name="T55" fmla="*/ 40 h 94"/>
                <a:gd name="T56" fmla="*/ 31 w 216"/>
                <a:gd name="T57" fmla="*/ 40 h 94"/>
                <a:gd name="T58" fmla="*/ 27 w 216"/>
                <a:gd name="T59" fmla="*/ 67 h 94"/>
                <a:gd name="T60" fmla="*/ 31 w 216"/>
                <a:gd name="T61" fmla="*/ 94 h 94"/>
                <a:gd name="T62" fmla="*/ 4 w 216"/>
                <a:gd name="T63" fmla="*/ 81 h 94"/>
                <a:gd name="T64" fmla="*/ 10 w 216"/>
                <a:gd name="T65" fmla="*/ 81 h 94"/>
                <a:gd name="T66" fmla="*/ 14 w 216"/>
                <a:gd name="T67" fmla="*/ 67 h 94"/>
                <a:gd name="T68" fmla="*/ 10 w 216"/>
                <a:gd name="T69" fmla="*/ 54 h 94"/>
                <a:gd name="T70" fmla="*/ 4 w 216"/>
                <a:gd name="T71" fmla="*/ 54 h 94"/>
                <a:gd name="T72" fmla="*/ 0 w 216"/>
                <a:gd name="T73" fmla="*/ 67 h 94"/>
                <a:gd name="T74" fmla="*/ 4 w 216"/>
                <a:gd name="T75" fmla="*/ 81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16" h="94">
                  <a:moveTo>
                    <a:pt x="188" y="41"/>
                  </a:moveTo>
                  <a:cubicBezTo>
                    <a:pt x="184" y="41"/>
                    <a:pt x="181" y="42"/>
                    <a:pt x="178" y="43"/>
                  </a:cubicBezTo>
                  <a:cubicBezTo>
                    <a:pt x="175" y="19"/>
                    <a:pt x="154" y="0"/>
                    <a:pt x="129" y="0"/>
                  </a:cubicBezTo>
                  <a:cubicBezTo>
                    <a:pt x="122" y="0"/>
                    <a:pt x="116" y="1"/>
                    <a:pt x="111" y="3"/>
                  </a:cubicBezTo>
                  <a:cubicBezTo>
                    <a:pt x="109" y="4"/>
                    <a:pt x="108" y="5"/>
                    <a:pt x="108" y="6"/>
                  </a:cubicBezTo>
                  <a:cubicBezTo>
                    <a:pt x="108" y="91"/>
                    <a:pt x="108" y="91"/>
                    <a:pt x="108" y="91"/>
                  </a:cubicBezTo>
                  <a:cubicBezTo>
                    <a:pt x="108" y="93"/>
                    <a:pt x="110" y="94"/>
                    <a:pt x="111" y="94"/>
                  </a:cubicBezTo>
                  <a:cubicBezTo>
                    <a:pt x="111" y="94"/>
                    <a:pt x="188" y="94"/>
                    <a:pt x="188" y="94"/>
                  </a:cubicBezTo>
                  <a:cubicBezTo>
                    <a:pt x="204" y="94"/>
                    <a:pt x="216" y="82"/>
                    <a:pt x="216" y="68"/>
                  </a:cubicBezTo>
                  <a:cubicBezTo>
                    <a:pt x="216" y="53"/>
                    <a:pt x="204" y="41"/>
                    <a:pt x="188" y="41"/>
                  </a:cubicBezTo>
                  <a:close/>
                  <a:moveTo>
                    <a:pt x="85" y="94"/>
                  </a:moveTo>
                  <a:cubicBezTo>
                    <a:pt x="91" y="94"/>
                    <a:pt x="91" y="94"/>
                    <a:pt x="91" y="94"/>
                  </a:cubicBezTo>
                  <a:cubicBezTo>
                    <a:pt x="95" y="47"/>
                    <a:pt x="95" y="47"/>
                    <a:pt x="95" y="47"/>
                  </a:cubicBezTo>
                  <a:cubicBezTo>
                    <a:pt x="91" y="0"/>
                    <a:pt x="91" y="0"/>
                    <a:pt x="91" y="0"/>
                  </a:cubicBezTo>
                  <a:cubicBezTo>
                    <a:pt x="85" y="0"/>
                    <a:pt x="85" y="0"/>
                    <a:pt x="85" y="0"/>
                  </a:cubicBezTo>
                  <a:cubicBezTo>
                    <a:pt x="81" y="47"/>
                    <a:pt x="81" y="47"/>
                    <a:pt x="81" y="47"/>
                  </a:cubicBezTo>
                  <a:lnTo>
                    <a:pt x="85" y="94"/>
                  </a:lnTo>
                  <a:close/>
                  <a:moveTo>
                    <a:pt x="64" y="94"/>
                  </a:moveTo>
                  <a:cubicBezTo>
                    <a:pt x="58" y="94"/>
                    <a:pt x="58" y="94"/>
                    <a:pt x="58" y="94"/>
                  </a:cubicBezTo>
                  <a:cubicBezTo>
                    <a:pt x="54" y="60"/>
                    <a:pt x="54" y="60"/>
                    <a:pt x="54" y="60"/>
                  </a:cubicBezTo>
                  <a:cubicBezTo>
                    <a:pt x="58" y="27"/>
                    <a:pt x="58" y="27"/>
                    <a:pt x="58" y="27"/>
                  </a:cubicBezTo>
                  <a:cubicBezTo>
                    <a:pt x="64" y="27"/>
                    <a:pt x="64" y="27"/>
                    <a:pt x="64" y="27"/>
                  </a:cubicBezTo>
                  <a:cubicBezTo>
                    <a:pt x="68" y="61"/>
                    <a:pt x="68" y="61"/>
                    <a:pt x="68" y="61"/>
                  </a:cubicBezTo>
                  <a:lnTo>
                    <a:pt x="64" y="94"/>
                  </a:lnTo>
                  <a:close/>
                  <a:moveTo>
                    <a:pt x="31" y="94"/>
                  </a:moveTo>
                  <a:cubicBezTo>
                    <a:pt x="37" y="94"/>
                    <a:pt x="37" y="94"/>
                    <a:pt x="37" y="94"/>
                  </a:cubicBezTo>
                  <a:cubicBezTo>
                    <a:pt x="41" y="67"/>
                    <a:pt x="41" y="67"/>
                    <a:pt x="41" y="67"/>
                  </a:cubicBezTo>
                  <a:cubicBezTo>
                    <a:pt x="37" y="40"/>
                    <a:pt x="37" y="40"/>
                    <a:pt x="37" y="40"/>
                  </a:cubicBezTo>
                  <a:cubicBezTo>
                    <a:pt x="31" y="40"/>
                    <a:pt x="31" y="40"/>
                    <a:pt x="31" y="40"/>
                  </a:cubicBezTo>
                  <a:cubicBezTo>
                    <a:pt x="27" y="67"/>
                    <a:pt x="27" y="67"/>
                    <a:pt x="27" y="67"/>
                  </a:cubicBezTo>
                  <a:lnTo>
                    <a:pt x="31" y="94"/>
                  </a:lnTo>
                  <a:close/>
                  <a:moveTo>
                    <a:pt x="4" y="81"/>
                  </a:moveTo>
                  <a:cubicBezTo>
                    <a:pt x="10" y="81"/>
                    <a:pt x="10" y="81"/>
                    <a:pt x="10" y="81"/>
                  </a:cubicBezTo>
                  <a:cubicBezTo>
                    <a:pt x="14" y="67"/>
                    <a:pt x="14" y="67"/>
                    <a:pt x="14" y="67"/>
                  </a:cubicBezTo>
                  <a:cubicBezTo>
                    <a:pt x="10" y="54"/>
                    <a:pt x="10" y="54"/>
                    <a:pt x="10" y="54"/>
                  </a:cubicBezTo>
                  <a:cubicBezTo>
                    <a:pt x="4" y="54"/>
                    <a:pt x="4" y="54"/>
                    <a:pt x="4" y="54"/>
                  </a:cubicBezTo>
                  <a:cubicBezTo>
                    <a:pt x="0" y="67"/>
                    <a:pt x="0" y="67"/>
                    <a:pt x="0" y="67"/>
                  </a:cubicBezTo>
                  <a:lnTo>
                    <a:pt x="4" y="81"/>
                  </a:lnTo>
                  <a:close/>
                </a:path>
              </a:pathLst>
            </a:custGeom>
            <a:solidFill>
              <a:srgbClr val="00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91" name="Freeform 80"/>
            <p:cNvSpPr>
              <a:spLocks noEditPoints="1"/>
            </p:cNvSpPr>
            <p:nvPr/>
          </p:nvSpPr>
          <p:spPr bwMode="auto">
            <a:xfrm>
              <a:off x="3704" y="1240"/>
              <a:ext cx="148" cy="130"/>
            </a:xfrm>
            <a:custGeom>
              <a:avLst/>
              <a:gdLst>
                <a:gd name="T0" fmla="*/ 50 w 120"/>
                <a:gd name="T1" fmla="*/ 0 h 106"/>
                <a:gd name="T2" fmla="*/ 50 w 120"/>
                <a:gd name="T3" fmla="*/ 0 h 106"/>
                <a:gd name="T4" fmla="*/ 100 w 120"/>
                <a:gd name="T5" fmla="*/ 41 h 106"/>
                <a:gd name="T6" fmla="*/ 50 w 120"/>
                <a:gd name="T7" fmla="*/ 81 h 106"/>
                <a:gd name="T8" fmla="*/ 42 w 120"/>
                <a:gd name="T9" fmla="*/ 80 h 106"/>
                <a:gd name="T10" fmla="*/ 7 w 120"/>
                <a:gd name="T11" fmla="*/ 93 h 106"/>
                <a:gd name="T12" fmla="*/ 7 w 120"/>
                <a:gd name="T13" fmla="*/ 91 h 106"/>
                <a:gd name="T14" fmla="*/ 19 w 120"/>
                <a:gd name="T15" fmla="*/ 75 h 106"/>
                <a:gd name="T16" fmla="*/ 19 w 120"/>
                <a:gd name="T17" fmla="*/ 72 h 106"/>
                <a:gd name="T18" fmla="*/ 0 w 120"/>
                <a:gd name="T19" fmla="*/ 41 h 106"/>
                <a:gd name="T20" fmla="*/ 50 w 120"/>
                <a:gd name="T21" fmla="*/ 0 h 106"/>
                <a:gd name="T22" fmla="*/ 104 w 120"/>
                <a:gd name="T23" fmla="*/ 91 h 106"/>
                <a:gd name="T24" fmla="*/ 113 w 120"/>
                <a:gd name="T25" fmla="*/ 104 h 106"/>
                <a:gd name="T26" fmla="*/ 113 w 120"/>
                <a:gd name="T27" fmla="*/ 106 h 106"/>
                <a:gd name="T28" fmla="*/ 83 w 120"/>
                <a:gd name="T29" fmla="*/ 95 h 106"/>
                <a:gd name="T30" fmla="*/ 77 w 120"/>
                <a:gd name="T31" fmla="*/ 96 h 106"/>
                <a:gd name="T32" fmla="*/ 50 w 120"/>
                <a:gd name="T33" fmla="*/ 89 h 106"/>
                <a:gd name="T34" fmla="*/ 90 w 120"/>
                <a:gd name="T35" fmla="*/ 75 h 106"/>
                <a:gd name="T36" fmla="*/ 103 w 120"/>
                <a:gd name="T37" fmla="*/ 60 h 106"/>
                <a:gd name="T38" fmla="*/ 108 w 120"/>
                <a:gd name="T39" fmla="*/ 41 h 106"/>
                <a:gd name="T40" fmla="*/ 108 w 120"/>
                <a:gd name="T41" fmla="*/ 37 h 106"/>
                <a:gd name="T42" fmla="*/ 120 w 120"/>
                <a:gd name="T43" fmla="*/ 61 h 106"/>
                <a:gd name="T44" fmla="*/ 104 w 120"/>
                <a:gd name="T45" fmla="*/ 88 h 106"/>
                <a:gd name="T46" fmla="*/ 104 w 120"/>
                <a:gd name="T47" fmla="*/ 9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0" h="106">
                  <a:moveTo>
                    <a:pt x="50" y="0"/>
                  </a:moveTo>
                  <a:cubicBezTo>
                    <a:pt x="50" y="0"/>
                    <a:pt x="50" y="0"/>
                    <a:pt x="50" y="0"/>
                  </a:cubicBezTo>
                  <a:cubicBezTo>
                    <a:pt x="78" y="0"/>
                    <a:pt x="100" y="18"/>
                    <a:pt x="100" y="41"/>
                  </a:cubicBezTo>
                  <a:cubicBezTo>
                    <a:pt x="100" y="63"/>
                    <a:pt x="78" y="81"/>
                    <a:pt x="50" y="81"/>
                  </a:cubicBezTo>
                  <a:cubicBezTo>
                    <a:pt x="47" y="81"/>
                    <a:pt x="45" y="81"/>
                    <a:pt x="42" y="80"/>
                  </a:cubicBezTo>
                  <a:cubicBezTo>
                    <a:pt x="32" y="91"/>
                    <a:pt x="19" y="93"/>
                    <a:pt x="7" y="93"/>
                  </a:cubicBezTo>
                  <a:cubicBezTo>
                    <a:pt x="7" y="91"/>
                    <a:pt x="7" y="91"/>
                    <a:pt x="7" y="91"/>
                  </a:cubicBezTo>
                  <a:cubicBezTo>
                    <a:pt x="14" y="87"/>
                    <a:pt x="19" y="81"/>
                    <a:pt x="19" y="75"/>
                  </a:cubicBezTo>
                  <a:cubicBezTo>
                    <a:pt x="19" y="74"/>
                    <a:pt x="19" y="73"/>
                    <a:pt x="19" y="72"/>
                  </a:cubicBezTo>
                  <a:cubicBezTo>
                    <a:pt x="8" y="65"/>
                    <a:pt x="0" y="53"/>
                    <a:pt x="0" y="41"/>
                  </a:cubicBezTo>
                  <a:cubicBezTo>
                    <a:pt x="0" y="18"/>
                    <a:pt x="23" y="0"/>
                    <a:pt x="50" y="0"/>
                  </a:cubicBezTo>
                  <a:close/>
                  <a:moveTo>
                    <a:pt x="104" y="91"/>
                  </a:moveTo>
                  <a:cubicBezTo>
                    <a:pt x="104" y="96"/>
                    <a:pt x="107" y="101"/>
                    <a:pt x="113" y="104"/>
                  </a:cubicBezTo>
                  <a:cubicBezTo>
                    <a:pt x="113" y="106"/>
                    <a:pt x="113" y="106"/>
                    <a:pt x="113" y="106"/>
                  </a:cubicBezTo>
                  <a:cubicBezTo>
                    <a:pt x="102" y="106"/>
                    <a:pt x="93" y="105"/>
                    <a:pt x="83" y="95"/>
                  </a:cubicBezTo>
                  <a:cubicBezTo>
                    <a:pt x="81" y="96"/>
                    <a:pt x="79" y="96"/>
                    <a:pt x="77" y="96"/>
                  </a:cubicBezTo>
                  <a:cubicBezTo>
                    <a:pt x="67" y="96"/>
                    <a:pt x="58" y="93"/>
                    <a:pt x="50" y="89"/>
                  </a:cubicBezTo>
                  <a:cubicBezTo>
                    <a:pt x="65" y="89"/>
                    <a:pt x="79" y="84"/>
                    <a:pt x="90" y="75"/>
                  </a:cubicBezTo>
                  <a:cubicBezTo>
                    <a:pt x="96" y="71"/>
                    <a:pt x="100" y="66"/>
                    <a:pt x="103" y="60"/>
                  </a:cubicBezTo>
                  <a:cubicBezTo>
                    <a:pt x="106" y="54"/>
                    <a:pt x="108" y="47"/>
                    <a:pt x="108" y="41"/>
                  </a:cubicBezTo>
                  <a:cubicBezTo>
                    <a:pt x="108" y="40"/>
                    <a:pt x="108" y="38"/>
                    <a:pt x="108" y="37"/>
                  </a:cubicBezTo>
                  <a:cubicBezTo>
                    <a:pt x="115" y="44"/>
                    <a:pt x="120" y="52"/>
                    <a:pt x="120" y="61"/>
                  </a:cubicBezTo>
                  <a:cubicBezTo>
                    <a:pt x="120" y="72"/>
                    <a:pt x="114" y="82"/>
                    <a:pt x="104" y="88"/>
                  </a:cubicBezTo>
                  <a:cubicBezTo>
                    <a:pt x="104" y="89"/>
                    <a:pt x="104" y="90"/>
                    <a:pt x="104" y="91"/>
                  </a:cubicBezTo>
                  <a:close/>
                </a:path>
              </a:pathLst>
            </a:custGeom>
            <a:solidFill>
              <a:srgbClr val="CF0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92" name="Freeform 81"/>
            <p:cNvSpPr>
              <a:spLocks noEditPoints="1"/>
            </p:cNvSpPr>
            <p:nvPr/>
          </p:nvSpPr>
          <p:spPr bwMode="auto">
            <a:xfrm>
              <a:off x="3719" y="1386"/>
              <a:ext cx="130" cy="129"/>
            </a:xfrm>
            <a:custGeom>
              <a:avLst/>
              <a:gdLst>
                <a:gd name="T0" fmla="*/ 20 w 106"/>
                <a:gd name="T1" fmla="*/ 52 h 105"/>
                <a:gd name="T2" fmla="*/ 20 w 106"/>
                <a:gd name="T3" fmla="*/ 49 h 105"/>
                <a:gd name="T4" fmla="*/ 1 w 106"/>
                <a:gd name="T5" fmla="*/ 43 h 105"/>
                <a:gd name="T6" fmla="*/ 0 w 106"/>
                <a:gd name="T7" fmla="*/ 52 h 105"/>
                <a:gd name="T8" fmla="*/ 17 w 106"/>
                <a:gd name="T9" fmla="*/ 91 h 105"/>
                <a:gd name="T10" fmla="*/ 29 w 106"/>
                <a:gd name="T11" fmla="*/ 75 h 105"/>
                <a:gd name="T12" fmla="*/ 20 w 106"/>
                <a:gd name="T13" fmla="*/ 52 h 105"/>
                <a:gd name="T14" fmla="*/ 86 w 106"/>
                <a:gd name="T15" fmla="*/ 52 h 105"/>
                <a:gd name="T16" fmla="*/ 77 w 106"/>
                <a:gd name="T17" fmla="*/ 75 h 105"/>
                <a:gd name="T18" fmla="*/ 89 w 106"/>
                <a:gd name="T19" fmla="*/ 91 h 105"/>
                <a:gd name="T20" fmla="*/ 106 w 106"/>
                <a:gd name="T21" fmla="*/ 52 h 105"/>
                <a:gd name="T22" fmla="*/ 105 w 106"/>
                <a:gd name="T23" fmla="*/ 43 h 105"/>
                <a:gd name="T24" fmla="*/ 86 w 106"/>
                <a:gd name="T25" fmla="*/ 49 h 105"/>
                <a:gd name="T26" fmla="*/ 86 w 106"/>
                <a:gd name="T27" fmla="*/ 52 h 105"/>
                <a:gd name="T28" fmla="*/ 59 w 106"/>
                <a:gd name="T29" fmla="*/ 20 h 105"/>
                <a:gd name="T30" fmla="*/ 82 w 106"/>
                <a:gd name="T31" fmla="*/ 36 h 105"/>
                <a:gd name="T32" fmla="*/ 101 w 106"/>
                <a:gd name="T33" fmla="*/ 30 h 105"/>
                <a:gd name="T34" fmla="*/ 59 w 106"/>
                <a:gd name="T35" fmla="*/ 0 h 105"/>
                <a:gd name="T36" fmla="*/ 59 w 106"/>
                <a:gd name="T37" fmla="*/ 20 h 105"/>
                <a:gd name="T38" fmla="*/ 24 w 106"/>
                <a:gd name="T39" fmla="*/ 36 h 105"/>
                <a:gd name="T40" fmla="*/ 46 w 106"/>
                <a:gd name="T41" fmla="*/ 20 h 105"/>
                <a:gd name="T42" fmla="*/ 46 w 106"/>
                <a:gd name="T43" fmla="*/ 0 h 105"/>
                <a:gd name="T44" fmla="*/ 5 w 106"/>
                <a:gd name="T45" fmla="*/ 30 h 105"/>
                <a:gd name="T46" fmla="*/ 24 w 106"/>
                <a:gd name="T47" fmla="*/ 36 h 105"/>
                <a:gd name="T48" fmla="*/ 67 w 106"/>
                <a:gd name="T49" fmla="*/ 82 h 105"/>
                <a:gd name="T50" fmla="*/ 53 w 106"/>
                <a:gd name="T51" fmla="*/ 85 h 105"/>
                <a:gd name="T52" fmla="*/ 39 w 106"/>
                <a:gd name="T53" fmla="*/ 82 h 105"/>
                <a:gd name="T54" fmla="*/ 28 w 106"/>
                <a:gd name="T55" fmla="*/ 99 h 105"/>
                <a:gd name="T56" fmla="*/ 53 w 106"/>
                <a:gd name="T57" fmla="*/ 105 h 105"/>
                <a:gd name="T58" fmla="*/ 78 w 106"/>
                <a:gd name="T59" fmla="*/ 99 h 105"/>
                <a:gd name="T60" fmla="*/ 67 w 106"/>
                <a:gd name="T61" fmla="*/ 8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6" h="105">
                  <a:moveTo>
                    <a:pt x="20" y="52"/>
                  </a:moveTo>
                  <a:cubicBezTo>
                    <a:pt x="20" y="51"/>
                    <a:pt x="20" y="50"/>
                    <a:pt x="20" y="49"/>
                  </a:cubicBezTo>
                  <a:cubicBezTo>
                    <a:pt x="1" y="43"/>
                    <a:pt x="1" y="43"/>
                    <a:pt x="1" y="43"/>
                  </a:cubicBezTo>
                  <a:cubicBezTo>
                    <a:pt x="1" y="46"/>
                    <a:pt x="0" y="49"/>
                    <a:pt x="0" y="52"/>
                  </a:cubicBezTo>
                  <a:cubicBezTo>
                    <a:pt x="0" y="68"/>
                    <a:pt x="7" y="81"/>
                    <a:pt x="17" y="91"/>
                  </a:cubicBezTo>
                  <a:cubicBezTo>
                    <a:pt x="29" y="75"/>
                    <a:pt x="29" y="75"/>
                    <a:pt x="29" y="75"/>
                  </a:cubicBezTo>
                  <a:cubicBezTo>
                    <a:pt x="23" y="69"/>
                    <a:pt x="20" y="61"/>
                    <a:pt x="20" y="52"/>
                  </a:cubicBezTo>
                  <a:close/>
                  <a:moveTo>
                    <a:pt x="86" y="52"/>
                  </a:moveTo>
                  <a:cubicBezTo>
                    <a:pt x="86" y="61"/>
                    <a:pt x="83" y="69"/>
                    <a:pt x="77" y="75"/>
                  </a:cubicBezTo>
                  <a:cubicBezTo>
                    <a:pt x="89" y="91"/>
                    <a:pt x="89" y="91"/>
                    <a:pt x="89" y="91"/>
                  </a:cubicBezTo>
                  <a:cubicBezTo>
                    <a:pt x="99" y="81"/>
                    <a:pt x="106" y="68"/>
                    <a:pt x="106" y="52"/>
                  </a:cubicBezTo>
                  <a:cubicBezTo>
                    <a:pt x="106" y="49"/>
                    <a:pt x="105" y="46"/>
                    <a:pt x="105" y="43"/>
                  </a:cubicBezTo>
                  <a:cubicBezTo>
                    <a:pt x="86" y="49"/>
                    <a:pt x="86" y="49"/>
                    <a:pt x="86" y="49"/>
                  </a:cubicBezTo>
                  <a:cubicBezTo>
                    <a:pt x="86" y="50"/>
                    <a:pt x="86" y="51"/>
                    <a:pt x="86" y="52"/>
                  </a:cubicBezTo>
                  <a:close/>
                  <a:moveTo>
                    <a:pt x="59" y="20"/>
                  </a:moveTo>
                  <a:cubicBezTo>
                    <a:pt x="69" y="22"/>
                    <a:pt x="77" y="28"/>
                    <a:pt x="82" y="36"/>
                  </a:cubicBezTo>
                  <a:cubicBezTo>
                    <a:pt x="101" y="30"/>
                    <a:pt x="101" y="30"/>
                    <a:pt x="101" y="30"/>
                  </a:cubicBezTo>
                  <a:cubicBezTo>
                    <a:pt x="93" y="14"/>
                    <a:pt x="78" y="3"/>
                    <a:pt x="59" y="0"/>
                  </a:cubicBezTo>
                  <a:lnTo>
                    <a:pt x="59" y="20"/>
                  </a:lnTo>
                  <a:close/>
                  <a:moveTo>
                    <a:pt x="24" y="36"/>
                  </a:moveTo>
                  <a:cubicBezTo>
                    <a:pt x="29" y="28"/>
                    <a:pt x="37" y="22"/>
                    <a:pt x="46" y="20"/>
                  </a:cubicBezTo>
                  <a:cubicBezTo>
                    <a:pt x="46" y="0"/>
                    <a:pt x="46" y="0"/>
                    <a:pt x="46" y="0"/>
                  </a:cubicBezTo>
                  <a:cubicBezTo>
                    <a:pt x="28" y="3"/>
                    <a:pt x="13" y="14"/>
                    <a:pt x="5" y="30"/>
                  </a:cubicBezTo>
                  <a:lnTo>
                    <a:pt x="24" y="36"/>
                  </a:lnTo>
                  <a:close/>
                  <a:moveTo>
                    <a:pt x="67" y="82"/>
                  </a:moveTo>
                  <a:cubicBezTo>
                    <a:pt x="62" y="84"/>
                    <a:pt x="58" y="85"/>
                    <a:pt x="53" y="85"/>
                  </a:cubicBezTo>
                  <a:cubicBezTo>
                    <a:pt x="48" y="85"/>
                    <a:pt x="43" y="84"/>
                    <a:pt x="39" y="82"/>
                  </a:cubicBezTo>
                  <a:cubicBezTo>
                    <a:pt x="28" y="99"/>
                    <a:pt x="28" y="99"/>
                    <a:pt x="28" y="99"/>
                  </a:cubicBezTo>
                  <a:cubicBezTo>
                    <a:pt x="35" y="103"/>
                    <a:pt x="44" y="105"/>
                    <a:pt x="53" y="105"/>
                  </a:cubicBezTo>
                  <a:cubicBezTo>
                    <a:pt x="62" y="105"/>
                    <a:pt x="71" y="103"/>
                    <a:pt x="78" y="99"/>
                  </a:cubicBezTo>
                  <a:lnTo>
                    <a:pt x="67" y="82"/>
                  </a:lnTo>
                  <a:close/>
                </a:path>
              </a:pathLst>
            </a:custGeom>
            <a:solidFill>
              <a:srgbClr val="00B2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93" name="Freeform 82"/>
            <p:cNvSpPr>
              <a:spLocks noEditPoints="1"/>
            </p:cNvSpPr>
            <p:nvPr/>
          </p:nvSpPr>
          <p:spPr bwMode="auto">
            <a:xfrm>
              <a:off x="3727" y="1542"/>
              <a:ext cx="122" cy="129"/>
            </a:xfrm>
            <a:custGeom>
              <a:avLst/>
              <a:gdLst>
                <a:gd name="T0" fmla="*/ 57 w 122"/>
                <a:gd name="T1" fmla="*/ 49 h 129"/>
                <a:gd name="T2" fmla="*/ 41 w 122"/>
                <a:gd name="T3" fmla="*/ 65 h 129"/>
                <a:gd name="T4" fmla="*/ 66 w 122"/>
                <a:gd name="T5" fmla="*/ 49 h 129"/>
                <a:gd name="T6" fmla="*/ 82 w 122"/>
                <a:gd name="T7" fmla="*/ 65 h 129"/>
                <a:gd name="T8" fmla="*/ 66 w 122"/>
                <a:gd name="T9" fmla="*/ 49 h 129"/>
                <a:gd name="T10" fmla="*/ 105 w 122"/>
                <a:gd name="T11" fmla="*/ 49 h 129"/>
                <a:gd name="T12" fmla="*/ 89 w 122"/>
                <a:gd name="T13" fmla="*/ 65 h 129"/>
                <a:gd name="T14" fmla="*/ 16 w 122"/>
                <a:gd name="T15" fmla="*/ 97 h 129"/>
                <a:gd name="T16" fmla="*/ 32 w 122"/>
                <a:gd name="T17" fmla="*/ 113 h 129"/>
                <a:gd name="T18" fmla="*/ 16 w 122"/>
                <a:gd name="T19" fmla="*/ 97 h 129"/>
                <a:gd name="T20" fmla="*/ 57 w 122"/>
                <a:gd name="T21" fmla="*/ 97 h 129"/>
                <a:gd name="T22" fmla="*/ 41 w 122"/>
                <a:gd name="T23" fmla="*/ 113 h 129"/>
                <a:gd name="T24" fmla="*/ 66 w 122"/>
                <a:gd name="T25" fmla="*/ 97 h 129"/>
                <a:gd name="T26" fmla="*/ 82 w 122"/>
                <a:gd name="T27" fmla="*/ 113 h 129"/>
                <a:gd name="T28" fmla="*/ 66 w 122"/>
                <a:gd name="T29" fmla="*/ 97 h 129"/>
                <a:gd name="T30" fmla="*/ 57 w 122"/>
                <a:gd name="T31" fmla="*/ 72 h 129"/>
                <a:gd name="T32" fmla="*/ 41 w 122"/>
                <a:gd name="T33" fmla="*/ 88 h 129"/>
                <a:gd name="T34" fmla="*/ 66 w 122"/>
                <a:gd name="T35" fmla="*/ 72 h 129"/>
                <a:gd name="T36" fmla="*/ 82 w 122"/>
                <a:gd name="T37" fmla="*/ 88 h 129"/>
                <a:gd name="T38" fmla="*/ 66 w 122"/>
                <a:gd name="T39" fmla="*/ 72 h 129"/>
                <a:gd name="T40" fmla="*/ 105 w 122"/>
                <a:gd name="T41" fmla="*/ 72 h 129"/>
                <a:gd name="T42" fmla="*/ 89 w 122"/>
                <a:gd name="T43" fmla="*/ 88 h 129"/>
                <a:gd name="T44" fmla="*/ 16 w 122"/>
                <a:gd name="T45" fmla="*/ 72 h 129"/>
                <a:gd name="T46" fmla="*/ 32 w 122"/>
                <a:gd name="T47" fmla="*/ 88 h 129"/>
                <a:gd name="T48" fmla="*/ 16 w 122"/>
                <a:gd name="T49" fmla="*/ 72 h 129"/>
                <a:gd name="T50" fmla="*/ 105 w 122"/>
                <a:gd name="T51" fmla="*/ 9 h 129"/>
                <a:gd name="T52" fmla="*/ 89 w 122"/>
                <a:gd name="T53" fmla="*/ 0 h 129"/>
                <a:gd name="T54" fmla="*/ 32 w 122"/>
                <a:gd name="T55" fmla="*/ 9 h 129"/>
                <a:gd name="T56" fmla="*/ 16 w 122"/>
                <a:gd name="T57" fmla="*/ 0 h 129"/>
                <a:gd name="T58" fmla="*/ 0 w 122"/>
                <a:gd name="T59" fmla="*/ 129 h 129"/>
                <a:gd name="T60" fmla="*/ 122 w 122"/>
                <a:gd name="T61" fmla="*/ 0 h 129"/>
                <a:gd name="T62" fmla="*/ 113 w 122"/>
                <a:gd name="T63" fmla="*/ 120 h 129"/>
                <a:gd name="T64" fmla="*/ 9 w 122"/>
                <a:gd name="T65" fmla="*/ 32 h 129"/>
                <a:gd name="T66" fmla="*/ 113 w 122"/>
                <a:gd name="T67" fmla="*/ 120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2" h="129">
                  <a:moveTo>
                    <a:pt x="41" y="49"/>
                  </a:moveTo>
                  <a:lnTo>
                    <a:pt x="57" y="49"/>
                  </a:lnTo>
                  <a:lnTo>
                    <a:pt x="57" y="65"/>
                  </a:lnTo>
                  <a:lnTo>
                    <a:pt x="41" y="65"/>
                  </a:lnTo>
                  <a:lnTo>
                    <a:pt x="41" y="49"/>
                  </a:lnTo>
                  <a:close/>
                  <a:moveTo>
                    <a:pt x="66" y="49"/>
                  </a:moveTo>
                  <a:lnTo>
                    <a:pt x="82" y="49"/>
                  </a:lnTo>
                  <a:lnTo>
                    <a:pt x="82" y="65"/>
                  </a:lnTo>
                  <a:lnTo>
                    <a:pt x="66" y="65"/>
                  </a:lnTo>
                  <a:lnTo>
                    <a:pt x="66" y="49"/>
                  </a:lnTo>
                  <a:close/>
                  <a:moveTo>
                    <a:pt x="89" y="49"/>
                  </a:moveTo>
                  <a:lnTo>
                    <a:pt x="105" y="49"/>
                  </a:lnTo>
                  <a:lnTo>
                    <a:pt x="105" y="65"/>
                  </a:lnTo>
                  <a:lnTo>
                    <a:pt x="89" y="65"/>
                  </a:lnTo>
                  <a:lnTo>
                    <a:pt x="89" y="49"/>
                  </a:lnTo>
                  <a:close/>
                  <a:moveTo>
                    <a:pt x="16" y="97"/>
                  </a:moveTo>
                  <a:lnTo>
                    <a:pt x="32" y="97"/>
                  </a:lnTo>
                  <a:lnTo>
                    <a:pt x="32" y="113"/>
                  </a:lnTo>
                  <a:lnTo>
                    <a:pt x="16" y="113"/>
                  </a:lnTo>
                  <a:lnTo>
                    <a:pt x="16" y="97"/>
                  </a:lnTo>
                  <a:close/>
                  <a:moveTo>
                    <a:pt x="41" y="97"/>
                  </a:moveTo>
                  <a:lnTo>
                    <a:pt x="57" y="97"/>
                  </a:lnTo>
                  <a:lnTo>
                    <a:pt x="57" y="113"/>
                  </a:lnTo>
                  <a:lnTo>
                    <a:pt x="41" y="113"/>
                  </a:lnTo>
                  <a:lnTo>
                    <a:pt x="41" y="97"/>
                  </a:lnTo>
                  <a:close/>
                  <a:moveTo>
                    <a:pt x="66" y="97"/>
                  </a:moveTo>
                  <a:lnTo>
                    <a:pt x="82" y="97"/>
                  </a:lnTo>
                  <a:lnTo>
                    <a:pt x="82" y="113"/>
                  </a:lnTo>
                  <a:lnTo>
                    <a:pt x="66" y="113"/>
                  </a:lnTo>
                  <a:lnTo>
                    <a:pt x="66" y="97"/>
                  </a:lnTo>
                  <a:close/>
                  <a:moveTo>
                    <a:pt x="41" y="72"/>
                  </a:moveTo>
                  <a:lnTo>
                    <a:pt x="57" y="72"/>
                  </a:lnTo>
                  <a:lnTo>
                    <a:pt x="57" y="88"/>
                  </a:lnTo>
                  <a:lnTo>
                    <a:pt x="41" y="88"/>
                  </a:lnTo>
                  <a:lnTo>
                    <a:pt x="41" y="72"/>
                  </a:lnTo>
                  <a:close/>
                  <a:moveTo>
                    <a:pt x="66" y="72"/>
                  </a:moveTo>
                  <a:lnTo>
                    <a:pt x="82" y="72"/>
                  </a:lnTo>
                  <a:lnTo>
                    <a:pt x="82" y="88"/>
                  </a:lnTo>
                  <a:lnTo>
                    <a:pt x="66" y="88"/>
                  </a:lnTo>
                  <a:lnTo>
                    <a:pt x="66" y="72"/>
                  </a:lnTo>
                  <a:close/>
                  <a:moveTo>
                    <a:pt x="89" y="72"/>
                  </a:moveTo>
                  <a:lnTo>
                    <a:pt x="105" y="72"/>
                  </a:lnTo>
                  <a:lnTo>
                    <a:pt x="105" y="88"/>
                  </a:lnTo>
                  <a:lnTo>
                    <a:pt x="89" y="88"/>
                  </a:lnTo>
                  <a:lnTo>
                    <a:pt x="89" y="72"/>
                  </a:lnTo>
                  <a:close/>
                  <a:moveTo>
                    <a:pt x="16" y="72"/>
                  </a:moveTo>
                  <a:lnTo>
                    <a:pt x="32" y="72"/>
                  </a:lnTo>
                  <a:lnTo>
                    <a:pt x="32" y="88"/>
                  </a:lnTo>
                  <a:lnTo>
                    <a:pt x="16" y="88"/>
                  </a:lnTo>
                  <a:lnTo>
                    <a:pt x="16" y="72"/>
                  </a:lnTo>
                  <a:close/>
                  <a:moveTo>
                    <a:pt x="105" y="0"/>
                  </a:moveTo>
                  <a:lnTo>
                    <a:pt x="105" y="9"/>
                  </a:lnTo>
                  <a:lnTo>
                    <a:pt x="89" y="9"/>
                  </a:lnTo>
                  <a:lnTo>
                    <a:pt x="89" y="0"/>
                  </a:lnTo>
                  <a:lnTo>
                    <a:pt x="32" y="0"/>
                  </a:lnTo>
                  <a:lnTo>
                    <a:pt x="32" y="9"/>
                  </a:lnTo>
                  <a:lnTo>
                    <a:pt x="16" y="9"/>
                  </a:lnTo>
                  <a:lnTo>
                    <a:pt x="16" y="0"/>
                  </a:lnTo>
                  <a:lnTo>
                    <a:pt x="0" y="0"/>
                  </a:lnTo>
                  <a:lnTo>
                    <a:pt x="0" y="129"/>
                  </a:lnTo>
                  <a:lnTo>
                    <a:pt x="122" y="129"/>
                  </a:lnTo>
                  <a:lnTo>
                    <a:pt x="122" y="0"/>
                  </a:lnTo>
                  <a:lnTo>
                    <a:pt x="105" y="0"/>
                  </a:lnTo>
                  <a:close/>
                  <a:moveTo>
                    <a:pt x="113" y="120"/>
                  </a:moveTo>
                  <a:lnTo>
                    <a:pt x="9" y="120"/>
                  </a:lnTo>
                  <a:lnTo>
                    <a:pt x="9" y="32"/>
                  </a:lnTo>
                  <a:lnTo>
                    <a:pt x="113" y="32"/>
                  </a:lnTo>
                  <a:lnTo>
                    <a:pt x="113" y="120"/>
                  </a:lnTo>
                  <a:close/>
                </a:path>
              </a:pathLst>
            </a:custGeom>
            <a:solidFill>
              <a:srgbClr val="8C1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94" name="Freeform 83"/>
            <p:cNvSpPr>
              <a:spLocks noEditPoints="1"/>
            </p:cNvSpPr>
            <p:nvPr/>
          </p:nvSpPr>
          <p:spPr bwMode="auto">
            <a:xfrm>
              <a:off x="3920" y="2137"/>
              <a:ext cx="103" cy="103"/>
            </a:xfrm>
            <a:custGeom>
              <a:avLst/>
              <a:gdLst>
                <a:gd name="T0" fmla="*/ 42 w 84"/>
                <a:gd name="T1" fmla="*/ 0 h 84"/>
                <a:gd name="T2" fmla="*/ 0 w 84"/>
                <a:gd name="T3" fmla="*/ 42 h 84"/>
                <a:gd name="T4" fmla="*/ 42 w 84"/>
                <a:gd name="T5" fmla="*/ 84 h 84"/>
                <a:gd name="T6" fmla="*/ 84 w 84"/>
                <a:gd name="T7" fmla="*/ 42 h 84"/>
                <a:gd name="T8" fmla="*/ 42 w 84"/>
                <a:gd name="T9" fmla="*/ 0 h 84"/>
                <a:gd name="T10" fmla="*/ 42 w 84"/>
                <a:gd name="T11" fmla="*/ 76 h 84"/>
                <a:gd name="T12" fmla="*/ 8 w 84"/>
                <a:gd name="T13" fmla="*/ 42 h 84"/>
                <a:gd name="T14" fmla="*/ 42 w 84"/>
                <a:gd name="T15" fmla="*/ 8 h 84"/>
                <a:gd name="T16" fmla="*/ 76 w 84"/>
                <a:gd name="T17" fmla="*/ 42 h 84"/>
                <a:gd name="T18" fmla="*/ 42 w 84"/>
                <a:gd name="T19" fmla="*/ 76 h 84"/>
                <a:gd name="T20" fmla="*/ 26 w 84"/>
                <a:gd name="T21" fmla="*/ 26 h 84"/>
                <a:gd name="T22" fmla="*/ 58 w 84"/>
                <a:gd name="T23" fmla="*/ 26 h 84"/>
                <a:gd name="T24" fmla="*/ 58 w 84"/>
                <a:gd name="T25" fmla="*/ 58 h 84"/>
                <a:gd name="T26" fmla="*/ 26 w 84"/>
                <a:gd name="T27" fmla="*/ 58 h 84"/>
                <a:gd name="T28" fmla="*/ 26 w 84"/>
                <a:gd name="T29" fmla="*/ 26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84" h="84">
                  <a:moveTo>
                    <a:pt x="42" y="0"/>
                  </a:moveTo>
                  <a:cubicBezTo>
                    <a:pt x="19" y="0"/>
                    <a:pt x="0" y="19"/>
                    <a:pt x="0" y="42"/>
                  </a:cubicBezTo>
                  <a:cubicBezTo>
                    <a:pt x="0" y="65"/>
                    <a:pt x="19" y="84"/>
                    <a:pt x="42" y="84"/>
                  </a:cubicBezTo>
                  <a:cubicBezTo>
                    <a:pt x="65" y="84"/>
                    <a:pt x="84" y="65"/>
                    <a:pt x="84" y="42"/>
                  </a:cubicBezTo>
                  <a:cubicBezTo>
                    <a:pt x="84" y="19"/>
                    <a:pt x="65" y="0"/>
                    <a:pt x="42" y="0"/>
                  </a:cubicBezTo>
                  <a:close/>
                  <a:moveTo>
                    <a:pt x="42" y="76"/>
                  </a:moveTo>
                  <a:cubicBezTo>
                    <a:pt x="23" y="76"/>
                    <a:pt x="8" y="61"/>
                    <a:pt x="8" y="42"/>
                  </a:cubicBezTo>
                  <a:cubicBezTo>
                    <a:pt x="8" y="23"/>
                    <a:pt x="23" y="8"/>
                    <a:pt x="42" y="8"/>
                  </a:cubicBezTo>
                  <a:cubicBezTo>
                    <a:pt x="61" y="8"/>
                    <a:pt x="76" y="23"/>
                    <a:pt x="76" y="42"/>
                  </a:cubicBezTo>
                  <a:cubicBezTo>
                    <a:pt x="76" y="61"/>
                    <a:pt x="61" y="76"/>
                    <a:pt x="42" y="76"/>
                  </a:cubicBezTo>
                  <a:close/>
                  <a:moveTo>
                    <a:pt x="26" y="26"/>
                  </a:moveTo>
                  <a:cubicBezTo>
                    <a:pt x="58" y="26"/>
                    <a:pt x="58" y="26"/>
                    <a:pt x="58" y="26"/>
                  </a:cubicBezTo>
                  <a:cubicBezTo>
                    <a:pt x="58" y="58"/>
                    <a:pt x="58" y="58"/>
                    <a:pt x="58" y="58"/>
                  </a:cubicBezTo>
                  <a:cubicBezTo>
                    <a:pt x="26" y="58"/>
                    <a:pt x="26" y="58"/>
                    <a:pt x="26" y="58"/>
                  </a:cubicBezTo>
                  <a:lnTo>
                    <a:pt x="26" y="26"/>
                  </a:lnTo>
                  <a:close/>
                </a:path>
              </a:pathLst>
            </a:custGeom>
            <a:solidFill>
              <a:srgbClr val="FF43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95" name="Freeform 84"/>
            <p:cNvSpPr>
              <a:spLocks noEditPoints="1"/>
            </p:cNvSpPr>
            <p:nvPr/>
          </p:nvSpPr>
          <p:spPr bwMode="auto">
            <a:xfrm>
              <a:off x="3770" y="2122"/>
              <a:ext cx="180" cy="179"/>
            </a:xfrm>
            <a:custGeom>
              <a:avLst/>
              <a:gdLst>
                <a:gd name="T0" fmla="*/ 140 w 146"/>
                <a:gd name="T1" fmla="*/ 123 h 146"/>
                <a:gd name="T2" fmla="*/ 106 w 146"/>
                <a:gd name="T3" fmla="*/ 94 h 146"/>
                <a:gd name="T4" fmla="*/ 96 w 146"/>
                <a:gd name="T5" fmla="*/ 89 h 146"/>
                <a:gd name="T6" fmla="*/ 109 w 146"/>
                <a:gd name="T7" fmla="*/ 54 h 146"/>
                <a:gd name="T8" fmla="*/ 54 w 146"/>
                <a:gd name="T9" fmla="*/ 0 h 146"/>
                <a:gd name="T10" fmla="*/ 0 w 146"/>
                <a:gd name="T11" fmla="*/ 54 h 146"/>
                <a:gd name="T12" fmla="*/ 54 w 146"/>
                <a:gd name="T13" fmla="*/ 108 h 146"/>
                <a:gd name="T14" fmla="*/ 90 w 146"/>
                <a:gd name="T15" fmla="*/ 95 h 146"/>
                <a:gd name="T16" fmla="*/ 94 w 146"/>
                <a:gd name="T17" fmla="*/ 106 h 146"/>
                <a:gd name="T18" fmla="*/ 123 w 146"/>
                <a:gd name="T19" fmla="*/ 140 h 146"/>
                <a:gd name="T20" fmla="*/ 141 w 146"/>
                <a:gd name="T21" fmla="*/ 141 h 146"/>
                <a:gd name="T22" fmla="*/ 140 w 146"/>
                <a:gd name="T23" fmla="*/ 123 h 146"/>
                <a:gd name="T24" fmla="*/ 54 w 146"/>
                <a:gd name="T25" fmla="*/ 90 h 146"/>
                <a:gd name="T26" fmla="*/ 18 w 146"/>
                <a:gd name="T27" fmla="*/ 54 h 146"/>
                <a:gd name="T28" fmla="*/ 54 w 146"/>
                <a:gd name="T29" fmla="*/ 18 h 146"/>
                <a:gd name="T30" fmla="*/ 91 w 146"/>
                <a:gd name="T31" fmla="*/ 54 h 146"/>
                <a:gd name="T32" fmla="*/ 54 w 146"/>
                <a:gd name="T33" fmla="*/ 90 h 146"/>
                <a:gd name="T34" fmla="*/ 63 w 146"/>
                <a:gd name="T35" fmla="*/ 27 h 146"/>
                <a:gd name="T36" fmla="*/ 45 w 146"/>
                <a:gd name="T37" fmla="*/ 27 h 146"/>
                <a:gd name="T38" fmla="*/ 45 w 146"/>
                <a:gd name="T39" fmla="*/ 45 h 146"/>
                <a:gd name="T40" fmla="*/ 27 w 146"/>
                <a:gd name="T41" fmla="*/ 45 h 146"/>
                <a:gd name="T42" fmla="*/ 27 w 146"/>
                <a:gd name="T43" fmla="*/ 63 h 146"/>
                <a:gd name="T44" fmla="*/ 45 w 146"/>
                <a:gd name="T45" fmla="*/ 63 h 146"/>
                <a:gd name="T46" fmla="*/ 45 w 146"/>
                <a:gd name="T47" fmla="*/ 81 h 146"/>
                <a:gd name="T48" fmla="*/ 63 w 146"/>
                <a:gd name="T49" fmla="*/ 81 h 146"/>
                <a:gd name="T50" fmla="*/ 63 w 146"/>
                <a:gd name="T51" fmla="*/ 63 h 146"/>
                <a:gd name="T52" fmla="*/ 81 w 146"/>
                <a:gd name="T53" fmla="*/ 63 h 146"/>
                <a:gd name="T54" fmla="*/ 81 w 146"/>
                <a:gd name="T55" fmla="*/ 45 h 146"/>
                <a:gd name="T56" fmla="*/ 63 w 146"/>
                <a:gd name="T57" fmla="*/ 45 h 146"/>
                <a:gd name="T58" fmla="*/ 63 w 146"/>
                <a:gd name="T59" fmla="*/ 27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 h="146">
                  <a:moveTo>
                    <a:pt x="140" y="123"/>
                  </a:moveTo>
                  <a:cubicBezTo>
                    <a:pt x="106" y="94"/>
                    <a:pt x="106" y="94"/>
                    <a:pt x="106" y="94"/>
                  </a:cubicBezTo>
                  <a:cubicBezTo>
                    <a:pt x="103" y="90"/>
                    <a:pt x="99" y="89"/>
                    <a:pt x="96" y="89"/>
                  </a:cubicBezTo>
                  <a:cubicBezTo>
                    <a:pt x="104" y="80"/>
                    <a:pt x="109" y="67"/>
                    <a:pt x="109" y="54"/>
                  </a:cubicBezTo>
                  <a:cubicBezTo>
                    <a:pt x="109" y="24"/>
                    <a:pt x="84" y="0"/>
                    <a:pt x="54" y="0"/>
                  </a:cubicBezTo>
                  <a:cubicBezTo>
                    <a:pt x="24" y="0"/>
                    <a:pt x="0" y="24"/>
                    <a:pt x="0" y="54"/>
                  </a:cubicBezTo>
                  <a:cubicBezTo>
                    <a:pt x="0" y="84"/>
                    <a:pt x="24" y="108"/>
                    <a:pt x="54" y="108"/>
                  </a:cubicBezTo>
                  <a:cubicBezTo>
                    <a:pt x="68" y="108"/>
                    <a:pt x="80" y="103"/>
                    <a:pt x="90" y="95"/>
                  </a:cubicBezTo>
                  <a:cubicBezTo>
                    <a:pt x="89" y="98"/>
                    <a:pt x="91" y="102"/>
                    <a:pt x="94" y="106"/>
                  </a:cubicBezTo>
                  <a:cubicBezTo>
                    <a:pt x="123" y="140"/>
                    <a:pt x="123" y="140"/>
                    <a:pt x="123" y="140"/>
                  </a:cubicBezTo>
                  <a:cubicBezTo>
                    <a:pt x="128" y="145"/>
                    <a:pt x="136" y="146"/>
                    <a:pt x="141" y="141"/>
                  </a:cubicBezTo>
                  <a:cubicBezTo>
                    <a:pt x="146" y="136"/>
                    <a:pt x="146" y="128"/>
                    <a:pt x="140" y="123"/>
                  </a:cubicBezTo>
                  <a:close/>
                  <a:moveTo>
                    <a:pt x="54" y="90"/>
                  </a:moveTo>
                  <a:cubicBezTo>
                    <a:pt x="34" y="90"/>
                    <a:pt x="18" y="74"/>
                    <a:pt x="18" y="54"/>
                  </a:cubicBezTo>
                  <a:cubicBezTo>
                    <a:pt x="18" y="34"/>
                    <a:pt x="34" y="18"/>
                    <a:pt x="54" y="18"/>
                  </a:cubicBezTo>
                  <a:cubicBezTo>
                    <a:pt x="74" y="18"/>
                    <a:pt x="91" y="34"/>
                    <a:pt x="91" y="54"/>
                  </a:cubicBezTo>
                  <a:cubicBezTo>
                    <a:pt x="91" y="74"/>
                    <a:pt x="74" y="90"/>
                    <a:pt x="54" y="90"/>
                  </a:cubicBezTo>
                  <a:close/>
                  <a:moveTo>
                    <a:pt x="63" y="27"/>
                  </a:moveTo>
                  <a:cubicBezTo>
                    <a:pt x="45" y="27"/>
                    <a:pt x="45" y="27"/>
                    <a:pt x="45" y="27"/>
                  </a:cubicBezTo>
                  <a:cubicBezTo>
                    <a:pt x="45" y="45"/>
                    <a:pt x="45" y="45"/>
                    <a:pt x="45" y="45"/>
                  </a:cubicBezTo>
                  <a:cubicBezTo>
                    <a:pt x="27" y="45"/>
                    <a:pt x="27" y="45"/>
                    <a:pt x="27" y="45"/>
                  </a:cubicBezTo>
                  <a:cubicBezTo>
                    <a:pt x="27" y="63"/>
                    <a:pt x="27" y="63"/>
                    <a:pt x="27" y="63"/>
                  </a:cubicBezTo>
                  <a:cubicBezTo>
                    <a:pt x="45" y="63"/>
                    <a:pt x="45" y="63"/>
                    <a:pt x="45" y="63"/>
                  </a:cubicBezTo>
                  <a:cubicBezTo>
                    <a:pt x="45" y="81"/>
                    <a:pt x="45" y="81"/>
                    <a:pt x="45" y="81"/>
                  </a:cubicBezTo>
                  <a:cubicBezTo>
                    <a:pt x="63" y="81"/>
                    <a:pt x="63" y="81"/>
                    <a:pt x="63" y="81"/>
                  </a:cubicBezTo>
                  <a:cubicBezTo>
                    <a:pt x="63" y="63"/>
                    <a:pt x="63" y="63"/>
                    <a:pt x="63" y="63"/>
                  </a:cubicBezTo>
                  <a:cubicBezTo>
                    <a:pt x="81" y="63"/>
                    <a:pt x="81" y="63"/>
                    <a:pt x="81" y="63"/>
                  </a:cubicBezTo>
                  <a:cubicBezTo>
                    <a:pt x="81" y="45"/>
                    <a:pt x="81" y="45"/>
                    <a:pt x="81" y="45"/>
                  </a:cubicBezTo>
                  <a:cubicBezTo>
                    <a:pt x="63" y="45"/>
                    <a:pt x="63" y="45"/>
                    <a:pt x="63" y="45"/>
                  </a:cubicBezTo>
                  <a:lnTo>
                    <a:pt x="63" y="27"/>
                  </a:lnTo>
                  <a:close/>
                </a:path>
              </a:pathLst>
            </a:custGeom>
            <a:solidFill>
              <a:srgbClr val="EDE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96" name="Freeform 85"/>
            <p:cNvSpPr>
              <a:spLocks noEditPoints="1"/>
            </p:cNvSpPr>
            <p:nvPr/>
          </p:nvSpPr>
          <p:spPr bwMode="auto">
            <a:xfrm>
              <a:off x="4006" y="2444"/>
              <a:ext cx="105" cy="105"/>
            </a:xfrm>
            <a:custGeom>
              <a:avLst/>
              <a:gdLst>
                <a:gd name="T0" fmla="*/ 16 w 85"/>
                <a:gd name="T1" fmla="*/ 49 h 86"/>
                <a:gd name="T2" fmla="*/ 16 w 85"/>
                <a:gd name="T3" fmla="*/ 86 h 86"/>
                <a:gd name="T4" fmla="*/ 18 w 85"/>
                <a:gd name="T5" fmla="*/ 86 h 86"/>
                <a:gd name="T6" fmla="*/ 21 w 85"/>
                <a:gd name="T7" fmla="*/ 86 h 86"/>
                <a:gd name="T8" fmla="*/ 21 w 85"/>
                <a:gd name="T9" fmla="*/ 49 h 86"/>
                <a:gd name="T10" fmla="*/ 18 w 85"/>
                <a:gd name="T11" fmla="*/ 49 h 86"/>
                <a:gd name="T12" fmla="*/ 16 w 85"/>
                <a:gd name="T13" fmla="*/ 49 h 86"/>
                <a:gd name="T14" fmla="*/ 64 w 85"/>
                <a:gd name="T15" fmla="*/ 49 h 86"/>
                <a:gd name="T16" fmla="*/ 64 w 85"/>
                <a:gd name="T17" fmla="*/ 86 h 86"/>
                <a:gd name="T18" fmla="*/ 67 w 85"/>
                <a:gd name="T19" fmla="*/ 86 h 86"/>
                <a:gd name="T20" fmla="*/ 69 w 85"/>
                <a:gd name="T21" fmla="*/ 86 h 86"/>
                <a:gd name="T22" fmla="*/ 69 w 85"/>
                <a:gd name="T23" fmla="*/ 49 h 86"/>
                <a:gd name="T24" fmla="*/ 67 w 85"/>
                <a:gd name="T25" fmla="*/ 49 h 86"/>
                <a:gd name="T26" fmla="*/ 64 w 85"/>
                <a:gd name="T27" fmla="*/ 49 h 86"/>
                <a:gd name="T28" fmla="*/ 85 w 85"/>
                <a:gd name="T29" fmla="*/ 43 h 86"/>
                <a:gd name="T30" fmla="*/ 42 w 85"/>
                <a:gd name="T31" fmla="*/ 0 h 86"/>
                <a:gd name="T32" fmla="*/ 0 w 85"/>
                <a:gd name="T33" fmla="*/ 43 h 86"/>
                <a:gd name="T34" fmla="*/ 2 w 85"/>
                <a:gd name="T35" fmla="*/ 58 h 86"/>
                <a:gd name="T36" fmla="*/ 0 w 85"/>
                <a:gd name="T37" fmla="*/ 67 h 86"/>
                <a:gd name="T38" fmla="*/ 10 w 85"/>
                <a:gd name="T39" fmla="*/ 84 h 86"/>
                <a:gd name="T40" fmla="*/ 10 w 85"/>
                <a:gd name="T41" fmla="*/ 50 h 86"/>
                <a:gd name="T42" fmla="*/ 6 w 85"/>
                <a:gd name="T43" fmla="*/ 53 h 86"/>
                <a:gd name="T44" fmla="*/ 5 w 85"/>
                <a:gd name="T45" fmla="*/ 46 h 86"/>
                <a:gd name="T46" fmla="*/ 42 w 85"/>
                <a:gd name="T47" fmla="*/ 8 h 86"/>
                <a:gd name="T48" fmla="*/ 80 w 85"/>
                <a:gd name="T49" fmla="*/ 46 h 86"/>
                <a:gd name="T50" fmla="*/ 79 w 85"/>
                <a:gd name="T51" fmla="*/ 53 h 86"/>
                <a:gd name="T52" fmla="*/ 75 w 85"/>
                <a:gd name="T53" fmla="*/ 50 h 86"/>
                <a:gd name="T54" fmla="*/ 75 w 85"/>
                <a:gd name="T55" fmla="*/ 84 h 86"/>
                <a:gd name="T56" fmla="*/ 85 w 85"/>
                <a:gd name="T57" fmla="*/ 67 h 86"/>
                <a:gd name="T58" fmla="*/ 83 w 85"/>
                <a:gd name="T59" fmla="*/ 58 h 86"/>
                <a:gd name="T60" fmla="*/ 85 w 85"/>
                <a:gd name="T61" fmla="*/ 4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86">
                  <a:moveTo>
                    <a:pt x="16" y="49"/>
                  </a:moveTo>
                  <a:cubicBezTo>
                    <a:pt x="16" y="86"/>
                    <a:pt x="16" y="86"/>
                    <a:pt x="16" y="86"/>
                  </a:cubicBezTo>
                  <a:cubicBezTo>
                    <a:pt x="17" y="86"/>
                    <a:pt x="17" y="86"/>
                    <a:pt x="18" y="86"/>
                  </a:cubicBezTo>
                  <a:cubicBezTo>
                    <a:pt x="21" y="86"/>
                    <a:pt x="21" y="86"/>
                    <a:pt x="21" y="86"/>
                  </a:cubicBezTo>
                  <a:cubicBezTo>
                    <a:pt x="21" y="49"/>
                    <a:pt x="21" y="49"/>
                    <a:pt x="21" y="49"/>
                  </a:cubicBezTo>
                  <a:cubicBezTo>
                    <a:pt x="18" y="49"/>
                    <a:pt x="18" y="49"/>
                    <a:pt x="18" y="49"/>
                  </a:cubicBezTo>
                  <a:cubicBezTo>
                    <a:pt x="17" y="49"/>
                    <a:pt x="17" y="49"/>
                    <a:pt x="16" y="49"/>
                  </a:cubicBezTo>
                  <a:close/>
                  <a:moveTo>
                    <a:pt x="64" y="49"/>
                  </a:moveTo>
                  <a:cubicBezTo>
                    <a:pt x="64" y="86"/>
                    <a:pt x="64" y="86"/>
                    <a:pt x="64" y="86"/>
                  </a:cubicBezTo>
                  <a:cubicBezTo>
                    <a:pt x="67" y="86"/>
                    <a:pt x="67" y="86"/>
                    <a:pt x="67" y="86"/>
                  </a:cubicBezTo>
                  <a:cubicBezTo>
                    <a:pt x="68" y="86"/>
                    <a:pt x="68" y="86"/>
                    <a:pt x="69" y="86"/>
                  </a:cubicBezTo>
                  <a:cubicBezTo>
                    <a:pt x="69" y="49"/>
                    <a:pt x="69" y="49"/>
                    <a:pt x="69" y="49"/>
                  </a:cubicBezTo>
                  <a:cubicBezTo>
                    <a:pt x="68" y="49"/>
                    <a:pt x="68" y="49"/>
                    <a:pt x="67" y="49"/>
                  </a:cubicBezTo>
                  <a:lnTo>
                    <a:pt x="64" y="49"/>
                  </a:lnTo>
                  <a:close/>
                  <a:moveTo>
                    <a:pt x="85" y="43"/>
                  </a:moveTo>
                  <a:cubicBezTo>
                    <a:pt x="85" y="19"/>
                    <a:pt x="66" y="0"/>
                    <a:pt x="42" y="0"/>
                  </a:cubicBezTo>
                  <a:cubicBezTo>
                    <a:pt x="19" y="0"/>
                    <a:pt x="0" y="19"/>
                    <a:pt x="0" y="43"/>
                  </a:cubicBezTo>
                  <a:cubicBezTo>
                    <a:pt x="0" y="48"/>
                    <a:pt x="0" y="53"/>
                    <a:pt x="2" y="58"/>
                  </a:cubicBezTo>
                  <a:cubicBezTo>
                    <a:pt x="0" y="61"/>
                    <a:pt x="0" y="64"/>
                    <a:pt x="0" y="67"/>
                  </a:cubicBezTo>
                  <a:cubicBezTo>
                    <a:pt x="0" y="75"/>
                    <a:pt x="4" y="81"/>
                    <a:pt x="10" y="84"/>
                  </a:cubicBezTo>
                  <a:cubicBezTo>
                    <a:pt x="10" y="50"/>
                    <a:pt x="10" y="50"/>
                    <a:pt x="10" y="50"/>
                  </a:cubicBezTo>
                  <a:cubicBezTo>
                    <a:pt x="9" y="51"/>
                    <a:pt x="7" y="52"/>
                    <a:pt x="6" y="53"/>
                  </a:cubicBezTo>
                  <a:cubicBezTo>
                    <a:pt x="5" y="51"/>
                    <a:pt x="5" y="48"/>
                    <a:pt x="5" y="46"/>
                  </a:cubicBezTo>
                  <a:cubicBezTo>
                    <a:pt x="5" y="25"/>
                    <a:pt x="22" y="8"/>
                    <a:pt x="42" y="8"/>
                  </a:cubicBezTo>
                  <a:cubicBezTo>
                    <a:pt x="63" y="8"/>
                    <a:pt x="80" y="25"/>
                    <a:pt x="80" y="46"/>
                  </a:cubicBezTo>
                  <a:cubicBezTo>
                    <a:pt x="80" y="48"/>
                    <a:pt x="80" y="51"/>
                    <a:pt x="79" y="53"/>
                  </a:cubicBezTo>
                  <a:cubicBezTo>
                    <a:pt x="78" y="52"/>
                    <a:pt x="76" y="51"/>
                    <a:pt x="75" y="50"/>
                  </a:cubicBezTo>
                  <a:cubicBezTo>
                    <a:pt x="75" y="84"/>
                    <a:pt x="75" y="84"/>
                    <a:pt x="75" y="84"/>
                  </a:cubicBezTo>
                  <a:cubicBezTo>
                    <a:pt x="81" y="81"/>
                    <a:pt x="85" y="75"/>
                    <a:pt x="85" y="67"/>
                  </a:cubicBezTo>
                  <a:cubicBezTo>
                    <a:pt x="85" y="64"/>
                    <a:pt x="84" y="61"/>
                    <a:pt x="83" y="58"/>
                  </a:cubicBezTo>
                  <a:cubicBezTo>
                    <a:pt x="85" y="53"/>
                    <a:pt x="85" y="48"/>
                    <a:pt x="85" y="43"/>
                  </a:cubicBezTo>
                  <a:close/>
                </a:path>
              </a:pathLst>
            </a:custGeom>
            <a:solidFill>
              <a:srgbClr val="8C1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97" name="Freeform 86"/>
            <p:cNvSpPr>
              <a:spLocks noEditPoints="1"/>
            </p:cNvSpPr>
            <p:nvPr/>
          </p:nvSpPr>
          <p:spPr bwMode="auto">
            <a:xfrm>
              <a:off x="3848" y="2314"/>
              <a:ext cx="128" cy="129"/>
            </a:xfrm>
            <a:custGeom>
              <a:avLst/>
              <a:gdLst>
                <a:gd name="T0" fmla="*/ 52 w 104"/>
                <a:gd name="T1" fmla="*/ 0 h 105"/>
                <a:gd name="T2" fmla="*/ 0 w 104"/>
                <a:gd name="T3" fmla="*/ 53 h 105"/>
                <a:gd name="T4" fmla="*/ 52 w 104"/>
                <a:gd name="T5" fmla="*/ 105 h 105"/>
                <a:gd name="T6" fmla="*/ 104 w 104"/>
                <a:gd name="T7" fmla="*/ 53 h 105"/>
                <a:gd name="T8" fmla="*/ 52 w 104"/>
                <a:gd name="T9" fmla="*/ 0 h 105"/>
                <a:gd name="T10" fmla="*/ 32 w 104"/>
                <a:gd name="T11" fmla="*/ 53 h 105"/>
                <a:gd name="T12" fmla="*/ 52 w 104"/>
                <a:gd name="T13" fmla="*/ 33 h 105"/>
                <a:gd name="T14" fmla="*/ 72 w 104"/>
                <a:gd name="T15" fmla="*/ 53 h 105"/>
                <a:gd name="T16" fmla="*/ 52 w 104"/>
                <a:gd name="T17" fmla="*/ 72 h 105"/>
                <a:gd name="T18" fmla="*/ 32 w 104"/>
                <a:gd name="T19" fmla="*/ 53 h 105"/>
                <a:gd name="T20" fmla="*/ 94 w 104"/>
                <a:gd name="T21" fmla="*/ 70 h 105"/>
                <a:gd name="T22" fmla="*/ 94 w 104"/>
                <a:gd name="T23" fmla="*/ 70 h 105"/>
                <a:gd name="T24" fmla="*/ 76 w 104"/>
                <a:gd name="T25" fmla="*/ 63 h 105"/>
                <a:gd name="T26" fmla="*/ 78 w 104"/>
                <a:gd name="T27" fmla="*/ 53 h 105"/>
                <a:gd name="T28" fmla="*/ 76 w 104"/>
                <a:gd name="T29" fmla="*/ 43 h 105"/>
                <a:gd name="T30" fmla="*/ 89 w 104"/>
                <a:gd name="T31" fmla="*/ 37 h 105"/>
                <a:gd name="T32" fmla="*/ 94 w 104"/>
                <a:gd name="T33" fmla="*/ 35 h 105"/>
                <a:gd name="T34" fmla="*/ 98 w 104"/>
                <a:gd name="T35" fmla="*/ 53 h 105"/>
                <a:gd name="T36" fmla="*/ 94 w 104"/>
                <a:gd name="T37" fmla="*/ 70 h 105"/>
                <a:gd name="T38" fmla="*/ 69 w 104"/>
                <a:gd name="T39" fmla="*/ 10 h 105"/>
                <a:gd name="T40" fmla="*/ 69 w 104"/>
                <a:gd name="T41" fmla="*/ 10 h 105"/>
                <a:gd name="T42" fmla="*/ 69 w 104"/>
                <a:gd name="T43" fmla="*/ 10 h 105"/>
                <a:gd name="T44" fmla="*/ 62 w 104"/>
                <a:gd name="T45" fmla="*/ 28 h 105"/>
                <a:gd name="T46" fmla="*/ 52 w 104"/>
                <a:gd name="T47" fmla="*/ 26 h 105"/>
                <a:gd name="T48" fmla="*/ 42 w 104"/>
                <a:gd name="T49" fmla="*/ 28 h 105"/>
                <a:gd name="T50" fmla="*/ 38 w 104"/>
                <a:gd name="T51" fmla="*/ 20 h 105"/>
                <a:gd name="T52" fmla="*/ 35 w 104"/>
                <a:gd name="T53" fmla="*/ 10 h 105"/>
                <a:gd name="T54" fmla="*/ 52 w 104"/>
                <a:gd name="T55" fmla="*/ 7 h 105"/>
                <a:gd name="T56" fmla="*/ 69 w 104"/>
                <a:gd name="T57" fmla="*/ 10 h 105"/>
                <a:gd name="T58" fmla="*/ 10 w 104"/>
                <a:gd name="T59" fmla="*/ 35 h 105"/>
                <a:gd name="T60" fmla="*/ 19 w 104"/>
                <a:gd name="T61" fmla="*/ 39 h 105"/>
                <a:gd name="T62" fmla="*/ 28 w 104"/>
                <a:gd name="T63" fmla="*/ 43 h 105"/>
                <a:gd name="T64" fmla="*/ 26 w 104"/>
                <a:gd name="T65" fmla="*/ 53 h 105"/>
                <a:gd name="T66" fmla="*/ 28 w 104"/>
                <a:gd name="T67" fmla="*/ 63 h 105"/>
                <a:gd name="T68" fmla="*/ 10 w 104"/>
                <a:gd name="T69" fmla="*/ 70 h 105"/>
                <a:gd name="T70" fmla="*/ 6 w 104"/>
                <a:gd name="T71" fmla="*/ 53 h 105"/>
                <a:gd name="T72" fmla="*/ 10 w 104"/>
                <a:gd name="T73" fmla="*/ 35 h 105"/>
                <a:gd name="T74" fmla="*/ 35 w 104"/>
                <a:gd name="T75" fmla="*/ 95 h 105"/>
                <a:gd name="T76" fmla="*/ 37 w 104"/>
                <a:gd name="T77" fmla="*/ 89 h 105"/>
                <a:gd name="T78" fmla="*/ 42 w 104"/>
                <a:gd name="T79" fmla="*/ 77 h 105"/>
                <a:gd name="T80" fmla="*/ 52 w 104"/>
                <a:gd name="T81" fmla="*/ 79 h 105"/>
                <a:gd name="T82" fmla="*/ 62 w 104"/>
                <a:gd name="T83" fmla="*/ 77 h 105"/>
                <a:gd name="T84" fmla="*/ 69 w 104"/>
                <a:gd name="T85" fmla="*/ 95 h 105"/>
                <a:gd name="T86" fmla="*/ 69 w 104"/>
                <a:gd name="T87" fmla="*/ 95 h 105"/>
                <a:gd name="T88" fmla="*/ 69 w 104"/>
                <a:gd name="T89" fmla="*/ 95 h 105"/>
                <a:gd name="T90" fmla="*/ 52 w 104"/>
                <a:gd name="T91" fmla="*/ 98 h 105"/>
                <a:gd name="T92" fmla="*/ 35 w 104"/>
                <a:gd name="T93" fmla="*/ 9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04" h="105">
                  <a:moveTo>
                    <a:pt x="52" y="0"/>
                  </a:moveTo>
                  <a:cubicBezTo>
                    <a:pt x="23" y="0"/>
                    <a:pt x="0" y="24"/>
                    <a:pt x="0" y="53"/>
                  </a:cubicBezTo>
                  <a:cubicBezTo>
                    <a:pt x="0" y="81"/>
                    <a:pt x="23" y="105"/>
                    <a:pt x="52" y="105"/>
                  </a:cubicBezTo>
                  <a:cubicBezTo>
                    <a:pt x="81" y="105"/>
                    <a:pt x="104" y="81"/>
                    <a:pt x="104" y="53"/>
                  </a:cubicBezTo>
                  <a:cubicBezTo>
                    <a:pt x="104" y="24"/>
                    <a:pt x="81" y="0"/>
                    <a:pt x="52" y="0"/>
                  </a:cubicBezTo>
                  <a:close/>
                  <a:moveTo>
                    <a:pt x="32" y="53"/>
                  </a:moveTo>
                  <a:cubicBezTo>
                    <a:pt x="32" y="42"/>
                    <a:pt x="41" y="33"/>
                    <a:pt x="52" y="33"/>
                  </a:cubicBezTo>
                  <a:cubicBezTo>
                    <a:pt x="63" y="33"/>
                    <a:pt x="72" y="42"/>
                    <a:pt x="72" y="53"/>
                  </a:cubicBezTo>
                  <a:cubicBezTo>
                    <a:pt x="72" y="63"/>
                    <a:pt x="63" y="72"/>
                    <a:pt x="52" y="72"/>
                  </a:cubicBezTo>
                  <a:cubicBezTo>
                    <a:pt x="41" y="72"/>
                    <a:pt x="32" y="63"/>
                    <a:pt x="32" y="53"/>
                  </a:cubicBezTo>
                  <a:close/>
                  <a:moveTo>
                    <a:pt x="94" y="70"/>
                  </a:moveTo>
                  <a:cubicBezTo>
                    <a:pt x="94" y="70"/>
                    <a:pt x="94" y="70"/>
                    <a:pt x="94" y="70"/>
                  </a:cubicBezTo>
                  <a:cubicBezTo>
                    <a:pt x="76" y="63"/>
                    <a:pt x="76" y="63"/>
                    <a:pt x="76" y="63"/>
                  </a:cubicBezTo>
                  <a:cubicBezTo>
                    <a:pt x="77" y="59"/>
                    <a:pt x="78" y="56"/>
                    <a:pt x="78" y="53"/>
                  </a:cubicBezTo>
                  <a:cubicBezTo>
                    <a:pt x="78" y="49"/>
                    <a:pt x="77" y="46"/>
                    <a:pt x="76" y="43"/>
                  </a:cubicBezTo>
                  <a:cubicBezTo>
                    <a:pt x="89" y="37"/>
                    <a:pt x="89" y="37"/>
                    <a:pt x="89" y="37"/>
                  </a:cubicBezTo>
                  <a:cubicBezTo>
                    <a:pt x="94" y="35"/>
                    <a:pt x="94" y="35"/>
                    <a:pt x="94" y="35"/>
                  </a:cubicBezTo>
                  <a:cubicBezTo>
                    <a:pt x="96" y="40"/>
                    <a:pt x="98" y="46"/>
                    <a:pt x="98" y="53"/>
                  </a:cubicBezTo>
                  <a:cubicBezTo>
                    <a:pt x="98" y="59"/>
                    <a:pt x="96" y="65"/>
                    <a:pt x="94" y="70"/>
                  </a:cubicBezTo>
                  <a:close/>
                  <a:moveTo>
                    <a:pt x="69" y="10"/>
                  </a:moveTo>
                  <a:cubicBezTo>
                    <a:pt x="69" y="10"/>
                    <a:pt x="69" y="10"/>
                    <a:pt x="69" y="10"/>
                  </a:cubicBezTo>
                  <a:cubicBezTo>
                    <a:pt x="69" y="10"/>
                    <a:pt x="69" y="10"/>
                    <a:pt x="69" y="10"/>
                  </a:cubicBezTo>
                  <a:cubicBezTo>
                    <a:pt x="62" y="28"/>
                    <a:pt x="62" y="28"/>
                    <a:pt x="62" y="28"/>
                  </a:cubicBezTo>
                  <a:cubicBezTo>
                    <a:pt x="59" y="27"/>
                    <a:pt x="56" y="26"/>
                    <a:pt x="52" y="26"/>
                  </a:cubicBezTo>
                  <a:cubicBezTo>
                    <a:pt x="48" y="26"/>
                    <a:pt x="45" y="27"/>
                    <a:pt x="42" y="28"/>
                  </a:cubicBezTo>
                  <a:cubicBezTo>
                    <a:pt x="38" y="20"/>
                    <a:pt x="38" y="20"/>
                    <a:pt x="38" y="20"/>
                  </a:cubicBezTo>
                  <a:cubicBezTo>
                    <a:pt x="35" y="10"/>
                    <a:pt x="35" y="10"/>
                    <a:pt x="35" y="10"/>
                  </a:cubicBezTo>
                  <a:cubicBezTo>
                    <a:pt x="40" y="8"/>
                    <a:pt x="46" y="7"/>
                    <a:pt x="52" y="7"/>
                  </a:cubicBezTo>
                  <a:cubicBezTo>
                    <a:pt x="58" y="7"/>
                    <a:pt x="64" y="8"/>
                    <a:pt x="69" y="10"/>
                  </a:cubicBezTo>
                  <a:close/>
                  <a:moveTo>
                    <a:pt x="10" y="35"/>
                  </a:moveTo>
                  <a:cubicBezTo>
                    <a:pt x="19" y="39"/>
                    <a:pt x="19" y="39"/>
                    <a:pt x="19" y="39"/>
                  </a:cubicBezTo>
                  <a:cubicBezTo>
                    <a:pt x="28" y="43"/>
                    <a:pt x="28" y="43"/>
                    <a:pt x="28" y="43"/>
                  </a:cubicBezTo>
                  <a:cubicBezTo>
                    <a:pt x="27" y="46"/>
                    <a:pt x="26" y="49"/>
                    <a:pt x="26" y="53"/>
                  </a:cubicBezTo>
                  <a:cubicBezTo>
                    <a:pt x="26" y="56"/>
                    <a:pt x="27" y="59"/>
                    <a:pt x="28" y="63"/>
                  </a:cubicBezTo>
                  <a:cubicBezTo>
                    <a:pt x="10" y="70"/>
                    <a:pt x="10" y="70"/>
                    <a:pt x="10" y="70"/>
                  </a:cubicBezTo>
                  <a:cubicBezTo>
                    <a:pt x="8" y="65"/>
                    <a:pt x="6" y="59"/>
                    <a:pt x="6" y="53"/>
                  </a:cubicBezTo>
                  <a:cubicBezTo>
                    <a:pt x="6" y="46"/>
                    <a:pt x="8" y="40"/>
                    <a:pt x="10" y="35"/>
                  </a:cubicBezTo>
                  <a:close/>
                  <a:moveTo>
                    <a:pt x="35" y="95"/>
                  </a:moveTo>
                  <a:cubicBezTo>
                    <a:pt x="37" y="89"/>
                    <a:pt x="37" y="89"/>
                    <a:pt x="37" y="89"/>
                  </a:cubicBezTo>
                  <a:cubicBezTo>
                    <a:pt x="42" y="77"/>
                    <a:pt x="42" y="77"/>
                    <a:pt x="42" y="77"/>
                  </a:cubicBezTo>
                  <a:cubicBezTo>
                    <a:pt x="45" y="78"/>
                    <a:pt x="48" y="79"/>
                    <a:pt x="52" y="79"/>
                  </a:cubicBezTo>
                  <a:cubicBezTo>
                    <a:pt x="56" y="79"/>
                    <a:pt x="59" y="78"/>
                    <a:pt x="62" y="77"/>
                  </a:cubicBezTo>
                  <a:cubicBezTo>
                    <a:pt x="69" y="95"/>
                    <a:pt x="69" y="95"/>
                    <a:pt x="69" y="95"/>
                  </a:cubicBezTo>
                  <a:cubicBezTo>
                    <a:pt x="69" y="95"/>
                    <a:pt x="69" y="95"/>
                    <a:pt x="69" y="95"/>
                  </a:cubicBezTo>
                  <a:cubicBezTo>
                    <a:pt x="69" y="95"/>
                    <a:pt x="69" y="95"/>
                    <a:pt x="69" y="95"/>
                  </a:cubicBezTo>
                  <a:cubicBezTo>
                    <a:pt x="64" y="97"/>
                    <a:pt x="58" y="98"/>
                    <a:pt x="52" y="98"/>
                  </a:cubicBezTo>
                  <a:cubicBezTo>
                    <a:pt x="46" y="98"/>
                    <a:pt x="40" y="97"/>
                    <a:pt x="35" y="95"/>
                  </a:cubicBezTo>
                  <a:close/>
                </a:path>
              </a:pathLst>
            </a:custGeom>
            <a:solidFill>
              <a:srgbClr val="EA1D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98" name="Freeform 87"/>
            <p:cNvSpPr>
              <a:spLocks/>
            </p:cNvSpPr>
            <p:nvPr/>
          </p:nvSpPr>
          <p:spPr bwMode="auto">
            <a:xfrm>
              <a:off x="3886" y="2470"/>
              <a:ext cx="147" cy="148"/>
            </a:xfrm>
            <a:custGeom>
              <a:avLst/>
              <a:gdLst>
                <a:gd name="T0" fmla="*/ 0 w 120"/>
                <a:gd name="T1" fmla="*/ 70 h 121"/>
                <a:gd name="T2" fmla="*/ 10 w 120"/>
                <a:gd name="T3" fmla="*/ 80 h 121"/>
                <a:gd name="T4" fmla="*/ 20 w 120"/>
                <a:gd name="T5" fmla="*/ 70 h 121"/>
                <a:gd name="T6" fmla="*/ 20 w 120"/>
                <a:gd name="T7" fmla="*/ 34 h 121"/>
                <a:gd name="T8" fmla="*/ 103 w 120"/>
                <a:gd name="T9" fmla="*/ 117 h 121"/>
                <a:gd name="T10" fmla="*/ 117 w 120"/>
                <a:gd name="T11" fmla="*/ 117 h 121"/>
                <a:gd name="T12" fmla="*/ 120 w 120"/>
                <a:gd name="T13" fmla="*/ 110 h 121"/>
                <a:gd name="T14" fmla="*/ 117 w 120"/>
                <a:gd name="T15" fmla="*/ 103 h 121"/>
                <a:gd name="T16" fmla="*/ 34 w 120"/>
                <a:gd name="T17" fmla="*/ 20 h 121"/>
                <a:gd name="T18" fmla="*/ 70 w 120"/>
                <a:gd name="T19" fmla="*/ 20 h 121"/>
                <a:gd name="T20" fmla="*/ 80 w 120"/>
                <a:gd name="T21" fmla="*/ 10 h 121"/>
                <a:gd name="T22" fmla="*/ 70 w 120"/>
                <a:gd name="T23" fmla="*/ 0 h 121"/>
                <a:gd name="T24" fmla="*/ 0 w 120"/>
                <a:gd name="T25" fmla="*/ 0 h 121"/>
                <a:gd name="T26" fmla="*/ 0 w 120"/>
                <a:gd name="T27" fmla="*/ 70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121">
                  <a:moveTo>
                    <a:pt x="0" y="70"/>
                  </a:moveTo>
                  <a:cubicBezTo>
                    <a:pt x="0" y="75"/>
                    <a:pt x="4" y="80"/>
                    <a:pt x="10" y="80"/>
                  </a:cubicBezTo>
                  <a:cubicBezTo>
                    <a:pt x="15" y="80"/>
                    <a:pt x="20" y="75"/>
                    <a:pt x="20" y="70"/>
                  </a:cubicBezTo>
                  <a:cubicBezTo>
                    <a:pt x="20" y="34"/>
                    <a:pt x="20" y="34"/>
                    <a:pt x="20" y="34"/>
                  </a:cubicBezTo>
                  <a:cubicBezTo>
                    <a:pt x="103" y="117"/>
                    <a:pt x="103" y="117"/>
                    <a:pt x="103" y="117"/>
                  </a:cubicBezTo>
                  <a:cubicBezTo>
                    <a:pt x="107" y="121"/>
                    <a:pt x="113" y="121"/>
                    <a:pt x="117" y="117"/>
                  </a:cubicBezTo>
                  <a:cubicBezTo>
                    <a:pt x="119" y="115"/>
                    <a:pt x="120" y="113"/>
                    <a:pt x="120" y="110"/>
                  </a:cubicBezTo>
                  <a:cubicBezTo>
                    <a:pt x="120" y="107"/>
                    <a:pt x="119" y="105"/>
                    <a:pt x="117" y="103"/>
                  </a:cubicBezTo>
                  <a:cubicBezTo>
                    <a:pt x="34" y="20"/>
                    <a:pt x="34" y="20"/>
                    <a:pt x="34" y="20"/>
                  </a:cubicBezTo>
                  <a:cubicBezTo>
                    <a:pt x="70" y="20"/>
                    <a:pt x="70" y="20"/>
                    <a:pt x="70" y="20"/>
                  </a:cubicBezTo>
                  <a:cubicBezTo>
                    <a:pt x="75" y="20"/>
                    <a:pt x="80" y="15"/>
                    <a:pt x="80" y="10"/>
                  </a:cubicBezTo>
                  <a:cubicBezTo>
                    <a:pt x="80" y="4"/>
                    <a:pt x="75" y="0"/>
                    <a:pt x="70" y="0"/>
                  </a:cubicBezTo>
                  <a:cubicBezTo>
                    <a:pt x="0" y="0"/>
                    <a:pt x="0" y="0"/>
                    <a:pt x="0" y="0"/>
                  </a:cubicBezTo>
                  <a:lnTo>
                    <a:pt x="0" y="70"/>
                  </a:lnTo>
                  <a:close/>
                </a:path>
              </a:pathLst>
            </a:custGeom>
            <a:solidFill>
              <a:srgbClr val="00B5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99" name="Freeform 88"/>
            <p:cNvSpPr>
              <a:spLocks noEditPoints="1"/>
            </p:cNvSpPr>
            <p:nvPr/>
          </p:nvSpPr>
          <p:spPr bwMode="auto">
            <a:xfrm>
              <a:off x="3691" y="1983"/>
              <a:ext cx="153" cy="125"/>
            </a:xfrm>
            <a:custGeom>
              <a:avLst/>
              <a:gdLst>
                <a:gd name="T0" fmla="*/ 125 w 125"/>
                <a:gd name="T1" fmla="*/ 55 h 102"/>
                <a:gd name="T2" fmla="*/ 110 w 125"/>
                <a:gd name="T3" fmla="*/ 24 h 102"/>
                <a:gd name="T4" fmla="*/ 86 w 125"/>
                <a:gd name="T5" fmla="*/ 24 h 102"/>
                <a:gd name="T6" fmla="*/ 86 w 125"/>
                <a:gd name="T7" fmla="*/ 8 h 102"/>
                <a:gd name="T8" fmla="*/ 78 w 125"/>
                <a:gd name="T9" fmla="*/ 0 h 102"/>
                <a:gd name="T10" fmla="*/ 8 w 125"/>
                <a:gd name="T11" fmla="*/ 0 h 102"/>
                <a:gd name="T12" fmla="*/ 0 w 125"/>
                <a:gd name="T13" fmla="*/ 8 h 102"/>
                <a:gd name="T14" fmla="*/ 0 w 125"/>
                <a:gd name="T15" fmla="*/ 71 h 102"/>
                <a:gd name="T16" fmla="*/ 8 w 125"/>
                <a:gd name="T17" fmla="*/ 79 h 102"/>
                <a:gd name="T18" fmla="*/ 18 w 125"/>
                <a:gd name="T19" fmla="*/ 79 h 102"/>
                <a:gd name="T20" fmla="*/ 16 w 125"/>
                <a:gd name="T21" fmla="*/ 87 h 102"/>
                <a:gd name="T22" fmla="*/ 31 w 125"/>
                <a:gd name="T23" fmla="*/ 102 h 102"/>
                <a:gd name="T24" fmla="*/ 47 w 125"/>
                <a:gd name="T25" fmla="*/ 87 h 102"/>
                <a:gd name="T26" fmla="*/ 45 w 125"/>
                <a:gd name="T27" fmla="*/ 79 h 102"/>
                <a:gd name="T28" fmla="*/ 88 w 125"/>
                <a:gd name="T29" fmla="*/ 79 h 102"/>
                <a:gd name="T30" fmla="*/ 86 w 125"/>
                <a:gd name="T31" fmla="*/ 87 h 102"/>
                <a:gd name="T32" fmla="*/ 102 w 125"/>
                <a:gd name="T33" fmla="*/ 102 h 102"/>
                <a:gd name="T34" fmla="*/ 118 w 125"/>
                <a:gd name="T35" fmla="*/ 87 h 102"/>
                <a:gd name="T36" fmla="*/ 115 w 125"/>
                <a:gd name="T37" fmla="*/ 79 h 102"/>
                <a:gd name="T38" fmla="*/ 125 w 125"/>
                <a:gd name="T39" fmla="*/ 79 h 102"/>
                <a:gd name="T40" fmla="*/ 125 w 125"/>
                <a:gd name="T41" fmla="*/ 55 h 102"/>
                <a:gd name="T42" fmla="*/ 86 w 125"/>
                <a:gd name="T43" fmla="*/ 55 h 102"/>
                <a:gd name="T44" fmla="*/ 86 w 125"/>
                <a:gd name="T45" fmla="*/ 36 h 102"/>
                <a:gd name="T46" fmla="*/ 102 w 125"/>
                <a:gd name="T47" fmla="*/ 36 h 102"/>
                <a:gd name="T48" fmla="*/ 112 w 125"/>
                <a:gd name="T49" fmla="*/ 55 h 102"/>
                <a:gd name="T50" fmla="*/ 86 w 125"/>
                <a:gd name="T51" fmla="*/ 55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5" h="102">
                  <a:moveTo>
                    <a:pt x="125" y="55"/>
                  </a:moveTo>
                  <a:cubicBezTo>
                    <a:pt x="110" y="24"/>
                    <a:pt x="110" y="24"/>
                    <a:pt x="110" y="24"/>
                  </a:cubicBezTo>
                  <a:cubicBezTo>
                    <a:pt x="86" y="24"/>
                    <a:pt x="86" y="24"/>
                    <a:pt x="86" y="24"/>
                  </a:cubicBezTo>
                  <a:cubicBezTo>
                    <a:pt x="86" y="8"/>
                    <a:pt x="86" y="8"/>
                    <a:pt x="86" y="8"/>
                  </a:cubicBezTo>
                  <a:cubicBezTo>
                    <a:pt x="86" y="4"/>
                    <a:pt x="83" y="0"/>
                    <a:pt x="78" y="0"/>
                  </a:cubicBezTo>
                  <a:cubicBezTo>
                    <a:pt x="8" y="0"/>
                    <a:pt x="8" y="0"/>
                    <a:pt x="8" y="0"/>
                  </a:cubicBezTo>
                  <a:cubicBezTo>
                    <a:pt x="3" y="0"/>
                    <a:pt x="0" y="4"/>
                    <a:pt x="0" y="8"/>
                  </a:cubicBezTo>
                  <a:cubicBezTo>
                    <a:pt x="0" y="71"/>
                    <a:pt x="0" y="71"/>
                    <a:pt x="0" y="71"/>
                  </a:cubicBezTo>
                  <a:cubicBezTo>
                    <a:pt x="8" y="79"/>
                    <a:pt x="8" y="79"/>
                    <a:pt x="8" y="79"/>
                  </a:cubicBezTo>
                  <a:cubicBezTo>
                    <a:pt x="18" y="79"/>
                    <a:pt x="18" y="79"/>
                    <a:pt x="18" y="79"/>
                  </a:cubicBezTo>
                  <a:cubicBezTo>
                    <a:pt x="16" y="81"/>
                    <a:pt x="16" y="84"/>
                    <a:pt x="16" y="87"/>
                  </a:cubicBezTo>
                  <a:cubicBezTo>
                    <a:pt x="16" y="95"/>
                    <a:pt x="23" y="102"/>
                    <a:pt x="31" y="102"/>
                  </a:cubicBezTo>
                  <a:cubicBezTo>
                    <a:pt x="40" y="102"/>
                    <a:pt x="47" y="95"/>
                    <a:pt x="47" y="87"/>
                  </a:cubicBezTo>
                  <a:cubicBezTo>
                    <a:pt x="47" y="84"/>
                    <a:pt x="46" y="81"/>
                    <a:pt x="45" y="79"/>
                  </a:cubicBezTo>
                  <a:cubicBezTo>
                    <a:pt x="88" y="79"/>
                    <a:pt x="88" y="79"/>
                    <a:pt x="88" y="79"/>
                  </a:cubicBezTo>
                  <a:cubicBezTo>
                    <a:pt x="87" y="81"/>
                    <a:pt x="86" y="84"/>
                    <a:pt x="86" y="87"/>
                  </a:cubicBezTo>
                  <a:cubicBezTo>
                    <a:pt x="86" y="95"/>
                    <a:pt x="93" y="102"/>
                    <a:pt x="102" y="102"/>
                  </a:cubicBezTo>
                  <a:cubicBezTo>
                    <a:pt x="111" y="102"/>
                    <a:pt x="118" y="95"/>
                    <a:pt x="118" y="87"/>
                  </a:cubicBezTo>
                  <a:cubicBezTo>
                    <a:pt x="118" y="84"/>
                    <a:pt x="117" y="81"/>
                    <a:pt x="115" y="79"/>
                  </a:cubicBezTo>
                  <a:cubicBezTo>
                    <a:pt x="125" y="79"/>
                    <a:pt x="125" y="79"/>
                    <a:pt x="125" y="79"/>
                  </a:cubicBezTo>
                  <a:lnTo>
                    <a:pt x="125" y="55"/>
                  </a:lnTo>
                  <a:close/>
                  <a:moveTo>
                    <a:pt x="86" y="55"/>
                  </a:moveTo>
                  <a:cubicBezTo>
                    <a:pt x="86" y="36"/>
                    <a:pt x="86" y="36"/>
                    <a:pt x="86" y="36"/>
                  </a:cubicBezTo>
                  <a:cubicBezTo>
                    <a:pt x="102" y="36"/>
                    <a:pt x="102" y="36"/>
                    <a:pt x="102" y="36"/>
                  </a:cubicBezTo>
                  <a:cubicBezTo>
                    <a:pt x="112" y="55"/>
                    <a:pt x="112" y="55"/>
                    <a:pt x="112" y="55"/>
                  </a:cubicBezTo>
                  <a:lnTo>
                    <a:pt x="86" y="55"/>
                  </a:lnTo>
                  <a:close/>
                </a:path>
              </a:pathLst>
            </a:custGeom>
            <a:solidFill>
              <a:srgbClr val="CF0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00" name="Freeform 89"/>
            <p:cNvSpPr>
              <a:spLocks noEditPoints="1"/>
            </p:cNvSpPr>
            <p:nvPr/>
          </p:nvSpPr>
          <p:spPr bwMode="auto">
            <a:xfrm>
              <a:off x="3623" y="1836"/>
              <a:ext cx="129" cy="129"/>
            </a:xfrm>
            <a:custGeom>
              <a:avLst/>
              <a:gdLst>
                <a:gd name="T0" fmla="*/ 101 w 105"/>
                <a:gd name="T1" fmla="*/ 29 h 105"/>
                <a:gd name="T2" fmla="*/ 72 w 105"/>
                <a:gd name="T3" fmla="*/ 26 h 105"/>
                <a:gd name="T4" fmla="*/ 89 w 105"/>
                <a:gd name="T5" fmla="*/ 9 h 105"/>
                <a:gd name="T6" fmla="*/ 82 w 105"/>
                <a:gd name="T7" fmla="*/ 3 h 105"/>
                <a:gd name="T8" fmla="*/ 59 w 105"/>
                <a:gd name="T9" fmla="*/ 26 h 105"/>
                <a:gd name="T10" fmla="*/ 53 w 105"/>
                <a:gd name="T11" fmla="*/ 26 h 105"/>
                <a:gd name="T12" fmla="*/ 53 w 105"/>
                <a:gd name="T13" fmla="*/ 26 h 105"/>
                <a:gd name="T14" fmla="*/ 26 w 105"/>
                <a:gd name="T15" fmla="*/ 0 h 105"/>
                <a:gd name="T16" fmla="*/ 20 w 105"/>
                <a:gd name="T17" fmla="*/ 6 h 105"/>
                <a:gd name="T18" fmla="*/ 40 w 105"/>
                <a:gd name="T19" fmla="*/ 26 h 105"/>
                <a:gd name="T20" fmla="*/ 4 w 105"/>
                <a:gd name="T21" fmla="*/ 29 h 105"/>
                <a:gd name="T22" fmla="*/ 0 w 105"/>
                <a:gd name="T23" fmla="*/ 65 h 105"/>
                <a:gd name="T24" fmla="*/ 4 w 105"/>
                <a:gd name="T25" fmla="*/ 101 h 105"/>
                <a:gd name="T26" fmla="*/ 53 w 105"/>
                <a:gd name="T27" fmla="*/ 105 h 105"/>
                <a:gd name="T28" fmla="*/ 101 w 105"/>
                <a:gd name="T29" fmla="*/ 101 h 105"/>
                <a:gd name="T30" fmla="*/ 105 w 105"/>
                <a:gd name="T31" fmla="*/ 65 h 105"/>
                <a:gd name="T32" fmla="*/ 101 w 105"/>
                <a:gd name="T33" fmla="*/ 29 h 105"/>
                <a:gd name="T34" fmla="*/ 89 w 105"/>
                <a:gd name="T35" fmla="*/ 89 h 105"/>
                <a:gd name="T36" fmla="*/ 53 w 105"/>
                <a:gd name="T37" fmla="*/ 92 h 105"/>
                <a:gd name="T38" fmla="*/ 16 w 105"/>
                <a:gd name="T39" fmla="*/ 89 h 105"/>
                <a:gd name="T40" fmla="*/ 13 w 105"/>
                <a:gd name="T41" fmla="*/ 65 h 105"/>
                <a:gd name="T42" fmla="*/ 16 w 105"/>
                <a:gd name="T43" fmla="*/ 41 h 105"/>
                <a:gd name="T44" fmla="*/ 53 w 105"/>
                <a:gd name="T45" fmla="*/ 39 h 105"/>
                <a:gd name="T46" fmla="*/ 89 w 105"/>
                <a:gd name="T47" fmla="*/ 41 h 105"/>
                <a:gd name="T48" fmla="*/ 92 w 105"/>
                <a:gd name="T49" fmla="*/ 65 h 105"/>
                <a:gd name="T50" fmla="*/ 89 w 105"/>
                <a:gd name="T51" fmla="*/ 89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5">
                  <a:moveTo>
                    <a:pt x="101" y="29"/>
                  </a:moveTo>
                  <a:cubicBezTo>
                    <a:pt x="92" y="28"/>
                    <a:pt x="82" y="27"/>
                    <a:pt x="72" y="26"/>
                  </a:cubicBezTo>
                  <a:cubicBezTo>
                    <a:pt x="89" y="9"/>
                    <a:pt x="89" y="9"/>
                    <a:pt x="89" y="9"/>
                  </a:cubicBezTo>
                  <a:cubicBezTo>
                    <a:pt x="82" y="3"/>
                    <a:pt x="82" y="3"/>
                    <a:pt x="82" y="3"/>
                  </a:cubicBezTo>
                  <a:cubicBezTo>
                    <a:pt x="59" y="26"/>
                    <a:pt x="59" y="26"/>
                    <a:pt x="59" y="26"/>
                  </a:cubicBezTo>
                  <a:cubicBezTo>
                    <a:pt x="57" y="26"/>
                    <a:pt x="55" y="26"/>
                    <a:pt x="53" y="26"/>
                  </a:cubicBezTo>
                  <a:cubicBezTo>
                    <a:pt x="53" y="26"/>
                    <a:pt x="53" y="26"/>
                    <a:pt x="53" y="26"/>
                  </a:cubicBezTo>
                  <a:cubicBezTo>
                    <a:pt x="26" y="0"/>
                    <a:pt x="26" y="0"/>
                    <a:pt x="26" y="0"/>
                  </a:cubicBezTo>
                  <a:cubicBezTo>
                    <a:pt x="20" y="6"/>
                    <a:pt x="20" y="6"/>
                    <a:pt x="20" y="6"/>
                  </a:cubicBezTo>
                  <a:cubicBezTo>
                    <a:pt x="40" y="26"/>
                    <a:pt x="40" y="26"/>
                    <a:pt x="40" y="26"/>
                  </a:cubicBezTo>
                  <a:cubicBezTo>
                    <a:pt x="27" y="27"/>
                    <a:pt x="15" y="28"/>
                    <a:pt x="4" y="29"/>
                  </a:cubicBezTo>
                  <a:cubicBezTo>
                    <a:pt x="2" y="40"/>
                    <a:pt x="0" y="52"/>
                    <a:pt x="0" y="65"/>
                  </a:cubicBezTo>
                  <a:cubicBezTo>
                    <a:pt x="0" y="78"/>
                    <a:pt x="2" y="90"/>
                    <a:pt x="4" y="101"/>
                  </a:cubicBezTo>
                  <a:cubicBezTo>
                    <a:pt x="19" y="104"/>
                    <a:pt x="35" y="105"/>
                    <a:pt x="53" y="105"/>
                  </a:cubicBezTo>
                  <a:cubicBezTo>
                    <a:pt x="70" y="105"/>
                    <a:pt x="86" y="104"/>
                    <a:pt x="101" y="101"/>
                  </a:cubicBezTo>
                  <a:cubicBezTo>
                    <a:pt x="104" y="90"/>
                    <a:pt x="105" y="78"/>
                    <a:pt x="105" y="65"/>
                  </a:cubicBezTo>
                  <a:cubicBezTo>
                    <a:pt x="105" y="52"/>
                    <a:pt x="104" y="40"/>
                    <a:pt x="101" y="29"/>
                  </a:cubicBezTo>
                  <a:close/>
                  <a:moveTo>
                    <a:pt x="89" y="89"/>
                  </a:moveTo>
                  <a:cubicBezTo>
                    <a:pt x="78" y="91"/>
                    <a:pt x="65" y="92"/>
                    <a:pt x="53" y="92"/>
                  </a:cubicBezTo>
                  <a:cubicBezTo>
                    <a:pt x="40" y="92"/>
                    <a:pt x="27" y="91"/>
                    <a:pt x="16" y="89"/>
                  </a:cubicBezTo>
                  <a:cubicBezTo>
                    <a:pt x="14" y="82"/>
                    <a:pt x="13" y="74"/>
                    <a:pt x="13" y="65"/>
                  </a:cubicBezTo>
                  <a:cubicBezTo>
                    <a:pt x="13" y="57"/>
                    <a:pt x="14" y="49"/>
                    <a:pt x="16" y="41"/>
                  </a:cubicBezTo>
                  <a:cubicBezTo>
                    <a:pt x="27" y="40"/>
                    <a:pt x="40" y="39"/>
                    <a:pt x="53" y="39"/>
                  </a:cubicBezTo>
                  <a:cubicBezTo>
                    <a:pt x="65" y="39"/>
                    <a:pt x="78" y="40"/>
                    <a:pt x="89" y="41"/>
                  </a:cubicBezTo>
                  <a:cubicBezTo>
                    <a:pt x="91" y="49"/>
                    <a:pt x="92" y="57"/>
                    <a:pt x="92" y="65"/>
                  </a:cubicBezTo>
                  <a:cubicBezTo>
                    <a:pt x="92" y="74"/>
                    <a:pt x="91" y="82"/>
                    <a:pt x="89" y="89"/>
                  </a:cubicBezTo>
                  <a:close/>
                </a:path>
              </a:pathLst>
            </a:custGeom>
            <a:solidFill>
              <a:srgbClr val="FFE0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01" name="Freeform 90"/>
            <p:cNvSpPr>
              <a:spLocks/>
            </p:cNvSpPr>
            <p:nvPr/>
          </p:nvSpPr>
          <p:spPr bwMode="auto">
            <a:xfrm>
              <a:off x="3632" y="1687"/>
              <a:ext cx="164" cy="134"/>
            </a:xfrm>
            <a:custGeom>
              <a:avLst/>
              <a:gdLst>
                <a:gd name="T0" fmla="*/ 134 w 134"/>
                <a:gd name="T1" fmla="*/ 13 h 109"/>
                <a:gd name="T2" fmla="*/ 118 w 134"/>
                <a:gd name="T3" fmla="*/ 17 h 109"/>
                <a:gd name="T4" fmla="*/ 130 w 134"/>
                <a:gd name="T5" fmla="*/ 2 h 109"/>
                <a:gd name="T6" fmla="*/ 113 w 134"/>
                <a:gd name="T7" fmla="*/ 9 h 109"/>
                <a:gd name="T8" fmla="*/ 93 w 134"/>
                <a:gd name="T9" fmla="*/ 0 h 109"/>
                <a:gd name="T10" fmla="*/ 65 w 134"/>
                <a:gd name="T11" fmla="*/ 27 h 109"/>
                <a:gd name="T12" fmla="*/ 66 w 134"/>
                <a:gd name="T13" fmla="*/ 34 h 109"/>
                <a:gd name="T14" fmla="*/ 10 w 134"/>
                <a:gd name="T15" fmla="*/ 5 h 109"/>
                <a:gd name="T16" fmla="*/ 6 w 134"/>
                <a:gd name="T17" fmla="*/ 19 h 109"/>
                <a:gd name="T18" fmla="*/ 18 w 134"/>
                <a:gd name="T19" fmla="*/ 42 h 109"/>
                <a:gd name="T20" fmla="*/ 6 w 134"/>
                <a:gd name="T21" fmla="*/ 38 h 109"/>
                <a:gd name="T22" fmla="*/ 6 w 134"/>
                <a:gd name="T23" fmla="*/ 39 h 109"/>
                <a:gd name="T24" fmla="*/ 28 w 134"/>
                <a:gd name="T25" fmla="*/ 65 h 109"/>
                <a:gd name="T26" fmla="*/ 20 w 134"/>
                <a:gd name="T27" fmla="*/ 66 h 109"/>
                <a:gd name="T28" fmla="*/ 15 w 134"/>
                <a:gd name="T29" fmla="*/ 66 h 109"/>
                <a:gd name="T30" fmla="*/ 41 w 134"/>
                <a:gd name="T31" fmla="*/ 85 h 109"/>
                <a:gd name="T32" fmla="*/ 7 w 134"/>
                <a:gd name="T33" fmla="*/ 97 h 109"/>
                <a:gd name="T34" fmla="*/ 0 w 134"/>
                <a:gd name="T35" fmla="*/ 96 h 109"/>
                <a:gd name="T36" fmla="*/ 42 w 134"/>
                <a:gd name="T37" fmla="*/ 109 h 109"/>
                <a:gd name="T38" fmla="*/ 120 w 134"/>
                <a:gd name="T39" fmla="*/ 31 h 109"/>
                <a:gd name="T40" fmla="*/ 120 w 134"/>
                <a:gd name="T41" fmla="*/ 27 h 109"/>
                <a:gd name="T42" fmla="*/ 134 w 134"/>
                <a:gd name="T43" fmla="*/ 1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34" h="109">
                  <a:moveTo>
                    <a:pt x="134" y="13"/>
                  </a:moveTo>
                  <a:cubicBezTo>
                    <a:pt x="129" y="15"/>
                    <a:pt x="124" y="17"/>
                    <a:pt x="118" y="17"/>
                  </a:cubicBezTo>
                  <a:cubicBezTo>
                    <a:pt x="124" y="14"/>
                    <a:pt x="128" y="8"/>
                    <a:pt x="130" y="2"/>
                  </a:cubicBezTo>
                  <a:cubicBezTo>
                    <a:pt x="125" y="5"/>
                    <a:pt x="119" y="7"/>
                    <a:pt x="113" y="9"/>
                  </a:cubicBezTo>
                  <a:cubicBezTo>
                    <a:pt x="108" y="3"/>
                    <a:pt x="101" y="0"/>
                    <a:pt x="93" y="0"/>
                  </a:cubicBezTo>
                  <a:cubicBezTo>
                    <a:pt x="78" y="0"/>
                    <a:pt x="65" y="12"/>
                    <a:pt x="65" y="27"/>
                  </a:cubicBezTo>
                  <a:cubicBezTo>
                    <a:pt x="65" y="30"/>
                    <a:pt x="66" y="32"/>
                    <a:pt x="66" y="34"/>
                  </a:cubicBezTo>
                  <a:cubicBezTo>
                    <a:pt x="43" y="33"/>
                    <a:pt x="23" y="22"/>
                    <a:pt x="10" y="5"/>
                  </a:cubicBezTo>
                  <a:cubicBezTo>
                    <a:pt x="7" y="9"/>
                    <a:pt x="6" y="14"/>
                    <a:pt x="6" y="19"/>
                  </a:cubicBezTo>
                  <a:cubicBezTo>
                    <a:pt x="6" y="28"/>
                    <a:pt x="11" y="37"/>
                    <a:pt x="18" y="42"/>
                  </a:cubicBezTo>
                  <a:cubicBezTo>
                    <a:pt x="14" y="41"/>
                    <a:pt x="9" y="40"/>
                    <a:pt x="6" y="38"/>
                  </a:cubicBezTo>
                  <a:cubicBezTo>
                    <a:pt x="6" y="38"/>
                    <a:pt x="6" y="38"/>
                    <a:pt x="6" y="39"/>
                  </a:cubicBezTo>
                  <a:cubicBezTo>
                    <a:pt x="6" y="52"/>
                    <a:pt x="15" y="63"/>
                    <a:pt x="28" y="65"/>
                  </a:cubicBezTo>
                  <a:cubicBezTo>
                    <a:pt x="25" y="66"/>
                    <a:pt x="23" y="66"/>
                    <a:pt x="20" y="66"/>
                  </a:cubicBezTo>
                  <a:cubicBezTo>
                    <a:pt x="19" y="66"/>
                    <a:pt x="17" y="66"/>
                    <a:pt x="15" y="66"/>
                  </a:cubicBezTo>
                  <a:cubicBezTo>
                    <a:pt x="19" y="77"/>
                    <a:pt x="29" y="85"/>
                    <a:pt x="41" y="85"/>
                  </a:cubicBezTo>
                  <a:cubicBezTo>
                    <a:pt x="31" y="92"/>
                    <a:pt x="20" y="97"/>
                    <a:pt x="7" y="97"/>
                  </a:cubicBezTo>
                  <a:cubicBezTo>
                    <a:pt x="5" y="97"/>
                    <a:pt x="2" y="97"/>
                    <a:pt x="0" y="96"/>
                  </a:cubicBezTo>
                  <a:cubicBezTo>
                    <a:pt x="12" y="104"/>
                    <a:pt x="27" y="109"/>
                    <a:pt x="42" y="109"/>
                  </a:cubicBezTo>
                  <a:cubicBezTo>
                    <a:pt x="93" y="109"/>
                    <a:pt x="120" y="67"/>
                    <a:pt x="120" y="31"/>
                  </a:cubicBezTo>
                  <a:cubicBezTo>
                    <a:pt x="120" y="29"/>
                    <a:pt x="120" y="28"/>
                    <a:pt x="120" y="27"/>
                  </a:cubicBezTo>
                  <a:cubicBezTo>
                    <a:pt x="126" y="23"/>
                    <a:pt x="130" y="18"/>
                    <a:pt x="134" y="13"/>
                  </a:cubicBezTo>
                  <a:close/>
                </a:path>
              </a:pathLst>
            </a:custGeom>
            <a:solidFill>
              <a:srgbClr val="6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02" name="Freeform 91"/>
            <p:cNvSpPr>
              <a:spLocks noEditPoints="1"/>
            </p:cNvSpPr>
            <p:nvPr/>
          </p:nvSpPr>
          <p:spPr bwMode="auto">
            <a:xfrm>
              <a:off x="3705" y="2373"/>
              <a:ext cx="160" cy="149"/>
            </a:xfrm>
            <a:custGeom>
              <a:avLst/>
              <a:gdLst>
                <a:gd name="T0" fmla="*/ 70 w 160"/>
                <a:gd name="T1" fmla="*/ 79 h 149"/>
                <a:gd name="T2" fmla="*/ 90 w 160"/>
                <a:gd name="T3" fmla="*/ 79 h 149"/>
                <a:gd name="T4" fmla="*/ 90 w 160"/>
                <a:gd name="T5" fmla="*/ 40 h 149"/>
                <a:gd name="T6" fmla="*/ 120 w 160"/>
                <a:gd name="T7" fmla="*/ 40 h 149"/>
                <a:gd name="T8" fmla="*/ 80 w 160"/>
                <a:gd name="T9" fmla="*/ 0 h 149"/>
                <a:gd name="T10" fmla="*/ 40 w 160"/>
                <a:gd name="T11" fmla="*/ 40 h 149"/>
                <a:gd name="T12" fmla="*/ 70 w 160"/>
                <a:gd name="T13" fmla="*/ 40 h 149"/>
                <a:gd name="T14" fmla="*/ 70 w 160"/>
                <a:gd name="T15" fmla="*/ 79 h 149"/>
                <a:gd name="T16" fmla="*/ 100 w 160"/>
                <a:gd name="T17" fmla="*/ 57 h 149"/>
                <a:gd name="T18" fmla="*/ 100 w 160"/>
                <a:gd name="T19" fmla="*/ 72 h 149"/>
                <a:gd name="T20" fmla="*/ 145 w 160"/>
                <a:gd name="T21" fmla="*/ 89 h 149"/>
                <a:gd name="T22" fmla="*/ 80 w 160"/>
                <a:gd name="T23" fmla="*/ 114 h 149"/>
                <a:gd name="T24" fmla="*/ 14 w 160"/>
                <a:gd name="T25" fmla="*/ 89 h 149"/>
                <a:gd name="T26" fmla="*/ 59 w 160"/>
                <a:gd name="T27" fmla="*/ 72 h 149"/>
                <a:gd name="T28" fmla="*/ 59 w 160"/>
                <a:gd name="T29" fmla="*/ 57 h 149"/>
                <a:gd name="T30" fmla="*/ 0 w 160"/>
                <a:gd name="T31" fmla="*/ 79 h 149"/>
                <a:gd name="T32" fmla="*/ 0 w 160"/>
                <a:gd name="T33" fmla="*/ 120 h 149"/>
                <a:gd name="T34" fmla="*/ 80 w 160"/>
                <a:gd name="T35" fmla="*/ 149 h 149"/>
                <a:gd name="T36" fmla="*/ 160 w 160"/>
                <a:gd name="T37" fmla="*/ 120 h 149"/>
                <a:gd name="T38" fmla="*/ 160 w 160"/>
                <a:gd name="T39" fmla="*/ 79 h 149"/>
                <a:gd name="T40" fmla="*/ 100 w 160"/>
                <a:gd name="T41" fmla="*/ 57 h 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60" h="149">
                  <a:moveTo>
                    <a:pt x="70" y="79"/>
                  </a:moveTo>
                  <a:lnTo>
                    <a:pt x="90" y="79"/>
                  </a:lnTo>
                  <a:lnTo>
                    <a:pt x="90" y="40"/>
                  </a:lnTo>
                  <a:lnTo>
                    <a:pt x="120" y="40"/>
                  </a:lnTo>
                  <a:lnTo>
                    <a:pt x="80" y="0"/>
                  </a:lnTo>
                  <a:lnTo>
                    <a:pt x="40" y="40"/>
                  </a:lnTo>
                  <a:lnTo>
                    <a:pt x="70" y="40"/>
                  </a:lnTo>
                  <a:lnTo>
                    <a:pt x="70" y="79"/>
                  </a:lnTo>
                  <a:close/>
                  <a:moveTo>
                    <a:pt x="100" y="57"/>
                  </a:moveTo>
                  <a:lnTo>
                    <a:pt x="100" y="72"/>
                  </a:lnTo>
                  <a:lnTo>
                    <a:pt x="145" y="89"/>
                  </a:lnTo>
                  <a:lnTo>
                    <a:pt x="80" y="114"/>
                  </a:lnTo>
                  <a:lnTo>
                    <a:pt x="14" y="89"/>
                  </a:lnTo>
                  <a:lnTo>
                    <a:pt x="59" y="72"/>
                  </a:lnTo>
                  <a:lnTo>
                    <a:pt x="59" y="57"/>
                  </a:lnTo>
                  <a:lnTo>
                    <a:pt x="0" y="79"/>
                  </a:lnTo>
                  <a:lnTo>
                    <a:pt x="0" y="120"/>
                  </a:lnTo>
                  <a:lnTo>
                    <a:pt x="80" y="149"/>
                  </a:lnTo>
                  <a:lnTo>
                    <a:pt x="160" y="120"/>
                  </a:lnTo>
                  <a:lnTo>
                    <a:pt x="160" y="79"/>
                  </a:lnTo>
                  <a:lnTo>
                    <a:pt x="100" y="57"/>
                  </a:lnTo>
                  <a:close/>
                </a:path>
              </a:pathLst>
            </a:custGeom>
            <a:solidFill>
              <a:srgbClr val="DCE4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03" name="Freeform 92"/>
            <p:cNvSpPr>
              <a:spLocks noEditPoints="1"/>
            </p:cNvSpPr>
            <p:nvPr/>
          </p:nvSpPr>
          <p:spPr bwMode="auto">
            <a:xfrm>
              <a:off x="3698" y="2535"/>
              <a:ext cx="122" cy="91"/>
            </a:xfrm>
            <a:custGeom>
              <a:avLst/>
              <a:gdLst>
                <a:gd name="T0" fmla="*/ 37 w 99"/>
                <a:gd name="T1" fmla="*/ 16 h 74"/>
                <a:gd name="T2" fmla="*/ 53 w 99"/>
                <a:gd name="T3" fmla="*/ 31 h 74"/>
                <a:gd name="T4" fmla="*/ 68 w 99"/>
                <a:gd name="T5" fmla="*/ 16 h 74"/>
                <a:gd name="T6" fmla="*/ 53 w 99"/>
                <a:gd name="T7" fmla="*/ 0 h 74"/>
                <a:gd name="T8" fmla="*/ 37 w 99"/>
                <a:gd name="T9" fmla="*/ 16 h 74"/>
                <a:gd name="T10" fmla="*/ 0 w 99"/>
                <a:gd name="T11" fmla="*/ 16 h 74"/>
                <a:gd name="T12" fmla="*/ 16 w 99"/>
                <a:gd name="T13" fmla="*/ 31 h 74"/>
                <a:gd name="T14" fmla="*/ 31 w 99"/>
                <a:gd name="T15" fmla="*/ 16 h 74"/>
                <a:gd name="T16" fmla="*/ 16 w 99"/>
                <a:gd name="T17" fmla="*/ 0 h 74"/>
                <a:gd name="T18" fmla="*/ 0 w 99"/>
                <a:gd name="T19" fmla="*/ 16 h 74"/>
                <a:gd name="T20" fmla="*/ 74 w 99"/>
                <a:gd name="T21" fmla="*/ 47 h 74"/>
                <a:gd name="T22" fmla="*/ 74 w 99"/>
                <a:gd name="T23" fmla="*/ 37 h 74"/>
                <a:gd name="T24" fmla="*/ 68 w 99"/>
                <a:gd name="T25" fmla="*/ 31 h 74"/>
                <a:gd name="T26" fmla="*/ 53 w 99"/>
                <a:gd name="T27" fmla="*/ 31 h 74"/>
                <a:gd name="T28" fmla="*/ 16 w 99"/>
                <a:gd name="T29" fmla="*/ 31 h 74"/>
                <a:gd name="T30" fmla="*/ 6 w 99"/>
                <a:gd name="T31" fmla="*/ 31 h 74"/>
                <a:gd name="T32" fmla="*/ 0 w 99"/>
                <a:gd name="T33" fmla="*/ 37 h 74"/>
                <a:gd name="T34" fmla="*/ 0 w 99"/>
                <a:gd name="T35" fmla="*/ 68 h 74"/>
                <a:gd name="T36" fmla="*/ 6 w 99"/>
                <a:gd name="T37" fmla="*/ 74 h 74"/>
                <a:gd name="T38" fmla="*/ 68 w 99"/>
                <a:gd name="T39" fmla="*/ 74 h 74"/>
                <a:gd name="T40" fmla="*/ 74 w 99"/>
                <a:gd name="T41" fmla="*/ 68 h 74"/>
                <a:gd name="T42" fmla="*/ 74 w 99"/>
                <a:gd name="T43" fmla="*/ 59 h 74"/>
                <a:gd name="T44" fmla="*/ 99 w 99"/>
                <a:gd name="T45" fmla="*/ 74 h 74"/>
                <a:gd name="T46" fmla="*/ 99 w 99"/>
                <a:gd name="T47" fmla="*/ 31 h 74"/>
                <a:gd name="T48" fmla="*/ 74 w 99"/>
                <a:gd name="T49" fmla="*/ 47 h 74"/>
                <a:gd name="T50" fmla="*/ 62 w 99"/>
                <a:gd name="T51" fmla="*/ 62 h 74"/>
                <a:gd name="T52" fmla="*/ 13 w 99"/>
                <a:gd name="T53" fmla="*/ 62 h 74"/>
                <a:gd name="T54" fmla="*/ 13 w 99"/>
                <a:gd name="T55" fmla="*/ 43 h 74"/>
                <a:gd name="T56" fmla="*/ 62 w 99"/>
                <a:gd name="T57" fmla="*/ 43 h 74"/>
                <a:gd name="T58" fmla="*/ 62 w 99"/>
                <a:gd name="T59" fmla="*/ 62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9" h="74">
                  <a:moveTo>
                    <a:pt x="37" y="16"/>
                  </a:moveTo>
                  <a:cubicBezTo>
                    <a:pt x="37" y="24"/>
                    <a:pt x="44" y="31"/>
                    <a:pt x="53" y="31"/>
                  </a:cubicBezTo>
                  <a:cubicBezTo>
                    <a:pt x="61" y="31"/>
                    <a:pt x="68" y="24"/>
                    <a:pt x="68" y="16"/>
                  </a:cubicBezTo>
                  <a:cubicBezTo>
                    <a:pt x="68" y="7"/>
                    <a:pt x="61" y="0"/>
                    <a:pt x="53" y="0"/>
                  </a:cubicBezTo>
                  <a:cubicBezTo>
                    <a:pt x="44" y="0"/>
                    <a:pt x="37" y="7"/>
                    <a:pt x="37" y="16"/>
                  </a:cubicBezTo>
                  <a:close/>
                  <a:moveTo>
                    <a:pt x="0" y="16"/>
                  </a:moveTo>
                  <a:cubicBezTo>
                    <a:pt x="0" y="24"/>
                    <a:pt x="7" y="31"/>
                    <a:pt x="16" y="31"/>
                  </a:cubicBezTo>
                  <a:cubicBezTo>
                    <a:pt x="24" y="31"/>
                    <a:pt x="31" y="24"/>
                    <a:pt x="31" y="16"/>
                  </a:cubicBezTo>
                  <a:cubicBezTo>
                    <a:pt x="31" y="7"/>
                    <a:pt x="24" y="0"/>
                    <a:pt x="16" y="0"/>
                  </a:cubicBezTo>
                  <a:cubicBezTo>
                    <a:pt x="7" y="0"/>
                    <a:pt x="0" y="7"/>
                    <a:pt x="0" y="16"/>
                  </a:cubicBezTo>
                  <a:close/>
                  <a:moveTo>
                    <a:pt x="74" y="47"/>
                  </a:moveTo>
                  <a:cubicBezTo>
                    <a:pt x="74" y="37"/>
                    <a:pt x="74" y="37"/>
                    <a:pt x="74" y="37"/>
                  </a:cubicBezTo>
                  <a:cubicBezTo>
                    <a:pt x="74" y="34"/>
                    <a:pt x="72" y="31"/>
                    <a:pt x="68" y="31"/>
                  </a:cubicBezTo>
                  <a:cubicBezTo>
                    <a:pt x="53" y="31"/>
                    <a:pt x="53" y="31"/>
                    <a:pt x="53" y="31"/>
                  </a:cubicBezTo>
                  <a:cubicBezTo>
                    <a:pt x="16" y="31"/>
                    <a:pt x="16" y="31"/>
                    <a:pt x="16" y="31"/>
                  </a:cubicBezTo>
                  <a:cubicBezTo>
                    <a:pt x="6" y="31"/>
                    <a:pt x="6" y="31"/>
                    <a:pt x="6" y="31"/>
                  </a:cubicBezTo>
                  <a:cubicBezTo>
                    <a:pt x="3" y="31"/>
                    <a:pt x="0" y="34"/>
                    <a:pt x="0" y="37"/>
                  </a:cubicBezTo>
                  <a:cubicBezTo>
                    <a:pt x="0" y="68"/>
                    <a:pt x="0" y="68"/>
                    <a:pt x="0" y="68"/>
                  </a:cubicBezTo>
                  <a:cubicBezTo>
                    <a:pt x="0" y="72"/>
                    <a:pt x="3" y="74"/>
                    <a:pt x="6" y="74"/>
                  </a:cubicBezTo>
                  <a:cubicBezTo>
                    <a:pt x="68" y="74"/>
                    <a:pt x="68" y="74"/>
                    <a:pt x="68" y="74"/>
                  </a:cubicBezTo>
                  <a:cubicBezTo>
                    <a:pt x="72" y="74"/>
                    <a:pt x="74" y="72"/>
                    <a:pt x="74" y="68"/>
                  </a:cubicBezTo>
                  <a:cubicBezTo>
                    <a:pt x="74" y="59"/>
                    <a:pt x="74" y="59"/>
                    <a:pt x="74" y="59"/>
                  </a:cubicBezTo>
                  <a:cubicBezTo>
                    <a:pt x="99" y="74"/>
                    <a:pt x="99" y="74"/>
                    <a:pt x="99" y="74"/>
                  </a:cubicBezTo>
                  <a:cubicBezTo>
                    <a:pt x="99" y="31"/>
                    <a:pt x="99" y="31"/>
                    <a:pt x="99" y="31"/>
                  </a:cubicBezTo>
                  <a:lnTo>
                    <a:pt x="74" y="47"/>
                  </a:lnTo>
                  <a:close/>
                  <a:moveTo>
                    <a:pt x="62" y="62"/>
                  </a:moveTo>
                  <a:cubicBezTo>
                    <a:pt x="13" y="62"/>
                    <a:pt x="13" y="62"/>
                    <a:pt x="13" y="62"/>
                  </a:cubicBezTo>
                  <a:cubicBezTo>
                    <a:pt x="13" y="43"/>
                    <a:pt x="13" y="43"/>
                    <a:pt x="13" y="43"/>
                  </a:cubicBezTo>
                  <a:cubicBezTo>
                    <a:pt x="62" y="43"/>
                    <a:pt x="62" y="43"/>
                    <a:pt x="62" y="43"/>
                  </a:cubicBezTo>
                  <a:lnTo>
                    <a:pt x="62" y="62"/>
                  </a:lnTo>
                  <a:close/>
                </a:path>
              </a:pathLst>
            </a:custGeom>
            <a:solidFill>
              <a:srgbClr val="6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04" name="Freeform 93"/>
            <p:cNvSpPr>
              <a:spLocks noEditPoints="1"/>
            </p:cNvSpPr>
            <p:nvPr/>
          </p:nvSpPr>
          <p:spPr bwMode="auto">
            <a:xfrm>
              <a:off x="3670" y="2235"/>
              <a:ext cx="129" cy="129"/>
            </a:xfrm>
            <a:custGeom>
              <a:avLst/>
              <a:gdLst>
                <a:gd name="T0" fmla="*/ 53 w 105"/>
                <a:gd name="T1" fmla="*/ 0 h 105"/>
                <a:gd name="T2" fmla="*/ 0 w 105"/>
                <a:gd name="T3" fmla="*/ 53 h 105"/>
                <a:gd name="T4" fmla="*/ 53 w 105"/>
                <a:gd name="T5" fmla="*/ 105 h 105"/>
                <a:gd name="T6" fmla="*/ 105 w 105"/>
                <a:gd name="T7" fmla="*/ 53 h 105"/>
                <a:gd name="T8" fmla="*/ 53 w 105"/>
                <a:gd name="T9" fmla="*/ 0 h 105"/>
                <a:gd name="T10" fmla="*/ 84 w 105"/>
                <a:gd name="T11" fmla="*/ 45 h 105"/>
                <a:gd name="T12" fmla="*/ 55 w 105"/>
                <a:gd name="T13" fmla="*/ 85 h 105"/>
                <a:gd name="T14" fmla="*/ 41 w 105"/>
                <a:gd name="T15" fmla="*/ 80 h 105"/>
                <a:gd name="T16" fmla="*/ 31 w 105"/>
                <a:gd name="T17" fmla="*/ 48 h 105"/>
                <a:gd name="T18" fmla="*/ 24 w 105"/>
                <a:gd name="T19" fmla="*/ 50 h 105"/>
                <a:gd name="T20" fmla="*/ 21 w 105"/>
                <a:gd name="T21" fmla="*/ 47 h 105"/>
                <a:gd name="T22" fmla="*/ 40 w 105"/>
                <a:gd name="T23" fmla="*/ 33 h 105"/>
                <a:gd name="T24" fmla="*/ 51 w 105"/>
                <a:gd name="T25" fmla="*/ 54 h 105"/>
                <a:gd name="T26" fmla="*/ 56 w 105"/>
                <a:gd name="T27" fmla="*/ 67 h 105"/>
                <a:gd name="T28" fmla="*/ 64 w 105"/>
                <a:gd name="T29" fmla="*/ 55 h 105"/>
                <a:gd name="T30" fmla="*/ 57 w 105"/>
                <a:gd name="T31" fmla="*/ 47 h 105"/>
                <a:gd name="T32" fmla="*/ 84 w 105"/>
                <a:gd name="T33" fmla="*/ 45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5" h="105">
                  <a:moveTo>
                    <a:pt x="53" y="0"/>
                  </a:moveTo>
                  <a:cubicBezTo>
                    <a:pt x="23" y="0"/>
                    <a:pt x="0" y="24"/>
                    <a:pt x="0" y="53"/>
                  </a:cubicBezTo>
                  <a:cubicBezTo>
                    <a:pt x="0" y="82"/>
                    <a:pt x="23" y="105"/>
                    <a:pt x="53" y="105"/>
                  </a:cubicBezTo>
                  <a:cubicBezTo>
                    <a:pt x="82" y="105"/>
                    <a:pt x="105" y="82"/>
                    <a:pt x="105" y="53"/>
                  </a:cubicBezTo>
                  <a:cubicBezTo>
                    <a:pt x="105" y="24"/>
                    <a:pt x="82" y="0"/>
                    <a:pt x="53" y="0"/>
                  </a:cubicBezTo>
                  <a:close/>
                  <a:moveTo>
                    <a:pt x="84" y="45"/>
                  </a:moveTo>
                  <a:cubicBezTo>
                    <a:pt x="80" y="65"/>
                    <a:pt x="61" y="82"/>
                    <a:pt x="55" y="85"/>
                  </a:cubicBezTo>
                  <a:cubicBezTo>
                    <a:pt x="49" y="89"/>
                    <a:pt x="43" y="84"/>
                    <a:pt x="41" y="80"/>
                  </a:cubicBezTo>
                  <a:cubicBezTo>
                    <a:pt x="39" y="75"/>
                    <a:pt x="33" y="50"/>
                    <a:pt x="31" y="48"/>
                  </a:cubicBezTo>
                  <a:cubicBezTo>
                    <a:pt x="29" y="46"/>
                    <a:pt x="24" y="50"/>
                    <a:pt x="24" y="50"/>
                  </a:cubicBezTo>
                  <a:cubicBezTo>
                    <a:pt x="21" y="47"/>
                    <a:pt x="21" y="47"/>
                    <a:pt x="21" y="47"/>
                  </a:cubicBezTo>
                  <a:cubicBezTo>
                    <a:pt x="21" y="47"/>
                    <a:pt x="32" y="34"/>
                    <a:pt x="40" y="33"/>
                  </a:cubicBezTo>
                  <a:cubicBezTo>
                    <a:pt x="49" y="31"/>
                    <a:pt x="49" y="46"/>
                    <a:pt x="51" y="54"/>
                  </a:cubicBezTo>
                  <a:cubicBezTo>
                    <a:pt x="53" y="62"/>
                    <a:pt x="54" y="67"/>
                    <a:pt x="56" y="67"/>
                  </a:cubicBezTo>
                  <a:cubicBezTo>
                    <a:pt x="58" y="67"/>
                    <a:pt x="61" y="62"/>
                    <a:pt x="64" y="55"/>
                  </a:cubicBezTo>
                  <a:cubicBezTo>
                    <a:pt x="68" y="48"/>
                    <a:pt x="64" y="42"/>
                    <a:pt x="57" y="47"/>
                  </a:cubicBezTo>
                  <a:cubicBezTo>
                    <a:pt x="60" y="30"/>
                    <a:pt x="87" y="25"/>
                    <a:pt x="84" y="45"/>
                  </a:cubicBezTo>
                  <a:close/>
                </a:path>
              </a:pathLst>
            </a:custGeom>
            <a:solidFill>
              <a:srgbClr val="00B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05" name="Freeform 94"/>
            <p:cNvSpPr>
              <a:spLocks noEditPoints="1"/>
            </p:cNvSpPr>
            <p:nvPr/>
          </p:nvSpPr>
          <p:spPr bwMode="auto">
            <a:xfrm>
              <a:off x="3629" y="2119"/>
              <a:ext cx="126" cy="107"/>
            </a:xfrm>
            <a:custGeom>
              <a:avLst/>
              <a:gdLst>
                <a:gd name="T0" fmla="*/ 84 w 102"/>
                <a:gd name="T1" fmla="*/ 82 h 87"/>
                <a:gd name="T2" fmla="*/ 81 w 102"/>
                <a:gd name="T3" fmla="*/ 81 h 87"/>
                <a:gd name="T4" fmla="*/ 81 w 102"/>
                <a:gd name="T5" fmla="*/ 74 h 87"/>
                <a:gd name="T6" fmla="*/ 93 w 102"/>
                <a:gd name="T7" fmla="*/ 43 h 87"/>
                <a:gd name="T8" fmla="*/ 81 w 102"/>
                <a:gd name="T9" fmla="*/ 12 h 87"/>
                <a:gd name="T10" fmla="*/ 81 w 102"/>
                <a:gd name="T11" fmla="*/ 6 h 87"/>
                <a:gd name="T12" fmla="*/ 87 w 102"/>
                <a:gd name="T13" fmla="*/ 6 h 87"/>
                <a:gd name="T14" fmla="*/ 102 w 102"/>
                <a:gd name="T15" fmla="*/ 43 h 87"/>
                <a:gd name="T16" fmla="*/ 87 w 102"/>
                <a:gd name="T17" fmla="*/ 81 h 87"/>
                <a:gd name="T18" fmla="*/ 84 w 102"/>
                <a:gd name="T19" fmla="*/ 82 h 87"/>
                <a:gd name="T20" fmla="*/ 68 w 102"/>
                <a:gd name="T21" fmla="*/ 73 h 87"/>
                <a:gd name="T22" fmla="*/ 65 w 102"/>
                <a:gd name="T23" fmla="*/ 72 h 87"/>
                <a:gd name="T24" fmla="*/ 65 w 102"/>
                <a:gd name="T25" fmla="*/ 66 h 87"/>
                <a:gd name="T26" fmla="*/ 65 w 102"/>
                <a:gd name="T27" fmla="*/ 21 h 87"/>
                <a:gd name="T28" fmla="*/ 65 w 102"/>
                <a:gd name="T29" fmla="*/ 15 h 87"/>
                <a:gd name="T30" fmla="*/ 71 w 102"/>
                <a:gd name="T31" fmla="*/ 15 h 87"/>
                <a:gd name="T32" fmla="*/ 83 w 102"/>
                <a:gd name="T33" fmla="*/ 43 h 87"/>
                <a:gd name="T34" fmla="*/ 71 w 102"/>
                <a:gd name="T35" fmla="*/ 72 h 87"/>
                <a:gd name="T36" fmla="*/ 68 w 102"/>
                <a:gd name="T37" fmla="*/ 73 h 87"/>
                <a:gd name="T38" fmla="*/ 52 w 102"/>
                <a:gd name="T39" fmla="*/ 65 h 87"/>
                <a:gd name="T40" fmla="*/ 49 w 102"/>
                <a:gd name="T41" fmla="*/ 64 h 87"/>
                <a:gd name="T42" fmla="*/ 49 w 102"/>
                <a:gd name="T43" fmla="*/ 57 h 87"/>
                <a:gd name="T44" fmla="*/ 49 w 102"/>
                <a:gd name="T45" fmla="*/ 30 h 87"/>
                <a:gd name="T46" fmla="*/ 49 w 102"/>
                <a:gd name="T47" fmla="*/ 23 h 87"/>
                <a:gd name="T48" fmla="*/ 55 w 102"/>
                <a:gd name="T49" fmla="*/ 23 h 87"/>
                <a:gd name="T50" fmla="*/ 55 w 102"/>
                <a:gd name="T51" fmla="*/ 64 h 87"/>
                <a:gd name="T52" fmla="*/ 52 w 102"/>
                <a:gd name="T53" fmla="*/ 65 h 87"/>
                <a:gd name="T54" fmla="*/ 38 w 102"/>
                <a:gd name="T55" fmla="*/ 3 h 87"/>
                <a:gd name="T56" fmla="*/ 42 w 102"/>
                <a:gd name="T57" fmla="*/ 4 h 87"/>
                <a:gd name="T58" fmla="*/ 42 w 102"/>
                <a:gd name="T59" fmla="*/ 82 h 87"/>
                <a:gd name="T60" fmla="*/ 38 w 102"/>
                <a:gd name="T61" fmla="*/ 84 h 87"/>
                <a:gd name="T62" fmla="*/ 15 w 102"/>
                <a:gd name="T63" fmla="*/ 61 h 87"/>
                <a:gd name="T64" fmla="*/ 0 w 102"/>
                <a:gd name="T65" fmla="*/ 61 h 87"/>
                <a:gd name="T66" fmla="*/ 0 w 102"/>
                <a:gd name="T67" fmla="*/ 25 h 87"/>
                <a:gd name="T68" fmla="*/ 15 w 102"/>
                <a:gd name="T69" fmla="*/ 25 h 87"/>
                <a:gd name="T70" fmla="*/ 38 w 102"/>
                <a:gd name="T71" fmla="*/ 3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02" h="87">
                  <a:moveTo>
                    <a:pt x="84" y="82"/>
                  </a:moveTo>
                  <a:cubicBezTo>
                    <a:pt x="83" y="82"/>
                    <a:pt x="81" y="82"/>
                    <a:pt x="81" y="81"/>
                  </a:cubicBezTo>
                  <a:cubicBezTo>
                    <a:pt x="79" y="79"/>
                    <a:pt x="79" y="76"/>
                    <a:pt x="81" y="74"/>
                  </a:cubicBezTo>
                  <a:cubicBezTo>
                    <a:pt x="89" y="66"/>
                    <a:pt x="93" y="55"/>
                    <a:pt x="93" y="43"/>
                  </a:cubicBezTo>
                  <a:cubicBezTo>
                    <a:pt x="93" y="32"/>
                    <a:pt x="89" y="21"/>
                    <a:pt x="81" y="12"/>
                  </a:cubicBezTo>
                  <a:cubicBezTo>
                    <a:pt x="79" y="11"/>
                    <a:pt x="79" y="8"/>
                    <a:pt x="81" y="6"/>
                  </a:cubicBezTo>
                  <a:cubicBezTo>
                    <a:pt x="82" y="4"/>
                    <a:pt x="85" y="4"/>
                    <a:pt x="87" y="6"/>
                  </a:cubicBezTo>
                  <a:cubicBezTo>
                    <a:pt x="97" y="16"/>
                    <a:pt x="102" y="29"/>
                    <a:pt x="102" y="43"/>
                  </a:cubicBezTo>
                  <a:cubicBezTo>
                    <a:pt x="102" y="57"/>
                    <a:pt x="97" y="71"/>
                    <a:pt x="87" y="81"/>
                  </a:cubicBezTo>
                  <a:cubicBezTo>
                    <a:pt x="86" y="82"/>
                    <a:pt x="85" y="82"/>
                    <a:pt x="84" y="82"/>
                  </a:cubicBezTo>
                  <a:close/>
                  <a:moveTo>
                    <a:pt x="68" y="73"/>
                  </a:moveTo>
                  <a:cubicBezTo>
                    <a:pt x="67" y="73"/>
                    <a:pt x="65" y="73"/>
                    <a:pt x="65" y="72"/>
                  </a:cubicBezTo>
                  <a:cubicBezTo>
                    <a:pt x="63" y="70"/>
                    <a:pt x="63" y="67"/>
                    <a:pt x="65" y="66"/>
                  </a:cubicBezTo>
                  <a:cubicBezTo>
                    <a:pt x="77" y="53"/>
                    <a:pt x="77" y="33"/>
                    <a:pt x="65" y="21"/>
                  </a:cubicBezTo>
                  <a:cubicBezTo>
                    <a:pt x="63" y="19"/>
                    <a:pt x="63" y="16"/>
                    <a:pt x="65" y="15"/>
                  </a:cubicBezTo>
                  <a:cubicBezTo>
                    <a:pt x="66" y="13"/>
                    <a:pt x="69" y="13"/>
                    <a:pt x="71" y="15"/>
                  </a:cubicBezTo>
                  <a:cubicBezTo>
                    <a:pt x="79" y="22"/>
                    <a:pt x="83" y="33"/>
                    <a:pt x="83" y="43"/>
                  </a:cubicBezTo>
                  <a:cubicBezTo>
                    <a:pt x="83" y="54"/>
                    <a:pt x="79" y="64"/>
                    <a:pt x="71" y="72"/>
                  </a:cubicBezTo>
                  <a:cubicBezTo>
                    <a:pt x="70" y="73"/>
                    <a:pt x="69" y="73"/>
                    <a:pt x="68" y="73"/>
                  </a:cubicBezTo>
                  <a:close/>
                  <a:moveTo>
                    <a:pt x="52" y="65"/>
                  </a:moveTo>
                  <a:cubicBezTo>
                    <a:pt x="51" y="65"/>
                    <a:pt x="49" y="64"/>
                    <a:pt x="49" y="64"/>
                  </a:cubicBezTo>
                  <a:cubicBezTo>
                    <a:pt x="47" y="62"/>
                    <a:pt x="47" y="59"/>
                    <a:pt x="49" y="57"/>
                  </a:cubicBezTo>
                  <a:cubicBezTo>
                    <a:pt x="56" y="50"/>
                    <a:pt x="56" y="37"/>
                    <a:pt x="49" y="30"/>
                  </a:cubicBezTo>
                  <a:cubicBezTo>
                    <a:pt x="47" y="28"/>
                    <a:pt x="47" y="25"/>
                    <a:pt x="49" y="23"/>
                  </a:cubicBezTo>
                  <a:cubicBezTo>
                    <a:pt x="50" y="21"/>
                    <a:pt x="53" y="21"/>
                    <a:pt x="55" y="23"/>
                  </a:cubicBezTo>
                  <a:cubicBezTo>
                    <a:pt x="66" y="34"/>
                    <a:pt x="66" y="52"/>
                    <a:pt x="55" y="64"/>
                  </a:cubicBezTo>
                  <a:cubicBezTo>
                    <a:pt x="54" y="64"/>
                    <a:pt x="53" y="65"/>
                    <a:pt x="52" y="65"/>
                  </a:cubicBezTo>
                  <a:close/>
                  <a:moveTo>
                    <a:pt x="38" y="3"/>
                  </a:moveTo>
                  <a:cubicBezTo>
                    <a:pt x="40" y="0"/>
                    <a:pt x="42" y="1"/>
                    <a:pt x="42" y="4"/>
                  </a:cubicBezTo>
                  <a:cubicBezTo>
                    <a:pt x="42" y="82"/>
                    <a:pt x="42" y="82"/>
                    <a:pt x="42" y="82"/>
                  </a:cubicBezTo>
                  <a:cubicBezTo>
                    <a:pt x="42" y="86"/>
                    <a:pt x="40" y="87"/>
                    <a:pt x="38" y="84"/>
                  </a:cubicBezTo>
                  <a:cubicBezTo>
                    <a:pt x="15" y="61"/>
                    <a:pt x="15" y="61"/>
                    <a:pt x="15" y="61"/>
                  </a:cubicBezTo>
                  <a:cubicBezTo>
                    <a:pt x="0" y="61"/>
                    <a:pt x="0" y="61"/>
                    <a:pt x="0" y="61"/>
                  </a:cubicBezTo>
                  <a:cubicBezTo>
                    <a:pt x="0" y="25"/>
                    <a:pt x="0" y="25"/>
                    <a:pt x="0" y="25"/>
                  </a:cubicBezTo>
                  <a:cubicBezTo>
                    <a:pt x="15" y="25"/>
                    <a:pt x="15" y="25"/>
                    <a:pt x="15" y="25"/>
                  </a:cubicBezTo>
                  <a:lnTo>
                    <a:pt x="38" y="3"/>
                  </a:lnTo>
                  <a:close/>
                </a:path>
              </a:pathLst>
            </a:custGeom>
            <a:solidFill>
              <a:srgbClr val="8C1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06" name="Freeform 95"/>
            <p:cNvSpPr>
              <a:spLocks noEditPoints="1"/>
            </p:cNvSpPr>
            <p:nvPr/>
          </p:nvSpPr>
          <p:spPr bwMode="auto">
            <a:xfrm>
              <a:off x="3521" y="1983"/>
              <a:ext cx="143" cy="125"/>
            </a:xfrm>
            <a:custGeom>
              <a:avLst/>
              <a:gdLst>
                <a:gd name="T0" fmla="*/ 93 w 143"/>
                <a:gd name="T1" fmla="*/ 17 h 125"/>
                <a:gd name="T2" fmla="*/ 49 w 143"/>
                <a:gd name="T3" fmla="*/ 0 h 125"/>
                <a:gd name="T4" fmla="*/ 0 w 143"/>
                <a:gd name="T5" fmla="*/ 17 h 125"/>
                <a:gd name="T6" fmla="*/ 0 w 143"/>
                <a:gd name="T7" fmla="*/ 125 h 125"/>
                <a:gd name="T8" fmla="*/ 49 w 143"/>
                <a:gd name="T9" fmla="*/ 107 h 125"/>
                <a:gd name="T10" fmla="*/ 93 w 143"/>
                <a:gd name="T11" fmla="*/ 125 h 125"/>
                <a:gd name="T12" fmla="*/ 143 w 143"/>
                <a:gd name="T13" fmla="*/ 107 h 125"/>
                <a:gd name="T14" fmla="*/ 143 w 143"/>
                <a:gd name="T15" fmla="*/ 0 h 125"/>
                <a:gd name="T16" fmla="*/ 93 w 143"/>
                <a:gd name="T17" fmla="*/ 17 h 125"/>
                <a:gd name="T18" fmla="*/ 53 w 143"/>
                <a:gd name="T19" fmla="*/ 11 h 125"/>
                <a:gd name="T20" fmla="*/ 90 w 143"/>
                <a:gd name="T21" fmla="*/ 26 h 125"/>
                <a:gd name="T22" fmla="*/ 90 w 143"/>
                <a:gd name="T23" fmla="*/ 114 h 125"/>
                <a:gd name="T24" fmla="*/ 53 w 143"/>
                <a:gd name="T25" fmla="*/ 100 h 125"/>
                <a:gd name="T26" fmla="*/ 53 w 143"/>
                <a:gd name="T27" fmla="*/ 11 h 125"/>
                <a:gd name="T28" fmla="*/ 9 w 143"/>
                <a:gd name="T29" fmla="*/ 23 h 125"/>
                <a:gd name="T30" fmla="*/ 44 w 143"/>
                <a:gd name="T31" fmla="*/ 11 h 125"/>
                <a:gd name="T32" fmla="*/ 44 w 143"/>
                <a:gd name="T33" fmla="*/ 100 h 125"/>
                <a:gd name="T34" fmla="*/ 9 w 143"/>
                <a:gd name="T35" fmla="*/ 112 h 125"/>
                <a:gd name="T36" fmla="*/ 9 w 143"/>
                <a:gd name="T37" fmla="*/ 23 h 125"/>
                <a:gd name="T38" fmla="*/ 134 w 143"/>
                <a:gd name="T39" fmla="*/ 101 h 125"/>
                <a:gd name="T40" fmla="*/ 98 w 143"/>
                <a:gd name="T41" fmla="*/ 114 h 125"/>
                <a:gd name="T42" fmla="*/ 98 w 143"/>
                <a:gd name="T43" fmla="*/ 26 h 125"/>
                <a:gd name="T44" fmla="*/ 134 w 143"/>
                <a:gd name="T45" fmla="*/ 12 h 125"/>
                <a:gd name="T46" fmla="*/ 134 w 143"/>
                <a:gd name="T47" fmla="*/ 101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43" h="125">
                  <a:moveTo>
                    <a:pt x="93" y="17"/>
                  </a:moveTo>
                  <a:lnTo>
                    <a:pt x="49" y="0"/>
                  </a:lnTo>
                  <a:lnTo>
                    <a:pt x="0" y="17"/>
                  </a:lnTo>
                  <a:lnTo>
                    <a:pt x="0" y="125"/>
                  </a:lnTo>
                  <a:lnTo>
                    <a:pt x="49" y="107"/>
                  </a:lnTo>
                  <a:lnTo>
                    <a:pt x="93" y="125"/>
                  </a:lnTo>
                  <a:lnTo>
                    <a:pt x="143" y="107"/>
                  </a:lnTo>
                  <a:lnTo>
                    <a:pt x="143" y="0"/>
                  </a:lnTo>
                  <a:lnTo>
                    <a:pt x="93" y="17"/>
                  </a:lnTo>
                  <a:close/>
                  <a:moveTo>
                    <a:pt x="53" y="11"/>
                  </a:moveTo>
                  <a:lnTo>
                    <a:pt x="90" y="26"/>
                  </a:lnTo>
                  <a:lnTo>
                    <a:pt x="90" y="114"/>
                  </a:lnTo>
                  <a:lnTo>
                    <a:pt x="53" y="100"/>
                  </a:lnTo>
                  <a:lnTo>
                    <a:pt x="53" y="11"/>
                  </a:lnTo>
                  <a:close/>
                  <a:moveTo>
                    <a:pt x="9" y="23"/>
                  </a:moveTo>
                  <a:lnTo>
                    <a:pt x="44" y="11"/>
                  </a:lnTo>
                  <a:lnTo>
                    <a:pt x="44" y="100"/>
                  </a:lnTo>
                  <a:lnTo>
                    <a:pt x="9" y="112"/>
                  </a:lnTo>
                  <a:lnTo>
                    <a:pt x="9" y="23"/>
                  </a:lnTo>
                  <a:close/>
                  <a:moveTo>
                    <a:pt x="134" y="101"/>
                  </a:moveTo>
                  <a:lnTo>
                    <a:pt x="98" y="114"/>
                  </a:lnTo>
                  <a:lnTo>
                    <a:pt x="98" y="26"/>
                  </a:lnTo>
                  <a:lnTo>
                    <a:pt x="134" y="12"/>
                  </a:lnTo>
                  <a:lnTo>
                    <a:pt x="134" y="101"/>
                  </a:lnTo>
                  <a:close/>
                </a:path>
              </a:pathLst>
            </a:custGeom>
            <a:solidFill>
              <a:srgbClr val="FF9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07" name="Freeform 96"/>
            <p:cNvSpPr>
              <a:spLocks noEditPoints="1"/>
            </p:cNvSpPr>
            <p:nvPr/>
          </p:nvSpPr>
          <p:spPr bwMode="auto">
            <a:xfrm>
              <a:off x="3557" y="1514"/>
              <a:ext cx="156" cy="157"/>
            </a:xfrm>
            <a:custGeom>
              <a:avLst/>
              <a:gdLst>
                <a:gd name="T0" fmla="*/ 63 w 127"/>
                <a:gd name="T1" fmla="*/ 0 h 128"/>
                <a:gd name="T2" fmla="*/ 0 w 127"/>
                <a:gd name="T3" fmla="*/ 64 h 128"/>
                <a:gd name="T4" fmla="*/ 63 w 127"/>
                <a:gd name="T5" fmla="*/ 128 h 128"/>
                <a:gd name="T6" fmla="*/ 127 w 127"/>
                <a:gd name="T7" fmla="*/ 64 h 128"/>
                <a:gd name="T8" fmla="*/ 63 w 127"/>
                <a:gd name="T9" fmla="*/ 0 h 128"/>
                <a:gd name="T10" fmla="*/ 52 w 127"/>
                <a:gd name="T11" fmla="*/ 104 h 128"/>
                <a:gd name="T12" fmla="*/ 25 w 127"/>
                <a:gd name="T13" fmla="*/ 69 h 128"/>
                <a:gd name="T14" fmla="*/ 37 w 127"/>
                <a:gd name="T15" fmla="*/ 57 h 128"/>
                <a:gd name="T16" fmla="*/ 52 w 127"/>
                <a:gd name="T17" fmla="*/ 76 h 128"/>
                <a:gd name="T18" fmla="*/ 98 w 127"/>
                <a:gd name="T19" fmla="*/ 38 h 128"/>
                <a:gd name="T20" fmla="*/ 103 w 127"/>
                <a:gd name="T21" fmla="*/ 44 h 128"/>
                <a:gd name="T22" fmla="*/ 52 w 127"/>
                <a:gd name="T23" fmla="*/ 104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7" h="128">
                  <a:moveTo>
                    <a:pt x="63" y="0"/>
                  </a:moveTo>
                  <a:cubicBezTo>
                    <a:pt x="28" y="0"/>
                    <a:pt x="0" y="28"/>
                    <a:pt x="0" y="64"/>
                  </a:cubicBezTo>
                  <a:cubicBezTo>
                    <a:pt x="0" y="99"/>
                    <a:pt x="28" y="128"/>
                    <a:pt x="63" y="128"/>
                  </a:cubicBezTo>
                  <a:cubicBezTo>
                    <a:pt x="99" y="128"/>
                    <a:pt x="127" y="99"/>
                    <a:pt x="127" y="64"/>
                  </a:cubicBezTo>
                  <a:cubicBezTo>
                    <a:pt x="127" y="28"/>
                    <a:pt x="99" y="0"/>
                    <a:pt x="63" y="0"/>
                  </a:cubicBezTo>
                  <a:close/>
                  <a:moveTo>
                    <a:pt x="52" y="104"/>
                  </a:moveTo>
                  <a:cubicBezTo>
                    <a:pt x="25" y="69"/>
                    <a:pt x="25" y="69"/>
                    <a:pt x="25" y="69"/>
                  </a:cubicBezTo>
                  <a:cubicBezTo>
                    <a:pt x="37" y="57"/>
                    <a:pt x="37" y="57"/>
                    <a:pt x="37" y="57"/>
                  </a:cubicBezTo>
                  <a:cubicBezTo>
                    <a:pt x="52" y="76"/>
                    <a:pt x="52" y="76"/>
                    <a:pt x="52" y="76"/>
                  </a:cubicBezTo>
                  <a:cubicBezTo>
                    <a:pt x="98" y="38"/>
                    <a:pt x="98" y="38"/>
                    <a:pt x="98" y="38"/>
                  </a:cubicBezTo>
                  <a:cubicBezTo>
                    <a:pt x="103" y="44"/>
                    <a:pt x="103" y="44"/>
                    <a:pt x="103" y="44"/>
                  </a:cubicBezTo>
                  <a:lnTo>
                    <a:pt x="52" y="104"/>
                  </a:lnTo>
                  <a:close/>
                </a:path>
              </a:pathLst>
            </a:custGeom>
            <a:solidFill>
              <a:srgbClr val="EDE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08" name="Freeform 97"/>
            <p:cNvSpPr>
              <a:spLocks noEditPoints="1"/>
            </p:cNvSpPr>
            <p:nvPr/>
          </p:nvSpPr>
          <p:spPr bwMode="auto">
            <a:xfrm>
              <a:off x="4010" y="2615"/>
              <a:ext cx="118" cy="118"/>
            </a:xfrm>
            <a:custGeom>
              <a:avLst/>
              <a:gdLst>
                <a:gd name="T0" fmla="*/ 0 w 118"/>
                <a:gd name="T1" fmla="*/ 55 h 118"/>
                <a:gd name="T2" fmla="*/ 0 w 118"/>
                <a:gd name="T3" fmla="*/ 16 h 118"/>
                <a:gd name="T4" fmla="*/ 48 w 118"/>
                <a:gd name="T5" fmla="*/ 9 h 118"/>
                <a:gd name="T6" fmla="*/ 48 w 118"/>
                <a:gd name="T7" fmla="*/ 55 h 118"/>
                <a:gd name="T8" fmla="*/ 0 w 118"/>
                <a:gd name="T9" fmla="*/ 55 h 118"/>
                <a:gd name="T10" fmla="*/ 55 w 118"/>
                <a:gd name="T11" fmla="*/ 8 h 118"/>
                <a:gd name="T12" fmla="*/ 118 w 118"/>
                <a:gd name="T13" fmla="*/ 0 h 118"/>
                <a:gd name="T14" fmla="*/ 118 w 118"/>
                <a:gd name="T15" fmla="*/ 55 h 118"/>
                <a:gd name="T16" fmla="*/ 55 w 118"/>
                <a:gd name="T17" fmla="*/ 55 h 118"/>
                <a:gd name="T18" fmla="*/ 55 w 118"/>
                <a:gd name="T19" fmla="*/ 8 h 118"/>
                <a:gd name="T20" fmla="*/ 118 w 118"/>
                <a:gd name="T21" fmla="*/ 62 h 118"/>
                <a:gd name="T22" fmla="*/ 118 w 118"/>
                <a:gd name="T23" fmla="*/ 118 h 118"/>
                <a:gd name="T24" fmla="*/ 55 w 118"/>
                <a:gd name="T25" fmla="*/ 109 h 118"/>
                <a:gd name="T26" fmla="*/ 55 w 118"/>
                <a:gd name="T27" fmla="*/ 62 h 118"/>
                <a:gd name="T28" fmla="*/ 118 w 118"/>
                <a:gd name="T29" fmla="*/ 62 h 118"/>
                <a:gd name="T30" fmla="*/ 48 w 118"/>
                <a:gd name="T31" fmla="*/ 108 h 118"/>
                <a:gd name="T32" fmla="*/ 0 w 118"/>
                <a:gd name="T33" fmla="*/ 102 h 118"/>
                <a:gd name="T34" fmla="*/ 0 w 118"/>
                <a:gd name="T35" fmla="*/ 62 h 118"/>
                <a:gd name="T36" fmla="*/ 48 w 118"/>
                <a:gd name="T37" fmla="*/ 62 h 118"/>
                <a:gd name="T38" fmla="*/ 48 w 118"/>
                <a:gd name="T39" fmla="*/ 108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18" h="118">
                  <a:moveTo>
                    <a:pt x="0" y="55"/>
                  </a:moveTo>
                  <a:lnTo>
                    <a:pt x="0" y="16"/>
                  </a:lnTo>
                  <a:lnTo>
                    <a:pt x="48" y="9"/>
                  </a:lnTo>
                  <a:lnTo>
                    <a:pt x="48" y="55"/>
                  </a:lnTo>
                  <a:lnTo>
                    <a:pt x="0" y="55"/>
                  </a:lnTo>
                  <a:close/>
                  <a:moveTo>
                    <a:pt x="55" y="8"/>
                  </a:moveTo>
                  <a:lnTo>
                    <a:pt x="118" y="0"/>
                  </a:lnTo>
                  <a:lnTo>
                    <a:pt x="118" y="55"/>
                  </a:lnTo>
                  <a:lnTo>
                    <a:pt x="55" y="55"/>
                  </a:lnTo>
                  <a:lnTo>
                    <a:pt x="55" y="8"/>
                  </a:lnTo>
                  <a:close/>
                  <a:moveTo>
                    <a:pt x="118" y="62"/>
                  </a:moveTo>
                  <a:lnTo>
                    <a:pt x="118" y="118"/>
                  </a:lnTo>
                  <a:lnTo>
                    <a:pt x="55" y="109"/>
                  </a:lnTo>
                  <a:lnTo>
                    <a:pt x="55" y="62"/>
                  </a:lnTo>
                  <a:lnTo>
                    <a:pt x="118" y="62"/>
                  </a:lnTo>
                  <a:close/>
                  <a:moveTo>
                    <a:pt x="48" y="108"/>
                  </a:moveTo>
                  <a:lnTo>
                    <a:pt x="0" y="102"/>
                  </a:lnTo>
                  <a:lnTo>
                    <a:pt x="0" y="62"/>
                  </a:lnTo>
                  <a:lnTo>
                    <a:pt x="48" y="62"/>
                  </a:lnTo>
                  <a:lnTo>
                    <a:pt x="48" y="108"/>
                  </a:lnTo>
                  <a:close/>
                </a:path>
              </a:pathLst>
            </a:custGeom>
            <a:solidFill>
              <a:srgbClr val="00B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09" name="Freeform 98"/>
            <p:cNvSpPr>
              <a:spLocks noEditPoints="1"/>
            </p:cNvSpPr>
            <p:nvPr/>
          </p:nvSpPr>
          <p:spPr bwMode="auto">
            <a:xfrm>
              <a:off x="3881" y="2589"/>
              <a:ext cx="104" cy="104"/>
            </a:xfrm>
            <a:custGeom>
              <a:avLst/>
              <a:gdLst>
                <a:gd name="T0" fmla="*/ 11 w 85"/>
                <a:gd name="T1" fmla="*/ 42 h 85"/>
                <a:gd name="T2" fmla="*/ 29 w 85"/>
                <a:gd name="T3" fmla="*/ 70 h 85"/>
                <a:gd name="T4" fmla="*/ 14 w 85"/>
                <a:gd name="T5" fmla="*/ 30 h 85"/>
                <a:gd name="T6" fmla="*/ 11 w 85"/>
                <a:gd name="T7" fmla="*/ 42 h 85"/>
                <a:gd name="T8" fmla="*/ 64 w 85"/>
                <a:gd name="T9" fmla="*/ 41 h 85"/>
                <a:gd name="T10" fmla="*/ 62 w 85"/>
                <a:gd name="T11" fmla="*/ 32 h 85"/>
                <a:gd name="T12" fmla="*/ 59 w 85"/>
                <a:gd name="T13" fmla="*/ 25 h 85"/>
                <a:gd name="T14" fmla="*/ 64 w 85"/>
                <a:gd name="T15" fmla="*/ 19 h 85"/>
                <a:gd name="T16" fmla="*/ 64 w 85"/>
                <a:gd name="T17" fmla="*/ 19 h 85"/>
                <a:gd name="T18" fmla="*/ 43 w 85"/>
                <a:gd name="T19" fmla="*/ 11 h 85"/>
                <a:gd name="T20" fmla="*/ 16 w 85"/>
                <a:gd name="T21" fmla="*/ 25 h 85"/>
                <a:gd name="T22" fmla="*/ 18 w 85"/>
                <a:gd name="T23" fmla="*/ 25 h 85"/>
                <a:gd name="T24" fmla="*/ 27 w 85"/>
                <a:gd name="T25" fmla="*/ 25 h 85"/>
                <a:gd name="T26" fmla="*/ 27 w 85"/>
                <a:gd name="T27" fmla="*/ 27 h 85"/>
                <a:gd name="T28" fmla="*/ 23 w 85"/>
                <a:gd name="T29" fmla="*/ 28 h 85"/>
                <a:gd name="T30" fmla="*/ 35 w 85"/>
                <a:gd name="T31" fmla="*/ 61 h 85"/>
                <a:gd name="T32" fmla="*/ 42 w 85"/>
                <a:gd name="T33" fmla="*/ 41 h 85"/>
                <a:gd name="T34" fmla="*/ 37 w 85"/>
                <a:gd name="T35" fmla="*/ 28 h 85"/>
                <a:gd name="T36" fmla="*/ 34 w 85"/>
                <a:gd name="T37" fmla="*/ 27 h 85"/>
                <a:gd name="T38" fmla="*/ 34 w 85"/>
                <a:gd name="T39" fmla="*/ 25 h 85"/>
                <a:gd name="T40" fmla="*/ 42 w 85"/>
                <a:gd name="T41" fmla="*/ 25 h 85"/>
                <a:gd name="T42" fmla="*/ 51 w 85"/>
                <a:gd name="T43" fmla="*/ 25 h 85"/>
                <a:gd name="T44" fmla="*/ 51 w 85"/>
                <a:gd name="T45" fmla="*/ 27 h 85"/>
                <a:gd name="T46" fmla="*/ 47 w 85"/>
                <a:gd name="T47" fmla="*/ 28 h 85"/>
                <a:gd name="T48" fmla="*/ 59 w 85"/>
                <a:gd name="T49" fmla="*/ 61 h 85"/>
                <a:gd name="T50" fmla="*/ 62 w 85"/>
                <a:gd name="T51" fmla="*/ 51 h 85"/>
                <a:gd name="T52" fmla="*/ 64 w 85"/>
                <a:gd name="T53" fmla="*/ 41 h 85"/>
                <a:gd name="T54" fmla="*/ 43 w 85"/>
                <a:gd name="T55" fmla="*/ 45 h 85"/>
                <a:gd name="T56" fmla="*/ 34 w 85"/>
                <a:gd name="T57" fmla="*/ 72 h 85"/>
                <a:gd name="T58" fmla="*/ 43 w 85"/>
                <a:gd name="T59" fmla="*/ 73 h 85"/>
                <a:gd name="T60" fmla="*/ 53 w 85"/>
                <a:gd name="T61" fmla="*/ 71 h 85"/>
                <a:gd name="T62" fmla="*/ 53 w 85"/>
                <a:gd name="T63" fmla="*/ 71 h 85"/>
                <a:gd name="T64" fmla="*/ 43 w 85"/>
                <a:gd name="T65" fmla="*/ 45 h 85"/>
                <a:gd name="T66" fmla="*/ 71 w 85"/>
                <a:gd name="T67" fmla="*/ 27 h 85"/>
                <a:gd name="T68" fmla="*/ 71 w 85"/>
                <a:gd name="T69" fmla="*/ 31 h 85"/>
                <a:gd name="T70" fmla="*/ 69 w 85"/>
                <a:gd name="T71" fmla="*/ 42 h 85"/>
                <a:gd name="T72" fmla="*/ 59 w 85"/>
                <a:gd name="T73" fmla="*/ 69 h 85"/>
                <a:gd name="T74" fmla="*/ 75 w 85"/>
                <a:gd name="T75" fmla="*/ 42 h 85"/>
                <a:gd name="T76" fmla="*/ 71 w 85"/>
                <a:gd name="T77" fmla="*/ 27 h 85"/>
                <a:gd name="T78" fmla="*/ 43 w 85"/>
                <a:gd name="T79" fmla="*/ 0 h 85"/>
                <a:gd name="T80" fmla="*/ 0 w 85"/>
                <a:gd name="T81" fmla="*/ 42 h 85"/>
                <a:gd name="T82" fmla="*/ 43 w 85"/>
                <a:gd name="T83" fmla="*/ 85 h 85"/>
                <a:gd name="T84" fmla="*/ 85 w 85"/>
                <a:gd name="T85" fmla="*/ 42 h 85"/>
                <a:gd name="T86" fmla="*/ 43 w 85"/>
                <a:gd name="T87" fmla="*/ 0 h 85"/>
                <a:gd name="T88" fmla="*/ 43 w 85"/>
                <a:gd name="T89" fmla="*/ 79 h 85"/>
                <a:gd name="T90" fmla="*/ 6 w 85"/>
                <a:gd name="T91" fmla="*/ 42 h 85"/>
                <a:gd name="T92" fmla="*/ 43 w 85"/>
                <a:gd name="T93" fmla="*/ 5 h 85"/>
                <a:gd name="T94" fmla="*/ 80 w 85"/>
                <a:gd name="T95" fmla="*/ 42 h 85"/>
                <a:gd name="T96" fmla="*/ 43 w 85"/>
                <a:gd name="T97" fmla="*/ 79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5" h="85">
                  <a:moveTo>
                    <a:pt x="11" y="42"/>
                  </a:moveTo>
                  <a:cubicBezTo>
                    <a:pt x="11" y="54"/>
                    <a:pt x="18" y="65"/>
                    <a:pt x="29" y="70"/>
                  </a:cubicBezTo>
                  <a:cubicBezTo>
                    <a:pt x="14" y="30"/>
                    <a:pt x="14" y="30"/>
                    <a:pt x="14" y="30"/>
                  </a:cubicBezTo>
                  <a:cubicBezTo>
                    <a:pt x="12" y="33"/>
                    <a:pt x="11" y="38"/>
                    <a:pt x="11" y="42"/>
                  </a:cubicBezTo>
                  <a:close/>
                  <a:moveTo>
                    <a:pt x="64" y="41"/>
                  </a:moveTo>
                  <a:cubicBezTo>
                    <a:pt x="64" y="37"/>
                    <a:pt x="63" y="34"/>
                    <a:pt x="62" y="32"/>
                  </a:cubicBezTo>
                  <a:cubicBezTo>
                    <a:pt x="60" y="30"/>
                    <a:pt x="59" y="27"/>
                    <a:pt x="59" y="25"/>
                  </a:cubicBezTo>
                  <a:cubicBezTo>
                    <a:pt x="59" y="22"/>
                    <a:pt x="61" y="19"/>
                    <a:pt x="64" y="19"/>
                  </a:cubicBezTo>
                  <a:cubicBezTo>
                    <a:pt x="64" y="19"/>
                    <a:pt x="64" y="19"/>
                    <a:pt x="64" y="19"/>
                  </a:cubicBezTo>
                  <a:cubicBezTo>
                    <a:pt x="59" y="14"/>
                    <a:pt x="51" y="11"/>
                    <a:pt x="43" y="11"/>
                  </a:cubicBezTo>
                  <a:cubicBezTo>
                    <a:pt x="32" y="11"/>
                    <a:pt x="22" y="17"/>
                    <a:pt x="16" y="25"/>
                  </a:cubicBezTo>
                  <a:cubicBezTo>
                    <a:pt x="17" y="25"/>
                    <a:pt x="18" y="25"/>
                    <a:pt x="18" y="25"/>
                  </a:cubicBezTo>
                  <a:cubicBezTo>
                    <a:pt x="22" y="25"/>
                    <a:pt x="27" y="25"/>
                    <a:pt x="27" y="25"/>
                  </a:cubicBezTo>
                  <a:cubicBezTo>
                    <a:pt x="29" y="25"/>
                    <a:pt x="29" y="27"/>
                    <a:pt x="27" y="27"/>
                  </a:cubicBezTo>
                  <a:cubicBezTo>
                    <a:pt x="27" y="27"/>
                    <a:pt x="25" y="28"/>
                    <a:pt x="23" y="28"/>
                  </a:cubicBezTo>
                  <a:cubicBezTo>
                    <a:pt x="35" y="61"/>
                    <a:pt x="35" y="61"/>
                    <a:pt x="35" y="61"/>
                  </a:cubicBezTo>
                  <a:cubicBezTo>
                    <a:pt x="42" y="41"/>
                    <a:pt x="42" y="41"/>
                    <a:pt x="42" y="41"/>
                  </a:cubicBezTo>
                  <a:cubicBezTo>
                    <a:pt x="37" y="28"/>
                    <a:pt x="37" y="28"/>
                    <a:pt x="37" y="28"/>
                  </a:cubicBezTo>
                  <a:cubicBezTo>
                    <a:pt x="35" y="28"/>
                    <a:pt x="34" y="27"/>
                    <a:pt x="34" y="27"/>
                  </a:cubicBezTo>
                  <a:cubicBezTo>
                    <a:pt x="32" y="27"/>
                    <a:pt x="32" y="25"/>
                    <a:pt x="34" y="25"/>
                  </a:cubicBezTo>
                  <a:cubicBezTo>
                    <a:pt x="34" y="25"/>
                    <a:pt x="39" y="25"/>
                    <a:pt x="42" y="25"/>
                  </a:cubicBezTo>
                  <a:cubicBezTo>
                    <a:pt x="46" y="25"/>
                    <a:pt x="51" y="25"/>
                    <a:pt x="51" y="25"/>
                  </a:cubicBezTo>
                  <a:cubicBezTo>
                    <a:pt x="52" y="25"/>
                    <a:pt x="53" y="27"/>
                    <a:pt x="51" y="27"/>
                  </a:cubicBezTo>
                  <a:cubicBezTo>
                    <a:pt x="51" y="27"/>
                    <a:pt x="49" y="28"/>
                    <a:pt x="47" y="28"/>
                  </a:cubicBezTo>
                  <a:cubicBezTo>
                    <a:pt x="59" y="61"/>
                    <a:pt x="59" y="61"/>
                    <a:pt x="59" y="61"/>
                  </a:cubicBezTo>
                  <a:cubicBezTo>
                    <a:pt x="62" y="51"/>
                    <a:pt x="62" y="51"/>
                    <a:pt x="62" y="51"/>
                  </a:cubicBezTo>
                  <a:cubicBezTo>
                    <a:pt x="63" y="46"/>
                    <a:pt x="64" y="43"/>
                    <a:pt x="64" y="41"/>
                  </a:cubicBezTo>
                  <a:close/>
                  <a:moveTo>
                    <a:pt x="43" y="45"/>
                  </a:moveTo>
                  <a:cubicBezTo>
                    <a:pt x="34" y="72"/>
                    <a:pt x="34" y="72"/>
                    <a:pt x="34" y="72"/>
                  </a:cubicBezTo>
                  <a:cubicBezTo>
                    <a:pt x="37" y="73"/>
                    <a:pt x="40" y="73"/>
                    <a:pt x="43" y="73"/>
                  </a:cubicBezTo>
                  <a:cubicBezTo>
                    <a:pt x="47" y="73"/>
                    <a:pt x="50" y="73"/>
                    <a:pt x="53" y="71"/>
                  </a:cubicBezTo>
                  <a:cubicBezTo>
                    <a:pt x="53" y="71"/>
                    <a:pt x="53" y="71"/>
                    <a:pt x="53" y="71"/>
                  </a:cubicBezTo>
                  <a:lnTo>
                    <a:pt x="43" y="45"/>
                  </a:lnTo>
                  <a:close/>
                  <a:moveTo>
                    <a:pt x="71" y="27"/>
                  </a:moveTo>
                  <a:cubicBezTo>
                    <a:pt x="71" y="28"/>
                    <a:pt x="71" y="29"/>
                    <a:pt x="71" y="31"/>
                  </a:cubicBezTo>
                  <a:cubicBezTo>
                    <a:pt x="71" y="34"/>
                    <a:pt x="70" y="37"/>
                    <a:pt x="69" y="42"/>
                  </a:cubicBezTo>
                  <a:cubicBezTo>
                    <a:pt x="59" y="69"/>
                    <a:pt x="59" y="69"/>
                    <a:pt x="59" y="69"/>
                  </a:cubicBezTo>
                  <a:cubicBezTo>
                    <a:pt x="68" y="64"/>
                    <a:pt x="75" y="54"/>
                    <a:pt x="75" y="42"/>
                  </a:cubicBezTo>
                  <a:cubicBezTo>
                    <a:pt x="75" y="37"/>
                    <a:pt x="73" y="32"/>
                    <a:pt x="71" y="27"/>
                  </a:cubicBezTo>
                  <a:close/>
                  <a:moveTo>
                    <a:pt x="43" y="0"/>
                  </a:moveTo>
                  <a:cubicBezTo>
                    <a:pt x="19" y="0"/>
                    <a:pt x="0" y="19"/>
                    <a:pt x="0" y="42"/>
                  </a:cubicBezTo>
                  <a:cubicBezTo>
                    <a:pt x="0" y="66"/>
                    <a:pt x="19" y="85"/>
                    <a:pt x="43" y="85"/>
                  </a:cubicBezTo>
                  <a:cubicBezTo>
                    <a:pt x="66" y="85"/>
                    <a:pt x="85" y="66"/>
                    <a:pt x="85" y="42"/>
                  </a:cubicBezTo>
                  <a:cubicBezTo>
                    <a:pt x="85" y="19"/>
                    <a:pt x="66" y="0"/>
                    <a:pt x="43" y="0"/>
                  </a:cubicBezTo>
                  <a:close/>
                  <a:moveTo>
                    <a:pt x="43" y="79"/>
                  </a:moveTo>
                  <a:cubicBezTo>
                    <a:pt x="22" y="79"/>
                    <a:pt x="6" y="63"/>
                    <a:pt x="6" y="42"/>
                  </a:cubicBezTo>
                  <a:cubicBezTo>
                    <a:pt x="6" y="22"/>
                    <a:pt x="22" y="5"/>
                    <a:pt x="43" y="5"/>
                  </a:cubicBezTo>
                  <a:cubicBezTo>
                    <a:pt x="63" y="5"/>
                    <a:pt x="80" y="22"/>
                    <a:pt x="80" y="42"/>
                  </a:cubicBezTo>
                  <a:cubicBezTo>
                    <a:pt x="80" y="63"/>
                    <a:pt x="63" y="79"/>
                    <a:pt x="43" y="79"/>
                  </a:cubicBezTo>
                  <a:close/>
                </a:path>
              </a:pathLst>
            </a:custGeom>
            <a:solidFill>
              <a:srgbClr val="732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10" name="Freeform 99"/>
            <p:cNvSpPr>
              <a:spLocks/>
            </p:cNvSpPr>
            <p:nvPr/>
          </p:nvSpPr>
          <p:spPr bwMode="auto">
            <a:xfrm>
              <a:off x="4010" y="2780"/>
              <a:ext cx="140" cy="139"/>
            </a:xfrm>
            <a:custGeom>
              <a:avLst/>
              <a:gdLst>
                <a:gd name="T0" fmla="*/ 110 w 114"/>
                <a:gd name="T1" fmla="*/ 90 h 113"/>
                <a:gd name="T2" fmla="*/ 60 w 114"/>
                <a:gd name="T3" fmla="*/ 46 h 113"/>
                <a:gd name="T4" fmla="*/ 64 w 114"/>
                <a:gd name="T5" fmla="*/ 32 h 113"/>
                <a:gd name="T6" fmla="*/ 32 w 114"/>
                <a:gd name="T7" fmla="*/ 0 h 113"/>
                <a:gd name="T8" fmla="*/ 23 w 114"/>
                <a:gd name="T9" fmla="*/ 1 h 113"/>
                <a:gd name="T10" fmla="*/ 41 w 114"/>
                <a:gd name="T11" fmla="*/ 20 h 113"/>
                <a:gd name="T12" fmla="*/ 41 w 114"/>
                <a:gd name="T13" fmla="*/ 30 h 113"/>
                <a:gd name="T14" fmla="*/ 30 w 114"/>
                <a:gd name="T15" fmla="*/ 41 h 113"/>
                <a:gd name="T16" fmla="*/ 20 w 114"/>
                <a:gd name="T17" fmla="*/ 41 h 113"/>
                <a:gd name="T18" fmla="*/ 1 w 114"/>
                <a:gd name="T19" fmla="*/ 22 h 113"/>
                <a:gd name="T20" fmla="*/ 0 w 114"/>
                <a:gd name="T21" fmla="*/ 32 h 113"/>
                <a:gd name="T22" fmla="*/ 32 w 114"/>
                <a:gd name="T23" fmla="*/ 63 h 113"/>
                <a:gd name="T24" fmla="*/ 47 w 114"/>
                <a:gd name="T25" fmla="*/ 60 h 113"/>
                <a:gd name="T26" fmla="*/ 90 w 114"/>
                <a:gd name="T27" fmla="*/ 110 h 113"/>
                <a:gd name="T28" fmla="*/ 100 w 114"/>
                <a:gd name="T29" fmla="*/ 111 h 113"/>
                <a:gd name="T30" fmla="*/ 111 w 114"/>
                <a:gd name="T31" fmla="*/ 99 h 113"/>
                <a:gd name="T32" fmla="*/ 110 w 114"/>
                <a:gd name="T33" fmla="*/ 90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4" h="113">
                  <a:moveTo>
                    <a:pt x="110" y="90"/>
                  </a:moveTo>
                  <a:cubicBezTo>
                    <a:pt x="60" y="46"/>
                    <a:pt x="60" y="46"/>
                    <a:pt x="60" y="46"/>
                  </a:cubicBezTo>
                  <a:cubicBezTo>
                    <a:pt x="62" y="42"/>
                    <a:pt x="64" y="37"/>
                    <a:pt x="64" y="32"/>
                  </a:cubicBezTo>
                  <a:cubicBezTo>
                    <a:pt x="64" y="14"/>
                    <a:pt x="49" y="0"/>
                    <a:pt x="32" y="0"/>
                  </a:cubicBezTo>
                  <a:cubicBezTo>
                    <a:pt x="29" y="0"/>
                    <a:pt x="26" y="0"/>
                    <a:pt x="23" y="1"/>
                  </a:cubicBezTo>
                  <a:cubicBezTo>
                    <a:pt x="41" y="20"/>
                    <a:pt x="41" y="20"/>
                    <a:pt x="41" y="20"/>
                  </a:cubicBezTo>
                  <a:cubicBezTo>
                    <a:pt x="44" y="22"/>
                    <a:pt x="44" y="27"/>
                    <a:pt x="41" y="30"/>
                  </a:cubicBezTo>
                  <a:cubicBezTo>
                    <a:pt x="30" y="41"/>
                    <a:pt x="30" y="41"/>
                    <a:pt x="30" y="41"/>
                  </a:cubicBezTo>
                  <a:cubicBezTo>
                    <a:pt x="27" y="43"/>
                    <a:pt x="23" y="43"/>
                    <a:pt x="20" y="41"/>
                  </a:cubicBezTo>
                  <a:cubicBezTo>
                    <a:pt x="1" y="22"/>
                    <a:pt x="1" y="22"/>
                    <a:pt x="1" y="22"/>
                  </a:cubicBezTo>
                  <a:cubicBezTo>
                    <a:pt x="1" y="25"/>
                    <a:pt x="0" y="28"/>
                    <a:pt x="0" y="32"/>
                  </a:cubicBezTo>
                  <a:cubicBezTo>
                    <a:pt x="0" y="49"/>
                    <a:pt x="14" y="63"/>
                    <a:pt x="32" y="63"/>
                  </a:cubicBezTo>
                  <a:cubicBezTo>
                    <a:pt x="37" y="63"/>
                    <a:pt x="42" y="62"/>
                    <a:pt x="47" y="60"/>
                  </a:cubicBezTo>
                  <a:cubicBezTo>
                    <a:pt x="90" y="110"/>
                    <a:pt x="90" y="110"/>
                    <a:pt x="90" y="110"/>
                  </a:cubicBezTo>
                  <a:cubicBezTo>
                    <a:pt x="93" y="113"/>
                    <a:pt x="97" y="113"/>
                    <a:pt x="100" y="111"/>
                  </a:cubicBezTo>
                  <a:cubicBezTo>
                    <a:pt x="111" y="99"/>
                    <a:pt x="111" y="99"/>
                    <a:pt x="111" y="99"/>
                  </a:cubicBezTo>
                  <a:cubicBezTo>
                    <a:pt x="114" y="97"/>
                    <a:pt x="113" y="92"/>
                    <a:pt x="110" y="90"/>
                  </a:cubicBezTo>
                  <a:close/>
                </a:path>
              </a:pathLst>
            </a:custGeom>
            <a:solidFill>
              <a:srgbClr val="EA1D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11" name="Freeform 100"/>
            <p:cNvSpPr>
              <a:spLocks noEditPoints="1"/>
            </p:cNvSpPr>
            <p:nvPr/>
          </p:nvSpPr>
          <p:spPr bwMode="auto">
            <a:xfrm>
              <a:off x="3589" y="2647"/>
              <a:ext cx="137" cy="212"/>
            </a:xfrm>
            <a:custGeom>
              <a:avLst/>
              <a:gdLst>
                <a:gd name="T0" fmla="*/ 84 w 112"/>
                <a:gd name="T1" fmla="*/ 3 h 173"/>
                <a:gd name="T2" fmla="*/ 111 w 112"/>
                <a:gd name="T3" fmla="*/ 20 h 173"/>
                <a:gd name="T4" fmla="*/ 110 w 112"/>
                <a:gd name="T5" fmla="*/ 34 h 173"/>
                <a:gd name="T6" fmla="*/ 103 w 112"/>
                <a:gd name="T7" fmla="*/ 45 h 173"/>
                <a:gd name="T8" fmla="*/ 65 w 112"/>
                <a:gd name="T9" fmla="*/ 22 h 173"/>
                <a:gd name="T10" fmla="*/ 72 w 112"/>
                <a:gd name="T11" fmla="*/ 11 h 173"/>
                <a:gd name="T12" fmla="*/ 84 w 112"/>
                <a:gd name="T13" fmla="*/ 3 h 173"/>
                <a:gd name="T14" fmla="*/ 0 w 112"/>
                <a:gd name="T15" fmla="*/ 131 h 173"/>
                <a:gd name="T16" fmla="*/ 1 w 112"/>
                <a:gd name="T17" fmla="*/ 173 h 173"/>
                <a:gd name="T18" fmla="*/ 38 w 112"/>
                <a:gd name="T19" fmla="*/ 154 h 173"/>
                <a:gd name="T20" fmla="*/ 98 w 112"/>
                <a:gd name="T21" fmla="*/ 53 h 173"/>
                <a:gd name="T22" fmla="*/ 60 w 112"/>
                <a:gd name="T23" fmla="*/ 30 h 173"/>
                <a:gd name="T24" fmla="*/ 0 w 112"/>
                <a:gd name="T25" fmla="*/ 131 h 173"/>
                <a:gd name="T26" fmla="*/ 76 w 112"/>
                <a:gd name="T27" fmla="*/ 58 h 173"/>
                <a:gd name="T28" fmla="*/ 30 w 112"/>
                <a:gd name="T29" fmla="*/ 135 h 173"/>
                <a:gd name="T30" fmla="*/ 20 w 112"/>
                <a:gd name="T31" fmla="*/ 129 h 173"/>
                <a:gd name="T32" fmla="*/ 66 w 112"/>
                <a:gd name="T33" fmla="*/ 52 h 173"/>
                <a:gd name="T34" fmla="*/ 76 w 112"/>
                <a:gd name="T35" fmla="*/ 58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2" h="173">
                  <a:moveTo>
                    <a:pt x="84" y="3"/>
                  </a:moveTo>
                  <a:cubicBezTo>
                    <a:pt x="96" y="0"/>
                    <a:pt x="108" y="8"/>
                    <a:pt x="111" y="20"/>
                  </a:cubicBezTo>
                  <a:cubicBezTo>
                    <a:pt x="112" y="25"/>
                    <a:pt x="112" y="30"/>
                    <a:pt x="110" y="34"/>
                  </a:cubicBezTo>
                  <a:cubicBezTo>
                    <a:pt x="103" y="45"/>
                    <a:pt x="103" y="45"/>
                    <a:pt x="103" y="45"/>
                  </a:cubicBezTo>
                  <a:cubicBezTo>
                    <a:pt x="65" y="22"/>
                    <a:pt x="65" y="22"/>
                    <a:pt x="65" y="22"/>
                  </a:cubicBezTo>
                  <a:cubicBezTo>
                    <a:pt x="72" y="11"/>
                    <a:pt x="72" y="11"/>
                    <a:pt x="72" y="11"/>
                  </a:cubicBezTo>
                  <a:cubicBezTo>
                    <a:pt x="75" y="7"/>
                    <a:pt x="79" y="5"/>
                    <a:pt x="84" y="3"/>
                  </a:cubicBezTo>
                  <a:close/>
                  <a:moveTo>
                    <a:pt x="0" y="131"/>
                  </a:moveTo>
                  <a:cubicBezTo>
                    <a:pt x="1" y="173"/>
                    <a:pt x="1" y="173"/>
                    <a:pt x="1" y="173"/>
                  </a:cubicBezTo>
                  <a:cubicBezTo>
                    <a:pt x="38" y="154"/>
                    <a:pt x="38" y="154"/>
                    <a:pt x="38" y="154"/>
                  </a:cubicBezTo>
                  <a:cubicBezTo>
                    <a:pt x="98" y="53"/>
                    <a:pt x="98" y="53"/>
                    <a:pt x="98" y="53"/>
                  </a:cubicBezTo>
                  <a:cubicBezTo>
                    <a:pt x="60" y="30"/>
                    <a:pt x="60" y="30"/>
                    <a:pt x="60" y="30"/>
                  </a:cubicBezTo>
                  <a:lnTo>
                    <a:pt x="0" y="131"/>
                  </a:lnTo>
                  <a:close/>
                  <a:moveTo>
                    <a:pt x="76" y="58"/>
                  </a:moveTo>
                  <a:cubicBezTo>
                    <a:pt x="30" y="135"/>
                    <a:pt x="30" y="135"/>
                    <a:pt x="30" y="135"/>
                  </a:cubicBezTo>
                  <a:cubicBezTo>
                    <a:pt x="20" y="129"/>
                    <a:pt x="20" y="129"/>
                    <a:pt x="20" y="129"/>
                  </a:cubicBezTo>
                  <a:cubicBezTo>
                    <a:pt x="66" y="52"/>
                    <a:pt x="66" y="52"/>
                    <a:pt x="66" y="52"/>
                  </a:cubicBezTo>
                  <a:lnTo>
                    <a:pt x="76" y="58"/>
                  </a:lnTo>
                  <a:close/>
                </a:path>
              </a:pathLst>
            </a:custGeom>
            <a:solidFill>
              <a:srgbClr val="EDE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12" name="Freeform 101"/>
            <p:cNvSpPr>
              <a:spLocks noEditPoints="1"/>
            </p:cNvSpPr>
            <p:nvPr/>
          </p:nvSpPr>
          <p:spPr bwMode="auto">
            <a:xfrm>
              <a:off x="3753" y="2655"/>
              <a:ext cx="117" cy="133"/>
            </a:xfrm>
            <a:custGeom>
              <a:avLst/>
              <a:gdLst>
                <a:gd name="T0" fmla="*/ 40 w 95"/>
                <a:gd name="T1" fmla="*/ 61 h 108"/>
                <a:gd name="T2" fmla="*/ 34 w 95"/>
                <a:gd name="T3" fmla="*/ 54 h 108"/>
                <a:gd name="T4" fmla="*/ 13 w 95"/>
                <a:gd name="T5" fmla="*/ 74 h 108"/>
                <a:gd name="T6" fmla="*/ 34 w 95"/>
                <a:gd name="T7" fmla="*/ 95 h 108"/>
                <a:gd name="T8" fmla="*/ 40 w 95"/>
                <a:gd name="T9" fmla="*/ 88 h 108"/>
                <a:gd name="T10" fmla="*/ 27 w 95"/>
                <a:gd name="T11" fmla="*/ 74 h 108"/>
                <a:gd name="T12" fmla="*/ 40 w 95"/>
                <a:gd name="T13" fmla="*/ 61 h 108"/>
                <a:gd name="T14" fmla="*/ 54 w 95"/>
                <a:gd name="T15" fmla="*/ 88 h 108"/>
                <a:gd name="T16" fmla="*/ 61 w 95"/>
                <a:gd name="T17" fmla="*/ 95 h 108"/>
                <a:gd name="T18" fmla="*/ 81 w 95"/>
                <a:gd name="T19" fmla="*/ 74 h 108"/>
                <a:gd name="T20" fmla="*/ 61 w 95"/>
                <a:gd name="T21" fmla="*/ 54 h 108"/>
                <a:gd name="T22" fmla="*/ 54 w 95"/>
                <a:gd name="T23" fmla="*/ 61 h 108"/>
                <a:gd name="T24" fmla="*/ 68 w 95"/>
                <a:gd name="T25" fmla="*/ 74 h 108"/>
                <a:gd name="T26" fmla="*/ 54 w 95"/>
                <a:gd name="T27" fmla="*/ 88 h 108"/>
                <a:gd name="T28" fmla="*/ 89 w 95"/>
                <a:gd name="T29" fmla="*/ 21 h 108"/>
                <a:gd name="T30" fmla="*/ 74 w 95"/>
                <a:gd name="T31" fmla="*/ 6 h 108"/>
                <a:gd name="T32" fmla="*/ 59 w 95"/>
                <a:gd name="T33" fmla="*/ 0 h 108"/>
                <a:gd name="T34" fmla="*/ 8 w 95"/>
                <a:gd name="T35" fmla="*/ 0 h 108"/>
                <a:gd name="T36" fmla="*/ 0 w 95"/>
                <a:gd name="T37" fmla="*/ 8 h 108"/>
                <a:gd name="T38" fmla="*/ 0 w 95"/>
                <a:gd name="T39" fmla="*/ 100 h 108"/>
                <a:gd name="T40" fmla="*/ 8 w 95"/>
                <a:gd name="T41" fmla="*/ 108 h 108"/>
                <a:gd name="T42" fmla="*/ 86 w 95"/>
                <a:gd name="T43" fmla="*/ 108 h 108"/>
                <a:gd name="T44" fmla="*/ 95 w 95"/>
                <a:gd name="T45" fmla="*/ 100 h 108"/>
                <a:gd name="T46" fmla="*/ 95 w 95"/>
                <a:gd name="T47" fmla="*/ 35 h 108"/>
                <a:gd name="T48" fmla="*/ 89 w 95"/>
                <a:gd name="T49" fmla="*/ 21 h 108"/>
                <a:gd name="T50" fmla="*/ 84 w 95"/>
                <a:gd name="T51" fmla="*/ 26 h 108"/>
                <a:gd name="T52" fmla="*/ 85 w 95"/>
                <a:gd name="T53" fmla="*/ 27 h 108"/>
                <a:gd name="T54" fmla="*/ 68 w 95"/>
                <a:gd name="T55" fmla="*/ 27 h 108"/>
                <a:gd name="T56" fmla="*/ 68 w 95"/>
                <a:gd name="T57" fmla="*/ 10 h 108"/>
                <a:gd name="T58" fmla="*/ 69 w 95"/>
                <a:gd name="T59" fmla="*/ 11 h 108"/>
                <a:gd name="T60" fmla="*/ 84 w 95"/>
                <a:gd name="T61" fmla="*/ 26 h 108"/>
                <a:gd name="T62" fmla="*/ 88 w 95"/>
                <a:gd name="T63" fmla="*/ 100 h 108"/>
                <a:gd name="T64" fmla="*/ 86 w 95"/>
                <a:gd name="T65" fmla="*/ 102 h 108"/>
                <a:gd name="T66" fmla="*/ 8 w 95"/>
                <a:gd name="T67" fmla="*/ 102 h 108"/>
                <a:gd name="T68" fmla="*/ 6 w 95"/>
                <a:gd name="T69" fmla="*/ 100 h 108"/>
                <a:gd name="T70" fmla="*/ 6 w 95"/>
                <a:gd name="T71" fmla="*/ 8 h 108"/>
                <a:gd name="T72" fmla="*/ 8 w 95"/>
                <a:gd name="T73" fmla="*/ 7 h 108"/>
                <a:gd name="T74" fmla="*/ 59 w 95"/>
                <a:gd name="T75" fmla="*/ 7 h 108"/>
                <a:gd name="T76" fmla="*/ 61 w 95"/>
                <a:gd name="T77" fmla="*/ 7 h 108"/>
                <a:gd name="T78" fmla="*/ 61 w 95"/>
                <a:gd name="T79" fmla="*/ 34 h 108"/>
                <a:gd name="T80" fmla="*/ 88 w 95"/>
                <a:gd name="T81" fmla="*/ 34 h 108"/>
                <a:gd name="T82" fmla="*/ 88 w 95"/>
                <a:gd name="T83" fmla="*/ 35 h 108"/>
                <a:gd name="T84" fmla="*/ 88 w 95"/>
                <a:gd name="T85" fmla="*/ 10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5" h="108">
                  <a:moveTo>
                    <a:pt x="40" y="61"/>
                  </a:moveTo>
                  <a:cubicBezTo>
                    <a:pt x="34" y="54"/>
                    <a:pt x="34" y="54"/>
                    <a:pt x="34" y="54"/>
                  </a:cubicBezTo>
                  <a:cubicBezTo>
                    <a:pt x="13" y="74"/>
                    <a:pt x="13" y="74"/>
                    <a:pt x="13" y="74"/>
                  </a:cubicBezTo>
                  <a:cubicBezTo>
                    <a:pt x="34" y="95"/>
                    <a:pt x="34" y="95"/>
                    <a:pt x="34" y="95"/>
                  </a:cubicBezTo>
                  <a:cubicBezTo>
                    <a:pt x="40" y="88"/>
                    <a:pt x="40" y="88"/>
                    <a:pt x="40" y="88"/>
                  </a:cubicBezTo>
                  <a:cubicBezTo>
                    <a:pt x="27" y="74"/>
                    <a:pt x="27" y="74"/>
                    <a:pt x="27" y="74"/>
                  </a:cubicBezTo>
                  <a:lnTo>
                    <a:pt x="40" y="61"/>
                  </a:lnTo>
                  <a:close/>
                  <a:moveTo>
                    <a:pt x="54" y="88"/>
                  </a:moveTo>
                  <a:cubicBezTo>
                    <a:pt x="61" y="95"/>
                    <a:pt x="61" y="95"/>
                    <a:pt x="61" y="95"/>
                  </a:cubicBezTo>
                  <a:cubicBezTo>
                    <a:pt x="81" y="74"/>
                    <a:pt x="81" y="74"/>
                    <a:pt x="81" y="74"/>
                  </a:cubicBezTo>
                  <a:cubicBezTo>
                    <a:pt x="61" y="54"/>
                    <a:pt x="61" y="54"/>
                    <a:pt x="61" y="54"/>
                  </a:cubicBezTo>
                  <a:cubicBezTo>
                    <a:pt x="54" y="61"/>
                    <a:pt x="54" y="61"/>
                    <a:pt x="54" y="61"/>
                  </a:cubicBezTo>
                  <a:cubicBezTo>
                    <a:pt x="68" y="74"/>
                    <a:pt x="68" y="74"/>
                    <a:pt x="68" y="74"/>
                  </a:cubicBezTo>
                  <a:lnTo>
                    <a:pt x="54" y="88"/>
                  </a:lnTo>
                  <a:close/>
                  <a:moveTo>
                    <a:pt x="89" y="21"/>
                  </a:moveTo>
                  <a:cubicBezTo>
                    <a:pt x="74" y="6"/>
                    <a:pt x="74" y="6"/>
                    <a:pt x="74" y="6"/>
                  </a:cubicBezTo>
                  <a:cubicBezTo>
                    <a:pt x="70" y="2"/>
                    <a:pt x="64" y="0"/>
                    <a:pt x="59" y="0"/>
                  </a:cubicBezTo>
                  <a:cubicBezTo>
                    <a:pt x="8" y="0"/>
                    <a:pt x="8" y="0"/>
                    <a:pt x="8" y="0"/>
                  </a:cubicBezTo>
                  <a:cubicBezTo>
                    <a:pt x="3" y="0"/>
                    <a:pt x="0" y="4"/>
                    <a:pt x="0" y="8"/>
                  </a:cubicBezTo>
                  <a:cubicBezTo>
                    <a:pt x="0" y="100"/>
                    <a:pt x="0" y="100"/>
                    <a:pt x="0" y="100"/>
                  </a:cubicBezTo>
                  <a:cubicBezTo>
                    <a:pt x="0" y="105"/>
                    <a:pt x="3" y="108"/>
                    <a:pt x="8" y="108"/>
                  </a:cubicBezTo>
                  <a:cubicBezTo>
                    <a:pt x="86" y="108"/>
                    <a:pt x="86" y="108"/>
                    <a:pt x="86" y="108"/>
                  </a:cubicBezTo>
                  <a:cubicBezTo>
                    <a:pt x="91" y="108"/>
                    <a:pt x="95" y="105"/>
                    <a:pt x="95" y="100"/>
                  </a:cubicBezTo>
                  <a:cubicBezTo>
                    <a:pt x="95" y="35"/>
                    <a:pt x="95" y="35"/>
                    <a:pt x="95" y="35"/>
                  </a:cubicBezTo>
                  <a:cubicBezTo>
                    <a:pt x="95" y="31"/>
                    <a:pt x="92" y="24"/>
                    <a:pt x="89" y="21"/>
                  </a:cubicBezTo>
                  <a:close/>
                  <a:moveTo>
                    <a:pt x="84" y="26"/>
                  </a:moveTo>
                  <a:cubicBezTo>
                    <a:pt x="84" y="26"/>
                    <a:pt x="85" y="26"/>
                    <a:pt x="85" y="27"/>
                  </a:cubicBezTo>
                  <a:cubicBezTo>
                    <a:pt x="68" y="27"/>
                    <a:pt x="68" y="27"/>
                    <a:pt x="68" y="27"/>
                  </a:cubicBezTo>
                  <a:cubicBezTo>
                    <a:pt x="68" y="10"/>
                    <a:pt x="68" y="10"/>
                    <a:pt x="68" y="10"/>
                  </a:cubicBezTo>
                  <a:cubicBezTo>
                    <a:pt x="68" y="10"/>
                    <a:pt x="68" y="10"/>
                    <a:pt x="69" y="11"/>
                  </a:cubicBezTo>
                  <a:lnTo>
                    <a:pt x="84" y="26"/>
                  </a:lnTo>
                  <a:close/>
                  <a:moveTo>
                    <a:pt x="88" y="100"/>
                  </a:moveTo>
                  <a:cubicBezTo>
                    <a:pt x="88" y="101"/>
                    <a:pt x="87" y="102"/>
                    <a:pt x="86" y="102"/>
                  </a:cubicBezTo>
                  <a:cubicBezTo>
                    <a:pt x="8" y="102"/>
                    <a:pt x="8" y="102"/>
                    <a:pt x="8" y="102"/>
                  </a:cubicBezTo>
                  <a:cubicBezTo>
                    <a:pt x="7" y="102"/>
                    <a:pt x="6" y="101"/>
                    <a:pt x="6" y="100"/>
                  </a:cubicBezTo>
                  <a:cubicBezTo>
                    <a:pt x="6" y="8"/>
                    <a:pt x="6" y="8"/>
                    <a:pt x="6" y="8"/>
                  </a:cubicBezTo>
                  <a:cubicBezTo>
                    <a:pt x="6" y="7"/>
                    <a:pt x="7" y="7"/>
                    <a:pt x="8" y="7"/>
                  </a:cubicBezTo>
                  <a:cubicBezTo>
                    <a:pt x="59" y="7"/>
                    <a:pt x="59" y="7"/>
                    <a:pt x="59" y="7"/>
                  </a:cubicBezTo>
                  <a:cubicBezTo>
                    <a:pt x="60" y="7"/>
                    <a:pt x="60" y="7"/>
                    <a:pt x="61" y="7"/>
                  </a:cubicBezTo>
                  <a:cubicBezTo>
                    <a:pt x="61" y="34"/>
                    <a:pt x="61" y="34"/>
                    <a:pt x="61" y="34"/>
                  </a:cubicBezTo>
                  <a:cubicBezTo>
                    <a:pt x="88" y="34"/>
                    <a:pt x="88" y="34"/>
                    <a:pt x="88" y="34"/>
                  </a:cubicBezTo>
                  <a:cubicBezTo>
                    <a:pt x="88" y="34"/>
                    <a:pt x="88" y="35"/>
                    <a:pt x="88" y="35"/>
                  </a:cubicBezTo>
                  <a:lnTo>
                    <a:pt x="88" y="100"/>
                  </a:lnTo>
                  <a:close/>
                </a:path>
              </a:pathLst>
            </a:custGeom>
            <a:solidFill>
              <a:srgbClr val="00B5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13" name="Freeform 102"/>
            <p:cNvSpPr>
              <a:spLocks noEditPoints="1"/>
            </p:cNvSpPr>
            <p:nvPr/>
          </p:nvSpPr>
          <p:spPr bwMode="auto">
            <a:xfrm>
              <a:off x="3538" y="1369"/>
              <a:ext cx="154" cy="114"/>
            </a:xfrm>
            <a:custGeom>
              <a:avLst/>
              <a:gdLst>
                <a:gd name="T0" fmla="*/ 101 w 125"/>
                <a:gd name="T1" fmla="*/ 0 h 93"/>
                <a:gd name="T2" fmla="*/ 23 w 125"/>
                <a:gd name="T3" fmla="*/ 0 h 93"/>
                <a:gd name="T4" fmla="*/ 0 w 125"/>
                <a:gd name="T5" fmla="*/ 23 h 93"/>
                <a:gd name="T6" fmla="*/ 0 w 125"/>
                <a:gd name="T7" fmla="*/ 70 h 93"/>
                <a:gd name="T8" fmla="*/ 23 w 125"/>
                <a:gd name="T9" fmla="*/ 93 h 93"/>
                <a:gd name="T10" fmla="*/ 101 w 125"/>
                <a:gd name="T11" fmla="*/ 93 h 93"/>
                <a:gd name="T12" fmla="*/ 125 w 125"/>
                <a:gd name="T13" fmla="*/ 70 h 93"/>
                <a:gd name="T14" fmla="*/ 125 w 125"/>
                <a:gd name="T15" fmla="*/ 23 h 93"/>
                <a:gd name="T16" fmla="*/ 101 w 125"/>
                <a:gd name="T17" fmla="*/ 0 h 93"/>
                <a:gd name="T18" fmla="*/ 47 w 125"/>
                <a:gd name="T19" fmla="*/ 77 h 93"/>
                <a:gd name="T20" fmla="*/ 47 w 125"/>
                <a:gd name="T21" fmla="*/ 15 h 93"/>
                <a:gd name="T22" fmla="*/ 86 w 125"/>
                <a:gd name="T23" fmla="*/ 46 h 93"/>
                <a:gd name="T24" fmla="*/ 47 w 125"/>
                <a:gd name="T25" fmla="*/ 77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5" h="93">
                  <a:moveTo>
                    <a:pt x="101" y="0"/>
                  </a:moveTo>
                  <a:cubicBezTo>
                    <a:pt x="23" y="0"/>
                    <a:pt x="23" y="0"/>
                    <a:pt x="23" y="0"/>
                  </a:cubicBezTo>
                  <a:cubicBezTo>
                    <a:pt x="11" y="0"/>
                    <a:pt x="0" y="10"/>
                    <a:pt x="0" y="23"/>
                  </a:cubicBezTo>
                  <a:cubicBezTo>
                    <a:pt x="0" y="70"/>
                    <a:pt x="0" y="70"/>
                    <a:pt x="0" y="70"/>
                  </a:cubicBezTo>
                  <a:cubicBezTo>
                    <a:pt x="0" y="82"/>
                    <a:pt x="11" y="93"/>
                    <a:pt x="23" y="93"/>
                  </a:cubicBezTo>
                  <a:cubicBezTo>
                    <a:pt x="101" y="93"/>
                    <a:pt x="101" y="93"/>
                    <a:pt x="101" y="93"/>
                  </a:cubicBezTo>
                  <a:cubicBezTo>
                    <a:pt x="114" y="93"/>
                    <a:pt x="125" y="82"/>
                    <a:pt x="125" y="70"/>
                  </a:cubicBezTo>
                  <a:cubicBezTo>
                    <a:pt x="125" y="23"/>
                    <a:pt x="125" y="23"/>
                    <a:pt x="125" y="23"/>
                  </a:cubicBezTo>
                  <a:cubicBezTo>
                    <a:pt x="125" y="10"/>
                    <a:pt x="114" y="0"/>
                    <a:pt x="101" y="0"/>
                  </a:cubicBezTo>
                  <a:close/>
                  <a:moveTo>
                    <a:pt x="47" y="77"/>
                  </a:moveTo>
                  <a:cubicBezTo>
                    <a:pt x="47" y="15"/>
                    <a:pt x="47" y="15"/>
                    <a:pt x="47" y="15"/>
                  </a:cubicBezTo>
                  <a:cubicBezTo>
                    <a:pt x="86" y="46"/>
                    <a:pt x="86" y="46"/>
                    <a:pt x="86" y="46"/>
                  </a:cubicBezTo>
                  <a:lnTo>
                    <a:pt x="47" y="77"/>
                  </a:lnTo>
                  <a:close/>
                </a:path>
              </a:pathLst>
            </a:custGeom>
            <a:solidFill>
              <a:srgbClr val="FF9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14" name="Freeform 103"/>
            <p:cNvSpPr>
              <a:spLocks noEditPoints="1"/>
            </p:cNvSpPr>
            <p:nvPr/>
          </p:nvSpPr>
          <p:spPr bwMode="auto">
            <a:xfrm>
              <a:off x="3348" y="2296"/>
              <a:ext cx="80" cy="81"/>
            </a:xfrm>
            <a:custGeom>
              <a:avLst/>
              <a:gdLst>
                <a:gd name="T0" fmla="*/ 61 w 65"/>
                <a:gd name="T1" fmla="*/ 19 h 66"/>
                <a:gd name="T2" fmla="*/ 47 w 65"/>
                <a:gd name="T3" fmla="*/ 4 h 66"/>
                <a:gd name="T4" fmla="*/ 51 w 65"/>
                <a:gd name="T5" fmla="*/ 0 h 66"/>
                <a:gd name="T6" fmla="*/ 65 w 65"/>
                <a:gd name="T7" fmla="*/ 14 h 66"/>
                <a:gd name="T8" fmla="*/ 61 w 65"/>
                <a:gd name="T9" fmla="*/ 19 h 66"/>
                <a:gd name="T10" fmla="*/ 57 w 65"/>
                <a:gd name="T11" fmla="*/ 23 h 66"/>
                <a:gd name="T12" fmla="*/ 55 w 65"/>
                <a:gd name="T13" fmla="*/ 45 h 66"/>
                <a:gd name="T14" fmla="*/ 10 w 65"/>
                <a:gd name="T15" fmla="*/ 66 h 66"/>
                <a:gd name="T16" fmla="*/ 6 w 65"/>
                <a:gd name="T17" fmla="*/ 63 h 66"/>
                <a:gd name="T18" fmla="*/ 24 w 65"/>
                <a:gd name="T19" fmla="*/ 45 h 66"/>
                <a:gd name="T20" fmla="*/ 26 w 65"/>
                <a:gd name="T21" fmla="*/ 45 h 66"/>
                <a:gd name="T22" fmla="*/ 32 w 65"/>
                <a:gd name="T23" fmla="*/ 39 h 66"/>
                <a:gd name="T24" fmla="*/ 26 w 65"/>
                <a:gd name="T25" fmla="*/ 33 h 66"/>
                <a:gd name="T26" fmla="*/ 20 w 65"/>
                <a:gd name="T27" fmla="*/ 39 h 66"/>
                <a:gd name="T28" fmla="*/ 21 w 65"/>
                <a:gd name="T29" fmla="*/ 41 h 66"/>
                <a:gd name="T30" fmla="*/ 3 w 65"/>
                <a:gd name="T31" fmla="*/ 59 h 66"/>
                <a:gd name="T32" fmla="*/ 0 w 65"/>
                <a:gd name="T33" fmla="*/ 56 h 66"/>
                <a:gd name="T34" fmla="*/ 20 w 65"/>
                <a:gd name="T35" fmla="*/ 10 h 66"/>
                <a:gd name="T36" fmla="*/ 43 w 65"/>
                <a:gd name="T37" fmla="*/ 8 h 66"/>
                <a:gd name="T38" fmla="*/ 57 w 65"/>
                <a:gd name="T39" fmla="*/ 2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66">
                  <a:moveTo>
                    <a:pt x="61" y="19"/>
                  </a:moveTo>
                  <a:cubicBezTo>
                    <a:pt x="47" y="4"/>
                    <a:pt x="47" y="4"/>
                    <a:pt x="47" y="4"/>
                  </a:cubicBezTo>
                  <a:cubicBezTo>
                    <a:pt x="51" y="0"/>
                    <a:pt x="51" y="0"/>
                    <a:pt x="51" y="0"/>
                  </a:cubicBezTo>
                  <a:cubicBezTo>
                    <a:pt x="65" y="14"/>
                    <a:pt x="65" y="14"/>
                    <a:pt x="65" y="14"/>
                  </a:cubicBezTo>
                  <a:lnTo>
                    <a:pt x="61" y="19"/>
                  </a:lnTo>
                  <a:close/>
                  <a:moveTo>
                    <a:pt x="57" y="23"/>
                  </a:moveTo>
                  <a:cubicBezTo>
                    <a:pt x="55" y="45"/>
                    <a:pt x="55" y="45"/>
                    <a:pt x="55" y="45"/>
                  </a:cubicBezTo>
                  <a:cubicBezTo>
                    <a:pt x="37" y="45"/>
                    <a:pt x="10" y="66"/>
                    <a:pt x="10" y="66"/>
                  </a:cubicBezTo>
                  <a:cubicBezTo>
                    <a:pt x="6" y="63"/>
                    <a:pt x="6" y="63"/>
                    <a:pt x="6" y="63"/>
                  </a:cubicBezTo>
                  <a:cubicBezTo>
                    <a:pt x="24" y="45"/>
                    <a:pt x="24" y="45"/>
                    <a:pt x="24" y="45"/>
                  </a:cubicBezTo>
                  <a:cubicBezTo>
                    <a:pt x="25" y="45"/>
                    <a:pt x="25" y="45"/>
                    <a:pt x="26" y="45"/>
                  </a:cubicBezTo>
                  <a:cubicBezTo>
                    <a:pt x="30" y="45"/>
                    <a:pt x="32" y="43"/>
                    <a:pt x="32" y="39"/>
                  </a:cubicBezTo>
                  <a:cubicBezTo>
                    <a:pt x="32" y="36"/>
                    <a:pt x="30" y="33"/>
                    <a:pt x="26" y="33"/>
                  </a:cubicBezTo>
                  <a:cubicBezTo>
                    <a:pt x="23" y="33"/>
                    <a:pt x="20" y="36"/>
                    <a:pt x="20" y="39"/>
                  </a:cubicBezTo>
                  <a:cubicBezTo>
                    <a:pt x="20" y="40"/>
                    <a:pt x="20" y="41"/>
                    <a:pt x="21" y="41"/>
                  </a:cubicBezTo>
                  <a:cubicBezTo>
                    <a:pt x="3" y="59"/>
                    <a:pt x="3" y="59"/>
                    <a:pt x="3" y="59"/>
                  </a:cubicBezTo>
                  <a:cubicBezTo>
                    <a:pt x="0" y="56"/>
                    <a:pt x="0" y="56"/>
                    <a:pt x="0" y="56"/>
                  </a:cubicBezTo>
                  <a:cubicBezTo>
                    <a:pt x="0" y="56"/>
                    <a:pt x="20" y="29"/>
                    <a:pt x="20" y="10"/>
                  </a:cubicBezTo>
                  <a:cubicBezTo>
                    <a:pt x="43" y="8"/>
                    <a:pt x="43" y="8"/>
                    <a:pt x="43" y="8"/>
                  </a:cubicBezTo>
                  <a:lnTo>
                    <a:pt x="57" y="23"/>
                  </a:lnTo>
                  <a:close/>
                </a:path>
              </a:pathLst>
            </a:custGeom>
            <a:solidFill>
              <a:srgbClr val="CF0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15" name="Freeform 104"/>
            <p:cNvSpPr>
              <a:spLocks/>
            </p:cNvSpPr>
            <p:nvPr/>
          </p:nvSpPr>
          <p:spPr bwMode="auto">
            <a:xfrm>
              <a:off x="3484" y="2201"/>
              <a:ext cx="108" cy="104"/>
            </a:xfrm>
            <a:custGeom>
              <a:avLst/>
              <a:gdLst>
                <a:gd name="T0" fmla="*/ 55 w 88"/>
                <a:gd name="T1" fmla="*/ 60 h 85"/>
                <a:gd name="T2" fmla="*/ 53 w 88"/>
                <a:gd name="T3" fmla="*/ 54 h 85"/>
                <a:gd name="T4" fmla="*/ 61 w 88"/>
                <a:gd name="T5" fmla="*/ 39 h 85"/>
                <a:gd name="T6" fmla="*/ 63 w 88"/>
                <a:gd name="T7" fmla="*/ 27 h 85"/>
                <a:gd name="T8" fmla="*/ 44 w 88"/>
                <a:gd name="T9" fmla="*/ 0 h 85"/>
                <a:gd name="T10" fmla="*/ 25 w 88"/>
                <a:gd name="T11" fmla="*/ 27 h 85"/>
                <a:gd name="T12" fmla="*/ 28 w 88"/>
                <a:gd name="T13" fmla="*/ 39 h 85"/>
                <a:gd name="T14" fmla="*/ 36 w 88"/>
                <a:gd name="T15" fmla="*/ 54 h 85"/>
                <a:gd name="T16" fmla="*/ 33 w 88"/>
                <a:gd name="T17" fmla="*/ 60 h 85"/>
                <a:gd name="T18" fmla="*/ 0 w 88"/>
                <a:gd name="T19" fmla="*/ 85 h 85"/>
                <a:gd name="T20" fmla="*/ 44 w 88"/>
                <a:gd name="T21" fmla="*/ 85 h 85"/>
                <a:gd name="T22" fmla="*/ 88 w 88"/>
                <a:gd name="T23" fmla="*/ 85 h 85"/>
                <a:gd name="T24" fmla="*/ 55 w 88"/>
                <a:gd name="T25" fmla="*/ 60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85">
                  <a:moveTo>
                    <a:pt x="55" y="60"/>
                  </a:moveTo>
                  <a:cubicBezTo>
                    <a:pt x="53" y="60"/>
                    <a:pt x="53" y="54"/>
                    <a:pt x="53" y="54"/>
                  </a:cubicBezTo>
                  <a:cubicBezTo>
                    <a:pt x="53" y="54"/>
                    <a:pt x="59" y="47"/>
                    <a:pt x="61" y="39"/>
                  </a:cubicBezTo>
                  <a:cubicBezTo>
                    <a:pt x="64" y="39"/>
                    <a:pt x="67" y="30"/>
                    <a:pt x="63" y="27"/>
                  </a:cubicBezTo>
                  <a:cubicBezTo>
                    <a:pt x="63" y="23"/>
                    <a:pt x="68" y="0"/>
                    <a:pt x="44" y="0"/>
                  </a:cubicBezTo>
                  <a:cubicBezTo>
                    <a:pt x="21" y="0"/>
                    <a:pt x="25" y="23"/>
                    <a:pt x="25" y="27"/>
                  </a:cubicBezTo>
                  <a:cubicBezTo>
                    <a:pt x="22" y="30"/>
                    <a:pt x="24" y="39"/>
                    <a:pt x="28" y="39"/>
                  </a:cubicBezTo>
                  <a:cubicBezTo>
                    <a:pt x="29" y="47"/>
                    <a:pt x="36" y="54"/>
                    <a:pt x="36" y="54"/>
                  </a:cubicBezTo>
                  <a:cubicBezTo>
                    <a:pt x="36" y="54"/>
                    <a:pt x="35" y="60"/>
                    <a:pt x="33" y="60"/>
                  </a:cubicBezTo>
                  <a:cubicBezTo>
                    <a:pt x="26" y="61"/>
                    <a:pt x="0" y="73"/>
                    <a:pt x="0" y="85"/>
                  </a:cubicBezTo>
                  <a:cubicBezTo>
                    <a:pt x="44" y="85"/>
                    <a:pt x="44" y="85"/>
                    <a:pt x="44" y="85"/>
                  </a:cubicBezTo>
                  <a:cubicBezTo>
                    <a:pt x="88" y="85"/>
                    <a:pt x="88" y="85"/>
                    <a:pt x="88" y="85"/>
                  </a:cubicBezTo>
                  <a:cubicBezTo>
                    <a:pt x="88" y="73"/>
                    <a:pt x="62" y="61"/>
                    <a:pt x="55" y="60"/>
                  </a:cubicBezTo>
                  <a:close/>
                </a:path>
              </a:pathLst>
            </a:custGeom>
            <a:solidFill>
              <a:srgbClr val="EDE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16" name="Freeform 105"/>
            <p:cNvSpPr>
              <a:spLocks noEditPoints="1"/>
            </p:cNvSpPr>
            <p:nvPr/>
          </p:nvSpPr>
          <p:spPr bwMode="auto">
            <a:xfrm>
              <a:off x="3158" y="2380"/>
              <a:ext cx="100" cy="102"/>
            </a:xfrm>
            <a:custGeom>
              <a:avLst/>
              <a:gdLst>
                <a:gd name="T0" fmla="*/ 0 w 82"/>
                <a:gd name="T1" fmla="*/ 42 h 83"/>
                <a:gd name="T2" fmla="*/ 82 w 82"/>
                <a:gd name="T3" fmla="*/ 42 h 83"/>
                <a:gd name="T4" fmla="*/ 64 w 82"/>
                <a:gd name="T5" fmla="*/ 55 h 83"/>
                <a:gd name="T6" fmla="*/ 77 w 82"/>
                <a:gd name="T7" fmla="*/ 44 h 83"/>
                <a:gd name="T8" fmla="*/ 64 w 82"/>
                <a:gd name="T9" fmla="*/ 55 h 83"/>
                <a:gd name="T10" fmla="*/ 16 w 82"/>
                <a:gd name="T11" fmla="*/ 39 h 83"/>
                <a:gd name="T12" fmla="*/ 8 w 82"/>
                <a:gd name="T13" fmla="*/ 28 h 83"/>
                <a:gd name="T14" fmla="*/ 59 w 82"/>
                <a:gd name="T15" fmla="*/ 28 h 83"/>
                <a:gd name="T16" fmla="*/ 44 w 82"/>
                <a:gd name="T17" fmla="*/ 39 h 83"/>
                <a:gd name="T18" fmla="*/ 59 w 82"/>
                <a:gd name="T19" fmla="*/ 28 h 83"/>
                <a:gd name="T20" fmla="*/ 44 w 82"/>
                <a:gd name="T21" fmla="*/ 6 h 83"/>
                <a:gd name="T22" fmla="*/ 54 w 82"/>
                <a:gd name="T23" fmla="*/ 15 h 83"/>
                <a:gd name="T24" fmla="*/ 44 w 82"/>
                <a:gd name="T25" fmla="*/ 22 h 83"/>
                <a:gd name="T26" fmla="*/ 35 w 82"/>
                <a:gd name="T27" fmla="*/ 8 h 83"/>
                <a:gd name="T28" fmla="*/ 38 w 82"/>
                <a:gd name="T29" fmla="*/ 22 h 83"/>
                <a:gd name="T30" fmla="*/ 28 w 82"/>
                <a:gd name="T31" fmla="*/ 15 h 83"/>
                <a:gd name="T32" fmla="*/ 38 w 82"/>
                <a:gd name="T33" fmla="*/ 39 h 83"/>
                <a:gd name="T34" fmla="*/ 23 w 82"/>
                <a:gd name="T35" fmla="*/ 28 h 83"/>
                <a:gd name="T36" fmla="*/ 8 w 82"/>
                <a:gd name="T37" fmla="*/ 55 h 83"/>
                <a:gd name="T38" fmla="*/ 16 w 82"/>
                <a:gd name="T39" fmla="*/ 44 h 83"/>
                <a:gd name="T40" fmla="*/ 8 w 82"/>
                <a:gd name="T41" fmla="*/ 55 h 83"/>
                <a:gd name="T42" fmla="*/ 38 w 82"/>
                <a:gd name="T43" fmla="*/ 44 h 83"/>
                <a:gd name="T44" fmla="*/ 23 w 82"/>
                <a:gd name="T45" fmla="*/ 55 h 83"/>
                <a:gd name="T46" fmla="*/ 38 w 82"/>
                <a:gd name="T47" fmla="*/ 61 h 83"/>
                <a:gd name="T48" fmla="*/ 35 w 82"/>
                <a:gd name="T49" fmla="*/ 75 h 83"/>
                <a:gd name="T50" fmla="*/ 25 w 82"/>
                <a:gd name="T51" fmla="*/ 61 h 83"/>
                <a:gd name="T52" fmla="*/ 54 w 82"/>
                <a:gd name="T53" fmla="*/ 68 h 83"/>
                <a:gd name="T54" fmla="*/ 44 w 82"/>
                <a:gd name="T55" fmla="*/ 77 h 83"/>
                <a:gd name="T56" fmla="*/ 57 w 82"/>
                <a:gd name="T57" fmla="*/ 61 h 83"/>
                <a:gd name="T58" fmla="*/ 44 w 82"/>
                <a:gd name="T59" fmla="*/ 55 h 83"/>
                <a:gd name="T60" fmla="*/ 60 w 82"/>
                <a:gd name="T61" fmla="*/ 44 h 83"/>
                <a:gd name="T62" fmla="*/ 44 w 82"/>
                <a:gd name="T63" fmla="*/ 55 h 83"/>
                <a:gd name="T64" fmla="*/ 64 w 82"/>
                <a:gd name="T65" fmla="*/ 28 h 83"/>
                <a:gd name="T66" fmla="*/ 77 w 82"/>
                <a:gd name="T67" fmla="*/ 39 h 83"/>
                <a:gd name="T68" fmla="*/ 71 w 82"/>
                <a:gd name="T69" fmla="*/ 22 h 83"/>
                <a:gd name="T70" fmla="*/ 57 w 82"/>
                <a:gd name="T71" fmla="*/ 9 h 83"/>
                <a:gd name="T72" fmla="*/ 71 w 82"/>
                <a:gd name="T73" fmla="*/ 22 h 83"/>
                <a:gd name="T74" fmla="*/ 26 w 82"/>
                <a:gd name="T75" fmla="*/ 9 h 83"/>
                <a:gd name="T76" fmla="*/ 11 w 82"/>
                <a:gd name="T77" fmla="*/ 22 h 83"/>
                <a:gd name="T78" fmla="*/ 11 w 82"/>
                <a:gd name="T79" fmla="*/ 61 h 83"/>
                <a:gd name="T80" fmla="*/ 26 w 82"/>
                <a:gd name="T81" fmla="*/ 74 h 83"/>
                <a:gd name="T82" fmla="*/ 11 w 82"/>
                <a:gd name="T83" fmla="*/ 61 h 83"/>
                <a:gd name="T84" fmla="*/ 57 w 82"/>
                <a:gd name="T85" fmla="*/ 74 h 83"/>
                <a:gd name="T86" fmla="*/ 71 w 82"/>
                <a:gd name="T87" fmla="*/ 6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82" h="83">
                  <a:moveTo>
                    <a:pt x="41" y="0"/>
                  </a:moveTo>
                  <a:cubicBezTo>
                    <a:pt x="18" y="0"/>
                    <a:pt x="0" y="19"/>
                    <a:pt x="0" y="42"/>
                  </a:cubicBezTo>
                  <a:cubicBezTo>
                    <a:pt x="0" y="64"/>
                    <a:pt x="18" y="83"/>
                    <a:pt x="41" y="83"/>
                  </a:cubicBezTo>
                  <a:cubicBezTo>
                    <a:pt x="64" y="83"/>
                    <a:pt x="82" y="64"/>
                    <a:pt x="82" y="42"/>
                  </a:cubicBezTo>
                  <a:cubicBezTo>
                    <a:pt x="82" y="19"/>
                    <a:pt x="64" y="0"/>
                    <a:pt x="41" y="0"/>
                  </a:cubicBezTo>
                  <a:close/>
                  <a:moveTo>
                    <a:pt x="64" y="55"/>
                  </a:moveTo>
                  <a:cubicBezTo>
                    <a:pt x="65" y="52"/>
                    <a:pt x="66" y="48"/>
                    <a:pt x="66" y="44"/>
                  </a:cubicBezTo>
                  <a:cubicBezTo>
                    <a:pt x="77" y="44"/>
                    <a:pt x="77" y="44"/>
                    <a:pt x="77" y="44"/>
                  </a:cubicBezTo>
                  <a:cubicBezTo>
                    <a:pt x="76" y="48"/>
                    <a:pt x="76" y="52"/>
                    <a:pt x="74" y="55"/>
                  </a:cubicBezTo>
                  <a:lnTo>
                    <a:pt x="64" y="55"/>
                  </a:lnTo>
                  <a:close/>
                  <a:moveTo>
                    <a:pt x="18" y="28"/>
                  </a:moveTo>
                  <a:cubicBezTo>
                    <a:pt x="17" y="31"/>
                    <a:pt x="17" y="35"/>
                    <a:pt x="16" y="39"/>
                  </a:cubicBezTo>
                  <a:cubicBezTo>
                    <a:pt x="6" y="39"/>
                    <a:pt x="6" y="39"/>
                    <a:pt x="6" y="39"/>
                  </a:cubicBezTo>
                  <a:cubicBezTo>
                    <a:pt x="6" y="35"/>
                    <a:pt x="7" y="31"/>
                    <a:pt x="8" y="28"/>
                  </a:cubicBezTo>
                  <a:lnTo>
                    <a:pt x="18" y="28"/>
                  </a:lnTo>
                  <a:close/>
                  <a:moveTo>
                    <a:pt x="59" y="28"/>
                  </a:moveTo>
                  <a:cubicBezTo>
                    <a:pt x="60" y="31"/>
                    <a:pt x="60" y="35"/>
                    <a:pt x="60" y="39"/>
                  </a:cubicBezTo>
                  <a:cubicBezTo>
                    <a:pt x="44" y="39"/>
                    <a:pt x="44" y="39"/>
                    <a:pt x="44" y="39"/>
                  </a:cubicBezTo>
                  <a:cubicBezTo>
                    <a:pt x="44" y="28"/>
                    <a:pt x="44" y="28"/>
                    <a:pt x="44" y="28"/>
                  </a:cubicBezTo>
                  <a:lnTo>
                    <a:pt x="59" y="28"/>
                  </a:lnTo>
                  <a:close/>
                  <a:moveTo>
                    <a:pt x="44" y="22"/>
                  </a:moveTo>
                  <a:cubicBezTo>
                    <a:pt x="44" y="6"/>
                    <a:pt x="44" y="6"/>
                    <a:pt x="44" y="6"/>
                  </a:cubicBezTo>
                  <a:cubicBezTo>
                    <a:pt x="45" y="7"/>
                    <a:pt x="46" y="7"/>
                    <a:pt x="48" y="8"/>
                  </a:cubicBezTo>
                  <a:cubicBezTo>
                    <a:pt x="50" y="10"/>
                    <a:pt x="52" y="12"/>
                    <a:pt x="54" y="15"/>
                  </a:cubicBezTo>
                  <a:cubicBezTo>
                    <a:pt x="55" y="17"/>
                    <a:pt x="56" y="20"/>
                    <a:pt x="57" y="22"/>
                  </a:cubicBezTo>
                  <a:cubicBezTo>
                    <a:pt x="44" y="22"/>
                    <a:pt x="44" y="22"/>
                    <a:pt x="44" y="22"/>
                  </a:cubicBezTo>
                  <a:close/>
                  <a:moveTo>
                    <a:pt x="28" y="15"/>
                  </a:moveTo>
                  <a:cubicBezTo>
                    <a:pt x="30" y="12"/>
                    <a:pt x="32" y="10"/>
                    <a:pt x="35" y="8"/>
                  </a:cubicBezTo>
                  <a:cubicBezTo>
                    <a:pt x="36" y="7"/>
                    <a:pt x="37" y="7"/>
                    <a:pt x="38" y="6"/>
                  </a:cubicBezTo>
                  <a:cubicBezTo>
                    <a:pt x="38" y="22"/>
                    <a:pt x="38" y="22"/>
                    <a:pt x="38" y="22"/>
                  </a:cubicBezTo>
                  <a:cubicBezTo>
                    <a:pt x="25" y="22"/>
                    <a:pt x="25" y="22"/>
                    <a:pt x="25" y="22"/>
                  </a:cubicBezTo>
                  <a:cubicBezTo>
                    <a:pt x="26" y="20"/>
                    <a:pt x="27" y="17"/>
                    <a:pt x="28" y="15"/>
                  </a:cubicBezTo>
                  <a:close/>
                  <a:moveTo>
                    <a:pt x="38" y="28"/>
                  </a:moveTo>
                  <a:cubicBezTo>
                    <a:pt x="38" y="39"/>
                    <a:pt x="38" y="39"/>
                    <a:pt x="38" y="39"/>
                  </a:cubicBezTo>
                  <a:cubicBezTo>
                    <a:pt x="22" y="39"/>
                    <a:pt x="22" y="39"/>
                    <a:pt x="22" y="39"/>
                  </a:cubicBezTo>
                  <a:cubicBezTo>
                    <a:pt x="22" y="35"/>
                    <a:pt x="23" y="31"/>
                    <a:pt x="23" y="28"/>
                  </a:cubicBezTo>
                  <a:lnTo>
                    <a:pt x="38" y="28"/>
                  </a:lnTo>
                  <a:close/>
                  <a:moveTo>
                    <a:pt x="8" y="55"/>
                  </a:moveTo>
                  <a:cubicBezTo>
                    <a:pt x="7" y="52"/>
                    <a:pt x="6" y="48"/>
                    <a:pt x="6" y="44"/>
                  </a:cubicBezTo>
                  <a:cubicBezTo>
                    <a:pt x="16" y="44"/>
                    <a:pt x="16" y="44"/>
                    <a:pt x="16" y="44"/>
                  </a:cubicBezTo>
                  <a:cubicBezTo>
                    <a:pt x="17" y="48"/>
                    <a:pt x="17" y="52"/>
                    <a:pt x="18" y="55"/>
                  </a:cubicBezTo>
                  <a:lnTo>
                    <a:pt x="8" y="55"/>
                  </a:lnTo>
                  <a:close/>
                  <a:moveTo>
                    <a:pt x="22" y="44"/>
                  </a:moveTo>
                  <a:cubicBezTo>
                    <a:pt x="38" y="44"/>
                    <a:pt x="38" y="44"/>
                    <a:pt x="38" y="44"/>
                  </a:cubicBezTo>
                  <a:cubicBezTo>
                    <a:pt x="38" y="55"/>
                    <a:pt x="38" y="55"/>
                    <a:pt x="38" y="55"/>
                  </a:cubicBezTo>
                  <a:cubicBezTo>
                    <a:pt x="23" y="55"/>
                    <a:pt x="23" y="55"/>
                    <a:pt x="23" y="55"/>
                  </a:cubicBezTo>
                  <a:cubicBezTo>
                    <a:pt x="23" y="52"/>
                    <a:pt x="22" y="48"/>
                    <a:pt x="22" y="44"/>
                  </a:cubicBezTo>
                  <a:close/>
                  <a:moveTo>
                    <a:pt x="38" y="61"/>
                  </a:moveTo>
                  <a:cubicBezTo>
                    <a:pt x="38" y="77"/>
                    <a:pt x="38" y="77"/>
                    <a:pt x="38" y="77"/>
                  </a:cubicBezTo>
                  <a:cubicBezTo>
                    <a:pt x="37" y="77"/>
                    <a:pt x="36" y="76"/>
                    <a:pt x="35" y="75"/>
                  </a:cubicBezTo>
                  <a:cubicBezTo>
                    <a:pt x="32" y="74"/>
                    <a:pt x="30" y="71"/>
                    <a:pt x="28" y="68"/>
                  </a:cubicBezTo>
                  <a:cubicBezTo>
                    <a:pt x="27" y="66"/>
                    <a:pt x="26" y="63"/>
                    <a:pt x="25" y="61"/>
                  </a:cubicBezTo>
                  <a:cubicBezTo>
                    <a:pt x="38" y="61"/>
                    <a:pt x="38" y="61"/>
                    <a:pt x="38" y="61"/>
                  </a:cubicBezTo>
                  <a:close/>
                  <a:moveTo>
                    <a:pt x="54" y="68"/>
                  </a:moveTo>
                  <a:cubicBezTo>
                    <a:pt x="52" y="71"/>
                    <a:pt x="50" y="74"/>
                    <a:pt x="48" y="75"/>
                  </a:cubicBezTo>
                  <a:cubicBezTo>
                    <a:pt x="46" y="76"/>
                    <a:pt x="45" y="77"/>
                    <a:pt x="44" y="77"/>
                  </a:cubicBezTo>
                  <a:cubicBezTo>
                    <a:pt x="44" y="61"/>
                    <a:pt x="44" y="61"/>
                    <a:pt x="44" y="61"/>
                  </a:cubicBezTo>
                  <a:cubicBezTo>
                    <a:pt x="57" y="61"/>
                    <a:pt x="57" y="61"/>
                    <a:pt x="57" y="61"/>
                  </a:cubicBezTo>
                  <a:cubicBezTo>
                    <a:pt x="56" y="63"/>
                    <a:pt x="55" y="66"/>
                    <a:pt x="54" y="68"/>
                  </a:cubicBezTo>
                  <a:close/>
                  <a:moveTo>
                    <a:pt x="44" y="55"/>
                  </a:moveTo>
                  <a:cubicBezTo>
                    <a:pt x="44" y="44"/>
                    <a:pt x="44" y="44"/>
                    <a:pt x="44" y="44"/>
                  </a:cubicBezTo>
                  <a:cubicBezTo>
                    <a:pt x="60" y="44"/>
                    <a:pt x="60" y="44"/>
                    <a:pt x="60" y="44"/>
                  </a:cubicBezTo>
                  <a:cubicBezTo>
                    <a:pt x="60" y="48"/>
                    <a:pt x="60" y="52"/>
                    <a:pt x="59" y="55"/>
                  </a:cubicBezTo>
                  <a:lnTo>
                    <a:pt x="44" y="55"/>
                  </a:lnTo>
                  <a:close/>
                  <a:moveTo>
                    <a:pt x="66" y="39"/>
                  </a:moveTo>
                  <a:cubicBezTo>
                    <a:pt x="66" y="35"/>
                    <a:pt x="65" y="31"/>
                    <a:pt x="64" y="28"/>
                  </a:cubicBezTo>
                  <a:cubicBezTo>
                    <a:pt x="74" y="28"/>
                    <a:pt x="74" y="28"/>
                    <a:pt x="74" y="28"/>
                  </a:cubicBezTo>
                  <a:cubicBezTo>
                    <a:pt x="76" y="31"/>
                    <a:pt x="76" y="35"/>
                    <a:pt x="77" y="39"/>
                  </a:cubicBezTo>
                  <a:lnTo>
                    <a:pt x="66" y="39"/>
                  </a:lnTo>
                  <a:close/>
                  <a:moveTo>
                    <a:pt x="71" y="22"/>
                  </a:moveTo>
                  <a:cubicBezTo>
                    <a:pt x="63" y="22"/>
                    <a:pt x="63" y="22"/>
                    <a:pt x="63" y="22"/>
                  </a:cubicBezTo>
                  <a:cubicBezTo>
                    <a:pt x="61" y="17"/>
                    <a:pt x="59" y="13"/>
                    <a:pt x="57" y="9"/>
                  </a:cubicBezTo>
                  <a:cubicBezTo>
                    <a:pt x="60" y="11"/>
                    <a:pt x="63" y="14"/>
                    <a:pt x="66" y="16"/>
                  </a:cubicBezTo>
                  <a:cubicBezTo>
                    <a:pt x="68" y="18"/>
                    <a:pt x="70" y="20"/>
                    <a:pt x="71" y="22"/>
                  </a:cubicBezTo>
                  <a:close/>
                  <a:moveTo>
                    <a:pt x="16" y="16"/>
                  </a:moveTo>
                  <a:cubicBezTo>
                    <a:pt x="19" y="14"/>
                    <a:pt x="22" y="11"/>
                    <a:pt x="26" y="9"/>
                  </a:cubicBezTo>
                  <a:cubicBezTo>
                    <a:pt x="23" y="13"/>
                    <a:pt x="21" y="17"/>
                    <a:pt x="19" y="22"/>
                  </a:cubicBezTo>
                  <a:cubicBezTo>
                    <a:pt x="11" y="22"/>
                    <a:pt x="11" y="22"/>
                    <a:pt x="11" y="22"/>
                  </a:cubicBezTo>
                  <a:cubicBezTo>
                    <a:pt x="12" y="20"/>
                    <a:pt x="14" y="18"/>
                    <a:pt x="16" y="16"/>
                  </a:cubicBezTo>
                  <a:close/>
                  <a:moveTo>
                    <a:pt x="11" y="61"/>
                  </a:moveTo>
                  <a:cubicBezTo>
                    <a:pt x="19" y="61"/>
                    <a:pt x="19" y="61"/>
                    <a:pt x="19" y="61"/>
                  </a:cubicBezTo>
                  <a:cubicBezTo>
                    <a:pt x="21" y="66"/>
                    <a:pt x="23" y="70"/>
                    <a:pt x="26" y="74"/>
                  </a:cubicBezTo>
                  <a:cubicBezTo>
                    <a:pt x="22" y="72"/>
                    <a:pt x="19" y="70"/>
                    <a:pt x="16" y="67"/>
                  </a:cubicBezTo>
                  <a:cubicBezTo>
                    <a:pt x="14" y="65"/>
                    <a:pt x="12" y="63"/>
                    <a:pt x="11" y="61"/>
                  </a:cubicBezTo>
                  <a:close/>
                  <a:moveTo>
                    <a:pt x="66" y="67"/>
                  </a:moveTo>
                  <a:cubicBezTo>
                    <a:pt x="63" y="70"/>
                    <a:pt x="60" y="72"/>
                    <a:pt x="57" y="74"/>
                  </a:cubicBezTo>
                  <a:cubicBezTo>
                    <a:pt x="59" y="70"/>
                    <a:pt x="61" y="66"/>
                    <a:pt x="63" y="61"/>
                  </a:cubicBezTo>
                  <a:cubicBezTo>
                    <a:pt x="71" y="61"/>
                    <a:pt x="71" y="61"/>
                    <a:pt x="71" y="61"/>
                  </a:cubicBezTo>
                  <a:cubicBezTo>
                    <a:pt x="70" y="63"/>
                    <a:pt x="68" y="65"/>
                    <a:pt x="66" y="67"/>
                  </a:cubicBezTo>
                  <a:close/>
                </a:path>
              </a:pathLst>
            </a:custGeom>
            <a:solidFill>
              <a:srgbClr val="00B2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17" name="Freeform 106"/>
            <p:cNvSpPr>
              <a:spLocks noEditPoints="1"/>
            </p:cNvSpPr>
            <p:nvPr/>
          </p:nvSpPr>
          <p:spPr bwMode="auto">
            <a:xfrm>
              <a:off x="3457" y="1747"/>
              <a:ext cx="85" cy="90"/>
            </a:xfrm>
            <a:custGeom>
              <a:avLst/>
              <a:gdLst>
                <a:gd name="T0" fmla="*/ 62 w 69"/>
                <a:gd name="T1" fmla="*/ 0 h 73"/>
                <a:gd name="T2" fmla="*/ 7 w 69"/>
                <a:gd name="T3" fmla="*/ 0 h 73"/>
                <a:gd name="T4" fmla="*/ 0 w 69"/>
                <a:gd name="T5" fmla="*/ 7 h 73"/>
                <a:gd name="T6" fmla="*/ 0 w 69"/>
                <a:gd name="T7" fmla="*/ 66 h 73"/>
                <a:gd name="T8" fmla="*/ 7 w 69"/>
                <a:gd name="T9" fmla="*/ 73 h 73"/>
                <a:gd name="T10" fmla="*/ 62 w 69"/>
                <a:gd name="T11" fmla="*/ 73 h 73"/>
                <a:gd name="T12" fmla="*/ 69 w 69"/>
                <a:gd name="T13" fmla="*/ 66 h 73"/>
                <a:gd name="T14" fmla="*/ 69 w 69"/>
                <a:gd name="T15" fmla="*/ 7 h 73"/>
                <a:gd name="T16" fmla="*/ 62 w 69"/>
                <a:gd name="T17" fmla="*/ 0 h 73"/>
                <a:gd name="T18" fmla="*/ 60 w 69"/>
                <a:gd name="T19" fmla="*/ 64 h 73"/>
                <a:gd name="T20" fmla="*/ 10 w 69"/>
                <a:gd name="T21" fmla="*/ 64 h 73"/>
                <a:gd name="T22" fmla="*/ 10 w 69"/>
                <a:gd name="T23" fmla="*/ 9 h 73"/>
                <a:gd name="T24" fmla="*/ 60 w 69"/>
                <a:gd name="T25" fmla="*/ 9 h 73"/>
                <a:gd name="T26" fmla="*/ 60 w 69"/>
                <a:gd name="T27" fmla="*/ 64 h 73"/>
                <a:gd name="T28" fmla="*/ 19 w 69"/>
                <a:gd name="T29" fmla="*/ 32 h 73"/>
                <a:gd name="T30" fmla="*/ 51 w 69"/>
                <a:gd name="T31" fmla="*/ 32 h 73"/>
                <a:gd name="T32" fmla="*/ 51 w 69"/>
                <a:gd name="T33" fmla="*/ 36 h 73"/>
                <a:gd name="T34" fmla="*/ 19 w 69"/>
                <a:gd name="T35" fmla="*/ 36 h 73"/>
                <a:gd name="T36" fmla="*/ 19 w 69"/>
                <a:gd name="T37" fmla="*/ 32 h 73"/>
                <a:gd name="T38" fmla="*/ 19 w 69"/>
                <a:gd name="T39" fmla="*/ 41 h 73"/>
                <a:gd name="T40" fmla="*/ 51 w 69"/>
                <a:gd name="T41" fmla="*/ 41 h 73"/>
                <a:gd name="T42" fmla="*/ 51 w 69"/>
                <a:gd name="T43" fmla="*/ 46 h 73"/>
                <a:gd name="T44" fmla="*/ 19 w 69"/>
                <a:gd name="T45" fmla="*/ 46 h 73"/>
                <a:gd name="T46" fmla="*/ 19 w 69"/>
                <a:gd name="T47" fmla="*/ 41 h 73"/>
                <a:gd name="T48" fmla="*/ 19 w 69"/>
                <a:gd name="T49" fmla="*/ 50 h 73"/>
                <a:gd name="T50" fmla="*/ 51 w 69"/>
                <a:gd name="T51" fmla="*/ 50 h 73"/>
                <a:gd name="T52" fmla="*/ 51 w 69"/>
                <a:gd name="T53" fmla="*/ 55 h 73"/>
                <a:gd name="T54" fmla="*/ 19 w 69"/>
                <a:gd name="T55" fmla="*/ 55 h 73"/>
                <a:gd name="T56" fmla="*/ 19 w 69"/>
                <a:gd name="T57" fmla="*/ 50 h 73"/>
                <a:gd name="T58" fmla="*/ 19 w 69"/>
                <a:gd name="T59" fmla="*/ 23 h 73"/>
                <a:gd name="T60" fmla="*/ 51 w 69"/>
                <a:gd name="T61" fmla="*/ 23 h 73"/>
                <a:gd name="T62" fmla="*/ 51 w 69"/>
                <a:gd name="T63" fmla="*/ 27 h 73"/>
                <a:gd name="T64" fmla="*/ 19 w 69"/>
                <a:gd name="T65" fmla="*/ 27 h 73"/>
                <a:gd name="T66" fmla="*/ 19 w 69"/>
                <a:gd name="T67" fmla="*/ 23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9" h="73">
                  <a:moveTo>
                    <a:pt x="62" y="0"/>
                  </a:moveTo>
                  <a:cubicBezTo>
                    <a:pt x="7" y="0"/>
                    <a:pt x="7" y="0"/>
                    <a:pt x="7" y="0"/>
                  </a:cubicBezTo>
                  <a:cubicBezTo>
                    <a:pt x="4" y="0"/>
                    <a:pt x="0" y="3"/>
                    <a:pt x="0" y="7"/>
                  </a:cubicBezTo>
                  <a:cubicBezTo>
                    <a:pt x="0" y="66"/>
                    <a:pt x="0" y="66"/>
                    <a:pt x="0" y="66"/>
                  </a:cubicBezTo>
                  <a:cubicBezTo>
                    <a:pt x="0" y="70"/>
                    <a:pt x="4" y="73"/>
                    <a:pt x="7" y="73"/>
                  </a:cubicBezTo>
                  <a:cubicBezTo>
                    <a:pt x="62" y="73"/>
                    <a:pt x="62" y="73"/>
                    <a:pt x="62" y="73"/>
                  </a:cubicBezTo>
                  <a:cubicBezTo>
                    <a:pt x="66" y="73"/>
                    <a:pt x="69" y="70"/>
                    <a:pt x="69" y="66"/>
                  </a:cubicBezTo>
                  <a:cubicBezTo>
                    <a:pt x="69" y="7"/>
                    <a:pt x="69" y="7"/>
                    <a:pt x="69" y="7"/>
                  </a:cubicBezTo>
                  <a:cubicBezTo>
                    <a:pt x="69" y="3"/>
                    <a:pt x="66" y="0"/>
                    <a:pt x="62" y="0"/>
                  </a:cubicBezTo>
                  <a:close/>
                  <a:moveTo>
                    <a:pt x="60" y="64"/>
                  </a:moveTo>
                  <a:cubicBezTo>
                    <a:pt x="10" y="64"/>
                    <a:pt x="10" y="64"/>
                    <a:pt x="10" y="64"/>
                  </a:cubicBezTo>
                  <a:cubicBezTo>
                    <a:pt x="10" y="9"/>
                    <a:pt x="10" y="9"/>
                    <a:pt x="10" y="9"/>
                  </a:cubicBezTo>
                  <a:cubicBezTo>
                    <a:pt x="60" y="9"/>
                    <a:pt x="60" y="9"/>
                    <a:pt x="60" y="9"/>
                  </a:cubicBezTo>
                  <a:lnTo>
                    <a:pt x="60" y="64"/>
                  </a:lnTo>
                  <a:close/>
                  <a:moveTo>
                    <a:pt x="19" y="32"/>
                  </a:moveTo>
                  <a:cubicBezTo>
                    <a:pt x="51" y="32"/>
                    <a:pt x="51" y="32"/>
                    <a:pt x="51" y="32"/>
                  </a:cubicBezTo>
                  <a:cubicBezTo>
                    <a:pt x="51" y="36"/>
                    <a:pt x="51" y="36"/>
                    <a:pt x="51" y="36"/>
                  </a:cubicBezTo>
                  <a:cubicBezTo>
                    <a:pt x="19" y="36"/>
                    <a:pt x="19" y="36"/>
                    <a:pt x="19" y="36"/>
                  </a:cubicBezTo>
                  <a:lnTo>
                    <a:pt x="19" y="32"/>
                  </a:lnTo>
                  <a:close/>
                  <a:moveTo>
                    <a:pt x="19" y="41"/>
                  </a:moveTo>
                  <a:cubicBezTo>
                    <a:pt x="51" y="41"/>
                    <a:pt x="51" y="41"/>
                    <a:pt x="51" y="41"/>
                  </a:cubicBezTo>
                  <a:cubicBezTo>
                    <a:pt x="51" y="46"/>
                    <a:pt x="51" y="46"/>
                    <a:pt x="51" y="46"/>
                  </a:cubicBezTo>
                  <a:cubicBezTo>
                    <a:pt x="19" y="46"/>
                    <a:pt x="19" y="46"/>
                    <a:pt x="19" y="46"/>
                  </a:cubicBezTo>
                  <a:lnTo>
                    <a:pt x="19" y="41"/>
                  </a:lnTo>
                  <a:close/>
                  <a:moveTo>
                    <a:pt x="19" y="50"/>
                  </a:moveTo>
                  <a:cubicBezTo>
                    <a:pt x="51" y="50"/>
                    <a:pt x="51" y="50"/>
                    <a:pt x="51" y="50"/>
                  </a:cubicBezTo>
                  <a:cubicBezTo>
                    <a:pt x="51" y="55"/>
                    <a:pt x="51" y="55"/>
                    <a:pt x="51" y="55"/>
                  </a:cubicBezTo>
                  <a:cubicBezTo>
                    <a:pt x="19" y="55"/>
                    <a:pt x="19" y="55"/>
                    <a:pt x="19" y="55"/>
                  </a:cubicBezTo>
                  <a:lnTo>
                    <a:pt x="19" y="50"/>
                  </a:lnTo>
                  <a:close/>
                  <a:moveTo>
                    <a:pt x="19" y="23"/>
                  </a:moveTo>
                  <a:cubicBezTo>
                    <a:pt x="51" y="23"/>
                    <a:pt x="51" y="23"/>
                    <a:pt x="51" y="23"/>
                  </a:cubicBezTo>
                  <a:cubicBezTo>
                    <a:pt x="51" y="27"/>
                    <a:pt x="51" y="27"/>
                    <a:pt x="51" y="27"/>
                  </a:cubicBezTo>
                  <a:cubicBezTo>
                    <a:pt x="19" y="27"/>
                    <a:pt x="19" y="27"/>
                    <a:pt x="19" y="27"/>
                  </a:cubicBezTo>
                  <a:lnTo>
                    <a:pt x="19" y="23"/>
                  </a:lnTo>
                  <a:close/>
                </a:path>
              </a:pathLst>
            </a:custGeom>
            <a:solidFill>
              <a:srgbClr val="EA1D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18" name="Freeform 107"/>
            <p:cNvSpPr>
              <a:spLocks noEditPoints="1"/>
            </p:cNvSpPr>
            <p:nvPr/>
          </p:nvSpPr>
          <p:spPr bwMode="auto">
            <a:xfrm>
              <a:off x="3526" y="1211"/>
              <a:ext cx="93" cy="109"/>
            </a:xfrm>
            <a:custGeom>
              <a:avLst/>
              <a:gdLst>
                <a:gd name="T0" fmla="*/ 54 w 76"/>
                <a:gd name="T1" fmla="*/ 0 h 88"/>
                <a:gd name="T2" fmla="*/ 14 w 76"/>
                <a:gd name="T3" fmla="*/ 28 h 88"/>
                <a:gd name="T4" fmla="*/ 17 w 76"/>
                <a:gd name="T5" fmla="*/ 65 h 88"/>
                <a:gd name="T6" fmla="*/ 49 w 76"/>
                <a:gd name="T7" fmla="*/ 27 h 88"/>
                <a:gd name="T8" fmla="*/ 33 w 76"/>
                <a:gd name="T9" fmla="*/ 74 h 88"/>
                <a:gd name="T10" fmla="*/ 70 w 76"/>
                <a:gd name="T11" fmla="*/ 57 h 88"/>
                <a:gd name="T12" fmla="*/ 54 w 76"/>
                <a:gd name="T13" fmla="*/ 0 h 88"/>
                <a:gd name="T14" fmla="*/ 4 w 76"/>
                <a:gd name="T15" fmla="*/ 78 h 88"/>
                <a:gd name="T16" fmla="*/ 10 w 76"/>
                <a:gd name="T17" fmla="*/ 83 h 88"/>
                <a:gd name="T18" fmla="*/ 47 w 76"/>
                <a:gd name="T19" fmla="*/ 41 h 88"/>
                <a:gd name="T20" fmla="*/ 4 w 76"/>
                <a:gd name="T21"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88">
                  <a:moveTo>
                    <a:pt x="54" y="0"/>
                  </a:moveTo>
                  <a:cubicBezTo>
                    <a:pt x="41" y="22"/>
                    <a:pt x="30" y="11"/>
                    <a:pt x="14" y="28"/>
                  </a:cubicBezTo>
                  <a:cubicBezTo>
                    <a:pt x="0" y="42"/>
                    <a:pt x="5" y="59"/>
                    <a:pt x="17" y="65"/>
                  </a:cubicBezTo>
                  <a:cubicBezTo>
                    <a:pt x="28" y="59"/>
                    <a:pt x="40" y="46"/>
                    <a:pt x="49" y="27"/>
                  </a:cubicBezTo>
                  <a:cubicBezTo>
                    <a:pt x="49" y="27"/>
                    <a:pt x="57" y="51"/>
                    <a:pt x="33" y="74"/>
                  </a:cubicBezTo>
                  <a:cubicBezTo>
                    <a:pt x="45" y="88"/>
                    <a:pt x="64" y="79"/>
                    <a:pt x="70" y="57"/>
                  </a:cubicBezTo>
                  <a:cubicBezTo>
                    <a:pt x="76" y="33"/>
                    <a:pt x="60" y="9"/>
                    <a:pt x="54" y="0"/>
                  </a:cubicBezTo>
                  <a:close/>
                  <a:moveTo>
                    <a:pt x="4" y="78"/>
                  </a:moveTo>
                  <a:cubicBezTo>
                    <a:pt x="4" y="78"/>
                    <a:pt x="5" y="83"/>
                    <a:pt x="10" y="83"/>
                  </a:cubicBezTo>
                  <a:cubicBezTo>
                    <a:pt x="15" y="83"/>
                    <a:pt x="36" y="71"/>
                    <a:pt x="47" y="41"/>
                  </a:cubicBezTo>
                  <a:cubicBezTo>
                    <a:pt x="30" y="70"/>
                    <a:pt x="6" y="78"/>
                    <a:pt x="4" y="78"/>
                  </a:cubicBezTo>
                  <a:close/>
                </a:path>
              </a:pathLst>
            </a:custGeom>
            <a:solidFill>
              <a:srgbClr val="00B5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19" name="Freeform 108"/>
            <p:cNvSpPr>
              <a:spLocks noEditPoints="1"/>
            </p:cNvSpPr>
            <p:nvPr/>
          </p:nvSpPr>
          <p:spPr bwMode="auto">
            <a:xfrm>
              <a:off x="3406" y="1914"/>
              <a:ext cx="94" cy="95"/>
            </a:xfrm>
            <a:custGeom>
              <a:avLst/>
              <a:gdLst>
                <a:gd name="T0" fmla="*/ 53 w 77"/>
                <a:gd name="T1" fmla="*/ 30 h 77"/>
                <a:gd name="T2" fmla="*/ 25 w 77"/>
                <a:gd name="T3" fmla="*/ 2 h 77"/>
                <a:gd name="T4" fmla="*/ 38 w 77"/>
                <a:gd name="T5" fmla="*/ 0 h 77"/>
                <a:gd name="T6" fmla="*/ 53 w 77"/>
                <a:gd name="T7" fmla="*/ 3 h 77"/>
                <a:gd name="T8" fmla="*/ 53 w 77"/>
                <a:gd name="T9" fmla="*/ 30 h 77"/>
                <a:gd name="T10" fmla="*/ 58 w 77"/>
                <a:gd name="T11" fmla="*/ 53 h 77"/>
                <a:gd name="T12" fmla="*/ 58 w 77"/>
                <a:gd name="T13" fmla="*/ 5 h 77"/>
                <a:gd name="T14" fmla="*/ 77 w 77"/>
                <a:gd name="T15" fmla="*/ 39 h 77"/>
                <a:gd name="T16" fmla="*/ 74 w 77"/>
                <a:gd name="T17" fmla="*/ 53 h 77"/>
                <a:gd name="T18" fmla="*/ 58 w 77"/>
                <a:gd name="T19" fmla="*/ 53 h 77"/>
                <a:gd name="T20" fmla="*/ 24 w 77"/>
                <a:gd name="T21" fmla="*/ 58 h 77"/>
                <a:gd name="T22" fmla="*/ 72 w 77"/>
                <a:gd name="T23" fmla="*/ 58 h 77"/>
                <a:gd name="T24" fmla="*/ 38 w 77"/>
                <a:gd name="T25" fmla="*/ 77 h 77"/>
                <a:gd name="T26" fmla="*/ 24 w 77"/>
                <a:gd name="T27" fmla="*/ 74 h 77"/>
                <a:gd name="T28" fmla="*/ 24 w 77"/>
                <a:gd name="T29" fmla="*/ 58 h 77"/>
                <a:gd name="T30" fmla="*/ 32 w 77"/>
                <a:gd name="T31" fmla="*/ 17 h 77"/>
                <a:gd name="T32" fmla="*/ 1 w 77"/>
                <a:gd name="T33" fmla="*/ 48 h 77"/>
                <a:gd name="T34" fmla="*/ 0 w 77"/>
                <a:gd name="T35" fmla="*/ 39 h 77"/>
                <a:gd name="T36" fmla="*/ 20 w 77"/>
                <a:gd name="T37" fmla="*/ 5 h 77"/>
                <a:gd name="T38" fmla="*/ 32 w 77"/>
                <a:gd name="T39" fmla="*/ 17 h 77"/>
                <a:gd name="T40" fmla="*/ 19 w 77"/>
                <a:gd name="T41" fmla="*/ 38 h 77"/>
                <a:gd name="T42" fmla="*/ 19 w 77"/>
                <a:gd name="T43" fmla="*/ 72 h 77"/>
                <a:gd name="T44" fmla="*/ 3 w 77"/>
                <a:gd name="T45" fmla="*/ 54 h 77"/>
                <a:gd name="T46" fmla="*/ 19 w 77"/>
                <a:gd name="T47" fmla="*/ 38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7" h="77">
                  <a:moveTo>
                    <a:pt x="53" y="30"/>
                  </a:moveTo>
                  <a:cubicBezTo>
                    <a:pt x="25" y="2"/>
                    <a:pt x="25" y="2"/>
                    <a:pt x="25" y="2"/>
                  </a:cubicBezTo>
                  <a:cubicBezTo>
                    <a:pt x="29" y="1"/>
                    <a:pt x="34" y="0"/>
                    <a:pt x="38" y="0"/>
                  </a:cubicBezTo>
                  <a:cubicBezTo>
                    <a:pt x="43" y="0"/>
                    <a:pt x="48" y="1"/>
                    <a:pt x="53" y="3"/>
                  </a:cubicBezTo>
                  <a:lnTo>
                    <a:pt x="53" y="30"/>
                  </a:lnTo>
                  <a:close/>
                  <a:moveTo>
                    <a:pt x="58" y="53"/>
                  </a:moveTo>
                  <a:cubicBezTo>
                    <a:pt x="58" y="5"/>
                    <a:pt x="58" y="5"/>
                    <a:pt x="58" y="5"/>
                  </a:cubicBezTo>
                  <a:cubicBezTo>
                    <a:pt x="69" y="12"/>
                    <a:pt x="77" y="24"/>
                    <a:pt x="77" y="39"/>
                  </a:cubicBezTo>
                  <a:cubicBezTo>
                    <a:pt x="77" y="44"/>
                    <a:pt x="76" y="48"/>
                    <a:pt x="74" y="53"/>
                  </a:cubicBezTo>
                  <a:lnTo>
                    <a:pt x="58" y="53"/>
                  </a:lnTo>
                  <a:close/>
                  <a:moveTo>
                    <a:pt x="24" y="58"/>
                  </a:moveTo>
                  <a:cubicBezTo>
                    <a:pt x="72" y="58"/>
                    <a:pt x="72" y="58"/>
                    <a:pt x="72" y="58"/>
                  </a:cubicBezTo>
                  <a:cubicBezTo>
                    <a:pt x="65" y="69"/>
                    <a:pt x="53" y="77"/>
                    <a:pt x="38" y="77"/>
                  </a:cubicBezTo>
                  <a:cubicBezTo>
                    <a:pt x="33" y="77"/>
                    <a:pt x="28" y="76"/>
                    <a:pt x="24" y="74"/>
                  </a:cubicBezTo>
                  <a:lnTo>
                    <a:pt x="24" y="58"/>
                  </a:lnTo>
                  <a:close/>
                  <a:moveTo>
                    <a:pt x="32" y="17"/>
                  </a:moveTo>
                  <a:cubicBezTo>
                    <a:pt x="1" y="48"/>
                    <a:pt x="1" y="48"/>
                    <a:pt x="1" y="48"/>
                  </a:cubicBezTo>
                  <a:cubicBezTo>
                    <a:pt x="0" y="45"/>
                    <a:pt x="0" y="42"/>
                    <a:pt x="0" y="39"/>
                  </a:cubicBezTo>
                  <a:cubicBezTo>
                    <a:pt x="0" y="24"/>
                    <a:pt x="8" y="11"/>
                    <a:pt x="20" y="5"/>
                  </a:cubicBezTo>
                  <a:lnTo>
                    <a:pt x="32" y="17"/>
                  </a:lnTo>
                  <a:close/>
                  <a:moveTo>
                    <a:pt x="19" y="38"/>
                  </a:moveTo>
                  <a:cubicBezTo>
                    <a:pt x="19" y="72"/>
                    <a:pt x="19" y="72"/>
                    <a:pt x="19" y="72"/>
                  </a:cubicBezTo>
                  <a:cubicBezTo>
                    <a:pt x="12" y="68"/>
                    <a:pt x="6" y="61"/>
                    <a:pt x="3" y="54"/>
                  </a:cubicBezTo>
                  <a:lnTo>
                    <a:pt x="19" y="38"/>
                  </a:lnTo>
                  <a:close/>
                </a:path>
              </a:pathLst>
            </a:custGeom>
            <a:solidFill>
              <a:srgbClr val="EDE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20" name="Freeform 109"/>
            <p:cNvSpPr>
              <a:spLocks noEditPoints="1"/>
            </p:cNvSpPr>
            <p:nvPr/>
          </p:nvSpPr>
          <p:spPr bwMode="auto">
            <a:xfrm>
              <a:off x="3242" y="2169"/>
              <a:ext cx="89" cy="77"/>
            </a:xfrm>
            <a:custGeom>
              <a:avLst/>
              <a:gdLst>
                <a:gd name="T0" fmla="*/ 18 w 72"/>
                <a:gd name="T1" fmla="*/ 0 h 63"/>
                <a:gd name="T2" fmla="*/ 54 w 72"/>
                <a:gd name="T3" fmla="*/ 0 h 63"/>
                <a:gd name="T4" fmla="*/ 54 w 72"/>
                <a:gd name="T5" fmla="*/ 9 h 63"/>
                <a:gd name="T6" fmla="*/ 18 w 72"/>
                <a:gd name="T7" fmla="*/ 9 h 63"/>
                <a:gd name="T8" fmla="*/ 18 w 72"/>
                <a:gd name="T9" fmla="*/ 0 h 63"/>
                <a:gd name="T10" fmla="*/ 67 w 72"/>
                <a:gd name="T11" fmla="*/ 14 h 63"/>
                <a:gd name="T12" fmla="*/ 4 w 72"/>
                <a:gd name="T13" fmla="*/ 14 h 63"/>
                <a:gd name="T14" fmla="*/ 0 w 72"/>
                <a:gd name="T15" fmla="*/ 18 h 63"/>
                <a:gd name="T16" fmla="*/ 0 w 72"/>
                <a:gd name="T17" fmla="*/ 41 h 63"/>
                <a:gd name="T18" fmla="*/ 4 w 72"/>
                <a:gd name="T19" fmla="*/ 45 h 63"/>
                <a:gd name="T20" fmla="*/ 18 w 72"/>
                <a:gd name="T21" fmla="*/ 45 h 63"/>
                <a:gd name="T22" fmla="*/ 18 w 72"/>
                <a:gd name="T23" fmla="*/ 63 h 63"/>
                <a:gd name="T24" fmla="*/ 54 w 72"/>
                <a:gd name="T25" fmla="*/ 63 h 63"/>
                <a:gd name="T26" fmla="*/ 54 w 72"/>
                <a:gd name="T27" fmla="*/ 45 h 63"/>
                <a:gd name="T28" fmla="*/ 67 w 72"/>
                <a:gd name="T29" fmla="*/ 45 h 63"/>
                <a:gd name="T30" fmla="*/ 72 w 72"/>
                <a:gd name="T31" fmla="*/ 41 h 63"/>
                <a:gd name="T32" fmla="*/ 72 w 72"/>
                <a:gd name="T33" fmla="*/ 18 h 63"/>
                <a:gd name="T34" fmla="*/ 67 w 72"/>
                <a:gd name="T35" fmla="*/ 14 h 63"/>
                <a:gd name="T36" fmla="*/ 49 w 72"/>
                <a:gd name="T37" fmla="*/ 59 h 63"/>
                <a:gd name="T38" fmla="*/ 22 w 72"/>
                <a:gd name="T39" fmla="*/ 59 h 63"/>
                <a:gd name="T40" fmla="*/ 22 w 72"/>
                <a:gd name="T41" fmla="*/ 36 h 63"/>
                <a:gd name="T42" fmla="*/ 49 w 72"/>
                <a:gd name="T43" fmla="*/ 36 h 63"/>
                <a:gd name="T44" fmla="*/ 49 w 72"/>
                <a:gd name="T45" fmla="*/ 59 h 63"/>
                <a:gd name="T46" fmla="*/ 68 w 72"/>
                <a:gd name="T47" fmla="*/ 21 h 63"/>
                <a:gd name="T48" fmla="*/ 65 w 72"/>
                <a:gd name="T49" fmla="*/ 24 h 63"/>
                <a:gd name="T50" fmla="*/ 62 w 72"/>
                <a:gd name="T51" fmla="*/ 21 h 63"/>
                <a:gd name="T52" fmla="*/ 65 w 72"/>
                <a:gd name="T53" fmla="*/ 17 h 63"/>
                <a:gd name="T54" fmla="*/ 68 w 72"/>
                <a:gd name="T55" fmla="*/ 2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72" h="63">
                  <a:moveTo>
                    <a:pt x="18" y="0"/>
                  </a:moveTo>
                  <a:cubicBezTo>
                    <a:pt x="54" y="0"/>
                    <a:pt x="54" y="0"/>
                    <a:pt x="54" y="0"/>
                  </a:cubicBezTo>
                  <a:cubicBezTo>
                    <a:pt x="54" y="9"/>
                    <a:pt x="54" y="9"/>
                    <a:pt x="54" y="9"/>
                  </a:cubicBezTo>
                  <a:cubicBezTo>
                    <a:pt x="18" y="9"/>
                    <a:pt x="18" y="9"/>
                    <a:pt x="18" y="9"/>
                  </a:cubicBezTo>
                  <a:lnTo>
                    <a:pt x="18" y="0"/>
                  </a:lnTo>
                  <a:close/>
                  <a:moveTo>
                    <a:pt x="67" y="14"/>
                  </a:moveTo>
                  <a:cubicBezTo>
                    <a:pt x="4" y="14"/>
                    <a:pt x="4" y="14"/>
                    <a:pt x="4" y="14"/>
                  </a:cubicBezTo>
                  <a:cubicBezTo>
                    <a:pt x="2" y="14"/>
                    <a:pt x="0" y="16"/>
                    <a:pt x="0" y="18"/>
                  </a:cubicBezTo>
                  <a:cubicBezTo>
                    <a:pt x="0" y="41"/>
                    <a:pt x="0" y="41"/>
                    <a:pt x="0" y="41"/>
                  </a:cubicBezTo>
                  <a:cubicBezTo>
                    <a:pt x="0" y="43"/>
                    <a:pt x="2" y="45"/>
                    <a:pt x="4" y="45"/>
                  </a:cubicBezTo>
                  <a:cubicBezTo>
                    <a:pt x="18" y="45"/>
                    <a:pt x="18" y="45"/>
                    <a:pt x="18" y="45"/>
                  </a:cubicBezTo>
                  <a:cubicBezTo>
                    <a:pt x="18" y="63"/>
                    <a:pt x="18" y="63"/>
                    <a:pt x="18" y="63"/>
                  </a:cubicBezTo>
                  <a:cubicBezTo>
                    <a:pt x="54" y="63"/>
                    <a:pt x="54" y="63"/>
                    <a:pt x="54" y="63"/>
                  </a:cubicBezTo>
                  <a:cubicBezTo>
                    <a:pt x="54" y="45"/>
                    <a:pt x="54" y="45"/>
                    <a:pt x="54" y="45"/>
                  </a:cubicBezTo>
                  <a:cubicBezTo>
                    <a:pt x="67" y="45"/>
                    <a:pt x="67" y="45"/>
                    <a:pt x="67" y="45"/>
                  </a:cubicBezTo>
                  <a:cubicBezTo>
                    <a:pt x="70" y="45"/>
                    <a:pt x="72" y="43"/>
                    <a:pt x="72" y="41"/>
                  </a:cubicBezTo>
                  <a:cubicBezTo>
                    <a:pt x="72" y="18"/>
                    <a:pt x="72" y="18"/>
                    <a:pt x="72" y="18"/>
                  </a:cubicBezTo>
                  <a:cubicBezTo>
                    <a:pt x="72" y="16"/>
                    <a:pt x="70" y="14"/>
                    <a:pt x="67" y="14"/>
                  </a:cubicBezTo>
                  <a:close/>
                  <a:moveTo>
                    <a:pt x="49" y="59"/>
                  </a:moveTo>
                  <a:cubicBezTo>
                    <a:pt x="22" y="59"/>
                    <a:pt x="22" y="59"/>
                    <a:pt x="22" y="59"/>
                  </a:cubicBezTo>
                  <a:cubicBezTo>
                    <a:pt x="22" y="36"/>
                    <a:pt x="22" y="36"/>
                    <a:pt x="22" y="36"/>
                  </a:cubicBezTo>
                  <a:cubicBezTo>
                    <a:pt x="49" y="36"/>
                    <a:pt x="49" y="36"/>
                    <a:pt x="49" y="36"/>
                  </a:cubicBezTo>
                  <a:lnTo>
                    <a:pt x="49" y="59"/>
                  </a:lnTo>
                  <a:close/>
                  <a:moveTo>
                    <a:pt x="68" y="21"/>
                  </a:moveTo>
                  <a:cubicBezTo>
                    <a:pt x="68" y="22"/>
                    <a:pt x="67" y="24"/>
                    <a:pt x="65" y="24"/>
                  </a:cubicBezTo>
                  <a:cubicBezTo>
                    <a:pt x="63" y="24"/>
                    <a:pt x="62" y="22"/>
                    <a:pt x="62" y="21"/>
                  </a:cubicBezTo>
                  <a:cubicBezTo>
                    <a:pt x="62" y="19"/>
                    <a:pt x="63" y="17"/>
                    <a:pt x="65" y="17"/>
                  </a:cubicBezTo>
                  <a:cubicBezTo>
                    <a:pt x="67" y="17"/>
                    <a:pt x="68" y="19"/>
                    <a:pt x="68" y="21"/>
                  </a:cubicBezTo>
                  <a:close/>
                </a:path>
              </a:pathLst>
            </a:custGeom>
            <a:solidFill>
              <a:srgbClr val="6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21" name="Freeform 110"/>
            <p:cNvSpPr>
              <a:spLocks noEditPoints="1"/>
            </p:cNvSpPr>
            <p:nvPr/>
          </p:nvSpPr>
          <p:spPr bwMode="auto">
            <a:xfrm>
              <a:off x="3377" y="2097"/>
              <a:ext cx="89" cy="89"/>
            </a:xfrm>
            <a:custGeom>
              <a:avLst/>
              <a:gdLst>
                <a:gd name="T0" fmla="*/ 13 w 72"/>
                <a:gd name="T1" fmla="*/ 36 h 72"/>
                <a:gd name="T2" fmla="*/ 13 w 72"/>
                <a:gd name="T3" fmla="*/ 33 h 72"/>
                <a:gd name="T4" fmla="*/ 1 w 72"/>
                <a:gd name="T5" fmla="*/ 29 h 72"/>
                <a:gd name="T6" fmla="*/ 0 w 72"/>
                <a:gd name="T7" fmla="*/ 36 h 72"/>
                <a:gd name="T8" fmla="*/ 11 w 72"/>
                <a:gd name="T9" fmla="*/ 62 h 72"/>
                <a:gd name="T10" fmla="*/ 19 w 72"/>
                <a:gd name="T11" fmla="*/ 51 h 72"/>
                <a:gd name="T12" fmla="*/ 13 w 72"/>
                <a:gd name="T13" fmla="*/ 36 h 72"/>
                <a:gd name="T14" fmla="*/ 58 w 72"/>
                <a:gd name="T15" fmla="*/ 36 h 72"/>
                <a:gd name="T16" fmla="*/ 52 w 72"/>
                <a:gd name="T17" fmla="*/ 51 h 72"/>
                <a:gd name="T18" fmla="*/ 60 w 72"/>
                <a:gd name="T19" fmla="*/ 62 h 72"/>
                <a:gd name="T20" fmla="*/ 72 w 72"/>
                <a:gd name="T21" fmla="*/ 36 h 72"/>
                <a:gd name="T22" fmla="*/ 71 w 72"/>
                <a:gd name="T23" fmla="*/ 29 h 72"/>
                <a:gd name="T24" fmla="*/ 58 w 72"/>
                <a:gd name="T25" fmla="*/ 33 h 72"/>
                <a:gd name="T26" fmla="*/ 58 w 72"/>
                <a:gd name="T27" fmla="*/ 36 h 72"/>
                <a:gd name="T28" fmla="*/ 40 w 72"/>
                <a:gd name="T29" fmla="*/ 14 h 72"/>
                <a:gd name="T30" fmla="*/ 55 w 72"/>
                <a:gd name="T31" fmla="*/ 25 h 72"/>
                <a:gd name="T32" fmla="*/ 68 w 72"/>
                <a:gd name="T33" fmla="*/ 21 h 72"/>
                <a:gd name="T34" fmla="*/ 40 w 72"/>
                <a:gd name="T35" fmla="*/ 0 h 72"/>
                <a:gd name="T36" fmla="*/ 40 w 72"/>
                <a:gd name="T37" fmla="*/ 14 h 72"/>
                <a:gd name="T38" fmla="*/ 16 w 72"/>
                <a:gd name="T39" fmla="*/ 25 h 72"/>
                <a:gd name="T40" fmla="*/ 31 w 72"/>
                <a:gd name="T41" fmla="*/ 14 h 72"/>
                <a:gd name="T42" fmla="*/ 31 w 72"/>
                <a:gd name="T43" fmla="*/ 0 h 72"/>
                <a:gd name="T44" fmla="*/ 3 w 72"/>
                <a:gd name="T45" fmla="*/ 21 h 72"/>
                <a:gd name="T46" fmla="*/ 16 w 72"/>
                <a:gd name="T47" fmla="*/ 25 h 72"/>
                <a:gd name="T48" fmla="*/ 45 w 72"/>
                <a:gd name="T49" fmla="*/ 56 h 72"/>
                <a:gd name="T50" fmla="*/ 36 w 72"/>
                <a:gd name="T51" fmla="*/ 58 h 72"/>
                <a:gd name="T52" fmla="*/ 26 w 72"/>
                <a:gd name="T53" fmla="*/ 56 h 72"/>
                <a:gd name="T54" fmla="*/ 18 w 72"/>
                <a:gd name="T55" fmla="*/ 67 h 72"/>
                <a:gd name="T56" fmla="*/ 36 w 72"/>
                <a:gd name="T57" fmla="*/ 72 h 72"/>
                <a:gd name="T58" fmla="*/ 53 w 72"/>
                <a:gd name="T59" fmla="*/ 67 h 72"/>
                <a:gd name="T60" fmla="*/ 45 w 72"/>
                <a:gd name="T61" fmla="*/ 56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2">
                  <a:moveTo>
                    <a:pt x="13" y="36"/>
                  </a:moveTo>
                  <a:cubicBezTo>
                    <a:pt x="13" y="35"/>
                    <a:pt x="13" y="34"/>
                    <a:pt x="13" y="33"/>
                  </a:cubicBezTo>
                  <a:cubicBezTo>
                    <a:pt x="1" y="29"/>
                    <a:pt x="1" y="29"/>
                    <a:pt x="1" y="29"/>
                  </a:cubicBezTo>
                  <a:cubicBezTo>
                    <a:pt x="0" y="31"/>
                    <a:pt x="0" y="34"/>
                    <a:pt x="0" y="36"/>
                  </a:cubicBezTo>
                  <a:cubicBezTo>
                    <a:pt x="0" y="46"/>
                    <a:pt x="4" y="55"/>
                    <a:pt x="11" y="62"/>
                  </a:cubicBezTo>
                  <a:cubicBezTo>
                    <a:pt x="19" y="51"/>
                    <a:pt x="19" y="51"/>
                    <a:pt x="19" y="51"/>
                  </a:cubicBezTo>
                  <a:cubicBezTo>
                    <a:pt x="16" y="47"/>
                    <a:pt x="13" y="42"/>
                    <a:pt x="13" y="36"/>
                  </a:cubicBezTo>
                  <a:close/>
                  <a:moveTo>
                    <a:pt x="58" y="36"/>
                  </a:moveTo>
                  <a:cubicBezTo>
                    <a:pt x="58" y="42"/>
                    <a:pt x="56" y="47"/>
                    <a:pt x="52" y="51"/>
                  </a:cubicBezTo>
                  <a:cubicBezTo>
                    <a:pt x="60" y="62"/>
                    <a:pt x="60" y="62"/>
                    <a:pt x="60" y="62"/>
                  </a:cubicBezTo>
                  <a:cubicBezTo>
                    <a:pt x="67" y="55"/>
                    <a:pt x="72" y="46"/>
                    <a:pt x="72" y="36"/>
                  </a:cubicBezTo>
                  <a:cubicBezTo>
                    <a:pt x="72" y="34"/>
                    <a:pt x="71" y="31"/>
                    <a:pt x="71" y="29"/>
                  </a:cubicBezTo>
                  <a:cubicBezTo>
                    <a:pt x="58" y="33"/>
                    <a:pt x="58" y="33"/>
                    <a:pt x="58" y="33"/>
                  </a:cubicBezTo>
                  <a:cubicBezTo>
                    <a:pt x="58" y="34"/>
                    <a:pt x="58" y="35"/>
                    <a:pt x="58" y="36"/>
                  </a:cubicBezTo>
                  <a:close/>
                  <a:moveTo>
                    <a:pt x="40" y="14"/>
                  </a:moveTo>
                  <a:cubicBezTo>
                    <a:pt x="47" y="15"/>
                    <a:pt x="52" y="19"/>
                    <a:pt x="55" y="25"/>
                  </a:cubicBezTo>
                  <a:cubicBezTo>
                    <a:pt x="68" y="21"/>
                    <a:pt x="68" y="21"/>
                    <a:pt x="68" y="21"/>
                  </a:cubicBezTo>
                  <a:cubicBezTo>
                    <a:pt x="63" y="10"/>
                    <a:pt x="53" y="2"/>
                    <a:pt x="40" y="0"/>
                  </a:cubicBezTo>
                  <a:lnTo>
                    <a:pt x="40" y="14"/>
                  </a:lnTo>
                  <a:close/>
                  <a:moveTo>
                    <a:pt x="16" y="25"/>
                  </a:moveTo>
                  <a:cubicBezTo>
                    <a:pt x="19" y="19"/>
                    <a:pt x="25" y="15"/>
                    <a:pt x="31" y="14"/>
                  </a:cubicBezTo>
                  <a:cubicBezTo>
                    <a:pt x="31" y="0"/>
                    <a:pt x="31" y="0"/>
                    <a:pt x="31" y="0"/>
                  </a:cubicBezTo>
                  <a:cubicBezTo>
                    <a:pt x="19" y="2"/>
                    <a:pt x="8" y="10"/>
                    <a:pt x="3" y="21"/>
                  </a:cubicBezTo>
                  <a:lnTo>
                    <a:pt x="16" y="25"/>
                  </a:lnTo>
                  <a:close/>
                  <a:moveTo>
                    <a:pt x="45" y="56"/>
                  </a:moveTo>
                  <a:cubicBezTo>
                    <a:pt x="42" y="58"/>
                    <a:pt x="39" y="58"/>
                    <a:pt x="36" y="58"/>
                  </a:cubicBezTo>
                  <a:cubicBezTo>
                    <a:pt x="32" y="58"/>
                    <a:pt x="29" y="58"/>
                    <a:pt x="26" y="56"/>
                  </a:cubicBezTo>
                  <a:cubicBezTo>
                    <a:pt x="18" y="67"/>
                    <a:pt x="18" y="67"/>
                    <a:pt x="18" y="67"/>
                  </a:cubicBezTo>
                  <a:cubicBezTo>
                    <a:pt x="24" y="70"/>
                    <a:pt x="30" y="72"/>
                    <a:pt x="36" y="72"/>
                  </a:cubicBezTo>
                  <a:cubicBezTo>
                    <a:pt x="42" y="72"/>
                    <a:pt x="48" y="70"/>
                    <a:pt x="53" y="67"/>
                  </a:cubicBezTo>
                  <a:lnTo>
                    <a:pt x="45" y="56"/>
                  </a:lnTo>
                  <a:close/>
                </a:path>
              </a:pathLst>
            </a:custGeom>
            <a:solidFill>
              <a:srgbClr val="00B2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22" name="Freeform 111"/>
            <p:cNvSpPr>
              <a:spLocks noEditPoints="1"/>
            </p:cNvSpPr>
            <p:nvPr/>
          </p:nvSpPr>
          <p:spPr bwMode="auto">
            <a:xfrm>
              <a:off x="3557" y="1037"/>
              <a:ext cx="85" cy="85"/>
            </a:xfrm>
            <a:custGeom>
              <a:avLst/>
              <a:gdLst>
                <a:gd name="T0" fmla="*/ 35 w 69"/>
                <a:gd name="T1" fmla="*/ 0 h 69"/>
                <a:gd name="T2" fmla="*/ 0 w 69"/>
                <a:gd name="T3" fmla="*/ 34 h 69"/>
                <a:gd name="T4" fmla="*/ 35 w 69"/>
                <a:gd name="T5" fmla="*/ 69 h 69"/>
                <a:gd name="T6" fmla="*/ 69 w 69"/>
                <a:gd name="T7" fmla="*/ 34 h 69"/>
                <a:gd name="T8" fmla="*/ 35 w 69"/>
                <a:gd name="T9" fmla="*/ 0 h 69"/>
                <a:gd name="T10" fmla="*/ 35 w 69"/>
                <a:gd name="T11" fmla="*/ 62 h 69"/>
                <a:gd name="T12" fmla="*/ 7 w 69"/>
                <a:gd name="T13" fmla="*/ 34 h 69"/>
                <a:gd name="T14" fmla="*/ 35 w 69"/>
                <a:gd name="T15" fmla="*/ 7 h 69"/>
                <a:gd name="T16" fmla="*/ 62 w 69"/>
                <a:gd name="T17" fmla="*/ 34 h 69"/>
                <a:gd name="T18" fmla="*/ 35 w 69"/>
                <a:gd name="T19" fmla="*/ 62 h 69"/>
                <a:gd name="T20" fmla="*/ 22 w 69"/>
                <a:gd name="T21" fmla="*/ 24 h 69"/>
                <a:gd name="T22" fmla="*/ 37 w 69"/>
                <a:gd name="T23" fmla="*/ 34 h 69"/>
                <a:gd name="T24" fmla="*/ 22 w 69"/>
                <a:gd name="T25" fmla="*/ 45 h 69"/>
                <a:gd name="T26" fmla="*/ 22 w 69"/>
                <a:gd name="T27" fmla="*/ 24 h 69"/>
                <a:gd name="T28" fmla="*/ 39 w 69"/>
                <a:gd name="T29" fmla="*/ 24 h 69"/>
                <a:gd name="T30" fmla="*/ 54 w 69"/>
                <a:gd name="T31" fmla="*/ 34 h 69"/>
                <a:gd name="T32" fmla="*/ 39 w 69"/>
                <a:gd name="T33" fmla="*/ 45 h 69"/>
                <a:gd name="T34" fmla="*/ 39 w 69"/>
                <a:gd name="T35" fmla="*/ 2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9" h="69">
                  <a:moveTo>
                    <a:pt x="35" y="0"/>
                  </a:moveTo>
                  <a:cubicBezTo>
                    <a:pt x="16" y="0"/>
                    <a:pt x="0" y="16"/>
                    <a:pt x="0" y="34"/>
                  </a:cubicBezTo>
                  <a:cubicBezTo>
                    <a:pt x="0" y="53"/>
                    <a:pt x="16" y="69"/>
                    <a:pt x="35" y="69"/>
                  </a:cubicBezTo>
                  <a:cubicBezTo>
                    <a:pt x="53" y="69"/>
                    <a:pt x="69" y="53"/>
                    <a:pt x="69" y="34"/>
                  </a:cubicBezTo>
                  <a:cubicBezTo>
                    <a:pt x="69" y="16"/>
                    <a:pt x="53" y="0"/>
                    <a:pt x="35" y="0"/>
                  </a:cubicBezTo>
                  <a:close/>
                  <a:moveTo>
                    <a:pt x="35" y="62"/>
                  </a:moveTo>
                  <a:cubicBezTo>
                    <a:pt x="19" y="62"/>
                    <a:pt x="7" y="50"/>
                    <a:pt x="7" y="34"/>
                  </a:cubicBezTo>
                  <a:cubicBezTo>
                    <a:pt x="7" y="19"/>
                    <a:pt x="19" y="7"/>
                    <a:pt x="35" y="7"/>
                  </a:cubicBezTo>
                  <a:cubicBezTo>
                    <a:pt x="50" y="7"/>
                    <a:pt x="62" y="19"/>
                    <a:pt x="62" y="34"/>
                  </a:cubicBezTo>
                  <a:cubicBezTo>
                    <a:pt x="62" y="50"/>
                    <a:pt x="50" y="62"/>
                    <a:pt x="35" y="62"/>
                  </a:cubicBezTo>
                  <a:close/>
                  <a:moveTo>
                    <a:pt x="22" y="24"/>
                  </a:moveTo>
                  <a:cubicBezTo>
                    <a:pt x="37" y="34"/>
                    <a:pt x="37" y="34"/>
                    <a:pt x="37" y="34"/>
                  </a:cubicBezTo>
                  <a:cubicBezTo>
                    <a:pt x="22" y="45"/>
                    <a:pt x="22" y="45"/>
                    <a:pt x="22" y="45"/>
                  </a:cubicBezTo>
                  <a:lnTo>
                    <a:pt x="22" y="24"/>
                  </a:lnTo>
                  <a:close/>
                  <a:moveTo>
                    <a:pt x="39" y="24"/>
                  </a:moveTo>
                  <a:cubicBezTo>
                    <a:pt x="54" y="34"/>
                    <a:pt x="54" y="34"/>
                    <a:pt x="54" y="34"/>
                  </a:cubicBezTo>
                  <a:cubicBezTo>
                    <a:pt x="39" y="45"/>
                    <a:pt x="39" y="45"/>
                    <a:pt x="39" y="45"/>
                  </a:cubicBezTo>
                  <a:lnTo>
                    <a:pt x="39" y="24"/>
                  </a:lnTo>
                  <a:close/>
                </a:path>
              </a:pathLst>
            </a:custGeom>
            <a:solidFill>
              <a:srgbClr val="CF0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23" name="Freeform 112"/>
            <p:cNvSpPr>
              <a:spLocks/>
            </p:cNvSpPr>
            <p:nvPr/>
          </p:nvSpPr>
          <p:spPr bwMode="auto">
            <a:xfrm>
              <a:off x="3274" y="1807"/>
              <a:ext cx="94" cy="97"/>
            </a:xfrm>
            <a:custGeom>
              <a:avLst/>
              <a:gdLst>
                <a:gd name="T0" fmla="*/ 44 w 94"/>
                <a:gd name="T1" fmla="*/ 97 h 97"/>
                <a:gd name="T2" fmla="*/ 44 w 94"/>
                <a:gd name="T3" fmla="*/ 53 h 97"/>
                <a:gd name="T4" fmla="*/ 0 w 94"/>
                <a:gd name="T5" fmla="*/ 97 h 97"/>
                <a:gd name="T6" fmla="*/ 0 w 94"/>
                <a:gd name="T7" fmla="*/ 0 h 97"/>
                <a:gd name="T8" fmla="*/ 44 w 94"/>
                <a:gd name="T9" fmla="*/ 45 h 97"/>
                <a:gd name="T10" fmla="*/ 44 w 94"/>
                <a:gd name="T11" fmla="*/ 0 h 97"/>
                <a:gd name="T12" fmla="*/ 94 w 94"/>
                <a:gd name="T13" fmla="*/ 49 h 97"/>
                <a:gd name="T14" fmla="*/ 44 w 94"/>
                <a:gd name="T15" fmla="*/ 97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4" h="97">
                  <a:moveTo>
                    <a:pt x="44" y="97"/>
                  </a:moveTo>
                  <a:lnTo>
                    <a:pt x="44" y="53"/>
                  </a:lnTo>
                  <a:lnTo>
                    <a:pt x="0" y="97"/>
                  </a:lnTo>
                  <a:lnTo>
                    <a:pt x="0" y="0"/>
                  </a:lnTo>
                  <a:lnTo>
                    <a:pt x="44" y="45"/>
                  </a:lnTo>
                  <a:lnTo>
                    <a:pt x="44" y="0"/>
                  </a:lnTo>
                  <a:lnTo>
                    <a:pt x="94" y="49"/>
                  </a:lnTo>
                  <a:lnTo>
                    <a:pt x="44" y="97"/>
                  </a:lnTo>
                  <a:close/>
                </a:path>
              </a:pathLst>
            </a:custGeom>
            <a:solidFill>
              <a:srgbClr val="00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24" name="Freeform 113"/>
            <p:cNvSpPr>
              <a:spLocks noEditPoints="1"/>
            </p:cNvSpPr>
            <p:nvPr/>
          </p:nvSpPr>
          <p:spPr bwMode="auto">
            <a:xfrm>
              <a:off x="3364" y="1468"/>
              <a:ext cx="98" cy="99"/>
            </a:xfrm>
            <a:custGeom>
              <a:avLst/>
              <a:gdLst>
                <a:gd name="T0" fmla="*/ 0 w 98"/>
                <a:gd name="T1" fmla="*/ 99 h 99"/>
                <a:gd name="T2" fmla="*/ 49 w 98"/>
                <a:gd name="T3" fmla="*/ 99 h 99"/>
                <a:gd name="T4" fmla="*/ 49 w 98"/>
                <a:gd name="T5" fmla="*/ 0 h 99"/>
                <a:gd name="T6" fmla="*/ 0 w 98"/>
                <a:gd name="T7" fmla="*/ 0 h 99"/>
                <a:gd name="T8" fmla="*/ 0 w 98"/>
                <a:gd name="T9" fmla="*/ 99 h 99"/>
                <a:gd name="T10" fmla="*/ 31 w 98"/>
                <a:gd name="T11" fmla="*/ 13 h 99"/>
                <a:gd name="T12" fmla="*/ 43 w 98"/>
                <a:gd name="T13" fmla="*/ 13 h 99"/>
                <a:gd name="T14" fmla="*/ 43 w 98"/>
                <a:gd name="T15" fmla="*/ 25 h 99"/>
                <a:gd name="T16" fmla="*/ 31 w 98"/>
                <a:gd name="T17" fmla="*/ 25 h 99"/>
                <a:gd name="T18" fmla="*/ 31 w 98"/>
                <a:gd name="T19" fmla="*/ 13 h 99"/>
                <a:gd name="T20" fmla="*/ 31 w 98"/>
                <a:gd name="T21" fmla="*/ 37 h 99"/>
                <a:gd name="T22" fmla="*/ 43 w 98"/>
                <a:gd name="T23" fmla="*/ 37 h 99"/>
                <a:gd name="T24" fmla="*/ 43 w 98"/>
                <a:gd name="T25" fmla="*/ 49 h 99"/>
                <a:gd name="T26" fmla="*/ 31 w 98"/>
                <a:gd name="T27" fmla="*/ 49 h 99"/>
                <a:gd name="T28" fmla="*/ 31 w 98"/>
                <a:gd name="T29" fmla="*/ 37 h 99"/>
                <a:gd name="T30" fmla="*/ 31 w 98"/>
                <a:gd name="T31" fmla="*/ 62 h 99"/>
                <a:gd name="T32" fmla="*/ 43 w 98"/>
                <a:gd name="T33" fmla="*/ 62 h 99"/>
                <a:gd name="T34" fmla="*/ 43 w 98"/>
                <a:gd name="T35" fmla="*/ 74 h 99"/>
                <a:gd name="T36" fmla="*/ 31 w 98"/>
                <a:gd name="T37" fmla="*/ 74 h 99"/>
                <a:gd name="T38" fmla="*/ 31 w 98"/>
                <a:gd name="T39" fmla="*/ 62 h 99"/>
                <a:gd name="T40" fmla="*/ 6 w 98"/>
                <a:gd name="T41" fmla="*/ 13 h 99"/>
                <a:gd name="T42" fmla="*/ 18 w 98"/>
                <a:gd name="T43" fmla="*/ 13 h 99"/>
                <a:gd name="T44" fmla="*/ 18 w 98"/>
                <a:gd name="T45" fmla="*/ 25 h 99"/>
                <a:gd name="T46" fmla="*/ 6 w 98"/>
                <a:gd name="T47" fmla="*/ 25 h 99"/>
                <a:gd name="T48" fmla="*/ 6 w 98"/>
                <a:gd name="T49" fmla="*/ 13 h 99"/>
                <a:gd name="T50" fmla="*/ 6 w 98"/>
                <a:gd name="T51" fmla="*/ 37 h 99"/>
                <a:gd name="T52" fmla="*/ 18 w 98"/>
                <a:gd name="T53" fmla="*/ 37 h 99"/>
                <a:gd name="T54" fmla="*/ 18 w 98"/>
                <a:gd name="T55" fmla="*/ 49 h 99"/>
                <a:gd name="T56" fmla="*/ 6 w 98"/>
                <a:gd name="T57" fmla="*/ 49 h 99"/>
                <a:gd name="T58" fmla="*/ 6 w 98"/>
                <a:gd name="T59" fmla="*/ 37 h 99"/>
                <a:gd name="T60" fmla="*/ 6 w 98"/>
                <a:gd name="T61" fmla="*/ 62 h 99"/>
                <a:gd name="T62" fmla="*/ 18 w 98"/>
                <a:gd name="T63" fmla="*/ 62 h 99"/>
                <a:gd name="T64" fmla="*/ 18 w 98"/>
                <a:gd name="T65" fmla="*/ 74 h 99"/>
                <a:gd name="T66" fmla="*/ 6 w 98"/>
                <a:gd name="T67" fmla="*/ 74 h 99"/>
                <a:gd name="T68" fmla="*/ 6 w 98"/>
                <a:gd name="T69" fmla="*/ 62 h 99"/>
                <a:gd name="T70" fmla="*/ 55 w 98"/>
                <a:gd name="T71" fmla="*/ 31 h 99"/>
                <a:gd name="T72" fmla="*/ 98 w 98"/>
                <a:gd name="T73" fmla="*/ 31 h 99"/>
                <a:gd name="T74" fmla="*/ 98 w 98"/>
                <a:gd name="T75" fmla="*/ 37 h 99"/>
                <a:gd name="T76" fmla="*/ 55 w 98"/>
                <a:gd name="T77" fmla="*/ 37 h 99"/>
                <a:gd name="T78" fmla="*/ 55 w 98"/>
                <a:gd name="T79" fmla="*/ 31 h 99"/>
                <a:gd name="T80" fmla="*/ 55 w 98"/>
                <a:gd name="T81" fmla="*/ 99 h 99"/>
                <a:gd name="T82" fmla="*/ 67 w 98"/>
                <a:gd name="T83" fmla="*/ 99 h 99"/>
                <a:gd name="T84" fmla="*/ 67 w 98"/>
                <a:gd name="T85" fmla="*/ 74 h 99"/>
                <a:gd name="T86" fmla="*/ 86 w 98"/>
                <a:gd name="T87" fmla="*/ 74 h 99"/>
                <a:gd name="T88" fmla="*/ 86 w 98"/>
                <a:gd name="T89" fmla="*/ 99 h 99"/>
                <a:gd name="T90" fmla="*/ 98 w 98"/>
                <a:gd name="T91" fmla="*/ 99 h 99"/>
                <a:gd name="T92" fmla="*/ 98 w 98"/>
                <a:gd name="T93" fmla="*/ 43 h 99"/>
                <a:gd name="T94" fmla="*/ 55 w 98"/>
                <a:gd name="T95" fmla="*/ 43 h 99"/>
                <a:gd name="T96" fmla="*/ 55 w 98"/>
                <a:gd name="T97" fmla="*/ 99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8" h="99">
                  <a:moveTo>
                    <a:pt x="0" y="99"/>
                  </a:moveTo>
                  <a:lnTo>
                    <a:pt x="49" y="99"/>
                  </a:lnTo>
                  <a:lnTo>
                    <a:pt x="49" y="0"/>
                  </a:lnTo>
                  <a:lnTo>
                    <a:pt x="0" y="0"/>
                  </a:lnTo>
                  <a:lnTo>
                    <a:pt x="0" y="99"/>
                  </a:lnTo>
                  <a:close/>
                  <a:moveTo>
                    <a:pt x="31" y="13"/>
                  </a:moveTo>
                  <a:lnTo>
                    <a:pt x="43" y="13"/>
                  </a:lnTo>
                  <a:lnTo>
                    <a:pt x="43" y="25"/>
                  </a:lnTo>
                  <a:lnTo>
                    <a:pt x="31" y="25"/>
                  </a:lnTo>
                  <a:lnTo>
                    <a:pt x="31" y="13"/>
                  </a:lnTo>
                  <a:close/>
                  <a:moveTo>
                    <a:pt x="31" y="37"/>
                  </a:moveTo>
                  <a:lnTo>
                    <a:pt x="43" y="37"/>
                  </a:lnTo>
                  <a:lnTo>
                    <a:pt x="43" y="49"/>
                  </a:lnTo>
                  <a:lnTo>
                    <a:pt x="31" y="49"/>
                  </a:lnTo>
                  <a:lnTo>
                    <a:pt x="31" y="37"/>
                  </a:lnTo>
                  <a:close/>
                  <a:moveTo>
                    <a:pt x="31" y="62"/>
                  </a:moveTo>
                  <a:lnTo>
                    <a:pt x="43" y="62"/>
                  </a:lnTo>
                  <a:lnTo>
                    <a:pt x="43" y="74"/>
                  </a:lnTo>
                  <a:lnTo>
                    <a:pt x="31" y="74"/>
                  </a:lnTo>
                  <a:lnTo>
                    <a:pt x="31" y="62"/>
                  </a:lnTo>
                  <a:close/>
                  <a:moveTo>
                    <a:pt x="6" y="13"/>
                  </a:moveTo>
                  <a:lnTo>
                    <a:pt x="18" y="13"/>
                  </a:lnTo>
                  <a:lnTo>
                    <a:pt x="18" y="25"/>
                  </a:lnTo>
                  <a:lnTo>
                    <a:pt x="6" y="25"/>
                  </a:lnTo>
                  <a:lnTo>
                    <a:pt x="6" y="13"/>
                  </a:lnTo>
                  <a:close/>
                  <a:moveTo>
                    <a:pt x="6" y="37"/>
                  </a:moveTo>
                  <a:lnTo>
                    <a:pt x="18" y="37"/>
                  </a:lnTo>
                  <a:lnTo>
                    <a:pt x="18" y="49"/>
                  </a:lnTo>
                  <a:lnTo>
                    <a:pt x="6" y="49"/>
                  </a:lnTo>
                  <a:lnTo>
                    <a:pt x="6" y="37"/>
                  </a:lnTo>
                  <a:close/>
                  <a:moveTo>
                    <a:pt x="6" y="62"/>
                  </a:moveTo>
                  <a:lnTo>
                    <a:pt x="18" y="62"/>
                  </a:lnTo>
                  <a:lnTo>
                    <a:pt x="18" y="74"/>
                  </a:lnTo>
                  <a:lnTo>
                    <a:pt x="6" y="74"/>
                  </a:lnTo>
                  <a:lnTo>
                    <a:pt x="6" y="62"/>
                  </a:lnTo>
                  <a:close/>
                  <a:moveTo>
                    <a:pt x="55" y="31"/>
                  </a:moveTo>
                  <a:lnTo>
                    <a:pt x="98" y="31"/>
                  </a:lnTo>
                  <a:lnTo>
                    <a:pt x="98" y="37"/>
                  </a:lnTo>
                  <a:lnTo>
                    <a:pt x="55" y="37"/>
                  </a:lnTo>
                  <a:lnTo>
                    <a:pt x="55" y="31"/>
                  </a:lnTo>
                  <a:close/>
                  <a:moveTo>
                    <a:pt x="55" y="99"/>
                  </a:moveTo>
                  <a:lnTo>
                    <a:pt x="67" y="99"/>
                  </a:lnTo>
                  <a:lnTo>
                    <a:pt x="67" y="74"/>
                  </a:lnTo>
                  <a:lnTo>
                    <a:pt x="86" y="74"/>
                  </a:lnTo>
                  <a:lnTo>
                    <a:pt x="86" y="99"/>
                  </a:lnTo>
                  <a:lnTo>
                    <a:pt x="98" y="99"/>
                  </a:lnTo>
                  <a:lnTo>
                    <a:pt x="98" y="43"/>
                  </a:lnTo>
                  <a:lnTo>
                    <a:pt x="55" y="43"/>
                  </a:lnTo>
                  <a:lnTo>
                    <a:pt x="55" y="99"/>
                  </a:lnTo>
                  <a:close/>
                </a:path>
              </a:pathLst>
            </a:custGeom>
            <a:solidFill>
              <a:srgbClr val="00B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25" name="Freeform 114"/>
            <p:cNvSpPr>
              <a:spLocks noEditPoints="1"/>
            </p:cNvSpPr>
            <p:nvPr/>
          </p:nvSpPr>
          <p:spPr bwMode="auto">
            <a:xfrm>
              <a:off x="3407" y="1634"/>
              <a:ext cx="56" cy="59"/>
            </a:xfrm>
            <a:custGeom>
              <a:avLst/>
              <a:gdLst>
                <a:gd name="T0" fmla="*/ 43 w 46"/>
                <a:gd name="T1" fmla="*/ 28 h 48"/>
                <a:gd name="T2" fmla="*/ 46 w 46"/>
                <a:gd name="T3" fmla="*/ 16 h 48"/>
                <a:gd name="T4" fmla="*/ 41 w 46"/>
                <a:gd name="T5" fmla="*/ 8 h 48"/>
                <a:gd name="T6" fmla="*/ 37 w 46"/>
                <a:gd name="T7" fmla="*/ 9 h 48"/>
                <a:gd name="T8" fmla="*/ 28 w 46"/>
                <a:gd name="T9" fmla="*/ 0 h 48"/>
                <a:gd name="T10" fmla="*/ 18 w 46"/>
                <a:gd name="T11" fmla="*/ 0 h 48"/>
                <a:gd name="T12" fmla="*/ 17 w 46"/>
                <a:gd name="T13" fmla="*/ 4 h 48"/>
                <a:gd name="T14" fmla="*/ 4 w 46"/>
                <a:gd name="T15" fmla="*/ 8 h 48"/>
                <a:gd name="T16" fmla="*/ 0 w 46"/>
                <a:gd name="T17" fmla="*/ 16 h 48"/>
                <a:gd name="T18" fmla="*/ 3 w 46"/>
                <a:gd name="T19" fmla="*/ 19 h 48"/>
                <a:gd name="T20" fmla="*/ 0 w 46"/>
                <a:gd name="T21" fmla="*/ 32 h 48"/>
                <a:gd name="T22" fmla="*/ 4 w 46"/>
                <a:gd name="T23" fmla="*/ 40 h 48"/>
                <a:gd name="T24" fmla="*/ 9 w 46"/>
                <a:gd name="T25" fmla="*/ 39 h 48"/>
                <a:gd name="T26" fmla="*/ 18 w 46"/>
                <a:gd name="T27" fmla="*/ 48 h 48"/>
                <a:gd name="T28" fmla="*/ 28 w 46"/>
                <a:gd name="T29" fmla="*/ 48 h 48"/>
                <a:gd name="T30" fmla="*/ 29 w 46"/>
                <a:gd name="T31" fmla="*/ 43 h 48"/>
                <a:gd name="T32" fmla="*/ 41 w 46"/>
                <a:gd name="T33" fmla="*/ 40 h 48"/>
                <a:gd name="T34" fmla="*/ 46 w 46"/>
                <a:gd name="T35" fmla="*/ 32 h 48"/>
                <a:gd name="T36" fmla="*/ 43 w 46"/>
                <a:gd name="T37" fmla="*/ 28 h 48"/>
                <a:gd name="T38" fmla="*/ 23 w 46"/>
                <a:gd name="T39" fmla="*/ 34 h 48"/>
                <a:gd name="T40" fmla="*/ 13 w 46"/>
                <a:gd name="T41" fmla="*/ 24 h 48"/>
                <a:gd name="T42" fmla="*/ 23 w 46"/>
                <a:gd name="T43" fmla="*/ 14 h 48"/>
                <a:gd name="T44" fmla="*/ 33 w 46"/>
                <a:gd name="T45" fmla="*/ 24 h 48"/>
                <a:gd name="T46" fmla="*/ 23 w 46"/>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6" h="48">
                  <a:moveTo>
                    <a:pt x="43" y="28"/>
                  </a:moveTo>
                  <a:cubicBezTo>
                    <a:pt x="40" y="24"/>
                    <a:pt x="42" y="18"/>
                    <a:pt x="46" y="16"/>
                  </a:cubicBezTo>
                  <a:cubicBezTo>
                    <a:pt x="41" y="8"/>
                    <a:pt x="41" y="8"/>
                    <a:pt x="41" y="8"/>
                  </a:cubicBezTo>
                  <a:cubicBezTo>
                    <a:pt x="40" y="8"/>
                    <a:pt x="39" y="9"/>
                    <a:pt x="37" y="9"/>
                  </a:cubicBezTo>
                  <a:cubicBezTo>
                    <a:pt x="32" y="9"/>
                    <a:pt x="28" y="5"/>
                    <a:pt x="28" y="0"/>
                  </a:cubicBezTo>
                  <a:cubicBezTo>
                    <a:pt x="18" y="0"/>
                    <a:pt x="18" y="0"/>
                    <a:pt x="18" y="0"/>
                  </a:cubicBezTo>
                  <a:cubicBezTo>
                    <a:pt x="18" y="1"/>
                    <a:pt x="18" y="3"/>
                    <a:pt x="17" y="4"/>
                  </a:cubicBezTo>
                  <a:cubicBezTo>
                    <a:pt x="14" y="9"/>
                    <a:pt x="9" y="10"/>
                    <a:pt x="4" y="8"/>
                  </a:cubicBezTo>
                  <a:cubicBezTo>
                    <a:pt x="0" y="16"/>
                    <a:pt x="0" y="16"/>
                    <a:pt x="0" y="16"/>
                  </a:cubicBezTo>
                  <a:cubicBezTo>
                    <a:pt x="1" y="17"/>
                    <a:pt x="2" y="18"/>
                    <a:pt x="3" y="19"/>
                  </a:cubicBezTo>
                  <a:cubicBezTo>
                    <a:pt x="6" y="24"/>
                    <a:pt x="4" y="29"/>
                    <a:pt x="0" y="32"/>
                  </a:cubicBezTo>
                  <a:cubicBezTo>
                    <a:pt x="4" y="40"/>
                    <a:pt x="4" y="40"/>
                    <a:pt x="4" y="40"/>
                  </a:cubicBezTo>
                  <a:cubicBezTo>
                    <a:pt x="6" y="39"/>
                    <a:pt x="7" y="39"/>
                    <a:pt x="9" y="39"/>
                  </a:cubicBezTo>
                  <a:cubicBezTo>
                    <a:pt x="14" y="39"/>
                    <a:pt x="18" y="43"/>
                    <a:pt x="18" y="48"/>
                  </a:cubicBezTo>
                  <a:cubicBezTo>
                    <a:pt x="28" y="48"/>
                    <a:pt x="28" y="48"/>
                    <a:pt x="28" y="48"/>
                  </a:cubicBezTo>
                  <a:cubicBezTo>
                    <a:pt x="28" y="46"/>
                    <a:pt x="28" y="45"/>
                    <a:pt x="29" y="43"/>
                  </a:cubicBezTo>
                  <a:cubicBezTo>
                    <a:pt x="31" y="39"/>
                    <a:pt x="37" y="38"/>
                    <a:pt x="41" y="40"/>
                  </a:cubicBezTo>
                  <a:cubicBezTo>
                    <a:pt x="46" y="32"/>
                    <a:pt x="46" y="32"/>
                    <a:pt x="46" y="32"/>
                  </a:cubicBezTo>
                  <a:cubicBezTo>
                    <a:pt x="45" y="31"/>
                    <a:pt x="44" y="30"/>
                    <a:pt x="43" y="28"/>
                  </a:cubicBezTo>
                  <a:close/>
                  <a:moveTo>
                    <a:pt x="23" y="34"/>
                  </a:moveTo>
                  <a:cubicBezTo>
                    <a:pt x="18" y="34"/>
                    <a:pt x="13" y="29"/>
                    <a:pt x="13" y="24"/>
                  </a:cubicBezTo>
                  <a:cubicBezTo>
                    <a:pt x="13" y="18"/>
                    <a:pt x="18" y="14"/>
                    <a:pt x="23" y="14"/>
                  </a:cubicBezTo>
                  <a:cubicBezTo>
                    <a:pt x="28" y="14"/>
                    <a:pt x="33" y="18"/>
                    <a:pt x="33" y="24"/>
                  </a:cubicBezTo>
                  <a:cubicBezTo>
                    <a:pt x="33" y="29"/>
                    <a:pt x="28" y="34"/>
                    <a:pt x="23" y="34"/>
                  </a:cubicBezTo>
                  <a:close/>
                </a:path>
              </a:pathLst>
            </a:custGeom>
            <a:solidFill>
              <a:srgbClr val="732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26" name="Freeform 115"/>
            <p:cNvSpPr>
              <a:spLocks noEditPoints="1"/>
            </p:cNvSpPr>
            <p:nvPr/>
          </p:nvSpPr>
          <p:spPr bwMode="auto">
            <a:xfrm>
              <a:off x="3217" y="1628"/>
              <a:ext cx="90" cy="102"/>
            </a:xfrm>
            <a:custGeom>
              <a:avLst/>
              <a:gdLst>
                <a:gd name="T0" fmla="*/ 58 w 74"/>
                <a:gd name="T1" fmla="*/ 25 h 83"/>
                <a:gd name="T2" fmla="*/ 62 w 74"/>
                <a:gd name="T3" fmla="*/ 21 h 83"/>
                <a:gd name="T4" fmla="*/ 68 w 74"/>
                <a:gd name="T5" fmla="*/ 12 h 83"/>
                <a:gd name="T6" fmla="*/ 65 w 74"/>
                <a:gd name="T7" fmla="*/ 2 h 83"/>
                <a:gd name="T8" fmla="*/ 58 w 74"/>
                <a:gd name="T9" fmla="*/ 0 h 83"/>
                <a:gd name="T10" fmla="*/ 46 w 74"/>
                <a:gd name="T11" fmla="*/ 5 h 83"/>
                <a:gd name="T12" fmla="*/ 36 w 74"/>
                <a:gd name="T13" fmla="*/ 23 h 83"/>
                <a:gd name="T14" fmla="*/ 27 w 74"/>
                <a:gd name="T15" fmla="*/ 6 h 83"/>
                <a:gd name="T16" fmla="*/ 18 w 74"/>
                <a:gd name="T17" fmla="*/ 2 h 83"/>
                <a:gd name="T18" fmla="*/ 11 w 74"/>
                <a:gd name="T19" fmla="*/ 5 h 83"/>
                <a:gd name="T20" fmla="*/ 12 w 74"/>
                <a:gd name="T21" fmla="*/ 21 h 83"/>
                <a:gd name="T22" fmla="*/ 18 w 74"/>
                <a:gd name="T23" fmla="*/ 25 h 83"/>
                <a:gd name="T24" fmla="*/ 0 w 74"/>
                <a:gd name="T25" fmla="*/ 25 h 83"/>
                <a:gd name="T26" fmla="*/ 0 w 74"/>
                <a:gd name="T27" fmla="*/ 46 h 83"/>
                <a:gd name="T28" fmla="*/ 5 w 74"/>
                <a:gd name="T29" fmla="*/ 46 h 83"/>
                <a:gd name="T30" fmla="*/ 5 w 74"/>
                <a:gd name="T31" fmla="*/ 83 h 83"/>
                <a:gd name="T32" fmla="*/ 68 w 74"/>
                <a:gd name="T33" fmla="*/ 83 h 83"/>
                <a:gd name="T34" fmla="*/ 68 w 74"/>
                <a:gd name="T35" fmla="*/ 46 h 83"/>
                <a:gd name="T36" fmla="*/ 74 w 74"/>
                <a:gd name="T37" fmla="*/ 46 h 83"/>
                <a:gd name="T38" fmla="*/ 74 w 74"/>
                <a:gd name="T39" fmla="*/ 25 h 83"/>
                <a:gd name="T40" fmla="*/ 58 w 74"/>
                <a:gd name="T41" fmla="*/ 25 h 83"/>
                <a:gd name="T42" fmla="*/ 50 w 74"/>
                <a:gd name="T43" fmla="*/ 9 h 83"/>
                <a:gd name="T44" fmla="*/ 58 w 74"/>
                <a:gd name="T45" fmla="*/ 6 h 83"/>
                <a:gd name="T46" fmla="*/ 61 w 74"/>
                <a:gd name="T47" fmla="*/ 7 h 83"/>
                <a:gd name="T48" fmla="*/ 58 w 74"/>
                <a:gd name="T49" fmla="*/ 17 h 83"/>
                <a:gd name="T50" fmla="*/ 46 w 74"/>
                <a:gd name="T51" fmla="*/ 25 h 83"/>
                <a:gd name="T52" fmla="*/ 41 w 74"/>
                <a:gd name="T53" fmla="*/ 25 h 83"/>
                <a:gd name="T54" fmla="*/ 50 w 74"/>
                <a:gd name="T55" fmla="*/ 9 h 83"/>
                <a:gd name="T56" fmla="*/ 14 w 74"/>
                <a:gd name="T57" fmla="*/ 12 h 83"/>
                <a:gd name="T58" fmla="*/ 15 w 74"/>
                <a:gd name="T59" fmla="*/ 9 h 83"/>
                <a:gd name="T60" fmla="*/ 18 w 74"/>
                <a:gd name="T61" fmla="*/ 8 h 83"/>
                <a:gd name="T62" fmla="*/ 18 w 74"/>
                <a:gd name="T63" fmla="*/ 8 h 83"/>
                <a:gd name="T64" fmla="*/ 23 w 74"/>
                <a:gd name="T65" fmla="*/ 10 h 83"/>
                <a:gd name="T66" fmla="*/ 29 w 74"/>
                <a:gd name="T67" fmla="*/ 23 h 83"/>
                <a:gd name="T68" fmla="*/ 29 w 74"/>
                <a:gd name="T69" fmla="*/ 23 h 83"/>
                <a:gd name="T70" fmla="*/ 29 w 74"/>
                <a:gd name="T71" fmla="*/ 23 h 83"/>
                <a:gd name="T72" fmla="*/ 16 w 74"/>
                <a:gd name="T73" fmla="*/ 16 h 83"/>
                <a:gd name="T74" fmla="*/ 14 w 74"/>
                <a:gd name="T75" fmla="*/ 12 h 83"/>
                <a:gd name="T76" fmla="*/ 32 w 74"/>
                <a:gd name="T77" fmla="*/ 78 h 83"/>
                <a:gd name="T78" fmla="*/ 11 w 74"/>
                <a:gd name="T79" fmla="*/ 78 h 83"/>
                <a:gd name="T80" fmla="*/ 11 w 74"/>
                <a:gd name="T81" fmla="*/ 43 h 83"/>
                <a:gd name="T82" fmla="*/ 32 w 74"/>
                <a:gd name="T83" fmla="*/ 43 h 83"/>
                <a:gd name="T84" fmla="*/ 32 w 74"/>
                <a:gd name="T85" fmla="*/ 78 h 83"/>
                <a:gd name="T86" fmla="*/ 32 w 74"/>
                <a:gd name="T87" fmla="*/ 41 h 83"/>
                <a:gd name="T88" fmla="*/ 5 w 74"/>
                <a:gd name="T89" fmla="*/ 41 h 83"/>
                <a:gd name="T90" fmla="*/ 5 w 74"/>
                <a:gd name="T91" fmla="*/ 30 h 83"/>
                <a:gd name="T92" fmla="*/ 32 w 74"/>
                <a:gd name="T93" fmla="*/ 30 h 83"/>
                <a:gd name="T94" fmla="*/ 32 w 74"/>
                <a:gd name="T95" fmla="*/ 41 h 83"/>
                <a:gd name="T96" fmla="*/ 63 w 74"/>
                <a:gd name="T97" fmla="*/ 78 h 83"/>
                <a:gd name="T98" fmla="*/ 42 w 74"/>
                <a:gd name="T99" fmla="*/ 78 h 83"/>
                <a:gd name="T100" fmla="*/ 42 w 74"/>
                <a:gd name="T101" fmla="*/ 43 h 83"/>
                <a:gd name="T102" fmla="*/ 63 w 74"/>
                <a:gd name="T103" fmla="*/ 43 h 83"/>
                <a:gd name="T104" fmla="*/ 63 w 74"/>
                <a:gd name="T105" fmla="*/ 78 h 83"/>
                <a:gd name="T106" fmla="*/ 68 w 74"/>
                <a:gd name="T107" fmla="*/ 41 h 83"/>
                <a:gd name="T108" fmla="*/ 42 w 74"/>
                <a:gd name="T109" fmla="*/ 41 h 83"/>
                <a:gd name="T110" fmla="*/ 42 w 74"/>
                <a:gd name="T111" fmla="*/ 30 h 83"/>
                <a:gd name="T112" fmla="*/ 68 w 74"/>
                <a:gd name="T113" fmla="*/ 30 h 83"/>
                <a:gd name="T114" fmla="*/ 68 w 74"/>
                <a:gd name="T115" fmla="*/ 41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74" h="83">
                  <a:moveTo>
                    <a:pt x="58" y="25"/>
                  </a:moveTo>
                  <a:cubicBezTo>
                    <a:pt x="60" y="24"/>
                    <a:pt x="61" y="23"/>
                    <a:pt x="62" y="21"/>
                  </a:cubicBezTo>
                  <a:cubicBezTo>
                    <a:pt x="65" y="19"/>
                    <a:pt x="67" y="15"/>
                    <a:pt x="68" y="12"/>
                  </a:cubicBezTo>
                  <a:cubicBezTo>
                    <a:pt x="68" y="8"/>
                    <a:pt x="67" y="5"/>
                    <a:pt x="65" y="2"/>
                  </a:cubicBezTo>
                  <a:cubicBezTo>
                    <a:pt x="63" y="1"/>
                    <a:pt x="61" y="0"/>
                    <a:pt x="58" y="0"/>
                  </a:cubicBezTo>
                  <a:cubicBezTo>
                    <a:pt x="54" y="0"/>
                    <a:pt x="49" y="2"/>
                    <a:pt x="46" y="5"/>
                  </a:cubicBezTo>
                  <a:cubicBezTo>
                    <a:pt x="41" y="10"/>
                    <a:pt x="37" y="18"/>
                    <a:pt x="36" y="23"/>
                  </a:cubicBezTo>
                  <a:cubicBezTo>
                    <a:pt x="34" y="18"/>
                    <a:pt x="32" y="11"/>
                    <a:pt x="27" y="6"/>
                  </a:cubicBezTo>
                  <a:cubicBezTo>
                    <a:pt x="24" y="3"/>
                    <a:pt x="21" y="2"/>
                    <a:pt x="18" y="2"/>
                  </a:cubicBezTo>
                  <a:cubicBezTo>
                    <a:pt x="15" y="2"/>
                    <a:pt x="13" y="3"/>
                    <a:pt x="11" y="5"/>
                  </a:cubicBezTo>
                  <a:cubicBezTo>
                    <a:pt x="7" y="9"/>
                    <a:pt x="7" y="16"/>
                    <a:pt x="12" y="21"/>
                  </a:cubicBezTo>
                  <a:cubicBezTo>
                    <a:pt x="14" y="22"/>
                    <a:pt x="16" y="24"/>
                    <a:pt x="18" y="25"/>
                  </a:cubicBezTo>
                  <a:cubicBezTo>
                    <a:pt x="0" y="25"/>
                    <a:pt x="0" y="25"/>
                    <a:pt x="0" y="25"/>
                  </a:cubicBezTo>
                  <a:cubicBezTo>
                    <a:pt x="0" y="46"/>
                    <a:pt x="0" y="46"/>
                    <a:pt x="0" y="46"/>
                  </a:cubicBezTo>
                  <a:cubicBezTo>
                    <a:pt x="5" y="46"/>
                    <a:pt x="5" y="46"/>
                    <a:pt x="5" y="46"/>
                  </a:cubicBezTo>
                  <a:cubicBezTo>
                    <a:pt x="5" y="83"/>
                    <a:pt x="5" y="83"/>
                    <a:pt x="5" y="83"/>
                  </a:cubicBezTo>
                  <a:cubicBezTo>
                    <a:pt x="68" y="83"/>
                    <a:pt x="68" y="83"/>
                    <a:pt x="68" y="83"/>
                  </a:cubicBezTo>
                  <a:cubicBezTo>
                    <a:pt x="68" y="46"/>
                    <a:pt x="68" y="46"/>
                    <a:pt x="68" y="46"/>
                  </a:cubicBezTo>
                  <a:cubicBezTo>
                    <a:pt x="74" y="46"/>
                    <a:pt x="74" y="46"/>
                    <a:pt x="74" y="46"/>
                  </a:cubicBezTo>
                  <a:cubicBezTo>
                    <a:pt x="74" y="25"/>
                    <a:pt x="74" y="25"/>
                    <a:pt x="74" y="25"/>
                  </a:cubicBezTo>
                  <a:lnTo>
                    <a:pt x="58" y="25"/>
                  </a:lnTo>
                  <a:close/>
                  <a:moveTo>
                    <a:pt x="50" y="9"/>
                  </a:moveTo>
                  <a:cubicBezTo>
                    <a:pt x="52" y="7"/>
                    <a:pt x="55" y="6"/>
                    <a:pt x="58" y="6"/>
                  </a:cubicBezTo>
                  <a:cubicBezTo>
                    <a:pt x="59" y="6"/>
                    <a:pt x="60" y="6"/>
                    <a:pt x="61" y="7"/>
                  </a:cubicBezTo>
                  <a:cubicBezTo>
                    <a:pt x="63" y="9"/>
                    <a:pt x="62" y="14"/>
                    <a:pt x="58" y="17"/>
                  </a:cubicBezTo>
                  <a:cubicBezTo>
                    <a:pt x="55" y="21"/>
                    <a:pt x="50" y="23"/>
                    <a:pt x="46" y="25"/>
                  </a:cubicBezTo>
                  <a:cubicBezTo>
                    <a:pt x="41" y="25"/>
                    <a:pt x="41" y="25"/>
                    <a:pt x="41" y="25"/>
                  </a:cubicBezTo>
                  <a:cubicBezTo>
                    <a:pt x="43" y="20"/>
                    <a:pt x="46" y="14"/>
                    <a:pt x="50" y="9"/>
                  </a:cubicBezTo>
                  <a:close/>
                  <a:moveTo>
                    <a:pt x="14" y="12"/>
                  </a:moveTo>
                  <a:cubicBezTo>
                    <a:pt x="14" y="11"/>
                    <a:pt x="14" y="10"/>
                    <a:pt x="15" y="9"/>
                  </a:cubicBezTo>
                  <a:cubicBezTo>
                    <a:pt x="16" y="8"/>
                    <a:pt x="17" y="8"/>
                    <a:pt x="18" y="8"/>
                  </a:cubicBezTo>
                  <a:cubicBezTo>
                    <a:pt x="18" y="8"/>
                    <a:pt x="18" y="8"/>
                    <a:pt x="18" y="8"/>
                  </a:cubicBezTo>
                  <a:cubicBezTo>
                    <a:pt x="19" y="8"/>
                    <a:pt x="21" y="9"/>
                    <a:pt x="23" y="10"/>
                  </a:cubicBezTo>
                  <a:cubicBezTo>
                    <a:pt x="25" y="13"/>
                    <a:pt x="28" y="17"/>
                    <a:pt x="29" y="23"/>
                  </a:cubicBezTo>
                  <a:cubicBezTo>
                    <a:pt x="29" y="23"/>
                    <a:pt x="29" y="23"/>
                    <a:pt x="29" y="23"/>
                  </a:cubicBezTo>
                  <a:cubicBezTo>
                    <a:pt x="29" y="23"/>
                    <a:pt x="29" y="23"/>
                    <a:pt x="29" y="23"/>
                  </a:cubicBezTo>
                  <a:cubicBezTo>
                    <a:pt x="23" y="22"/>
                    <a:pt x="19" y="19"/>
                    <a:pt x="16" y="16"/>
                  </a:cubicBezTo>
                  <a:cubicBezTo>
                    <a:pt x="15" y="15"/>
                    <a:pt x="14" y="13"/>
                    <a:pt x="14" y="12"/>
                  </a:cubicBezTo>
                  <a:close/>
                  <a:moveTo>
                    <a:pt x="32" y="78"/>
                  </a:moveTo>
                  <a:cubicBezTo>
                    <a:pt x="11" y="78"/>
                    <a:pt x="11" y="78"/>
                    <a:pt x="11" y="78"/>
                  </a:cubicBezTo>
                  <a:cubicBezTo>
                    <a:pt x="11" y="43"/>
                    <a:pt x="11" y="43"/>
                    <a:pt x="11" y="43"/>
                  </a:cubicBezTo>
                  <a:cubicBezTo>
                    <a:pt x="32" y="43"/>
                    <a:pt x="32" y="43"/>
                    <a:pt x="32" y="43"/>
                  </a:cubicBezTo>
                  <a:lnTo>
                    <a:pt x="32" y="78"/>
                  </a:lnTo>
                  <a:close/>
                  <a:moveTo>
                    <a:pt x="32" y="41"/>
                  </a:moveTo>
                  <a:cubicBezTo>
                    <a:pt x="5" y="41"/>
                    <a:pt x="5" y="41"/>
                    <a:pt x="5" y="41"/>
                  </a:cubicBezTo>
                  <a:cubicBezTo>
                    <a:pt x="5" y="30"/>
                    <a:pt x="5" y="30"/>
                    <a:pt x="5" y="30"/>
                  </a:cubicBezTo>
                  <a:cubicBezTo>
                    <a:pt x="32" y="30"/>
                    <a:pt x="32" y="30"/>
                    <a:pt x="32" y="30"/>
                  </a:cubicBezTo>
                  <a:lnTo>
                    <a:pt x="32" y="41"/>
                  </a:lnTo>
                  <a:close/>
                  <a:moveTo>
                    <a:pt x="63" y="78"/>
                  </a:moveTo>
                  <a:cubicBezTo>
                    <a:pt x="42" y="78"/>
                    <a:pt x="42" y="78"/>
                    <a:pt x="42" y="78"/>
                  </a:cubicBezTo>
                  <a:cubicBezTo>
                    <a:pt x="42" y="43"/>
                    <a:pt x="42" y="43"/>
                    <a:pt x="42" y="43"/>
                  </a:cubicBezTo>
                  <a:cubicBezTo>
                    <a:pt x="63" y="43"/>
                    <a:pt x="63" y="43"/>
                    <a:pt x="63" y="43"/>
                  </a:cubicBezTo>
                  <a:lnTo>
                    <a:pt x="63" y="78"/>
                  </a:lnTo>
                  <a:close/>
                  <a:moveTo>
                    <a:pt x="68" y="41"/>
                  </a:moveTo>
                  <a:cubicBezTo>
                    <a:pt x="42" y="41"/>
                    <a:pt x="42" y="41"/>
                    <a:pt x="42" y="41"/>
                  </a:cubicBezTo>
                  <a:cubicBezTo>
                    <a:pt x="42" y="30"/>
                    <a:pt x="42" y="30"/>
                    <a:pt x="42" y="30"/>
                  </a:cubicBezTo>
                  <a:cubicBezTo>
                    <a:pt x="68" y="30"/>
                    <a:pt x="68" y="30"/>
                    <a:pt x="68" y="30"/>
                  </a:cubicBezTo>
                  <a:lnTo>
                    <a:pt x="68" y="41"/>
                  </a:lnTo>
                  <a:close/>
                </a:path>
              </a:pathLst>
            </a:custGeom>
            <a:solidFill>
              <a:srgbClr val="FF9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27" name="Freeform 116"/>
            <p:cNvSpPr>
              <a:spLocks noEditPoints="1"/>
            </p:cNvSpPr>
            <p:nvPr/>
          </p:nvSpPr>
          <p:spPr bwMode="auto">
            <a:xfrm>
              <a:off x="3285" y="1992"/>
              <a:ext cx="42" cy="79"/>
            </a:xfrm>
            <a:custGeom>
              <a:avLst/>
              <a:gdLst>
                <a:gd name="T0" fmla="*/ 23 w 34"/>
                <a:gd name="T1" fmla="*/ 64 h 65"/>
                <a:gd name="T2" fmla="*/ 23 w 34"/>
                <a:gd name="T3" fmla="*/ 64 h 65"/>
                <a:gd name="T4" fmla="*/ 33 w 34"/>
                <a:gd name="T5" fmla="*/ 49 h 65"/>
                <a:gd name="T6" fmla="*/ 30 w 34"/>
                <a:gd name="T7" fmla="*/ 34 h 65"/>
                <a:gd name="T8" fmla="*/ 15 w 34"/>
                <a:gd name="T9" fmla="*/ 24 h 65"/>
                <a:gd name="T10" fmla="*/ 15 w 34"/>
                <a:gd name="T11" fmla="*/ 24 h 65"/>
                <a:gd name="T12" fmla="*/ 14 w 34"/>
                <a:gd name="T13" fmla="*/ 25 h 65"/>
                <a:gd name="T14" fmla="*/ 15 w 34"/>
                <a:gd name="T15" fmla="*/ 30 h 65"/>
                <a:gd name="T16" fmla="*/ 16 w 34"/>
                <a:gd name="T17" fmla="*/ 30 h 65"/>
                <a:gd name="T18" fmla="*/ 17 w 34"/>
                <a:gd name="T19" fmla="*/ 30 h 65"/>
                <a:gd name="T20" fmla="*/ 24 w 34"/>
                <a:gd name="T21" fmla="*/ 35 h 65"/>
                <a:gd name="T22" fmla="*/ 27 w 34"/>
                <a:gd name="T23" fmla="*/ 51 h 65"/>
                <a:gd name="T24" fmla="*/ 22 w 34"/>
                <a:gd name="T25" fmla="*/ 58 h 65"/>
                <a:gd name="T26" fmla="*/ 22 w 34"/>
                <a:gd name="T27" fmla="*/ 58 h 65"/>
                <a:gd name="T28" fmla="*/ 14 w 34"/>
                <a:gd name="T29" fmla="*/ 53 h 65"/>
                <a:gd name="T30" fmla="*/ 13 w 34"/>
                <a:gd name="T31" fmla="*/ 46 h 65"/>
                <a:gd name="T32" fmla="*/ 6 w 34"/>
                <a:gd name="T33" fmla="*/ 43 h 65"/>
                <a:gd name="T34" fmla="*/ 8 w 34"/>
                <a:gd name="T35" fmla="*/ 54 h 65"/>
                <a:gd name="T36" fmla="*/ 23 w 34"/>
                <a:gd name="T37" fmla="*/ 64 h 65"/>
                <a:gd name="T38" fmla="*/ 19 w 34"/>
                <a:gd name="T39" fmla="*/ 41 h 65"/>
                <a:gd name="T40" fmla="*/ 20 w 34"/>
                <a:gd name="T41" fmla="*/ 41 h 65"/>
                <a:gd name="T42" fmla="*/ 19 w 34"/>
                <a:gd name="T43" fmla="*/ 35 h 65"/>
                <a:gd name="T44" fmla="*/ 18 w 34"/>
                <a:gd name="T45" fmla="*/ 36 h 65"/>
                <a:gd name="T46" fmla="*/ 17 w 34"/>
                <a:gd name="T47" fmla="*/ 36 h 65"/>
                <a:gd name="T48" fmla="*/ 10 w 34"/>
                <a:gd name="T49" fmla="*/ 31 h 65"/>
                <a:gd name="T50" fmla="*/ 7 w 34"/>
                <a:gd name="T51" fmla="*/ 15 h 65"/>
                <a:gd name="T52" fmla="*/ 12 w 34"/>
                <a:gd name="T53" fmla="*/ 7 h 65"/>
                <a:gd name="T54" fmla="*/ 12 w 34"/>
                <a:gd name="T55" fmla="*/ 7 h 65"/>
                <a:gd name="T56" fmla="*/ 20 w 34"/>
                <a:gd name="T57" fmla="*/ 12 h 65"/>
                <a:gd name="T58" fmla="*/ 21 w 34"/>
                <a:gd name="T59" fmla="*/ 19 h 65"/>
                <a:gd name="T60" fmla="*/ 28 w 34"/>
                <a:gd name="T61" fmla="*/ 22 h 65"/>
                <a:gd name="T62" fmla="*/ 26 w 34"/>
                <a:gd name="T63" fmla="*/ 11 h 65"/>
                <a:gd name="T64" fmla="*/ 11 w 34"/>
                <a:gd name="T65" fmla="*/ 2 h 65"/>
                <a:gd name="T66" fmla="*/ 11 w 34"/>
                <a:gd name="T67" fmla="*/ 2 h 65"/>
                <a:gd name="T68" fmla="*/ 1 w 34"/>
                <a:gd name="T69" fmla="*/ 16 h 65"/>
                <a:gd name="T70" fmla="*/ 4 w 34"/>
                <a:gd name="T71" fmla="*/ 32 h 65"/>
                <a:gd name="T72" fmla="*/ 19 w 34"/>
                <a:gd name="T73" fmla="*/ 4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4" h="65">
                  <a:moveTo>
                    <a:pt x="23" y="64"/>
                  </a:moveTo>
                  <a:cubicBezTo>
                    <a:pt x="23" y="64"/>
                    <a:pt x="23" y="64"/>
                    <a:pt x="23" y="64"/>
                  </a:cubicBezTo>
                  <a:cubicBezTo>
                    <a:pt x="30" y="63"/>
                    <a:pt x="34" y="56"/>
                    <a:pt x="33" y="49"/>
                  </a:cubicBezTo>
                  <a:cubicBezTo>
                    <a:pt x="30" y="34"/>
                    <a:pt x="30" y="34"/>
                    <a:pt x="30" y="34"/>
                  </a:cubicBezTo>
                  <a:cubicBezTo>
                    <a:pt x="29" y="27"/>
                    <a:pt x="22" y="23"/>
                    <a:pt x="15" y="24"/>
                  </a:cubicBezTo>
                  <a:cubicBezTo>
                    <a:pt x="15" y="24"/>
                    <a:pt x="15" y="24"/>
                    <a:pt x="15" y="24"/>
                  </a:cubicBezTo>
                  <a:cubicBezTo>
                    <a:pt x="15" y="24"/>
                    <a:pt x="14" y="25"/>
                    <a:pt x="14" y="25"/>
                  </a:cubicBezTo>
                  <a:cubicBezTo>
                    <a:pt x="15" y="30"/>
                    <a:pt x="15" y="30"/>
                    <a:pt x="15" y="30"/>
                  </a:cubicBezTo>
                  <a:cubicBezTo>
                    <a:pt x="15" y="30"/>
                    <a:pt x="16" y="30"/>
                    <a:pt x="16" y="30"/>
                  </a:cubicBezTo>
                  <a:cubicBezTo>
                    <a:pt x="17" y="30"/>
                    <a:pt x="17" y="30"/>
                    <a:pt x="17" y="30"/>
                  </a:cubicBezTo>
                  <a:cubicBezTo>
                    <a:pt x="20" y="29"/>
                    <a:pt x="24" y="31"/>
                    <a:pt x="24" y="35"/>
                  </a:cubicBezTo>
                  <a:cubicBezTo>
                    <a:pt x="27" y="51"/>
                    <a:pt x="27" y="51"/>
                    <a:pt x="27" y="51"/>
                  </a:cubicBezTo>
                  <a:cubicBezTo>
                    <a:pt x="28" y="54"/>
                    <a:pt x="26" y="58"/>
                    <a:pt x="22" y="58"/>
                  </a:cubicBezTo>
                  <a:cubicBezTo>
                    <a:pt x="22" y="58"/>
                    <a:pt x="22" y="58"/>
                    <a:pt x="22" y="58"/>
                  </a:cubicBezTo>
                  <a:cubicBezTo>
                    <a:pt x="18" y="59"/>
                    <a:pt x="15" y="57"/>
                    <a:pt x="14" y="53"/>
                  </a:cubicBezTo>
                  <a:cubicBezTo>
                    <a:pt x="13" y="46"/>
                    <a:pt x="13" y="46"/>
                    <a:pt x="13" y="46"/>
                  </a:cubicBezTo>
                  <a:cubicBezTo>
                    <a:pt x="10" y="46"/>
                    <a:pt x="8" y="45"/>
                    <a:pt x="6" y="43"/>
                  </a:cubicBezTo>
                  <a:cubicBezTo>
                    <a:pt x="8" y="54"/>
                    <a:pt x="8" y="54"/>
                    <a:pt x="8" y="54"/>
                  </a:cubicBezTo>
                  <a:cubicBezTo>
                    <a:pt x="10" y="61"/>
                    <a:pt x="16" y="65"/>
                    <a:pt x="23" y="64"/>
                  </a:cubicBezTo>
                  <a:close/>
                  <a:moveTo>
                    <a:pt x="19" y="41"/>
                  </a:moveTo>
                  <a:cubicBezTo>
                    <a:pt x="19" y="41"/>
                    <a:pt x="20" y="41"/>
                    <a:pt x="20" y="41"/>
                  </a:cubicBezTo>
                  <a:cubicBezTo>
                    <a:pt x="19" y="35"/>
                    <a:pt x="19" y="35"/>
                    <a:pt x="19" y="35"/>
                  </a:cubicBezTo>
                  <a:cubicBezTo>
                    <a:pt x="19" y="36"/>
                    <a:pt x="18" y="36"/>
                    <a:pt x="18" y="36"/>
                  </a:cubicBezTo>
                  <a:cubicBezTo>
                    <a:pt x="17" y="36"/>
                    <a:pt x="17" y="36"/>
                    <a:pt x="17" y="36"/>
                  </a:cubicBezTo>
                  <a:cubicBezTo>
                    <a:pt x="14" y="37"/>
                    <a:pt x="10" y="34"/>
                    <a:pt x="10" y="31"/>
                  </a:cubicBezTo>
                  <a:cubicBezTo>
                    <a:pt x="7" y="15"/>
                    <a:pt x="7" y="15"/>
                    <a:pt x="7" y="15"/>
                  </a:cubicBezTo>
                  <a:cubicBezTo>
                    <a:pt x="6" y="11"/>
                    <a:pt x="8" y="8"/>
                    <a:pt x="12" y="7"/>
                  </a:cubicBezTo>
                  <a:cubicBezTo>
                    <a:pt x="12" y="7"/>
                    <a:pt x="12" y="7"/>
                    <a:pt x="12" y="7"/>
                  </a:cubicBezTo>
                  <a:cubicBezTo>
                    <a:pt x="16" y="6"/>
                    <a:pt x="19" y="9"/>
                    <a:pt x="20" y="12"/>
                  </a:cubicBezTo>
                  <a:cubicBezTo>
                    <a:pt x="21" y="19"/>
                    <a:pt x="21" y="19"/>
                    <a:pt x="21" y="19"/>
                  </a:cubicBezTo>
                  <a:cubicBezTo>
                    <a:pt x="24" y="20"/>
                    <a:pt x="26" y="21"/>
                    <a:pt x="28" y="22"/>
                  </a:cubicBezTo>
                  <a:cubicBezTo>
                    <a:pt x="26" y="11"/>
                    <a:pt x="26" y="11"/>
                    <a:pt x="26" y="11"/>
                  </a:cubicBezTo>
                  <a:cubicBezTo>
                    <a:pt x="24" y="5"/>
                    <a:pt x="18" y="0"/>
                    <a:pt x="11" y="2"/>
                  </a:cubicBezTo>
                  <a:cubicBezTo>
                    <a:pt x="11" y="2"/>
                    <a:pt x="11" y="2"/>
                    <a:pt x="11" y="2"/>
                  </a:cubicBezTo>
                  <a:cubicBezTo>
                    <a:pt x="4" y="3"/>
                    <a:pt x="0" y="10"/>
                    <a:pt x="1" y="16"/>
                  </a:cubicBezTo>
                  <a:cubicBezTo>
                    <a:pt x="4" y="32"/>
                    <a:pt x="4" y="32"/>
                    <a:pt x="4" y="32"/>
                  </a:cubicBezTo>
                  <a:cubicBezTo>
                    <a:pt x="5" y="38"/>
                    <a:pt x="12" y="43"/>
                    <a:pt x="19" y="41"/>
                  </a:cubicBezTo>
                  <a:close/>
                </a:path>
              </a:pathLst>
            </a:custGeom>
            <a:solidFill>
              <a:srgbClr val="732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28" name="Freeform 117"/>
            <p:cNvSpPr>
              <a:spLocks/>
            </p:cNvSpPr>
            <p:nvPr/>
          </p:nvSpPr>
          <p:spPr bwMode="auto">
            <a:xfrm>
              <a:off x="3315" y="1226"/>
              <a:ext cx="113" cy="113"/>
            </a:xfrm>
            <a:custGeom>
              <a:avLst/>
              <a:gdLst>
                <a:gd name="T0" fmla="*/ 29 w 92"/>
                <a:gd name="T1" fmla="*/ 17 h 92"/>
                <a:gd name="T2" fmla="*/ 92 w 92"/>
                <a:gd name="T3" fmla="*/ 0 h 92"/>
                <a:gd name="T4" fmla="*/ 92 w 92"/>
                <a:gd name="T5" fmla="*/ 6 h 92"/>
                <a:gd name="T6" fmla="*/ 92 w 92"/>
                <a:gd name="T7" fmla="*/ 17 h 92"/>
                <a:gd name="T8" fmla="*/ 92 w 92"/>
                <a:gd name="T9" fmla="*/ 66 h 92"/>
                <a:gd name="T10" fmla="*/ 72 w 92"/>
                <a:gd name="T11" fmla="*/ 80 h 92"/>
                <a:gd name="T12" fmla="*/ 52 w 92"/>
                <a:gd name="T13" fmla="*/ 66 h 92"/>
                <a:gd name="T14" fmla="*/ 72 w 92"/>
                <a:gd name="T15" fmla="*/ 52 h 92"/>
                <a:gd name="T16" fmla="*/ 81 w 92"/>
                <a:gd name="T17" fmla="*/ 53 h 92"/>
                <a:gd name="T18" fmla="*/ 81 w 92"/>
                <a:gd name="T19" fmla="*/ 23 h 92"/>
                <a:gd name="T20" fmla="*/ 41 w 92"/>
                <a:gd name="T21" fmla="*/ 34 h 92"/>
                <a:gd name="T22" fmla="*/ 41 w 92"/>
                <a:gd name="T23" fmla="*/ 77 h 92"/>
                <a:gd name="T24" fmla="*/ 21 w 92"/>
                <a:gd name="T25" fmla="*/ 92 h 92"/>
                <a:gd name="T26" fmla="*/ 0 w 92"/>
                <a:gd name="T27" fmla="*/ 77 h 92"/>
                <a:gd name="T28" fmla="*/ 21 w 92"/>
                <a:gd name="T29" fmla="*/ 63 h 92"/>
                <a:gd name="T30" fmla="*/ 29 w 92"/>
                <a:gd name="T31" fmla="*/ 64 h 92"/>
                <a:gd name="T32" fmla="*/ 29 w 92"/>
                <a:gd name="T33" fmla="*/ 34 h 92"/>
                <a:gd name="T34" fmla="*/ 29 w 92"/>
                <a:gd name="T35" fmla="*/ 17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92" h="92">
                  <a:moveTo>
                    <a:pt x="29" y="17"/>
                  </a:moveTo>
                  <a:cubicBezTo>
                    <a:pt x="92" y="0"/>
                    <a:pt x="92" y="0"/>
                    <a:pt x="92" y="0"/>
                  </a:cubicBezTo>
                  <a:cubicBezTo>
                    <a:pt x="92" y="6"/>
                    <a:pt x="92" y="6"/>
                    <a:pt x="92" y="6"/>
                  </a:cubicBezTo>
                  <a:cubicBezTo>
                    <a:pt x="92" y="17"/>
                    <a:pt x="92" y="17"/>
                    <a:pt x="92" y="17"/>
                  </a:cubicBezTo>
                  <a:cubicBezTo>
                    <a:pt x="92" y="66"/>
                    <a:pt x="92" y="66"/>
                    <a:pt x="92" y="66"/>
                  </a:cubicBezTo>
                  <a:cubicBezTo>
                    <a:pt x="92" y="74"/>
                    <a:pt x="83" y="80"/>
                    <a:pt x="72" y="80"/>
                  </a:cubicBezTo>
                  <a:cubicBezTo>
                    <a:pt x="61" y="80"/>
                    <a:pt x="52" y="74"/>
                    <a:pt x="52" y="66"/>
                  </a:cubicBezTo>
                  <a:cubicBezTo>
                    <a:pt x="52" y="58"/>
                    <a:pt x="61" y="52"/>
                    <a:pt x="72" y="52"/>
                  </a:cubicBezTo>
                  <a:cubicBezTo>
                    <a:pt x="75" y="52"/>
                    <a:pt x="78" y="52"/>
                    <a:pt x="81" y="53"/>
                  </a:cubicBezTo>
                  <a:cubicBezTo>
                    <a:pt x="81" y="23"/>
                    <a:pt x="81" y="23"/>
                    <a:pt x="81" y="23"/>
                  </a:cubicBezTo>
                  <a:cubicBezTo>
                    <a:pt x="41" y="34"/>
                    <a:pt x="41" y="34"/>
                    <a:pt x="41" y="34"/>
                  </a:cubicBezTo>
                  <a:cubicBezTo>
                    <a:pt x="41" y="77"/>
                    <a:pt x="41" y="77"/>
                    <a:pt x="41" y="77"/>
                  </a:cubicBezTo>
                  <a:cubicBezTo>
                    <a:pt x="41" y="85"/>
                    <a:pt x="32" y="92"/>
                    <a:pt x="21" y="92"/>
                  </a:cubicBezTo>
                  <a:cubicBezTo>
                    <a:pt x="9" y="92"/>
                    <a:pt x="0" y="85"/>
                    <a:pt x="0" y="77"/>
                  </a:cubicBezTo>
                  <a:cubicBezTo>
                    <a:pt x="0" y="70"/>
                    <a:pt x="9" y="63"/>
                    <a:pt x="21" y="63"/>
                  </a:cubicBezTo>
                  <a:cubicBezTo>
                    <a:pt x="24" y="63"/>
                    <a:pt x="27" y="64"/>
                    <a:pt x="29" y="64"/>
                  </a:cubicBezTo>
                  <a:cubicBezTo>
                    <a:pt x="29" y="34"/>
                    <a:pt x="29" y="34"/>
                    <a:pt x="29" y="34"/>
                  </a:cubicBezTo>
                  <a:lnTo>
                    <a:pt x="29" y="17"/>
                  </a:lnTo>
                  <a:close/>
                </a:path>
              </a:pathLst>
            </a:custGeom>
            <a:solidFill>
              <a:srgbClr val="CF0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29" name="Freeform 118"/>
            <p:cNvSpPr>
              <a:spLocks noEditPoints="1"/>
            </p:cNvSpPr>
            <p:nvPr/>
          </p:nvSpPr>
          <p:spPr bwMode="auto">
            <a:xfrm>
              <a:off x="3052" y="2198"/>
              <a:ext cx="87" cy="77"/>
            </a:xfrm>
            <a:custGeom>
              <a:avLst/>
              <a:gdLst>
                <a:gd name="T0" fmla="*/ 30 w 71"/>
                <a:gd name="T1" fmla="*/ 0 h 63"/>
                <a:gd name="T2" fmla="*/ 30 w 71"/>
                <a:gd name="T3" fmla="*/ 0 h 63"/>
                <a:gd name="T4" fmla="*/ 59 w 71"/>
                <a:gd name="T5" fmla="*/ 24 h 63"/>
                <a:gd name="T6" fmla="*/ 30 w 71"/>
                <a:gd name="T7" fmla="*/ 48 h 63"/>
                <a:gd name="T8" fmla="*/ 25 w 71"/>
                <a:gd name="T9" fmla="*/ 48 h 63"/>
                <a:gd name="T10" fmla="*/ 4 w 71"/>
                <a:gd name="T11" fmla="*/ 56 h 63"/>
                <a:gd name="T12" fmla="*/ 4 w 71"/>
                <a:gd name="T13" fmla="*/ 54 h 63"/>
                <a:gd name="T14" fmla="*/ 11 w 71"/>
                <a:gd name="T15" fmla="*/ 45 h 63"/>
                <a:gd name="T16" fmla="*/ 11 w 71"/>
                <a:gd name="T17" fmla="*/ 43 h 63"/>
                <a:gd name="T18" fmla="*/ 0 w 71"/>
                <a:gd name="T19" fmla="*/ 24 h 63"/>
                <a:gd name="T20" fmla="*/ 30 w 71"/>
                <a:gd name="T21" fmla="*/ 0 h 63"/>
                <a:gd name="T22" fmla="*/ 62 w 71"/>
                <a:gd name="T23" fmla="*/ 54 h 63"/>
                <a:gd name="T24" fmla="*/ 67 w 71"/>
                <a:gd name="T25" fmla="*/ 62 h 63"/>
                <a:gd name="T26" fmla="*/ 67 w 71"/>
                <a:gd name="T27" fmla="*/ 63 h 63"/>
                <a:gd name="T28" fmla="*/ 50 w 71"/>
                <a:gd name="T29" fmla="*/ 57 h 63"/>
                <a:gd name="T30" fmla="*/ 46 w 71"/>
                <a:gd name="T31" fmla="*/ 57 h 63"/>
                <a:gd name="T32" fmla="*/ 30 w 71"/>
                <a:gd name="T33" fmla="*/ 53 h 63"/>
                <a:gd name="T34" fmla="*/ 54 w 71"/>
                <a:gd name="T35" fmla="*/ 45 h 63"/>
                <a:gd name="T36" fmla="*/ 61 w 71"/>
                <a:gd name="T37" fmla="*/ 36 h 63"/>
                <a:gd name="T38" fmla="*/ 64 w 71"/>
                <a:gd name="T39" fmla="*/ 24 h 63"/>
                <a:gd name="T40" fmla="*/ 64 w 71"/>
                <a:gd name="T41" fmla="*/ 22 h 63"/>
                <a:gd name="T42" fmla="*/ 71 w 71"/>
                <a:gd name="T43" fmla="*/ 37 h 63"/>
                <a:gd name="T44" fmla="*/ 62 w 71"/>
                <a:gd name="T45" fmla="*/ 53 h 63"/>
                <a:gd name="T46" fmla="*/ 62 w 71"/>
                <a:gd name="T47" fmla="*/ 54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1" h="63">
                  <a:moveTo>
                    <a:pt x="30" y="0"/>
                  </a:moveTo>
                  <a:cubicBezTo>
                    <a:pt x="30" y="0"/>
                    <a:pt x="30" y="0"/>
                    <a:pt x="30" y="0"/>
                  </a:cubicBezTo>
                  <a:cubicBezTo>
                    <a:pt x="46" y="0"/>
                    <a:pt x="59" y="11"/>
                    <a:pt x="59" y="24"/>
                  </a:cubicBezTo>
                  <a:cubicBezTo>
                    <a:pt x="59" y="38"/>
                    <a:pt x="46" y="48"/>
                    <a:pt x="30" y="48"/>
                  </a:cubicBezTo>
                  <a:cubicBezTo>
                    <a:pt x="28" y="48"/>
                    <a:pt x="27" y="48"/>
                    <a:pt x="25" y="48"/>
                  </a:cubicBezTo>
                  <a:cubicBezTo>
                    <a:pt x="19" y="54"/>
                    <a:pt x="11" y="55"/>
                    <a:pt x="4" y="56"/>
                  </a:cubicBezTo>
                  <a:cubicBezTo>
                    <a:pt x="4" y="54"/>
                    <a:pt x="4" y="54"/>
                    <a:pt x="4" y="54"/>
                  </a:cubicBezTo>
                  <a:cubicBezTo>
                    <a:pt x="8" y="52"/>
                    <a:pt x="11" y="49"/>
                    <a:pt x="11" y="45"/>
                  </a:cubicBezTo>
                  <a:cubicBezTo>
                    <a:pt x="11" y="44"/>
                    <a:pt x="11" y="43"/>
                    <a:pt x="11" y="43"/>
                  </a:cubicBezTo>
                  <a:cubicBezTo>
                    <a:pt x="4" y="39"/>
                    <a:pt x="0" y="32"/>
                    <a:pt x="0" y="24"/>
                  </a:cubicBezTo>
                  <a:cubicBezTo>
                    <a:pt x="0" y="11"/>
                    <a:pt x="13" y="0"/>
                    <a:pt x="30" y="0"/>
                  </a:cubicBezTo>
                  <a:close/>
                  <a:moveTo>
                    <a:pt x="62" y="54"/>
                  </a:moveTo>
                  <a:cubicBezTo>
                    <a:pt x="62" y="57"/>
                    <a:pt x="64" y="60"/>
                    <a:pt x="67" y="62"/>
                  </a:cubicBezTo>
                  <a:cubicBezTo>
                    <a:pt x="67" y="63"/>
                    <a:pt x="67" y="63"/>
                    <a:pt x="67" y="63"/>
                  </a:cubicBezTo>
                  <a:cubicBezTo>
                    <a:pt x="61" y="63"/>
                    <a:pt x="55" y="62"/>
                    <a:pt x="50" y="57"/>
                  </a:cubicBezTo>
                  <a:cubicBezTo>
                    <a:pt x="48" y="57"/>
                    <a:pt x="47" y="57"/>
                    <a:pt x="46" y="57"/>
                  </a:cubicBezTo>
                  <a:cubicBezTo>
                    <a:pt x="40" y="57"/>
                    <a:pt x="34" y="56"/>
                    <a:pt x="30" y="53"/>
                  </a:cubicBezTo>
                  <a:cubicBezTo>
                    <a:pt x="39" y="53"/>
                    <a:pt x="47" y="50"/>
                    <a:pt x="54" y="45"/>
                  </a:cubicBezTo>
                  <a:cubicBezTo>
                    <a:pt x="57" y="42"/>
                    <a:pt x="59" y="39"/>
                    <a:pt x="61" y="36"/>
                  </a:cubicBezTo>
                  <a:cubicBezTo>
                    <a:pt x="63" y="32"/>
                    <a:pt x="64" y="28"/>
                    <a:pt x="64" y="24"/>
                  </a:cubicBezTo>
                  <a:cubicBezTo>
                    <a:pt x="64" y="24"/>
                    <a:pt x="64" y="23"/>
                    <a:pt x="64" y="22"/>
                  </a:cubicBezTo>
                  <a:cubicBezTo>
                    <a:pt x="68" y="26"/>
                    <a:pt x="71" y="31"/>
                    <a:pt x="71" y="37"/>
                  </a:cubicBezTo>
                  <a:cubicBezTo>
                    <a:pt x="71" y="43"/>
                    <a:pt x="67" y="49"/>
                    <a:pt x="62" y="53"/>
                  </a:cubicBezTo>
                  <a:cubicBezTo>
                    <a:pt x="62" y="53"/>
                    <a:pt x="62" y="54"/>
                    <a:pt x="62" y="54"/>
                  </a:cubicBezTo>
                  <a:close/>
                </a:path>
              </a:pathLst>
            </a:custGeom>
            <a:solidFill>
              <a:srgbClr val="CF0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30" name="Freeform 119"/>
            <p:cNvSpPr>
              <a:spLocks/>
            </p:cNvSpPr>
            <p:nvPr/>
          </p:nvSpPr>
          <p:spPr bwMode="auto">
            <a:xfrm>
              <a:off x="3122" y="2035"/>
              <a:ext cx="80" cy="78"/>
            </a:xfrm>
            <a:custGeom>
              <a:avLst/>
              <a:gdLst>
                <a:gd name="T0" fmla="*/ 65 w 65"/>
                <a:gd name="T1" fmla="*/ 24 h 64"/>
                <a:gd name="T2" fmla="*/ 41 w 65"/>
                <a:gd name="T3" fmla="*/ 24 h 64"/>
                <a:gd name="T4" fmla="*/ 50 w 65"/>
                <a:gd name="T5" fmla="*/ 15 h 64"/>
                <a:gd name="T6" fmla="*/ 33 w 65"/>
                <a:gd name="T7" fmla="*/ 8 h 64"/>
                <a:gd name="T8" fmla="*/ 16 w 65"/>
                <a:gd name="T9" fmla="*/ 15 h 64"/>
                <a:gd name="T10" fmla="*/ 9 w 65"/>
                <a:gd name="T11" fmla="*/ 32 h 64"/>
                <a:gd name="T12" fmla="*/ 16 w 65"/>
                <a:gd name="T13" fmla="*/ 49 h 64"/>
                <a:gd name="T14" fmla="*/ 33 w 65"/>
                <a:gd name="T15" fmla="*/ 56 h 64"/>
                <a:gd name="T16" fmla="*/ 50 w 65"/>
                <a:gd name="T17" fmla="*/ 49 h 64"/>
                <a:gd name="T18" fmla="*/ 51 w 65"/>
                <a:gd name="T19" fmla="*/ 48 h 64"/>
                <a:gd name="T20" fmla="*/ 57 w 65"/>
                <a:gd name="T21" fmla="*/ 53 h 64"/>
                <a:gd name="T22" fmla="*/ 33 w 65"/>
                <a:gd name="T23" fmla="*/ 64 h 64"/>
                <a:gd name="T24" fmla="*/ 0 w 65"/>
                <a:gd name="T25" fmla="*/ 32 h 64"/>
                <a:gd name="T26" fmla="*/ 33 w 65"/>
                <a:gd name="T27" fmla="*/ 0 h 64"/>
                <a:gd name="T28" fmla="*/ 56 w 65"/>
                <a:gd name="T29" fmla="*/ 9 h 64"/>
                <a:gd name="T30" fmla="*/ 65 w 65"/>
                <a:gd name="T31" fmla="*/ 0 h 64"/>
                <a:gd name="T32" fmla="*/ 65 w 65"/>
                <a:gd name="T33" fmla="*/ 2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5" h="64">
                  <a:moveTo>
                    <a:pt x="65" y="24"/>
                  </a:moveTo>
                  <a:cubicBezTo>
                    <a:pt x="41" y="24"/>
                    <a:pt x="41" y="24"/>
                    <a:pt x="41" y="24"/>
                  </a:cubicBezTo>
                  <a:cubicBezTo>
                    <a:pt x="50" y="15"/>
                    <a:pt x="50" y="15"/>
                    <a:pt x="50" y="15"/>
                  </a:cubicBezTo>
                  <a:cubicBezTo>
                    <a:pt x="45" y="10"/>
                    <a:pt x="39" y="8"/>
                    <a:pt x="33" y="8"/>
                  </a:cubicBezTo>
                  <a:cubicBezTo>
                    <a:pt x="26" y="8"/>
                    <a:pt x="20" y="10"/>
                    <a:pt x="16" y="15"/>
                  </a:cubicBezTo>
                  <a:cubicBezTo>
                    <a:pt x="11" y="20"/>
                    <a:pt x="9" y="26"/>
                    <a:pt x="9" y="32"/>
                  </a:cubicBezTo>
                  <a:cubicBezTo>
                    <a:pt x="9" y="39"/>
                    <a:pt x="11" y="45"/>
                    <a:pt x="16" y="49"/>
                  </a:cubicBezTo>
                  <a:cubicBezTo>
                    <a:pt x="20" y="54"/>
                    <a:pt x="26" y="56"/>
                    <a:pt x="33" y="56"/>
                  </a:cubicBezTo>
                  <a:cubicBezTo>
                    <a:pt x="39" y="56"/>
                    <a:pt x="45" y="54"/>
                    <a:pt x="50" y="49"/>
                  </a:cubicBezTo>
                  <a:cubicBezTo>
                    <a:pt x="50" y="49"/>
                    <a:pt x="51" y="48"/>
                    <a:pt x="51" y="48"/>
                  </a:cubicBezTo>
                  <a:cubicBezTo>
                    <a:pt x="57" y="53"/>
                    <a:pt x="57" y="53"/>
                    <a:pt x="57" y="53"/>
                  </a:cubicBezTo>
                  <a:cubicBezTo>
                    <a:pt x="51" y="60"/>
                    <a:pt x="43" y="64"/>
                    <a:pt x="33" y="64"/>
                  </a:cubicBezTo>
                  <a:cubicBezTo>
                    <a:pt x="15" y="64"/>
                    <a:pt x="0" y="50"/>
                    <a:pt x="0" y="32"/>
                  </a:cubicBezTo>
                  <a:cubicBezTo>
                    <a:pt x="0" y="14"/>
                    <a:pt x="15" y="0"/>
                    <a:pt x="33" y="0"/>
                  </a:cubicBezTo>
                  <a:cubicBezTo>
                    <a:pt x="42" y="0"/>
                    <a:pt x="50" y="3"/>
                    <a:pt x="56" y="9"/>
                  </a:cubicBezTo>
                  <a:cubicBezTo>
                    <a:pt x="65" y="0"/>
                    <a:pt x="65" y="0"/>
                    <a:pt x="65" y="0"/>
                  </a:cubicBezTo>
                  <a:lnTo>
                    <a:pt x="65" y="24"/>
                  </a:lnTo>
                  <a:close/>
                </a:path>
              </a:pathLst>
            </a:custGeom>
            <a:solidFill>
              <a:srgbClr val="FF9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31" name="Freeform 120"/>
            <p:cNvSpPr>
              <a:spLocks noEditPoints="1"/>
            </p:cNvSpPr>
            <p:nvPr/>
          </p:nvSpPr>
          <p:spPr bwMode="auto">
            <a:xfrm>
              <a:off x="3175" y="1404"/>
              <a:ext cx="116" cy="102"/>
            </a:xfrm>
            <a:custGeom>
              <a:avLst/>
              <a:gdLst>
                <a:gd name="T0" fmla="*/ 95 w 95"/>
                <a:gd name="T1" fmla="*/ 34 h 83"/>
                <a:gd name="T2" fmla="*/ 83 w 95"/>
                <a:gd name="T3" fmla="*/ 0 h 83"/>
                <a:gd name="T4" fmla="*/ 83 w 95"/>
                <a:gd name="T5" fmla="*/ 0 h 83"/>
                <a:gd name="T6" fmla="*/ 75 w 95"/>
                <a:gd name="T7" fmla="*/ 0 h 83"/>
                <a:gd name="T8" fmla="*/ 31 w 95"/>
                <a:gd name="T9" fmla="*/ 19 h 83"/>
                <a:gd name="T10" fmla="*/ 30 w 95"/>
                <a:gd name="T11" fmla="*/ 34 h 83"/>
                <a:gd name="T12" fmla="*/ 31 w 95"/>
                <a:gd name="T13" fmla="*/ 49 h 83"/>
                <a:gd name="T14" fmla="*/ 75 w 95"/>
                <a:gd name="T15" fmla="*/ 68 h 83"/>
                <a:gd name="T16" fmla="*/ 83 w 95"/>
                <a:gd name="T17" fmla="*/ 68 h 83"/>
                <a:gd name="T18" fmla="*/ 83 w 95"/>
                <a:gd name="T19" fmla="*/ 68 h 83"/>
                <a:gd name="T20" fmla="*/ 95 w 95"/>
                <a:gd name="T21" fmla="*/ 34 h 83"/>
                <a:gd name="T22" fmla="*/ 80 w 95"/>
                <a:gd name="T23" fmla="*/ 63 h 83"/>
                <a:gd name="T24" fmla="*/ 78 w 95"/>
                <a:gd name="T25" fmla="*/ 61 h 83"/>
                <a:gd name="T26" fmla="*/ 75 w 95"/>
                <a:gd name="T27" fmla="*/ 55 h 83"/>
                <a:gd name="T28" fmla="*/ 71 w 95"/>
                <a:gd name="T29" fmla="*/ 34 h 83"/>
                <a:gd name="T30" fmla="*/ 75 w 95"/>
                <a:gd name="T31" fmla="*/ 13 h 83"/>
                <a:gd name="T32" fmla="*/ 78 w 95"/>
                <a:gd name="T33" fmla="*/ 7 h 83"/>
                <a:gd name="T34" fmla="*/ 80 w 95"/>
                <a:gd name="T35" fmla="*/ 5 h 83"/>
                <a:gd name="T36" fmla="*/ 83 w 95"/>
                <a:gd name="T37" fmla="*/ 7 h 83"/>
                <a:gd name="T38" fmla="*/ 86 w 95"/>
                <a:gd name="T39" fmla="*/ 13 h 83"/>
                <a:gd name="T40" fmla="*/ 89 w 95"/>
                <a:gd name="T41" fmla="*/ 34 h 83"/>
                <a:gd name="T42" fmla="*/ 86 w 95"/>
                <a:gd name="T43" fmla="*/ 55 h 83"/>
                <a:gd name="T44" fmla="*/ 83 w 95"/>
                <a:gd name="T45" fmla="*/ 61 h 83"/>
                <a:gd name="T46" fmla="*/ 80 w 95"/>
                <a:gd name="T47" fmla="*/ 63 h 83"/>
                <a:gd name="T48" fmla="*/ 24 w 95"/>
                <a:gd name="T49" fmla="*/ 34 h 83"/>
                <a:gd name="T50" fmla="*/ 25 w 95"/>
                <a:gd name="T51" fmla="*/ 20 h 83"/>
                <a:gd name="T52" fmla="*/ 12 w 95"/>
                <a:gd name="T53" fmla="*/ 21 h 83"/>
                <a:gd name="T54" fmla="*/ 5 w 95"/>
                <a:gd name="T55" fmla="*/ 21 h 83"/>
                <a:gd name="T56" fmla="*/ 0 w 95"/>
                <a:gd name="T57" fmla="*/ 30 h 83"/>
                <a:gd name="T58" fmla="*/ 0 w 95"/>
                <a:gd name="T59" fmla="*/ 38 h 83"/>
                <a:gd name="T60" fmla="*/ 5 w 95"/>
                <a:gd name="T61" fmla="*/ 47 h 83"/>
                <a:gd name="T62" fmla="*/ 12 w 95"/>
                <a:gd name="T63" fmla="*/ 47 h 83"/>
                <a:gd name="T64" fmla="*/ 25 w 95"/>
                <a:gd name="T65" fmla="*/ 48 h 83"/>
                <a:gd name="T66" fmla="*/ 24 w 95"/>
                <a:gd name="T67" fmla="*/ 34 h 83"/>
                <a:gd name="T68" fmla="*/ 34 w 95"/>
                <a:gd name="T69" fmla="*/ 54 h 83"/>
                <a:gd name="T70" fmla="*/ 23 w 95"/>
                <a:gd name="T71" fmla="*/ 51 h 83"/>
                <a:gd name="T72" fmla="*/ 30 w 95"/>
                <a:gd name="T73" fmla="*/ 81 h 83"/>
                <a:gd name="T74" fmla="*/ 34 w 95"/>
                <a:gd name="T75" fmla="*/ 83 h 83"/>
                <a:gd name="T76" fmla="*/ 44 w 95"/>
                <a:gd name="T77" fmla="*/ 78 h 83"/>
                <a:gd name="T78" fmla="*/ 46 w 95"/>
                <a:gd name="T79" fmla="*/ 75 h 83"/>
                <a:gd name="T80" fmla="*/ 34 w 95"/>
                <a:gd name="T81" fmla="*/ 54 h 83"/>
                <a:gd name="T82" fmla="*/ 80 w 95"/>
                <a:gd name="T83" fmla="*/ 45 h 83"/>
                <a:gd name="T84" fmla="*/ 79 w 95"/>
                <a:gd name="T85" fmla="*/ 44 h 83"/>
                <a:gd name="T86" fmla="*/ 78 w 95"/>
                <a:gd name="T87" fmla="*/ 42 h 83"/>
                <a:gd name="T88" fmla="*/ 77 w 95"/>
                <a:gd name="T89" fmla="*/ 34 h 83"/>
                <a:gd name="T90" fmla="*/ 78 w 95"/>
                <a:gd name="T91" fmla="*/ 26 h 83"/>
                <a:gd name="T92" fmla="*/ 79 w 95"/>
                <a:gd name="T93" fmla="*/ 23 h 83"/>
                <a:gd name="T94" fmla="*/ 80 w 95"/>
                <a:gd name="T95" fmla="*/ 23 h 83"/>
                <a:gd name="T96" fmla="*/ 81 w 95"/>
                <a:gd name="T97" fmla="*/ 23 h 83"/>
                <a:gd name="T98" fmla="*/ 82 w 95"/>
                <a:gd name="T99" fmla="*/ 26 h 83"/>
                <a:gd name="T100" fmla="*/ 84 w 95"/>
                <a:gd name="T101" fmla="*/ 34 h 83"/>
                <a:gd name="T102" fmla="*/ 82 w 95"/>
                <a:gd name="T103" fmla="*/ 42 h 83"/>
                <a:gd name="T104" fmla="*/ 81 w 95"/>
                <a:gd name="T105" fmla="*/ 44 h 83"/>
                <a:gd name="T106" fmla="*/ 80 w 95"/>
                <a:gd name="T107" fmla="*/ 45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5" h="83">
                  <a:moveTo>
                    <a:pt x="95" y="34"/>
                  </a:moveTo>
                  <a:cubicBezTo>
                    <a:pt x="95" y="15"/>
                    <a:pt x="90" y="0"/>
                    <a:pt x="83" y="0"/>
                  </a:cubicBezTo>
                  <a:cubicBezTo>
                    <a:pt x="83" y="0"/>
                    <a:pt x="83" y="0"/>
                    <a:pt x="83" y="0"/>
                  </a:cubicBezTo>
                  <a:cubicBezTo>
                    <a:pt x="75" y="0"/>
                    <a:pt x="75" y="0"/>
                    <a:pt x="75" y="0"/>
                  </a:cubicBezTo>
                  <a:cubicBezTo>
                    <a:pt x="75" y="0"/>
                    <a:pt x="57" y="14"/>
                    <a:pt x="31" y="19"/>
                  </a:cubicBezTo>
                  <a:cubicBezTo>
                    <a:pt x="31" y="23"/>
                    <a:pt x="30" y="28"/>
                    <a:pt x="30" y="34"/>
                  </a:cubicBezTo>
                  <a:cubicBezTo>
                    <a:pt x="30" y="40"/>
                    <a:pt x="31" y="45"/>
                    <a:pt x="31" y="49"/>
                  </a:cubicBezTo>
                  <a:cubicBezTo>
                    <a:pt x="57" y="54"/>
                    <a:pt x="75" y="68"/>
                    <a:pt x="75" y="68"/>
                  </a:cubicBezTo>
                  <a:cubicBezTo>
                    <a:pt x="83" y="68"/>
                    <a:pt x="83" y="68"/>
                    <a:pt x="83" y="68"/>
                  </a:cubicBezTo>
                  <a:cubicBezTo>
                    <a:pt x="83" y="68"/>
                    <a:pt x="83" y="68"/>
                    <a:pt x="83" y="68"/>
                  </a:cubicBezTo>
                  <a:cubicBezTo>
                    <a:pt x="90" y="68"/>
                    <a:pt x="95" y="52"/>
                    <a:pt x="95" y="34"/>
                  </a:cubicBezTo>
                  <a:close/>
                  <a:moveTo>
                    <a:pt x="80" y="63"/>
                  </a:moveTo>
                  <a:cubicBezTo>
                    <a:pt x="79" y="63"/>
                    <a:pt x="78" y="62"/>
                    <a:pt x="78" y="61"/>
                  </a:cubicBezTo>
                  <a:cubicBezTo>
                    <a:pt x="77" y="60"/>
                    <a:pt x="76" y="58"/>
                    <a:pt x="75" y="55"/>
                  </a:cubicBezTo>
                  <a:cubicBezTo>
                    <a:pt x="73" y="50"/>
                    <a:pt x="71" y="42"/>
                    <a:pt x="71" y="34"/>
                  </a:cubicBezTo>
                  <a:cubicBezTo>
                    <a:pt x="71" y="26"/>
                    <a:pt x="73" y="18"/>
                    <a:pt x="75" y="13"/>
                  </a:cubicBezTo>
                  <a:cubicBezTo>
                    <a:pt x="76" y="10"/>
                    <a:pt x="77" y="8"/>
                    <a:pt x="78" y="7"/>
                  </a:cubicBezTo>
                  <a:cubicBezTo>
                    <a:pt x="78" y="6"/>
                    <a:pt x="79" y="5"/>
                    <a:pt x="80" y="5"/>
                  </a:cubicBezTo>
                  <a:cubicBezTo>
                    <a:pt x="81" y="5"/>
                    <a:pt x="82" y="6"/>
                    <a:pt x="83" y="7"/>
                  </a:cubicBezTo>
                  <a:cubicBezTo>
                    <a:pt x="84" y="8"/>
                    <a:pt x="85" y="10"/>
                    <a:pt x="86" y="13"/>
                  </a:cubicBezTo>
                  <a:cubicBezTo>
                    <a:pt x="88" y="18"/>
                    <a:pt x="89" y="26"/>
                    <a:pt x="89" y="34"/>
                  </a:cubicBezTo>
                  <a:cubicBezTo>
                    <a:pt x="89" y="42"/>
                    <a:pt x="88" y="50"/>
                    <a:pt x="86" y="55"/>
                  </a:cubicBezTo>
                  <a:cubicBezTo>
                    <a:pt x="85" y="58"/>
                    <a:pt x="84" y="60"/>
                    <a:pt x="83" y="61"/>
                  </a:cubicBezTo>
                  <a:cubicBezTo>
                    <a:pt x="82" y="62"/>
                    <a:pt x="81" y="63"/>
                    <a:pt x="80" y="63"/>
                  </a:cubicBezTo>
                  <a:close/>
                  <a:moveTo>
                    <a:pt x="24" y="34"/>
                  </a:moveTo>
                  <a:cubicBezTo>
                    <a:pt x="24" y="29"/>
                    <a:pt x="24" y="24"/>
                    <a:pt x="25" y="20"/>
                  </a:cubicBezTo>
                  <a:cubicBezTo>
                    <a:pt x="20" y="21"/>
                    <a:pt x="16" y="21"/>
                    <a:pt x="12" y="21"/>
                  </a:cubicBezTo>
                  <a:cubicBezTo>
                    <a:pt x="5" y="21"/>
                    <a:pt x="5" y="21"/>
                    <a:pt x="5" y="21"/>
                  </a:cubicBezTo>
                  <a:cubicBezTo>
                    <a:pt x="0" y="30"/>
                    <a:pt x="0" y="30"/>
                    <a:pt x="0" y="30"/>
                  </a:cubicBezTo>
                  <a:cubicBezTo>
                    <a:pt x="0" y="38"/>
                    <a:pt x="0" y="38"/>
                    <a:pt x="0" y="38"/>
                  </a:cubicBezTo>
                  <a:cubicBezTo>
                    <a:pt x="5" y="47"/>
                    <a:pt x="5" y="47"/>
                    <a:pt x="5" y="47"/>
                  </a:cubicBezTo>
                  <a:cubicBezTo>
                    <a:pt x="5" y="47"/>
                    <a:pt x="5" y="47"/>
                    <a:pt x="12" y="47"/>
                  </a:cubicBezTo>
                  <a:cubicBezTo>
                    <a:pt x="16" y="47"/>
                    <a:pt x="20" y="47"/>
                    <a:pt x="25" y="48"/>
                  </a:cubicBezTo>
                  <a:cubicBezTo>
                    <a:pt x="24" y="43"/>
                    <a:pt x="24" y="39"/>
                    <a:pt x="24" y="34"/>
                  </a:cubicBezTo>
                  <a:close/>
                  <a:moveTo>
                    <a:pt x="34" y="54"/>
                  </a:moveTo>
                  <a:cubicBezTo>
                    <a:pt x="23" y="51"/>
                    <a:pt x="23" y="51"/>
                    <a:pt x="23" y="51"/>
                  </a:cubicBezTo>
                  <a:cubicBezTo>
                    <a:pt x="30" y="81"/>
                    <a:pt x="30" y="81"/>
                    <a:pt x="30" y="81"/>
                  </a:cubicBezTo>
                  <a:cubicBezTo>
                    <a:pt x="31" y="83"/>
                    <a:pt x="32" y="83"/>
                    <a:pt x="34" y="83"/>
                  </a:cubicBezTo>
                  <a:cubicBezTo>
                    <a:pt x="44" y="78"/>
                    <a:pt x="44" y="78"/>
                    <a:pt x="44" y="78"/>
                  </a:cubicBezTo>
                  <a:cubicBezTo>
                    <a:pt x="46" y="78"/>
                    <a:pt x="47" y="76"/>
                    <a:pt x="46" y="75"/>
                  </a:cubicBezTo>
                  <a:lnTo>
                    <a:pt x="34" y="54"/>
                  </a:lnTo>
                  <a:close/>
                  <a:moveTo>
                    <a:pt x="80" y="45"/>
                  </a:moveTo>
                  <a:cubicBezTo>
                    <a:pt x="80" y="45"/>
                    <a:pt x="80" y="45"/>
                    <a:pt x="79" y="44"/>
                  </a:cubicBezTo>
                  <a:cubicBezTo>
                    <a:pt x="79" y="44"/>
                    <a:pt x="79" y="43"/>
                    <a:pt x="78" y="42"/>
                  </a:cubicBezTo>
                  <a:cubicBezTo>
                    <a:pt x="77" y="40"/>
                    <a:pt x="77" y="37"/>
                    <a:pt x="77" y="34"/>
                  </a:cubicBezTo>
                  <a:cubicBezTo>
                    <a:pt x="77" y="31"/>
                    <a:pt x="77" y="28"/>
                    <a:pt x="78" y="26"/>
                  </a:cubicBezTo>
                  <a:cubicBezTo>
                    <a:pt x="79" y="25"/>
                    <a:pt x="79" y="24"/>
                    <a:pt x="79" y="23"/>
                  </a:cubicBezTo>
                  <a:cubicBezTo>
                    <a:pt x="80" y="23"/>
                    <a:pt x="80" y="23"/>
                    <a:pt x="80" y="23"/>
                  </a:cubicBezTo>
                  <a:cubicBezTo>
                    <a:pt x="81" y="23"/>
                    <a:pt x="81" y="23"/>
                    <a:pt x="81" y="23"/>
                  </a:cubicBezTo>
                  <a:cubicBezTo>
                    <a:pt x="82" y="24"/>
                    <a:pt x="82" y="25"/>
                    <a:pt x="82" y="26"/>
                  </a:cubicBezTo>
                  <a:cubicBezTo>
                    <a:pt x="83" y="28"/>
                    <a:pt x="84" y="31"/>
                    <a:pt x="84" y="34"/>
                  </a:cubicBezTo>
                  <a:cubicBezTo>
                    <a:pt x="84" y="37"/>
                    <a:pt x="83" y="40"/>
                    <a:pt x="82" y="42"/>
                  </a:cubicBezTo>
                  <a:cubicBezTo>
                    <a:pt x="82" y="43"/>
                    <a:pt x="82" y="44"/>
                    <a:pt x="81" y="44"/>
                  </a:cubicBezTo>
                  <a:cubicBezTo>
                    <a:pt x="81" y="45"/>
                    <a:pt x="81" y="45"/>
                    <a:pt x="80" y="45"/>
                  </a:cubicBezTo>
                  <a:close/>
                </a:path>
              </a:pathLst>
            </a:custGeom>
            <a:solidFill>
              <a:srgbClr val="EA1D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32" name="Freeform 121"/>
            <p:cNvSpPr>
              <a:spLocks noEditPoints="1"/>
            </p:cNvSpPr>
            <p:nvPr/>
          </p:nvSpPr>
          <p:spPr bwMode="auto">
            <a:xfrm>
              <a:off x="3413" y="1074"/>
              <a:ext cx="66" cy="65"/>
            </a:xfrm>
            <a:custGeom>
              <a:avLst/>
              <a:gdLst>
                <a:gd name="T0" fmla="*/ 27 w 54"/>
                <a:gd name="T1" fmla="*/ 0 h 53"/>
                <a:gd name="T2" fmla="*/ 0 w 54"/>
                <a:gd name="T3" fmla="*/ 26 h 53"/>
                <a:gd name="T4" fmla="*/ 27 w 54"/>
                <a:gd name="T5" fmla="*/ 53 h 53"/>
                <a:gd name="T6" fmla="*/ 54 w 54"/>
                <a:gd name="T7" fmla="*/ 26 h 53"/>
                <a:gd name="T8" fmla="*/ 27 w 54"/>
                <a:gd name="T9" fmla="*/ 0 h 53"/>
                <a:gd name="T10" fmla="*/ 16 w 54"/>
                <a:gd name="T11" fmla="*/ 43 h 53"/>
                <a:gd name="T12" fmla="*/ 17 w 54"/>
                <a:gd name="T13" fmla="*/ 38 h 53"/>
                <a:gd name="T14" fmla="*/ 7 w 54"/>
                <a:gd name="T15" fmla="*/ 24 h 53"/>
                <a:gd name="T16" fmla="*/ 13 w 54"/>
                <a:gd name="T17" fmla="*/ 12 h 53"/>
                <a:gd name="T18" fmla="*/ 27 w 54"/>
                <a:gd name="T19" fmla="*/ 6 h 53"/>
                <a:gd name="T20" fmla="*/ 41 w 54"/>
                <a:gd name="T21" fmla="*/ 12 h 53"/>
                <a:gd name="T22" fmla="*/ 47 w 54"/>
                <a:gd name="T23" fmla="*/ 24 h 53"/>
                <a:gd name="T24" fmla="*/ 37 w 54"/>
                <a:gd name="T25" fmla="*/ 38 h 53"/>
                <a:gd name="T26" fmla="*/ 38 w 54"/>
                <a:gd name="T27" fmla="*/ 43 h 53"/>
                <a:gd name="T28" fmla="*/ 27 w 54"/>
                <a:gd name="T29" fmla="*/ 46 h 53"/>
                <a:gd name="T30" fmla="*/ 16 w 54"/>
                <a:gd name="T31" fmla="*/ 43 h 53"/>
                <a:gd name="T32" fmla="*/ 29 w 54"/>
                <a:gd name="T33" fmla="*/ 33 h 53"/>
                <a:gd name="T34" fmla="*/ 30 w 54"/>
                <a:gd name="T35" fmla="*/ 35 h 53"/>
                <a:gd name="T36" fmla="*/ 30 w 54"/>
                <a:gd name="T37" fmla="*/ 38 h 53"/>
                <a:gd name="T38" fmla="*/ 28 w 54"/>
                <a:gd name="T39" fmla="*/ 40 h 53"/>
                <a:gd name="T40" fmla="*/ 25 w 54"/>
                <a:gd name="T41" fmla="*/ 40 h 53"/>
                <a:gd name="T42" fmla="*/ 23 w 54"/>
                <a:gd name="T43" fmla="*/ 38 h 53"/>
                <a:gd name="T44" fmla="*/ 23 w 54"/>
                <a:gd name="T45" fmla="*/ 35 h 53"/>
                <a:gd name="T46" fmla="*/ 25 w 54"/>
                <a:gd name="T47" fmla="*/ 33 h 53"/>
                <a:gd name="T48" fmla="*/ 26 w 54"/>
                <a:gd name="T49" fmla="*/ 10 h 53"/>
                <a:gd name="T50" fmla="*/ 28 w 54"/>
                <a:gd name="T51" fmla="*/ 10 h 53"/>
                <a:gd name="T52" fmla="*/ 29 w 54"/>
                <a:gd name="T53" fmla="*/ 33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54" h="53">
                  <a:moveTo>
                    <a:pt x="27" y="0"/>
                  </a:moveTo>
                  <a:cubicBezTo>
                    <a:pt x="12" y="0"/>
                    <a:pt x="0" y="11"/>
                    <a:pt x="0" y="26"/>
                  </a:cubicBezTo>
                  <a:cubicBezTo>
                    <a:pt x="0" y="41"/>
                    <a:pt x="12" y="53"/>
                    <a:pt x="27" y="53"/>
                  </a:cubicBezTo>
                  <a:cubicBezTo>
                    <a:pt x="42" y="53"/>
                    <a:pt x="54" y="41"/>
                    <a:pt x="54" y="26"/>
                  </a:cubicBezTo>
                  <a:cubicBezTo>
                    <a:pt x="54" y="11"/>
                    <a:pt x="42" y="0"/>
                    <a:pt x="27" y="0"/>
                  </a:cubicBezTo>
                  <a:close/>
                  <a:moveTo>
                    <a:pt x="16" y="43"/>
                  </a:moveTo>
                  <a:cubicBezTo>
                    <a:pt x="16" y="41"/>
                    <a:pt x="17" y="40"/>
                    <a:pt x="17" y="38"/>
                  </a:cubicBezTo>
                  <a:cubicBezTo>
                    <a:pt x="17" y="31"/>
                    <a:pt x="13" y="26"/>
                    <a:pt x="7" y="24"/>
                  </a:cubicBezTo>
                  <a:cubicBezTo>
                    <a:pt x="7" y="19"/>
                    <a:pt x="9" y="15"/>
                    <a:pt x="13" y="12"/>
                  </a:cubicBezTo>
                  <a:cubicBezTo>
                    <a:pt x="16" y="8"/>
                    <a:pt x="21" y="6"/>
                    <a:pt x="27" y="6"/>
                  </a:cubicBezTo>
                  <a:cubicBezTo>
                    <a:pt x="32" y="6"/>
                    <a:pt x="37" y="8"/>
                    <a:pt x="41" y="12"/>
                  </a:cubicBezTo>
                  <a:cubicBezTo>
                    <a:pt x="44" y="15"/>
                    <a:pt x="46" y="19"/>
                    <a:pt x="47" y="24"/>
                  </a:cubicBezTo>
                  <a:cubicBezTo>
                    <a:pt x="41" y="26"/>
                    <a:pt x="37" y="31"/>
                    <a:pt x="37" y="38"/>
                  </a:cubicBezTo>
                  <a:cubicBezTo>
                    <a:pt x="37" y="40"/>
                    <a:pt x="37" y="41"/>
                    <a:pt x="38" y="43"/>
                  </a:cubicBezTo>
                  <a:cubicBezTo>
                    <a:pt x="35" y="45"/>
                    <a:pt x="31" y="46"/>
                    <a:pt x="27" y="46"/>
                  </a:cubicBezTo>
                  <a:cubicBezTo>
                    <a:pt x="23" y="46"/>
                    <a:pt x="19" y="45"/>
                    <a:pt x="16" y="43"/>
                  </a:cubicBezTo>
                  <a:close/>
                  <a:moveTo>
                    <a:pt x="29" y="33"/>
                  </a:moveTo>
                  <a:cubicBezTo>
                    <a:pt x="30" y="33"/>
                    <a:pt x="30" y="34"/>
                    <a:pt x="30" y="35"/>
                  </a:cubicBezTo>
                  <a:cubicBezTo>
                    <a:pt x="30" y="38"/>
                    <a:pt x="30" y="38"/>
                    <a:pt x="30" y="38"/>
                  </a:cubicBezTo>
                  <a:cubicBezTo>
                    <a:pt x="30" y="39"/>
                    <a:pt x="29" y="40"/>
                    <a:pt x="28" y="40"/>
                  </a:cubicBezTo>
                  <a:cubicBezTo>
                    <a:pt x="25" y="40"/>
                    <a:pt x="25" y="40"/>
                    <a:pt x="25" y="40"/>
                  </a:cubicBezTo>
                  <a:cubicBezTo>
                    <a:pt x="24" y="40"/>
                    <a:pt x="23" y="39"/>
                    <a:pt x="23" y="38"/>
                  </a:cubicBezTo>
                  <a:cubicBezTo>
                    <a:pt x="23" y="35"/>
                    <a:pt x="23" y="35"/>
                    <a:pt x="23" y="35"/>
                  </a:cubicBezTo>
                  <a:cubicBezTo>
                    <a:pt x="23" y="34"/>
                    <a:pt x="24" y="33"/>
                    <a:pt x="25" y="33"/>
                  </a:cubicBezTo>
                  <a:cubicBezTo>
                    <a:pt x="26" y="10"/>
                    <a:pt x="26" y="10"/>
                    <a:pt x="26" y="10"/>
                  </a:cubicBezTo>
                  <a:cubicBezTo>
                    <a:pt x="28" y="10"/>
                    <a:pt x="28" y="10"/>
                    <a:pt x="28" y="10"/>
                  </a:cubicBezTo>
                  <a:lnTo>
                    <a:pt x="29" y="33"/>
                  </a:lnTo>
                  <a:close/>
                </a:path>
              </a:pathLst>
            </a:custGeom>
            <a:solidFill>
              <a:srgbClr val="8C1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33" name="Freeform 122"/>
            <p:cNvSpPr>
              <a:spLocks noEditPoints="1"/>
            </p:cNvSpPr>
            <p:nvPr/>
          </p:nvSpPr>
          <p:spPr bwMode="auto">
            <a:xfrm>
              <a:off x="2859" y="740"/>
              <a:ext cx="295" cy="1141"/>
            </a:xfrm>
            <a:custGeom>
              <a:avLst/>
              <a:gdLst>
                <a:gd name="T0" fmla="*/ 187 w 240"/>
                <a:gd name="T1" fmla="*/ 868 h 929"/>
                <a:gd name="T2" fmla="*/ 198 w 240"/>
                <a:gd name="T3" fmla="*/ 838 h 929"/>
                <a:gd name="T4" fmla="*/ 221 w 240"/>
                <a:gd name="T5" fmla="*/ 871 h 929"/>
                <a:gd name="T6" fmla="*/ 222 w 240"/>
                <a:gd name="T7" fmla="*/ 863 h 929"/>
                <a:gd name="T8" fmla="*/ 237 w 240"/>
                <a:gd name="T9" fmla="*/ 925 h 929"/>
                <a:gd name="T10" fmla="*/ 219 w 240"/>
                <a:gd name="T11" fmla="*/ 919 h 929"/>
                <a:gd name="T12" fmla="*/ 202 w 240"/>
                <a:gd name="T13" fmla="*/ 927 h 929"/>
                <a:gd name="T14" fmla="*/ 182 w 240"/>
                <a:gd name="T15" fmla="*/ 929 h 929"/>
                <a:gd name="T16" fmla="*/ 170 w 240"/>
                <a:gd name="T17" fmla="*/ 918 h 929"/>
                <a:gd name="T18" fmla="*/ 168 w 240"/>
                <a:gd name="T19" fmla="*/ 907 h 929"/>
                <a:gd name="T20" fmla="*/ 166 w 240"/>
                <a:gd name="T21" fmla="*/ 896 h 929"/>
                <a:gd name="T22" fmla="*/ 153 w 240"/>
                <a:gd name="T23" fmla="*/ 891 h 929"/>
                <a:gd name="T24" fmla="*/ 154 w 240"/>
                <a:gd name="T25" fmla="*/ 867 h 929"/>
                <a:gd name="T26" fmla="*/ 232 w 240"/>
                <a:gd name="T27" fmla="*/ 916 h 929"/>
                <a:gd name="T28" fmla="*/ 226 w 240"/>
                <a:gd name="T29" fmla="*/ 915 h 929"/>
                <a:gd name="T30" fmla="*/ 154 w 240"/>
                <a:gd name="T31" fmla="*/ 885 h 929"/>
                <a:gd name="T32" fmla="*/ 179 w 240"/>
                <a:gd name="T33" fmla="*/ 886 h 929"/>
                <a:gd name="T34" fmla="*/ 178 w 240"/>
                <a:gd name="T35" fmla="*/ 892 h 929"/>
                <a:gd name="T36" fmla="*/ 175 w 240"/>
                <a:gd name="T37" fmla="*/ 901 h 929"/>
                <a:gd name="T38" fmla="*/ 176 w 240"/>
                <a:gd name="T39" fmla="*/ 905 h 929"/>
                <a:gd name="T40" fmla="*/ 177 w 240"/>
                <a:gd name="T41" fmla="*/ 911 h 929"/>
                <a:gd name="T42" fmla="*/ 178 w 240"/>
                <a:gd name="T43" fmla="*/ 915 h 929"/>
                <a:gd name="T44" fmla="*/ 182 w 240"/>
                <a:gd name="T45" fmla="*/ 923 h 929"/>
                <a:gd name="T46" fmla="*/ 188 w 240"/>
                <a:gd name="T47" fmla="*/ 923 h 929"/>
                <a:gd name="T48" fmla="*/ 220 w 240"/>
                <a:gd name="T49" fmla="*/ 912 h 929"/>
                <a:gd name="T50" fmla="*/ 217 w 240"/>
                <a:gd name="T51" fmla="*/ 877 h 929"/>
                <a:gd name="T52" fmla="*/ 198 w 240"/>
                <a:gd name="T53" fmla="*/ 845 h 929"/>
                <a:gd name="T54" fmla="*/ 195 w 240"/>
                <a:gd name="T55" fmla="*/ 868 h 929"/>
                <a:gd name="T56" fmla="*/ 155 w 240"/>
                <a:gd name="T57" fmla="*/ 873 h 929"/>
                <a:gd name="T58" fmla="*/ 154 w 240"/>
                <a:gd name="T59" fmla="*/ 885 h 929"/>
                <a:gd name="T60" fmla="*/ 75 w 240"/>
                <a:gd name="T61" fmla="*/ 0 h 929"/>
                <a:gd name="T62" fmla="*/ 75 w 240"/>
                <a:gd name="T63" fmla="*/ 14 h 929"/>
                <a:gd name="T64" fmla="*/ 59 w 240"/>
                <a:gd name="T65" fmla="*/ 66 h 929"/>
                <a:gd name="T66" fmla="*/ 59 w 240"/>
                <a:gd name="T67" fmla="*/ 42 h 929"/>
                <a:gd name="T68" fmla="*/ 66 w 240"/>
                <a:gd name="T69" fmla="*/ 19 h 929"/>
                <a:gd name="T70" fmla="*/ 33 w 240"/>
                <a:gd name="T71" fmla="*/ 64 h 929"/>
                <a:gd name="T72" fmla="*/ 0 w 240"/>
                <a:gd name="T73" fmla="*/ 64 h 929"/>
                <a:gd name="T74" fmla="*/ 24 w 240"/>
                <a:gd name="T75" fmla="*/ 53 h 929"/>
                <a:gd name="T76" fmla="*/ 24 w 240"/>
                <a:gd name="T77" fmla="*/ 14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0" h="929">
                  <a:moveTo>
                    <a:pt x="154" y="867"/>
                  </a:moveTo>
                  <a:cubicBezTo>
                    <a:pt x="187" y="868"/>
                    <a:pt x="187" y="868"/>
                    <a:pt x="187" y="868"/>
                  </a:cubicBezTo>
                  <a:cubicBezTo>
                    <a:pt x="186" y="860"/>
                    <a:pt x="185" y="858"/>
                    <a:pt x="185" y="850"/>
                  </a:cubicBezTo>
                  <a:cubicBezTo>
                    <a:pt x="185" y="843"/>
                    <a:pt x="191" y="838"/>
                    <a:pt x="198" y="838"/>
                  </a:cubicBezTo>
                  <a:cubicBezTo>
                    <a:pt x="205" y="838"/>
                    <a:pt x="211" y="844"/>
                    <a:pt x="210" y="851"/>
                  </a:cubicBezTo>
                  <a:cubicBezTo>
                    <a:pt x="210" y="861"/>
                    <a:pt x="214" y="866"/>
                    <a:pt x="221" y="871"/>
                  </a:cubicBezTo>
                  <a:cubicBezTo>
                    <a:pt x="221" y="871"/>
                    <a:pt x="221" y="872"/>
                    <a:pt x="221" y="872"/>
                  </a:cubicBezTo>
                  <a:cubicBezTo>
                    <a:pt x="222" y="863"/>
                    <a:pt x="222" y="863"/>
                    <a:pt x="222" y="863"/>
                  </a:cubicBezTo>
                  <a:cubicBezTo>
                    <a:pt x="240" y="864"/>
                    <a:pt x="240" y="864"/>
                    <a:pt x="240" y="864"/>
                  </a:cubicBezTo>
                  <a:cubicBezTo>
                    <a:pt x="237" y="925"/>
                    <a:pt x="237" y="925"/>
                    <a:pt x="237" y="925"/>
                  </a:cubicBezTo>
                  <a:cubicBezTo>
                    <a:pt x="219" y="924"/>
                    <a:pt x="219" y="924"/>
                    <a:pt x="219" y="924"/>
                  </a:cubicBezTo>
                  <a:cubicBezTo>
                    <a:pt x="219" y="919"/>
                    <a:pt x="219" y="919"/>
                    <a:pt x="219" y="919"/>
                  </a:cubicBezTo>
                  <a:cubicBezTo>
                    <a:pt x="213" y="919"/>
                    <a:pt x="212" y="921"/>
                    <a:pt x="209" y="923"/>
                  </a:cubicBezTo>
                  <a:cubicBezTo>
                    <a:pt x="208" y="924"/>
                    <a:pt x="206" y="926"/>
                    <a:pt x="202" y="927"/>
                  </a:cubicBezTo>
                  <a:cubicBezTo>
                    <a:pt x="198" y="929"/>
                    <a:pt x="194" y="929"/>
                    <a:pt x="187" y="929"/>
                  </a:cubicBezTo>
                  <a:cubicBezTo>
                    <a:pt x="182" y="929"/>
                    <a:pt x="182" y="929"/>
                    <a:pt x="182" y="929"/>
                  </a:cubicBezTo>
                  <a:cubicBezTo>
                    <a:pt x="181" y="929"/>
                    <a:pt x="181" y="929"/>
                    <a:pt x="181" y="929"/>
                  </a:cubicBezTo>
                  <a:cubicBezTo>
                    <a:pt x="175" y="929"/>
                    <a:pt x="170" y="924"/>
                    <a:pt x="170" y="918"/>
                  </a:cubicBezTo>
                  <a:cubicBezTo>
                    <a:pt x="170" y="917"/>
                    <a:pt x="171" y="916"/>
                    <a:pt x="171" y="915"/>
                  </a:cubicBezTo>
                  <a:cubicBezTo>
                    <a:pt x="169" y="913"/>
                    <a:pt x="168" y="910"/>
                    <a:pt x="168" y="907"/>
                  </a:cubicBezTo>
                  <a:cubicBezTo>
                    <a:pt x="168" y="906"/>
                    <a:pt x="169" y="905"/>
                    <a:pt x="169" y="904"/>
                  </a:cubicBezTo>
                  <a:cubicBezTo>
                    <a:pt x="167" y="902"/>
                    <a:pt x="166" y="899"/>
                    <a:pt x="166" y="896"/>
                  </a:cubicBezTo>
                  <a:cubicBezTo>
                    <a:pt x="166" y="895"/>
                    <a:pt x="167" y="893"/>
                    <a:pt x="167" y="892"/>
                  </a:cubicBezTo>
                  <a:cubicBezTo>
                    <a:pt x="153" y="891"/>
                    <a:pt x="153" y="891"/>
                    <a:pt x="153" y="891"/>
                  </a:cubicBezTo>
                  <a:cubicBezTo>
                    <a:pt x="147" y="891"/>
                    <a:pt x="141" y="885"/>
                    <a:pt x="142" y="878"/>
                  </a:cubicBezTo>
                  <a:cubicBezTo>
                    <a:pt x="142" y="872"/>
                    <a:pt x="148" y="866"/>
                    <a:pt x="154" y="867"/>
                  </a:cubicBezTo>
                  <a:close/>
                  <a:moveTo>
                    <a:pt x="229" y="919"/>
                  </a:moveTo>
                  <a:cubicBezTo>
                    <a:pt x="230" y="919"/>
                    <a:pt x="232" y="917"/>
                    <a:pt x="232" y="916"/>
                  </a:cubicBezTo>
                  <a:cubicBezTo>
                    <a:pt x="232" y="914"/>
                    <a:pt x="230" y="913"/>
                    <a:pt x="229" y="913"/>
                  </a:cubicBezTo>
                  <a:cubicBezTo>
                    <a:pt x="227" y="912"/>
                    <a:pt x="226" y="914"/>
                    <a:pt x="226" y="915"/>
                  </a:cubicBezTo>
                  <a:cubicBezTo>
                    <a:pt x="226" y="917"/>
                    <a:pt x="227" y="919"/>
                    <a:pt x="229" y="919"/>
                  </a:cubicBezTo>
                  <a:close/>
                  <a:moveTo>
                    <a:pt x="154" y="885"/>
                  </a:moveTo>
                  <a:cubicBezTo>
                    <a:pt x="178" y="886"/>
                    <a:pt x="178" y="886"/>
                    <a:pt x="178" y="886"/>
                  </a:cubicBezTo>
                  <a:cubicBezTo>
                    <a:pt x="179" y="886"/>
                    <a:pt x="179" y="886"/>
                    <a:pt x="179" y="886"/>
                  </a:cubicBezTo>
                  <a:cubicBezTo>
                    <a:pt x="178" y="892"/>
                    <a:pt x="178" y="892"/>
                    <a:pt x="178" y="892"/>
                  </a:cubicBezTo>
                  <a:cubicBezTo>
                    <a:pt x="178" y="892"/>
                    <a:pt x="178" y="892"/>
                    <a:pt x="178" y="892"/>
                  </a:cubicBezTo>
                  <a:cubicBezTo>
                    <a:pt x="175" y="892"/>
                    <a:pt x="173" y="894"/>
                    <a:pt x="173" y="897"/>
                  </a:cubicBezTo>
                  <a:cubicBezTo>
                    <a:pt x="173" y="898"/>
                    <a:pt x="174" y="900"/>
                    <a:pt x="175" y="901"/>
                  </a:cubicBezTo>
                  <a:cubicBezTo>
                    <a:pt x="177" y="903"/>
                    <a:pt x="177" y="903"/>
                    <a:pt x="177" y="903"/>
                  </a:cubicBezTo>
                  <a:cubicBezTo>
                    <a:pt x="176" y="905"/>
                    <a:pt x="176" y="905"/>
                    <a:pt x="176" y="905"/>
                  </a:cubicBezTo>
                  <a:cubicBezTo>
                    <a:pt x="175" y="906"/>
                    <a:pt x="175" y="906"/>
                    <a:pt x="175" y="907"/>
                  </a:cubicBezTo>
                  <a:cubicBezTo>
                    <a:pt x="175" y="909"/>
                    <a:pt x="176" y="910"/>
                    <a:pt x="177" y="911"/>
                  </a:cubicBezTo>
                  <a:cubicBezTo>
                    <a:pt x="179" y="913"/>
                    <a:pt x="179" y="913"/>
                    <a:pt x="179" y="913"/>
                  </a:cubicBezTo>
                  <a:cubicBezTo>
                    <a:pt x="178" y="915"/>
                    <a:pt x="178" y="915"/>
                    <a:pt x="178" y="915"/>
                  </a:cubicBezTo>
                  <a:cubicBezTo>
                    <a:pt x="177" y="916"/>
                    <a:pt x="177" y="917"/>
                    <a:pt x="177" y="918"/>
                  </a:cubicBezTo>
                  <a:cubicBezTo>
                    <a:pt x="177" y="920"/>
                    <a:pt x="179" y="923"/>
                    <a:pt x="182" y="923"/>
                  </a:cubicBezTo>
                  <a:cubicBezTo>
                    <a:pt x="183" y="923"/>
                    <a:pt x="183" y="923"/>
                    <a:pt x="183" y="923"/>
                  </a:cubicBezTo>
                  <a:cubicBezTo>
                    <a:pt x="188" y="923"/>
                    <a:pt x="188" y="923"/>
                    <a:pt x="188" y="923"/>
                  </a:cubicBezTo>
                  <a:cubicBezTo>
                    <a:pt x="200" y="924"/>
                    <a:pt x="202" y="920"/>
                    <a:pt x="205" y="917"/>
                  </a:cubicBezTo>
                  <a:cubicBezTo>
                    <a:pt x="208" y="915"/>
                    <a:pt x="211" y="912"/>
                    <a:pt x="220" y="912"/>
                  </a:cubicBezTo>
                  <a:cubicBezTo>
                    <a:pt x="221" y="880"/>
                    <a:pt x="221" y="880"/>
                    <a:pt x="221" y="880"/>
                  </a:cubicBezTo>
                  <a:cubicBezTo>
                    <a:pt x="219" y="879"/>
                    <a:pt x="218" y="878"/>
                    <a:pt x="217" y="877"/>
                  </a:cubicBezTo>
                  <a:cubicBezTo>
                    <a:pt x="208" y="870"/>
                    <a:pt x="203" y="863"/>
                    <a:pt x="204" y="851"/>
                  </a:cubicBezTo>
                  <a:cubicBezTo>
                    <a:pt x="204" y="848"/>
                    <a:pt x="201" y="845"/>
                    <a:pt x="198" y="845"/>
                  </a:cubicBezTo>
                  <a:cubicBezTo>
                    <a:pt x="195" y="845"/>
                    <a:pt x="192" y="847"/>
                    <a:pt x="192" y="851"/>
                  </a:cubicBezTo>
                  <a:cubicBezTo>
                    <a:pt x="192" y="859"/>
                    <a:pt x="193" y="861"/>
                    <a:pt x="195" y="868"/>
                  </a:cubicBezTo>
                  <a:cubicBezTo>
                    <a:pt x="195" y="871"/>
                    <a:pt x="196" y="873"/>
                    <a:pt x="196" y="874"/>
                  </a:cubicBezTo>
                  <a:cubicBezTo>
                    <a:pt x="155" y="873"/>
                    <a:pt x="155" y="873"/>
                    <a:pt x="155" y="873"/>
                  </a:cubicBezTo>
                  <a:cubicBezTo>
                    <a:pt x="151" y="873"/>
                    <a:pt x="148" y="875"/>
                    <a:pt x="148" y="879"/>
                  </a:cubicBezTo>
                  <a:cubicBezTo>
                    <a:pt x="148" y="882"/>
                    <a:pt x="151" y="885"/>
                    <a:pt x="154" y="885"/>
                  </a:cubicBezTo>
                  <a:close/>
                  <a:moveTo>
                    <a:pt x="24" y="14"/>
                  </a:moveTo>
                  <a:cubicBezTo>
                    <a:pt x="75" y="0"/>
                    <a:pt x="75" y="0"/>
                    <a:pt x="75" y="0"/>
                  </a:cubicBezTo>
                  <a:cubicBezTo>
                    <a:pt x="75" y="5"/>
                    <a:pt x="75" y="5"/>
                    <a:pt x="75" y="5"/>
                  </a:cubicBezTo>
                  <a:cubicBezTo>
                    <a:pt x="75" y="14"/>
                    <a:pt x="75" y="14"/>
                    <a:pt x="75" y="14"/>
                  </a:cubicBezTo>
                  <a:cubicBezTo>
                    <a:pt x="75" y="54"/>
                    <a:pt x="75" y="54"/>
                    <a:pt x="75" y="54"/>
                  </a:cubicBezTo>
                  <a:cubicBezTo>
                    <a:pt x="75" y="61"/>
                    <a:pt x="68" y="66"/>
                    <a:pt x="59" y="66"/>
                  </a:cubicBezTo>
                  <a:cubicBezTo>
                    <a:pt x="50" y="66"/>
                    <a:pt x="42" y="61"/>
                    <a:pt x="42" y="54"/>
                  </a:cubicBezTo>
                  <a:cubicBezTo>
                    <a:pt x="42" y="48"/>
                    <a:pt x="50" y="42"/>
                    <a:pt x="59" y="42"/>
                  </a:cubicBezTo>
                  <a:cubicBezTo>
                    <a:pt x="61" y="42"/>
                    <a:pt x="64" y="43"/>
                    <a:pt x="66" y="44"/>
                  </a:cubicBezTo>
                  <a:cubicBezTo>
                    <a:pt x="66" y="19"/>
                    <a:pt x="66" y="19"/>
                    <a:pt x="66" y="19"/>
                  </a:cubicBezTo>
                  <a:cubicBezTo>
                    <a:pt x="33" y="28"/>
                    <a:pt x="33" y="28"/>
                    <a:pt x="33" y="28"/>
                  </a:cubicBezTo>
                  <a:cubicBezTo>
                    <a:pt x="33" y="64"/>
                    <a:pt x="33" y="64"/>
                    <a:pt x="33" y="64"/>
                  </a:cubicBezTo>
                  <a:cubicBezTo>
                    <a:pt x="33" y="70"/>
                    <a:pt x="26" y="75"/>
                    <a:pt x="16" y="75"/>
                  </a:cubicBezTo>
                  <a:cubicBezTo>
                    <a:pt x="7" y="75"/>
                    <a:pt x="0" y="70"/>
                    <a:pt x="0" y="64"/>
                  </a:cubicBezTo>
                  <a:cubicBezTo>
                    <a:pt x="0" y="57"/>
                    <a:pt x="7" y="52"/>
                    <a:pt x="16" y="52"/>
                  </a:cubicBezTo>
                  <a:cubicBezTo>
                    <a:pt x="19" y="52"/>
                    <a:pt x="21" y="52"/>
                    <a:pt x="24" y="53"/>
                  </a:cubicBezTo>
                  <a:cubicBezTo>
                    <a:pt x="24" y="28"/>
                    <a:pt x="24" y="28"/>
                    <a:pt x="24" y="28"/>
                  </a:cubicBezTo>
                  <a:lnTo>
                    <a:pt x="24" y="14"/>
                  </a:lnTo>
                  <a:close/>
                </a:path>
              </a:pathLst>
            </a:custGeom>
            <a:solidFill>
              <a:srgbClr val="CF0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34" name="Freeform 123"/>
            <p:cNvSpPr>
              <a:spLocks/>
            </p:cNvSpPr>
            <p:nvPr/>
          </p:nvSpPr>
          <p:spPr bwMode="auto">
            <a:xfrm>
              <a:off x="3047" y="1560"/>
              <a:ext cx="91" cy="91"/>
            </a:xfrm>
            <a:custGeom>
              <a:avLst/>
              <a:gdLst>
                <a:gd name="T0" fmla="*/ 45 w 91"/>
                <a:gd name="T1" fmla="*/ 91 h 91"/>
                <a:gd name="T2" fmla="*/ 91 w 91"/>
                <a:gd name="T3" fmla="*/ 46 h 91"/>
                <a:gd name="T4" fmla="*/ 63 w 91"/>
                <a:gd name="T5" fmla="*/ 46 h 91"/>
                <a:gd name="T6" fmla="*/ 63 w 91"/>
                <a:gd name="T7" fmla="*/ 0 h 91"/>
                <a:gd name="T8" fmla="*/ 28 w 91"/>
                <a:gd name="T9" fmla="*/ 0 h 91"/>
                <a:gd name="T10" fmla="*/ 28 w 91"/>
                <a:gd name="T11" fmla="*/ 46 h 91"/>
                <a:gd name="T12" fmla="*/ 0 w 91"/>
                <a:gd name="T13" fmla="*/ 46 h 91"/>
                <a:gd name="T14" fmla="*/ 45 w 91"/>
                <a:gd name="T15" fmla="*/ 91 h 9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1" h="91">
                  <a:moveTo>
                    <a:pt x="45" y="91"/>
                  </a:moveTo>
                  <a:lnTo>
                    <a:pt x="91" y="46"/>
                  </a:lnTo>
                  <a:lnTo>
                    <a:pt x="63" y="46"/>
                  </a:lnTo>
                  <a:lnTo>
                    <a:pt x="63" y="0"/>
                  </a:lnTo>
                  <a:lnTo>
                    <a:pt x="28" y="0"/>
                  </a:lnTo>
                  <a:lnTo>
                    <a:pt x="28" y="46"/>
                  </a:lnTo>
                  <a:lnTo>
                    <a:pt x="0" y="46"/>
                  </a:lnTo>
                  <a:lnTo>
                    <a:pt x="45" y="91"/>
                  </a:lnTo>
                  <a:close/>
                </a:path>
              </a:pathLst>
            </a:custGeom>
            <a:solidFill>
              <a:srgbClr val="6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35" name="Freeform 124"/>
            <p:cNvSpPr>
              <a:spLocks noEditPoints="1"/>
            </p:cNvSpPr>
            <p:nvPr/>
          </p:nvSpPr>
          <p:spPr bwMode="auto">
            <a:xfrm>
              <a:off x="2946" y="1963"/>
              <a:ext cx="78" cy="77"/>
            </a:xfrm>
            <a:custGeom>
              <a:avLst/>
              <a:gdLst>
                <a:gd name="T0" fmla="*/ 32 w 63"/>
                <a:gd name="T1" fmla="*/ 62 h 62"/>
                <a:gd name="T2" fmla="*/ 0 w 63"/>
                <a:gd name="T3" fmla="*/ 31 h 62"/>
                <a:gd name="T4" fmla="*/ 32 w 63"/>
                <a:gd name="T5" fmla="*/ 0 h 62"/>
                <a:gd name="T6" fmla="*/ 63 w 63"/>
                <a:gd name="T7" fmla="*/ 31 h 62"/>
                <a:gd name="T8" fmla="*/ 32 w 63"/>
                <a:gd name="T9" fmla="*/ 62 h 62"/>
                <a:gd name="T10" fmla="*/ 58 w 63"/>
                <a:gd name="T11" fmla="*/ 35 h 62"/>
                <a:gd name="T12" fmla="*/ 41 w 63"/>
                <a:gd name="T13" fmla="*/ 34 h 62"/>
                <a:gd name="T14" fmla="*/ 46 w 63"/>
                <a:gd name="T15" fmla="*/ 53 h 62"/>
                <a:gd name="T16" fmla="*/ 58 w 63"/>
                <a:gd name="T17" fmla="*/ 35 h 62"/>
                <a:gd name="T18" fmla="*/ 42 w 63"/>
                <a:gd name="T19" fmla="*/ 56 h 62"/>
                <a:gd name="T20" fmla="*/ 36 w 63"/>
                <a:gd name="T21" fmla="*/ 36 h 62"/>
                <a:gd name="T22" fmla="*/ 36 w 63"/>
                <a:gd name="T23" fmla="*/ 36 h 62"/>
                <a:gd name="T24" fmla="*/ 15 w 63"/>
                <a:gd name="T25" fmla="*/ 52 h 62"/>
                <a:gd name="T26" fmla="*/ 32 w 63"/>
                <a:gd name="T27" fmla="*/ 58 h 62"/>
                <a:gd name="T28" fmla="*/ 42 w 63"/>
                <a:gd name="T29" fmla="*/ 56 h 62"/>
                <a:gd name="T30" fmla="*/ 12 w 63"/>
                <a:gd name="T31" fmla="*/ 49 h 62"/>
                <a:gd name="T32" fmla="*/ 33 w 63"/>
                <a:gd name="T33" fmla="*/ 31 h 62"/>
                <a:gd name="T34" fmla="*/ 34 w 63"/>
                <a:gd name="T35" fmla="*/ 31 h 62"/>
                <a:gd name="T36" fmla="*/ 32 w 63"/>
                <a:gd name="T37" fmla="*/ 27 h 62"/>
                <a:gd name="T38" fmla="*/ 5 w 63"/>
                <a:gd name="T39" fmla="*/ 30 h 62"/>
                <a:gd name="T40" fmla="*/ 5 w 63"/>
                <a:gd name="T41" fmla="*/ 31 h 62"/>
                <a:gd name="T42" fmla="*/ 12 w 63"/>
                <a:gd name="T43" fmla="*/ 49 h 62"/>
                <a:gd name="T44" fmla="*/ 5 w 63"/>
                <a:gd name="T45" fmla="*/ 26 h 62"/>
                <a:gd name="T46" fmla="*/ 30 w 63"/>
                <a:gd name="T47" fmla="*/ 23 h 62"/>
                <a:gd name="T48" fmla="*/ 20 w 63"/>
                <a:gd name="T49" fmla="*/ 7 h 62"/>
                <a:gd name="T50" fmla="*/ 5 w 63"/>
                <a:gd name="T51" fmla="*/ 26 h 62"/>
                <a:gd name="T52" fmla="*/ 25 w 63"/>
                <a:gd name="T53" fmla="*/ 5 h 62"/>
                <a:gd name="T54" fmla="*/ 35 w 63"/>
                <a:gd name="T55" fmla="*/ 21 h 62"/>
                <a:gd name="T56" fmla="*/ 49 w 63"/>
                <a:gd name="T57" fmla="*/ 11 h 62"/>
                <a:gd name="T58" fmla="*/ 32 w 63"/>
                <a:gd name="T59" fmla="*/ 5 h 62"/>
                <a:gd name="T60" fmla="*/ 25 w 63"/>
                <a:gd name="T61" fmla="*/ 5 h 62"/>
                <a:gd name="T62" fmla="*/ 52 w 63"/>
                <a:gd name="T63" fmla="*/ 14 h 62"/>
                <a:gd name="T64" fmla="*/ 37 w 63"/>
                <a:gd name="T65" fmla="*/ 25 h 62"/>
                <a:gd name="T66" fmla="*/ 39 w 63"/>
                <a:gd name="T67" fmla="*/ 29 h 62"/>
                <a:gd name="T68" fmla="*/ 40 w 63"/>
                <a:gd name="T69" fmla="*/ 30 h 62"/>
                <a:gd name="T70" fmla="*/ 58 w 63"/>
                <a:gd name="T71" fmla="*/ 31 h 62"/>
                <a:gd name="T72" fmla="*/ 52 w 63"/>
                <a:gd name="T73" fmla="*/ 14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63" h="62">
                  <a:moveTo>
                    <a:pt x="32" y="62"/>
                  </a:moveTo>
                  <a:cubicBezTo>
                    <a:pt x="14" y="62"/>
                    <a:pt x="0" y="48"/>
                    <a:pt x="0" y="31"/>
                  </a:cubicBezTo>
                  <a:cubicBezTo>
                    <a:pt x="0" y="14"/>
                    <a:pt x="14" y="0"/>
                    <a:pt x="32" y="0"/>
                  </a:cubicBezTo>
                  <a:cubicBezTo>
                    <a:pt x="49" y="0"/>
                    <a:pt x="63" y="14"/>
                    <a:pt x="63" y="31"/>
                  </a:cubicBezTo>
                  <a:cubicBezTo>
                    <a:pt x="63" y="48"/>
                    <a:pt x="49" y="62"/>
                    <a:pt x="32" y="62"/>
                  </a:cubicBezTo>
                  <a:close/>
                  <a:moveTo>
                    <a:pt x="58" y="35"/>
                  </a:moveTo>
                  <a:cubicBezTo>
                    <a:pt x="57" y="35"/>
                    <a:pt x="50" y="33"/>
                    <a:pt x="41" y="34"/>
                  </a:cubicBezTo>
                  <a:cubicBezTo>
                    <a:pt x="45" y="44"/>
                    <a:pt x="46" y="52"/>
                    <a:pt x="46" y="53"/>
                  </a:cubicBezTo>
                  <a:cubicBezTo>
                    <a:pt x="52" y="49"/>
                    <a:pt x="57" y="43"/>
                    <a:pt x="58" y="35"/>
                  </a:cubicBezTo>
                  <a:close/>
                  <a:moveTo>
                    <a:pt x="42" y="56"/>
                  </a:moveTo>
                  <a:cubicBezTo>
                    <a:pt x="41" y="53"/>
                    <a:pt x="40" y="45"/>
                    <a:pt x="36" y="36"/>
                  </a:cubicBezTo>
                  <a:cubicBezTo>
                    <a:pt x="36" y="36"/>
                    <a:pt x="36" y="36"/>
                    <a:pt x="36" y="36"/>
                  </a:cubicBezTo>
                  <a:cubicBezTo>
                    <a:pt x="21" y="41"/>
                    <a:pt x="16" y="51"/>
                    <a:pt x="15" y="52"/>
                  </a:cubicBezTo>
                  <a:cubicBezTo>
                    <a:pt x="20" y="56"/>
                    <a:pt x="25" y="58"/>
                    <a:pt x="32" y="58"/>
                  </a:cubicBezTo>
                  <a:cubicBezTo>
                    <a:pt x="35" y="58"/>
                    <a:pt x="39" y="57"/>
                    <a:pt x="42" y="56"/>
                  </a:cubicBezTo>
                  <a:close/>
                  <a:moveTo>
                    <a:pt x="12" y="49"/>
                  </a:moveTo>
                  <a:cubicBezTo>
                    <a:pt x="12" y="48"/>
                    <a:pt x="20" y="36"/>
                    <a:pt x="33" y="31"/>
                  </a:cubicBezTo>
                  <a:cubicBezTo>
                    <a:pt x="34" y="31"/>
                    <a:pt x="34" y="31"/>
                    <a:pt x="34" y="31"/>
                  </a:cubicBezTo>
                  <a:cubicBezTo>
                    <a:pt x="34" y="30"/>
                    <a:pt x="33" y="28"/>
                    <a:pt x="32" y="27"/>
                  </a:cubicBezTo>
                  <a:cubicBezTo>
                    <a:pt x="19" y="31"/>
                    <a:pt x="6" y="30"/>
                    <a:pt x="5" y="30"/>
                  </a:cubicBezTo>
                  <a:cubicBezTo>
                    <a:pt x="5" y="31"/>
                    <a:pt x="5" y="31"/>
                    <a:pt x="5" y="31"/>
                  </a:cubicBezTo>
                  <a:cubicBezTo>
                    <a:pt x="5" y="38"/>
                    <a:pt x="8" y="44"/>
                    <a:pt x="12" y="49"/>
                  </a:cubicBezTo>
                  <a:close/>
                  <a:moveTo>
                    <a:pt x="5" y="26"/>
                  </a:moveTo>
                  <a:cubicBezTo>
                    <a:pt x="7" y="26"/>
                    <a:pt x="18" y="26"/>
                    <a:pt x="30" y="23"/>
                  </a:cubicBezTo>
                  <a:cubicBezTo>
                    <a:pt x="26" y="15"/>
                    <a:pt x="21" y="8"/>
                    <a:pt x="20" y="7"/>
                  </a:cubicBezTo>
                  <a:cubicBezTo>
                    <a:pt x="13" y="11"/>
                    <a:pt x="7" y="18"/>
                    <a:pt x="5" y="26"/>
                  </a:cubicBezTo>
                  <a:close/>
                  <a:moveTo>
                    <a:pt x="25" y="5"/>
                  </a:moveTo>
                  <a:cubicBezTo>
                    <a:pt x="26" y="6"/>
                    <a:pt x="31" y="13"/>
                    <a:pt x="35" y="21"/>
                  </a:cubicBezTo>
                  <a:cubicBezTo>
                    <a:pt x="45" y="17"/>
                    <a:pt x="49" y="12"/>
                    <a:pt x="49" y="11"/>
                  </a:cubicBezTo>
                  <a:cubicBezTo>
                    <a:pt x="44" y="7"/>
                    <a:pt x="38" y="5"/>
                    <a:pt x="32" y="5"/>
                  </a:cubicBezTo>
                  <a:cubicBezTo>
                    <a:pt x="29" y="5"/>
                    <a:pt x="27" y="5"/>
                    <a:pt x="25" y="5"/>
                  </a:cubicBezTo>
                  <a:close/>
                  <a:moveTo>
                    <a:pt x="52" y="14"/>
                  </a:moveTo>
                  <a:cubicBezTo>
                    <a:pt x="52" y="15"/>
                    <a:pt x="47" y="21"/>
                    <a:pt x="37" y="25"/>
                  </a:cubicBezTo>
                  <a:cubicBezTo>
                    <a:pt x="38" y="26"/>
                    <a:pt x="38" y="27"/>
                    <a:pt x="39" y="29"/>
                  </a:cubicBezTo>
                  <a:cubicBezTo>
                    <a:pt x="39" y="29"/>
                    <a:pt x="39" y="30"/>
                    <a:pt x="40" y="30"/>
                  </a:cubicBezTo>
                  <a:cubicBezTo>
                    <a:pt x="48" y="29"/>
                    <a:pt x="57" y="31"/>
                    <a:pt x="58" y="31"/>
                  </a:cubicBezTo>
                  <a:cubicBezTo>
                    <a:pt x="58" y="25"/>
                    <a:pt x="56" y="19"/>
                    <a:pt x="52" y="14"/>
                  </a:cubicBezTo>
                  <a:close/>
                </a:path>
              </a:pathLst>
            </a:custGeom>
            <a:solidFill>
              <a:srgbClr val="00B2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36" name="Freeform 125"/>
            <p:cNvSpPr>
              <a:spLocks noEditPoints="1"/>
            </p:cNvSpPr>
            <p:nvPr/>
          </p:nvSpPr>
          <p:spPr bwMode="auto">
            <a:xfrm>
              <a:off x="2922" y="2371"/>
              <a:ext cx="80" cy="70"/>
            </a:xfrm>
            <a:custGeom>
              <a:avLst/>
              <a:gdLst>
                <a:gd name="T0" fmla="*/ 65 w 65"/>
                <a:gd name="T1" fmla="*/ 18 h 57"/>
                <a:gd name="T2" fmla="*/ 47 w 65"/>
                <a:gd name="T3" fmla="*/ 0 h 57"/>
                <a:gd name="T4" fmla="*/ 32 w 65"/>
                <a:gd name="T5" fmla="*/ 6 h 57"/>
                <a:gd name="T6" fmla="*/ 18 w 65"/>
                <a:gd name="T7" fmla="*/ 0 h 57"/>
                <a:gd name="T8" fmla="*/ 0 w 65"/>
                <a:gd name="T9" fmla="*/ 18 h 57"/>
                <a:gd name="T10" fmla="*/ 6 w 65"/>
                <a:gd name="T11" fmla="*/ 32 h 57"/>
                <a:gd name="T12" fmla="*/ 6 w 65"/>
                <a:gd name="T13" fmla="*/ 32 h 57"/>
                <a:gd name="T14" fmla="*/ 26 w 65"/>
                <a:gd name="T15" fmla="*/ 53 h 57"/>
                <a:gd name="T16" fmla="*/ 32 w 65"/>
                <a:gd name="T17" fmla="*/ 57 h 57"/>
                <a:gd name="T18" fmla="*/ 39 w 65"/>
                <a:gd name="T19" fmla="*/ 53 h 57"/>
                <a:gd name="T20" fmla="*/ 59 w 65"/>
                <a:gd name="T21" fmla="*/ 32 h 57"/>
                <a:gd name="T22" fmla="*/ 59 w 65"/>
                <a:gd name="T23" fmla="*/ 32 h 57"/>
                <a:gd name="T24" fmla="*/ 65 w 65"/>
                <a:gd name="T25" fmla="*/ 18 h 57"/>
                <a:gd name="T26" fmla="*/ 54 w 65"/>
                <a:gd name="T27" fmla="*/ 26 h 57"/>
                <a:gd name="T28" fmla="*/ 33 w 65"/>
                <a:gd name="T29" fmla="*/ 47 h 57"/>
                <a:gd name="T30" fmla="*/ 32 w 65"/>
                <a:gd name="T31" fmla="*/ 48 h 57"/>
                <a:gd name="T32" fmla="*/ 32 w 65"/>
                <a:gd name="T33" fmla="*/ 47 h 57"/>
                <a:gd name="T34" fmla="*/ 11 w 65"/>
                <a:gd name="T35" fmla="*/ 26 h 57"/>
                <a:gd name="T36" fmla="*/ 8 w 65"/>
                <a:gd name="T37" fmla="*/ 18 h 57"/>
                <a:gd name="T38" fmla="*/ 18 w 65"/>
                <a:gd name="T39" fmla="*/ 8 h 57"/>
                <a:gd name="T40" fmla="*/ 26 w 65"/>
                <a:gd name="T41" fmla="*/ 11 h 57"/>
                <a:gd name="T42" fmla="*/ 32 w 65"/>
                <a:gd name="T43" fmla="*/ 18 h 57"/>
                <a:gd name="T44" fmla="*/ 39 w 65"/>
                <a:gd name="T45" fmla="*/ 11 h 57"/>
                <a:gd name="T46" fmla="*/ 47 w 65"/>
                <a:gd name="T47" fmla="*/ 8 h 57"/>
                <a:gd name="T48" fmla="*/ 57 w 65"/>
                <a:gd name="T49" fmla="*/ 18 h 57"/>
                <a:gd name="T50" fmla="*/ 54 w 65"/>
                <a:gd name="T51" fmla="*/ 26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5" h="57">
                  <a:moveTo>
                    <a:pt x="65" y="18"/>
                  </a:moveTo>
                  <a:cubicBezTo>
                    <a:pt x="65" y="8"/>
                    <a:pt x="57" y="0"/>
                    <a:pt x="47" y="0"/>
                  </a:cubicBezTo>
                  <a:cubicBezTo>
                    <a:pt x="41" y="0"/>
                    <a:pt x="36" y="2"/>
                    <a:pt x="32" y="6"/>
                  </a:cubicBezTo>
                  <a:cubicBezTo>
                    <a:pt x="29" y="2"/>
                    <a:pt x="24" y="0"/>
                    <a:pt x="18" y="0"/>
                  </a:cubicBezTo>
                  <a:cubicBezTo>
                    <a:pt x="8" y="0"/>
                    <a:pt x="0" y="8"/>
                    <a:pt x="0" y="18"/>
                  </a:cubicBezTo>
                  <a:cubicBezTo>
                    <a:pt x="0" y="24"/>
                    <a:pt x="2" y="29"/>
                    <a:pt x="6" y="32"/>
                  </a:cubicBezTo>
                  <a:cubicBezTo>
                    <a:pt x="6" y="32"/>
                    <a:pt x="6" y="32"/>
                    <a:pt x="6" y="32"/>
                  </a:cubicBezTo>
                  <a:cubicBezTo>
                    <a:pt x="26" y="53"/>
                    <a:pt x="26" y="53"/>
                    <a:pt x="26" y="53"/>
                  </a:cubicBezTo>
                  <a:cubicBezTo>
                    <a:pt x="28" y="55"/>
                    <a:pt x="30" y="57"/>
                    <a:pt x="32" y="57"/>
                  </a:cubicBezTo>
                  <a:cubicBezTo>
                    <a:pt x="35" y="57"/>
                    <a:pt x="37" y="55"/>
                    <a:pt x="39" y="53"/>
                  </a:cubicBezTo>
                  <a:cubicBezTo>
                    <a:pt x="59" y="32"/>
                    <a:pt x="59" y="32"/>
                    <a:pt x="59" y="32"/>
                  </a:cubicBezTo>
                  <a:cubicBezTo>
                    <a:pt x="59" y="32"/>
                    <a:pt x="59" y="32"/>
                    <a:pt x="59" y="32"/>
                  </a:cubicBezTo>
                  <a:cubicBezTo>
                    <a:pt x="63" y="29"/>
                    <a:pt x="65" y="24"/>
                    <a:pt x="65" y="18"/>
                  </a:cubicBezTo>
                  <a:close/>
                  <a:moveTo>
                    <a:pt x="54" y="26"/>
                  </a:moveTo>
                  <a:cubicBezTo>
                    <a:pt x="33" y="47"/>
                    <a:pt x="33" y="47"/>
                    <a:pt x="33" y="47"/>
                  </a:cubicBezTo>
                  <a:cubicBezTo>
                    <a:pt x="33" y="47"/>
                    <a:pt x="33" y="47"/>
                    <a:pt x="32" y="48"/>
                  </a:cubicBezTo>
                  <a:cubicBezTo>
                    <a:pt x="32" y="47"/>
                    <a:pt x="32" y="47"/>
                    <a:pt x="32" y="47"/>
                  </a:cubicBezTo>
                  <a:cubicBezTo>
                    <a:pt x="11" y="26"/>
                    <a:pt x="11" y="26"/>
                    <a:pt x="11" y="26"/>
                  </a:cubicBezTo>
                  <a:cubicBezTo>
                    <a:pt x="9" y="24"/>
                    <a:pt x="8" y="21"/>
                    <a:pt x="8" y="18"/>
                  </a:cubicBezTo>
                  <a:cubicBezTo>
                    <a:pt x="8" y="13"/>
                    <a:pt x="13" y="8"/>
                    <a:pt x="18" y="8"/>
                  </a:cubicBezTo>
                  <a:cubicBezTo>
                    <a:pt x="22" y="8"/>
                    <a:pt x="24" y="9"/>
                    <a:pt x="26" y="11"/>
                  </a:cubicBezTo>
                  <a:cubicBezTo>
                    <a:pt x="32" y="18"/>
                    <a:pt x="32" y="18"/>
                    <a:pt x="32" y="18"/>
                  </a:cubicBezTo>
                  <a:cubicBezTo>
                    <a:pt x="39" y="11"/>
                    <a:pt x="39" y="11"/>
                    <a:pt x="39" y="11"/>
                  </a:cubicBezTo>
                  <a:cubicBezTo>
                    <a:pt x="41" y="9"/>
                    <a:pt x="43" y="8"/>
                    <a:pt x="47" y="8"/>
                  </a:cubicBezTo>
                  <a:cubicBezTo>
                    <a:pt x="52" y="8"/>
                    <a:pt x="57" y="13"/>
                    <a:pt x="57" y="18"/>
                  </a:cubicBezTo>
                  <a:cubicBezTo>
                    <a:pt x="57" y="21"/>
                    <a:pt x="56" y="24"/>
                    <a:pt x="54" y="26"/>
                  </a:cubicBezTo>
                  <a:close/>
                </a:path>
              </a:pathLst>
            </a:custGeom>
            <a:solidFill>
              <a:srgbClr val="00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37" name="Freeform 126"/>
            <p:cNvSpPr>
              <a:spLocks noEditPoints="1"/>
            </p:cNvSpPr>
            <p:nvPr/>
          </p:nvSpPr>
          <p:spPr bwMode="auto">
            <a:xfrm>
              <a:off x="2844" y="2149"/>
              <a:ext cx="79" cy="58"/>
            </a:xfrm>
            <a:custGeom>
              <a:avLst/>
              <a:gdLst>
                <a:gd name="T0" fmla="*/ 56 w 64"/>
                <a:gd name="T1" fmla="*/ 8 h 47"/>
                <a:gd name="T2" fmla="*/ 56 w 64"/>
                <a:gd name="T3" fmla="*/ 0 h 47"/>
                <a:gd name="T4" fmla="*/ 0 w 64"/>
                <a:gd name="T5" fmla="*/ 0 h 47"/>
                <a:gd name="T6" fmla="*/ 0 w 64"/>
                <a:gd name="T7" fmla="*/ 43 h 47"/>
                <a:gd name="T8" fmla="*/ 4 w 64"/>
                <a:gd name="T9" fmla="*/ 47 h 47"/>
                <a:gd name="T10" fmla="*/ 58 w 64"/>
                <a:gd name="T11" fmla="*/ 47 h 47"/>
                <a:gd name="T12" fmla="*/ 64 w 64"/>
                <a:gd name="T13" fmla="*/ 41 h 47"/>
                <a:gd name="T14" fmla="*/ 64 w 64"/>
                <a:gd name="T15" fmla="*/ 8 h 47"/>
                <a:gd name="T16" fmla="*/ 56 w 64"/>
                <a:gd name="T17" fmla="*/ 8 h 47"/>
                <a:gd name="T18" fmla="*/ 52 w 64"/>
                <a:gd name="T19" fmla="*/ 43 h 47"/>
                <a:gd name="T20" fmla="*/ 4 w 64"/>
                <a:gd name="T21" fmla="*/ 43 h 47"/>
                <a:gd name="T22" fmla="*/ 4 w 64"/>
                <a:gd name="T23" fmla="*/ 4 h 47"/>
                <a:gd name="T24" fmla="*/ 52 w 64"/>
                <a:gd name="T25" fmla="*/ 4 h 47"/>
                <a:gd name="T26" fmla="*/ 52 w 64"/>
                <a:gd name="T27" fmla="*/ 43 h 47"/>
                <a:gd name="T28" fmla="*/ 8 w 64"/>
                <a:gd name="T29" fmla="*/ 12 h 47"/>
                <a:gd name="T30" fmla="*/ 48 w 64"/>
                <a:gd name="T31" fmla="*/ 12 h 47"/>
                <a:gd name="T32" fmla="*/ 48 w 64"/>
                <a:gd name="T33" fmla="*/ 16 h 47"/>
                <a:gd name="T34" fmla="*/ 8 w 64"/>
                <a:gd name="T35" fmla="*/ 16 h 47"/>
                <a:gd name="T36" fmla="*/ 8 w 64"/>
                <a:gd name="T37" fmla="*/ 12 h 47"/>
                <a:gd name="T38" fmla="*/ 32 w 64"/>
                <a:gd name="T39" fmla="*/ 20 h 47"/>
                <a:gd name="T40" fmla="*/ 48 w 64"/>
                <a:gd name="T41" fmla="*/ 20 h 47"/>
                <a:gd name="T42" fmla="*/ 48 w 64"/>
                <a:gd name="T43" fmla="*/ 24 h 47"/>
                <a:gd name="T44" fmla="*/ 32 w 64"/>
                <a:gd name="T45" fmla="*/ 24 h 47"/>
                <a:gd name="T46" fmla="*/ 32 w 64"/>
                <a:gd name="T47" fmla="*/ 20 h 47"/>
                <a:gd name="T48" fmla="*/ 32 w 64"/>
                <a:gd name="T49" fmla="*/ 28 h 47"/>
                <a:gd name="T50" fmla="*/ 48 w 64"/>
                <a:gd name="T51" fmla="*/ 28 h 47"/>
                <a:gd name="T52" fmla="*/ 48 w 64"/>
                <a:gd name="T53" fmla="*/ 32 h 47"/>
                <a:gd name="T54" fmla="*/ 32 w 64"/>
                <a:gd name="T55" fmla="*/ 32 h 47"/>
                <a:gd name="T56" fmla="*/ 32 w 64"/>
                <a:gd name="T57" fmla="*/ 28 h 47"/>
                <a:gd name="T58" fmla="*/ 32 w 64"/>
                <a:gd name="T59" fmla="*/ 36 h 47"/>
                <a:gd name="T60" fmla="*/ 44 w 64"/>
                <a:gd name="T61" fmla="*/ 36 h 47"/>
                <a:gd name="T62" fmla="*/ 44 w 64"/>
                <a:gd name="T63" fmla="*/ 40 h 47"/>
                <a:gd name="T64" fmla="*/ 32 w 64"/>
                <a:gd name="T65" fmla="*/ 40 h 47"/>
                <a:gd name="T66" fmla="*/ 32 w 64"/>
                <a:gd name="T67" fmla="*/ 36 h 47"/>
                <a:gd name="T68" fmla="*/ 8 w 64"/>
                <a:gd name="T69" fmla="*/ 20 h 47"/>
                <a:gd name="T70" fmla="*/ 28 w 64"/>
                <a:gd name="T71" fmla="*/ 20 h 47"/>
                <a:gd name="T72" fmla="*/ 28 w 64"/>
                <a:gd name="T73" fmla="*/ 40 h 47"/>
                <a:gd name="T74" fmla="*/ 8 w 64"/>
                <a:gd name="T75" fmla="*/ 40 h 47"/>
                <a:gd name="T76" fmla="*/ 8 w 64"/>
                <a:gd name="T77" fmla="*/ 20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64" h="47">
                  <a:moveTo>
                    <a:pt x="56" y="8"/>
                  </a:moveTo>
                  <a:cubicBezTo>
                    <a:pt x="56" y="0"/>
                    <a:pt x="56" y="0"/>
                    <a:pt x="56" y="0"/>
                  </a:cubicBezTo>
                  <a:cubicBezTo>
                    <a:pt x="0" y="0"/>
                    <a:pt x="0" y="0"/>
                    <a:pt x="0" y="0"/>
                  </a:cubicBezTo>
                  <a:cubicBezTo>
                    <a:pt x="0" y="43"/>
                    <a:pt x="0" y="43"/>
                    <a:pt x="0" y="43"/>
                  </a:cubicBezTo>
                  <a:cubicBezTo>
                    <a:pt x="0" y="46"/>
                    <a:pt x="2" y="47"/>
                    <a:pt x="4" y="47"/>
                  </a:cubicBezTo>
                  <a:cubicBezTo>
                    <a:pt x="58" y="47"/>
                    <a:pt x="58" y="47"/>
                    <a:pt x="58" y="47"/>
                  </a:cubicBezTo>
                  <a:cubicBezTo>
                    <a:pt x="61" y="47"/>
                    <a:pt x="64" y="45"/>
                    <a:pt x="64" y="41"/>
                  </a:cubicBezTo>
                  <a:cubicBezTo>
                    <a:pt x="64" y="8"/>
                    <a:pt x="64" y="8"/>
                    <a:pt x="64" y="8"/>
                  </a:cubicBezTo>
                  <a:lnTo>
                    <a:pt x="56" y="8"/>
                  </a:lnTo>
                  <a:close/>
                  <a:moveTo>
                    <a:pt x="52" y="43"/>
                  </a:moveTo>
                  <a:cubicBezTo>
                    <a:pt x="4" y="43"/>
                    <a:pt x="4" y="43"/>
                    <a:pt x="4" y="43"/>
                  </a:cubicBezTo>
                  <a:cubicBezTo>
                    <a:pt x="4" y="4"/>
                    <a:pt x="4" y="4"/>
                    <a:pt x="4" y="4"/>
                  </a:cubicBezTo>
                  <a:cubicBezTo>
                    <a:pt x="52" y="4"/>
                    <a:pt x="52" y="4"/>
                    <a:pt x="52" y="4"/>
                  </a:cubicBezTo>
                  <a:lnTo>
                    <a:pt x="52" y="43"/>
                  </a:lnTo>
                  <a:close/>
                  <a:moveTo>
                    <a:pt x="8" y="12"/>
                  </a:moveTo>
                  <a:cubicBezTo>
                    <a:pt x="48" y="12"/>
                    <a:pt x="48" y="12"/>
                    <a:pt x="48" y="12"/>
                  </a:cubicBezTo>
                  <a:cubicBezTo>
                    <a:pt x="48" y="16"/>
                    <a:pt x="48" y="16"/>
                    <a:pt x="48" y="16"/>
                  </a:cubicBezTo>
                  <a:cubicBezTo>
                    <a:pt x="8" y="16"/>
                    <a:pt x="8" y="16"/>
                    <a:pt x="8" y="16"/>
                  </a:cubicBezTo>
                  <a:lnTo>
                    <a:pt x="8" y="12"/>
                  </a:lnTo>
                  <a:close/>
                  <a:moveTo>
                    <a:pt x="32" y="20"/>
                  </a:moveTo>
                  <a:cubicBezTo>
                    <a:pt x="48" y="20"/>
                    <a:pt x="48" y="20"/>
                    <a:pt x="48" y="20"/>
                  </a:cubicBezTo>
                  <a:cubicBezTo>
                    <a:pt x="48" y="24"/>
                    <a:pt x="48" y="24"/>
                    <a:pt x="48" y="24"/>
                  </a:cubicBezTo>
                  <a:cubicBezTo>
                    <a:pt x="32" y="24"/>
                    <a:pt x="32" y="24"/>
                    <a:pt x="32" y="24"/>
                  </a:cubicBezTo>
                  <a:lnTo>
                    <a:pt x="32" y="20"/>
                  </a:lnTo>
                  <a:close/>
                  <a:moveTo>
                    <a:pt x="32" y="28"/>
                  </a:moveTo>
                  <a:cubicBezTo>
                    <a:pt x="48" y="28"/>
                    <a:pt x="48" y="28"/>
                    <a:pt x="48" y="28"/>
                  </a:cubicBezTo>
                  <a:cubicBezTo>
                    <a:pt x="48" y="32"/>
                    <a:pt x="48" y="32"/>
                    <a:pt x="48" y="32"/>
                  </a:cubicBezTo>
                  <a:cubicBezTo>
                    <a:pt x="32" y="32"/>
                    <a:pt x="32" y="32"/>
                    <a:pt x="32" y="32"/>
                  </a:cubicBezTo>
                  <a:lnTo>
                    <a:pt x="32" y="28"/>
                  </a:lnTo>
                  <a:close/>
                  <a:moveTo>
                    <a:pt x="32" y="36"/>
                  </a:moveTo>
                  <a:cubicBezTo>
                    <a:pt x="44" y="36"/>
                    <a:pt x="44" y="36"/>
                    <a:pt x="44" y="36"/>
                  </a:cubicBezTo>
                  <a:cubicBezTo>
                    <a:pt x="44" y="40"/>
                    <a:pt x="44" y="40"/>
                    <a:pt x="44" y="40"/>
                  </a:cubicBezTo>
                  <a:cubicBezTo>
                    <a:pt x="32" y="40"/>
                    <a:pt x="32" y="40"/>
                    <a:pt x="32" y="40"/>
                  </a:cubicBezTo>
                  <a:lnTo>
                    <a:pt x="32" y="36"/>
                  </a:lnTo>
                  <a:close/>
                  <a:moveTo>
                    <a:pt x="8" y="20"/>
                  </a:moveTo>
                  <a:cubicBezTo>
                    <a:pt x="28" y="20"/>
                    <a:pt x="28" y="20"/>
                    <a:pt x="28" y="20"/>
                  </a:cubicBezTo>
                  <a:cubicBezTo>
                    <a:pt x="28" y="40"/>
                    <a:pt x="28" y="40"/>
                    <a:pt x="28" y="40"/>
                  </a:cubicBezTo>
                  <a:cubicBezTo>
                    <a:pt x="8" y="40"/>
                    <a:pt x="8" y="40"/>
                    <a:pt x="8" y="40"/>
                  </a:cubicBezTo>
                  <a:lnTo>
                    <a:pt x="8" y="20"/>
                  </a:lnTo>
                  <a:close/>
                </a:path>
              </a:pathLst>
            </a:custGeom>
            <a:solidFill>
              <a:srgbClr val="EA1D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38" name="Freeform 127"/>
            <p:cNvSpPr>
              <a:spLocks noEditPoints="1"/>
            </p:cNvSpPr>
            <p:nvPr/>
          </p:nvSpPr>
          <p:spPr bwMode="auto">
            <a:xfrm>
              <a:off x="3037" y="2531"/>
              <a:ext cx="58" cy="59"/>
            </a:xfrm>
            <a:custGeom>
              <a:avLst/>
              <a:gdLst>
                <a:gd name="T0" fmla="*/ 43 w 47"/>
                <a:gd name="T1" fmla="*/ 29 h 48"/>
                <a:gd name="T2" fmla="*/ 47 w 47"/>
                <a:gd name="T3" fmla="*/ 16 h 48"/>
                <a:gd name="T4" fmla="*/ 42 w 47"/>
                <a:gd name="T5" fmla="*/ 8 h 48"/>
                <a:gd name="T6" fmla="*/ 37 w 47"/>
                <a:gd name="T7" fmla="*/ 9 h 48"/>
                <a:gd name="T8" fmla="*/ 28 w 47"/>
                <a:gd name="T9" fmla="*/ 0 h 48"/>
                <a:gd name="T10" fmla="*/ 19 w 47"/>
                <a:gd name="T11" fmla="*/ 0 h 48"/>
                <a:gd name="T12" fmla="*/ 18 w 47"/>
                <a:gd name="T13" fmla="*/ 5 h 48"/>
                <a:gd name="T14" fmla="*/ 5 w 47"/>
                <a:gd name="T15" fmla="*/ 8 h 48"/>
                <a:gd name="T16" fmla="*/ 0 w 47"/>
                <a:gd name="T17" fmla="*/ 16 h 48"/>
                <a:gd name="T18" fmla="*/ 4 w 47"/>
                <a:gd name="T19" fmla="*/ 19 h 48"/>
                <a:gd name="T20" fmla="*/ 0 w 47"/>
                <a:gd name="T21" fmla="*/ 32 h 48"/>
                <a:gd name="T22" fmla="*/ 5 w 47"/>
                <a:gd name="T23" fmla="*/ 40 h 48"/>
                <a:gd name="T24" fmla="*/ 10 w 47"/>
                <a:gd name="T25" fmla="*/ 39 h 48"/>
                <a:gd name="T26" fmla="*/ 19 w 47"/>
                <a:gd name="T27" fmla="*/ 48 h 48"/>
                <a:gd name="T28" fmla="*/ 28 w 47"/>
                <a:gd name="T29" fmla="*/ 48 h 48"/>
                <a:gd name="T30" fmla="*/ 29 w 47"/>
                <a:gd name="T31" fmla="*/ 44 h 48"/>
                <a:gd name="T32" fmla="*/ 42 w 47"/>
                <a:gd name="T33" fmla="*/ 40 h 48"/>
                <a:gd name="T34" fmla="*/ 47 w 47"/>
                <a:gd name="T35" fmla="*/ 32 h 48"/>
                <a:gd name="T36" fmla="*/ 43 w 47"/>
                <a:gd name="T37" fmla="*/ 29 h 48"/>
                <a:gd name="T38" fmla="*/ 23 w 47"/>
                <a:gd name="T39" fmla="*/ 34 h 48"/>
                <a:gd name="T40" fmla="*/ 14 w 47"/>
                <a:gd name="T41" fmla="*/ 24 h 48"/>
                <a:gd name="T42" fmla="*/ 23 w 47"/>
                <a:gd name="T43" fmla="*/ 14 h 48"/>
                <a:gd name="T44" fmla="*/ 33 w 47"/>
                <a:gd name="T45" fmla="*/ 24 h 48"/>
                <a:gd name="T46" fmla="*/ 23 w 47"/>
                <a:gd name="T47" fmla="*/ 3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7" h="48">
                  <a:moveTo>
                    <a:pt x="43" y="29"/>
                  </a:moveTo>
                  <a:cubicBezTo>
                    <a:pt x="41" y="24"/>
                    <a:pt x="42" y="19"/>
                    <a:pt x="47" y="16"/>
                  </a:cubicBezTo>
                  <a:cubicBezTo>
                    <a:pt x="42" y="8"/>
                    <a:pt x="42" y="8"/>
                    <a:pt x="42" y="8"/>
                  </a:cubicBezTo>
                  <a:cubicBezTo>
                    <a:pt x="41" y="9"/>
                    <a:pt x="39" y="9"/>
                    <a:pt x="37" y="9"/>
                  </a:cubicBezTo>
                  <a:cubicBezTo>
                    <a:pt x="32" y="9"/>
                    <a:pt x="28" y="5"/>
                    <a:pt x="28" y="0"/>
                  </a:cubicBezTo>
                  <a:cubicBezTo>
                    <a:pt x="19" y="0"/>
                    <a:pt x="19" y="0"/>
                    <a:pt x="19" y="0"/>
                  </a:cubicBezTo>
                  <a:cubicBezTo>
                    <a:pt x="19" y="1"/>
                    <a:pt x="18" y="3"/>
                    <a:pt x="18" y="5"/>
                  </a:cubicBezTo>
                  <a:cubicBezTo>
                    <a:pt x="15" y="9"/>
                    <a:pt x="9" y="10"/>
                    <a:pt x="5" y="8"/>
                  </a:cubicBezTo>
                  <a:cubicBezTo>
                    <a:pt x="0" y="16"/>
                    <a:pt x="0" y="16"/>
                    <a:pt x="0" y="16"/>
                  </a:cubicBezTo>
                  <a:cubicBezTo>
                    <a:pt x="2" y="17"/>
                    <a:pt x="3" y="18"/>
                    <a:pt x="4" y="19"/>
                  </a:cubicBezTo>
                  <a:cubicBezTo>
                    <a:pt x="6" y="24"/>
                    <a:pt x="5" y="29"/>
                    <a:pt x="0" y="32"/>
                  </a:cubicBezTo>
                  <a:cubicBezTo>
                    <a:pt x="5" y="40"/>
                    <a:pt x="5" y="40"/>
                    <a:pt x="5" y="40"/>
                  </a:cubicBezTo>
                  <a:cubicBezTo>
                    <a:pt x="6" y="39"/>
                    <a:pt x="8" y="39"/>
                    <a:pt x="10" y="39"/>
                  </a:cubicBezTo>
                  <a:cubicBezTo>
                    <a:pt x="15" y="39"/>
                    <a:pt x="19" y="43"/>
                    <a:pt x="19" y="48"/>
                  </a:cubicBezTo>
                  <a:cubicBezTo>
                    <a:pt x="28" y="48"/>
                    <a:pt x="28" y="48"/>
                    <a:pt x="28" y="48"/>
                  </a:cubicBezTo>
                  <a:cubicBezTo>
                    <a:pt x="28" y="47"/>
                    <a:pt x="29" y="45"/>
                    <a:pt x="29" y="44"/>
                  </a:cubicBezTo>
                  <a:cubicBezTo>
                    <a:pt x="32" y="39"/>
                    <a:pt x="38" y="38"/>
                    <a:pt x="42" y="40"/>
                  </a:cubicBezTo>
                  <a:cubicBezTo>
                    <a:pt x="47" y="32"/>
                    <a:pt x="47" y="32"/>
                    <a:pt x="47" y="32"/>
                  </a:cubicBezTo>
                  <a:cubicBezTo>
                    <a:pt x="45" y="31"/>
                    <a:pt x="44" y="30"/>
                    <a:pt x="43" y="29"/>
                  </a:cubicBezTo>
                  <a:close/>
                  <a:moveTo>
                    <a:pt x="23" y="34"/>
                  </a:moveTo>
                  <a:cubicBezTo>
                    <a:pt x="18" y="34"/>
                    <a:pt x="14" y="29"/>
                    <a:pt x="14" y="24"/>
                  </a:cubicBezTo>
                  <a:cubicBezTo>
                    <a:pt x="14" y="19"/>
                    <a:pt x="18" y="14"/>
                    <a:pt x="23" y="14"/>
                  </a:cubicBezTo>
                  <a:cubicBezTo>
                    <a:pt x="29" y="14"/>
                    <a:pt x="33" y="19"/>
                    <a:pt x="33" y="24"/>
                  </a:cubicBezTo>
                  <a:cubicBezTo>
                    <a:pt x="33" y="29"/>
                    <a:pt x="29" y="34"/>
                    <a:pt x="23" y="34"/>
                  </a:cubicBezTo>
                  <a:close/>
                </a:path>
              </a:pathLst>
            </a:custGeom>
            <a:solidFill>
              <a:srgbClr val="732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39" name="Freeform 128"/>
            <p:cNvSpPr>
              <a:spLocks noEditPoints="1"/>
            </p:cNvSpPr>
            <p:nvPr/>
          </p:nvSpPr>
          <p:spPr bwMode="auto">
            <a:xfrm>
              <a:off x="2715" y="2514"/>
              <a:ext cx="96" cy="96"/>
            </a:xfrm>
            <a:custGeom>
              <a:avLst/>
              <a:gdLst>
                <a:gd name="T0" fmla="*/ 51 w 96"/>
                <a:gd name="T1" fmla="*/ 0 h 96"/>
                <a:gd name="T2" fmla="*/ 42 w 96"/>
                <a:gd name="T3" fmla="*/ 10 h 96"/>
                <a:gd name="T4" fmla="*/ 51 w 96"/>
                <a:gd name="T5" fmla="*/ 18 h 96"/>
                <a:gd name="T6" fmla="*/ 30 w 96"/>
                <a:gd name="T7" fmla="*/ 42 h 96"/>
                <a:gd name="T8" fmla="*/ 9 w 96"/>
                <a:gd name="T9" fmla="*/ 42 h 96"/>
                <a:gd name="T10" fmla="*/ 25 w 96"/>
                <a:gd name="T11" fmla="*/ 59 h 96"/>
                <a:gd name="T12" fmla="*/ 0 w 96"/>
                <a:gd name="T13" fmla="*/ 92 h 96"/>
                <a:gd name="T14" fmla="*/ 0 w 96"/>
                <a:gd name="T15" fmla="*/ 96 h 96"/>
                <a:gd name="T16" fmla="*/ 4 w 96"/>
                <a:gd name="T17" fmla="*/ 96 h 96"/>
                <a:gd name="T18" fmla="*/ 37 w 96"/>
                <a:gd name="T19" fmla="*/ 70 h 96"/>
                <a:gd name="T20" fmla="*/ 54 w 96"/>
                <a:gd name="T21" fmla="*/ 87 h 96"/>
                <a:gd name="T22" fmla="*/ 54 w 96"/>
                <a:gd name="T23" fmla="*/ 66 h 96"/>
                <a:gd name="T24" fmla="*/ 78 w 96"/>
                <a:gd name="T25" fmla="*/ 45 h 96"/>
                <a:gd name="T26" fmla="*/ 86 w 96"/>
                <a:gd name="T27" fmla="*/ 54 h 96"/>
                <a:gd name="T28" fmla="*/ 96 w 96"/>
                <a:gd name="T29" fmla="*/ 45 h 96"/>
                <a:gd name="T30" fmla="*/ 51 w 96"/>
                <a:gd name="T31" fmla="*/ 0 h 96"/>
                <a:gd name="T32" fmla="*/ 42 w 96"/>
                <a:gd name="T33" fmla="*/ 51 h 96"/>
                <a:gd name="T34" fmla="*/ 36 w 96"/>
                <a:gd name="T35" fmla="*/ 45 h 96"/>
                <a:gd name="T36" fmla="*/ 57 w 96"/>
                <a:gd name="T37" fmla="*/ 24 h 96"/>
                <a:gd name="T38" fmla="*/ 63 w 96"/>
                <a:gd name="T39" fmla="*/ 31 h 96"/>
                <a:gd name="T40" fmla="*/ 42 w 96"/>
                <a:gd name="T41" fmla="*/ 5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96" h="96">
                  <a:moveTo>
                    <a:pt x="51" y="0"/>
                  </a:moveTo>
                  <a:lnTo>
                    <a:pt x="42" y="10"/>
                  </a:lnTo>
                  <a:lnTo>
                    <a:pt x="51" y="18"/>
                  </a:lnTo>
                  <a:lnTo>
                    <a:pt x="30" y="42"/>
                  </a:lnTo>
                  <a:lnTo>
                    <a:pt x="9" y="42"/>
                  </a:lnTo>
                  <a:lnTo>
                    <a:pt x="25" y="59"/>
                  </a:lnTo>
                  <a:lnTo>
                    <a:pt x="0" y="92"/>
                  </a:lnTo>
                  <a:lnTo>
                    <a:pt x="0" y="96"/>
                  </a:lnTo>
                  <a:lnTo>
                    <a:pt x="4" y="96"/>
                  </a:lnTo>
                  <a:lnTo>
                    <a:pt x="37" y="70"/>
                  </a:lnTo>
                  <a:lnTo>
                    <a:pt x="54" y="87"/>
                  </a:lnTo>
                  <a:lnTo>
                    <a:pt x="54" y="66"/>
                  </a:lnTo>
                  <a:lnTo>
                    <a:pt x="78" y="45"/>
                  </a:lnTo>
                  <a:lnTo>
                    <a:pt x="86" y="54"/>
                  </a:lnTo>
                  <a:lnTo>
                    <a:pt x="96" y="45"/>
                  </a:lnTo>
                  <a:lnTo>
                    <a:pt x="51" y="0"/>
                  </a:lnTo>
                  <a:close/>
                  <a:moveTo>
                    <a:pt x="42" y="51"/>
                  </a:moveTo>
                  <a:lnTo>
                    <a:pt x="36" y="45"/>
                  </a:lnTo>
                  <a:lnTo>
                    <a:pt x="57" y="24"/>
                  </a:lnTo>
                  <a:lnTo>
                    <a:pt x="63" y="31"/>
                  </a:lnTo>
                  <a:lnTo>
                    <a:pt x="42" y="51"/>
                  </a:lnTo>
                  <a:close/>
                </a:path>
              </a:pathLst>
            </a:custGeom>
            <a:solidFill>
              <a:srgbClr val="EA1D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40" name="Freeform 129"/>
            <p:cNvSpPr>
              <a:spLocks noEditPoints="1"/>
            </p:cNvSpPr>
            <p:nvPr/>
          </p:nvSpPr>
          <p:spPr bwMode="auto">
            <a:xfrm>
              <a:off x="2708" y="2294"/>
              <a:ext cx="70" cy="70"/>
            </a:xfrm>
            <a:custGeom>
              <a:avLst/>
              <a:gdLst>
                <a:gd name="T0" fmla="*/ 57 w 57"/>
                <a:gd name="T1" fmla="*/ 29 h 57"/>
                <a:gd name="T2" fmla="*/ 28 w 57"/>
                <a:gd name="T3" fmla="*/ 57 h 57"/>
                <a:gd name="T4" fmla="*/ 0 w 57"/>
                <a:gd name="T5" fmla="*/ 29 h 57"/>
                <a:gd name="T6" fmla="*/ 28 w 57"/>
                <a:gd name="T7" fmla="*/ 0 h 57"/>
                <a:gd name="T8" fmla="*/ 57 w 57"/>
                <a:gd name="T9" fmla="*/ 29 h 57"/>
                <a:gd name="T10" fmla="*/ 5 w 57"/>
                <a:gd name="T11" fmla="*/ 29 h 57"/>
                <a:gd name="T12" fmla="*/ 28 w 57"/>
                <a:gd name="T13" fmla="*/ 52 h 57"/>
                <a:gd name="T14" fmla="*/ 52 w 57"/>
                <a:gd name="T15" fmla="*/ 29 h 57"/>
                <a:gd name="T16" fmla="*/ 28 w 57"/>
                <a:gd name="T17" fmla="*/ 5 h 57"/>
                <a:gd name="T18" fmla="*/ 5 w 57"/>
                <a:gd name="T19" fmla="*/ 29 h 57"/>
                <a:gd name="T20" fmla="*/ 31 w 57"/>
                <a:gd name="T21" fmla="*/ 12 h 57"/>
                <a:gd name="T22" fmla="*/ 45 w 57"/>
                <a:gd name="T23" fmla="*/ 26 h 57"/>
                <a:gd name="T24" fmla="*/ 45 w 57"/>
                <a:gd name="T25" fmla="*/ 31 h 57"/>
                <a:gd name="T26" fmla="*/ 40 w 57"/>
                <a:gd name="T27" fmla="*/ 31 h 57"/>
                <a:gd name="T28" fmla="*/ 32 w 57"/>
                <a:gd name="T29" fmla="*/ 23 h 57"/>
                <a:gd name="T30" fmla="*/ 32 w 57"/>
                <a:gd name="T31" fmla="*/ 43 h 57"/>
                <a:gd name="T32" fmla="*/ 28 w 57"/>
                <a:gd name="T33" fmla="*/ 47 h 57"/>
                <a:gd name="T34" fmla="*/ 25 w 57"/>
                <a:gd name="T35" fmla="*/ 43 h 57"/>
                <a:gd name="T36" fmla="*/ 25 w 57"/>
                <a:gd name="T37" fmla="*/ 23 h 57"/>
                <a:gd name="T38" fmla="*/ 17 w 57"/>
                <a:gd name="T39" fmla="*/ 31 h 57"/>
                <a:gd name="T40" fmla="*/ 12 w 57"/>
                <a:gd name="T41" fmla="*/ 31 h 57"/>
                <a:gd name="T42" fmla="*/ 11 w 57"/>
                <a:gd name="T43" fmla="*/ 29 h 57"/>
                <a:gd name="T44" fmla="*/ 12 w 57"/>
                <a:gd name="T45" fmla="*/ 26 h 57"/>
                <a:gd name="T46" fmla="*/ 26 w 57"/>
                <a:gd name="T47" fmla="*/ 12 h 57"/>
                <a:gd name="T48" fmla="*/ 31 w 57"/>
                <a:gd name="T49"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7" h="57">
                  <a:moveTo>
                    <a:pt x="57" y="29"/>
                  </a:moveTo>
                  <a:cubicBezTo>
                    <a:pt x="57" y="45"/>
                    <a:pt x="44" y="57"/>
                    <a:pt x="28" y="57"/>
                  </a:cubicBezTo>
                  <a:cubicBezTo>
                    <a:pt x="13" y="57"/>
                    <a:pt x="0" y="45"/>
                    <a:pt x="0" y="29"/>
                  </a:cubicBezTo>
                  <a:cubicBezTo>
                    <a:pt x="0" y="13"/>
                    <a:pt x="13" y="0"/>
                    <a:pt x="28" y="0"/>
                  </a:cubicBezTo>
                  <a:cubicBezTo>
                    <a:pt x="44" y="0"/>
                    <a:pt x="57" y="13"/>
                    <a:pt x="57" y="29"/>
                  </a:cubicBezTo>
                  <a:close/>
                  <a:moveTo>
                    <a:pt x="5" y="29"/>
                  </a:moveTo>
                  <a:cubicBezTo>
                    <a:pt x="5" y="42"/>
                    <a:pt x="16" y="52"/>
                    <a:pt x="28" y="52"/>
                  </a:cubicBezTo>
                  <a:cubicBezTo>
                    <a:pt x="41" y="52"/>
                    <a:pt x="52" y="42"/>
                    <a:pt x="52" y="29"/>
                  </a:cubicBezTo>
                  <a:cubicBezTo>
                    <a:pt x="52" y="16"/>
                    <a:pt x="41" y="5"/>
                    <a:pt x="28" y="5"/>
                  </a:cubicBezTo>
                  <a:cubicBezTo>
                    <a:pt x="16" y="5"/>
                    <a:pt x="5" y="16"/>
                    <a:pt x="5" y="29"/>
                  </a:cubicBezTo>
                  <a:close/>
                  <a:moveTo>
                    <a:pt x="31" y="12"/>
                  </a:moveTo>
                  <a:cubicBezTo>
                    <a:pt x="45" y="26"/>
                    <a:pt x="45" y="26"/>
                    <a:pt x="45" y="26"/>
                  </a:cubicBezTo>
                  <a:cubicBezTo>
                    <a:pt x="47" y="28"/>
                    <a:pt x="47" y="30"/>
                    <a:pt x="45" y="31"/>
                  </a:cubicBezTo>
                  <a:cubicBezTo>
                    <a:pt x="44" y="33"/>
                    <a:pt x="42" y="33"/>
                    <a:pt x="40" y="31"/>
                  </a:cubicBezTo>
                  <a:cubicBezTo>
                    <a:pt x="32" y="23"/>
                    <a:pt x="32" y="23"/>
                    <a:pt x="32" y="23"/>
                  </a:cubicBezTo>
                  <a:cubicBezTo>
                    <a:pt x="32" y="43"/>
                    <a:pt x="32" y="43"/>
                    <a:pt x="32" y="43"/>
                  </a:cubicBezTo>
                  <a:cubicBezTo>
                    <a:pt x="32" y="45"/>
                    <a:pt x="30" y="47"/>
                    <a:pt x="28" y="47"/>
                  </a:cubicBezTo>
                  <a:cubicBezTo>
                    <a:pt x="26" y="47"/>
                    <a:pt x="25" y="45"/>
                    <a:pt x="25" y="43"/>
                  </a:cubicBezTo>
                  <a:cubicBezTo>
                    <a:pt x="25" y="23"/>
                    <a:pt x="25" y="23"/>
                    <a:pt x="25" y="23"/>
                  </a:cubicBezTo>
                  <a:cubicBezTo>
                    <a:pt x="17" y="31"/>
                    <a:pt x="17" y="31"/>
                    <a:pt x="17" y="31"/>
                  </a:cubicBezTo>
                  <a:cubicBezTo>
                    <a:pt x="15" y="33"/>
                    <a:pt x="13" y="33"/>
                    <a:pt x="12" y="31"/>
                  </a:cubicBezTo>
                  <a:cubicBezTo>
                    <a:pt x="11" y="31"/>
                    <a:pt x="11" y="30"/>
                    <a:pt x="11" y="29"/>
                  </a:cubicBezTo>
                  <a:cubicBezTo>
                    <a:pt x="11" y="28"/>
                    <a:pt x="11" y="27"/>
                    <a:pt x="12" y="26"/>
                  </a:cubicBezTo>
                  <a:cubicBezTo>
                    <a:pt x="26" y="12"/>
                    <a:pt x="26" y="12"/>
                    <a:pt x="26" y="12"/>
                  </a:cubicBezTo>
                  <a:cubicBezTo>
                    <a:pt x="27" y="11"/>
                    <a:pt x="30" y="11"/>
                    <a:pt x="31" y="12"/>
                  </a:cubicBezTo>
                  <a:close/>
                </a:path>
              </a:pathLst>
            </a:custGeom>
            <a:solidFill>
              <a:srgbClr val="FF43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41" name="Freeform 130"/>
            <p:cNvSpPr>
              <a:spLocks noEditPoints="1"/>
            </p:cNvSpPr>
            <p:nvPr/>
          </p:nvSpPr>
          <p:spPr bwMode="auto">
            <a:xfrm>
              <a:off x="3164" y="1144"/>
              <a:ext cx="94" cy="94"/>
            </a:xfrm>
            <a:custGeom>
              <a:avLst/>
              <a:gdLst>
                <a:gd name="T0" fmla="*/ 64 w 77"/>
                <a:gd name="T1" fmla="*/ 0 h 77"/>
                <a:gd name="T2" fmla="*/ 13 w 77"/>
                <a:gd name="T3" fmla="*/ 0 h 77"/>
                <a:gd name="T4" fmla="*/ 0 w 77"/>
                <a:gd name="T5" fmla="*/ 13 h 77"/>
                <a:gd name="T6" fmla="*/ 0 w 77"/>
                <a:gd name="T7" fmla="*/ 64 h 77"/>
                <a:gd name="T8" fmla="*/ 13 w 77"/>
                <a:gd name="T9" fmla="*/ 77 h 77"/>
                <a:gd name="T10" fmla="*/ 64 w 77"/>
                <a:gd name="T11" fmla="*/ 76 h 77"/>
                <a:gd name="T12" fmla="*/ 77 w 77"/>
                <a:gd name="T13" fmla="*/ 64 h 77"/>
                <a:gd name="T14" fmla="*/ 77 w 77"/>
                <a:gd name="T15" fmla="*/ 12 h 77"/>
                <a:gd name="T16" fmla="*/ 64 w 77"/>
                <a:gd name="T17" fmla="*/ 0 h 77"/>
                <a:gd name="T18" fmla="*/ 25 w 77"/>
                <a:gd name="T19" fmla="*/ 34 h 77"/>
                <a:gd name="T20" fmla="*/ 52 w 77"/>
                <a:gd name="T21" fmla="*/ 33 h 77"/>
                <a:gd name="T22" fmla="*/ 53 w 77"/>
                <a:gd name="T23" fmla="*/ 38 h 77"/>
                <a:gd name="T24" fmla="*/ 39 w 77"/>
                <a:gd name="T25" fmla="*/ 53 h 77"/>
                <a:gd name="T26" fmla="*/ 24 w 77"/>
                <a:gd name="T27" fmla="*/ 38 h 77"/>
                <a:gd name="T28" fmla="*/ 25 w 77"/>
                <a:gd name="T29" fmla="*/ 34 h 77"/>
                <a:gd name="T30" fmla="*/ 67 w 77"/>
                <a:gd name="T31" fmla="*/ 33 h 77"/>
                <a:gd name="T32" fmla="*/ 67 w 77"/>
                <a:gd name="T33" fmla="*/ 52 h 77"/>
                <a:gd name="T34" fmla="*/ 67 w 77"/>
                <a:gd name="T35" fmla="*/ 62 h 77"/>
                <a:gd name="T36" fmla="*/ 63 w 77"/>
                <a:gd name="T37" fmla="*/ 67 h 77"/>
                <a:gd name="T38" fmla="*/ 15 w 77"/>
                <a:gd name="T39" fmla="*/ 67 h 77"/>
                <a:gd name="T40" fmla="*/ 10 w 77"/>
                <a:gd name="T41" fmla="*/ 62 h 77"/>
                <a:gd name="T42" fmla="*/ 10 w 77"/>
                <a:gd name="T43" fmla="*/ 53 h 77"/>
                <a:gd name="T44" fmla="*/ 10 w 77"/>
                <a:gd name="T45" fmla="*/ 34 h 77"/>
                <a:gd name="T46" fmla="*/ 10 w 77"/>
                <a:gd name="T47" fmla="*/ 34 h 77"/>
                <a:gd name="T48" fmla="*/ 17 w 77"/>
                <a:gd name="T49" fmla="*/ 34 h 77"/>
                <a:gd name="T50" fmla="*/ 17 w 77"/>
                <a:gd name="T51" fmla="*/ 38 h 77"/>
                <a:gd name="T52" fmla="*/ 39 w 77"/>
                <a:gd name="T53" fmla="*/ 60 h 77"/>
                <a:gd name="T54" fmla="*/ 60 w 77"/>
                <a:gd name="T55" fmla="*/ 38 h 77"/>
                <a:gd name="T56" fmla="*/ 60 w 77"/>
                <a:gd name="T57" fmla="*/ 33 h 77"/>
                <a:gd name="T58" fmla="*/ 67 w 77"/>
                <a:gd name="T59" fmla="*/ 33 h 77"/>
                <a:gd name="T60" fmla="*/ 67 w 77"/>
                <a:gd name="T61" fmla="*/ 17 h 77"/>
                <a:gd name="T62" fmla="*/ 65 w 77"/>
                <a:gd name="T63" fmla="*/ 19 h 77"/>
                <a:gd name="T64" fmla="*/ 60 w 77"/>
                <a:gd name="T65" fmla="*/ 19 h 77"/>
                <a:gd name="T66" fmla="*/ 58 w 77"/>
                <a:gd name="T67" fmla="*/ 17 h 77"/>
                <a:gd name="T68" fmla="*/ 58 w 77"/>
                <a:gd name="T69" fmla="*/ 12 h 77"/>
                <a:gd name="T70" fmla="*/ 60 w 77"/>
                <a:gd name="T71" fmla="*/ 9 h 77"/>
                <a:gd name="T72" fmla="*/ 65 w 77"/>
                <a:gd name="T73" fmla="*/ 9 h 77"/>
                <a:gd name="T74" fmla="*/ 67 w 77"/>
                <a:gd name="T75" fmla="*/ 12 h 77"/>
                <a:gd name="T76" fmla="*/ 67 w 77"/>
                <a:gd name="T77" fmla="*/ 1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77" h="77">
                  <a:moveTo>
                    <a:pt x="64" y="0"/>
                  </a:moveTo>
                  <a:cubicBezTo>
                    <a:pt x="13" y="0"/>
                    <a:pt x="13" y="0"/>
                    <a:pt x="13" y="0"/>
                  </a:cubicBezTo>
                  <a:cubicBezTo>
                    <a:pt x="6" y="0"/>
                    <a:pt x="0" y="6"/>
                    <a:pt x="0" y="13"/>
                  </a:cubicBezTo>
                  <a:cubicBezTo>
                    <a:pt x="0" y="64"/>
                    <a:pt x="0" y="64"/>
                    <a:pt x="0" y="64"/>
                  </a:cubicBezTo>
                  <a:cubicBezTo>
                    <a:pt x="1" y="71"/>
                    <a:pt x="6" y="77"/>
                    <a:pt x="13" y="77"/>
                  </a:cubicBezTo>
                  <a:cubicBezTo>
                    <a:pt x="64" y="76"/>
                    <a:pt x="64" y="76"/>
                    <a:pt x="64" y="76"/>
                  </a:cubicBezTo>
                  <a:cubicBezTo>
                    <a:pt x="71" y="76"/>
                    <a:pt x="77" y="71"/>
                    <a:pt x="77" y="64"/>
                  </a:cubicBezTo>
                  <a:cubicBezTo>
                    <a:pt x="77" y="12"/>
                    <a:pt x="77" y="12"/>
                    <a:pt x="77" y="12"/>
                  </a:cubicBezTo>
                  <a:cubicBezTo>
                    <a:pt x="77" y="5"/>
                    <a:pt x="71" y="0"/>
                    <a:pt x="64" y="0"/>
                  </a:cubicBezTo>
                  <a:close/>
                  <a:moveTo>
                    <a:pt x="25" y="34"/>
                  </a:moveTo>
                  <a:cubicBezTo>
                    <a:pt x="52" y="33"/>
                    <a:pt x="52" y="33"/>
                    <a:pt x="52" y="33"/>
                  </a:cubicBezTo>
                  <a:cubicBezTo>
                    <a:pt x="53" y="35"/>
                    <a:pt x="53" y="36"/>
                    <a:pt x="53" y="38"/>
                  </a:cubicBezTo>
                  <a:cubicBezTo>
                    <a:pt x="53" y="46"/>
                    <a:pt x="47" y="53"/>
                    <a:pt x="39" y="53"/>
                  </a:cubicBezTo>
                  <a:cubicBezTo>
                    <a:pt x="31" y="53"/>
                    <a:pt x="24" y="46"/>
                    <a:pt x="24" y="38"/>
                  </a:cubicBezTo>
                  <a:cubicBezTo>
                    <a:pt x="24" y="37"/>
                    <a:pt x="24" y="35"/>
                    <a:pt x="25" y="34"/>
                  </a:cubicBezTo>
                  <a:close/>
                  <a:moveTo>
                    <a:pt x="67" y="33"/>
                  </a:moveTo>
                  <a:cubicBezTo>
                    <a:pt x="67" y="52"/>
                    <a:pt x="67" y="52"/>
                    <a:pt x="67" y="52"/>
                  </a:cubicBezTo>
                  <a:cubicBezTo>
                    <a:pt x="67" y="62"/>
                    <a:pt x="67" y="62"/>
                    <a:pt x="67" y="62"/>
                  </a:cubicBezTo>
                  <a:cubicBezTo>
                    <a:pt x="67" y="65"/>
                    <a:pt x="65" y="67"/>
                    <a:pt x="63" y="67"/>
                  </a:cubicBezTo>
                  <a:cubicBezTo>
                    <a:pt x="15" y="67"/>
                    <a:pt x="15" y="67"/>
                    <a:pt x="15" y="67"/>
                  </a:cubicBezTo>
                  <a:cubicBezTo>
                    <a:pt x="12" y="67"/>
                    <a:pt x="10" y="65"/>
                    <a:pt x="10" y="62"/>
                  </a:cubicBezTo>
                  <a:cubicBezTo>
                    <a:pt x="10" y="53"/>
                    <a:pt x="10" y="53"/>
                    <a:pt x="10" y="53"/>
                  </a:cubicBezTo>
                  <a:cubicBezTo>
                    <a:pt x="10" y="34"/>
                    <a:pt x="10" y="34"/>
                    <a:pt x="10" y="34"/>
                  </a:cubicBezTo>
                  <a:cubicBezTo>
                    <a:pt x="10" y="34"/>
                    <a:pt x="10" y="34"/>
                    <a:pt x="10" y="34"/>
                  </a:cubicBezTo>
                  <a:cubicBezTo>
                    <a:pt x="17" y="34"/>
                    <a:pt x="17" y="34"/>
                    <a:pt x="17" y="34"/>
                  </a:cubicBezTo>
                  <a:cubicBezTo>
                    <a:pt x="17" y="35"/>
                    <a:pt x="17" y="37"/>
                    <a:pt x="17" y="38"/>
                  </a:cubicBezTo>
                  <a:cubicBezTo>
                    <a:pt x="17" y="50"/>
                    <a:pt x="27" y="60"/>
                    <a:pt x="39" y="60"/>
                  </a:cubicBezTo>
                  <a:cubicBezTo>
                    <a:pt x="51" y="60"/>
                    <a:pt x="60" y="50"/>
                    <a:pt x="60" y="38"/>
                  </a:cubicBezTo>
                  <a:cubicBezTo>
                    <a:pt x="60" y="36"/>
                    <a:pt x="60" y="35"/>
                    <a:pt x="60" y="33"/>
                  </a:cubicBezTo>
                  <a:cubicBezTo>
                    <a:pt x="67" y="33"/>
                    <a:pt x="67" y="33"/>
                    <a:pt x="67" y="33"/>
                  </a:cubicBezTo>
                  <a:close/>
                  <a:moveTo>
                    <a:pt x="67" y="17"/>
                  </a:moveTo>
                  <a:cubicBezTo>
                    <a:pt x="67" y="18"/>
                    <a:pt x="66" y="19"/>
                    <a:pt x="65" y="19"/>
                  </a:cubicBezTo>
                  <a:cubicBezTo>
                    <a:pt x="60" y="19"/>
                    <a:pt x="60" y="19"/>
                    <a:pt x="60" y="19"/>
                  </a:cubicBezTo>
                  <a:cubicBezTo>
                    <a:pt x="59" y="19"/>
                    <a:pt x="58" y="18"/>
                    <a:pt x="58" y="17"/>
                  </a:cubicBezTo>
                  <a:cubicBezTo>
                    <a:pt x="58" y="12"/>
                    <a:pt x="58" y="12"/>
                    <a:pt x="58" y="12"/>
                  </a:cubicBezTo>
                  <a:cubicBezTo>
                    <a:pt x="58" y="10"/>
                    <a:pt x="59" y="9"/>
                    <a:pt x="60" y="9"/>
                  </a:cubicBezTo>
                  <a:cubicBezTo>
                    <a:pt x="65" y="9"/>
                    <a:pt x="65" y="9"/>
                    <a:pt x="65" y="9"/>
                  </a:cubicBezTo>
                  <a:cubicBezTo>
                    <a:pt x="66" y="9"/>
                    <a:pt x="67" y="10"/>
                    <a:pt x="67" y="12"/>
                  </a:cubicBezTo>
                  <a:lnTo>
                    <a:pt x="67" y="17"/>
                  </a:lnTo>
                  <a:close/>
                </a:path>
              </a:pathLst>
            </a:custGeom>
            <a:solidFill>
              <a:srgbClr val="6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42" name="Freeform 131"/>
            <p:cNvSpPr>
              <a:spLocks noEditPoints="1"/>
            </p:cNvSpPr>
            <p:nvPr/>
          </p:nvSpPr>
          <p:spPr bwMode="auto">
            <a:xfrm>
              <a:off x="2986" y="1284"/>
              <a:ext cx="97" cy="72"/>
            </a:xfrm>
            <a:custGeom>
              <a:avLst/>
              <a:gdLst>
                <a:gd name="T0" fmla="*/ 76 w 79"/>
                <a:gd name="T1" fmla="*/ 3 h 59"/>
                <a:gd name="T2" fmla="*/ 40 w 79"/>
                <a:gd name="T3" fmla="*/ 0 h 59"/>
                <a:gd name="T4" fmla="*/ 4 w 79"/>
                <a:gd name="T5" fmla="*/ 3 h 59"/>
                <a:gd name="T6" fmla="*/ 0 w 79"/>
                <a:gd name="T7" fmla="*/ 30 h 59"/>
                <a:gd name="T8" fmla="*/ 4 w 79"/>
                <a:gd name="T9" fmla="*/ 57 h 59"/>
                <a:gd name="T10" fmla="*/ 40 w 79"/>
                <a:gd name="T11" fmla="*/ 59 h 59"/>
                <a:gd name="T12" fmla="*/ 76 w 79"/>
                <a:gd name="T13" fmla="*/ 57 h 59"/>
                <a:gd name="T14" fmla="*/ 79 w 79"/>
                <a:gd name="T15" fmla="*/ 30 h 59"/>
                <a:gd name="T16" fmla="*/ 76 w 79"/>
                <a:gd name="T17" fmla="*/ 3 h 59"/>
                <a:gd name="T18" fmla="*/ 30 w 79"/>
                <a:gd name="T19" fmla="*/ 45 h 59"/>
                <a:gd name="T20" fmla="*/ 30 w 79"/>
                <a:gd name="T21" fmla="*/ 15 h 59"/>
                <a:gd name="T22" fmla="*/ 55 w 79"/>
                <a:gd name="T23" fmla="*/ 30 h 59"/>
                <a:gd name="T24" fmla="*/ 30 w 79"/>
                <a:gd name="T25" fmla="*/ 45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59">
                  <a:moveTo>
                    <a:pt x="76" y="3"/>
                  </a:moveTo>
                  <a:cubicBezTo>
                    <a:pt x="65" y="1"/>
                    <a:pt x="53" y="0"/>
                    <a:pt x="40" y="0"/>
                  </a:cubicBezTo>
                  <a:cubicBezTo>
                    <a:pt x="27" y="0"/>
                    <a:pt x="15" y="1"/>
                    <a:pt x="4" y="3"/>
                  </a:cubicBezTo>
                  <a:cubicBezTo>
                    <a:pt x="2" y="11"/>
                    <a:pt x="0" y="20"/>
                    <a:pt x="0" y="30"/>
                  </a:cubicBezTo>
                  <a:cubicBezTo>
                    <a:pt x="0" y="39"/>
                    <a:pt x="2" y="49"/>
                    <a:pt x="4" y="57"/>
                  </a:cubicBezTo>
                  <a:cubicBezTo>
                    <a:pt x="15" y="59"/>
                    <a:pt x="27" y="59"/>
                    <a:pt x="40" y="59"/>
                  </a:cubicBezTo>
                  <a:cubicBezTo>
                    <a:pt x="53" y="59"/>
                    <a:pt x="65" y="59"/>
                    <a:pt x="76" y="57"/>
                  </a:cubicBezTo>
                  <a:cubicBezTo>
                    <a:pt x="78" y="49"/>
                    <a:pt x="79" y="39"/>
                    <a:pt x="79" y="30"/>
                  </a:cubicBezTo>
                  <a:cubicBezTo>
                    <a:pt x="79" y="20"/>
                    <a:pt x="78" y="11"/>
                    <a:pt x="76" y="3"/>
                  </a:cubicBezTo>
                  <a:close/>
                  <a:moveTo>
                    <a:pt x="30" y="45"/>
                  </a:moveTo>
                  <a:cubicBezTo>
                    <a:pt x="30" y="15"/>
                    <a:pt x="30" y="15"/>
                    <a:pt x="30" y="15"/>
                  </a:cubicBezTo>
                  <a:cubicBezTo>
                    <a:pt x="55" y="30"/>
                    <a:pt x="55" y="30"/>
                    <a:pt x="55" y="30"/>
                  </a:cubicBezTo>
                  <a:lnTo>
                    <a:pt x="30" y="45"/>
                  </a:lnTo>
                  <a:close/>
                </a:path>
              </a:pathLst>
            </a:custGeom>
            <a:solidFill>
              <a:srgbClr val="CF0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43" name="Freeform 132"/>
            <p:cNvSpPr>
              <a:spLocks/>
            </p:cNvSpPr>
            <p:nvPr/>
          </p:nvSpPr>
          <p:spPr bwMode="auto">
            <a:xfrm>
              <a:off x="2763" y="1127"/>
              <a:ext cx="95" cy="76"/>
            </a:xfrm>
            <a:custGeom>
              <a:avLst/>
              <a:gdLst>
                <a:gd name="T0" fmla="*/ 77 w 77"/>
                <a:gd name="T1" fmla="*/ 7 h 62"/>
                <a:gd name="T2" fmla="*/ 68 w 77"/>
                <a:gd name="T3" fmla="*/ 9 h 62"/>
                <a:gd name="T4" fmla="*/ 75 w 77"/>
                <a:gd name="T5" fmla="*/ 1 h 62"/>
                <a:gd name="T6" fmla="*/ 65 w 77"/>
                <a:gd name="T7" fmla="*/ 4 h 62"/>
                <a:gd name="T8" fmla="*/ 53 w 77"/>
                <a:gd name="T9" fmla="*/ 0 h 62"/>
                <a:gd name="T10" fmla="*/ 38 w 77"/>
                <a:gd name="T11" fmla="*/ 15 h 62"/>
                <a:gd name="T12" fmla="*/ 38 w 77"/>
                <a:gd name="T13" fmla="*/ 19 h 62"/>
                <a:gd name="T14" fmla="*/ 6 w 77"/>
                <a:gd name="T15" fmla="*/ 2 h 62"/>
                <a:gd name="T16" fmla="*/ 3 w 77"/>
                <a:gd name="T17" fmla="*/ 10 h 62"/>
                <a:gd name="T18" fmla="*/ 10 w 77"/>
                <a:gd name="T19" fmla="*/ 23 h 62"/>
                <a:gd name="T20" fmla="*/ 3 w 77"/>
                <a:gd name="T21" fmla="*/ 21 h 62"/>
                <a:gd name="T22" fmla="*/ 3 w 77"/>
                <a:gd name="T23" fmla="*/ 22 h 62"/>
                <a:gd name="T24" fmla="*/ 16 w 77"/>
                <a:gd name="T25" fmla="*/ 37 h 62"/>
                <a:gd name="T26" fmla="*/ 12 w 77"/>
                <a:gd name="T27" fmla="*/ 38 h 62"/>
                <a:gd name="T28" fmla="*/ 9 w 77"/>
                <a:gd name="T29" fmla="*/ 37 h 62"/>
                <a:gd name="T30" fmla="*/ 24 w 77"/>
                <a:gd name="T31" fmla="*/ 48 h 62"/>
                <a:gd name="T32" fmla="*/ 4 w 77"/>
                <a:gd name="T33" fmla="*/ 55 h 62"/>
                <a:gd name="T34" fmla="*/ 0 w 77"/>
                <a:gd name="T35" fmla="*/ 55 h 62"/>
                <a:gd name="T36" fmla="*/ 24 w 77"/>
                <a:gd name="T37" fmla="*/ 62 h 62"/>
                <a:gd name="T38" fmla="*/ 69 w 77"/>
                <a:gd name="T39" fmla="*/ 17 h 62"/>
                <a:gd name="T40" fmla="*/ 69 w 77"/>
                <a:gd name="T41" fmla="*/ 15 h 62"/>
                <a:gd name="T42" fmla="*/ 77 w 77"/>
                <a:gd name="T43" fmla="*/ 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7" h="62">
                  <a:moveTo>
                    <a:pt x="77" y="7"/>
                  </a:moveTo>
                  <a:cubicBezTo>
                    <a:pt x="74" y="8"/>
                    <a:pt x="71" y="9"/>
                    <a:pt x="68" y="9"/>
                  </a:cubicBezTo>
                  <a:cubicBezTo>
                    <a:pt x="71" y="7"/>
                    <a:pt x="74" y="4"/>
                    <a:pt x="75" y="1"/>
                  </a:cubicBezTo>
                  <a:cubicBezTo>
                    <a:pt x="72" y="2"/>
                    <a:pt x="68" y="4"/>
                    <a:pt x="65" y="4"/>
                  </a:cubicBezTo>
                  <a:cubicBezTo>
                    <a:pt x="62" y="1"/>
                    <a:pt x="58" y="0"/>
                    <a:pt x="53" y="0"/>
                  </a:cubicBezTo>
                  <a:cubicBezTo>
                    <a:pt x="45" y="0"/>
                    <a:pt x="38" y="7"/>
                    <a:pt x="38" y="15"/>
                  </a:cubicBezTo>
                  <a:cubicBezTo>
                    <a:pt x="38" y="17"/>
                    <a:pt x="38" y="18"/>
                    <a:pt x="38" y="19"/>
                  </a:cubicBezTo>
                  <a:cubicBezTo>
                    <a:pt x="25" y="18"/>
                    <a:pt x="13" y="12"/>
                    <a:pt x="6" y="2"/>
                  </a:cubicBezTo>
                  <a:cubicBezTo>
                    <a:pt x="4" y="5"/>
                    <a:pt x="3" y="7"/>
                    <a:pt x="3" y="10"/>
                  </a:cubicBezTo>
                  <a:cubicBezTo>
                    <a:pt x="3" y="16"/>
                    <a:pt x="6" y="21"/>
                    <a:pt x="10" y="23"/>
                  </a:cubicBezTo>
                  <a:cubicBezTo>
                    <a:pt x="8" y="23"/>
                    <a:pt x="5" y="23"/>
                    <a:pt x="3" y="21"/>
                  </a:cubicBezTo>
                  <a:cubicBezTo>
                    <a:pt x="3" y="22"/>
                    <a:pt x="3" y="22"/>
                    <a:pt x="3" y="22"/>
                  </a:cubicBezTo>
                  <a:cubicBezTo>
                    <a:pt x="3" y="29"/>
                    <a:pt x="9" y="36"/>
                    <a:pt x="16" y="37"/>
                  </a:cubicBezTo>
                  <a:cubicBezTo>
                    <a:pt x="15" y="37"/>
                    <a:pt x="13" y="38"/>
                    <a:pt x="12" y="38"/>
                  </a:cubicBezTo>
                  <a:cubicBezTo>
                    <a:pt x="11" y="38"/>
                    <a:pt x="10" y="38"/>
                    <a:pt x="9" y="37"/>
                  </a:cubicBezTo>
                  <a:cubicBezTo>
                    <a:pt x="11" y="44"/>
                    <a:pt x="17" y="48"/>
                    <a:pt x="24" y="48"/>
                  </a:cubicBezTo>
                  <a:cubicBezTo>
                    <a:pt x="18" y="53"/>
                    <a:pt x="11" y="55"/>
                    <a:pt x="4" y="55"/>
                  </a:cubicBezTo>
                  <a:cubicBezTo>
                    <a:pt x="3" y="55"/>
                    <a:pt x="1" y="55"/>
                    <a:pt x="0" y="55"/>
                  </a:cubicBezTo>
                  <a:cubicBezTo>
                    <a:pt x="7" y="59"/>
                    <a:pt x="15" y="62"/>
                    <a:pt x="24" y="62"/>
                  </a:cubicBezTo>
                  <a:cubicBezTo>
                    <a:pt x="53" y="62"/>
                    <a:pt x="69" y="38"/>
                    <a:pt x="69" y="17"/>
                  </a:cubicBezTo>
                  <a:cubicBezTo>
                    <a:pt x="69" y="16"/>
                    <a:pt x="69" y="16"/>
                    <a:pt x="69" y="15"/>
                  </a:cubicBezTo>
                  <a:cubicBezTo>
                    <a:pt x="72" y="13"/>
                    <a:pt x="75" y="10"/>
                    <a:pt x="77" y="7"/>
                  </a:cubicBezTo>
                  <a:close/>
                </a:path>
              </a:pathLst>
            </a:custGeom>
            <a:solidFill>
              <a:srgbClr val="6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44" name="Freeform 133"/>
            <p:cNvSpPr>
              <a:spLocks noEditPoints="1"/>
            </p:cNvSpPr>
            <p:nvPr/>
          </p:nvSpPr>
          <p:spPr bwMode="auto">
            <a:xfrm>
              <a:off x="2887" y="1660"/>
              <a:ext cx="84" cy="82"/>
            </a:xfrm>
            <a:custGeom>
              <a:avLst/>
              <a:gdLst>
                <a:gd name="T0" fmla="*/ 34 w 68"/>
                <a:gd name="T1" fmla="*/ 0 h 67"/>
                <a:gd name="T2" fmla="*/ 0 w 68"/>
                <a:gd name="T3" fmla="*/ 34 h 67"/>
                <a:gd name="T4" fmla="*/ 34 w 68"/>
                <a:gd name="T5" fmla="*/ 67 h 67"/>
                <a:gd name="T6" fmla="*/ 68 w 68"/>
                <a:gd name="T7" fmla="*/ 34 h 67"/>
                <a:gd name="T8" fmla="*/ 34 w 68"/>
                <a:gd name="T9" fmla="*/ 0 h 67"/>
                <a:gd name="T10" fmla="*/ 34 w 68"/>
                <a:gd name="T11" fmla="*/ 61 h 67"/>
                <a:gd name="T12" fmla="*/ 7 w 68"/>
                <a:gd name="T13" fmla="*/ 34 h 67"/>
                <a:gd name="T14" fmla="*/ 34 w 68"/>
                <a:gd name="T15" fmla="*/ 6 h 67"/>
                <a:gd name="T16" fmla="*/ 62 w 68"/>
                <a:gd name="T17" fmla="*/ 34 h 67"/>
                <a:gd name="T18" fmla="*/ 34 w 68"/>
                <a:gd name="T19" fmla="*/ 61 h 67"/>
                <a:gd name="T20" fmla="*/ 21 w 68"/>
                <a:gd name="T21" fmla="*/ 21 h 67"/>
                <a:gd name="T22" fmla="*/ 47 w 68"/>
                <a:gd name="T23" fmla="*/ 21 h 67"/>
                <a:gd name="T24" fmla="*/ 47 w 68"/>
                <a:gd name="T25" fmla="*/ 46 h 67"/>
                <a:gd name="T26" fmla="*/ 21 w 68"/>
                <a:gd name="T27" fmla="*/ 46 h 67"/>
                <a:gd name="T28" fmla="*/ 21 w 68"/>
                <a:gd name="T29" fmla="*/ 2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8" h="67">
                  <a:moveTo>
                    <a:pt x="34" y="0"/>
                  </a:moveTo>
                  <a:cubicBezTo>
                    <a:pt x="15" y="0"/>
                    <a:pt x="0" y="15"/>
                    <a:pt x="0" y="34"/>
                  </a:cubicBezTo>
                  <a:cubicBezTo>
                    <a:pt x="0" y="52"/>
                    <a:pt x="15" y="67"/>
                    <a:pt x="34" y="67"/>
                  </a:cubicBezTo>
                  <a:cubicBezTo>
                    <a:pt x="53" y="67"/>
                    <a:pt x="68" y="52"/>
                    <a:pt x="68" y="34"/>
                  </a:cubicBezTo>
                  <a:cubicBezTo>
                    <a:pt x="68" y="15"/>
                    <a:pt x="53" y="0"/>
                    <a:pt x="34" y="0"/>
                  </a:cubicBezTo>
                  <a:close/>
                  <a:moveTo>
                    <a:pt x="34" y="61"/>
                  </a:moveTo>
                  <a:cubicBezTo>
                    <a:pt x="19" y="61"/>
                    <a:pt x="7" y="49"/>
                    <a:pt x="7" y="34"/>
                  </a:cubicBezTo>
                  <a:cubicBezTo>
                    <a:pt x="7" y="18"/>
                    <a:pt x="19" y="6"/>
                    <a:pt x="34" y="6"/>
                  </a:cubicBezTo>
                  <a:cubicBezTo>
                    <a:pt x="49" y="6"/>
                    <a:pt x="62" y="18"/>
                    <a:pt x="62" y="34"/>
                  </a:cubicBezTo>
                  <a:cubicBezTo>
                    <a:pt x="62" y="49"/>
                    <a:pt x="49" y="61"/>
                    <a:pt x="34" y="61"/>
                  </a:cubicBezTo>
                  <a:close/>
                  <a:moveTo>
                    <a:pt x="21" y="21"/>
                  </a:moveTo>
                  <a:cubicBezTo>
                    <a:pt x="47" y="21"/>
                    <a:pt x="47" y="21"/>
                    <a:pt x="47" y="21"/>
                  </a:cubicBezTo>
                  <a:cubicBezTo>
                    <a:pt x="47" y="46"/>
                    <a:pt x="47" y="46"/>
                    <a:pt x="47" y="46"/>
                  </a:cubicBezTo>
                  <a:cubicBezTo>
                    <a:pt x="21" y="46"/>
                    <a:pt x="21" y="46"/>
                    <a:pt x="21" y="46"/>
                  </a:cubicBezTo>
                  <a:lnTo>
                    <a:pt x="21" y="21"/>
                  </a:lnTo>
                  <a:close/>
                </a:path>
              </a:pathLst>
            </a:custGeom>
            <a:solidFill>
              <a:srgbClr val="FF43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45" name="Freeform 134"/>
            <p:cNvSpPr>
              <a:spLocks noEditPoints="1"/>
            </p:cNvSpPr>
            <p:nvPr/>
          </p:nvSpPr>
          <p:spPr bwMode="auto">
            <a:xfrm>
              <a:off x="2853" y="1420"/>
              <a:ext cx="95" cy="95"/>
            </a:xfrm>
            <a:custGeom>
              <a:avLst/>
              <a:gdLst>
                <a:gd name="T0" fmla="*/ 38 w 77"/>
                <a:gd name="T1" fmla="*/ 0 h 77"/>
                <a:gd name="T2" fmla="*/ 0 w 77"/>
                <a:gd name="T3" fmla="*/ 39 h 77"/>
                <a:gd name="T4" fmla="*/ 38 w 77"/>
                <a:gd name="T5" fmla="*/ 77 h 77"/>
                <a:gd name="T6" fmla="*/ 77 w 77"/>
                <a:gd name="T7" fmla="*/ 39 h 77"/>
                <a:gd name="T8" fmla="*/ 38 w 77"/>
                <a:gd name="T9" fmla="*/ 0 h 77"/>
                <a:gd name="T10" fmla="*/ 24 w 77"/>
                <a:gd name="T11" fmla="*/ 39 h 77"/>
                <a:gd name="T12" fmla="*/ 38 w 77"/>
                <a:gd name="T13" fmla="*/ 24 h 77"/>
                <a:gd name="T14" fmla="*/ 53 w 77"/>
                <a:gd name="T15" fmla="*/ 39 h 77"/>
                <a:gd name="T16" fmla="*/ 38 w 77"/>
                <a:gd name="T17" fmla="*/ 53 h 77"/>
                <a:gd name="T18" fmla="*/ 24 w 77"/>
                <a:gd name="T19" fmla="*/ 39 h 77"/>
                <a:gd name="T20" fmla="*/ 70 w 77"/>
                <a:gd name="T21" fmla="*/ 52 h 77"/>
                <a:gd name="T22" fmla="*/ 70 w 77"/>
                <a:gd name="T23" fmla="*/ 52 h 77"/>
                <a:gd name="T24" fmla="*/ 56 w 77"/>
                <a:gd name="T25" fmla="*/ 46 h 77"/>
                <a:gd name="T26" fmla="*/ 58 w 77"/>
                <a:gd name="T27" fmla="*/ 39 h 77"/>
                <a:gd name="T28" fmla="*/ 56 w 77"/>
                <a:gd name="T29" fmla="*/ 31 h 77"/>
                <a:gd name="T30" fmla="*/ 66 w 77"/>
                <a:gd name="T31" fmla="*/ 27 h 77"/>
                <a:gd name="T32" fmla="*/ 70 w 77"/>
                <a:gd name="T33" fmla="*/ 26 h 77"/>
                <a:gd name="T34" fmla="*/ 72 w 77"/>
                <a:gd name="T35" fmla="*/ 39 h 77"/>
                <a:gd name="T36" fmla="*/ 70 w 77"/>
                <a:gd name="T37" fmla="*/ 52 h 77"/>
                <a:gd name="T38" fmla="*/ 51 w 77"/>
                <a:gd name="T39" fmla="*/ 7 h 77"/>
                <a:gd name="T40" fmla="*/ 51 w 77"/>
                <a:gd name="T41" fmla="*/ 7 h 77"/>
                <a:gd name="T42" fmla="*/ 51 w 77"/>
                <a:gd name="T43" fmla="*/ 7 h 77"/>
                <a:gd name="T44" fmla="*/ 46 w 77"/>
                <a:gd name="T45" fmla="*/ 21 h 77"/>
                <a:gd name="T46" fmla="*/ 38 w 77"/>
                <a:gd name="T47" fmla="*/ 19 h 77"/>
                <a:gd name="T48" fmla="*/ 31 w 77"/>
                <a:gd name="T49" fmla="*/ 21 h 77"/>
                <a:gd name="T50" fmla="*/ 28 w 77"/>
                <a:gd name="T51" fmla="*/ 14 h 77"/>
                <a:gd name="T52" fmla="*/ 25 w 77"/>
                <a:gd name="T53" fmla="*/ 7 h 77"/>
                <a:gd name="T54" fmla="*/ 38 w 77"/>
                <a:gd name="T55" fmla="*/ 5 h 77"/>
                <a:gd name="T56" fmla="*/ 51 w 77"/>
                <a:gd name="T57" fmla="*/ 7 h 77"/>
                <a:gd name="T58" fmla="*/ 7 w 77"/>
                <a:gd name="T59" fmla="*/ 26 h 77"/>
                <a:gd name="T60" fmla="*/ 14 w 77"/>
                <a:gd name="T61" fmla="*/ 28 h 77"/>
                <a:gd name="T62" fmla="*/ 20 w 77"/>
                <a:gd name="T63" fmla="*/ 31 h 77"/>
                <a:gd name="T64" fmla="*/ 19 w 77"/>
                <a:gd name="T65" fmla="*/ 39 h 77"/>
                <a:gd name="T66" fmla="*/ 20 w 77"/>
                <a:gd name="T67" fmla="*/ 46 h 77"/>
                <a:gd name="T68" fmla="*/ 7 w 77"/>
                <a:gd name="T69" fmla="*/ 52 h 77"/>
                <a:gd name="T70" fmla="*/ 4 w 77"/>
                <a:gd name="T71" fmla="*/ 39 h 77"/>
                <a:gd name="T72" fmla="*/ 7 w 77"/>
                <a:gd name="T73" fmla="*/ 26 h 77"/>
                <a:gd name="T74" fmla="*/ 25 w 77"/>
                <a:gd name="T75" fmla="*/ 70 h 77"/>
                <a:gd name="T76" fmla="*/ 27 w 77"/>
                <a:gd name="T77" fmla="*/ 66 h 77"/>
                <a:gd name="T78" fmla="*/ 31 w 77"/>
                <a:gd name="T79" fmla="*/ 56 h 77"/>
                <a:gd name="T80" fmla="*/ 38 w 77"/>
                <a:gd name="T81" fmla="*/ 58 h 77"/>
                <a:gd name="T82" fmla="*/ 46 w 77"/>
                <a:gd name="T83" fmla="*/ 56 h 77"/>
                <a:gd name="T84" fmla="*/ 51 w 77"/>
                <a:gd name="T85" fmla="*/ 70 h 77"/>
                <a:gd name="T86" fmla="*/ 51 w 77"/>
                <a:gd name="T87" fmla="*/ 70 h 77"/>
                <a:gd name="T88" fmla="*/ 51 w 77"/>
                <a:gd name="T89" fmla="*/ 70 h 77"/>
                <a:gd name="T90" fmla="*/ 38 w 77"/>
                <a:gd name="T91" fmla="*/ 73 h 77"/>
                <a:gd name="T92" fmla="*/ 25 w 77"/>
                <a:gd name="T93" fmla="*/ 70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77" h="77">
                  <a:moveTo>
                    <a:pt x="38" y="0"/>
                  </a:moveTo>
                  <a:cubicBezTo>
                    <a:pt x="17" y="0"/>
                    <a:pt x="0" y="17"/>
                    <a:pt x="0" y="39"/>
                  </a:cubicBezTo>
                  <a:cubicBezTo>
                    <a:pt x="0" y="60"/>
                    <a:pt x="17" y="77"/>
                    <a:pt x="38" y="77"/>
                  </a:cubicBezTo>
                  <a:cubicBezTo>
                    <a:pt x="60" y="77"/>
                    <a:pt x="77" y="60"/>
                    <a:pt x="77" y="39"/>
                  </a:cubicBezTo>
                  <a:cubicBezTo>
                    <a:pt x="77" y="17"/>
                    <a:pt x="60" y="0"/>
                    <a:pt x="38" y="0"/>
                  </a:cubicBezTo>
                  <a:close/>
                  <a:moveTo>
                    <a:pt x="24" y="39"/>
                  </a:moveTo>
                  <a:cubicBezTo>
                    <a:pt x="24" y="30"/>
                    <a:pt x="30" y="24"/>
                    <a:pt x="38" y="24"/>
                  </a:cubicBezTo>
                  <a:cubicBezTo>
                    <a:pt x="46" y="24"/>
                    <a:pt x="53" y="30"/>
                    <a:pt x="53" y="39"/>
                  </a:cubicBezTo>
                  <a:cubicBezTo>
                    <a:pt x="53" y="47"/>
                    <a:pt x="46" y="53"/>
                    <a:pt x="38" y="53"/>
                  </a:cubicBezTo>
                  <a:cubicBezTo>
                    <a:pt x="30" y="53"/>
                    <a:pt x="24" y="47"/>
                    <a:pt x="24" y="39"/>
                  </a:cubicBezTo>
                  <a:close/>
                  <a:moveTo>
                    <a:pt x="70" y="52"/>
                  </a:moveTo>
                  <a:cubicBezTo>
                    <a:pt x="70" y="52"/>
                    <a:pt x="70" y="52"/>
                    <a:pt x="70" y="52"/>
                  </a:cubicBezTo>
                  <a:cubicBezTo>
                    <a:pt x="56" y="46"/>
                    <a:pt x="56" y="46"/>
                    <a:pt x="56" y="46"/>
                  </a:cubicBezTo>
                  <a:cubicBezTo>
                    <a:pt x="57" y="44"/>
                    <a:pt x="58" y="41"/>
                    <a:pt x="58" y="39"/>
                  </a:cubicBezTo>
                  <a:cubicBezTo>
                    <a:pt x="58" y="36"/>
                    <a:pt x="57" y="33"/>
                    <a:pt x="56" y="31"/>
                  </a:cubicBezTo>
                  <a:cubicBezTo>
                    <a:pt x="66" y="27"/>
                    <a:pt x="66" y="27"/>
                    <a:pt x="66" y="27"/>
                  </a:cubicBezTo>
                  <a:cubicBezTo>
                    <a:pt x="70" y="26"/>
                    <a:pt x="70" y="26"/>
                    <a:pt x="70" y="26"/>
                  </a:cubicBezTo>
                  <a:cubicBezTo>
                    <a:pt x="71" y="30"/>
                    <a:pt x="72" y="34"/>
                    <a:pt x="72" y="39"/>
                  </a:cubicBezTo>
                  <a:cubicBezTo>
                    <a:pt x="72" y="43"/>
                    <a:pt x="71" y="48"/>
                    <a:pt x="70" y="52"/>
                  </a:cubicBezTo>
                  <a:close/>
                  <a:moveTo>
                    <a:pt x="51" y="7"/>
                  </a:moveTo>
                  <a:cubicBezTo>
                    <a:pt x="51" y="7"/>
                    <a:pt x="51" y="7"/>
                    <a:pt x="51" y="7"/>
                  </a:cubicBezTo>
                  <a:cubicBezTo>
                    <a:pt x="51" y="7"/>
                    <a:pt x="51" y="7"/>
                    <a:pt x="51" y="7"/>
                  </a:cubicBezTo>
                  <a:cubicBezTo>
                    <a:pt x="46" y="21"/>
                    <a:pt x="46" y="21"/>
                    <a:pt x="46" y="21"/>
                  </a:cubicBezTo>
                  <a:cubicBezTo>
                    <a:pt x="43" y="20"/>
                    <a:pt x="41" y="19"/>
                    <a:pt x="38" y="19"/>
                  </a:cubicBezTo>
                  <a:cubicBezTo>
                    <a:pt x="36" y="19"/>
                    <a:pt x="33" y="20"/>
                    <a:pt x="31" y="21"/>
                  </a:cubicBezTo>
                  <a:cubicBezTo>
                    <a:pt x="28" y="14"/>
                    <a:pt x="28" y="14"/>
                    <a:pt x="28" y="14"/>
                  </a:cubicBezTo>
                  <a:cubicBezTo>
                    <a:pt x="25" y="7"/>
                    <a:pt x="25" y="7"/>
                    <a:pt x="25" y="7"/>
                  </a:cubicBezTo>
                  <a:cubicBezTo>
                    <a:pt x="29" y="5"/>
                    <a:pt x="34" y="5"/>
                    <a:pt x="38" y="5"/>
                  </a:cubicBezTo>
                  <a:cubicBezTo>
                    <a:pt x="43" y="5"/>
                    <a:pt x="47" y="5"/>
                    <a:pt x="51" y="7"/>
                  </a:cubicBezTo>
                  <a:close/>
                  <a:moveTo>
                    <a:pt x="7" y="26"/>
                  </a:moveTo>
                  <a:cubicBezTo>
                    <a:pt x="14" y="28"/>
                    <a:pt x="14" y="28"/>
                    <a:pt x="14" y="28"/>
                  </a:cubicBezTo>
                  <a:cubicBezTo>
                    <a:pt x="20" y="31"/>
                    <a:pt x="20" y="31"/>
                    <a:pt x="20" y="31"/>
                  </a:cubicBezTo>
                  <a:cubicBezTo>
                    <a:pt x="19" y="33"/>
                    <a:pt x="19" y="36"/>
                    <a:pt x="19" y="39"/>
                  </a:cubicBezTo>
                  <a:cubicBezTo>
                    <a:pt x="19" y="41"/>
                    <a:pt x="19" y="44"/>
                    <a:pt x="20" y="46"/>
                  </a:cubicBezTo>
                  <a:cubicBezTo>
                    <a:pt x="7" y="52"/>
                    <a:pt x="7" y="52"/>
                    <a:pt x="7" y="52"/>
                  </a:cubicBezTo>
                  <a:cubicBezTo>
                    <a:pt x="5" y="48"/>
                    <a:pt x="4" y="43"/>
                    <a:pt x="4" y="39"/>
                  </a:cubicBezTo>
                  <a:cubicBezTo>
                    <a:pt x="4" y="34"/>
                    <a:pt x="5" y="30"/>
                    <a:pt x="7" y="26"/>
                  </a:cubicBezTo>
                  <a:close/>
                  <a:moveTo>
                    <a:pt x="25" y="70"/>
                  </a:moveTo>
                  <a:cubicBezTo>
                    <a:pt x="27" y="66"/>
                    <a:pt x="27" y="66"/>
                    <a:pt x="27" y="66"/>
                  </a:cubicBezTo>
                  <a:cubicBezTo>
                    <a:pt x="31" y="56"/>
                    <a:pt x="31" y="56"/>
                    <a:pt x="31" y="56"/>
                  </a:cubicBezTo>
                  <a:cubicBezTo>
                    <a:pt x="33" y="57"/>
                    <a:pt x="36" y="58"/>
                    <a:pt x="38" y="58"/>
                  </a:cubicBezTo>
                  <a:cubicBezTo>
                    <a:pt x="41" y="58"/>
                    <a:pt x="43" y="57"/>
                    <a:pt x="46" y="56"/>
                  </a:cubicBezTo>
                  <a:cubicBezTo>
                    <a:pt x="51" y="70"/>
                    <a:pt x="51" y="70"/>
                    <a:pt x="51" y="70"/>
                  </a:cubicBezTo>
                  <a:cubicBezTo>
                    <a:pt x="51" y="70"/>
                    <a:pt x="51" y="70"/>
                    <a:pt x="51" y="70"/>
                  </a:cubicBezTo>
                  <a:cubicBezTo>
                    <a:pt x="51" y="70"/>
                    <a:pt x="51" y="70"/>
                    <a:pt x="51" y="70"/>
                  </a:cubicBezTo>
                  <a:cubicBezTo>
                    <a:pt x="47" y="72"/>
                    <a:pt x="43" y="73"/>
                    <a:pt x="38" y="73"/>
                  </a:cubicBezTo>
                  <a:cubicBezTo>
                    <a:pt x="34" y="73"/>
                    <a:pt x="29" y="72"/>
                    <a:pt x="25" y="70"/>
                  </a:cubicBezTo>
                  <a:close/>
                </a:path>
              </a:pathLst>
            </a:custGeom>
            <a:solidFill>
              <a:srgbClr val="EA1D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46" name="Freeform 135"/>
            <p:cNvSpPr>
              <a:spLocks noEditPoints="1"/>
            </p:cNvSpPr>
            <p:nvPr/>
          </p:nvSpPr>
          <p:spPr bwMode="auto">
            <a:xfrm>
              <a:off x="2742" y="1872"/>
              <a:ext cx="111" cy="63"/>
            </a:xfrm>
            <a:custGeom>
              <a:avLst/>
              <a:gdLst>
                <a:gd name="T0" fmla="*/ 83 w 90"/>
                <a:gd name="T1" fmla="*/ 47 h 51"/>
                <a:gd name="T2" fmla="*/ 85 w 90"/>
                <a:gd name="T3" fmla="*/ 37 h 51"/>
                <a:gd name="T4" fmla="*/ 87 w 90"/>
                <a:gd name="T5" fmla="*/ 27 h 51"/>
                <a:gd name="T6" fmla="*/ 89 w 90"/>
                <a:gd name="T7" fmla="*/ 17 h 51"/>
                <a:gd name="T8" fmla="*/ 86 w 90"/>
                <a:gd name="T9" fmla="*/ 11 h 51"/>
                <a:gd name="T10" fmla="*/ 64 w 90"/>
                <a:gd name="T11" fmla="*/ 1 h 51"/>
                <a:gd name="T12" fmla="*/ 57 w 90"/>
                <a:gd name="T13" fmla="*/ 4 h 51"/>
                <a:gd name="T14" fmla="*/ 52 w 90"/>
                <a:gd name="T15" fmla="*/ 13 h 51"/>
                <a:gd name="T16" fmla="*/ 51 w 90"/>
                <a:gd name="T17" fmla="*/ 14 h 51"/>
                <a:gd name="T18" fmla="*/ 15 w 90"/>
                <a:gd name="T19" fmla="*/ 7 h 51"/>
                <a:gd name="T20" fmla="*/ 0 w 90"/>
                <a:gd name="T21" fmla="*/ 14 h 51"/>
                <a:gd name="T22" fmla="*/ 8 w 90"/>
                <a:gd name="T23" fmla="*/ 26 h 51"/>
                <a:gd name="T24" fmla="*/ 12 w 90"/>
                <a:gd name="T25" fmla="*/ 23 h 51"/>
                <a:gd name="T26" fmla="*/ 17 w 90"/>
                <a:gd name="T27" fmla="*/ 31 h 51"/>
                <a:gd name="T28" fmla="*/ 25 w 90"/>
                <a:gd name="T29" fmla="*/ 26 h 51"/>
                <a:gd name="T30" fmla="*/ 30 w 90"/>
                <a:gd name="T31" fmla="*/ 33 h 51"/>
                <a:gd name="T32" fmla="*/ 38 w 90"/>
                <a:gd name="T33" fmla="*/ 28 h 51"/>
                <a:gd name="T34" fmla="*/ 43 w 90"/>
                <a:gd name="T35" fmla="*/ 36 h 51"/>
                <a:gd name="T36" fmla="*/ 47 w 90"/>
                <a:gd name="T37" fmla="*/ 33 h 51"/>
                <a:gd name="T38" fmla="*/ 47 w 90"/>
                <a:gd name="T39" fmla="*/ 35 h 51"/>
                <a:gd name="T40" fmla="*/ 48 w 90"/>
                <a:gd name="T41" fmla="*/ 46 h 51"/>
                <a:gd name="T42" fmla="*/ 54 w 90"/>
                <a:gd name="T43" fmla="*/ 51 h 51"/>
                <a:gd name="T44" fmla="*/ 78 w 90"/>
                <a:gd name="T45" fmla="*/ 51 h 51"/>
                <a:gd name="T46" fmla="*/ 83 w 90"/>
                <a:gd name="T47" fmla="*/ 47 h 51"/>
                <a:gd name="T48" fmla="*/ 17 w 90"/>
                <a:gd name="T49" fmla="*/ 16 h 51"/>
                <a:gd name="T50" fmla="*/ 18 w 90"/>
                <a:gd name="T51" fmla="*/ 12 h 51"/>
                <a:gd name="T52" fmla="*/ 49 w 90"/>
                <a:gd name="T53" fmla="*/ 18 h 51"/>
                <a:gd name="T54" fmla="*/ 48 w 90"/>
                <a:gd name="T55" fmla="*/ 23 h 51"/>
                <a:gd name="T56" fmla="*/ 17 w 90"/>
                <a:gd name="T57" fmla="*/ 16 h 51"/>
                <a:gd name="T58" fmla="*/ 73 w 90"/>
                <a:gd name="T59" fmla="*/ 46 h 51"/>
                <a:gd name="T60" fmla="*/ 69 w 90"/>
                <a:gd name="T61" fmla="*/ 45 h 51"/>
                <a:gd name="T62" fmla="*/ 67 w 90"/>
                <a:gd name="T63" fmla="*/ 42 h 51"/>
                <a:gd name="T64" fmla="*/ 73 w 90"/>
                <a:gd name="T65" fmla="*/ 15 h 51"/>
                <a:gd name="T66" fmla="*/ 75 w 90"/>
                <a:gd name="T67" fmla="*/ 13 h 51"/>
                <a:gd name="T68" fmla="*/ 80 w 90"/>
                <a:gd name="T69" fmla="*/ 14 h 51"/>
                <a:gd name="T70" fmla="*/ 82 w 90"/>
                <a:gd name="T71" fmla="*/ 17 h 51"/>
                <a:gd name="T72" fmla="*/ 76 w 90"/>
                <a:gd name="T73" fmla="*/ 44 h 51"/>
                <a:gd name="T74" fmla="*/ 73 w 90"/>
                <a:gd name="T75" fmla="*/ 46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0" h="51">
                  <a:moveTo>
                    <a:pt x="83" y="47"/>
                  </a:moveTo>
                  <a:cubicBezTo>
                    <a:pt x="85" y="37"/>
                    <a:pt x="85" y="37"/>
                    <a:pt x="85" y="37"/>
                  </a:cubicBezTo>
                  <a:cubicBezTo>
                    <a:pt x="86" y="34"/>
                    <a:pt x="87" y="30"/>
                    <a:pt x="87" y="27"/>
                  </a:cubicBezTo>
                  <a:cubicBezTo>
                    <a:pt x="89" y="17"/>
                    <a:pt x="89" y="17"/>
                    <a:pt x="89" y="17"/>
                  </a:cubicBezTo>
                  <a:cubicBezTo>
                    <a:pt x="90" y="15"/>
                    <a:pt x="88" y="12"/>
                    <a:pt x="86" y="11"/>
                  </a:cubicBezTo>
                  <a:cubicBezTo>
                    <a:pt x="64" y="1"/>
                    <a:pt x="64" y="1"/>
                    <a:pt x="64" y="1"/>
                  </a:cubicBezTo>
                  <a:cubicBezTo>
                    <a:pt x="62" y="0"/>
                    <a:pt x="59" y="1"/>
                    <a:pt x="57" y="4"/>
                  </a:cubicBezTo>
                  <a:cubicBezTo>
                    <a:pt x="52" y="13"/>
                    <a:pt x="52" y="13"/>
                    <a:pt x="52" y="13"/>
                  </a:cubicBezTo>
                  <a:cubicBezTo>
                    <a:pt x="51" y="14"/>
                    <a:pt x="51" y="14"/>
                    <a:pt x="51" y="14"/>
                  </a:cubicBezTo>
                  <a:cubicBezTo>
                    <a:pt x="15" y="7"/>
                    <a:pt x="15" y="7"/>
                    <a:pt x="15" y="7"/>
                  </a:cubicBezTo>
                  <a:cubicBezTo>
                    <a:pt x="0" y="14"/>
                    <a:pt x="0" y="14"/>
                    <a:pt x="0" y="14"/>
                  </a:cubicBezTo>
                  <a:cubicBezTo>
                    <a:pt x="8" y="26"/>
                    <a:pt x="8" y="26"/>
                    <a:pt x="8" y="26"/>
                  </a:cubicBezTo>
                  <a:cubicBezTo>
                    <a:pt x="12" y="23"/>
                    <a:pt x="12" y="23"/>
                    <a:pt x="12" y="23"/>
                  </a:cubicBezTo>
                  <a:cubicBezTo>
                    <a:pt x="17" y="31"/>
                    <a:pt x="17" y="31"/>
                    <a:pt x="17" y="31"/>
                  </a:cubicBezTo>
                  <a:cubicBezTo>
                    <a:pt x="25" y="26"/>
                    <a:pt x="25" y="26"/>
                    <a:pt x="25" y="26"/>
                  </a:cubicBezTo>
                  <a:cubicBezTo>
                    <a:pt x="30" y="33"/>
                    <a:pt x="30" y="33"/>
                    <a:pt x="30" y="33"/>
                  </a:cubicBezTo>
                  <a:cubicBezTo>
                    <a:pt x="38" y="28"/>
                    <a:pt x="38" y="28"/>
                    <a:pt x="38" y="28"/>
                  </a:cubicBezTo>
                  <a:cubicBezTo>
                    <a:pt x="43" y="36"/>
                    <a:pt x="43" y="36"/>
                    <a:pt x="43" y="36"/>
                  </a:cubicBezTo>
                  <a:cubicBezTo>
                    <a:pt x="47" y="33"/>
                    <a:pt x="47" y="33"/>
                    <a:pt x="47" y="33"/>
                  </a:cubicBezTo>
                  <a:cubicBezTo>
                    <a:pt x="47" y="34"/>
                    <a:pt x="47" y="34"/>
                    <a:pt x="47" y="35"/>
                  </a:cubicBezTo>
                  <a:cubicBezTo>
                    <a:pt x="48" y="46"/>
                    <a:pt x="48" y="46"/>
                    <a:pt x="48" y="46"/>
                  </a:cubicBezTo>
                  <a:cubicBezTo>
                    <a:pt x="49" y="49"/>
                    <a:pt x="51" y="51"/>
                    <a:pt x="54" y="51"/>
                  </a:cubicBezTo>
                  <a:cubicBezTo>
                    <a:pt x="78" y="51"/>
                    <a:pt x="78" y="51"/>
                    <a:pt x="78" y="51"/>
                  </a:cubicBezTo>
                  <a:cubicBezTo>
                    <a:pt x="80" y="51"/>
                    <a:pt x="83" y="49"/>
                    <a:pt x="83" y="47"/>
                  </a:cubicBezTo>
                  <a:close/>
                  <a:moveTo>
                    <a:pt x="17" y="16"/>
                  </a:moveTo>
                  <a:cubicBezTo>
                    <a:pt x="18" y="12"/>
                    <a:pt x="18" y="12"/>
                    <a:pt x="18" y="12"/>
                  </a:cubicBezTo>
                  <a:cubicBezTo>
                    <a:pt x="49" y="18"/>
                    <a:pt x="49" y="18"/>
                    <a:pt x="49" y="18"/>
                  </a:cubicBezTo>
                  <a:cubicBezTo>
                    <a:pt x="48" y="23"/>
                    <a:pt x="48" y="23"/>
                    <a:pt x="48" y="23"/>
                  </a:cubicBezTo>
                  <a:lnTo>
                    <a:pt x="17" y="16"/>
                  </a:lnTo>
                  <a:close/>
                  <a:moveTo>
                    <a:pt x="73" y="46"/>
                  </a:moveTo>
                  <a:cubicBezTo>
                    <a:pt x="69" y="45"/>
                    <a:pt x="69" y="45"/>
                    <a:pt x="69" y="45"/>
                  </a:cubicBezTo>
                  <a:cubicBezTo>
                    <a:pt x="67" y="45"/>
                    <a:pt x="67" y="43"/>
                    <a:pt x="67" y="42"/>
                  </a:cubicBezTo>
                  <a:cubicBezTo>
                    <a:pt x="73" y="15"/>
                    <a:pt x="73" y="15"/>
                    <a:pt x="73" y="15"/>
                  </a:cubicBezTo>
                  <a:cubicBezTo>
                    <a:pt x="73" y="14"/>
                    <a:pt x="74" y="13"/>
                    <a:pt x="75" y="13"/>
                  </a:cubicBezTo>
                  <a:cubicBezTo>
                    <a:pt x="80" y="14"/>
                    <a:pt x="80" y="14"/>
                    <a:pt x="80" y="14"/>
                  </a:cubicBezTo>
                  <a:cubicBezTo>
                    <a:pt x="81" y="14"/>
                    <a:pt x="82" y="16"/>
                    <a:pt x="82" y="17"/>
                  </a:cubicBezTo>
                  <a:cubicBezTo>
                    <a:pt x="76" y="44"/>
                    <a:pt x="76" y="44"/>
                    <a:pt x="76" y="44"/>
                  </a:cubicBezTo>
                  <a:cubicBezTo>
                    <a:pt x="76" y="45"/>
                    <a:pt x="74" y="46"/>
                    <a:pt x="73" y="46"/>
                  </a:cubicBezTo>
                  <a:close/>
                </a:path>
              </a:pathLst>
            </a:custGeom>
            <a:solidFill>
              <a:srgbClr val="FF9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47" name="Freeform 136"/>
            <p:cNvSpPr>
              <a:spLocks noEditPoints="1"/>
            </p:cNvSpPr>
            <p:nvPr/>
          </p:nvSpPr>
          <p:spPr bwMode="auto">
            <a:xfrm>
              <a:off x="3026" y="942"/>
              <a:ext cx="80" cy="79"/>
            </a:xfrm>
            <a:custGeom>
              <a:avLst/>
              <a:gdLst>
                <a:gd name="T0" fmla="*/ 0 w 65"/>
                <a:gd name="T1" fmla="*/ 32 h 64"/>
                <a:gd name="T2" fmla="*/ 65 w 65"/>
                <a:gd name="T3" fmla="*/ 32 h 64"/>
                <a:gd name="T4" fmla="*/ 51 w 65"/>
                <a:gd name="T5" fmla="*/ 42 h 64"/>
                <a:gd name="T6" fmla="*/ 60 w 65"/>
                <a:gd name="T7" fmla="*/ 34 h 64"/>
                <a:gd name="T8" fmla="*/ 51 w 65"/>
                <a:gd name="T9" fmla="*/ 42 h 64"/>
                <a:gd name="T10" fmla="*/ 13 w 65"/>
                <a:gd name="T11" fmla="*/ 29 h 64"/>
                <a:gd name="T12" fmla="*/ 7 w 65"/>
                <a:gd name="T13" fmla="*/ 21 h 64"/>
                <a:gd name="T14" fmla="*/ 46 w 65"/>
                <a:gd name="T15" fmla="*/ 21 h 64"/>
                <a:gd name="T16" fmla="*/ 35 w 65"/>
                <a:gd name="T17" fmla="*/ 29 h 64"/>
                <a:gd name="T18" fmla="*/ 46 w 65"/>
                <a:gd name="T19" fmla="*/ 21 h 64"/>
                <a:gd name="T20" fmla="*/ 35 w 65"/>
                <a:gd name="T21" fmla="*/ 4 h 64"/>
                <a:gd name="T22" fmla="*/ 42 w 65"/>
                <a:gd name="T23" fmla="*/ 11 h 64"/>
                <a:gd name="T24" fmla="*/ 35 w 65"/>
                <a:gd name="T25" fmla="*/ 17 h 64"/>
                <a:gd name="T26" fmla="*/ 27 w 65"/>
                <a:gd name="T27" fmla="*/ 6 h 64"/>
                <a:gd name="T28" fmla="*/ 30 w 65"/>
                <a:gd name="T29" fmla="*/ 17 h 64"/>
                <a:gd name="T30" fmla="*/ 23 w 65"/>
                <a:gd name="T31" fmla="*/ 11 h 64"/>
                <a:gd name="T32" fmla="*/ 30 w 65"/>
                <a:gd name="T33" fmla="*/ 29 h 64"/>
                <a:gd name="T34" fmla="*/ 19 w 65"/>
                <a:gd name="T35" fmla="*/ 21 h 64"/>
                <a:gd name="T36" fmla="*/ 7 w 65"/>
                <a:gd name="T37" fmla="*/ 42 h 64"/>
                <a:gd name="T38" fmla="*/ 13 w 65"/>
                <a:gd name="T39" fmla="*/ 34 h 64"/>
                <a:gd name="T40" fmla="*/ 7 w 65"/>
                <a:gd name="T41" fmla="*/ 42 h 64"/>
                <a:gd name="T42" fmla="*/ 30 w 65"/>
                <a:gd name="T43" fmla="*/ 34 h 64"/>
                <a:gd name="T44" fmla="*/ 19 w 65"/>
                <a:gd name="T45" fmla="*/ 42 h 64"/>
                <a:gd name="T46" fmla="*/ 30 w 65"/>
                <a:gd name="T47" fmla="*/ 47 h 64"/>
                <a:gd name="T48" fmla="*/ 27 w 65"/>
                <a:gd name="T49" fmla="*/ 58 h 64"/>
                <a:gd name="T50" fmla="*/ 20 w 65"/>
                <a:gd name="T51" fmla="*/ 47 h 64"/>
                <a:gd name="T52" fmla="*/ 42 w 65"/>
                <a:gd name="T53" fmla="*/ 52 h 64"/>
                <a:gd name="T54" fmla="*/ 35 w 65"/>
                <a:gd name="T55" fmla="*/ 59 h 64"/>
                <a:gd name="T56" fmla="*/ 45 w 65"/>
                <a:gd name="T57" fmla="*/ 47 h 64"/>
                <a:gd name="T58" fmla="*/ 35 w 65"/>
                <a:gd name="T59" fmla="*/ 42 h 64"/>
                <a:gd name="T60" fmla="*/ 47 w 65"/>
                <a:gd name="T61" fmla="*/ 34 h 64"/>
                <a:gd name="T62" fmla="*/ 35 w 65"/>
                <a:gd name="T63" fmla="*/ 42 h 64"/>
                <a:gd name="T64" fmla="*/ 51 w 65"/>
                <a:gd name="T65" fmla="*/ 21 h 64"/>
                <a:gd name="T66" fmla="*/ 60 w 65"/>
                <a:gd name="T67" fmla="*/ 29 h 64"/>
                <a:gd name="T68" fmla="*/ 56 w 65"/>
                <a:gd name="T69" fmla="*/ 17 h 64"/>
                <a:gd name="T70" fmla="*/ 44 w 65"/>
                <a:gd name="T71" fmla="*/ 6 h 64"/>
                <a:gd name="T72" fmla="*/ 56 w 65"/>
                <a:gd name="T73" fmla="*/ 17 h 64"/>
                <a:gd name="T74" fmla="*/ 20 w 65"/>
                <a:gd name="T75" fmla="*/ 6 h 64"/>
                <a:gd name="T76" fmla="*/ 9 w 65"/>
                <a:gd name="T77" fmla="*/ 17 h 64"/>
                <a:gd name="T78" fmla="*/ 9 w 65"/>
                <a:gd name="T79" fmla="*/ 47 h 64"/>
                <a:gd name="T80" fmla="*/ 20 w 65"/>
                <a:gd name="T81" fmla="*/ 57 h 64"/>
                <a:gd name="T82" fmla="*/ 9 w 65"/>
                <a:gd name="T83" fmla="*/ 47 h 64"/>
                <a:gd name="T84" fmla="*/ 44 w 65"/>
                <a:gd name="T85" fmla="*/ 57 h 64"/>
                <a:gd name="T86" fmla="*/ 56 w 65"/>
                <a:gd name="T87" fmla="*/ 47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5" h="64">
                  <a:moveTo>
                    <a:pt x="32" y="0"/>
                  </a:moveTo>
                  <a:cubicBezTo>
                    <a:pt x="15" y="0"/>
                    <a:pt x="0" y="14"/>
                    <a:pt x="0" y="32"/>
                  </a:cubicBezTo>
                  <a:cubicBezTo>
                    <a:pt x="0" y="49"/>
                    <a:pt x="15" y="64"/>
                    <a:pt x="32" y="64"/>
                  </a:cubicBezTo>
                  <a:cubicBezTo>
                    <a:pt x="50" y="64"/>
                    <a:pt x="65" y="49"/>
                    <a:pt x="65" y="32"/>
                  </a:cubicBezTo>
                  <a:cubicBezTo>
                    <a:pt x="65" y="14"/>
                    <a:pt x="50" y="0"/>
                    <a:pt x="32" y="0"/>
                  </a:cubicBezTo>
                  <a:close/>
                  <a:moveTo>
                    <a:pt x="51" y="42"/>
                  </a:moveTo>
                  <a:cubicBezTo>
                    <a:pt x="51" y="40"/>
                    <a:pt x="52" y="37"/>
                    <a:pt x="52" y="34"/>
                  </a:cubicBezTo>
                  <a:cubicBezTo>
                    <a:pt x="60" y="34"/>
                    <a:pt x="60" y="34"/>
                    <a:pt x="60" y="34"/>
                  </a:cubicBezTo>
                  <a:cubicBezTo>
                    <a:pt x="60" y="37"/>
                    <a:pt x="59" y="40"/>
                    <a:pt x="58" y="42"/>
                  </a:cubicBezTo>
                  <a:lnTo>
                    <a:pt x="51" y="42"/>
                  </a:lnTo>
                  <a:close/>
                  <a:moveTo>
                    <a:pt x="14" y="21"/>
                  </a:moveTo>
                  <a:cubicBezTo>
                    <a:pt x="14" y="24"/>
                    <a:pt x="13" y="26"/>
                    <a:pt x="13" y="29"/>
                  </a:cubicBezTo>
                  <a:cubicBezTo>
                    <a:pt x="5" y="29"/>
                    <a:pt x="5" y="29"/>
                    <a:pt x="5" y="29"/>
                  </a:cubicBezTo>
                  <a:cubicBezTo>
                    <a:pt x="5" y="26"/>
                    <a:pt x="6" y="24"/>
                    <a:pt x="7" y="21"/>
                  </a:cubicBezTo>
                  <a:lnTo>
                    <a:pt x="14" y="21"/>
                  </a:lnTo>
                  <a:close/>
                  <a:moveTo>
                    <a:pt x="46" y="21"/>
                  </a:moveTo>
                  <a:cubicBezTo>
                    <a:pt x="47" y="24"/>
                    <a:pt x="47" y="26"/>
                    <a:pt x="47" y="29"/>
                  </a:cubicBezTo>
                  <a:cubicBezTo>
                    <a:pt x="35" y="29"/>
                    <a:pt x="35" y="29"/>
                    <a:pt x="35" y="29"/>
                  </a:cubicBezTo>
                  <a:cubicBezTo>
                    <a:pt x="35" y="21"/>
                    <a:pt x="35" y="21"/>
                    <a:pt x="35" y="21"/>
                  </a:cubicBezTo>
                  <a:lnTo>
                    <a:pt x="46" y="21"/>
                  </a:lnTo>
                  <a:close/>
                  <a:moveTo>
                    <a:pt x="35" y="17"/>
                  </a:moveTo>
                  <a:cubicBezTo>
                    <a:pt x="35" y="4"/>
                    <a:pt x="35" y="4"/>
                    <a:pt x="35" y="4"/>
                  </a:cubicBezTo>
                  <a:cubicBezTo>
                    <a:pt x="36" y="4"/>
                    <a:pt x="37" y="5"/>
                    <a:pt x="38" y="6"/>
                  </a:cubicBezTo>
                  <a:cubicBezTo>
                    <a:pt x="39" y="7"/>
                    <a:pt x="41" y="9"/>
                    <a:pt x="42" y="11"/>
                  </a:cubicBezTo>
                  <a:cubicBezTo>
                    <a:pt x="43" y="13"/>
                    <a:pt x="44" y="15"/>
                    <a:pt x="45" y="17"/>
                  </a:cubicBezTo>
                  <a:cubicBezTo>
                    <a:pt x="35" y="17"/>
                    <a:pt x="35" y="17"/>
                    <a:pt x="35" y="17"/>
                  </a:cubicBezTo>
                  <a:close/>
                  <a:moveTo>
                    <a:pt x="23" y="11"/>
                  </a:moveTo>
                  <a:cubicBezTo>
                    <a:pt x="24" y="9"/>
                    <a:pt x="26" y="7"/>
                    <a:pt x="27" y="6"/>
                  </a:cubicBezTo>
                  <a:cubicBezTo>
                    <a:pt x="28" y="5"/>
                    <a:pt x="29" y="4"/>
                    <a:pt x="30" y="4"/>
                  </a:cubicBezTo>
                  <a:cubicBezTo>
                    <a:pt x="30" y="17"/>
                    <a:pt x="30" y="17"/>
                    <a:pt x="30" y="17"/>
                  </a:cubicBezTo>
                  <a:cubicBezTo>
                    <a:pt x="20" y="17"/>
                    <a:pt x="20" y="17"/>
                    <a:pt x="20" y="17"/>
                  </a:cubicBezTo>
                  <a:cubicBezTo>
                    <a:pt x="21" y="15"/>
                    <a:pt x="22" y="13"/>
                    <a:pt x="23" y="11"/>
                  </a:cubicBezTo>
                  <a:close/>
                  <a:moveTo>
                    <a:pt x="30" y="21"/>
                  </a:moveTo>
                  <a:cubicBezTo>
                    <a:pt x="30" y="29"/>
                    <a:pt x="30" y="29"/>
                    <a:pt x="30" y="29"/>
                  </a:cubicBezTo>
                  <a:cubicBezTo>
                    <a:pt x="18" y="29"/>
                    <a:pt x="18" y="29"/>
                    <a:pt x="18" y="29"/>
                  </a:cubicBezTo>
                  <a:cubicBezTo>
                    <a:pt x="18" y="26"/>
                    <a:pt x="18" y="24"/>
                    <a:pt x="19" y="21"/>
                  </a:cubicBezTo>
                  <a:lnTo>
                    <a:pt x="30" y="21"/>
                  </a:lnTo>
                  <a:close/>
                  <a:moveTo>
                    <a:pt x="7" y="42"/>
                  </a:moveTo>
                  <a:cubicBezTo>
                    <a:pt x="6" y="40"/>
                    <a:pt x="5" y="37"/>
                    <a:pt x="5" y="34"/>
                  </a:cubicBezTo>
                  <a:cubicBezTo>
                    <a:pt x="13" y="34"/>
                    <a:pt x="13" y="34"/>
                    <a:pt x="13" y="34"/>
                  </a:cubicBezTo>
                  <a:cubicBezTo>
                    <a:pt x="13" y="37"/>
                    <a:pt x="14" y="40"/>
                    <a:pt x="14" y="42"/>
                  </a:cubicBezTo>
                  <a:lnTo>
                    <a:pt x="7" y="42"/>
                  </a:lnTo>
                  <a:close/>
                  <a:moveTo>
                    <a:pt x="18" y="34"/>
                  </a:moveTo>
                  <a:cubicBezTo>
                    <a:pt x="30" y="34"/>
                    <a:pt x="30" y="34"/>
                    <a:pt x="30" y="34"/>
                  </a:cubicBezTo>
                  <a:cubicBezTo>
                    <a:pt x="30" y="42"/>
                    <a:pt x="30" y="42"/>
                    <a:pt x="30" y="42"/>
                  </a:cubicBezTo>
                  <a:cubicBezTo>
                    <a:pt x="19" y="42"/>
                    <a:pt x="19" y="42"/>
                    <a:pt x="19" y="42"/>
                  </a:cubicBezTo>
                  <a:cubicBezTo>
                    <a:pt x="18" y="40"/>
                    <a:pt x="18" y="37"/>
                    <a:pt x="18" y="34"/>
                  </a:cubicBezTo>
                  <a:close/>
                  <a:moveTo>
                    <a:pt x="30" y="47"/>
                  </a:moveTo>
                  <a:cubicBezTo>
                    <a:pt x="30" y="59"/>
                    <a:pt x="30" y="59"/>
                    <a:pt x="30" y="59"/>
                  </a:cubicBezTo>
                  <a:cubicBezTo>
                    <a:pt x="29" y="59"/>
                    <a:pt x="28" y="58"/>
                    <a:pt x="27" y="58"/>
                  </a:cubicBezTo>
                  <a:cubicBezTo>
                    <a:pt x="26" y="56"/>
                    <a:pt x="24" y="54"/>
                    <a:pt x="23" y="52"/>
                  </a:cubicBezTo>
                  <a:cubicBezTo>
                    <a:pt x="22" y="50"/>
                    <a:pt x="21" y="49"/>
                    <a:pt x="20" y="47"/>
                  </a:cubicBezTo>
                  <a:cubicBezTo>
                    <a:pt x="30" y="47"/>
                    <a:pt x="30" y="47"/>
                    <a:pt x="30" y="47"/>
                  </a:cubicBezTo>
                  <a:close/>
                  <a:moveTo>
                    <a:pt x="42" y="52"/>
                  </a:moveTo>
                  <a:cubicBezTo>
                    <a:pt x="41" y="54"/>
                    <a:pt x="39" y="56"/>
                    <a:pt x="38" y="58"/>
                  </a:cubicBezTo>
                  <a:cubicBezTo>
                    <a:pt x="37" y="58"/>
                    <a:pt x="36" y="59"/>
                    <a:pt x="35" y="59"/>
                  </a:cubicBezTo>
                  <a:cubicBezTo>
                    <a:pt x="35" y="47"/>
                    <a:pt x="35" y="47"/>
                    <a:pt x="35" y="47"/>
                  </a:cubicBezTo>
                  <a:cubicBezTo>
                    <a:pt x="45" y="47"/>
                    <a:pt x="45" y="47"/>
                    <a:pt x="45" y="47"/>
                  </a:cubicBezTo>
                  <a:cubicBezTo>
                    <a:pt x="44" y="49"/>
                    <a:pt x="43" y="50"/>
                    <a:pt x="42" y="52"/>
                  </a:cubicBezTo>
                  <a:close/>
                  <a:moveTo>
                    <a:pt x="35" y="42"/>
                  </a:moveTo>
                  <a:cubicBezTo>
                    <a:pt x="35" y="34"/>
                    <a:pt x="35" y="34"/>
                    <a:pt x="35" y="34"/>
                  </a:cubicBezTo>
                  <a:cubicBezTo>
                    <a:pt x="47" y="34"/>
                    <a:pt x="47" y="34"/>
                    <a:pt x="47" y="34"/>
                  </a:cubicBezTo>
                  <a:cubicBezTo>
                    <a:pt x="47" y="37"/>
                    <a:pt x="47" y="40"/>
                    <a:pt x="46" y="42"/>
                  </a:cubicBezTo>
                  <a:lnTo>
                    <a:pt x="35" y="42"/>
                  </a:lnTo>
                  <a:close/>
                  <a:moveTo>
                    <a:pt x="52" y="29"/>
                  </a:moveTo>
                  <a:cubicBezTo>
                    <a:pt x="52" y="26"/>
                    <a:pt x="51" y="24"/>
                    <a:pt x="51" y="21"/>
                  </a:cubicBezTo>
                  <a:cubicBezTo>
                    <a:pt x="58" y="21"/>
                    <a:pt x="58" y="21"/>
                    <a:pt x="58" y="21"/>
                  </a:cubicBezTo>
                  <a:cubicBezTo>
                    <a:pt x="59" y="24"/>
                    <a:pt x="60" y="26"/>
                    <a:pt x="60" y="29"/>
                  </a:cubicBezTo>
                  <a:lnTo>
                    <a:pt x="52" y="29"/>
                  </a:lnTo>
                  <a:close/>
                  <a:moveTo>
                    <a:pt x="56" y="17"/>
                  </a:moveTo>
                  <a:cubicBezTo>
                    <a:pt x="50" y="17"/>
                    <a:pt x="50" y="17"/>
                    <a:pt x="50" y="17"/>
                  </a:cubicBezTo>
                  <a:cubicBezTo>
                    <a:pt x="48" y="13"/>
                    <a:pt x="47" y="9"/>
                    <a:pt x="44" y="6"/>
                  </a:cubicBezTo>
                  <a:cubicBezTo>
                    <a:pt x="47" y="8"/>
                    <a:pt x="50" y="10"/>
                    <a:pt x="52" y="12"/>
                  </a:cubicBezTo>
                  <a:cubicBezTo>
                    <a:pt x="54" y="13"/>
                    <a:pt x="55" y="15"/>
                    <a:pt x="56" y="17"/>
                  </a:cubicBezTo>
                  <a:close/>
                  <a:moveTo>
                    <a:pt x="13" y="12"/>
                  </a:moveTo>
                  <a:cubicBezTo>
                    <a:pt x="15" y="10"/>
                    <a:pt x="18" y="8"/>
                    <a:pt x="20" y="6"/>
                  </a:cubicBezTo>
                  <a:cubicBezTo>
                    <a:pt x="18" y="9"/>
                    <a:pt x="17" y="13"/>
                    <a:pt x="15" y="17"/>
                  </a:cubicBezTo>
                  <a:cubicBezTo>
                    <a:pt x="9" y="17"/>
                    <a:pt x="9" y="17"/>
                    <a:pt x="9" y="17"/>
                  </a:cubicBezTo>
                  <a:cubicBezTo>
                    <a:pt x="10" y="15"/>
                    <a:pt x="11" y="13"/>
                    <a:pt x="13" y="12"/>
                  </a:cubicBezTo>
                  <a:close/>
                  <a:moveTo>
                    <a:pt x="9" y="47"/>
                  </a:moveTo>
                  <a:cubicBezTo>
                    <a:pt x="15" y="47"/>
                    <a:pt x="15" y="47"/>
                    <a:pt x="15" y="47"/>
                  </a:cubicBezTo>
                  <a:cubicBezTo>
                    <a:pt x="17" y="50"/>
                    <a:pt x="18" y="54"/>
                    <a:pt x="20" y="57"/>
                  </a:cubicBezTo>
                  <a:cubicBezTo>
                    <a:pt x="18" y="55"/>
                    <a:pt x="15" y="54"/>
                    <a:pt x="13" y="51"/>
                  </a:cubicBezTo>
                  <a:cubicBezTo>
                    <a:pt x="11" y="50"/>
                    <a:pt x="10" y="48"/>
                    <a:pt x="9" y="47"/>
                  </a:cubicBezTo>
                  <a:close/>
                  <a:moveTo>
                    <a:pt x="52" y="51"/>
                  </a:moveTo>
                  <a:cubicBezTo>
                    <a:pt x="50" y="54"/>
                    <a:pt x="47" y="55"/>
                    <a:pt x="44" y="57"/>
                  </a:cubicBezTo>
                  <a:cubicBezTo>
                    <a:pt x="47" y="54"/>
                    <a:pt x="48" y="50"/>
                    <a:pt x="50" y="47"/>
                  </a:cubicBezTo>
                  <a:cubicBezTo>
                    <a:pt x="56" y="47"/>
                    <a:pt x="56" y="47"/>
                    <a:pt x="56" y="47"/>
                  </a:cubicBezTo>
                  <a:cubicBezTo>
                    <a:pt x="55" y="48"/>
                    <a:pt x="54" y="50"/>
                    <a:pt x="52" y="51"/>
                  </a:cubicBezTo>
                  <a:close/>
                </a:path>
              </a:pathLst>
            </a:custGeom>
            <a:solidFill>
              <a:srgbClr val="00B2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48" name="Freeform 137"/>
            <p:cNvSpPr>
              <a:spLocks noEditPoints="1"/>
            </p:cNvSpPr>
            <p:nvPr/>
          </p:nvSpPr>
          <p:spPr bwMode="auto">
            <a:xfrm>
              <a:off x="2611" y="1498"/>
              <a:ext cx="81" cy="66"/>
            </a:xfrm>
            <a:custGeom>
              <a:avLst/>
              <a:gdLst>
                <a:gd name="T0" fmla="*/ 66 w 66"/>
                <a:gd name="T1" fmla="*/ 29 h 54"/>
                <a:gd name="T2" fmla="*/ 58 w 66"/>
                <a:gd name="T3" fmla="*/ 12 h 54"/>
                <a:gd name="T4" fmla="*/ 46 w 66"/>
                <a:gd name="T5" fmla="*/ 12 h 54"/>
                <a:gd name="T6" fmla="*/ 46 w 66"/>
                <a:gd name="T7" fmla="*/ 4 h 54"/>
                <a:gd name="T8" fmla="*/ 42 w 66"/>
                <a:gd name="T9" fmla="*/ 0 h 54"/>
                <a:gd name="T10" fmla="*/ 4 w 66"/>
                <a:gd name="T11" fmla="*/ 0 h 54"/>
                <a:gd name="T12" fmla="*/ 0 w 66"/>
                <a:gd name="T13" fmla="*/ 4 h 54"/>
                <a:gd name="T14" fmla="*/ 0 w 66"/>
                <a:gd name="T15" fmla="*/ 37 h 54"/>
                <a:gd name="T16" fmla="*/ 4 w 66"/>
                <a:gd name="T17" fmla="*/ 41 h 54"/>
                <a:gd name="T18" fmla="*/ 10 w 66"/>
                <a:gd name="T19" fmla="*/ 41 h 54"/>
                <a:gd name="T20" fmla="*/ 9 w 66"/>
                <a:gd name="T21" fmla="*/ 45 h 54"/>
                <a:gd name="T22" fmla="*/ 17 w 66"/>
                <a:gd name="T23" fmla="*/ 54 h 54"/>
                <a:gd name="T24" fmla="*/ 25 w 66"/>
                <a:gd name="T25" fmla="*/ 45 h 54"/>
                <a:gd name="T26" fmla="*/ 24 w 66"/>
                <a:gd name="T27" fmla="*/ 41 h 54"/>
                <a:gd name="T28" fmla="*/ 47 w 66"/>
                <a:gd name="T29" fmla="*/ 41 h 54"/>
                <a:gd name="T30" fmla="*/ 46 w 66"/>
                <a:gd name="T31" fmla="*/ 45 h 54"/>
                <a:gd name="T32" fmla="*/ 54 w 66"/>
                <a:gd name="T33" fmla="*/ 54 h 54"/>
                <a:gd name="T34" fmla="*/ 62 w 66"/>
                <a:gd name="T35" fmla="*/ 45 h 54"/>
                <a:gd name="T36" fmla="*/ 61 w 66"/>
                <a:gd name="T37" fmla="*/ 41 h 54"/>
                <a:gd name="T38" fmla="*/ 66 w 66"/>
                <a:gd name="T39" fmla="*/ 41 h 54"/>
                <a:gd name="T40" fmla="*/ 66 w 66"/>
                <a:gd name="T41" fmla="*/ 29 h 54"/>
                <a:gd name="T42" fmla="*/ 46 w 66"/>
                <a:gd name="T43" fmla="*/ 29 h 54"/>
                <a:gd name="T44" fmla="*/ 46 w 66"/>
                <a:gd name="T45" fmla="*/ 19 h 54"/>
                <a:gd name="T46" fmla="*/ 54 w 66"/>
                <a:gd name="T47" fmla="*/ 19 h 54"/>
                <a:gd name="T48" fmla="*/ 59 w 66"/>
                <a:gd name="T49" fmla="*/ 29 h 54"/>
                <a:gd name="T50" fmla="*/ 46 w 66"/>
                <a:gd name="T51" fmla="*/ 29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54">
                  <a:moveTo>
                    <a:pt x="66" y="29"/>
                  </a:moveTo>
                  <a:cubicBezTo>
                    <a:pt x="58" y="12"/>
                    <a:pt x="58" y="12"/>
                    <a:pt x="58" y="12"/>
                  </a:cubicBezTo>
                  <a:cubicBezTo>
                    <a:pt x="46" y="12"/>
                    <a:pt x="46" y="12"/>
                    <a:pt x="46" y="12"/>
                  </a:cubicBezTo>
                  <a:cubicBezTo>
                    <a:pt x="46" y="4"/>
                    <a:pt x="46" y="4"/>
                    <a:pt x="46" y="4"/>
                  </a:cubicBezTo>
                  <a:cubicBezTo>
                    <a:pt x="46" y="2"/>
                    <a:pt x="44" y="0"/>
                    <a:pt x="42" y="0"/>
                  </a:cubicBezTo>
                  <a:cubicBezTo>
                    <a:pt x="4" y="0"/>
                    <a:pt x="4" y="0"/>
                    <a:pt x="4" y="0"/>
                  </a:cubicBezTo>
                  <a:cubicBezTo>
                    <a:pt x="2" y="0"/>
                    <a:pt x="0" y="2"/>
                    <a:pt x="0" y="4"/>
                  </a:cubicBezTo>
                  <a:cubicBezTo>
                    <a:pt x="0" y="37"/>
                    <a:pt x="0" y="37"/>
                    <a:pt x="0" y="37"/>
                  </a:cubicBezTo>
                  <a:cubicBezTo>
                    <a:pt x="4" y="41"/>
                    <a:pt x="4" y="41"/>
                    <a:pt x="4" y="41"/>
                  </a:cubicBezTo>
                  <a:cubicBezTo>
                    <a:pt x="10" y="41"/>
                    <a:pt x="10" y="41"/>
                    <a:pt x="10" y="41"/>
                  </a:cubicBezTo>
                  <a:cubicBezTo>
                    <a:pt x="9" y="43"/>
                    <a:pt x="9" y="44"/>
                    <a:pt x="9" y="45"/>
                  </a:cubicBezTo>
                  <a:cubicBezTo>
                    <a:pt x="9" y="50"/>
                    <a:pt x="12" y="54"/>
                    <a:pt x="17" y="54"/>
                  </a:cubicBezTo>
                  <a:cubicBezTo>
                    <a:pt x="21" y="54"/>
                    <a:pt x="25" y="50"/>
                    <a:pt x="25" y="45"/>
                  </a:cubicBezTo>
                  <a:cubicBezTo>
                    <a:pt x="25" y="44"/>
                    <a:pt x="25" y="43"/>
                    <a:pt x="24" y="41"/>
                  </a:cubicBezTo>
                  <a:cubicBezTo>
                    <a:pt x="47" y="41"/>
                    <a:pt x="47" y="41"/>
                    <a:pt x="47" y="41"/>
                  </a:cubicBezTo>
                  <a:cubicBezTo>
                    <a:pt x="46" y="43"/>
                    <a:pt x="46" y="44"/>
                    <a:pt x="46" y="45"/>
                  </a:cubicBezTo>
                  <a:cubicBezTo>
                    <a:pt x="46" y="50"/>
                    <a:pt x="49" y="54"/>
                    <a:pt x="54" y="54"/>
                  </a:cubicBezTo>
                  <a:cubicBezTo>
                    <a:pt x="59" y="54"/>
                    <a:pt x="62" y="50"/>
                    <a:pt x="62" y="45"/>
                  </a:cubicBezTo>
                  <a:cubicBezTo>
                    <a:pt x="62" y="44"/>
                    <a:pt x="62" y="43"/>
                    <a:pt x="61" y="41"/>
                  </a:cubicBezTo>
                  <a:cubicBezTo>
                    <a:pt x="66" y="41"/>
                    <a:pt x="66" y="41"/>
                    <a:pt x="66" y="41"/>
                  </a:cubicBezTo>
                  <a:lnTo>
                    <a:pt x="66" y="29"/>
                  </a:lnTo>
                  <a:close/>
                  <a:moveTo>
                    <a:pt x="46" y="29"/>
                  </a:moveTo>
                  <a:cubicBezTo>
                    <a:pt x="46" y="19"/>
                    <a:pt x="46" y="19"/>
                    <a:pt x="46" y="19"/>
                  </a:cubicBezTo>
                  <a:cubicBezTo>
                    <a:pt x="54" y="19"/>
                    <a:pt x="54" y="19"/>
                    <a:pt x="54" y="19"/>
                  </a:cubicBezTo>
                  <a:cubicBezTo>
                    <a:pt x="59" y="29"/>
                    <a:pt x="59" y="29"/>
                    <a:pt x="59" y="29"/>
                  </a:cubicBezTo>
                  <a:lnTo>
                    <a:pt x="46" y="29"/>
                  </a:lnTo>
                  <a:close/>
                </a:path>
              </a:pathLst>
            </a:custGeom>
            <a:solidFill>
              <a:srgbClr val="CF0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49" name="Freeform 138"/>
            <p:cNvSpPr>
              <a:spLocks noEditPoints="1"/>
            </p:cNvSpPr>
            <p:nvPr/>
          </p:nvSpPr>
          <p:spPr bwMode="auto">
            <a:xfrm>
              <a:off x="2595" y="2003"/>
              <a:ext cx="88" cy="88"/>
            </a:xfrm>
            <a:custGeom>
              <a:avLst/>
              <a:gdLst>
                <a:gd name="T0" fmla="*/ 36 w 72"/>
                <a:gd name="T1" fmla="*/ 0 h 72"/>
                <a:gd name="T2" fmla="*/ 0 w 72"/>
                <a:gd name="T3" fmla="*/ 36 h 72"/>
                <a:gd name="T4" fmla="*/ 36 w 72"/>
                <a:gd name="T5" fmla="*/ 72 h 72"/>
                <a:gd name="T6" fmla="*/ 72 w 72"/>
                <a:gd name="T7" fmla="*/ 36 h 72"/>
                <a:gd name="T8" fmla="*/ 36 w 72"/>
                <a:gd name="T9" fmla="*/ 0 h 72"/>
                <a:gd name="T10" fmla="*/ 57 w 72"/>
                <a:gd name="T11" fmla="*/ 31 h 72"/>
                <a:gd name="T12" fmla="*/ 38 w 72"/>
                <a:gd name="T13" fmla="*/ 59 h 72"/>
                <a:gd name="T14" fmla="*/ 29 w 72"/>
                <a:gd name="T15" fmla="*/ 55 h 72"/>
                <a:gd name="T16" fmla="*/ 21 w 72"/>
                <a:gd name="T17" fmla="*/ 33 h 72"/>
                <a:gd name="T18" fmla="*/ 16 w 72"/>
                <a:gd name="T19" fmla="*/ 35 h 72"/>
                <a:gd name="T20" fmla="*/ 15 w 72"/>
                <a:gd name="T21" fmla="*/ 32 h 72"/>
                <a:gd name="T22" fmla="*/ 28 w 72"/>
                <a:gd name="T23" fmla="*/ 23 h 72"/>
                <a:gd name="T24" fmla="*/ 35 w 72"/>
                <a:gd name="T25" fmla="*/ 37 h 72"/>
                <a:gd name="T26" fmla="*/ 38 w 72"/>
                <a:gd name="T27" fmla="*/ 46 h 72"/>
                <a:gd name="T28" fmla="*/ 44 w 72"/>
                <a:gd name="T29" fmla="*/ 38 h 72"/>
                <a:gd name="T30" fmla="*/ 39 w 72"/>
                <a:gd name="T31" fmla="*/ 32 h 72"/>
                <a:gd name="T32" fmla="*/ 57 w 72"/>
                <a:gd name="T33" fmla="*/ 3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72" h="72">
                  <a:moveTo>
                    <a:pt x="36" y="0"/>
                  </a:moveTo>
                  <a:cubicBezTo>
                    <a:pt x="16" y="0"/>
                    <a:pt x="0" y="16"/>
                    <a:pt x="0" y="36"/>
                  </a:cubicBezTo>
                  <a:cubicBezTo>
                    <a:pt x="0" y="56"/>
                    <a:pt x="16" y="72"/>
                    <a:pt x="36" y="72"/>
                  </a:cubicBezTo>
                  <a:cubicBezTo>
                    <a:pt x="56" y="72"/>
                    <a:pt x="72" y="56"/>
                    <a:pt x="72" y="36"/>
                  </a:cubicBezTo>
                  <a:cubicBezTo>
                    <a:pt x="72" y="16"/>
                    <a:pt x="56" y="0"/>
                    <a:pt x="36" y="0"/>
                  </a:cubicBezTo>
                  <a:close/>
                  <a:moveTo>
                    <a:pt x="57" y="31"/>
                  </a:moveTo>
                  <a:cubicBezTo>
                    <a:pt x="55" y="45"/>
                    <a:pt x="42" y="56"/>
                    <a:pt x="38" y="59"/>
                  </a:cubicBezTo>
                  <a:cubicBezTo>
                    <a:pt x="34" y="61"/>
                    <a:pt x="30" y="57"/>
                    <a:pt x="29" y="55"/>
                  </a:cubicBezTo>
                  <a:cubicBezTo>
                    <a:pt x="27" y="52"/>
                    <a:pt x="22" y="35"/>
                    <a:pt x="21" y="33"/>
                  </a:cubicBezTo>
                  <a:cubicBezTo>
                    <a:pt x="20" y="32"/>
                    <a:pt x="16" y="35"/>
                    <a:pt x="16" y="35"/>
                  </a:cubicBezTo>
                  <a:cubicBezTo>
                    <a:pt x="15" y="32"/>
                    <a:pt x="15" y="32"/>
                    <a:pt x="15" y="32"/>
                  </a:cubicBezTo>
                  <a:cubicBezTo>
                    <a:pt x="15" y="32"/>
                    <a:pt x="22" y="24"/>
                    <a:pt x="28" y="23"/>
                  </a:cubicBezTo>
                  <a:cubicBezTo>
                    <a:pt x="33" y="21"/>
                    <a:pt x="33" y="32"/>
                    <a:pt x="35" y="37"/>
                  </a:cubicBezTo>
                  <a:cubicBezTo>
                    <a:pt x="36" y="43"/>
                    <a:pt x="37" y="46"/>
                    <a:pt x="38" y="46"/>
                  </a:cubicBezTo>
                  <a:cubicBezTo>
                    <a:pt x="39" y="46"/>
                    <a:pt x="42" y="43"/>
                    <a:pt x="44" y="38"/>
                  </a:cubicBezTo>
                  <a:cubicBezTo>
                    <a:pt x="47" y="33"/>
                    <a:pt x="44" y="29"/>
                    <a:pt x="39" y="32"/>
                  </a:cubicBezTo>
                  <a:cubicBezTo>
                    <a:pt x="41" y="20"/>
                    <a:pt x="60" y="18"/>
                    <a:pt x="57" y="31"/>
                  </a:cubicBezTo>
                  <a:close/>
                </a:path>
              </a:pathLst>
            </a:custGeom>
            <a:solidFill>
              <a:srgbClr val="00B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50" name="Freeform 139"/>
            <p:cNvSpPr>
              <a:spLocks noEditPoints="1"/>
            </p:cNvSpPr>
            <p:nvPr/>
          </p:nvSpPr>
          <p:spPr bwMode="auto">
            <a:xfrm>
              <a:off x="2460" y="2725"/>
              <a:ext cx="58" cy="58"/>
            </a:xfrm>
            <a:custGeom>
              <a:avLst/>
              <a:gdLst>
                <a:gd name="T0" fmla="*/ 23 w 47"/>
                <a:gd name="T1" fmla="*/ 0 h 47"/>
                <a:gd name="T2" fmla="*/ 0 w 47"/>
                <a:gd name="T3" fmla="*/ 24 h 47"/>
                <a:gd name="T4" fmla="*/ 23 w 47"/>
                <a:gd name="T5" fmla="*/ 47 h 47"/>
                <a:gd name="T6" fmla="*/ 47 w 47"/>
                <a:gd name="T7" fmla="*/ 24 h 47"/>
                <a:gd name="T8" fmla="*/ 23 w 47"/>
                <a:gd name="T9" fmla="*/ 0 h 47"/>
                <a:gd name="T10" fmla="*/ 5 w 47"/>
                <a:gd name="T11" fmla="*/ 24 h 47"/>
                <a:gd name="T12" fmla="*/ 23 w 47"/>
                <a:gd name="T13" fmla="*/ 6 h 47"/>
                <a:gd name="T14" fmla="*/ 23 w 47"/>
                <a:gd name="T15" fmla="*/ 41 h 47"/>
                <a:gd name="T16" fmla="*/ 5 w 47"/>
                <a:gd name="T17" fmla="*/ 2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 h="47">
                  <a:moveTo>
                    <a:pt x="23" y="0"/>
                  </a:moveTo>
                  <a:cubicBezTo>
                    <a:pt x="10" y="0"/>
                    <a:pt x="0" y="11"/>
                    <a:pt x="0" y="24"/>
                  </a:cubicBezTo>
                  <a:cubicBezTo>
                    <a:pt x="0" y="37"/>
                    <a:pt x="10" y="47"/>
                    <a:pt x="23" y="47"/>
                  </a:cubicBezTo>
                  <a:cubicBezTo>
                    <a:pt x="36" y="47"/>
                    <a:pt x="47" y="37"/>
                    <a:pt x="47" y="24"/>
                  </a:cubicBezTo>
                  <a:cubicBezTo>
                    <a:pt x="47" y="11"/>
                    <a:pt x="36" y="0"/>
                    <a:pt x="23" y="0"/>
                  </a:cubicBezTo>
                  <a:close/>
                  <a:moveTo>
                    <a:pt x="5" y="24"/>
                  </a:moveTo>
                  <a:cubicBezTo>
                    <a:pt x="5" y="14"/>
                    <a:pt x="13" y="6"/>
                    <a:pt x="23" y="6"/>
                  </a:cubicBezTo>
                  <a:cubicBezTo>
                    <a:pt x="23" y="41"/>
                    <a:pt x="23" y="41"/>
                    <a:pt x="23" y="41"/>
                  </a:cubicBezTo>
                  <a:cubicBezTo>
                    <a:pt x="13" y="41"/>
                    <a:pt x="5" y="33"/>
                    <a:pt x="5" y="24"/>
                  </a:cubicBezTo>
                  <a:close/>
                </a:path>
              </a:pathLst>
            </a:custGeom>
            <a:solidFill>
              <a:srgbClr val="00B5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51" name="Freeform 140"/>
            <p:cNvSpPr>
              <a:spLocks noEditPoints="1"/>
            </p:cNvSpPr>
            <p:nvPr/>
          </p:nvSpPr>
          <p:spPr bwMode="auto">
            <a:xfrm>
              <a:off x="2482" y="2423"/>
              <a:ext cx="82" cy="76"/>
            </a:xfrm>
            <a:custGeom>
              <a:avLst/>
              <a:gdLst>
                <a:gd name="T0" fmla="*/ 34 w 67"/>
                <a:gd name="T1" fmla="*/ 8 h 62"/>
                <a:gd name="T2" fmla="*/ 23 w 67"/>
                <a:gd name="T3" fmla="*/ 10 h 62"/>
                <a:gd name="T4" fmla="*/ 15 w 67"/>
                <a:gd name="T5" fmla="*/ 14 h 62"/>
                <a:gd name="T6" fmla="*/ 8 w 67"/>
                <a:gd name="T7" fmla="*/ 27 h 62"/>
                <a:gd name="T8" fmla="*/ 11 w 67"/>
                <a:gd name="T9" fmla="*/ 34 h 62"/>
                <a:gd name="T10" fmla="*/ 17 w 67"/>
                <a:gd name="T11" fmla="*/ 41 h 62"/>
                <a:gd name="T12" fmla="*/ 21 w 67"/>
                <a:gd name="T13" fmla="*/ 47 h 62"/>
                <a:gd name="T14" fmla="*/ 21 w 67"/>
                <a:gd name="T15" fmla="*/ 49 h 62"/>
                <a:gd name="T16" fmla="*/ 22 w 67"/>
                <a:gd name="T17" fmla="*/ 48 h 62"/>
                <a:gd name="T18" fmla="*/ 28 w 67"/>
                <a:gd name="T19" fmla="*/ 45 h 62"/>
                <a:gd name="T20" fmla="*/ 29 w 67"/>
                <a:gd name="T21" fmla="*/ 45 h 62"/>
                <a:gd name="T22" fmla="*/ 34 w 67"/>
                <a:gd name="T23" fmla="*/ 46 h 62"/>
                <a:gd name="T24" fmla="*/ 44 w 67"/>
                <a:gd name="T25" fmla="*/ 44 h 62"/>
                <a:gd name="T26" fmla="*/ 52 w 67"/>
                <a:gd name="T27" fmla="*/ 40 h 62"/>
                <a:gd name="T28" fmla="*/ 59 w 67"/>
                <a:gd name="T29" fmla="*/ 27 h 62"/>
                <a:gd name="T30" fmla="*/ 52 w 67"/>
                <a:gd name="T31" fmla="*/ 14 h 62"/>
                <a:gd name="T32" fmla="*/ 44 w 67"/>
                <a:gd name="T33" fmla="*/ 10 h 62"/>
                <a:gd name="T34" fmla="*/ 34 w 67"/>
                <a:gd name="T35" fmla="*/ 8 h 62"/>
                <a:gd name="T36" fmla="*/ 34 w 67"/>
                <a:gd name="T37" fmla="*/ 0 h 62"/>
                <a:gd name="T38" fmla="*/ 34 w 67"/>
                <a:gd name="T39" fmla="*/ 0 h 62"/>
                <a:gd name="T40" fmla="*/ 67 w 67"/>
                <a:gd name="T41" fmla="*/ 27 h 62"/>
                <a:gd name="T42" fmla="*/ 34 w 67"/>
                <a:gd name="T43" fmla="*/ 54 h 62"/>
                <a:gd name="T44" fmla="*/ 28 w 67"/>
                <a:gd name="T45" fmla="*/ 54 h 62"/>
                <a:gd name="T46" fmla="*/ 4 w 67"/>
                <a:gd name="T47" fmla="*/ 62 h 62"/>
                <a:gd name="T48" fmla="*/ 4 w 67"/>
                <a:gd name="T49" fmla="*/ 61 h 62"/>
                <a:gd name="T50" fmla="*/ 13 w 67"/>
                <a:gd name="T51" fmla="*/ 50 h 62"/>
                <a:gd name="T52" fmla="*/ 12 w 67"/>
                <a:gd name="T53" fmla="*/ 48 h 62"/>
                <a:gd name="T54" fmla="*/ 0 w 67"/>
                <a:gd name="T55" fmla="*/ 27 h 62"/>
                <a:gd name="T56" fmla="*/ 34 w 67"/>
                <a:gd name="T57" fmla="*/ 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67" h="62">
                  <a:moveTo>
                    <a:pt x="34" y="8"/>
                  </a:moveTo>
                  <a:cubicBezTo>
                    <a:pt x="30" y="8"/>
                    <a:pt x="26" y="9"/>
                    <a:pt x="23" y="10"/>
                  </a:cubicBezTo>
                  <a:cubicBezTo>
                    <a:pt x="20" y="11"/>
                    <a:pt x="17" y="12"/>
                    <a:pt x="15" y="14"/>
                  </a:cubicBezTo>
                  <a:cubicBezTo>
                    <a:pt x="11" y="18"/>
                    <a:pt x="8" y="22"/>
                    <a:pt x="8" y="27"/>
                  </a:cubicBezTo>
                  <a:cubicBezTo>
                    <a:pt x="8" y="29"/>
                    <a:pt x="9" y="32"/>
                    <a:pt x="11" y="34"/>
                  </a:cubicBezTo>
                  <a:cubicBezTo>
                    <a:pt x="12" y="37"/>
                    <a:pt x="14" y="39"/>
                    <a:pt x="17" y="41"/>
                  </a:cubicBezTo>
                  <a:cubicBezTo>
                    <a:pt x="19" y="42"/>
                    <a:pt x="20" y="44"/>
                    <a:pt x="21" y="47"/>
                  </a:cubicBezTo>
                  <a:cubicBezTo>
                    <a:pt x="21" y="47"/>
                    <a:pt x="21" y="48"/>
                    <a:pt x="21" y="49"/>
                  </a:cubicBezTo>
                  <a:cubicBezTo>
                    <a:pt x="21" y="49"/>
                    <a:pt x="22" y="48"/>
                    <a:pt x="22" y="48"/>
                  </a:cubicBezTo>
                  <a:cubicBezTo>
                    <a:pt x="24" y="46"/>
                    <a:pt x="26" y="45"/>
                    <a:pt x="28" y="45"/>
                  </a:cubicBezTo>
                  <a:cubicBezTo>
                    <a:pt x="29" y="45"/>
                    <a:pt x="29" y="45"/>
                    <a:pt x="29" y="45"/>
                  </a:cubicBezTo>
                  <a:cubicBezTo>
                    <a:pt x="31" y="46"/>
                    <a:pt x="32" y="46"/>
                    <a:pt x="34" y="46"/>
                  </a:cubicBezTo>
                  <a:cubicBezTo>
                    <a:pt x="37" y="46"/>
                    <a:pt x="41" y="45"/>
                    <a:pt x="44" y="44"/>
                  </a:cubicBezTo>
                  <a:cubicBezTo>
                    <a:pt x="47" y="43"/>
                    <a:pt x="50" y="41"/>
                    <a:pt x="52" y="40"/>
                  </a:cubicBezTo>
                  <a:cubicBezTo>
                    <a:pt x="56" y="36"/>
                    <a:pt x="59" y="32"/>
                    <a:pt x="59" y="27"/>
                  </a:cubicBezTo>
                  <a:cubicBezTo>
                    <a:pt x="59" y="22"/>
                    <a:pt x="56" y="18"/>
                    <a:pt x="52" y="14"/>
                  </a:cubicBezTo>
                  <a:cubicBezTo>
                    <a:pt x="50" y="12"/>
                    <a:pt x="47" y="11"/>
                    <a:pt x="44" y="10"/>
                  </a:cubicBezTo>
                  <a:cubicBezTo>
                    <a:pt x="41" y="9"/>
                    <a:pt x="37" y="8"/>
                    <a:pt x="34" y="8"/>
                  </a:cubicBezTo>
                  <a:close/>
                  <a:moveTo>
                    <a:pt x="34" y="0"/>
                  </a:moveTo>
                  <a:cubicBezTo>
                    <a:pt x="34" y="0"/>
                    <a:pt x="34" y="0"/>
                    <a:pt x="34" y="0"/>
                  </a:cubicBezTo>
                  <a:cubicBezTo>
                    <a:pt x="52" y="0"/>
                    <a:pt x="67" y="12"/>
                    <a:pt x="67" y="27"/>
                  </a:cubicBezTo>
                  <a:cubicBezTo>
                    <a:pt x="67" y="42"/>
                    <a:pt x="52" y="54"/>
                    <a:pt x="34" y="54"/>
                  </a:cubicBezTo>
                  <a:cubicBezTo>
                    <a:pt x="32" y="54"/>
                    <a:pt x="30" y="54"/>
                    <a:pt x="28" y="54"/>
                  </a:cubicBezTo>
                  <a:cubicBezTo>
                    <a:pt x="21" y="61"/>
                    <a:pt x="13" y="62"/>
                    <a:pt x="4" y="62"/>
                  </a:cubicBezTo>
                  <a:cubicBezTo>
                    <a:pt x="4" y="61"/>
                    <a:pt x="4" y="61"/>
                    <a:pt x="4" y="61"/>
                  </a:cubicBezTo>
                  <a:cubicBezTo>
                    <a:pt x="9" y="58"/>
                    <a:pt x="13" y="54"/>
                    <a:pt x="13" y="50"/>
                  </a:cubicBezTo>
                  <a:cubicBezTo>
                    <a:pt x="13" y="49"/>
                    <a:pt x="13" y="49"/>
                    <a:pt x="12" y="48"/>
                  </a:cubicBezTo>
                  <a:cubicBezTo>
                    <a:pt x="5" y="43"/>
                    <a:pt x="0" y="35"/>
                    <a:pt x="0" y="27"/>
                  </a:cubicBezTo>
                  <a:cubicBezTo>
                    <a:pt x="0" y="12"/>
                    <a:pt x="15" y="0"/>
                    <a:pt x="34" y="0"/>
                  </a:cubicBezTo>
                  <a:close/>
                </a:path>
              </a:pathLst>
            </a:custGeom>
            <a:solidFill>
              <a:srgbClr val="00B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52" name="Freeform 141"/>
            <p:cNvSpPr>
              <a:spLocks noEditPoints="1"/>
            </p:cNvSpPr>
            <p:nvPr/>
          </p:nvSpPr>
          <p:spPr bwMode="auto">
            <a:xfrm>
              <a:off x="2494" y="1730"/>
              <a:ext cx="80" cy="79"/>
            </a:xfrm>
            <a:custGeom>
              <a:avLst/>
              <a:gdLst>
                <a:gd name="T0" fmla="*/ 62 w 65"/>
                <a:gd name="T1" fmla="*/ 36 h 64"/>
                <a:gd name="T2" fmla="*/ 62 w 65"/>
                <a:gd name="T3" fmla="*/ 32 h 64"/>
                <a:gd name="T4" fmla="*/ 33 w 65"/>
                <a:gd name="T5" fmla="*/ 2 h 64"/>
                <a:gd name="T6" fmla="*/ 28 w 65"/>
                <a:gd name="T7" fmla="*/ 3 h 64"/>
                <a:gd name="T8" fmla="*/ 18 w 65"/>
                <a:gd name="T9" fmla="*/ 0 h 64"/>
                <a:gd name="T10" fmla="*/ 0 w 65"/>
                <a:gd name="T11" fmla="*/ 18 h 64"/>
                <a:gd name="T12" fmla="*/ 3 w 65"/>
                <a:gd name="T13" fmla="*/ 27 h 64"/>
                <a:gd name="T14" fmla="*/ 3 w 65"/>
                <a:gd name="T15" fmla="*/ 32 h 64"/>
                <a:gd name="T16" fmla="*/ 33 w 65"/>
                <a:gd name="T17" fmla="*/ 62 h 64"/>
                <a:gd name="T18" fmla="*/ 38 w 65"/>
                <a:gd name="T19" fmla="*/ 61 h 64"/>
                <a:gd name="T20" fmla="*/ 47 w 65"/>
                <a:gd name="T21" fmla="*/ 64 h 64"/>
                <a:gd name="T22" fmla="*/ 65 w 65"/>
                <a:gd name="T23" fmla="*/ 46 h 64"/>
                <a:gd name="T24" fmla="*/ 62 w 65"/>
                <a:gd name="T25" fmla="*/ 36 h 64"/>
                <a:gd name="T26" fmla="*/ 35 w 65"/>
                <a:gd name="T27" fmla="*/ 54 h 64"/>
                <a:gd name="T28" fmla="*/ 17 w 65"/>
                <a:gd name="T29" fmla="*/ 49 h 64"/>
                <a:gd name="T30" fmla="*/ 18 w 65"/>
                <a:gd name="T31" fmla="*/ 39 h 64"/>
                <a:gd name="T32" fmla="*/ 26 w 65"/>
                <a:gd name="T33" fmla="*/ 45 h 64"/>
                <a:gd name="T34" fmla="*/ 40 w 65"/>
                <a:gd name="T35" fmla="*/ 44 h 64"/>
                <a:gd name="T36" fmla="*/ 32 w 65"/>
                <a:gd name="T37" fmla="*/ 36 h 64"/>
                <a:gd name="T38" fmla="*/ 15 w 65"/>
                <a:gd name="T39" fmla="*/ 23 h 64"/>
                <a:gd name="T40" fmla="*/ 28 w 65"/>
                <a:gd name="T41" fmla="*/ 10 h 64"/>
                <a:gd name="T42" fmla="*/ 46 w 65"/>
                <a:gd name="T43" fmla="*/ 15 h 64"/>
                <a:gd name="T44" fmla="*/ 45 w 65"/>
                <a:gd name="T45" fmla="*/ 24 h 64"/>
                <a:gd name="T46" fmla="*/ 32 w 65"/>
                <a:gd name="T47" fmla="*/ 17 h 64"/>
                <a:gd name="T48" fmla="*/ 29 w 65"/>
                <a:gd name="T49" fmla="*/ 26 h 64"/>
                <a:gd name="T50" fmla="*/ 50 w 65"/>
                <a:gd name="T51" fmla="*/ 37 h 64"/>
                <a:gd name="T52" fmla="*/ 35 w 65"/>
                <a:gd name="T53"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5" h="64">
                  <a:moveTo>
                    <a:pt x="62" y="36"/>
                  </a:moveTo>
                  <a:cubicBezTo>
                    <a:pt x="62" y="35"/>
                    <a:pt x="62" y="34"/>
                    <a:pt x="62" y="32"/>
                  </a:cubicBezTo>
                  <a:cubicBezTo>
                    <a:pt x="62" y="16"/>
                    <a:pt x="49" y="2"/>
                    <a:pt x="33" y="2"/>
                  </a:cubicBezTo>
                  <a:cubicBezTo>
                    <a:pt x="31" y="2"/>
                    <a:pt x="29" y="3"/>
                    <a:pt x="28" y="3"/>
                  </a:cubicBezTo>
                  <a:cubicBezTo>
                    <a:pt x="25" y="1"/>
                    <a:pt x="22" y="0"/>
                    <a:pt x="18" y="0"/>
                  </a:cubicBezTo>
                  <a:cubicBezTo>
                    <a:pt x="8" y="0"/>
                    <a:pt x="0" y="8"/>
                    <a:pt x="0" y="18"/>
                  </a:cubicBezTo>
                  <a:cubicBezTo>
                    <a:pt x="0" y="21"/>
                    <a:pt x="1" y="25"/>
                    <a:pt x="3" y="27"/>
                  </a:cubicBezTo>
                  <a:cubicBezTo>
                    <a:pt x="3" y="29"/>
                    <a:pt x="3" y="31"/>
                    <a:pt x="3" y="32"/>
                  </a:cubicBezTo>
                  <a:cubicBezTo>
                    <a:pt x="3" y="49"/>
                    <a:pt x="16" y="62"/>
                    <a:pt x="33" y="62"/>
                  </a:cubicBezTo>
                  <a:cubicBezTo>
                    <a:pt x="34" y="62"/>
                    <a:pt x="36" y="62"/>
                    <a:pt x="38" y="61"/>
                  </a:cubicBezTo>
                  <a:cubicBezTo>
                    <a:pt x="41" y="63"/>
                    <a:pt x="44" y="64"/>
                    <a:pt x="47" y="64"/>
                  </a:cubicBezTo>
                  <a:cubicBezTo>
                    <a:pt x="57" y="64"/>
                    <a:pt x="65" y="56"/>
                    <a:pt x="65" y="46"/>
                  </a:cubicBezTo>
                  <a:cubicBezTo>
                    <a:pt x="65" y="43"/>
                    <a:pt x="64" y="39"/>
                    <a:pt x="62" y="36"/>
                  </a:cubicBezTo>
                  <a:close/>
                  <a:moveTo>
                    <a:pt x="35" y="54"/>
                  </a:moveTo>
                  <a:cubicBezTo>
                    <a:pt x="26" y="55"/>
                    <a:pt x="21" y="52"/>
                    <a:pt x="17" y="49"/>
                  </a:cubicBezTo>
                  <a:cubicBezTo>
                    <a:pt x="13" y="44"/>
                    <a:pt x="15" y="40"/>
                    <a:pt x="18" y="39"/>
                  </a:cubicBezTo>
                  <a:cubicBezTo>
                    <a:pt x="22" y="39"/>
                    <a:pt x="24" y="43"/>
                    <a:pt x="26" y="45"/>
                  </a:cubicBezTo>
                  <a:cubicBezTo>
                    <a:pt x="28" y="46"/>
                    <a:pt x="36" y="49"/>
                    <a:pt x="40" y="44"/>
                  </a:cubicBezTo>
                  <a:cubicBezTo>
                    <a:pt x="44" y="39"/>
                    <a:pt x="37" y="37"/>
                    <a:pt x="32" y="36"/>
                  </a:cubicBezTo>
                  <a:cubicBezTo>
                    <a:pt x="24" y="35"/>
                    <a:pt x="14" y="31"/>
                    <a:pt x="15" y="23"/>
                  </a:cubicBezTo>
                  <a:cubicBezTo>
                    <a:pt x="16" y="15"/>
                    <a:pt x="22" y="11"/>
                    <a:pt x="28" y="10"/>
                  </a:cubicBezTo>
                  <a:cubicBezTo>
                    <a:pt x="37" y="9"/>
                    <a:pt x="42" y="11"/>
                    <a:pt x="46" y="15"/>
                  </a:cubicBezTo>
                  <a:cubicBezTo>
                    <a:pt x="51" y="19"/>
                    <a:pt x="48" y="24"/>
                    <a:pt x="45" y="24"/>
                  </a:cubicBezTo>
                  <a:cubicBezTo>
                    <a:pt x="42" y="24"/>
                    <a:pt x="39" y="17"/>
                    <a:pt x="32" y="17"/>
                  </a:cubicBezTo>
                  <a:cubicBezTo>
                    <a:pt x="25" y="17"/>
                    <a:pt x="20" y="24"/>
                    <a:pt x="29" y="26"/>
                  </a:cubicBezTo>
                  <a:cubicBezTo>
                    <a:pt x="37" y="29"/>
                    <a:pt x="47" y="29"/>
                    <a:pt x="50" y="37"/>
                  </a:cubicBezTo>
                  <a:cubicBezTo>
                    <a:pt x="53" y="45"/>
                    <a:pt x="45" y="54"/>
                    <a:pt x="35" y="54"/>
                  </a:cubicBezTo>
                  <a:close/>
                </a:path>
              </a:pathLst>
            </a:custGeom>
            <a:solidFill>
              <a:srgbClr val="EA1D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53" name="Freeform 142"/>
            <p:cNvSpPr>
              <a:spLocks noEditPoints="1"/>
            </p:cNvSpPr>
            <p:nvPr/>
          </p:nvSpPr>
          <p:spPr bwMode="auto">
            <a:xfrm>
              <a:off x="2322" y="2132"/>
              <a:ext cx="80" cy="81"/>
            </a:xfrm>
            <a:custGeom>
              <a:avLst/>
              <a:gdLst>
                <a:gd name="T0" fmla="*/ 61 w 65"/>
                <a:gd name="T1" fmla="*/ 19 h 66"/>
                <a:gd name="T2" fmla="*/ 47 w 65"/>
                <a:gd name="T3" fmla="*/ 4 h 66"/>
                <a:gd name="T4" fmla="*/ 51 w 65"/>
                <a:gd name="T5" fmla="*/ 0 h 66"/>
                <a:gd name="T6" fmla="*/ 65 w 65"/>
                <a:gd name="T7" fmla="*/ 14 h 66"/>
                <a:gd name="T8" fmla="*/ 61 w 65"/>
                <a:gd name="T9" fmla="*/ 19 h 66"/>
                <a:gd name="T10" fmla="*/ 57 w 65"/>
                <a:gd name="T11" fmla="*/ 23 h 66"/>
                <a:gd name="T12" fmla="*/ 55 w 65"/>
                <a:gd name="T13" fmla="*/ 45 h 66"/>
                <a:gd name="T14" fmla="*/ 10 w 65"/>
                <a:gd name="T15" fmla="*/ 66 h 66"/>
                <a:gd name="T16" fmla="*/ 7 w 65"/>
                <a:gd name="T17" fmla="*/ 62 h 66"/>
                <a:gd name="T18" fmla="*/ 24 w 65"/>
                <a:gd name="T19" fmla="*/ 45 h 66"/>
                <a:gd name="T20" fmla="*/ 26 w 65"/>
                <a:gd name="T21" fmla="*/ 45 h 66"/>
                <a:gd name="T22" fmla="*/ 33 w 65"/>
                <a:gd name="T23" fmla="*/ 39 h 66"/>
                <a:gd name="T24" fmla="*/ 26 w 65"/>
                <a:gd name="T25" fmla="*/ 33 h 66"/>
                <a:gd name="T26" fmla="*/ 20 w 65"/>
                <a:gd name="T27" fmla="*/ 39 h 66"/>
                <a:gd name="T28" fmla="*/ 21 w 65"/>
                <a:gd name="T29" fmla="*/ 41 h 66"/>
                <a:gd name="T30" fmla="*/ 3 w 65"/>
                <a:gd name="T31" fmla="*/ 59 h 66"/>
                <a:gd name="T32" fmla="*/ 0 w 65"/>
                <a:gd name="T33" fmla="*/ 56 h 66"/>
                <a:gd name="T34" fmla="*/ 20 w 65"/>
                <a:gd name="T35" fmla="*/ 10 h 66"/>
                <a:gd name="T36" fmla="*/ 43 w 65"/>
                <a:gd name="T37" fmla="*/ 8 h 66"/>
                <a:gd name="T38" fmla="*/ 57 w 65"/>
                <a:gd name="T39" fmla="*/ 23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5" h="66">
                  <a:moveTo>
                    <a:pt x="61" y="19"/>
                  </a:moveTo>
                  <a:cubicBezTo>
                    <a:pt x="47" y="4"/>
                    <a:pt x="47" y="4"/>
                    <a:pt x="47" y="4"/>
                  </a:cubicBezTo>
                  <a:cubicBezTo>
                    <a:pt x="51" y="0"/>
                    <a:pt x="51" y="0"/>
                    <a:pt x="51" y="0"/>
                  </a:cubicBezTo>
                  <a:cubicBezTo>
                    <a:pt x="65" y="14"/>
                    <a:pt x="65" y="14"/>
                    <a:pt x="65" y="14"/>
                  </a:cubicBezTo>
                  <a:lnTo>
                    <a:pt x="61" y="19"/>
                  </a:lnTo>
                  <a:close/>
                  <a:moveTo>
                    <a:pt x="57" y="23"/>
                  </a:moveTo>
                  <a:cubicBezTo>
                    <a:pt x="55" y="45"/>
                    <a:pt x="55" y="45"/>
                    <a:pt x="55" y="45"/>
                  </a:cubicBezTo>
                  <a:cubicBezTo>
                    <a:pt x="37" y="45"/>
                    <a:pt x="10" y="66"/>
                    <a:pt x="10" y="66"/>
                  </a:cubicBezTo>
                  <a:cubicBezTo>
                    <a:pt x="7" y="62"/>
                    <a:pt x="7" y="62"/>
                    <a:pt x="7" y="62"/>
                  </a:cubicBezTo>
                  <a:cubicBezTo>
                    <a:pt x="24" y="45"/>
                    <a:pt x="24" y="45"/>
                    <a:pt x="24" y="45"/>
                  </a:cubicBezTo>
                  <a:cubicBezTo>
                    <a:pt x="25" y="45"/>
                    <a:pt x="26" y="45"/>
                    <a:pt x="26" y="45"/>
                  </a:cubicBezTo>
                  <a:cubicBezTo>
                    <a:pt x="30" y="45"/>
                    <a:pt x="33" y="43"/>
                    <a:pt x="33" y="39"/>
                  </a:cubicBezTo>
                  <a:cubicBezTo>
                    <a:pt x="33" y="36"/>
                    <a:pt x="30" y="33"/>
                    <a:pt x="26" y="33"/>
                  </a:cubicBezTo>
                  <a:cubicBezTo>
                    <a:pt x="23" y="33"/>
                    <a:pt x="20" y="36"/>
                    <a:pt x="20" y="39"/>
                  </a:cubicBezTo>
                  <a:cubicBezTo>
                    <a:pt x="20" y="40"/>
                    <a:pt x="20" y="41"/>
                    <a:pt x="21" y="41"/>
                  </a:cubicBezTo>
                  <a:cubicBezTo>
                    <a:pt x="3" y="59"/>
                    <a:pt x="3" y="59"/>
                    <a:pt x="3" y="59"/>
                  </a:cubicBezTo>
                  <a:cubicBezTo>
                    <a:pt x="0" y="56"/>
                    <a:pt x="0" y="56"/>
                    <a:pt x="0" y="56"/>
                  </a:cubicBezTo>
                  <a:cubicBezTo>
                    <a:pt x="0" y="56"/>
                    <a:pt x="20" y="29"/>
                    <a:pt x="20" y="10"/>
                  </a:cubicBezTo>
                  <a:cubicBezTo>
                    <a:pt x="43" y="8"/>
                    <a:pt x="43" y="8"/>
                    <a:pt x="43" y="8"/>
                  </a:cubicBezTo>
                  <a:lnTo>
                    <a:pt x="57" y="23"/>
                  </a:lnTo>
                  <a:close/>
                </a:path>
              </a:pathLst>
            </a:custGeom>
            <a:solidFill>
              <a:srgbClr val="CF0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54" name="Freeform 143"/>
            <p:cNvSpPr>
              <a:spLocks noEditPoints="1"/>
            </p:cNvSpPr>
            <p:nvPr/>
          </p:nvSpPr>
          <p:spPr bwMode="auto">
            <a:xfrm>
              <a:off x="2223" y="1892"/>
              <a:ext cx="47" cy="63"/>
            </a:xfrm>
            <a:custGeom>
              <a:avLst/>
              <a:gdLst>
                <a:gd name="T0" fmla="*/ 38 w 38"/>
                <a:gd name="T1" fmla="*/ 31 h 51"/>
                <a:gd name="T2" fmla="*/ 38 w 38"/>
                <a:gd name="T3" fmla="*/ 31 h 51"/>
                <a:gd name="T4" fmla="*/ 38 w 38"/>
                <a:gd name="T5" fmla="*/ 31 h 51"/>
                <a:gd name="T6" fmla="*/ 19 w 38"/>
                <a:gd name="T7" fmla="*/ 0 h 51"/>
                <a:gd name="T8" fmla="*/ 0 w 38"/>
                <a:gd name="T9" fmla="*/ 31 h 51"/>
                <a:gd name="T10" fmla="*/ 0 w 38"/>
                <a:gd name="T11" fmla="*/ 31 h 51"/>
                <a:gd name="T12" fmla="*/ 0 w 38"/>
                <a:gd name="T13" fmla="*/ 31 h 51"/>
                <a:gd name="T14" fmla="*/ 0 w 38"/>
                <a:gd name="T15" fmla="*/ 32 h 51"/>
                <a:gd name="T16" fmla="*/ 0 w 38"/>
                <a:gd name="T17" fmla="*/ 32 h 51"/>
                <a:gd name="T18" fmla="*/ 0 w 38"/>
                <a:gd name="T19" fmla="*/ 32 h 51"/>
                <a:gd name="T20" fmla="*/ 19 w 38"/>
                <a:gd name="T21" fmla="*/ 51 h 51"/>
                <a:gd name="T22" fmla="*/ 38 w 38"/>
                <a:gd name="T23" fmla="*/ 32 h 51"/>
                <a:gd name="T24" fmla="*/ 38 w 38"/>
                <a:gd name="T25" fmla="*/ 32 h 51"/>
                <a:gd name="T26" fmla="*/ 38 w 38"/>
                <a:gd name="T27" fmla="*/ 32 h 51"/>
                <a:gd name="T28" fmla="*/ 38 w 38"/>
                <a:gd name="T29" fmla="*/ 31 h 51"/>
                <a:gd name="T30" fmla="*/ 32 w 38"/>
                <a:gd name="T31" fmla="*/ 32 h 51"/>
                <a:gd name="T32" fmla="*/ 32 w 38"/>
                <a:gd name="T33" fmla="*/ 32 h 51"/>
                <a:gd name="T34" fmla="*/ 28 w 38"/>
                <a:gd name="T35" fmla="*/ 41 h 51"/>
                <a:gd name="T36" fmla="*/ 19 w 38"/>
                <a:gd name="T37" fmla="*/ 44 h 51"/>
                <a:gd name="T38" fmla="*/ 17 w 38"/>
                <a:gd name="T39" fmla="*/ 44 h 51"/>
                <a:gd name="T40" fmla="*/ 29 w 38"/>
                <a:gd name="T41" fmla="*/ 24 h 51"/>
                <a:gd name="T42" fmla="*/ 29 w 38"/>
                <a:gd name="T43" fmla="*/ 21 h 51"/>
                <a:gd name="T44" fmla="*/ 32 w 38"/>
                <a:gd name="T45" fmla="*/ 31 h 51"/>
                <a:gd name="T46" fmla="*/ 32 w 38"/>
                <a:gd name="T47" fmla="*/ 31 h 51"/>
                <a:gd name="T48" fmla="*/ 32 w 38"/>
                <a:gd name="T49" fmla="*/ 31 h 51"/>
                <a:gd name="T50" fmla="*/ 32 w 38"/>
                <a:gd name="T51" fmla="*/ 32 h 51"/>
                <a:gd name="T52" fmla="*/ 32 w 38"/>
                <a:gd name="T53" fmla="*/ 32 h 51"/>
                <a:gd name="T54" fmla="*/ 32 w 38"/>
                <a:gd name="T55" fmla="*/ 32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 h="51">
                  <a:moveTo>
                    <a:pt x="38" y="31"/>
                  </a:moveTo>
                  <a:cubicBezTo>
                    <a:pt x="38" y="31"/>
                    <a:pt x="38" y="31"/>
                    <a:pt x="38" y="31"/>
                  </a:cubicBezTo>
                  <a:cubicBezTo>
                    <a:pt x="38" y="31"/>
                    <a:pt x="38" y="31"/>
                    <a:pt x="38" y="31"/>
                  </a:cubicBezTo>
                  <a:cubicBezTo>
                    <a:pt x="38" y="16"/>
                    <a:pt x="19" y="0"/>
                    <a:pt x="19" y="0"/>
                  </a:cubicBezTo>
                  <a:cubicBezTo>
                    <a:pt x="19" y="0"/>
                    <a:pt x="1" y="16"/>
                    <a:pt x="0" y="31"/>
                  </a:cubicBezTo>
                  <a:cubicBezTo>
                    <a:pt x="0" y="31"/>
                    <a:pt x="0" y="31"/>
                    <a:pt x="0" y="31"/>
                  </a:cubicBezTo>
                  <a:cubicBezTo>
                    <a:pt x="0" y="31"/>
                    <a:pt x="0" y="31"/>
                    <a:pt x="0" y="31"/>
                  </a:cubicBezTo>
                  <a:cubicBezTo>
                    <a:pt x="0" y="32"/>
                    <a:pt x="0" y="32"/>
                    <a:pt x="0" y="32"/>
                  </a:cubicBezTo>
                  <a:cubicBezTo>
                    <a:pt x="0" y="32"/>
                    <a:pt x="0" y="32"/>
                    <a:pt x="0" y="32"/>
                  </a:cubicBezTo>
                  <a:cubicBezTo>
                    <a:pt x="0" y="32"/>
                    <a:pt x="0" y="32"/>
                    <a:pt x="0" y="32"/>
                  </a:cubicBezTo>
                  <a:cubicBezTo>
                    <a:pt x="0" y="42"/>
                    <a:pt x="9" y="51"/>
                    <a:pt x="19" y="51"/>
                  </a:cubicBezTo>
                  <a:cubicBezTo>
                    <a:pt x="30" y="51"/>
                    <a:pt x="38" y="42"/>
                    <a:pt x="38" y="32"/>
                  </a:cubicBezTo>
                  <a:cubicBezTo>
                    <a:pt x="38" y="32"/>
                    <a:pt x="38" y="32"/>
                    <a:pt x="38" y="32"/>
                  </a:cubicBezTo>
                  <a:cubicBezTo>
                    <a:pt x="38" y="32"/>
                    <a:pt x="38" y="32"/>
                    <a:pt x="38" y="32"/>
                  </a:cubicBezTo>
                  <a:cubicBezTo>
                    <a:pt x="38" y="32"/>
                    <a:pt x="38" y="32"/>
                    <a:pt x="38" y="31"/>
                  </a:cubicBezTo>
                  <a:close/>
                  <a:moveTo>
                    <a:pt x="32" y="32"/>
                  </a:moveTo>
                  <a:cubicBezTo>
                    <a:pt x="32" y="32"/>
                    <a:pt x="32" y="32"/>
                    <a:pt x="32" y="32"/>
                  </a:cubicBezTo>
                  <a:cubicBezTo>
                    <a:pt x="32" y="35"/>
                    <a:pt x="30" y="38"/>
                    <a:pt x="28" y="41"/>
                  </a:cubicBezTo>
                  <a:cubicBezTo>
                    <a:pt x="26" y="43"/>
                    <a:pt x="23" y="44"/>
                    <a:pt x="19" y="44"/>
                  </a:cubicBezTo>
                  <a:cubicBezTo>
                    <a:pt x="19" y="44"/>
                    <a:pt x="18" y="44"/>
                    <a:pt x="17" y="44"/>
                  </a:cubicBezTo>
                  <a:cubicBezTo>
                    <a:pt x="24" y="40"/>
                    <a:pt x="29" y="33"/>
                    <a:pt x="29" y="24"/>
                  </a:cubicBezTo>
                  <a:cubicBezTo>
                    <a:pt x="29" y="23"/>
                    <a:pt x="29" y="22"/>
                    <a:pt x="29" y="21"/>
                  </a:cubicBezTo>
                  <a:cubicBezTo>
                    <a:pt x="31" y="25"/>
                    <a:pt x="32" y="28"/>
                    <a:pt x="32" y="31"/>
                  </a:cubicBezTo>
                  <a:cubicBezTo>
                    <a:pt x="32" y="31"/>
                    <a:pt x="32" y="31"/>
                    <a:pt x="32" y="31"/>
                  </a:cubicBezTo>
                  <a:cubicBezTo>
                    <a:pt x="32" y="31"/>
                    <a:pt x="32" y="31"/>
                    <a:pt x="32" y="31"/>
                  </a:cubicBezTo>
                  <a:cubicBezTo>
                    <a:pt x="32" y="32"/>
                    <a:pt x="32" y="32"/>
                    <a:pt x="32" y="32"/>
                  </a:cubicBezTo>
                  <a:cubicBezTo>
                    <a:pt x="32" y="32"/>
                    <a:pt x="32" y="32"/>
                    <a:pt x="32" y="32"/>
                  </a:cubicBezTo>
                  <a:cubicBezTo>
                    <a:pt x="32" y="32"/>
                    <a:pt x="32" y="32"/>
                    <a:pt x="32" y="32"/>
                  </a:cubicBezTo>
                  <a:close/>
                </a:path>
              </a:pathLst>
            </a:custGeom>
            <a:solidFill>
              <a:srgbClr val="EDE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55" name="Freeform 144"/>
            <p:cNvSpPr>
              <a:spLocks noEditPoints="1"/>
            </p:cNvSpPr>
            <p:nvPr/>
          </p:nvSpPr>
          <p:spPr bwMode="auto">
            <a:xfrm>
              <a:off x="3226" y="2560"/>
              <a:ext cx="74" cy="75"/>
            </a:xfrm>
            <a:custGeom>
              <a:avLst/>
              <a:gdLst>
                <a:gd name="T0" fmla="*/ 30 w 60"/>
                <a:gd name="T1" fmla="*/ 0 h 61"/>
                <a:gd name="T2" fmla="*/ 0 w 60"/>
                <a:gd name="T3" fmla="*/ 30 h 61"/>
                <a:gd name="T4" fmla="*/ 30 w 60"/>
                <a:gd name="T5" fmla="*/ 61 h 61"/>
                <a:gd name="T6" fmla="*/ 60 w 60"/>
                <a:gd name="T7" fmla="*/ 30 h 61"/>
                <a:gd name="T8" fmla="*/ 30 w 60"/>
                <a:gd name="T9" fmla="*/ 0 h 61"/>
                <a:gd name="T10" fmla="*/ 30 w 60"/>
                <a:gd name="T11" fmla="*/ 55 h 61"/>
                <a:gd name="T12" fmla="*/ 5 w 60"/>
                <a:gd name="T13" fmla="*/ 30 h 61"/>
                <a:gd name="T14" fmla="*/ 30 w 60"/>
                <a:gd name="T15" fmla="*/ 6 h 61"/>
                <a:gd name="T16" fmla="*/ 55 w 60"/>
                <a:gd name="T17" fmla="*/ 30 h 61"/>
                <a:gd name="T18" fmla="*/ 30 w 60"/>
                <a:gd name="T19" fmla="*/ 55 h 61"/>
                <a:gd name="T20" fmla="*/ 26 w 60"/>
                <a:gd name="T21" fmla="*/ 15 h 61"/>
                <a:gd name="T22" fmla="*/ 34 w 60"/>
                <a:gd name="T23" fmla="*/ 15 h 61"/>
                <a:gd name="T24" fmla="*/ 34 w 60"/>
                <a:gd name="T25" fmla="*/ 23 h 61"/>
                <a:gd name="T26" fmla="*/ 26 w 60"/>
                <a:gd name="T27" fmla="*/ 23 h 61"/>
                <a:gd name="T28" fmla="*/ 26 w 60"/>
                <a:gd name="T29" fmla="*/ 15 h 61"/>
                <a:gd name="T30" fmla="*/ 38 w 60"/>
                <a:gd name="T31" fmla="*/ 46 h 61"/>
                <a:gd name="T32" fmla="*/ 22 w 60"/>
                <a:gd name="T33" fmla="*/ 46 h 61"/>
                <a:gd name="T34" fmla="*/ 22 w 60"/>
                <a:gd name="T35" fmla="*/ 42 h 61"/>
                <a:gd name="T36" fmla="*/ 26 w 60"/>
                <a:gd name="T37" fmla="*/ 42 h 61"/>
                <a:gd name="T38" fmla="*/ 26 w 60"/>
                <a:gd name="T39" fmla="*/ 30 h 61"/>
                <a:gd name="T40" fmla="*/ 22 w 60"/>
                <a:gd name="T41" fmla="*/ 30 h 61"/>
                <a:gd name="T42" fmla="*/ 22 w 60"/>
                <a:gd name="T43" fmla="*/ 27 h 61"/>
                <a:gd name="T44" fmla="*/ 34 w 60"/>
                <a:gd name="T45" fmla="*/ 27 h 61"/>
                <a:gd name="T46" fmla="*/ 34 w 60"/>
                <a:gd name="T47" fmla="*/ 42 h 61"/>
                <a:gd name="T48" fmla="*/ 38 w 60"/>
                <a:gd name="T49" fmla="*/ 42 h 61"/>
                <a:gd name="T50" fmla="*/ 38 w 60"/>
                <a:gd name="T51" fmla="*/ 46 h 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0" h="61">
                  <a:moveTo>
                    <a:pt x="30" y="0"/>
                  </a:moveTo>
                  <a:cubicBezTo>
                    <a:pt x="13" y="0"/>
                    <a:pt x="0" y="14"/>
                    <a:pt x="0" y="30"/>
                  </a:cubicBezTo>
                  <a:cubicBezTo>
                    <a:pt x="0" y="47"/>
                    <a:pt x="13" y="61"/>
                    <a:pt x="30" y="61"/>
                  </a:cubicBezTo>
                  <a:cubicBezTo>
                    <a:pt x="47" y="61"/>
                    <a:pt x="60" y="47"/>
                    <a:pt x="60" y="30"/>
                  </a:cubicBezTo>
                  <a:cubicBezTo>
                    <a:pt x="60" y="14"/>
                    <a:pt x="47" y="0"/>
                    <a:pt x="30" y="0"/>
                  </a:cubicBezTo>
                  <a:close/>
                  <a:moveTo>
                    <a:pt x="30" y="55"/>
                  </a:moveTo>
                  <a:cubicBezTo>
                    <a:pt x="16" y="55"/>
                    <a:pt x="5" y="44"/>
                    <a:pt x="5" y="30"/>
                  </a:cubicBezTo>
                  <a:cubicBezTo>
                    <a:pt x="5" y="17"/>
                    <a:pt x="16" y="6"/>
                    <a:pt x="30" y="6"/>
                  </a:cubicBezTo>
                  <a:cubicBezTo>
                    <a:pt x="44" y="6"/>
                    <a:pt x="55" y="17"/>
                    <a:pt x="55" y="30"/>
                  </a:cubicBezTo>
                  <a:cubicBezTo>
                    <a:pt x="55" y="44"/>
                    <a:pt x="44" y="55"/>
                    <a:pt x="30" y="55"/>
                  </a:cubicBezTo>
                  <a:close/>
                  <a:moveTo>
                    <a:pt x="26" y="15"/>
                  </a:moveTo>
                  <a:cubicBezTo>
                    <a:pt x="34" y="15"/>
                    <a:pt x="34" y="15"/>
                    <a:pt x="34" y="15"/>
                  </a:cubicBezTo>
                  <a:cubicBezTo>
                    <a:pt x="34" y="23"/>
                    <a:pt x="34" y="23"/>
                    <a:pt x="34" y="23"/>
                  </a:cubicBezTo>
                  <a:cubicBezTo>
                    <a:pt x="26" y="23"/>
                    <a:pt x="26" y="23"/>
                    <a:pt x="26" y="23"/>
                  </a:cubicBezTo>
                  <a:lnTo>
                    <a:pt x="26" y="15"/>
                  </a:lnTo>
                  <a:close/>
                  <a:moveTo>
                    <a:pt x="38" y="46"/>
                  </a:moveTo>
                  <a:cubicBezTo>
                    <a:pt x="22" y="46"/>
                    <a:pt x="22" y="46"/>
                    <a:pt x="22" y="46"/>
                  </a:cubicBezTo>
                  <a:cubicBezTo>
                    <a:pt x="22" y="42"/>
                    <a:pt x="22" y="42"/>
                    <a:pt x="22" y="42"/>
                  </a:cubicBezTo>
                  <a:cubicBezTo>
                    <a:pt x="26" y="42"/>
                    <a:pt x="26" y="42"/>
                    <a:pt x="26" y="42"/>
                  </a:cubicBezTo>
                  <a:cubicBezTo>
                    <a:pt x="26" y="30"/>
                    <a:pt x="26" y="30"/>
                    <a:pt x="26" y="30"/>
                  </a:cubicBezTo>
                  <a:cubicBezTo>
                    <a:pt x="22" y="30"/>
                    <a:pt x="22" y="30"/>
                    <a:pt x="22" y="30"/>
                  </a:cubicBezTo>
                  <a:cubicBezTo>
                    <a:pt x="22" y="27"/>
                    <a:pt x="22" y="27"/>
                    <a:pt x="22" y="27"/>
                  </a:cubicBezTo>
                  <a:cubicBezTo>
                    <a:pt x="34" y="27"/>
                    <a:pt x="34" y="27"/>
                    <a:pt x="34" y="27"/>
                  </a:cubicBezTo>
                  <a:cubicBezTo>
                    <a:pt x="34" y="42"/>
                    <a:pt x="34" y="42"/>
                    <a:pt x="34" y="42"/>
                  </a:cubicBezTo>
                  <a:cubicBezTo>
                    <a:pt x="38" y="42"/>
                    <a:pt x="38" y="42"/>
                    <a:pt x="38" y="42"/>
                  </a:cubicBezTo>
                  <a:lnTo>
                    <a:pt x="38" y="46"/>
                  </a:lnTo>
                  <a:close/>
                </a:path>
              </a:pathLst>
            </a:custGeom>
            <a:solidFill>
              <a:srgbClr val="00B5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56" name="Freeform 145"/>
            <p:cNvSpPr>
              <a:spLocks noEditPoints="1"/>
            </p:cNvSpPr>
            <p:nvPr/>
          </p:nvSpPr>
          <p:spPr bwMode="auto">
            <a:xfrm>
              <a:off x="2196" y="2438"/>
              <a:ext cx="101" cy="107"/>
            </a:xfrm>
            <a:custGeom>
              <a:avLst/>
              <a:gdLst>
                <a:gd name="T0" fmla="*/ 78 w 82"/>
                <a:gd name="T1" fmla="*/ 22 h 87"/>
                <a:gd name="T2" fmla="*/ 50 w 82"/>
                <a:gd name="T3" fmla="*/ 2 h 87"/>
                <a:gd name="T4" fmla="*/ 40 w 82"/>
                <a:gd name="T5" fmla="*/ 4 h 87"/>
                <a:gd name="T6" fmla="*/ 3 w 82"/>
                <a:gd name="T7" fmla="*/ 55 h 87"/>
                <a:gd name="T8" fmla="*/ 4 w 82"/>
                <a:gd name="T9" fmla="*/ 65 h 87"/>
                <a:gd name="T10" fmla="*/ 32 w 82"/>
                <a:gd name="T11" fmla="*/ 85 h 87"/>
                <a:gd name="T12" fmla="*/ 42 w 82"/>
                <a:gd name="T13" fmla="*/ 84 h 87"/>
                <a:gd name="T14" fmla="*/ 80 w 82"/>
                <a:gd name="T15" fmla="*/ 32 h 87"/>
                <a:gd name="T16" fmla="*/ 78 w 82"/>
                <a:gd name="T17" fmla="*/ 22 h 87"/>
                <a:gd name="T18" fmla="*/ 54 w 82"/>
                <a:gd name="T19" fmla="*/ 9 h 87"/>
                <a:gd name="T20" fmla="*/ 70 w 82"/>
                <a:gd name="T21" fmla="*/ 21 h 87"/>
                <a:gd name="T22" fmla="*/ 68 w 82"/>
                <a:gd name="T23" fmla="*/ 23 h 87"/>
                <a:gd name="T24" fmla="*/ 53 w 82"/>
                <a:gd name="T25" fmla="*/ 11 h 87"/>
                <a:gd name="T26" fmla="*/ 54 w 82"/>
                <a:gd name="T27" fmla="*/ 9 h 87"/>
                <a:gd name="T28" fmla="*/ 21 w 82"/>
                <a:gd name="T29" fmla="*/ 71 h 87"/>
                <a:gd name="T30" fmla="*/ 20 w 82"/>
                <a:gd name="T31" fmla="*/ 64 h 87"/>
                <a:gd name="T32" fmla="*/ 27 w 82"/>
                <a:gd name="T33" fmla="*/ 63 h 87"/>
                <a:gd name="T34" fmla="*/ 28 w 82"/>
                <a:gd name="T35" fmla="*/ 70 h 87"/>
                <a:gd name="T36" fmla="*/ 21 w 82"/>
                <a:gd name="T37" fmla="*/ 71 h 87"/>
                <a:gd name="T38" fmla="*/ 45 w 82"/>
                <a:gd name="T39" fmla="*/ 71 h 87"/>
                <a:gd name="T40" fmla="*/ 14 w 82"/>
                <a:gd name="T41" fmla="*/ 48 h 87"/>
                <a:gd name="T42" fmla="*/ 43 w 82"/>
                <a:gd name="T43" fmla="*/ 9 h 87"/>
                <a:gd name="T44" fmla="*/ 74 w 82"/>
                <a:gd name="T45" fmla="*/ 31 h 87"/>
                <a:gd name="T46" fmla="*/ 45 w 82"/>
                <a:gd name="T47" fmla="*/ 7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82" h="87">
                  <a:moveTo>
                    <a:pt x="78" y="22"/>
                  </a:moveTo>
                  <a:cubicBezTo>
                    <a:pt x="50" y="2"/>
                    <a:pt x="50" y="2"/>
                    <a:pt x="50" y="2"/>
                  </a:cubicBezTo>
                  <a:cubicBezTo>
                    <a:pt x="47" y="0"/>
                    <a:pt x="43" y="0"/>
                    <a:pt x="40" y="4"/>
                  </a:cubicBezTo>
                  <a:cubicBezTo>
                    <a:pt x="3" y="55"/>
                    <a:pt x="3" y="55"/>
                    <a:pt x="3" y="55"/>
                  </a:cubicBezTo>
                  <a:cubicBezTo>
                    <a:pt x="0" y="58"/>
                    <a:pt x="1" y="63"/>
                    <a:pt x="4" y="65"/>
                  </a:cubicBezTo>
                  <a:cubicBezTo>
                    <a:pt x="32" y="85"/>
                    <a:pt x="32" y="85"/>
                    <a:pt x="32" y="85"/>
                  </a:cubicBezTo>
                  <a:cubicBezTo>
                    <a:pt x="35" y="87"/>
                    <a:pt x="40" y="87"/>
                    <a:pt x="42" y="84"/>
                  </a:cubicBezTo>
                  <a:cubicBezTo>
                    <a:pt x="80" y="32"/>
                    <a:pt x="80" y="32"/>
                    <a:pt x="80" y="32"/>
                  </a:cubicBezTo>
                  <a:cubicBezTo>
                    <a:pt x="82" y="29"/>
                    <a:pt x="81" y="25"/>
                    <a:pt x="78" y="22"/>
                  </a:cubicBezTo>
                  <a:close/>
                  <a:moveTo>
                    <a:pt x="54" y="9"/>
                  </a:moveTo>
                  <a:cubicBezTo>
                    <a:pt x="70" y="21"/>
                    <a:pt x="70" y="21"/>
                    <a:pt x="70" y="21"/>
                  </a:cubicBezTo>
                  <a:cubicBezTo>
                    <a:pt x="68" y="23"/>
                    <a:pt x="68" y="23"/>
                    <a:pt x="68" y="23"/>
                  </a:cubicBezTo>
                  <a:cubicBezTo>
                    <a:pt x="53" y="11"/>
                    <a:pt x="53" y="11"/>
                    <a:pt x="53" y="11"/>
                  </a:cubicBezTo>
                  <a:lnTo>
                    <a:pt x="54" y="9"/>
                  </a:lnTo>
                  <a:close/>
                  <a:moveTo>
                    <a:pt x="21" y="71"/>
                  </a:moveTo>
                  <a:cubicBezTo>
                    <a:pt x="19" y="70"/>
                    <a:pt x="18" y="67"/>
                    <a:pt x="20" y="64"/>
                  </a:cubicBezTo>
                  <a:cubicBezTo>
                    <a:pt x="22" y="62"/>
                    <a:pt x="25" y="62"/>
                    <a:pt x="27" y="63"/>
                  </a:cubicBezTo>
                  <a:cubicBezTo>
                    <a:pt x="29" y="65"/>
                    <a:pt x="29" y="68"/>
                    <a:pt x="28" y="70"/>
                  </a:cubicBezTo>
                  <a:cubicBezTo>
                    <a:pt x="26" y="72"/>
                    <a:pt x="23" y="73"/>
                    <a:pt x="21" y="71"/>
                  </a:cubicBezTo>
                  <a:close/>
                  <a:moveTo>
                    <a:pt x="45" y="71"/>
                  </a:moveTo>
                  <a:cubicBezTo>
                    <a:pt x="14" y="48"/>
                    <a:pt x="14" y="48"/>
                    <a:pt x="14" y="48"/>
                  </a:cubicBezTo>
                  <a:cubicBezTo>
                    <a:pt x="43" y="9"/>
                    <a:pt x="43" y="9"/>
                    <a:pt x="43" y="9"/>
                  </a:cubicBezTo>
                  <a:cubicBezTo>
                    <a:pt x="74" y="31"/>
                    <a:pt x="74" y="31"/>
                    <a:pt x="74" y="31"/>
                  </a:cubicBezTo>
                  <a:lnTo>
                    <a:pt x="45" y="71"/>
                  </a:lnTo>
                  <a:close/>
                </a:path>
              </a:pathLst>
            </a:custGeom>
            <a:solidFill>
              <a:srgbClr val="8C1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57" name="Freeform 146"/>
            <p:cNvSpPr>
              <a:spLocks noEditPoints="1"/>
            </p:cNvSpPr>
            <p:nvPr/>
          </p:nvSpPr>
          <p:spPr bwMode="auto">
            <a:xfrm>
              <a:off x="2792" y="2724"/>
              <a:ext cx="84" cy="85"/>
            </a:xfrm>
            <a:custGeom>
              <a:avLst/>
              <a:gdLst>
                <a:gd name="T0" fmla="*/ 35 w 69"/>
                <a:gd name="T1" fmla="*/ 0 h 69"/>
                <a:gd name="T2" fmla="*/ 0 w 69"/>
                <a:gd name="T3" fmla="*/ 35 h 69"/>
                <a:gd name="T4" fmla="*/ 35 w 69"/>
                <a:gd name="T5" fmla="*/ 69 h 69"/>
                <a:gd name="T6" fmla="*/ 69 w 69"/>
                <a:gd name="T7" fmla="*/ 35 h 69"/>
                <a:gd name="T8" fmla="*/ 35 w 69"/>
                <a:gd name="T9" fmla="*/ 0 h 69"/>
                <a:gd name="T10" fmla="*/ 55 w 69"/>
                <a:gd name="T11" fmla="*/ 30 h 69"/>
                <a:gd name="T12" fmla="*/ 36 w 69"/>
                <a:gd name="T13" fmla="*/ 56 h 69"/>
                <a:gd name="T14" fmla="*/ 28 w 69"/>
                <a:gd name="T15" fmla="*/ 52 h 69"/>
                <a:gd name="T16" fmla="*/ 21 w 69"/>
                <a:gd name="T17" fmla="*/ 32 h 69"/>
                <a:gd name="T18" fmla="*/ 16 w 69"/>
                <a:gd name="T19" fmla="*/ 33 h 69"/>
                <a:gd name="T20" fmla="*/ 14 w 69"/>
                <a:gd name="T21" fmla="*/ 31 h 69"/>
                <a:gd name="T22" fmla="*/ 27 w 69"/>
                <a:gd name="T23" fmla="*/ 22 h 69"/>
                <a:gd name="T24" fmla="*/ 34 w 69"/>
                <a:gd name="T25" fmla="*/ 35 h 69"/>
                <a:gd name="T26" fmla="*/ 37 w 69"/>
                <a:gd name="T27" fmla="*/ 44 h 69"/>
                <a:gd name="T28" fmla="*/ 43 w 69"/>
                <a:gd name="T29" fmla="*/ 36 h 69"/>
                <a:gd name="T30" fmla="*/ 38 w 69"/>
                <a:gd name="T31" fmla="*/ 31 h 69"/>
                <a:gd name="T32" fmla="*/ 55 w 69"/>
                <a:gd name="T33" fmla="*/ 3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9" h="69">
                  <a:moveTo>
                    <a:pt x="35" y="0"/>
                  </a:moveTo>
                  <a:cubicBezTo>
                    <a:pt x="16" y="0"/>
                    <a:pt x="0" y="16"/>
                    <a:pt x="0" y="35"/>
                  </a:cubicBezTo>
                  <a:cubicBezTo>
                    <a:pt x="0" y="54"/>
                    <a:pt x="16" y="69"/>
                    <a:pt x="35" y="69"/>
                  </a:cubicBezTo>
                  <a:cubicBezTo>
                    <a:pt x="54" y="69"/>
                    <a:pt x="69" y="54"/>
                    <a:pt x="69" y="35"/>
                  </a:cubicBezTo>
                  <a:cubicBezTo>
                    <a:pt x="69" y="16"/>
                    <a:pt x="54" y="0"/>
                    <a:pt x="35" y="0"/>
                  </a:cubicBezTo>
                  <a:close/>
                  <a:moveTo>
                    <a:pt x="55" y="30"/>
                  </a:moveTo>
                  <a:cubicBezTo>
                    <a:pt x="53" y="43"/>
                    <a:pt x="40" y="53"/>
                    <a:pt x="36" y="56"/>
                  </a:cubicBezTo>
                  <a:cubicBezTo>
                    <a:pt x="32" y="58"/>
                    <a:pt x="29" y="55"/>
                    <a:pt x="28" y="52"/>
                  </a:cubicBezTo>
                  <a:cubicBezTo>
                    <a:pt x="26" y="49"/>
                    <a:pt x="22" y="33"/>
                    <a:pt x="21" y="32"/>
                  </a:cubicBezTo>
                  <a:cubicBezTo>
                    <a:pt x="19" y="30"/>
                    <a:pt x="16" y="33"/>
                    <a:pt x="16" y="33"/>
                  </a:cubicBezTo>
                  <a:cubicBezTo>
                    <a:pt x="14" y="31"/>
                    <a:pt x="14" y="31"/>
                    <a:pt x="14" y="31"/>
                  </a:cubicBezTo>
                  <a:cubicBezTo>
                    <a:pt x="14" y="31"/>
                    <a:pt x="21" y="23"/>
                    <a:pt x="27" y="22"/>
                  </a:cubicBezTo>
                  <a:cubicBezTo>
                    <a:pt x="32" y="20"/>
                    <a:pt x="32" y="30"/>
                    <a:pt x="34" y="35"/>
                  </a:cubicBezTo>
                  <a:cubicBezTo>
                    <a:pt x="35" y="41"/>
                    <a:pt x="36" y="44"/>
                    <a:pt x="37" y="44"/>
                  </a:cubicBezTo>
                  <a:cubicBezTo>
                    <a:pt x="38" y="44"/>
                    <a:pt x="40" y="41"/>
                    <a:pt x="43" y="36"/>
                  </a:cubicBezTo>
                  <a:cubicBezTo>
                    <a:pt x="45" y="32"/>
                    <a:pt x="42" y="28"/>
                    <a:pt x="38" y="31"/>
                  </a:cubicBezTo>
                  <a:cubicBezTo>
                    <a:pt x="40" y="20"/>
                    <a:pt x="57" y="17"/>
                    <a:pt x="55" y="30"/>
                  </a:cubicBezTo>
                  <a:close/>
                </a:path>
              </a:pathLst>
            </a:custGeom>
            <a:solidFill>
              <a:srgbClr val="00B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58" name="Freeform 147"/>
            <p:cNvSpPr>
              <a:spLocks noEditPoints="1"/>
            </p:cNvSpPr>
            <p:nvPr/>
          </p:nvSpPr>
          <p:spPr bwMode="auto">
            <a:xfrm>
              <a:off x="2467" y="1247"/>
              <a:ext cx="81" cy="71"/>
            </a:xfrm>
            <a:custGeom>
              <a:avLst/>
              <a:gdLst>
                <a:gd name="T0" fmla="*/ 66 w 66"/>
                <a:gd name="T1" fmla="*/ 19 h 58"/>
                <a:gd name="T2" fmla="*/ 47 w 66"/>
                <a:gd name="T3" fmla="*/ 0 h 58"/>
                <a:gd name="T4" fmla="*/ 33 w 66"/>
                <a:gd name="T5" fmla="*/ 6 h 58"/>
                <a:gd name="T6" fmla="*/ 19 w 66"/>
                <a:gd name="T7" fmla="*/ 0 h 58"/>
                <a:gd name="T8" fmla="*/ 0 w 66"/>
                <a:gd name="T9" fmla="*/ 19 h 58"/>
                <a:gd name="T10" fmla="*/ 6 w 66"/>
                <a:gd name="T11" fmla="*/ 33 h 58"/>
                <a:gd name="T12" fmla="*/ 6 w 66"/>
                <a:gd name="T13" fmla="*/ 33 h 58"/>
                <a:gd name="T14" fmla="*/ 26 w 66"/>
                <a:gd name="T15" fmla="*/ 54 h 58"/>
                <a:gd name="T16" fmla="*/ 33 w 66"/>
                <a:gd name="T17" fmla="*/ 58 h 58"/>
                <a:gd name="T18" fmla="*/ 39 w 66"/>
                <a:gd name="T19" fmla="*/ 54 h 58"/>
                <a:gd name="T20" fmla="*/ 59 w 66"/>
                <a:gd name="T21" fmla="*/ 33 h 58"/>
                <a:gd name="T22" fmla="*/ 59 w 66"/>
                <a:gd name="T23" fmla="*/ 33 h 58"/>
                <a:gd name="T24" fmla="*/ 66 w 66"/>
                <a:gd name="T25" fmla="*/ 19 h 58"/>
                <a:gd name="T26" fmla="*/ 54 w 66"/>
                <a:gd name="T27" fmla="*/ 27 h 58"/>
                <a:gd name="T28" fmla="*/ 33 w 66"/>
                <a:gd name="T29" fmla="*/ 48 h 58"/>
                <a:gd name="T30" fmla="*/ 33 w 66"/>
                <a:gd name="T31" fmla="*/ 48 h 58"/>
                <a:gd name="T32" fmla="*/ 32 w 66"/>
                <a:gd name="T33" fmla="*/ 48 h 58"/>
                <a:gd name="T34" fmla="*/ 11 w 66"/>
                <a:gd name="T35" fmla="*/ 27 h 58"/>
                <a:gd name="T36" fmla="*/ 8 w 66"/>
                <a:gd name="T37" fmla="*/ 19 h 58"/>
                <a:gd name="T38" fmla="*/ 19 w 66"/>
                <a:gd name="T39" fmla="*/ 8 h 58"/>
                <a:gd name="T40" fmla="*/ 27 w 66"/>
                <a:gd name="T41" fmla="*/ 12 h 58"/>
                <a:gd name="T42" fmla="*/ 33 w 66"/>
                <a:gd name="T43" fmla="*/ 18 h 58"/>
                <a:gd name="T44" fmla="*/ 39 w 66"/>
                <a:gd name="T45" fmla="*/ 12 h 58"/>
                <a:gd name="T46" fmla="*/ 47 w 66"/>
                <a:gd name="T47" fmla="*/ 8 h 58"/>
                <a:gd name="T48" fmla="*/ 57 w 66"/>
                <a:gd name="T49" fmla="*/ 19 h 58"/>
                <a:gd name="T50" fmla="*/ 54 w 66"/>
                <a:gd name="T51" fmla="*/ 27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66" h="58">
                  <a:moveTo>
                    <a:pt x="66" y="19"/>
                  </a:moveTo>
                  <a:cubicBezTo>
                    <a:pt x="66" y="8"/>
                    <a:pt x="57" y="0"/>
                    <a:pt x="47" y="0"/>
                  </a:cubicBezTo>
                  <a:cubicBezTo>
                    <a:pt x="41" y="0"/>
                    <a:pt x="36" y="2"/>
                    <a:pt x="33" y="6"/>
                  </a:cubicBezTo>
                  <a:cubicBezTo>
                    <a:pt x="29" y="2"/>
                    <a:pt x="24" y="0"/>
                    <a:pt x="19" y="0"/>
                  </a:cubicBezTo>
                  <a:cubicBezTo>
                    <a:pt x="8" y="0"/>
                    <a:pt x="0" y="8"/>
                    <a:pt x="0" y="19"/>
                  </a:cubicBezTo>
                  <a:cubicBezTo>
                    <a:pt x="0" y="24"/>
                    <a:pt x="2" y="29"/>
                    <a:pt x="6" y="33"/>
                  </a:cubicBezTo>
                  <a:cubicBezTo>
                    <a:pt x="6" y="33"/>
                    <a:pt x="6" y="33"/>
                    <a:pt x="6" y="33"/>
                  </a:cubicBezTo>
                  <a:cubicBezTo>
                    <a:pt x="26" y="54"/>
                    <a:pt x="26" y="54"/>
                    <a:pt x="26" y="54"/>
                  </a:cubicBezTo>
                  <a:cubicBezTo>
                    <a:pt x="28" y="56"/>
                    <a:pt x="31" y="58"/>
                    <a:pt x="33" y="58"/>
                  </a:cubicBezTo>
                  <a:cubicBezTo>
                    <a:pt x="35" y="58"/>
                    <a:pt x="37" y="56"/>
                    <a:pt x="39" y="54"/>
                  </a:cubicBezTo>
                  <a:cubicBezTo>
                    <a:pt x="59" y="33"/>
                    <a:pt x="59" y="33"/>
                    <a:pt x="59" y="33"/>
                  </a:cubicBezTo>
                  <a:cubicBezTo>
                    <a:pt x="59" y="33"/>
                    <a:pt x="59" y="33"/>
                    <a:pt x="59" y="33"/>
                  </a:cubicBezTo>
                  <a:cubicBezTo>
                    <a:pt x="63" y="29"/>
                    <a:pt x="66" y="24"/>
                    <a:pt x="66" y="19"/>
                  </a:cubicBezTo>
                  <a:close/>
                  <a:moveTo>
                    <a:pt x="54" y="27"/>
                  </a:moveTo>
                  <a:cubicBezTo>
                    <a:pt x="33" y="48"/>
                    <a:pt x="33" y="48"/>
                    <a:pt x="33" y="48"/>
                  </a:cubicBezTo>
                  <a:cubicBezTo>
                    <a:pt x="33" y="48"/>
                    <a:pt x="33" y="48"/>
                    <a:pt x="33" y="48"/>
                  </a:cubicBezTo>
                  <a:cubicBezTo>
                    <a:pt x="32" y="48"/>
                    <a:pt x="32" y="48"/>
                    <a:pt x="32" y="48"/>
                  </a:cubicBezTo>
                  <a:cubicBezTo>
                    <a:pt x="11" y="27"/>
                    <a:pt x="11" y="27"/>
                    <a:pt x="11" y="27"/>
                  </a:cubicBezTo>
                  <a:cubicBezTo>
                    <a:pt x="9" y="25"/>
                    <a:pt x="8" y="22"/>
                    <a:pt x="8" y="19"/>
                  </a:cubicBezTo>
                  <a:cubicBezTo>
                    <a:pt x="8" y="13"/>
                    <a:pt x="13" y="8"/>
                    <a:pt x="19" y="8"/>
                  </a:cubicBezTo>
                  <a:cubicBezTo>
                    <a:pt x="22" y="8"/>
                    <a:pt x="24" y="9"/>
                    <a:pt x="27" y="12"/>
                  </a:cubicBezTo>
                  <a:cubicBezTo>
                    <a:pt x="33" y="18"/>
                    <a:pt x="33" y="18"/>
                    <a:pt x="33" y="18"/>
                  </a:cubicBezTo>
                  <a:cubicBezTo>
                    <a:pt x="39" y="12"/>
                    <a:pt x="39" y="12"/>
                    <a:pt x="39" y="12"/>
                  </a:cubicBezTo>
                  <a:cubicBezTo>
                    <a:pt x="41" y="9"/>
                    <a:pt x="44" y="8"/>
                    <a:pt x="47" y="8"/>
                  </a:cubicBezTo>
                  <a:cubicBezTo>
                    <a:pt x="53" y="8"/>
                    <a:pt x="57" y="13"/>
                    <a:pt x="57" y="19"/>
                  </a:cubicBezTo>
                  <a:cubicBezTo>
                    <a:pt x="57" y="22"/>
                    <a:pt x="56" y="25"/>
                    <a:pt x="54" y="27"/>
                  </a:cubicBezTo>
                  <a:close/>
                </a:path>
              </a:pathLst>
            </a:custGeom>
            <a:solidFill>
              <a:srgbClr val="00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59" name="Freeform 148"/>
            <p:cNvSpPr>
              <a:spLocks noEditPoints="1"/>
            </p:cNvSpPr>
            <p:nvPr/>
          </p:nvSpPr>
          <p:spPr bwMode="auto">
            <a:xfrm>
              <a:off x="2224" y="1466"/>
              <a:ext cx="92" cy="108"/>
            </a:xfrm>
            <a:custGeom>
              <a:avLst/>
              <a:gdLst>
                <a:gd name="T0" fmla="*/ 54 w 75"/>
                <a:gd name="T1" fmla="*/ 0 h 88"/>
                <a:gd name="T2" fmla="*/ 13 w 75"/>
                <a:gd name="T3" fmla="*/ 28 h 88"/>
                <a:gd name="T4" fmla="*/ 16 w 75"/>
                <a:gd name="T5" fmla="*/ 65 h 88"/>
                <a:gd name="T6" fmla="*/ 48 w 75"/>
                <a:gd name="T7" fmla="*/ 27 h 88"/>
                <a:gd name="T8" fmla="*/ 32 w 75"/>
                <a:gd name="T9" fmla="*/ 75 h 88"/>
                <a:gd name="T10" fmla="*/ 69 w 75"/>
                <a:gd name="T11" fmla="*/ 57 h 88"/>
                <a:gd name="T12" fmla="*/ 54 w 75"/>
                <a:gd name="T13" fmla="*/ 0 h 88"/>
                <a:gd name="T14" fmla="*/ 4 w 75"/>
                <a:gd name="T15" fmla="*/ 78 h 88"/>
                <a:gd name="T16" fmla="*/ 10 w 75"/>
                <a:gd name="T17" fmla="*/ 83 h 88"/>
                <a:gd name="T18" fmla="*/ 46 w 75"/>
                <a:gd name="T19" fmla="*/ 41 h 88"/>
                <a:gd name="T20" fmla="*/ 4 w 75"/>
                <a:gd name="T21" fmla="*/ 7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88">
                  <a:moveTo>
                    <a:pt x="54" y="0"/>
                  </a:moveTo>
                  <a:cubicBezTo>
                    <a:pt x="40" y="23"/>
                    <a:pt x="29" y="12"/>
                    <a:pt x="13" y="28"/>
                  </a:cubicBezTo>
                  <a:cubicBezTo>
                    <a:pt x="0" y="42"/>
                    <a:pt x="4" y="59"/>
                    <a:pt x="16" y="65"/>
                  </a:cubicBezTo>
                  <a:cubicBezTo>
                    <a:pt x="28" y="59"/>
                    <a:pt x="40" y="46"/>
                    <a:pt x="48" y="27"/>
                  </a:cubicBezTo>
                  <a:cubicBezTo>
                    <a:pt x="48" y="27"/>
                    <a:pt x="56" y="51"/>
                    <a:pt x="32" y="75"/>
                  </a:cubicBezTo>
                  <a:cubicBezTo>
                    <a:pt x="44" y="88"/>
                    <a:pt x="64" y="79"/>
                    <a:pt x="69" y="57"/>
                  </a:cubicBezTo>
                  <a:cubicBezTo>
                    <a:pt x="75" y="33"/>
                    <a:pt x="60" y="9"/>
                    <a:pt x="54" y="0"/>
                  </a:cubicBezTo>
                  <a:close/>
                  <a:moveTo>
                    <a:pt x="4" y="78"/>
                  </a:moveTo>
                  <a:cubicBezTo>
                    <a:pt x="4" y="79"/>
                    <a:pt x="4" y="83"/>
                    <a:pt x="10" y="83"/>
                  </a:cubicBezTo>
                  <a:cubicBezTo>
                    <a:pt x="14" y="83"/>
                    <a:pt x="35" y="71"/>
                    <a:pt x="46" y="41"/>
                  </a:cubicBezTo>
                  <a:cubicBezTo>
                    <a:pt x="30" y="70"/>
                    <a:pt x="5" y="78"/>
                    <a:pt x="4" y="78"/>
                  </a:cubicBezTo>
                  <a:close/>
                </a:path>
              </a:pathLst>
            </a:custGeom>
            <a:solidFill>
              <a:srgbClr val="00B5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62" name="Freeform 151"/>
            <p:cNvSpPr>
              <a:spLocks/>
            </p:cNvSpPr>
            <p:nvPr/>
          </p:nvSpPr>
          <p:spPr bwMode="auto">
            <a:xfrm>
              <a:off x="2223" y="1048"/>
              <a:ext cx="76" cy="74"/>
            </a:xfrm>
            <a:custGeom>
              <a:avLst/>
              <a:gdLst>
                <a:gd name="T0" fmla="*/ 39 w 62"/>
                <a:gd name="T1" fmla="*/ 42 h 60"/>
                <a:gd name="T2" fmla="*/ 37 w 62"/>
                <a:gd name="T3" fmla="*/ 37 h 60"/>
                <a:gd name="T4" fmla="*/ 43 w 62"/>
                <a:gd name="T5" fmla="*/ 27 h 60"/>
                <a:gd name="T6" fmla="*/ 44 w 62"/>
                <a:gd name="T7" fmla="*/ 19 h 60"/>
                <a:gd name="T8" fmla="*/ 31 w 62"/>
                <a:gd name="T9" fmla="*/ 0 h 60"/>
                <a:gd name="T10" fmla="*/ 18 w 62"/>
                <a:gd name="T11" fmla="*/ 19 h 60"/>
                <a:gd name="T12" fmla="*/ 20 w 62"/>
                <a:gd name="T13" fmla="*/ 27 h 60"/>
                <a:gd name="T14" fmla="*/ 25 w 62"/>
                <a:gd name="T15" fmla="*/ 37 h 60"/>
                <a:gd name="T16" fmla="*/ 23 w 62"/>
                <a:gd name="T17" fmla="*/ 42 h 60"/>
                <a:gd name="T18" fmla="*/ 0 w 62"/>
                <a:gd name="T19" fmla="*/ 60 h 60"/>
                <a:gd name="T20" fmla="*/ 31 w 62"/>
                <a:gd name="T21" fmla="*/ 60 h 60"/>
                <a:gd name="T22" fmla="*/ 62 w 62"/>
                <a:gd name="T23" fmla="*/ 60 h 60"/>
                <a:gd name="T24" fmla="*/ 39 w 62"/>
                <a:gd name="T25" fmla="*/ 42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0">
                  <a:moveTo>
                    <a:pt x="39" y="42"/>
                  </a:moveTo>
                  <a:cubicBezTo>
                    <a:pt x="37" y="42"/>
                    <a:pt x="37" y="37"/>
                    <a:pt x="37" y="37"/>
                  </a:cubicBezTo>
                  <a:cubicBezTo>
                    <a:pt x="37" y="37"/>
                    <a:pt x="42" y="33"/>
                    <a:pt x="43" y="27"/>
                  </a:cubicBezTo>
                  <a:cubicBezTo>
                    <a:pt x="45" y="27"/>
                    <a:pt x="47" y="21"/>
                    <a:pt x="44" y="19"/>
                  </a:cubicBezTo>
                  <a:cubicBezTo>
                    <a:pt x="44" y="16"/>
                    <a:pt x="48" y="0"/>
                    <a:pt x="31" y="0"/>
                  </a:cubicBezTo>
                  <a:cubicBezTo>
                    <a:pt x="15" y="0"/>
                    <a:pt x="18" y="16"/>
                    <a:pt x="18" y="19"/>
                  </a:cubicBezTo>
                  <a:cubicBezTo>
                    <a:pt x="15" y="21"/>
                    <a:pt x="17" y="27"/>
                    <a:pt x="20" y="27"/>
                  </a:cubicBezTo>
                  <a:cubicBezTo>
                    <a:pt x="21" y="33"/>
                    <a:pt x="25" y="37"/>
                    <a:pt x="25" y="37"/>
                  </a:cubicBezTo>
                  <a:cubicBezTo>
                    <a:pt x="25" y="37"/>
                    <a:pt x="25" y="42"/>
                    <a:pt x="23" y="42"/>
                  </a:cubicBezTo>
                  <a:cubicBezTo>
                    <a:pt x="19" y="43"/>
                    <a:pt x="0" y="51"/>
                    <a:pt x="0" y="60"/>
                  </a:cubicBezTo>
                  <a:cubicBezTo>
                    <a:pt x="31" y="60"/>
                    <a:pt x="31" y="60"/>
                    <a:pt x="31" y="60"/>
                  </a:cubicBezTo>
                  <a:cubicBezTo>
                    <a:pt x="62" y="60"/>
                    <a:pt x="62" y="60"/>
                    <a:pt x="62" y="60"/>
                  </a:cubicBezTo>
                  <a:cubicBezTo>
                    <a:pt x="62" y="51"/>
                    <a:pt x="44" y="43"/>
                    <a:pt x="39" y="42"/>
                  </a:cubicBezTo>
                  <a:close/>
                </a:path>
              </a:pathLst>
            </a:custGeom>
            <a:solidFill>
              <a:srgbClr val="EDE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67" name="Freeform 156"/>
            <p:cNvSpPr>
              <a:spLocks noEditPoints="1"/>
            </p:cNvSpPr>
            <p:nvPr/>
          </p:nvSpPr>
          <p:spPr bwMode="auto">
            <a:xfrm>
              <a:off x="3988" y="2920"/>
              <a:ext cx="146" cy="131"/>
            </a:xfrm>
            <a:custGeom>
              <a:avLst/>
              <a:gdLst>
                <a:gd name="T0" fmla="*/ 50 w 119"/>
                <a:gd name="T1" fmla="*/ 0 h 106"/>
                <a:gd name="T2" fmla="*/ 50 w 119"/>
                <a:gd name="T3" fmla="*/ 0 h 106"/>
                <a:gd name="T4" fmla="*/ 99 w 119"/>
                <a:gd name="T5" fmla="*/ 40 h 106"/>
                <a:gd name="T6" fmla="*/ 50 w 119"/>
                <a:gd name="T7" fmla="*/ 80 h 106"/>
                <a:gd name="T8" fmla="*/ 42 w 119"/>
                <a:gd name="T9" fmla="*/ 80 h 106"/>
                <a:gd name="T10" fmla="*/ 7 w 119"/>
                <a:gd name="T11" fmla="*/ 93 h 106"/>
                <a:gd name="T12" fmla="*/ 7 w 119"/>
                <a:gd name="T13" fmla="*/ 90 h 106"/>
                <a:gd name="T14" fmla="*/ 19 w 119"/>
                <a:gd name="T15" fmla="*/ 74 h 106"/>
                <a:gd name="T16" fmla="*/ 18 w 119"/>
                <a:gd name="T17" fmla="*/ 71 h 106"/>
                <a:gd name="T18" fmla="*/ 0 w 119"/>
                <a:gd name="T19" fmla="*/ 40 h 106"/>
                <a:gd name="T20" fmla="*/ 50 w 119"/>
                <a:gd name="T21" fmla="*/ 0 h 106"/>
                <a:gd name="T22" fmla="*/ 103 w 119"/>
                <a:gd name="T23" fmla="*/ 90 h 106"/>
                <a:gd name="T24" fmla="*/ 113 w 119"/>
                <a:gd name="T25" fmla="*/ 104 h 106"/>
                <a:gd name="T26" fmla="*/ 113 w 119"/>
                <a:gd name="T27" fmla="*/ 106 h 106"/>
                <a:gd name="T28" fmla="*/ 83 w 119"/>
                <a:gd name="T29" fmla="*/ 95 h 106"/>
                <a:gd name="T30" fmla="*/ 76 w 119"/>
                <a:gd name="T31" fmla="*/ 95 h 106"/>
                <a:gd name="T32" fmla="*/ 50 w 119"/>
                <a:gd name="T33" fmla="*/ 88 h 106"/>
                <a:gd name="T34" fmla="*/ 90 w 119"/>
                <a:gd name="T35" fmla="*/ 75 h 106"/>
                <a:gd name="T36" fmla="*/ 103 w 119"/>
                <a:gd name="T37" fmla="*/ 59 h 106"/>
                <a:gd name="T38" fmla="*/ 107 w 119"/>
                <a:gd name="T39" fmla="*/ 40 h 106"/>
                <a:gd name="T40" fmla="*/ 107 w 119"/>
                <a:gd name="T41" fmla="*/ 37 h 106"/>
                <a:gd name="T42" fmla="*/ 119 w 119"/>
                <a:gd name="T43" fmla="*/ 61 h 106"/>
                <a:gd name="T44" fmla="*/ 103 w 119"/>
                <a:gd name="T45" fmla="*/ 88 h 106"/>
                <a:gd name="T46" fmla="*/ 103 w 119"/>
                <a:gd name="T47"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19" h="106">
                  <a:moveTo>
                    <a:pt x="50" y="0"/>
                  </a:moveTo>
                  <a:cubicBezTo>
                    <a:pt x="50" y="0"/>
                    <a:pt x="50" y="0"/>
                    <a:pt x="50" y="0"/>
                  </a:cubicBezTo>
                  <a:cubicBezTo>
                    <a:pt x="77" y="0"/>
                    <a:pt x="99" y="18"/>
                    <a:pt x="99" y="40"/>
                  </a:cubicBezTo>
                  <a:cubicBezTo>
                    <a:pt x="99" y="62"/>
                    <a:pt x="77" y="80"/>
                    <a:pt x="50" y="80"/>
                  </a:cubicBezTo>
                  <a:cubicBezTo>
                    <a:pt x="47" y="80"/>
                    <a:pt x="44" y="80"/>
                    <a:pt x="42" y="80"/>
                  </a:cubicBezTo>
                  <a:cubicBezTo>
                    <a:pt x="31" y="91"/>
                    <a:pt x="19" y="92"/>
                    <a:pt x="7" y="93"/>
                  </a:cubicBezTo>
                  <a:cubicBezTo>
                    <a:pt x="7" y="90"/>
                    <a:pt x="7" y="90"/>
                    <a:pt x="7" y="90"/>
                  </a:cubicBezTo>
                  <a:cubicBezTo>
                    <a:pt x="13" y="87"/>
                    <a:pt x="19" y="81"/>
                    <a:pt x="19" y="74"/>
                  </a:cubicBezTo>
                  <a:cubicBezTo>
                    <a:pt x="19" y="73"/>
                    <a:pt x="19" y="72"/>
                    <a:pt x="18" y="71"/>
                  </a:cubicBezTo>
                  <a:cubicBezTo>
                    <a:pt x="7" y="64"/>
                    <a:pt x="0" y="53"/>
                    <a:pt x="0" y="40"/>
                  </a:cubicBezTo>
                  <a:cubicBezTo>
                    <a:pt x="0" y="18"/>
                    <a:pt x="22" y="0"/>
                    <a:pt x="50" y="0"/>
                  </a:cubicBezTo>
                  <a:close/>
                  <a:moveTo>
                    <a:pt x="103" y="90"/>
                  </a:moveTo>
                  <a:cubicBezTo>
                    <a:pt x="103" y="96"/>
                    <a:pt x="107" y="101"/>
                    <a:pt x="113" y="104"/>
                  </a:cubicBezTo>
                  <a:cubicBezTo>
                    <a:pt x="113" y="106"/>
                    <a:pt x="113" y="106"/>
                    <a:pt x="113" y="106"/>
                  </a:cubicBezTo>
                  <a:cubicBezTo>
                    <a:pt x="102" y="106"/>
                    <a:pt x="92" y="104"/>
                    <a:pt x="83" y="95"/>
                  </a:cubicBezTo>
                  <a:cubicBezTo>
                    <a:pt x="81" y="95"/>
                    <a:pt x="79" y="95"/>
                    <a:pt x="76" y="95"/>
                  </a:cubicBezTo>
                  <a:cubicBezTo>
                    <a:pt x="66" y="95"/>
                    <a:pt x="57" y="93"/>
                    <a:pt x="50" y="88"/>
                  </a:cubicBezTo>
                  <a:cubicBezTo>
                    <a:pt x="65" y="88"/>
                    <a:pt x="79" y="83"/>
                    <a:pt x="90" y="75"/>
                  </a:cubicBezTo>
                  <a:cubicBezTo>
                    <a:pt x="95" y="70"/>
                    <a:pt x="100" y="65"/>
                    <a:pt x="103" y="59"/>
                  </a:cubicBezTo>
                  <a:cubicBezTo>
                    <a:pt x="106" y="53"/>
                    <a:pt x="107" y="47"/>
                    <a:pt x="107" y="40"/>
                  </a:cubicBezTo>
                  <a:cubicBezTo>
                    <a:pt x="107" y="39"/>
                    <a:pt x="107" y="38"/>
                    <a:pt x="107" y="37"/>
                  </a:cubicBezTo>
                  <a:cubicBezTo>
                    <a:pt x="115" y="43"/>
                    <a:pt x="119" y="52"/>
                    <a:pt x="119" y="61"/>
                  </a:cubicBezTo>
                  <a:cubicBezTo>
                    <a:pt x="119" y="72"/>
                    <a:pt x="113" y="81"/>
                    <a:pt x="103" y="88"/>
                  </a:cubicBezTo>
                  <a:cubicBezTo>
                    <a:pt x="103" y="89"/>
                    <a:pt x="103" y="89"/>
                    <a:pt x="103" y="90"/>
                  </a:cubicBezTo>
                  <a:close/>
                </a:path>
              </a:pathLst>
            </a:custGeom>
            <a:solidFill>
              <a:srgbClr val="6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68" name="Freeform 157"/>
            <p:cNvSpPr>
              <a:spLocks noEditPoints="1"/>
            </p:cNvSpPr>
            <p:nvPr/>
          </p:nvSpPr>
          <p:spPr bwMode="auto">
            <a:xfrm>
              <a:off x="3902" y="2731"/>
              <a:ext cx="86" cy="86"/>
            </a:xfrm>
            <a:custGeom>
              <a:avLst/>
              <a:gdLst>
                <a:gd name="T0" fmla="*/ 35 w 70"/>
                <a:gd name="T1" fmla="*/ 0 h 70"/>
                <a:gd name="T2" fmla="*/ 0 w 70"/>
                <a:gd name="T3" fmla="*/ 35 h 70"/>
                <a:gd name="T4" fmla="*/ 35 w 70"/>
                <a:gd name="T5" fmla="*/ 70 h 70"/>
                <a:gd name="T6" fmla="*/ 70 w 70"/>
                <a:gd name="T7" fmla="*/ 35 h 70"/>
                <a:gd name="T8" fmla="*/ 35 w 70"/>
                <a:gd name="T9" fmla="*/ 0 h 70"/>
                <a:gd name="T10" fmla="*/ 29 w 70"/>
                <a:gd name="T11" fmla="*/ 56 h 70"/>
                <a:gd name="T12" fmla="*/ 14 w 70"/>
                <a:gd name="T13" fmla="*/ 38 h 70"/>
                <a:gd name="T14" fmla="*/ 21 w 70"/>
                <a:gd name="T15" fmla="*/ 31 h 70"/>
                <a:gd name="T16" fmla="*/ 29 w 70"/>
                <a:gd name="T17" fmla="*/ 41 h 70"/>
                <a:gd name="T18" fmla="*/ 54 w 70"/>
                <a:gd name="T19" fmla="*/ 21 h 70"/>
                <a:gd name="T20" fmla="*/ 57 w 70"/>
                <a:gd name="T21" fmla="*/ 24 h 70"/>
                <a:gd name="T22" fmla="*/ 29 w 70"/>
                <a:gd name="T23" fmla="*/ 56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0" h="70">
                  <a:moveTo>
                    <a:pt x="35" y="0"/>
                  </a:moveTo>
                  <a:cubicBezTo>
                    <a:pt x="16" y="0"/>
                    <a:pt x="0" y="16"/>
                    <a:pt x="0" y="35"/>
                  </a:cubicBezTo>
                  <a:cubicBezTo>
                    <a:pt x="0" y="54"/>
                    <a:pt x="16" y="70"/>
                    <a:pt x="35" y="70"/>
                  </a:cubicBezTo>
                  <a:cubicBezTo>
                    <a:pt x="54" y="70"/>
                    <a:pt x="70" y="54"/>
                    <a:pt x="70" y="35"/>
                  </a:cubicBezTo>
                  <a:cubicBezTo>
                    <a:pt x="70" y="16"/>
                    <a:pt x="54" y="0"/>
                    <a:pt x="35" y="0"/>
                  </a:cubicBezTo>
                  <a:close/>
                  <a:moveTo>
                    <a:pt x="29" y="56"/>
                  </a:moveTo>
                  <a:cubicBezTo>
                    <a:pt x="14" y="38"/>
                    <a:pt x="14" y="38"/>
                    <a:pt x="14" y="38"/>
                  </a:cubicBezTo>
                  <a:cubicBezTo>
                    <a:pt x="21" y="31"/>
                    <a:pt x="21" y="31"/>
                    <a:pt x="21" y="31"/>
                  </a:cubicBezTo>
                  <a:cubicBezTo>
                    <a:pt x="29" y="41"/>
                    <a:pt x="29" y="41"/>
                    <a:pt x="29" y="41"/>
                  </a:cubicBezTo>
                  <a:cubicBezTo>
                    <a:pt x="54" y="21"/>
                    <a:pt x="54" y="21"/>
                    <a:pt x="54" y="21"/>
                  </a:cubicBezTo>
                  <a:cubicBezTo>
                    <a:pt x="57" y="24"/>
                    <a:pt x="57" y="24"/>
                    <a:pt x="57" y="24"/>
                  </a:cubicBezTo>
                  <a:lnTo>
                    <a:pt x="29" y="56"/>
                  </a:lnTo>
                  <a:close/>
                </a:path>
              </a:pathLst>
            </a:custGeom>
            <a:solidFill>
              <a:srgbClr val="EDE81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69" name="Freeform 158"/>
            <p:cNvSpPr>
              <a:spLocks noEditPoints="1"/>
            </p:cNvSpPr>
            <p:nvPr/>
          </p:nvSpPr>
          <p:spPr bwMode="auto">
            <a:xfrm>
              <a:off x="3486" y="2874"/>
              <a:ext cx="105" cy="120"/>
            </a:xfrm>
            <a:custGeom>
              <a:avLst/>
              <a:gdLst>
                <a:gd name="T0" fmla="*/ 55 w 86"/>
                <a:gd name="T1" fmla="*/ 14 h 98"/>
                <a:gd name="T2" fmla="*/ 55 w 86"/>
                <a:gd name="T3" fmla="*/ 27 h 98"/>
                <a:gd name="T4" fmla="*/ 65 w 86"/>
                <a:gd name="T5" fmla="*/ 33 h 98"/>
                <a:gd name="T6" fmla="*/ 74 w 86"/>
                <a:gd name="T7" fmla="*/ 55 h 98"/>
                <a:gd name="T8" fmla="*/ 65 w 86"/>
                <a:gd name="T9" fmla="*/ 76 h 98"/>
                <a:gd name="T10" fmla="*/ 43 w 86"/>
                <a:gd name="T11" fmla="*/ 85 h 98"/>
                <a:gd name="T12" fmla="*/ 22 w 86"/>
                <a:gd name="T13" fmla="*/ 76 h 98"/>
                <a:gd name="T14" fmla="*/ 13 w 86"/>
                <a:gd name="T15" fmla="*/ 55 h 98"/>
                <a:gd name="T16" fmla="*/ 22 w 86"/>
                <a:gd name="T17" fmla="*/ 33 h 98"/>
                <a:gd name="T18" fmla="*/ 31 w 86"/>
                <a:gd name="T19" fmla="*/ 27 h 98"/>
                <a:gd name="T20" fmla="*/ 31 w 86"/>
                <a:gd name="T21" fmla="*/ 14 h 98"/>
                <a:gd name="T22" fmla="*/ 0 w 86"/>
                <a:gd name="T23" fmla="*/ 55 h 98"/>
                <a:gd name="T24" fmla="*/ 43 w 86"/>
                <a:gd name="T25" fmla="*/ 98 h 98"/>
                <a:gd name="T26" fmla="*/ 86 w 86"/>
                <a:gd name="T27" fmla="*/ 55 h 98"/>
                <a:gd name="T28" fmla="*/ 55 w 86"/>
                <a:gd name="T29" fmla="*/ 14 h 98"/>
                <a:gd name="T30" fmla="*/ 37 w 86"/>
                <a:gd name="T31" fmla="*/ 0 h 98"/>
                <a:gd name="T32" fmla="*/ 49 w 86"/>
                <a:gd name="T33" fmla="*/ 0 h 98"/>
                <a:gd name="T34" fmla="*/ 49 w 86"/>
                <a:gd name="T35" fmla="*/ 49 h 98"/>
                <a:gd name="T36" fmla="*/ 37 w 86"/>
                <a:gd name="T37" fmla="*/ 49 h 98"/>
                <a:gd name="T38" fmla="*/ 37 w 86"/>
                <a:gd name="T39" fmla="*/ 0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86" h="98">
                  <a:moveTo>
                    <a:pt x="55" y="14"/>
                  </a:moveTo>
                  <a:cubicBezTo>
                    <a:pt x="55" y="27"/>
                    <a:pt x="55" y="27"/>
                    <a:pt x="55" y="27"/>
                  </a:cubicBezTo>
                  <a:cubicBezTo>
                    <a:pt x="59" y="28"/>
                    <a:pt x="62" y="30"/>
                    <a:pt x="65" y="33"/>
                  </a:cubicBezTo>
                  <a:cubicBezTo>
                    <a:pt x="71" y="39"/>
                    <a:pt x="74" y="47"/>
                    <a:pt x="74" y="55"/>
                  </a:cubicBezTo>
                  <a:cubicBezTo>
                    <a:pt x="74" y="63"/>
                    <a:pt x="71" y="71"/>
                    <a:pt x="65" y="76"/>
                  </a:cubicBezTo>
                  <a:cubicBezTo>
                    <a:pt x="59" y="82"/>
                    <a:pt x="51" y="85"/>
                    <a:pt x="43" y="85"/>
                  </a:cubicBezTo>
                  <a:cubicBezTo>
                    <a:pt x="35" y="85"/>
                    <a:pt x="27" y="82"/>
                    <a:pt x="22" y="76"/>
                  </a:cubicBezTo>
                  <a:cubicBezTo>
                    <a:pt x="16" y="71"/>
                    <a:pt x="13" y="63"/>
                    <a:pt x="13" y="55"/>
                  </a:cubicBezTo>
                  <a:cubicBezTo>
                    <a:pt x="13" y="47"/>
                    <a:pt x="16" y="39"/>
                    <a:pt x="22" y="33"/>
                  </a:cubicBezTo>
                  <a:cubicBezTo>
                    <a:pt x="24" y="30"/>
                    <a:pt x="27" y="28"/>
                    <a:pt x="31" y="27"/>
                  </a:cubicBezTo>
                  <a:cubicBezTo>
                    <a:pt x="31" y="14"/>
                    <a:pt x="31" y="14"/>
                    <a:pt x="31" y="14"/>
                  </a:cubicBezTo>
                  <a:cubicBezTo>
                    <a:pt x="13" y="19"/>
                    <a:pt x="0" y="35"/>
                    <a:pt x="0" y="55"/>
                  </a:cubicBezTo>
                  <a:cubicBezTo>
                    <a:pt x="0" y="78"/>
                    <a:pt x="20" y="98"/>
                    <a:pt x="43" y="98"/>
                  </a:cubicBezTo>
                  <a:cubicBezTo>
                    <a:pt x="67" y="98"/>
                    <a:pt x="86" y="78"/>
                    <a:pt x="86" y="55"/>
                  </a:cubicBezTo>
                  <a:cubicBezTo>
                    <a:pt x="86" y="35"/>
                    <a:pt x="73" y="19"/>
                    <a:pt x="55" y="14"/>
                  </a:cubicBezTo>
                  <a:close/>
                  <a:moveTo>
                    <a:pt x="37" y="0"/>
                  </a:moveTo>
                  <a:cubicBezTo>
                    <a:pt x="49" y="0"/>
                    <a:pt x="49" y="0"/>
                    <a:pt x="49" y="0"/>
                  </a:cubicBezTo>
                  <a:cubicBezTo>
                    <a:pt x="49" y="49"/>
                    <a:pt x="49" y="49"/>
                    <a:pt x="49" y="49"/>
                  </a:cubicBezTo>
                  <a:cubicBezTo>
                    <a:pt x="37" y="49"/>
                    <a:pt x="37" y="49"/>
                    <a:pt x="37" y="49"/>
                  </a:cubicBezTo>
                  <a:lnTo>
                    <a:pt x="37" y="0"/>
                  </a:lnTo>
                  <a:close/>
                </a:path>
              </a:pathLst>
            </a:custGeom>
            <a:solidFill>
              <a:srgbClr val="00B5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70" name="Freeform 159"/>
            <p:cNvSpPr>
              <a:spLocks/>
            </p:cNvSpPr>
            <p:nvPr/>
          </p:nvSpPr>
          <p:spPr bwMode="auto">
            <a:xfrm>
              <a:off x="3354" y="2998"/>
              <a:ext cx="143" cy="118"/>
            </a:xfrm>
            <a:custGeom>
              <a:avLst/>
              <a:gdLst>
                <a:gd name="T0" fmla="*/ 57 w 116"/>
                <a:gd name="T1" fmla="*/ 1 h 96"/>
                <a:gd name="T2" fmla="*/ 48 w 116"/>
                <a:gd name="T3" fmla="*/ 8 h 96"/>
                <a:gd name="T4" fmla="*/ 55 w 116"/>
                <a:gd name="T5" fmla="*/ 18 h 96"/>
                <a:gd name="T6" fmla="*/ 85 w 116"/>
                <a:gd name="T7" fmla="*/ 22 h 96"/>
                <a:gd name="T8" fmla="*/ 5 w 116"/>
                <a:gd name="T9" fmla="*/ 81 h 96"/>
                <a:gd name="T10" fmla="*/ 3 w 116"/>
                <a:gd name="T11" fmla="*/ 93 h 96"/>
                <a:gd name="T12" fmla="*/ 8 w 116"/>
                <a:gd name="T13" fmla="*/ 96 h 96"/>
                <a:gd name="T14" fmla="*/ 15 w 116"/>
                <a:gd name="T15" fmla="*/ 95 h 96"/>
                <a:gd name="T16" fmla="*/ 95 w 116"/>
                <a:gd name="T17" fmla="*/ 36 h 96"/>
                <a:gd name="T18" fmla="*/ 90 w 116"/>
                <a:gd name="T19" fmla="*/ 66 h 96"/>
                <a:gd name="T20" fmla="*/ 97 w 116"/>
                <a:gd name="T21" fmla="*/ 76 h 96"/>
                <a:gd name="T22" fmla="*/ 107 w 116"/>
                <a:gd name="T23" fmla="*/ 69 h 96"/>
                <a:gd name="T24" fmla="*/ 116 w 116"/>
                <a:gd name="T25" fmla="*/ 10 h 96"/>
                <a:gd name="T26" fmla="*/ 57 w 116"/>
                <a:gd name="T27" fmla="*/ 1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6" h="96">
                  <a:moveTo>
                    <a:pt x="57" y="1"/>
                  </a:moveTo>
                  <a:cubicBezTo>
                    <a:pt x="53" y="0"/>
                    <a:pt x="48" y="3"/>
                    <a:pt x="48" y="8"/>
                  </a:cubicBezTo>
                  <a:cubicBezTo>
                    <a:pt x="47" y="12"/>
                    <a:pt x="50" y="17"/>
                    <a:pt x="55" y="18"/>
                  </a:cubicBezTo>
                  <a:cubicBezTo>
                    <a:pt x="85" y="22"/>
                    <a:pt x="85" y="22"/>
                    <a:pt x="85" y="22"/>
                  </a:cubicBezTo>
                  <a:cubicBezTo>
                    <a:pt x="5" y="81"/>
                    <a:pt x="5" y="81"/>
                    <a:pt x="5" y="81"/>
                  </a:cubicBezTo>
                  <a:cubicBezTo>
                    <a:pt x="1" y="84"/>
                    <a:pt x="0" y="89"/>
                    <a:pt x="3" y="93"/>
                  </a:cubicBezTo>
                  <a:cubicBezTo>
                    <a:pt x="4" y="95"/>
                    <a:pt x="6" y="96"/>
                    <a:pt x="8" y="96"/>
                  </a:cubicBezTo>
                  <a:cubicBezTo>
                    <a:pt x="10" y="96"/>
                    <a:pt x="13" y="96"/>
                    <a:pt x="15" y="95"/>
                  </a:cubicBezTo>
                  <a:cubicBezTo>
                    <a:pt x="95" y="36"/>
                    <a:pt x="95" y="36"/>
                    <a:pt x="95" y="36"/>
                  </a:cubicBezTo>
                  <a:cubicBezTo>
                    <a:pt x="90" y="66"/>
                    <a:pt x="90" y="66"/>
                    <a:pt x="90" y="66"/>
                  </a:cubicBezTo>
                  <a:cubicBezTo>
                    <a:pt x="90" y="71"/>
                    <a:pt x="93" y="75"/>
                    <a:pt x="97" y="76"/>
                  </a:cubicBezTo>
                  <a:cubicBezTo>
                    <a:pt x="102" y="76"/>
                    <a:pt x="106" y="73"/>
                    <a:pt x="107" y="69"/>
                  </a:cubicBezTo>
                  <a:cubicBezTo>
                    <a:pt x="116" y="10"/>
                    <a:pt x="116" y="10"/>
                    <a:pt x="116" y="10"/>
                  </a:cubicBezTo>
                  <a:lnTo>
                    <a:pt x="57" y="1"/>
                  </a:lnTo>
                  <a:close/>
                </a:path>
              </a:pathLst>
            </a:custGeom>
            <a:solidFill>
              <a:srgbClr val="8C1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71" name="Freeform 160"/>
            <p:cNvSpPr>
              <a:spLocks noEditPoints="1"/>
            </p:cNvSpPr>
            <p:nvPr/>
          </p:nvSpPr>
          <p:spPr bwMode="auto">
            <a:xfrm>
              <a:off x="3672" y="2822"/>
              <a:ext cx="123" cy="130"/>
            </a:xfrm>
            <a:custGeom>
              <a:avLst/>
              <a:gdLst>
                <a:gd name="T0" fmla="*/ 90 w 100"/>
                <a:gd name="T1" fmla="*/ 0 h 106"/>
                <a:gd name="T2" fmla="*/ 10 w 100"/>
                <a:gd name="T3" fmla="*/ 0 h 106"/>
                <a:gd name="T4" fmla="*/ 0 w 100"/>
                <a:gd name="T5" fmla="*/ 10 h 106"/>
                <a:gd name="T6" fmla="*/ 0 w 100"/>
                <a:gd name="T7" fmla="*/ 96 h 106"/>
                <a:gd name="T8" fmla="*/ 10 w 100"/>
                <a:gd name="T9" fmla="*/ 106 h 106"/>
                <a:gd name="T10" fmla="*/ 90 w 100"/>
                <a:gd name="T11" fmla="*/ 106 h 106"/>
                <a:gd name="T12" fmla="*/ 100 w 100"/>
                <a:gd name="T13" fmla="*/ 96 h 106"/>
                <a:gd name="T14" fmla="*/ 100 w 100"/>
                <a:gd name="T15" fmla="*/ 10 h 106"/>
                <a:gd name="T16" fmla="*/ 90 w 100"/>
                <a:gd name="T17" fmla="*/ 0 h 106"/>
                <a:gd name="T18" fmla="*/ 86 w 100"/>
                <a:gd name="T19" fmla="*/ 93 h 106"/>
                <a:gd name="T20" fmla="*/ 13 w 100"/>
                <a:gd name="T21" fmla="*/ 93 h 106"/>
                <a:gd name="T22" fmla="*/ 13 w 100"/>
                <a:gd name="T23" fmla="*/ 13 h 106"/>
                <a:gd name="T24" fmla="*/ 86 w 100"/>
                <a:gd name="T25" fmla="*/ 13 h 106"/>
                <a:gd name="T26" fmla="*/ 86 w 100"/>
                <a:gd name="T27" fmla="*/ 93 h 106"/>
                <a:gd name="T28" fmla="*/ 26 w 100"/>
                <a:gd name="T29" fmla="*/ 47 h 106"/>
                <a:gd name="T30" fmla="*/ 73 w 100"/>
                <a:gd name="T31" fmla="*/ 47 h 106"/>
                <a:gd name="T32" fmla="*/ 73 w 100"/>
                <a:gd name="T33" fmla="*/ 53 h 106"/>
                <a:gd name="T34" fmla="*/ 26 w 100"/>
                <a:gd name="T35" fmla="*/ 53 h 106"/>
                <a:gd name="T36" fmla="*/ 26 w 100"/>
                <a:gd name="T37" fmla="*/ 47 h 106"/>
                <a:gd name="T38" fmla="*/ 26 w 100"/>
                <a:gd name="T39" fmla="*/ 60 h 106"/>
                <a:gd name="T40" fmla="*/ 73 w 100"/>
                <a:gd name="T41" fmla="*/ 60 h 106"/>
                <a:gd name="T42" fmla="*/ 73 w 100"/>
                <a:gd name="T43" fmla="*/ 66 h 106"/>
                <a:gd name="T44" fmla="*/ 26 w 100"/>
                <a:gd name="T45" fmla="*/ 66 h 106"/>
                <a:gd name="T46" fmla="*/ 26 w 100"/>
                <a:gd name="T47" fmla="*/ 60 h 106"/>
                <a:gd name="T48" fmla="*/ 26 w 100"/>
                <a:gd name="T49" fmla="*/ 73 h 106"/>
                <a:gd name="T50" fmla="*/ 73 w 100"/>
                <a:gd name="T51" fmla="*/ 73 h 106"/>
                <a:gd name="T52" fmla="*/ 73 w 100"/>
                <a:gd name="T53" fmla="*/ 80 h 106"/>
                <a:gd name="T54" fmla="*/ 26 w 100"/>
                <a:gd name="T55" fmla="*/ 80 h 106"/>
                <a:gd name="T56" fmla="*/ 26 w 100"/>
                <a:gd name="T57" fmla="*/ 73 h 106"/>
                <a:gd name="T58" fmla="*/ 26 w 100"/>
                <a:gd name="T59" fmla="*/ 33 h 106"/>
                <a:gd name="T60" fmla="*/ 73 w 100"/>
                <a:gd name="T61" fmla="*/ 33 h 106"/>
                <a:gd name="T62" fmla="*/ 73 w 100"/>
                <a:gd name="T63" fmla="*/ 40 h 106"/>
                <a:gd name="T64" fmla="*/ 26 w 100"/>
                <a:gd name="T65" fmla="*/ 40 h 106"/>
                <a:gd name="T66" fmla="*/ 26 w 100"/>
                <a:gd name="T67" fmla="*/ 3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0" h="106">
                  <a:moveTo>
                    <a:pt x="90" y="0"/>
                  </a:moveTo>
                  <a:cubicBezTo>
                    <a:pt x="10" y="0"/>
                    <a:pt x="10" y="0"/>
                    <a:pt x="10" y="0"/>
                  </a:cubicBezTo>
                  <a:cubicBezTo>
                    <a:pt x="4" y="0"/>
                    <a:pt x="0" y="4"/>
                    <a:pt x="0" y="10"/>
                  </a:cubicBezTo>
                  <a:cubicBezTo>
                    <a:pt x="0" y="96"/>
                    <a:pt x="0" y="96"/>
                    <a:pt x="0" y="96"/>
                  </a:cubicBezTo>
                  <a:cubicBezTo>
                    <a:pt x="0" y="102"/>
                    <a:pt x="4" y="106"/>
                    <a:pt x="10" y="106"/>
                  </a:cubicBezTo>
                  <a:cubicBezTo>
                    <a:pt x="90" y="106"/>
                    <a:pt x="90" y="106"/>
                    <a:pt x="90" y="106"/>
                  </a:cubicBezTo>
                  <a:cubicBezTo>
                    <a:pt x="95" y="106"/>
                    <a:pt x="100" y="102"/>
                    <a:pt x="100" y="96"/>
                  </a:cubicBezTo>
                  <a:cubicBezTo>
                    <a:pt x="100" y="10"/>
                    <a:pt x="100" y="10"/>
                    <a:pt x="100" y="10"/>
                  </a:cubicBezTo>
                  <a:cubicBezTo>
                    <a:pt x="100" y="4"/>
                    <a:pt x="95" y="0"/>
                    <a:pt x="90" y="0"/>
                  </a:cubicBezTo>
                  <a:close/>
                  <a:moveTo>
                    <a:pt x="86" y="93"/>
                  </a:moveTo>
                  <a:cubicBezTo>
                    <a:pt x="13" y="93"/>
                    <a:pt x="13" y="93"/>
                    <a:pt x="13" y="93"/>
                  </a:cubicBezTo>
                  <a:cubicBezTo>
                    <a:pt x="13" y="13"/>
                    <a:pt x="13" y="13"/>
                    <a:pt x="13" y="13"/>
                  </a:cubicBezTo>
                  <a:cubicBezTo>
                    <a:pt x="86" y="13"/>
                    <a:pt x="86" y="13"/>
                    <a:pt x="86" y="13"/>
                  </a:cubicBezTo>
                  <a:lnTo>
                    <a:pt x="86" y="93"/>
                  </a:lnTo>
                  <a:close/>
                  <a:moveTo>
                    <a:pt x="26" y="47"/>
                  </a:moveTo>
                  <a:cubicBezTo>
                    <a:pt x="73" y="47"/>
                    <a:pt x="73" y="47"/>
                    <a:pt x="73" y="47"/>
                  </a:cubicBezTo>
                  <a:cubicBezTo>
                    <a:pt x="73" y="53"/>
                    <a:pt x="73" y="53"/>
                    <a:pt x="73" y="53"/>
                  </a:cubicBezTo>
                  <a:cubicBezTo>
                    <a:pt x="26" y="53"/>
                    <a:pt x="26" y="53"/>
                    <a:pt x="26" y="53"/>
                  </a:cubicBezTo>
                  <a:lnTo>
                    <a:pt x="26" y="47"/>
                  </a:lnTo>
                  <a:close/>
                  <a:moveTo>
                    <a:pt x="26" y="60"/>
                  </a:moveTo>
                  <a:cubicBezTo>
                    <a:pt x="73" y="60"/>
                    <a:pt x="73" y="60"/>
                    <a:pt x="73" y="60"/>
                  </a:cubicBezTo>
                  <a:cubicBezTo>
                    <a:pt x="73" y="66"/>
                    <a:pt x="73" y="66"/>
                    <a:pt x="73" y="66"/>
                  </a:cubicBezTo>
                  <a:cubicBezTo>
                    <a:pt x="26" y="66"/>
                    <a:pt x="26" y="66"/>
                    <a:pt x="26" y="66"/>
                  </a:cubicBezTo>
                  <a:lnTo>
                    <a:pt x="26" y="60"/>
                  </a:lnTo>
                  <a:close/>
                  <a:moveTo>
                    <a:pt x="26" y="73"/>
                  </a:moveTo>
                  <a:cubicBezTo>
                    <a:pt x="73" y="73"/>
                    <a:pt x="73" y="73"/>
                    <a:pt x="73" y="73"/>
                  </a:cubicBezTo>
                  <a:cubicBezTo>
                    <a:pt x="73" y="80"/>
                    <a:pt x="73" y="80"/>
                    <a:pt x="73" y="80"/>
                  </a:cubicBezTo>
                  <a:cubicBezTo>
                    <a:pt x="26" y="80"/>
                    <a:pt x="26" y="80"/>
                    <a:pt x="26" y="80"/>
                  </a:cubicBezTo>
                  <a:lnTo>
                    <a:pt x="26" y="73"/>
                  </a:lnTo>
                  <a:close/>
                  <a:moveTo>
                    <a:pt x="26" y="33"/>
                  </a:moveTo>
                  <a:cubicBezTo>
                    <a:pt x="73" y="33"/>
                    <a:pt x="73" y="33"/>
                    <a:pt x="73" y="33"/>
                  </a:cubicBezTo>
                  <a:cubicBezTo>
                    <a:pt x="73" y="40"/>
                    <a:pt x="73" y="40"/>
                    <a:pt x="73" y="40"/>
                  </a:cubicBezTo>
                  <a:cubicBezTo>
                    <a:pt x="26" y="40"/>
                    <a:pt x="26" y="40"/>
                    <a:pt x="26" y="40"/>
                  </a:cubicBezTo>
                  <a:lnTo>
                    <a:pt x="26" y="33"/>
                  </a:lnTo>
                  <a:close/>
                </a:path>
              </a:pathLst>
            </a:custGeom>
            <a:solidFill>
              <a:srgbClr val="EA1D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72" name="Freeform 161"/>
            <p:cNvSpPr>
              <a:spLocks/>
            </p:cNvSpPr>
            <p:nvPr/>
          </p:nvSpPr>
          <p:spPr bwMode="auto">
            <a:xfrm>
              <a:off x="3827" y="2838"/>
              <a:ext cx="140" cy="140"/>
            </a:xfrm>
            <a:custGeom>
              <a:avLst/>
              <a:gdLst>
                <a:gd name="T0" fmla="*/ 86 w 114"/>
                <a:gd name="T1" fmla="*/ 72 h 114"/>
                <a:gd name="T2" fmla="*/ 66 w 114"/>
                <a:gd name="T3" fmla="*/ 52 h 114"/>
                <a:gd name="T4" fmla="*/ 114 w 114"/>
                <a:gd name="T5" fmla="*/ 16 h 114"/>
                <a:gd name="T6" fmla="*/ 100 w 114"/>
                <a:gd name="T7" fmla="*/ 2 h 114"/>
                <a:gd name="T8" fmla="*/ 40 w 114"/>
                <a:gd name="T9" fmla="*/ 26 h 114"/>
                <a:gd name="T10" fmla="*/ 21 w 114"/>
                <a:gd name="T11" fmla="*/ 7 h 114"/>
                <a:gd name="T12" fmla="*/ 4 w 114"/>
                <a:gd name="T13" fmla="*/ 4 h 114"/>
                <a:gd name="T14" fmla="*/ 7 w 114"/>
                <a:gd name="T15" fmla="*/ 21 h 114"/>
                <a:gd name="T16" fmla="*/ 26 w 114"/>
                <a:gd name="T17" fmla="*/ 40 h 114"/>
                <a:gd name="T18" fmla="*/ 2 w 114"/>
                <a:gd name="T19" fmla="*/ 100 h 114"/>
                <a:gd name="T20" fmla="*/ 16 w 114"/>
                <a:gd name="T21" fmla="*/ 114 h 114"/>
                <a:gd name="T22" fmla="*/ 52 w 114"/>
                <a:gd name="T23" fmla="*/ 66 h 114"/>
                <a:gd name="T24" fmla="*/ 72 w 114"/>
                <a:gd name="T25" fmla="*/ 86 h 114"/>
                <a:gd name="T26" fmla="*/ 72 w 114"/>
                <a:gd name="T27" fmla="*/ 114 h 114"/>
                <a:gd name="T28" fmla="*/ 86 w 114"/>
                <a:gd name="T29" fmla="*/ 114 h 114"/>
                <a:gd name="T30" fmla="*/ 93 w 114"/>
                <a:gd name="T31" fmla="*/ 93 h 114"/>
                <a:gd name="T32" fmla="*/ 114 w 114"/>
                <a:gd name="T33" fmla="*/ 86 h 114"/>
                <a:gd name="T34" fmla="*/ 114 w 114"/>
                <a:gd name="T35" fmla="*/ 72 h 114"/>
                <a:gd name="T36" fmla="*/ 86 w 114"/>
                <a:gd name="T37" fmla="*/ 72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4" h="114">
                  <a:moveTo>
                    <a:pt x="86" y="72"/>
                  </a:moveTo>
                  <a:cubicBezTo>
                    <a:pt x="66" y="52"/>
                    <a:pt x="66" y="52"/>
                    <a:pt x="66" y="52"/>
                  </a:cubicBezTo>
                  <a:cubicBezTo>
                    <a:pt x="114" y="16"/>
                    <a:pt x="114" y="16"/>
                    <a:pt x="114" y="16"/>
                  </a:cubicBezTo>
                  <a:cubicBezTo>
                    <a:pt x="100" y="2"/>
                    <a:pt x="100" y="2"/>
                    <a:pt x="100" y="2"/>
                  </a:cubicBezTo>
                  <a:cubicBezTo>
                    <a:pt x="40" y="26"/>
                    <a:pt x="40" y="26"/>
                    <a:pt x="40" y="26"/>
                  </a:cubicBezTo>
                  <a:cubicBezTo>
                    <a:pt x="21" y="7"/>
                    <a:pt x="21" y="7"/>
                    <a:pt x="21" y="7"/>
                  </a:cubicBezTo>
                  <a:cubicBezTo>
                    <a:pt x="16" y="2"/>
                    <a:pt x="8" y="0"/>
                    <a:pt x="4" y="4"/>
                  </a:cubicBezTo>
                  <a:cubicBezTo>
                    <a:pt x="0" y="8"/>
                    <a:pt x="2" y="16"/>
                    <a:pt x="7" y="21"/>
                  </a:cubicBezTo>
                  <a:cubicBezTo>
                    <a:pt x="26" y="40"/>
                    <a:pt x="26" y="40"/>
                    <a:pt x="26" y="40"/>
                  </a:cubicBezTo>
                  <a:cubicBezTo>
                    <a:pt x="2" y="100"/>
                    <a:pt x="2" y="100"/>
                    <a:pt x="2" y="100"/>
                  </a:cubicBezTo>
                  <a:cubicBezTo>
                    <a:pt x="16" y="114"/>
                    <a:pt x="16" y="114"/>
                    <a:pt x="16" y="114"/>
                  </a:cubicBezTo>
                  <a:cubicBezTo>
                    <a:pt x="52" y="66"/>
                    <a:pt x="52" y="66"/>
                    <a:pt x="52" y="66"/>
                  </a:cubicBezTo>
                  <a:cubicBezTo>
                    <a:pt x="72" y="86"/>
                    <a:pt x="72" y="86"/>
                    <a:pt x="72" y="86"/>
                  </a:cubicBezTo>
                  <a:cubicBezTo>
                    <a:pt x="72" y="114"/>
                    <a:pt x="72" y="114"/>
                    <a:pt x="72" y="114"/>
                  </a:cubicBezTo>
                  <a:cubicBezTo>
                    <a:pt x="86" y="114"/>
                    <a:pt x="86" y="114"/>
                    <a:pt x="86" y="114"/>
                  </a:cubicBezTo>
                  <a:cubicBezTo>
                    <a:pt x="93" y="93"/>
                    <a:pt x="93" y="93"/>
                    <a:pt x="93" y="93"/>
                  </a:cubicBezTo>
                  <a:cubicBezTo>
                    <a:pt x="114" y="86"/>
                    <a:pt x="114" y="86"/>
                    <a:pt x="114" y="86"/>
                  </a:cubicBezTo>
                  <a:cubicBezTo>
                    <a:pt x="114" y="72"/>
                    <a:pt x="114" y="72"/>
                    <a:pt x="114" y="72"/>
                  </a:cubicBezTo>
                  <a:cubicBezTo>
                    <a:pt x="86" y="72"/>
                    <a:pt x="86" y="72"/>
                    <a:pt x="86" y="72"/>
                  </a:cubicBezTo>
                  <a:close/>
                </a:path>
              </a:pathLst>
            </a:custGeom>
            <a:solidFill>
              <a:srgbClr val="73228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73" name="Freeform 162"/>
            <p:cNvSpPr>
              <a:spLocks/>
            </p:cNvSpPr>
            <p:nvPr/>
          </p:nvSpPr>
          <p:spPr bwMode="auto">
            <a:xfrm>
              <a:off x="3836" y="3011"/>
              <a:ext cx="132" cy="109"/>
            </a:xfrm>
            <a:custGeom>
              <a:avLst/>
              <a:gdLst>
                <a:gd name="T0" fmla="*/ 108 w 108"/>
                <a:gd name="T1" fmla="*/ 10 h 88"/>
                <a:gd name="T2" fmla="*/ 96 w 108"/>
                <a:gd name="T3" fmla="*/ 14 h 88"/>
                <a:gd name="T4" fmla="*/ 105 w 108"/>
                <a:gd name="T5" fmla="*/ 2 h 88"/>
                <a:gd name="T6" fmla="*/ 91 w 108"/>
                <a:gd name="T7" fmla="*/ 7 h 88"/>
                <a:gd name="T8" fmla="*/ 75 w 108"/>
                <a:gd name="T9" fmla="*/ 0 h 88"/>
                <a:gd name="T10" fmla="*/ 53 w 108"/>
                <a:gd name="T11" fmla="*/ 22 h 88"/>
                <a:gd name="T12" fmla="*/ 54 w 108"/>
                <a:gd name="T13" fmla="*/ 27 h 88"/>
                <a:gd name="T14" fmla="*/ 8 w 108"/>
                <a:gd name="T15" fmla="*/ 4 h 88"/>
                <a:gd name="T16" fmla="*/ 5 w 108"/>
                <a:gd name="T17" fmla="*/ 15 h 88"/>
                <a:gd name="T18" fmla="*/ 15 w 108"/>
                <a:gd name="T19" fmla="*/ 34 h 88"/>
                <a:gd name="T20" fmla="*/ 5 w 108"/>
                <a:gd name="T21" fmla="*/ 31 h 88"/>
                <a:gd name="T22" fmla="*/ 5 w 108"/>
                <a:gd name="T23" fmla="*/ 31 h 88"/>
                <a:gd name="T24" fmla="*/ 23 w 108"/>
                <a:gd name="T25" fmla="*/ 53 h 88"/>
                <a:gd name="T26" fmla="*/ 17 w 108"/>
                <a:gd name="T27" fmla="*/ 54 h 88"/>
                <a:gd name="T28" fmla="*/ 13 w 108"/>
                <a:gd name="T29" fmla="*/ 53 h 88"/>
                <a:gd name="T30" fmla="*/ 33 w 108"/>
                <a:gd name="T31" fmla="*/ 69 h 88"/>
                <a:gd name="T32" fmla="*/ 6 w 108"/>
                <a:gd name="T33" fmla="*/ 78 h 88"/>
                <a:gd name="T34" fmla="*/ 0 w 108"/>
                <a:gd name="T35" fmla="*/ 78 h 88"/>
                <a:gd name="T36" fmla="*/ 34 w 108"/>
                <a:gd name="T37" fmla="*/ 88 h 88"/>
                <a:gd name="T38" fmla="*/ 97 w 108"/>
                <a:gd name="T39" fmla="*/ 25 h 88"/>
                <a:gd name="T40" fmla="*/ 97 w 108"/>
                <a:gd name="T41" fmla="*/ 22 h 88"/>
                <a:gd name="T42" fmla="*/ 108 w 108"/>
                <a:gd name="T43"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88">
                  <a:moveTo>
                    <a:pt x="108" y="10"/>
                  </a:moveTo>
                  <a:cubicBezTo>
                    <a:pt x="104" y="12"/>
                    <a:pt x="100" y="13"/>
                    <a:pt x="96" y="14"/>
                  </a:cubicBezTo>
                  <a:cubicBezTo>
                    <a:pt x="100" y="11"/>
                    <a:pt x="104" y="7"/>
                    <a:pt x="105" y="2"/>
                  </a:cubicBezTo>
                  <a:cubicBezTo>
                    <a:pt x="101" y="4"/>
                    <a:pt x="96" y="6"/>
                    <a:pt x="91" y="7"/>
                  </a:cubicBezTo>
                  <a:cubicBezTo>
                    <a:pt x="87" y="3"/>
                    <a:pt x="81" y="0"/>
                    <a:pt x="75" y="0"/>
                  </a:cubicBezTo>
                  <a:cubicBezTo>
                    <a:pt x="63" y="0"/>
                    <a:pt x="53" y="10"/>
                    <a:pt x="53" y="22"/>
                  </a:cubicBezTo>
                  <a:cubicBezTo>
                    <a:pt x="53" y="24"/>
                    <a:pt x="53" y="26"/>
                    <a:pt x="54" y="27"/>
                  </a:cubicBezTo>
                  <a:cubicBezTo>
                    <a:pt x="35" y="26"/>
                    <a:pt x="19" y="17"/>
                    <a:pt x="8" y="4"/>
                  </a:cubicBezTo>
                  <a:cubicBezTo>
                    <a:pt x="6" y="7"/>
                    <a:pt x="5" y="11"/>
                    <a:pt x="5" y="15"/>
                  </a:cubicBezTo>
                  <a:cubicBezTo>
                    <a:pt x="5" y="23"/>
                    <a:pt x="9" y="30"/>
                    <a:pt x="15" y="34"/>
                  </a:cubicBezTo>
                  <a:cubicBezTo>
                    <a:pt x="11" y="33"/>
                    <a:pt x="8" y="33"/>
                    <a:pt x="5" y="31"/>
                  </a:cubicBezTo>
                  <a:cubicBezTo>
                    <a:pt x="5" y="31"/>
                    <a:pt x="5" y="31"/>
                    <a:pt x="5" y="31"/>
                  </a:cubicBezTo>
                  <a:cubicBezTo>
                    <a:pt x="5" y="42"/>
                    <a:pt x="12" y="51"/>
                    <a:pt x="23" y="53"/>
                  </a:cubicBezTo>
                  <a:cubicBezTo>
                    <a:pt x="21" y="53"/>
                    <a:pt x="19" y="54"/>
                    <a:pt x="17" y="54"/>
                  </a:cubicBezTo>
                  <a:cubicBezTo>
                    <a:pt x="15" y="54"/>
                    <a:pt x="14" y="53"/>
                    <a:pt x="13" y="53"/>
                  </a:cubicBezTo>
                  <a:cubicBezTo>
                    <a:pt x="15" y="62"/>
                    <a:pt x="23" y="68"/>
                    <a:pt x="33" y="69"/>
                  </a:cubicBezTo>
                  <a:cubicBezTo>
                    <a:pt x="26" y="74"/>
                    <a:pt x="16" y="78"/>
                    <a:pt x="6" y="78"/>
                  </a:cubicBezTo>
                  <a:cubicBezTo>
                    <a:pt x="4" y="78"/>
                    <a:pt x="2" y="78"/>
                    <a:pt x="0" y="78"/>
                  </a:cubicBezTo>
                  <a:cubicBezTo>
                    <a:pt x="10" y="84"/>
                    <a:pt x="22" y="88"/>
                    <a:pt x="34" y="88"/>
                  </a:cubicBezTo>
                  <a:cubicBezTo>
                    <a:pt x="75" y="88"/>
                    <a:pt x="97" y="54"/>
                    <a:pt x="97" y="25"/>
                  </a:cubicBezTo>
                  <a:cubicBezTo>
                    <a:pt x="97" y="24"/>
                    <a:pt x="97" y="23"/>
                    <a:pt x="97" y="22"/>
                  </a:cubicBezTo>
                  <a:cubicBezTo>
                    <a:pt x="102" y="19"/>
                    <a:pt x="105" y="15"/>
                    <a:pt x="108" y="10"/>
                  </a:cubicBezTo>
                  <a:close/>
                </a:path>
              </a:pathLst>
            </a:custGeom>
            <a:solidFill>
              <a:srgbClr val="FF9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74" name="Freeform 163"/>
            <p:cNvSpPr>
              <a:spLocks/>
            </p:cNvSpPr>
            <p:nvPr/>
          </p:nvSpPr>
          <p:spPr bwMode="auto">
            <a:xfrm>
              <a:off x="4032" y="3079"/>
              <a:ext cx="93" cy="97"/>
            </a:xfrm>
            <a:custGeom>
              <a:avLst/>
              <a:gdLst>
                <a:gd name="T0" fmla="*/ 49 w 93"/>
                <a:gd name="T1" fmla="*/ 0 h 97"/>
                <a:gd name="T2" fmla="*/ 49 w 93"/>
                <a:gd name="T3" fmla="*/ 44 h 97"/>
                <a:gd name="T4" fmla="*/ 93 w 93"/>
                <a:gd name="T5" fmla="*/ 0 h 97"/>
                <a:gd name="T6" fmla="*/ 93 w 93"/>
                <a:gd name="T7" fmla="*/ 97 h 97"/>
                <a:gd name="T8" fmla="*/ 49 w 93"/>
                <a:gd name="T9" fmla="*/ 53 h 97"/>
                <a:gd name="T10" fmla="*/ 49 w 93"/>
                <a:gd name="T11" fmla="*/ 97 h 97"/>
                <a:gd name="T12" fmla="*/ 0 w 93"/>
                <a:gd name="T13" fmla="*/ 48 h 97"/>
                <a:gd name="T14" fmla="*/ 49 w 93"/>
                <a:gd name="T15" fmla="*/ 0 h 9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3" h="97">
                  <a:moveTo>
                    <a:pt x="49" y="0"/>
                  </a:moveTo>
                  <a:lnTo>
                    <a:pt x="49" y="44"/>
                  </a:lnTo>
                  <a:lnTo>
                    <a:pt x="93" y="0"/>
                  </a:lnTo>
                  <a:lnTo>
                    <a:pt x="93" y="97"/>
                  </a:lnTo>
                  <a:lnTo>
                    <a:pt x="49" y="53"/>
                  </a:lnTo>
                  <a:lnTo>
                    <a:pt x="49" y="97"/>
                  </a:lnTo>
                  <a:lnTo>
                    <a:pt x="0" y="48"/>
                  </a:lnTo>
                  <a:lnTo>
                    <a:pt x="49" y="0"/>
                  </a:lnTo>
                  <a:close/>
                </a:path>
              </a:pathLst>
            </a:custGeom>
            <a:solidFill>
              <a:srgbClr val="00ADD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75" name="Freeform 164"/>
            <p:cNvSpPr>
              <a:spLocks noEditPoints="1"/>
            </p:cNvSpPr>
            <p:nvPr/>
          </p:nvSpPr>
          <p:spPr bwMode="auto">
            <a:xfrm>
              <a:off x="3864" y="3097"/>
              <a:ext cx="140" cy="142"/>
            </a:xfrm>
            <a:custGeom>
              <a:avLst/>
              <a:gdLst>
                <a:gd name="T0" fmla="*/ 0 w 114"/>
                <a:gd name="T1" fmla="*/ 83 h 115"/>
                <a:gd name="T2" fmla="*/ 10 w 114"/>
                <a:gd name="T3" fmla="*/ 94 h 115"/>
                <a:gd name="T4" fmla="*/ 30 w 114"/>
                <a:gd name="T5" fmla="*/ 74 h 115"/>
                <a:gd name="T6" fmla="*/ 41 w 114"/>
                <a:gd name="T7" fmla="*/ 85 h 115"/>
                <a:gd name="T8" fmla="*/ 21 w 114"/>
                <a:gd name="T9" fmla="*/ 105 h 115"/>
                <a:gd name="T10" fmla="*/ 31 w 114"/>
                <a:gd name="T11" fmla="*/ 115 h 115"/>
                <a:gd name="T12" fmla="*/ 51 w 114"/>
                <a:gd name="T13" fmla="*/ 95 h 115"/>
                <a:gd name="T14" fmla="*/ 64 w 114"/>
                <a:gd name="T15" fmla="*/ 108 h 115"/>
                <a:gd name="T16" fmla="*/ 74 w 114"/>
                <a:gd name="T17" fmla="*/ 98 h 115"/>
                <a:gd name="T18" fmla="*/ 17 w 114"/>
                <a:gd name="T19" fmla="*/ 41 h 115"/>
                <a:gd name="T20" fmla="*/ 7 w 114"/>
                <a:gd name="T21" fmla="*/ 51 h 115"/>
                <a:gd name="T22" fmla="*/ 20 w 114"/>
                <a:gd name="T23" fmla="*/ 63 h 115"/>
                <a:gd name="T24" fmla="*/ 0 w 114"/>
                <a:gd name="T25" fmla="*/ 83 h 115"/>
                <a:gd name="T26" fmla="*/ 84 w 114"/>
                <a:gd name="T27" fmla="*/ 31 h 115"/>
                <a:gd name="T28" fmla="*/ 26 w 114"/>
                <a:gd name="T29" fmla="*/ 40 h 115"/>
                <a:gd name="T30" fmla="*/ 75 w 114"/>
                <a:gd name="T31" fmla="*/ 89 h 115"/>
                <a:gd name="T32" fmla="*/ 84 w 114"/>
                <a:gd name="T33" fmla="*/ 31 h 115"/>
                <a:gd name="T34" fmla="*/ 93 w 114"/>
                <a:gd name="T35" fmla="*/ 36 h 115"/>
                <a:gd name="T36" fmla="*/ 79 w 114"/>
                <a:gd name="T37" fmla="*/ 22 h 115"/>
                <a:gd name="T38" fmla="*/ 100 w 114"/>
                <a:gd name="T39" fmla="*/ 0 h 115"/>
                <a:gd name="T40" fmla="*/ 114 w 114"/>
                <a:gd name="T41" fmla="*/ 15 h 115"/>
                <a:gd name="T42" fmla="*/ 93 w 114"/>
                <a:gd name="T43" fmla="*/ 3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14" h="115">
                  <a:moveTo>
                    <a:pt x="0" y="83"/>
                  </a:moveTo>
                  <a:cubicBezTo>
                    <a:pt x="10" y="94"/>
                    <a:pt x="10" y="94"/>
                    <a:pt x="10" y="94"/>
                  </a:cubicBezTo>
                  <a:cubicBezTo>
                    <a:pt x="30" y="74"/>
                    <a:pt x="30" y="74"/>
                    <a:pt x="30" y="74"/>
                  </a:cubicBezTo>
                  <a:cubicBezTo>
                    <a:pt x="41" y="85"/>
                    <a:pt x="41" y="85"/>
                    <a:pt x="41" y="85"/>
                  </a:cubicBezTo>
                  <a:cubicBezTo>
                    <a:pt x="21" y="105"/>
                    <a:pt x="21" y="105"/>
                    <a:pt x="21" y="105"/>
                  </a:cubicBezTo>
                  <a:cubicBezTo>
                    <a:pt x="31" y="115"/>
                    <a:pt x="31" y="115"/>
                    <a:pt x="31" y="115"/>
                  </a:cubicBezTo>
                  <a:cubicBezTo>
                    <a:pt x="51" y="95"/>
                    <a:pt x="51" y="95"/>
                    <a:pt x="51" y="95"/>
                  </a:cubicBezTo>
                  <a:cubicBezTo>
                    <a:pt x="64" y="108"/>
                    <a:pt x="64" y="108"/>
                    <a:pt x="64" y="108"/>
                  </a:cubicBezTo>
                  <a:cubicBezTo>
                    <a:pt x="74" y="98"/>
                    <a:pt x="74" y="98"/>
                    <a:pt x="74" y="98"/>
                  </a:cubicBezTo>
                  <a:cubicBezTo>
                    <a:pt x="17" y="41"/>
                    <a:pt x="17" y="41"/>
                    <a:pt x="17" y="41"/>
                  </a:cubicBezTo>
                  <a:cubicBezTo>
                    <a:pt x="7" y="51"/>
                    <a:pt x="7" y="51"/>
                    <a:pt x="7" y="51"/>
                  </a:cubicBezTo>
                  <a:cubicBezTo>
                    <a:pt x="20" y="63"/>
                    <a:pt x="20" y="63"/>
                    <a:pt x="20" y="63"/>
                  </a:cubicBezTo>
                  <a:lnTo>
                    <a:pt x="0" y="83"/>
                  </a:lnTo>
                  <a:close/>
                  <a:moveTo>
                    <a:pt x="84" y="31"/>
                  </a:moveTo>
                  <a:cubicBezTo>
                    <a:pt x="65" y="13"/>
                    <a:pt x="41" y="27"/>
                    <a:pt x="26" y="40"/>
                  </a:cubicBezTo>
                  <a:cubicBezTo>
                    <a:pt x="75" y="89"/>
                    <a:pt x="75" y="89"/>
                    <a:pt x="75" y="89"/>
                  </a:cubicBezTo>
                  <a:cubicBezTo>
                    <a:pt x="88" y="74"/>
                    <a:pt x="102" y="50"/>
                    <a:pt x="84" y="31"/>
                  </a:cubicBezTo>
                  <a:close/>
                  <a:moveTo>
                    <a:pt x="93" y="36"/>
                  </a:moveTo>
                  <a:cubicBezTo>
                    <a:pt x="79" y="22"/>
                    <a:pt x="79" y="22"/>
                    <a:pt x="79" y="22"/>
                  </a:cubicBezTo>
                  <a:cubicBezTo>
                    <a:pt x="100" y="0"/>
                    <a:pt x="100" y="0"/>
                    <a:pt x="100" y="0"/>
                  </a:cubicBezTo>
                  <a:cubicBezTo>
                    <a:pt x="114" y="15"/>
                    <a:pt x="114" y="15"/>
                    <a:pt x="114" y="15"/>
                  </a:cubicBezTo>
                  <a:lnTo>
                    <a:pt x="93" y="36"/>
                  </a:lnTo>
                  <a:close/>
                </a:path>
              </a:pathLst>
            </a:custGeom>
            <a:solidFill>
              <a:srgbClr val="00B5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76" name="Freeform 165"/>
            <p:cNvSpPr>
              <a:spLocks noEditPoints="1"/>
            </p:cNvSpPr>
            <p:nvPr/>
          </p:nvSpPr>
          <p:spPr bwMode="auto">
            <a:xfrm>
              <a:off x="3521" y="2982"/>
              <a:ext cx="141" cy="139"/>
            </a:xfrm>
            <a:custGeom>
              <a:avLst/>
              <a:gdLst>
                <a:gd name="T0" fmla="*/ 110 w 115"/>
                <a:gd name="T1" fmla="*/ 37 h 113"/>
                <a:gd name="T2" fmla="*/ 86 w 115"/>
                <a:gd name="T3" fmla="*/ 2 h 113"/>
                <a:gd name="T4" fmla="*/ 86 w 115"/>
                <a:gd name="T5" fmla="*/ 2 h 113"/>
                <a:gd name="T6" fmla="*/ 77 w 115"/>
                <a:gd name="T7" fmla="*/ 5 h 113"/>
                <a:gd name="T8" fmla="*/ 32 w 115"/>
                <a:gd name="T9" fmla="*/ 40 h 113"/>
                <a:gd name="T10" fmla="*/ 36 w 115"/>
                <a:gd name="T11" fmla="*/ 57 h 113"/>
                <a:gd name="T12" fmla="*/ 42 w 115"/>
                <a:gd name="T13" fmla="*/ 74 h 113"/>
                <a:gd name="T14" fmla="*/ 98 w 115"/>
                <a:gd name="T15" fmla="*/ 82 h 113"/>
                <a:gd name="T16" fmla="*/ 106 w 115"/>
                <a:gd name="T17" fmla="*/ 79 h 113"/>
                <a:gd name="T18" fmla="*/ 106 w 115"/>
                <a:gd name="T19" fmla="*/ 79 h 113"/>
                <a:gd name="T20" fmla="*/ 110 w 115"/>
                <a:gd name="T21" fmla="*/ 37 h 113"/>
                <a:gd name="T22" fmla="*/ 102 w 115"/>
                <a:gd name="T23" fmla="*/ 74 h 113"/>
                <a:gd name="T24" fmla="*/ 99 w 115"/>
                <a:gd name="T25" fmla="*/ 73 h 113"/>
                <a:gd name="T26" fmla="*/ 93 w 115"/>
                <a:gd name="T27" fmla="*/ 68 h 113"/>
                <a:gd name="T28" fmla="*/ 83 w 115"/>
                <a:gd name="T29" fmla="*/ 44 h 113"/>
                <a:gd name="T30" fmla="*/ 80 w 115"/>
                <a:gd name="T31" fmla="*/ 19 h 113"/>
                <a:gd name="T32" fmla="*/ 82 w 115"/>
                <a:gd name="T33" fmla="*/ 11 h 113"/>
                <a:gd name="T34" fmla="*/ 84 w 115"/>
                <a:gd name="T35" fmla="*/ 9 h 113"/>
                <a:gd name="T36" fmla="*/ 87 w 115"/>
                <a:gd name="T37" fmla="*/ 10 h 113"/>
                <a:gd name="T38" fmla="*/ 93 w 115"/>
                <a:gd name="T39" fmla="*/ 16 h 113"/>
                <a:gd name="T40" fmla="*/ 103 w 115"/>
                <a:gd name="T41" fmla="*/ 39 h 113"/>
                <a:gd name="T42" fmla="*/ 106 w 115"/>
                <a:gd name="T43" fmla="*/ 64 h 113"/>
                <a:gd name="T44" fmla="*/ 104 w 115"/>
                <a:gd name="T45" fmla="*/ 72 h 113"/>
                <a:gd name="T46" fmla="*/ 102 w 115"/>
                <a:gd name="T47" fmla="*/ 74 h 113"/>
                <a:gd name="T48" fmla="*/ 28 w 115"/>
                <a:gd name="T49" fmla="*/ 59 h 113"/>
                <a:gd name="T50" fmla="*/ 25 w 115"/>
                <a:gd name="T51" fmla="*/ 43 h 113"/>
                <a:gd name="T52" fmla="*/ 11 w 115"/>
                <a:gd name="T53" fmla="*/ 48 h 113"/>
                <a:gd name="T54" fmla="*/ 4 w 115"/>
                <a:gd name="T55" fmla="*/ 50 h 113"/>
                <a:gd name="T56" fmla="*/ 0 w 115"/>
                <a:gd name="T57" fmla="*/ 61 h 113"/>
                <a:gd name="T58" fmla="*/ 3 w 115"/>
                <a:gd name="T59" fmla="*/ 71 h 113"/>
                <a:gd name="T60" fmla="*/ 11 w 115"/>
                <a:gd name="T61" fmla="*/ 79 h 113"/>
                <a:gd name="T62" fmla="*/ 19 w 115"/>
                <a:gd name="T63" fmla="*/ 77 h 113"/>
                <a:gd name="T64" fmla="*/ 34 w 115"/>
                <a:gd name="T65" fmla="*/ 74 h 113"/>
                <a:gd name="T66" fmla="*/ 28 w 115"/>
                <a:gd name="T67" fmla="*/ 59 h 113"/>
                <a:gd name="T68" fmla="*/ 47 w 115"/>
                <a:gd name="T69" fmla="*/ 78 h 113"/>
                <a:gd name="T70" fmla="*/ 32 w 115"/>
                <a:gd name="T71" fmla="*/ 79 h 113"/>
                <a:gd name="T72" fmla="*/ 50 w 115"/>
                <a:gd name="T73" fmla="*/ 111 h 113"/>
                <a:gd name="T74" fmla="*/ 54 w 115"/>
                <a:gd name="T75" fmla="*/ 112 h 113"/>
                <a:gd name="T76" fmla="*/ 66 w 115"/>
                <a:gd name="T77" fmla="*/ 103 h 113"/>
                <a:gd name="T78" fmla="*/ 66 w 115"/>
                <a:gd name="T79" fmla="*/ 99 h 113"/>
                <a:gd name="T80" fmla="*/ 47 w 115"/>
                <a:gd name="T81" fmla="*/ 78 h 113"/>
                <a:gd name="T82" fmla="*/ 96 w 115"/>
                <a:gd name="T83" fmla="*/ 54 h 113"/>
                <a:gd name="T84" fmla="*/ 95 w 115"/>
                <a:gd name="T85" fmla="*/ 54 h 113"/>
                <a:gd name="T86" fmla="*/ 93 w 115"/>
                <a:gd name="T87" fmla="*/ 52 h 113"/>
                <a:gd name="T88" fmla="*/ 89 w 115"/>
                <a:gd name="T89" fmla="*/ 43 h 113"/>
                <a:gd name="T90" fmla="*/ 88 w 115"/>
                <a:gd name="T91" fmla="*/ 33 h 113"/>
                <a:gd name="T92" fmla="*/ 89 w 115"/>
                <a:gd name="T93" fmla="*/ 30 h 113"/>
                <a:gd name="T94" fmla="*/ 90 w 115"/>
                <a:gd name="T95" fmla="*/ 29 h 113"/>
                <a:gd name="T96" fmla="*/ 91 w 115"/>
                <a:gd name="T97" fmla="*/ 29 h 113"/>
                <a:gd name="T98" fmla="*/ 93 w 115"/>
                <a:gd name="T99" fmla="*/ 32 h 113"/>
                <a:gd name="T100" fmla="*/ 97 w 115"/>
                <a:gd name="T101" fmla="*/ 41 h 113"/>
                <a:gd name="T102" fmla="*/ 98 w 115"/>
                <a:gd name="T103" fmla="*/ 50 h 113"/>
                <a:gd name="T104" fmla="*/ 97 w 115"/>
                <a:gd name="T105" fmla="*/ 53 h 113"/>
                <a:gd name="T106" fmla="*/ 96 w 115"/>
                <a:gd name="T107" fmla="*/ 54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5" h="113">
                  <a:moveTo>
                    <a:pt x="110" y="37"/>
                  </a:moveTo>
                  <a:cubicBezTo>
                    <a:pt x="104" y="16"/>
                    <a:pt x="93" y="0"/>
                    <a:pt x="86" y="2"/>
                  </a:cubicBezTo>
                  <a:cubicBezTo>
                    <a:pt x="86" y="2"/>
                    <a:pt x="86" y="2"/>
                    <a:pt x="86" y="2"/>
                  </a:cubicBezTo>
                  <a:cubicBezTo>
                    <a:pt x="77" y="5"/>
                    <a:pt x="77" y="5"/>
                    <a:pt x="77" y="5"/>
                  </a:cubicBezTo>
                  <a:cubicBezTo>
                    <a:pt x="77" y="5"/>
                    <a:pt x="60" y="26"/>
                    <a:pt x="32" y="40"/>
                  </a:cubicBezTo>
                  <a:cubicBezTo>
                    <a:pt x="33" y="45"/>
                    <a:pt x="34" y="50"/>
                    <a:pt x="36" y="57"/>
                  </a:cubicBezTo>
                  <a:cubicBezTo>
                    <a:pt x="37" y="64"/>
                    <a:pt x="39" y="69"/>
                    <a:pt x="42" y="74"/>
                  </a:cubicBezTo>
                  <a:cubicBezTo>
                    <a:pt x="73" y="72"/>
                    <a:pt x="98" y="82"/>
                    <a:pt x="98" y="82"/>
                  </a:cubicBezTo>
                  <a:cubicBezTo>
                    <a:pt x="106" y="79"/>
                    <a:pt x="106" y="79"/>
                    <a:pt x="106" y="79"/>
                  </a:cubicBezTo>
                  <a:cubicBezTo>
                    <a:pt x="106" y="79"/>
                    <a:pt x="106" y="79"/>
                    <a:pt x="106" y="79"/>
                  </a:cubicBezTo>
                  <a:cubicBezTo>
                    <a:pt x="114" y="77"/>
                    <a:pt x="115" y="58"/>
                    <a:pt x="110" y="37"/>
                  </a:cubicBezTo>
                  <a:close/>
                  <a:moveTo>
                    <a:pt x="102" y="74"/>
                  </a:moveTo>
                  <a:cubicBezTo>
                    <a:pt x="101" y="75"/>
                    <a:pt x="99" y="74"/>
                    <a:pt x="99" y="73"/>
                  </a:cubicBezTo>
                  <a:cubicBezTo>
                    <a:pt x="97" y="72"/>
                    <a:pt x="95" y="70"/>
                    <a:pt x="93" y="68"/>
                  </a:cubicBezTo>
                  <a:cubicBezTo>
                    <a:pt x="89" y="62"/>
                    <a:pt x="85" y="54"/>
                    <a:pt x="83" y="44"/>
                  </a:cubicBezTo>
                  <a:cubicBezTo>
                    <a:pt x="80" y="35"/>
                    <a:pt x="79" y="26"/>
                    <a:pt x="80" y="19"/>
                  </a:cubicBezTo>
                  <a:cubicBezTo>
                    <a:pt x="80" y="16"/>
                    <a:pt x="81" y="13"/>
                    <a:pt x="82" y="11"/>
                  </a:cubicBezTo>
                  <a:cubicBezTo>
                    <a:pt x="82" y="10"/>
                    <a:pt x="83" y="9"/>
                    <a:pt x="84" y="9"/>
                  </a:cubicBezTo>
                  <a:cubicBezTo>
                    <a:pt x="85" y="9"/>
                    <a:pt x="87" y="9"/>
                    <a:pt x="87" y="10"/>
                  </a:cubicBezTo>
                  <a:cubicBezTo>
                    <a:pt x="89" y="11"/>
                    <a:pt x="91" y="13"/>
                    <a:pt x="93" y="16"/>
                  </a:cubicBezTo>
                  <a:cubicBezTo>
                    <a:pt x="97" y="21"/>
                    <a:pt x="101" y="30"/>
                    <a:pt x="103" y="39"/>
                  </a:cubicBezTo>
                  <a:cubicBezTo>
                    <a:pt x="106" y="48"/>
                    <a:pt x="107" y="57"/>
                    <a:pt x="106" y="64"/>
                  </a:cubicBezTo>
                  <a:cubicBezTo>
                    <a:pt x="105" y="67"/>
                    <a:pt x="105" y="70"/>
                    <a:pt x="104" y="72"/>
                  </a:cubicBezTo>
                  <a:cubicBezTo>
                    <a:pt x="103" y="73"/>
                    <a:pt x="103" y="74"/>
                    <a:pt x="102" y="74"/>
                  </a:cubicBezTo>
                  <a:close/>
                  <a:moveTo>
                    <a:pt x="28" y="59"/>
                  </a:moveTo>
                  <a:cubicBezTo>
                    <a:pt x="27" y="53"/>
                    <a:pt x="26" y="48"/>
                    <a:pt x="25" y="43"/>
                  </a:cubicBezTo>
                  <a:cubicBezTo>
                    <a:pt x="20" y="45"/>
                    <a:pt x="16" y="46"/>
                    <a:pt x="11" y="48"/>
                  </a:cubicBezTo>
                  <a:cubicBezTo>
                    <a:pt x="4" y="50"/>
                    <a:pt x="4" y="50"/>
                    <a:pt x="4" y="50"/>
                  </a:cubicBezTo>
                  <a:cubicBezTo>
                    <a:pt x="0" y="61"/>
                    <a:pt x="0" y="61"/>
                    <a:pt x="0" y="61"/>
                  </a:cubicBezTo>
                  <a:cubicBezTo>
                    <a:pt x="3" y="71"/>
                    <a:pt x="3" y="71"/>
                    <a:pt x="3" y="71"/>
                  </a:cubicBezTo>
                  <a:cubicBezTo>
                    <a:pt x="11" y="79"/>
                    <a:pt x="11" y="79"/>
                    <a:pt x="11" y="79"/>
                  </a:cubicBezTo>
                  <a:cubicBezTo>
                    <a:pt x="11" y="79"/>
                    <a:pt x="11" y="79"/>
                    <a:pt x="19" y="77"/>
                  </a:cubicBezTo>
                  <a:cubicBezTo>
                    <a:pt x="24" y="76"/>
                    <a:pt x="28" y="75"/>
                    <a:pt x="34" y="74"/>
                  </a:cubicBezTo>
                  <a:cubicBezTo>
                    <a:pt x="32" y="70"/>
                    <a:pt x="30" y="64"/>
                    <a:pt x="28" y="59"/>
                  </a:cubicBezTo>
                  <a:close/>
                  <a:moveTo>
                    <a:pt x="47" y="78"/>
                  </a:moveTo>
                  <a:cubicBezTo>
                    <a:pt x="32" y="79"/>
                    <a:pt x="32" y="79"/>
                    <a:pt x="32" y="79"/>
                  </a:cubicBezTo>
                  <a:cubicBezTo>
                    <a:pt x="50" y="111"/>
                    <a:pt x="50" y="111"/>
                    <a:pt x="50" y="111"/>
                  </a:cubicBezTo>
                  <a:cubicBezTo>
                    <a:pt x="51" y="112"/>
                    <a:pt x="53" y="113"/>
                    <a:pt x="54" y="112"/>
                  </a:cubicBezTo>
                  <a:cubicBezTo>
                    <a:pt x="66" y="103"/>
                    <a:pt x="66" y="103"/>
                    <a:pt x="66" y="103"/>
                  </a:cubicBezTo>
                  <a:cubicBezTo>
                    <a:pt x="67" y="102"/>
                    <a:pt x="67" y="100"/>
                    <a:pt x="66" y="99"/>
                  </a:cubicBezTo>
                  <a:lnTo>
                    <a:pt x="47" y="78"/>
                  </a:lnTo>
                  <a:close/>
                  <a:moveTo>
                    <a:pt x="96" y="54"/>
                  </a:moveTo>
                  <a:cubicBezTo>
                    <a:pt x="96" y="54"/>
                    <a:pt x="95" y="54"/>
                    <a:pt x="95" y="54"/>
                  </a:cubicBezTo>
                  <a:cubicBezTo>
                    <a:pt x="94" y="53"/>
                    <a:pt x="94" y="53"/>
                    <a:pt x="93" y="52"/>
                  </a:cubicBezTo>
                  <a:cubicBezTo>
                    <a:pt x="91" y="49"/>
                    <a:pt x="90" y="46"/>
                    <a:pt x="89" y="43"/>
                  </a:cubicBezTo>
                  <a:cubicBezTo>
                    <a:pt x="88" y="39"/>
                    <a:pt x="88" y="36"/>
                    <a:pt x="88" y="33"/>
                  </a:cubicBezTo>
                  <a:cubicBezTo>
                    <a:pt x="88" y="32"/>
                    <a:pt x="88" y="31"/>
                    <a:pt x="89" y="30"/>
                  </a:cubicBezTo>
                  <a:cubicBezTo>
                    <a:pt x="89" y="30"/>
                    <a:pt x="89" y="29"/>
                    <a:pt x="90" y="29"/>
                  </a:cubicBezTo>
                  <a:cubicBezTo>
                    <a:pt x="90" y="29"/>
                    <a:pt x="90" y="29"/>
                    <a:pt x="91" y="29"/>
                  </a:cubicBezTo>
                  <a:cubicBezTo>
                    <a:pt x="91" y="30"/>
                    <a:pt x="92" y="31"/>
                    <a:pt x="93" y="32"/>
                  </a:cubicBezTo>
                  <a:cubicBezTo>
                    <a:pt x="94" y="34"/>
                    <a:pt x="96" y="37"/>
                    <a:pt x="97" y="41"/>
                  </a:cubicBezTo>
                  <a:cubicBezTo>
                    <a:pt x="98" y="44"/>
                    <a:pt x="98" y="48"/>
                    <a:pt x="98" y="50"/>
                  </a:cubicBezTo>
                  <a:cubicBezTo>
                    <a:pt x="98" y="52"/>
                    <a:pt x="98" y="53"/>
                    <a:pt x="97" y="53"/>
                  </a:cubicBezTo>
                  <a:cubicBezTo>
                    <a:pt x="97" y="54"/>
                    <a:pt x="97" y="54"/>
                    <a:pt x="96" y="54"/>
                  </a:cubicBezTo>
                  <a:close/>
                </a:path>
              </a:pathLst>
            </a:custGeom>
            <a:solidFill>
              <a:srgbClr val="6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77" name="Freeform 166"/>
            <p:cNvSpPr>
              <a:spLocks noEditPoints="1"/>
            </p:cNvSpPr>
            <p:nvPr/>
          </p:nvSpPr>
          <p:spPr bwMode="auto">
            <a:xfrm>
              <a:off x="3688" y="2986"/>
              <a:ext cx="129" cy="130"/>
            </a:xfrm>
            <a:custGeom>
              <a:avLst/>
              <a:gdLst>
                <a:gd name="T0" fmla="*/ 100 w 105"/>
                <a:gd name="T1" fmla="*/ 30 h 106"/>
                <a:gd name="T2" fmla="*/ 71 w 105"/>
                <a:gd name="T3" fmla="*/ 27 h 106"/>
                <a:gd name="T4" fmla="*/ 88 w 105"/>
                <a:gd name="T5" fmla="*/ 10 h 106"/>
                <a:gd name="T6" fmla="*/ 82 w 105"/>
                <a:gd name="T7" fmla="*/ 4 h 106"/>
                <a:gd name="T8" fmla="*/ 59 w 105"/>
                <a:gd name="T9" fmla="*/ 27 h 106"/>
                <a:gd name="T10" fmla="*/ 52 w 105"/>
                <a:gd name="T11" fmla="*/ 27 h 106"/>
                <a:gd name="T12" fmla="*/ 52 w 105"/>
                <a:gd name="T13" fmla="*/ 27 h 106"/>
                <a:gd name="T14" fmla="*/ 26 w 105"/>
                <a:gd name="T15" fmla="*/ 0 h 106"/>
                <a:gd name="T16" fmla="*/ 19 w 105"/>
                <a:gd name="T17" fmla="*/ 7 h 106"/>
                <a:gd name="T18" fmla="*/ 39 w 105"/>
                <a:gd name="T19" fmla="*/ 27 h 106"/>
                <a:gd name="T20" fmla="*/ 4 w 105"/>
                <a:gd name="T21" fmla="*/ 30 h 106"/>
                <a:gd name="T22" fmla="*/ 0 w 105"/>
                <a:gd name="T23" fmla="*/ 66 h 106"/>
                <a:gd name="T24" fmla="*/ 4 w 105"/>
                <a:gd name="T25" fmla="*/ 102 h 106"/>
                <a:gd name="T26" fmla="*/ 52 w 105"/>
                <a:gd name="T27" fmla="*/ 106 h 106"/>
                <a:gd name="T28" fmla="*/ 100 w 105"/>
                <a:gd name="T29" fmla="*/ 102 h 106"/>
                <a:gd name="T30" fmla="*/ 105 w 105"/>
                <a:gd name="T31" fmla="*/ 66 h 106"/>
                <a:gd name="T32" fmla="*/ 100 w 105"/>
                <a:gd name="T33" fmla="*/ 30 h 106"/>
                <a:gd name="T34" fmla="*/ 88 w 105"/>
                <a:gd name="T35" fmla="*/ 90 h 106"/>
                <a:gd name="T36" fmla="*/ 52 w 105"/>
                <a:gd name="T37" fmla="*/ 92 h 106"/>
                <a:gd name="T38" fmla="*/ 16 w 105"/>
                <a:gd name="T39" fmla="*/ 90 h 106"/>
                <a:gd name="T40" fmla="*/ 13 w 105"/>
                <a:gd name="T41" fmla="*/ 66 h 106"/>
                <a:gd name="T42" fmla="*/ 16 w 105"/>
                <a:gd name="T43" fmla="*/ 42 h 106"/>
                <a:gd name="T44" fmla="*/ 52 w 105"/>
                <a:gd name="T45" fmla="*/ 40 h 106"/>
                <a:gd name="T46" fmla="*/ 88 w 105"/>
                <a:gd name="T47" fmla="*/ 42 h 106"/>
                <a:gd name="T48" fmla="*/ 92 w 105"/>
                <a:gd name="T49" fmla="*/ 66 h 106"/>
                <a:gd name="T50" fmla="*/ 88 w 105"/>
                <a:gd name="T51" fmla="*/ 9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05" h="106">
                  <a:moveTo>
                    <a:pt x="100" y="30"/>
                  </a:moveTo>
                  <a:cubicBezTo>
                    <a:pt x="91" y="29"/>
                    <a:pt x="82" y="28"/>
                    <a:pt x="71" y="27"/>
                  </a:cubicBezTo>
                  <a:cubicBezTo>
                    <a:pt x="88" y="10"/>
                    <a:pt x="88" y="10"/>
                    <a:pt x="88" y="10"/>
                  </a:cubicBezTo>
                  <a:cubicBezTo>
                    <a:pt x="82" y="4"/>
                    <a:pt x="82" y="4"/>
                    <a:pt x="82" y="4"/>
                  </a:cubicBezTo>
                  <a:cubicBezTo>
                    <a:pt x="59" y="27"/>
                    <a:pt x="59" y="27"/>
                    <a:pt x="59" y="27"/>
                  </a:cubicBezTo>
                  <a:cubicBezTo>
                    <a:pt x="57" y="27"/>
                    <a:pt x="54" y="27"/>
                    <a:pt x="52" y="27"/>
                  </a:cubicBezTo>
                  <a:cubicBezTo>
                    <a:pt x="52" y="27"/>
                    <a:pt x="52" y="27"/>
                    <a:pt x="52" y="27"/>
                  </a:cubicBezTo>
                  <a:cubicBezTo>
                    <a:pt x="26" y="0"/>
                    <a:pt x="26" y="0"/>
                    <a:pt x="26" y="0"/>
                  </a:cubicBezTo>
                  <a:cubicBezTo>
                    <a:pt x="19" y="7"/>
                    <a:pt x="19" y="7"/>
                    <a:pt x="19" y="7"/>
                  </a:cubicBezTo>
                  <a:cubicBezTo>
                    <a:pt x="39" y="27"/>
                    <a:pt x="39" y="27"/>
                    <a:pt x="39" y="27"/>
                  </a:cubicBezTo>
                  <a:cubicBezTo>
                    <a:pt x="27" y="27"/>
                    <a:pt x="15" y="28"/>
                    <a:pt x="4" y="30"/>
                  </a:cubicBezTo>
                  <a:cubicBezTo>
                    <a:pt x="1" y="41"/>
                    <a:pt x="0" y="53"/>
                    <a:pt x="0" y="66"/>
                  </a:cubicBezTo>
                  <a:cubicBezTo>
                    <a:pt x="0" y="79"/>
                    <a:pt x="1" y="91"/>
                    <a:pt x="4" y="102"/>
                  </a:cubicBezTo>
                  <a:cubicBezTo>
                    <a:pt x="19" y="104"/>
                    <a:pt x="35" y="106"/>
                    <a:pt x="52" y="106"/>
                  </a:cubicBezTo>
                  <a:cubicBezTo>
                    <a:pt x="69" y="106"/>
                    <a:pt x="86" y="104"/>
                    <a:pt x="100" y="102"/>
                  </a:cubicBezTo>
                  <a:cubicBezTo>
                    <a:pt x="103" y="91"/>
                    <a:pt x="105" y="79"/>
                    <a:pt x="105" y="66"/>
                  </a:cubicBezTo>
                  <a:cubicBezTo>
                    <a:pt x="105" y="53"/>
                    <a:pt x="103" y="41"/>
                    <a:pt x="100" y="30"/>
                  </a:cubicBezTo>
                  <a:close/>
                  <a:moveTo>
                    <a:pt x="88" y="90"/>
                  </a:moveTo>
                  <a:cubicBezTo>
                    <a:pt x="77" y="92"/>
                    <a:pt x="65" y="92"/>
                    <a:pt x="52" y="92"/>
                  </a:cubicBezTo>
                  <a:cubicBezTo>
                    <a:pt x="39" y="92"/>
                    <a:pt x="27" y="92"/>
                    <a:pt x="16" y="90"/>
                  </a:cubicBezTo>
                  <a:cubicBezTo>
                    <a:pt x="14" y="83"/>
                    <a:pt x="13" y="75"/>
                    <a:pt x="13" y="66"/>
                  </a:cubicBezTo>
                  <a:cubicBezTo>
                    <a:pt x="13" y="58"/>
                    <a:pt x="14" y="49"/>
                    <a:pt x="16" y="42"/>
                  </a:cubicBezTo>
                  <a:cubicBezTo>
                    <a:pt x="27" y="41"/>
                    <a:pt x="39" y="40"/>
                    <a:pt x="52" y="40"/>
                  </a:cubicBezTo>
                  <a:cubicBezTo>
                    <a:pt x="65" y="40"/>
                    <a:pt x="77" y="41"/>
                    <a:pt x="88" y="42"/>
                  </a:cubicBezTo>
                  <a:cubicBezTo>
                    <a:pt x="90" y="49"/>
                    <a:pt x="92" y="58"/>
                    <a:pt x="92" y="66"/>
                  </a:cubicBezTo>
                  <a:cubicBezTo>
                    <a:pt x="92" y="75"/>
                    <a:pt x="90" y="83"/>
                    <a:pt x="88" y="90"/>
                  </a:cubicBezTo>
                  <a:close/>
                </a:path>
              </a:pathLst>
            </a:custGeom>
            <a:solidFill>
              <a:srgbClr val="FFE01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78" name="Freeform 167"/>
            <p:cNvSpPr>
              <a:spLocks/>
            </p:cNvSpPr>
            <p:nvPr/>
          </p:nvSpPr>
          <p:spPr bwMode="auto">
            <a:xfrm>
              <a:off x="3670" y="3140"/>
              <a:ext cx="157" cy="89"/>
            </a:xfrm>
            <a:custGeom>
              <a:avLst/>
              <a:gdLst>
                <a:gd name="T0" fmla="*/ 128 w 128"/>
                <a:gd name="T1" fmla="*/ 51 h 72"/>
                <a:gd name="T2" fmla="*/ 112 w 128"/>
                <a:gd name="T3" fmla="*/ 29 h 72"/>
                <a:gd name="T4" fmla="*/ 82 w 128"/>
                <a:gd name="T5" fmla="*/ 0 h 72"/>
                <a:gd name="T6" fmla="*/ 58 w 128"/>
                <a:gd name="T7" fmla="*/ 12 h 72"/>
                <a:gd name="T8" fmla="*/ 45 w 128"/>
                <a:gd name="T9" fmla="*/ 5 h 72"/>
                <a:gd name="T10" fmla="*/ 29 w 128"/>
                <a:gd name="T11" fmla="*/ 22 h 72"/>
                <a:gd name="T12" fmla="*/ 29 w 128"/>
                <a:gd name="T13" fmla="*/ 24 h 72"/>
                <a:gd name="T14" fmla="*/ 24 w 128"/>
                <a:gd name="T15" fmla="*/ 24 h 72"/>
                <a:gd name="T16" fmla="*/ 0 w 128"/>
                <a:gd name="T17" fmla="*/ 48 h 72"/>
                <a:gd name="T18" fmla="*/ 24 w 128"/>
                <a:gd name="T19" fmla="*/ 72 h 72"/>
                <a:gd name="T20" fmla="*/ 106 w 128"/>
                <a:gd name="T21" fmla="*/ 72 h 72"/>
                <a:gd name="T22" fmla="*/ 106 w 128"/>
                <a:gd name="T23" fmla="*/ 72 h 72"/>
                <a:gd name="T24" fmla="*/ 128 w 128"/>
                <a:gd name="T25" fmla="*/ 5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8" h="72">
                  <a:moveTo>
                    <a:pt x="128" y="51"/>
                  </a:moveTo>
                  <a:cubicBezTo>
                    <a:pt x="128" y="40"/>
                    <a:pt x="121" y="32"/>
                    <a:pt x="112" y="29"/>
                  </a:cubicBezTo>
                  <a:cubicBezTo>
                    <a:pt x="111" y="13"/>
                    <a:pt x="98" y="0"/>
                    <a:pt x="82" y="0"/>
                  </a:cubicBezTo>
                  <a:cubicBezTo>
                    <a:pt x="72" y="0"/>
                    <a:pt x="64" y="5"/>
                    <a:pt x="58" y="12"/>
                  </a:cubicBezTo>
                  <a:cubicBezTo>
                    <a:pt x="55" y="8"/>
                    <a:pt x="51" y="5"/>
                    <a:pt x="45" y="5"/>
                  </a:cubicBezTo>
                  <a:cubicBezTo>
                    <a:pt x="36" y="5"/>
                    <a:pt x="29" y="13"/>
                    <a:pt x="29" y="22"/>
                  </a:cubicBezTo>
                  <a:cubicBezTo>
                    <a:pt x="29" y="23"/>
                    <a:pt x="29" y="24"/>
                    <a:pt x="29" y="24"/>
                  </a:cubicBezTo>
                  <a:cubicBezTo>
                    <a:pt x="27" y="24"/>
                    <a:pt x="26" y="24"/>
                    <a:pt x="24" y="24"/>
                  </a:cubicBezTo>
                  <a:cubicBezTo>
                    <a:pt x="11" y="24"/>
                    <a:pt x="0" y="35"/>
                    <a:pt x="0" y="48"/>
                  </a:cubicBezTo>
                  <a:cubicBezTo>
                    <a:pt x="0" y="62"/>
                    <a:pt x="11" y="72"/>
                    <a:pt x="24" y="72"/>
                  </a:cubicBezTo>
                  <a:cubicBezTo>
                    <a:pt x="106" y="72"/>
                    <a:pt x="106" y="72"/>
                    <a:pt x="106" y="72"/>
                  </a:cubicBezTo>
                  <a:cubicBezTo>
                    <a:pt x="106" y="72"/>
                    <a:pt x="106" y="72"/>
                    <a:pt x="106" y="72"/>
                  </a:cubicBezTo>
                  <a:cubicBezTo>
                    <a:pt x="118" y="72"/>
                    <a:pt x="128" y="63"/>
                    <a:pt x="128" y="51"/>
                  </a:cubicBezTo>
                  <a:close/>
                </a:path>
              </a:pathLst>
            </a:custGeom>
            <a:solidFill>
              <a:srgbClr val="65CBC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79" name="Freeform 168"/>
            <p:cNvSpPr>
              <a:spLocks noEditPoints="1"/>
            </p:cNvSpPr>
            <p:nvPr/>
          </p:nvSpPr>
          <p:spPr bwMode="auto">
            <a:xfrm>
              <a:off x="3524" y="3140"/>
              <a:ext cx="108" cy="89"/>
            </a:xfrm>
            <a:custGeom>
              <a:avLst/>
              <a:gdLst>
                <a:gd name="T0" fmla="*/ 0 w 88"/>
                <a:gd name="T1" fmla="*/ 0 h 72"/>
                <a:gd name="T2" fmla="*/ 0 w 88"/>
                <a:gd name="T3" fmla="*/ 72 h 72"/>
                <a:gd name="T4" fmla="*/ 88 w 88"/>
                <a:gd name="T5" fmla="*/ 72 h 72"/>
                <a:gd name="T6" fmla="*/ 88 w 88"/>
                <a:gd name="T7" fmla="*/ 0 h 72"/>
                <a:gd name="T8" fmla="*/ 0 w 88"/>
                <a:gd name="T9" fmla="*/ 0 h 72"/>
                <a:gd name="T10" fmla="*/ 83 w 88"/>
                <a:gd name="T11" fmla="*/ 67 h 72"/>
                <a:gd name="T12" fmla="*/ 5 w 88"/>
                <a:gd name="T13" fmla="*/ 67 h 72"/>
                <a:gd name="T14" fmla="*/ 5 w 88"/>
                <a:gd name="T15" fmla="*/ 6 h 72"/>
                <a:gd name="T16" fmla="*/ 83 w 88"/>
                <a:gd name="T17" fmla="*/ 6 h 72"/>
                <a:gd name="T18" fmla="*/ 83 w 88"/>
                <a:gd name="T19" fmla="*/ 67 h 72"/>
                <a:gd name="T20" fmla="*/ 61 w 88"/>
                <a:gd name="T21" fmla="*/ 20 h 72"/>
                <a:gd name="T22" fmla="*/ 69 w 88"/>
                <a:gd name="T23" fmla="*/ 28 h 72"/>
                <a:gd name="T24" fmla="*/ 77 w 88"/>
                <a:gd name="T25" fmla="*/ 20 h 72"/>
                <a:gd name="T26" fmla="*/ 69 w 88"/>
                <a:gd name="T27" fmla="*/ 11 h 72"/>
                <a:gd name="T28" fmla="*/ 61 w 88"/>
                <a:gd name="T29" fmla="*/ 20 h 72"/>
                <a:gd name="T30" fmla="*/ 77 w 88"/>
                <a:gd name="T31" fmla="*/ 61 h 72"/>
                <a:gd name="T32" fmla="*/ 11 w 88"/>
                <a:gd name="T33" fmla="*/ 61 h 72"/>
                <a:gd name="T34" fmla="*/ 27 w 88"/>
                <a:gd name="T35" fmla="*/ 17 h 72"/>
                <a:gd name="T36" fmla="*/ 50 w 88"/>
                <a:gd name="T37" fmla="*/ 45 h 72"/>
                <a:gd name="T38" fmla="*/ 61 w 88"/>
                <a:gd name="T39" fmla="*/ 36 h 72"/>
                <a:gd name="T40" fmla="*/ 77 w 88"/>
                <a:gd name="T41" fmla="*/ 61 h 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88" h="72">
                  <a:moveTo>
                    <a:pt x="0" y="0"/>
                  </a:moveTo>
                  <a:cubicBezTo>
                    <a:pt x="0" y="72"/>
                    <a:pt x="0" y="72"/>
                    <a:pt x="0" y="72"/>
                  </a:cubicBezTo>
                  <a:cubicBezTo>
                    <a:pt x="88" y="72"/>
                    <a:pt x="88" y="72"/>
                    <a:pt x="88" y="72"/>
                  </a:cubicBezTo>
                  <a:cubicBezTo>
                    <a:pt x="88" y="0"/>
                    <a:pt x="88" y="0"/>
                    <a:pt x="88" y="0"/>
                  </a:cubicBezTo>
                  <a:lnTo>
                    <a:pt x="0" y="0"/>
                  </a:lnTo>
                  <a:close/>
                  <a:moveTo>
                    <a:pt x="83" y="67"/>
                  </a:moveTo>
                  <a:cubicBezTo>
                    <a:pt x="5" y="67"/>
                    <a:pt x="5" y="67"/>
                    <a:pt x="5" y="67"/>
                  </a:cubicBezTo>
                  <a:cubicBezTo>
                    <a:pt x="5" y="6"/>
                    <a:pt x="5" y="6"/>
                    <a:pt x="5" y="6"/>
                  </a:cubicBezTo>
                  <a:cubicBezTo>
                    <a:pt x="83" y="6"/>
                    <a:pt x="83" y="6"/>
                    <a:pt x="83" y="6"/>
                  </a:cubicBezTo>
                  <a:lnTo>
                    <a:pt x="83" y="67"/>
                  </a:lnTo>
                  <a:close/>
                  <a:moveTo>
                    <a:pt x="61" y="20"/>
                  </a:moveTo>
                  <a:cubicBezTo>
                    <a:pt x="61" y="24"/>
                    <a:pt x="64" y="28"/>
                    <a:pt x="69" y="28"/>
                  </a:cubicBezTo>
                  <a:cubicBezTo>
                    <a:pt x="74" y="28"/>
                    <a:pt x="77" y="24"/>
                    <a:pt x="77" y="20"/>
                  </a:cubicBezTo>
                  <a:cubicBezTo>
                    <a:pt x="77" y="15"/>
                    <a:pt x="74" y="11"/>
                    <a:pt x="69" y="11"/>
                  </a:cubicBezTo>
                  <a:cubicBezTo>
                    <a:pt x="64" y="11"/>
                    <a:pt x="61" y="15"/>
                    <a:pt x="61" y="20"/>
                  </a:cubicBezTo>
                  <a:close/>
                  <a:moveTo>
                    <a:pt x="77" y="61"/>
                  </a:moveTo>
                  <a:cubicBezTo>
                    <a:pt x="11" y="61"/>
                    <a:pt x="11" y="61"/>
                    <a:pt x="11" y="61"/>
                  </a:cubicBezTo>
                  <a:cubicBezTo>
                    <a:pt x="27" y="17"/>
                    <a:pt x="27" y="17"/>
                    <a:pt x="27" y="17"/>
                  </a:cubicBezTo>
                  <a:cubicBezTo>
                    <a:pt x="50" y="45"/>
                    <a:pt x="50" y="45"/>
                    <a:pt x="50" y="45"/>
                  </a:cubicBezTo>
                  <a:cubicBezTo>
                    <a:pt x="61" y="36"/>
                    <a:pt x="61" y="36"/>
                    <a:pt x="61" y="36"/>
                  </a:cubicBezTo>
                  <a:lnTo>
                    <a:pt x="77" y="61"/>
                  </a:lnTo>
                  <a:close/>
                </a:path>
              </a:pathLst>
            </a:custGeom>
            <a:solidFill>
              <a:srgbClr val="00B2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80" name="Freeform 169"/>
            <p:cNvSpPr>
              <a:spLocks noEditPoints="1"/>
            </p:cNvSpPr>
            <p:nvPr/>
          </p:nvSpPr>
          <p:spPr bwMode="auto">
            <a:xfrm>
              <a:off x="3366" y="3121"/>
              <a:ext cx="105" cy="105"/>
            </a:xfrm>
            <a:custGeom>
              <a:avLst/>
              <a:gdLst>
                <a:gd name="T0" fmla="*/ 57 w 85"/>
                <a:gd name="T1" fmla="*/ 58 h 86"/>
                <a:gd name="T2" fmla="*/ 82 w 85"/>
                <a:gd name="T3" fmla="*/ 47 h 86"/>
                <a:gd name="T4" fmla="*/ 82 w 85"/>
                <a:gd name="T5" fmla="*/ 59 h 86"/>
                <a:gd name="T6" fmla="*/ 66 w 85"/>
                <a:gd name="T7" fmla="*/ 67 h 86"/>
                <a:gd name="T8" fmla="*/ 59 w 85"/>
                <a:gd name="T9" fmla="*/ 84 h 86"/>
                <a:gd name="T10" fmla="*/ 47 w 85"/>
                <a:gd name="T11" fmla="*/ 84 h 86"/>
                <a:gd name="T12" fmla="*/ 57 w 85"/>
                <a:gd name="T13" fmla="*/ 58 h 86"/>
                <a:gd name="T14" fmla="*/ 24 w 85"/>
                <a:gd name="T15" fmla="*/ 85 h 86"/>
                <a:gd name="T16" fmla="*/ 39 w 85"/>
                <a:gd name="T17" fmla="*/ 42 h 86"/>
                <a:gd name="T18" fmla="*/ 81 w 85"/>
                <a:gd name="T19" fmla="*/ 23 h 86"/>
                <a:gd name="T20" fmla="*/ 81 w 85"/>
                <a:gd name="T21" fmla="*/ 35 h 86"/>
                <a:gd name="T22" fmla="*/ 81 w 85"/>
                <a:gd name="T23" fmla="*/ 35 h 86"/>
                <a:gd name="T24" fmla="*/ 48 w 85"/>
                <a:gd name="T25" fmla="*/ 50 h 86"/>
                <a:gd name="T26" fmla="*/ 36 w 85"/>
                <a:gd name="T27" fmla="*/ 85 h 86"/>
                <a:gd name="T28" fmla="*/ 24 w 85"/>
                <a:gd name="T29" fmla="*/ 85 h 86"/>
                <a:gd name="T30" fmla="*/ 49 w 85"/>
                <a:gd name="T31" fmla="*/ 7 h 86"/>
                <a:gd name="T32" fmla="*/ 80 w 85"/>
                <a:gd name="T33" fmla="*/ 0 h 86"/>
                <a:gd name="T34" fmla="*/ 80 w 85"/>
                <a:gd name="T35" fmla="*/ 0 h 86"/>
                <a:gd name="T36" fmla="*/ 80 w 85"/>
                <a:gd name="T37" fmla="*/ 11 h 86"/>
                <a:gd name="T38" fmla="*/ 31 w 85"/>
                <a:gd name="T39" fmla="*/ 34 h 86"/>
                <a:gd name="T40" fmla="*/ 12 w 85"/>
                <a:gd name="T41" fmla="*/ 85 h 86"/>
                <a:gd name="T42" fmla="*/ 0 w 85"/>
                <a:gd name="T43" fmla="*/ 86 h 86"/>
                <a:gd name="T44" fmla="*/ 5 w 85"/>
                <a:gd name="T45" fmla="*/ 54 h 86"/>
                <a:gd name="T46" fmla="*/ 22 w 85"/>
                <a:gd name="T47" fmla="*/ 26 h 86"/>
                <a:gd name="T48" fmla="*/ 49 w 85"/>
                <a:gd name="T49" fmla="*/ 7 h 86"/>
                <a:gd name="T50" fmla="*/ 75 w 85"/>
                <a:gd name="T51" fmla="*/ 83 h 86"/>
                <a:gd name="T52" fmla="*/ 83 w 85"/>
                <a:gd name="T53" fmla="*/ 83 h 86"/>
                <a:gd name="T54" fmla="*/ 83 w 85"/>
                <a:gd name="T55" fmla="*/ 74 h 86"/>
                <a:gd name="T56" fmla="*/ 74 w 85"/>
                <a:gd name="T57" fmla="*/ 75 h 86"/>
                <a:gd name="T58" fmla="*/ 75 w 85"/>
                <a:gd name="T59" fmla="*/ 83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85" h="86">
                  <a:moveTo>
                    <a:pt x="57" y="58"/>
                  </a:moveTo>
                  <a:cubicBezTo>
                    <a:pt x="64" y="51"/>
                    <a:pt x="73" y="47"/>
                    <a:pt x="82" y="47"/>
                  </a:cubicBezTo>
                  <a:cubicBezTo>
                    <a:pt x="82" y="59"/>
                    <a:pt x="82" y="59"/>
                    <a:pt x="82" y="59"/>
                  </a:cubicBezTo>
                  <a:cubicBezTo>
                    <a:pt x="76" y="59"/>
                    <a:pt x="70" y="62"/>
                    <a:pt x="66" y="67"/>
                  </a:cubicBezTo>
                  <a:cubicBezTo>
                    <a:pt x="61" y="71"/>
                    <a:pt x="59" y="78"/>
                    <a:pt x="59" y="84"/>
                  </a:cubicBezTo>
                  <a:cubicBezTo>
                    <a:pt x="47" y="84"/>
                    <a:pt x="47" y="84"/>
                    <a:pt x="47" y="84"/>
                  </a:cubicBezTo>
                  <a:cubicBezTo>
                    <a:pt x="47" y="75"/>
                    <a:pt x="50" y="66"/>
                    <a:pt x="57" y="58"/>
                  </a:cubicBezTo>
                  <a:close/>
                  <a:moveTo>
                    <a:pt x="24" y="85"/>
                  </a:moveTo>
                  <a:cubicBezTo>
                    <a:pt x="23" y="69"/>
                    <a:pt x="29" y="54"/>
                    <a:pt x="39" y="42"/>
                  </a:cubicBezTo>
                  <a:cubicBezTo>
                    <a:pt x="50" y="31"/>
                    <a:pt x="65" y="24"/>
                    <a:pt x="81" y="23"/>
                  </a:cubicBezTo>
                  <a:cubicBezTo>
                    <a:pt x="81" y="35"/>
                    <a:pt x="81" y="35"/>
                    <a:pt x="81" y="35"/>
                  </a:cubicBezTo>
                  <a:cubicBezTo>
                    <a:pt x="81" y="35"/>
                    <a:pt x="81" y="35"/>
                    <a:pt x="81" y="35"/>
                  </a:cubicBezTo>
                  <a:cubicBezTo>
                    <a:pt x="69" y="36"/>
                    <a:pt x="57" y="41"/>
                    <a:pt x="48" y="50"/>
                  </a:cubicBezTo>
                  <a:cubicBezTo>
                    <a:pt x="40" y="60"/>
                    <a:pt x="35" y="72"/>
                    <a:pt x="36" y="85"/>
                  </a:cubicBezTo>
                  <a:lnTo>
                    <a:pt x="24" y="85"/>
                  </a:lnTo>
                  <a:close/>
                  <a:moveTo>
                    <a:pt x="49" y="7"/>
                  </a:moveTo>
                  <a:cubicBezTo>
                    <a:pt x="59" y="2"/>
                    <a:pt x="69" y="0"/>
                    <a:pt x="80" y="0"/>
                  </a:cubicBezTo>
                  <a:cubicBezTo>
                    <a:pt x="80" y="0"/>
                    <a:pt x="80" y="0"/>
                    <a:pt x="80" y="0"/>
                  </a:cubicBezTo>
                  <a:cubicBezTo>
                    <a:pt x="80" y="11"/>
                    <a:pt x="80" y="11"/>
                    <a:pt x="80" y="11"/>
                  </a:cubicBezTo>
                  <a:cubicBezTo>
                    <a:pt x="61" y="12"/>
                    <a:pt x="44" y="20"/>
                    <a:pt x="31" y="34"/>
                  </a:cubicBezTo>
                  <a:cubicBezTo>
                    <a:pt x="18" y="48"/>
                    <a:pt x="11" y="66"/>
                    <a:pt x="12" y="85"/>
                  </a:cubicBezTo>
                  <a:cubicBezTo>
                    <a:pt x="0" y="86"/>
                    <a:pt x="0" y="86"/>
                    <a:pt x="0" y="86"/>
                  </a:cubicBezTo>
                  <a:cubicBezTo>
                    <a:pt x="0" y="75"/>
                    <a:pt x="1" y="65"/>
                    <a:pt x="5" y="54"/>
                  </a:cubicBezTo>
                  <a:cubicBezTo>
                    <a:pt x="9" y="44"/>
                    <a:pt x="14" y="34"/>
                    <a:pt x="22" y="26"/>
                  </a:cubicBezTo>
                  <a:cubicBezTo>
                    <a:pt x="30" y="18"/>
                    <a:pt x="39" y="11"/>
                    <a:pt x="49" y="7"/>
                  </a:cubicBezTo>
                  <a:close/>
                  <a:moveTo>
                    <a:pt x="75" y="83"/>
                  </a:moveTo>
                  <a:cubicBezTo>
                    <a:pt x="77" y="85"/>
                    <a:pt x="81" y="85"/>
                    <a:pt x="83" y="83"/>
                  </a:cubicBezTo>
                  <a:cubicBezTo>
                    <a:pt x="85" y="80"/>
                    <a:pt x="85" y="76"/>
                    <a:pt x="83" y="74"/>
                  </a:cubicBezTo>
                  <a:cubicBezTo>
                    <a:pt x="80" y="72"/>
                    <a:pt x="77" y="72"/>
                    <a:pt x="74" y="75"/>
                  </a:cubicBezTo>
                  <a:cubicBezTo>
                    <a:pt x="72" y="77"/>
                    <a:pt x="72" y="81"/>
                    <a:pt x="75" y="83"/>
                  </a:cubicBezTo>
                  <a:close/>
                </a:path>
              </a:pathLst>
            </a:custGeom>
            <a:solidFill>
              <a:srgbClr val="00B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85" name="Freeform 174"/>
            <p:cNvSpPr>
              <a:spLocks noEditPoints="1"/>
            </p:cNvSpPr>
            <p:nvPr/>
          </p:nvSpPr>
          <p:spPr bwMode="auto">
            <a:xfrm>
              <a:off x="2534" y="832"/>
              <a:ext cx="57" cy="58"/>
            </a:xfrm>
            <a:custGeom>
              <a:avLst/>
              <a:gdLst>
                <a:gd name="T0" fmla="*/ 3 w 47"/>
                <a:gd name="T1" fmla="*/ 0 h 47"/>
                <a:gd name="T2" fmla="*/ 21 w 47"/>
                <a:gd name="T3" fmla="*/ 0 h 47"/>
                <a:gd name="T4" fmla="*/ 21 w 47"/>
                <a:gd name="T5" fmla="*/ 3 h 47"/>
                <a:gd name="T6" fmla="*/ 3 w 47"/>
                <a:gd name="T7" fmla="*/ 3 h 47"/>
                <a:gd name="T8" fmla="*/ 3 w 47"/>
                <a:gd name="T9" fmla="*/ 0 h 47"/>
                <a:gd name="T10" fmla="*/ 26 w 47"/>
                <a:gd name="T11" fmla="*/ 0 h 47"/>
                <a:gd name="T12" fmla="*/ 44 w 47"/>
                <a:gd name="T13" fmla="*/ 0 h 47"/>
                <a:gd name="T14" fmla="*/ 44 w 47"/>
                <a:gd name="T15" fmla="*/ 3 h 47"/>
                <a:gd name="T16" fmla="*/ 26 w 47"/>
                <a:gd name="T17" fmla="*/ 3 h 47"/>
                <a:gd name="T18" fmla="*/ 26 w 47"/>
                <a:gd name="T19" fmla="*/ 0 h 47"/>
                <a:gd name="T20" fmla="*/ 43 w 47"/>
                <a:gd name="T21" fmla="*/ 15 h 47"/>
                <a:gd name="T22" fmla="*/ 41 w 47"/>
                <a:gd name="T23" fmla="*/ 15 h 47"/>
                <a:gd name="T24" fmla="*/ 41 w 47"/>
                <a:gd name="T25" fmla="*/ 3 h 47"/>
                <a:gd name="T26" fmla="*/ 29 w 47"/>
                <a:gd name="T27" fmla="*/ 3 h 47"/>
                <a:gd name="T28" fmla="*/ 29 w 47"/>
                <a:gd name="T29" fmla="*/ 15 h 47"/>
                <a:gd name="T30" fmla="*/ 18 w 47"/>
                <a:gd name="T31" fmla="*/ 15 h 47"/>
                <a:gd name="T32" fmla="*/ 18 w 47"/>
                <a:gd name="T33" fmla="*/ 3 h 47"/>
                <a:gd name="T34" fmla="*/ 6 w 47"/>
                <a:gd name="T35" fmla="*/ 3 h 47"/>
                <a:gd name="T36" fmla="*/ 6 w 47"/>
                <a:gd name="T37" fmla="*/ 15 h 47"/>
                <a:gd name="T38" fmla="*/ 4 w 47"/>
                <a:gd name="T39" fmla="*/ 15 h 47"/>
                <a:gd name="T40" fmla="*/ 0 w 47"/>
                <a:gd name="T41" fmla="*/ 18 h 47"/>
                <a:gd name="T42" fmla="*/ 0 w 47"/>
                <a:gd name="T43" fmla="*/ 43 h 47"/>
                <a:gd name="T44" fmla="*/ 4 w 47"/>
                <a:gd name="T45" fmla="*/ 47 h 47"/>
                <a:gd name="T46" fmla="*/ 17 w 47"/>
                <a:gd name="T47" fmla="*/ 47 h 47"/>
                <a:gd name="T48" fmla="*/ 21 w 47"/>
                <a:gd name="T49" fmla="*/ 43 h 47"/>
                <a:gd name="T50" fmla="*/ 21 w 47"/>
                <a:gd name="T51" fmla="*/ 26 h 47"/>
                <a:gd name="T52" fmla="*/ 26 w 47"/>
                <a:gd name="T53" fmla="*/ 26 h 47"/>
                <a:gd name="T54" fmla="*/ 26 w 47"/>
                <a:gd name="T55" fmla="*/ 43 h 47"/>
                <a:gd name="T56" fmla="*/ 30 w 47"/>
                <a:gd name="T57" fmla="*/ 47 h 47"/>
                <a:gd name="T58" fmla="*/ 43 w 47"/>
                <a:gd name="T59" fmla="*/ 47 h 47"/>
                <a:gd name="T60" fmla="*/ 47 w 47"/>
                <a:gd name="T61" fmla="*/ 43 h 47"/>
                <a:gd name="T62" fmla="*/ 47 w 47"/>
                <a:gd name="T63" fmla="*/ 18 h 47"/>
                <a:gd name="T64" fmla="*/ 43 w 47"/>
                <a:gd name="T65" fmla="*/ 15 h 47"/>
                <a:gd name="T66" fmla="*/ 16 w 47"/>
                <a:gd name="T67" fmla="*/ 44 h 47"/>
                <a:gd name="T68" fmla="*/ 5 w 47"/>
                <a:gd name="T69" fmla="*/ 44 h 47"/>
                <a:gd name="T70" fmla="*/ 3 w 47"/>
                <a:gd name="T71" fmla="*/ 42 h 47"/>
                <a:gd name="T72" fmla="*/ 5 w 47"/>
                <a:gd name="T73" fmla="*/ 41 h 47"/>
                <a:gd name="T74" fmla="*/ 16 w 47"/>
                <a:gd name="T75" fmla="*/ 41 h 47"/>
                <a:gd name="T76" fmla="*/ 18 w 47"/>
                <a:gd name="T77" fmla="*/ 42 h 47"/>
                <a:gd name="T78" fmla="*/ 16 w 47"/>
                <a:gd name="T79" fmla="*/ 44 h 47"/>
                <a:gd name="T80" fmla="*/ 25 w 47"/>
                <a:gd name="T81" fmla="*/ 23 h 47"/>
                <a:gd name="T82" fmla="*/ 22 w 47"/>
                <a:gd name="T83" fmla="*/ 23 h 47"/>
                <a:gd name="T84" fmla="*/ 21 w 47"/>
                <a:gd name="T85" fmla="*/ 22 h 47"/>
                <a:gd name="T86" fmla="*/ 22 w 47"/>
                <a:gd name="T87" fmla="*/ 21 h 47"/>
                <a:gd name="T88" fmla="*/ 25 w 47"/>
                <a:gd name="T89" fmla="*/ 21 h 47"/>
                <a:gd name="T90" fmla="*/ 26 w 47"/>
                <a:gd name="T91" fmla="*/ 22 h 47"/>
                <a:gd name="T92" fmla="*/ 25 w 47"/>
                <a:gd name="T93" fmla="*/ 23 h 47"/>
                <a:gd name="T94" fmla="*/ 42 w 47"/>
                <a:gd name="T95" fmla="*/ 44 h 47"/>
                <a:gd name="T96" fmla="*/ 31 w 47"/>
                <a:gd name="T97" fmla="*/ 44 h 47"/>
                <a:gd name="T98" fmla="*/ 29 w 47"/>
                <a:gd name="T99" fmla="*/ 42 h 47"/>
                <a:gd name="T100" fmla="*/ 31 w 47"/>
                <a:gd name="T101" fmla="*/ 41 h 47"/>
                <a:gd name="T102" fmla="*/ 42 w 47"/>
                <a:gd name="T103" fmla="*/ 41 h 47"/>
                <a:gd name="T104" fmla="*/ 44 w 47"/>
                <a:gd name="T105" fmla="*/ 42 h 47"/>
                <a:gd name="T106" fmla="*/ 42 w 47"/>
                <a:gd name="T107" fmla="*/ 4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7" h="47">
                  <a:moveTo>
                    <a:pt x="3" y="0"/>
                  </a:moveTo>
                  <a:cubicBezTo>
                    <a:pt x="21" y="0"/>
                    <a:pt x="21" y="0"/>
                    <a:pt x="21" y="0"/>
                  </a:cubicBezTo>
                  <a:cubicBezTo>
                    <a:pt x="21" y="3"/>
                    <a:pt x="21" y="3"/>
                    <a:pt x="21" y="3"/>
                  </a:cubicBezTo>
                  <a:cubicBezTo>
                    <a:pt x="3" y="3"/>
                    <a:pt x="3" y="3"/>
                    <a:pt x="3" y="3"/>
                  </a:cubicBezTo>
                  <a:lnTo>
                    <a:pt x="3" y="0"/>
                  </a:lnTo>
                  <a:close/>
                  <a:moveTo>
                    <a:pt x="26" y="0"/>
                  </a:moveTo>
                  <a:cubicBezTo>
                    <a:pt x="44" y="0"/>
                    <a:pt x="44" y="0"/>
                    <a:pt x="44" y="0"/>
                  </a:cubicBezTo>
                  <a:cubicBezTo>
                    <a:pt x="44" y="3"/>
                    <a:pt x="44" y="3"/>
                    <a:pt x="44" y="3"/>
                  </a:cubicBezTo>
                  <a:cubicBezTo>
                    <a:pt x="26" y="3"/>
                    <a:pt x="26" y="3"/>
                    <a:pt x="26" y="3"/>
                  </a:cubicBezTo>
                  <a:lnTo>
                    <a:pt x="26" y="0"/>
                  </a:lnTo>
                  <a:close/>
                  <a:moveTo>
                    <a:pt x="43" y="15"/>
                  </a:moveTo>
                  <a:cubicBezTo>
                    <a:pt x="41" y="15"/>
                    <a:pt x="41" y="15"/>
                    <a:pt x="41" y="15"/>
                  </a:cubicBezTo>
                  <a:cubicBezTo>
                    <a:pt x="41" y="3"/>
                    <a:pt x="41" y="3"/>
                    <a:pt x="41" y="3"/>
                  </a:cubicBezTo>
                  <a:cubicBezTo>
                    <a:pt x="29" y="3"/>
                    <a:pt x="29" y="3"/>
                    <a:pt x="29" y="3"/>
                  </a:cubicBezTo>
                  <a:cubicBezTo>
                    <a:pt x="29" y="15"/>
                    <a:pt x="29" y="15"/>
                    <a:pt x="29" y="15"/>
                  </a:cubicBezTo>
                  <a:cubicBezTo>
                    <a:pt x="18" y="15"/>
                    <a:pt x="18" y="15"/>
                    <a:pt x="18" y="15"/>
                  </a:cubicBezTo>
                  <a:cubicBezTo>
                    <a:pt x="18" y="3"/>
                    <a:pt x="18" y="3"/>
                    <a:pt x="18" y="3"/>
                  </a:cubicBezTo>
                  <a:cubicBezTo>
                    <a:pt x="6" y="3"/>
                    <a:pt x="6" y="3"/>
                    <a:pt x="6" y="3"/>
                  </a:cubicBezTo>
                  <a:cubicBezTo>
                    <a:pt x="6" y="15"/>
                    <a:pt x="6" y="15"/>
                    <a:pt x="6" y="15"/>
                  </a:cubicBezTo>
                  <a:cubicBezTo>
                    <a:pt x="4" y="15"/>
                    <a:pt x="4" y="15"/>
                    <a:pt x="4" y="15"/>
                  </a:cubicBezTo>
                  <a:cubicBezTo>
                    <a:pt x="2" y="15"/>
                    <a:pt x="0" y="16"/>
                    <a:pt x="0" y="18"/>
                  </a:cubicBezTo>
                  <a:cubicBezTo>
                    <a:pt x="0" y="43"/>
                    <a:pt x="0" y="43"/>
                    <a:pt x="0" y="43"/>
                  </a:cubicBezTo>
                  <a:cubicBezTo>
                    <a:pt x="0" y="45"/>
                    <a:pt x="2" y="47"/>
                    <a:pt x="4" y="47"/>
                  </a:cubicBezTo>
                  <a:cubicBezTo>
                    <a:pt x="17" y="47"/>
                    <a:pt x="17" y="47"/>
                    <a:pt x="17" y="47"/>
                  </a:cubicBezTo>
                  <a:cubicBezTo>
                    <a:pt x="19" y="47"/>
                    <a:pt x="21" y="45"/>
                    <a:pt x="21" y="43"/>
                  </a:cubicBezTo>
                  <a:cubicBezTo>
                    <a:pt x="21" y="26"/>
                    <a:pt x="21" y="26"/>
                    <a:pt x="21" y="26"/>
                  </a:cubicBezTo>
                  <a:cubicBezTo>
                    <a:pt x="26" y="26"/>
                    <a:pt x="26" y="26"/>
                    <a:pt x="26" y="26"/>
                  </a:cubicBezTo>
                  <a:cubicBezTo>
                    <a:pt x="26" y="43"/>
                    <a:pt x="26" y="43"/>
                    <a:pt x="26" y="43"/>
                  </a:cubicBezTo>
                  <a:cubicBezTo>
                    <a:pt x="26" y="45"/>
                    <a:pt x="28" y="47"/>
                    <a:pt x="30" y="47"/>
                  </a:cubicBezTo>
                  <a:cubicBezTo>
                    <a:pt x="43" y="47"/>
                    <a:pt x="43" y="47"/>
                    <a:pt x="43" y="47"/>
                  </a:cubicBezTo>
                  <a:cubicBezTo>
                    <a:pt x="45" y="47"/>
                    <a:pt x="47" y="45"/>
                    <a:pt x="47" y="43"/>
                  </a:cubicBezTo>
                  <a:cubicBezTo>
                    <a:pt x="47" y="18"/>
                    <a:pt x="47" y="18"/>
                    <a:pt x="47" y="18"/>
                  </a:cubicBezTo>
                  <a:cubicBezTo>
                    <a:pt x="47" y="16"/>
                    <a:pt x="45" y="15"/>
                    <a:pt x="43" y="15"/>
                  </a:cubicBezTo>
                  <a:close/>
                  <a:moveTo>
                    <a:pt x="16" y="44"/>
                  </a:moveTo>
                  <a:cubicBezTo>
                    <a:pt x="5" y="44"/>
                    <a:pt x="5" y="44"/>
                    <a:pt x="5" y="44"/>
                  </a:cubicBezTo>
                  <a:cubicBezTo>
                    <a:pt x="4" y="44"/>
                    <a:pt x="3" y="43"/>
                    <a:pt x="3" y="42"/>
                  </a:cubicBezTo>
                  <a:cubicBezTo>
                    <a:pt x="3" y="41"/>
                    <a:pt x="4" y="41"/>
                    <a:pt x="5" y="41"/>
                  </a:cubicBezTo>
                  <a:cubicBezTo>
                    <a:pt x="16" y="41"/>
                    <a:pt x="16" y="41"/>
                    <a:pt x="16" y="41"/>
                  </a:cubicBezTo>
                  <a:cubicBezTo>
                    <a:pt x="17" y="41"/>
                    <a:pt x="18" y="41"/>
                    <a:pt x="18" y="42"/>
                  </a:cubicBezTo>
                  <a:cubicBezTo>
                    <a:pt x="18" y="43"/>
                    <a:pt x="17" y="44"/>
                    <a:pt x="16" y="44"/>
                  </a:cubicBezTo>
                  <a:close/>
                  <a:moveTo>
                    <a:pt x="25" y="23"/>
                  </a:moveTo>
                  <a:cubicBezTo>
                    <a:pt x="22" y="23"/>
                    <a:pt x="22" y="23"/>
                    <a:pt x="22" y="23"/>
                  </a:cubicBezTo>
                  <a:cubicBezTo>
                    <a:pt x="21" y="23"/>
                    <a:pt x="21" y="23"/>
                    <a:pt x="21" y="22"/>
                  </a:cubicBezTo>
                  <a:cubicBezTo>
                    <a:pt x="21" y="21"/>
                    <a:pt x="21" y="21"/>
                    <a:pt x="22" y="21"/>
                  </a:cubicBezTo>
                  <a:cubicBezTo>
                    <a:pt x="25" y="21"/>
                    <a:pt x="25" y="21"/>
                    <a:pt x="25" y="21"/>
                  </a:cubicBezTo>
                  <a:cubicBezTo>
                    <a:pt x="26" y="21"/>
                    <a:pt x="26" y="21"/>
                    <a:pt x="26" y="22"/>
                  </a:cubicBezTo>
                  <a:cubicBezTo>
                    <a:pt x="26" y="23"/>
                    <a:pt x="26" y="23"/>
                    <a:pt x="25" y="23"/>
                  </a:cubicBezTo>
                  <a:close/>
                  <a:moveTo>
                    <a:pt x="42" y="44"/>
                  </a:moveTo>
                  <a:cubicBezTo>
                    <a:pt x="31" y="44"/>
                    <a:pt x="31" y="44"/>
                    <a:pt x="31" y="44"/>
                  </a:cubicBezTo>
                  <a:cubicBezTo>
                    <a:pt x="30" y="44"/>
                    <a:pt x="29" y="43"/>
                    <a:pt x="29" y="42"/>
                  </a:cubicBezTo>
                  <a:cubicBezTo>
                    <a:pt x="29" y="41"/>
                    <a:pt x="30" y="41"/>
                    <a:pt x="31" y="41"/>
                  </a:cubicBezTo>
                  <a:cubicBezTo>
                    <a:pt x="42" y="41"/>
                    <a:pt x="42" y="41"/>
                    <a:pt x="42" y="41"/>
                  </a:cubicBezTo>
                  <a:cubicBezTo>
                    <a:pt x="43" y="41"/>
                    <a:pt x="44" y="41"/>
                    <a:pt x="44" y="42"/>
                  </a:cubicBezTo>
                  <a:cubicBezTo>
                    <a:pt x="44" y="43"/>
                    <a:pt x="43" y="44"/>
                    <a:pt x="42" y="44"/>
                  </a:cubicBezTo>
                  <a:close/>
                </a:path>
              </a:pathLst>
            </a:custGeom>
            <a:solidFill>
              <a:srgbClr val="FF901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88" name="Freeform 177"/>
            <p:cNvSpPr>
              <a:spLocks noEditPoints="1"/>
            </p:cNvSpPr>
            <p:nvPr/>
          </p:nvSpPr>
          <p:spPr bwMode="auto">
            <a:xfrm>
              <a:off x="3247" y="673"/>
              <a:ext cx="89" cy="88"/>
            </a:xfrm>
            <a:custGeom>
              <a:avLst/>
              <a:gdLst>
                <a:gd name="T0" fmla="*/ 14 w 72"/>
                <a:gd name="T1" fmla="*/ 35 h 71"/>
                <a:gd name="T2" fmla="*/ 14 w 72"/>
                <a:gd name="T3" fmla="*/ 33 h 71"/>
                <a:gd name="T4" fmla="*/ 1 w 72"/>
                <a:gd name="T5" fmla="*/ 29 h 71"/>
                <a:gd name="T6" fmla="*/ 0 w 72"/>
                <a:gd name="T7" fmla="*/ 35 h 71"/>
                <a:gd name="T8" fmla="*/ 11 w 72"/>
                <a:gd name="T9" fmla="*/ 62 h 71"/>
                <a:gd name="T10" fmla="*/ 19 w 72"/>
                <a:gd name="T11" fmla="*/ 50 h 71"/>
                <a:gd name="T12" fmla="*/ 14 w 72"/>
                <a:gd name="T13" fmla="*/ 35 h 71"/>
                <a:gd name="T14" fmla="*/ 58 w 72"/>
                <a:gd name="T15" fmla="*/ 35 h 71"/>
                <a:gd name="T16" fmla="*/ 53 w 72"/>
                <a:gd name="T17" fmla="*/ 50 h 71"/>
                <a:gd name="T18" fmla="*/ 61 w 72"/>
                <a:gd name="T19" fmla="*/ 62 h 71"/>
                <a:gd name="T20" fmla="*/ 72 w 72"/>
                <a:gd name="T21" fmla="*/ 35 h 71"/>
                <a:gd name="T22" fmla="*/ 71 w 72"/>
                <a:gd name="T23" fmla="*/ 29 h 71"/>
                <a:gd name="T24" fmla="*/ 58 w 72"/>
                <a:gd name="T25" fmla="*/ 33 h 71"/>
                <a:gd name="T26" fmla="*/ 58 w 72"/>
                <a:gd name="T27" fmla="*/ 35 h 71"/>
                <a:gd name="T28" fmla="*/ 40 w 72"/>
                <a:gd name="T29" fmla="*/ 13 h 71"/>
                <a:gd name="T30" fmla="*/ 56 w 72"/>
                <a:gd name="T31" fmla="*/ 24 h 71"/>
                <a:gd name="T32" fmla="*/ 68 w 72"/>
                <a:gd name="T33" fmla="*/ 20 h 71"/>
                <a:gd name="T34" fmla="*/ 40 w 72"/>
                <a:gd name="T35" fmla="*/ 0 h 71"/>
                <a:gd name="T36" fmla="*/ 40 w 72"/>
                <a:gd name="T37" fmla="*/ 13 h 71"/>
                <a:gd name="T38" fmla="*/ 16 w 72"/>
                <a:gd name="T39" fmla="*/ 24 h 71"/>
                <a:gd name="T40" fmla="*/ 31 w 72"/>
                <a:gd name="T41" fmla="*/ 13 h 71"/>
                <a:gd name="T42" fmla="*/ 31 w 72"/>
                <a:gd name="T43" fmla="*/ 0 h 71"/>
                <a:gd name="T44" fmla="*/ 3 w 72"/>
                <a:gd name="T45" fmla="*/ 20 h 71"/>
                <a:gd name="T46" fmla="*/ 16 w 72"/>
                <a:gd name="T47" fmla="*/ 24 h 71"/>
                <a:gd name="T48" fmla="*/ 45 w 72"/>
                <a:gd name="T49" fmla="*/ 56 h 71"/>
                <a:gd name="T50" fmla="*/ 36 w 72"/>
                <a:gd name="T51" fmla="*/ 58 h 71"/>
                <a:gd name="T52" fmla="*/ 27 w 72"/>
                <a:gd name="T53" fmla="*/ 56 h 71"/>
                <a:gd name="T54" fmla="*/ 19 w 72"/>
                <a:gd name="T55" fmla="*/ 67 h 71"/>
                <a:gd name="T56" fmla="*/ 36 w 72"/>
                <a:gd name="T57" fmla="*/ 71 h 71"/>
                <a:gd name="T58" fmla="*/ 53 w 72"/>
                <a:gd name="T59" fmla="*/ 67 h 71"/>
                <a:gd name="T60" fmla="*/ 45 w 72"/>
                <a:gd name="T61" fmla="*/ 56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72" h="71">
                  <a:moveTo>
                    <a:pt x="14" y="35"/>
                  </a:moveTo>
                  <a:cubicBezTo>
                    <a:pt x="14" y="34"/>
                    <a:pt x="14" y="34"/>
                    <a:pt x="14" y="33"/>
                  </a:cubicBezTo>
                  <a:cubicBezTo>
                    <a:pt x="1" y="29"/>
                    <a:pt x="1" y="29"/>
                    <a:pt x="1" y="29"/>
                  </a:cubicBezTo>
                  <a:cubicBezTo>
                    <a:pt x="0" y="31"/>
                    <a:pt x="0" y="33"/>
                    <a:pt x="0" y="35"/>
                  </a:cubicBezTo>
                  <a:cubicBezTo>
                    <a:pt x="0" y="46"/>
                    <a:pt x="4" y="55"/>
                    <a:pt x="11" y="62"/>
                  </a:cubicBezTo>
                  <a:cubicBezTo>
                    <a:pt x="19" y="50"/>
                    <a:pt x="19" y="50"/>
                    <a:pt x="19" y="50"/>
                  </a:cubicBezTo>
                  <a:cubicBezTo>
                    <a:pt x="16" y="46"/>
                    <a:pt x="14" y="41"/>
                    <a:pt x="14" y="35"/>
                  </a:cubicBezTo>
                  <a:close/>
                  <a:moveTo>
                    <a:pt x="58" y="35"/>
                  </a:moveTo>
                  <a:cubicBezTo>
                    <a:pt x="58" y="41"/>
                    <a:pt x="56" y="46"/>
                    <a:pt x="53" y="50"/>
                  </a:cubicBezTo>
                  <a:cubicBezTo>
                    <a:pt x="61" y="62"/>
                    <a:pt x="61" y="62"/>
                    <a:pt x="61" y="62"/>
                  </a:cubicBezTo>
                  <a:cubicBezTo>
                    <a:pt x="68" y="55"/>
                    <a:pt x="72" y="46"/>
                    <a:pt x="72" y="35"/>
                  </a:cubicBezTo>
                  <a:cubicBezTo>
                    <a:pt x="72" y="33"/>
                    <a:pt x="72" y="31"/>
                    <a:pt x="71" y="29"/>
                  </a:cubicBezTo>
                  <a:cubicBezTo>
                    <a:pt x="58" y="33"/>
                    <a:pt x="58" y="33"/>
                    <a:pt x="58" y="33"/>
                  </a:cubicBezTo>
                  <a:cubicBezTo>
                    <a:pt x="58" y="34"/>
                    <a:pt x="58" y="34"/>
                    <a:pt x="58" y="35"/>
                  </a:cubicBezTo>
                  <a:close/>
                  <a:moveTo>
                    <a:pt x="40" y="13"/>
                  </a:moveTo>
                  <a:cubicBezTo>
                    <a:pt x="47" y="15"/>
                    <a:pt x="52" y="19"/>
                    <a:pt x="56" y="24"/>
                  </a:cubicBezTo>
                  <a:cubicBezTo>
                    <a:pt x="68" y="20"/>
                    <a:pt x="68" y="20"/>
                    <a:pt x="68" y="20"/>
                  </a:cubicBezTo>
                  <a:cubicBezTo>
                    <a:pt x="63" y="9"/>
                    <a:pt x="53" y="1"/>
                    <a:pt x="40" y="0"/>
                  </a:cubicBezTo>
                  <a:lnTo>
                    <a:pt x="40" y="13"/>
                  </a:lnTo>
                  <a:close/>
                  <a:moveTo>
                    <a:pt x="16" y="24"/>
                  </a:moveTo>
                  <a:cubicBezTo>
                    <a:pt x="20" y="19"/>
                    <a:pt x="25" y="15"/>
                    <a:pt x="31" y="13"/>
                  </a:cubicBezTo>
                  <a:cubicBezTo>
                    <a:pt x="31" y="0"/>
                    <a:pt x="31" y="0"/>
                    <a:pt x="31" y="0"/>
                  </a:cubicBezTo>
                  <a:cubicBezTo>
                    <a:pt x="19" y="1"/>
                    <a:pt x="9" y="9"/>
                    <a:pt x="3" y="20"/>
                  </a:cubicBezTo>
                  <a:lnTo>
                    <a:pt x="16" y="24"/>
                  </a:lnTo>
                  <a:close/>
                  <a:moveTo>
                    <a:pt x="45" y="56"/>
                  </a:moveTo>
                  <a:cubicBezTo>
                    <a:pt x="42" y="57"/>
                    <a:pt x="39" y="58"/>
                    <a:pt x="36" y="58"/>
                  </a:cubicBezTo>
                  <a:cubicBezTo>
                    <a:pt x="33" y="58"/>
                    <a:pt x="30" y="57"/>
                    <a:pt x="27" y="56"/>
                  </a:cubicBezTo>
                  <a:cubicBezTo>
                    <a:pt x="19" y="67"/>
                    <a:pt x="19" y="67"/>
                    <a:pt x="19" y="67"/>
                  </a:cubicBezTo>
                  <a:cubicBezTo>
                    <a:pt x="24" y="70"/>
                    <a:pt x="30" y="71"/>
                    <a:pt x="36" y="71"/>
                  </a:cubicBezTo>
                  <a:cubicBezTo>
                    <a:pt x="42" y="71"/>
                    <a:pt x="48" y="70"/>
                    <a:pt x="53" y="67"/>
                  </a:cubicBezTo>
                  <a:lnTo>
                    <a:pt x="45" y="56"/>
                  </a:lnTo>
                  <a:close/>
                </a:path>
              </a:pathLst>
            </a:custGeom>
            <a:solidFill>
              <a:srgbClr val="00B28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89" name="Freeform 178"/>
            <p:cNvSpPr>
              <a:spLocks noEditPoints="1"/>
            </p:cNvSpPr>
            <p:nvPr/>
          </p:nvSpPr>
          <p:spPr bwMode="auto">
            <a:xfrm>
              <a:off x="2762" y="463"/>
              <a:ext cx="97" cy="74"/>
            </a:xfrm>
            <a:custGeom>
              <a:avLst/>
              <a:gdLst>
                <a:gd name="T0" fmla="*/ 76 w 79"/>
                <a:gd name="T1" fmla="*/ 3 h 60"/>
                <a:gd name="T2" fmla="*/ 40 w 79"/>
                <a:gd name="T3" fmla="*/ 0 h 60"/>
                <a:gd name="T4" fmla="*/ 3 w 79"/>
                <a:gd name="T5" fmla="*/ 3 h 60"/>
                <a:gd name="T6" fmla="*/ 0 w 79"/>
                <a:gd name="T7" fmla="*/ 30 h 60"/>
                <a:gd name="T8" fmla="*/ 3 w 79"/>
                <a:gd name="T9" fmla="*/ 57 h 60"/>
                <a:gd name="T10" fmla="*/ 40 w 79"/>
                <a:gd name="T11" fmla="*/ 60 h 60"/>
                <a:gd name="T12" fmla="*/ 76 w 79"/>
                <a:gd name="T13" fmla="*/ 57 h 60"/>
                <a:gd name="T14" fmla="*/ 79 w 79"/>
                <a:gd name="T15" fmla="*/ 30 h 60"/>
                <a:gd name="T16" fmla="*/ 76 w 79"/>
                <a:gd name="T17" fmla="*/ 3 h 60"/>
                <a:gd name="T18" fmla="*/ 30 w 79"/>
                <a:gd name="T19" fmla="*/ 45 h 60"/>
                <a:gd name="T20" fmla="*/ 30 w 79"/>
                <a:gd name="T21" fmla="*/ 15 h 60"/>
                <a:gd name="T22" fmla="*/ 54 w 79"/>
                <a:gd name="T23" fmla="*/ 30 h 60"/>
                <a:gd name="T24" fmla="*/ 30 w 79"/>
                <a:gd name="T25" fmla="*/ 45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9" h="60">
                  <a:moveTo>
                    <a:pt x="76" y="3"/>
                  </a:moveTo>
                  <a:cubicBezTo>
                    <a:pt x="65" y="1"/>
                    <a:pt x="52" y="0"/>
                    <a:pt x="40" y="0"/>
                  </a:cubicBezTo>
                  <a:cubicBezTo>
                    <a:pt x="27" y="0"/>
                    <a:pt x="14" y="1"/>
                    <a:pt x="3" y="3"/>
                  </a:cubicBezTo>
                  <a:cubicBezTo>
                    <a:pt x="1" y="11"/>
                    <a:pt x="0" y="20"/>
                    <a:pt x="0" y="30"/>
                  </a:cubicBezTo>
                  <a:cubicBezTo>
                    <a:pt x="0" y="40"/>
                    <a:pt x="1" y="49"/>
                    <a:pt x="3" y="57"/>
                  </a:cubicBezTo>
                  <a:cubicBezTo>
                    <a:pt x="14" y="59"/>
                    <a:pt x="27" y="60"/>
                    <a:pt x="40" y="60"/>
                  </a:cubicBezTo>
                  <a:cubicBezTo>
                    <a:pt x="52" y="60"/>
                    <a:pt x="65" y="59"/>
                    <a:pt x="76" y="57"/>
                  </a:cubicBezTo>
                  <a:cubicBezTo>
                    <a:pt x="78" y="49"/>
                    <a:pt x="79" y="40"/>
                    <a:pt x="79" y="30"/>
                  </a:cubicBezTo>
                  <a:cubicBezTo>
                    <a:pt x="79" y="20"/>
                    <a:pt x="78" y="11"/>
                    <a:pt x="76" y="3"/>
                  </a:cubicBezTo>
                  <a:close/>
                  <a:moveTo>
                    <a:pt x="30" y="45"/>
                  </a:moveTo>
                  <a:cubicBezTo>
                    <a:pt x="30" y="15"/>
                    <a:pt x="30" y="15"/>
                    <a:pt x="30" y="15"/>
                  </a:cubicBezTo>
                  <a:cubicBezTo>
                    <a:pt x="54" y="30"/>
                    <a:pt x="54" y="30"/>
                    <a:pt x="54" y="30"/>
                  </a:cubicBezTo>
                  <a:lnTo>
                    <a:pt x="30" y="45"/>
                  </a:lnTo>
                  <a:close/>
                </a:path>
              </a:pathLst>
            </a:custGeom>
            <a:solidFill>
              <a:srgbClr val="CF0A2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sp>
          <p:nvSpPr>
            <p:cNvPr id="190" name="Freeform 179"/>
            <p:cNvSpPr>
              <a:spLocks noEditPoints="1"/>
            </p:cNvSpPr>
            <p:nvPr/>
          </p:nvSpPr>
          <p:spPr bwMode="auto">
            <a:xfrm>
              <a:off x="3300" y="914"/>
              <a:ext cx="73" cy="71"/>
            </a:xfrm>
            <a:custGeom>
              <a:avLst/>
              <a:gdLst>
                <a:gd name="T0" fmla="*/ 30 w 59"/>
                <a:gd name="T1" fmla="*/ 0 h 58"/>
                <a:gd name="T2" fmla="*/ 0 w 59"/>
                <a:gd name="T3" fmla="*/ 29 h 58"/>
                <a:gd name="T4" fmla="*/ 30 w 59"/>
                <a:gd name="T5" fmla="*/ 58 h 58"/>
                <a:gd name="T6" fmla="*/ 59 w 59"/>
                <a:gd name="T7" fmla="*/ 29 h 58"/>
                <a:gd name="T8" fmla="*/ 30 w 59"/>
                <a:gd name="T9" fmla="*/ 0 h 58"/>
                <a:gd name="T10" fmla="*/ 47 w 59"/>
                <a:gd name="T11" fmla="*/ 25 h 58"/>
                <a:gd name="T12" fmla="*/ 31 w 59"/>
                <a:gd name="T13" fmla="*/ 47 h 58"/>
                <a:gd name="T14" fmla="*/ 24 w 59"/>
                <a:gd name="T15" fmla="*/ 44 h 58"/>
                <a:gd name="T16" fmla="*/ 18 w 59"/>
                <a:gd name="T17" fmla="*/ 26 h 58"/>
                <a:gd name="T18" fmla="*/ 14 w 59"/>
                <a:gd name="T19" fmla="*/ 28 h 58"/>
                <a:gd name="T20" fmla="*/ 12 w 59"/>
                <a:gd name="T21" fmla="*/ 26 h 58"/>
                <a:gd name="T22" fmla="*/ 23 w 59"/>
                <a:gd name="T23" fmla="*/ 18 h 58"/>
                <a:gd name="T24" fmla="*/ 29 w 59"/>
                <a:gd name="T25" fmla="*/ 30 h 58"/>
                <a:gd name="T26" fmla="*/ 32 w 59"/>
                <a:gd name="T27" fmla="*/ 37 h 58"/>
                <a:gd name="T28" fmla="*/ 36 w 59"/>
                <a:gd name="T29" fmla="*/ 30 h 58"/>
                <a:gd name="T30" fmla="*/ 32 w 59"/>
                <a:gd name="T31" fmla="*/ 26 h 58"/>
                <a:gd name="T32" fmla="*/ 47 w 59"/>
                <a:gd name="T33" fmla="*/ 25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9" h="58">
                  <a:moveTo>
                    <a:pt x="30" y="0"/>
                  </a:moveTo>
                  <a:cubicBezTo>
                    <a:pt x="14" y="0"/>
                    <a:pt x="0" y="13"/>
                    <a:pt x="0" y="29"/>
                  </a:cubicBezTo>
                  <a:cubicBezTo>
                    <a:pt x="0" y="45"/>
                    <a:pt x="14" y="58"/>
                    <a:pt x="30" y="58"/>
                  </a:cubicBezTo>
                  <a:cubicBezTo>
                    <a:pt x="46" y="58"/>
                    <a:pt x="59" y="45"/>
                    <a:pt x="59" y="29"/>
                  </a:cubicBezTo>
                  <a:cubicBezTo>
                    <a:pt x="59" y="13"/>
                    <a:pt x="46" y="0"/>
                    <a:pt x="30" y="0"/>
                  </a:cubicBezTo>
                  <a:close/>
                  <a:moveTo>
                    <a:pt x="47" y="25"/>
                  </a:moveTo>
                  <a:cubicBezTo>
                    <a:pt x="45" y="36"/>
                    <a:pt x="34" y="45"/>
                    <a:pt x="31" y="47"/>
                  </a:cubicBezTo>
                  <a:cubicBezTo>
                    <a:pt x="28" y="49"/>
                    <a:pt x="25" y="46"/>
                    <a:pt x="24" y="44"/>
                  </a:cubicBezTo>
                  <a:cubicBezTo>
                    <a:pt x="22" y="42"/>
                    <a:pt x="19" y="28"/>
                    <a:pt x="18" y="26"/>
                  </a:cubicBezTo>
                  <a:cubicBezTo>
                    <a:pt x="17" y="25"/>
                    <a:pt x="14" y="28"/>
                    <a:pt x="14" y="28"/>
                  </a:cubicBezTo>
                  <a:cubicBezTo>
                    <a:pt x="12" y="26"/>
                    <a:pt x="12" y="26"/>
                    <a:pt x="12" y="26"/>
                  </a:cubicBezTo>
                  <a:cubicBezTo>
                    <a:pt x="12" y="26"/>
                    <a:pt x="18" y="19"/>
                    <a:pt x="23" y="18"/>
                  </a:cubicBezTo>
                  <a:cubicBezTo>
                    <a:pt x="28" y="17"/>
                    <a:pt x="28" y="25"/>
                    <a:pt x="29" y="30"/>
                  </a:cubicBezTo>
                  <a:cubicBezTo>
                    <a:pt x="30" y="34"/>
                    <a:pt x="31" y="37"/>
                    <a:pt x="32" y="37"/>
                  </a:cubicBezTo>
                  <a:cubicBezTo>
                    <a:pt x="33" y="37"/>
                    <a:pt x="34" y="34"/>
                    <a:pt x="36" y="30"/>
                  </a:cubicBezTo>
                  <a:cubicBezTo>
                    <a:pt x="39" y="27"/>
                    <a:pt x="36" y="23"/>
                    <a:pt x="32" y="26"/>
                  </a:cubicBezTo>
                  <a:cubicBezTo>
                    <a:pt x="34" y="16"/>
                    <a:pt x="49" y="14"/>
                    <a:pt x="47" y="25"/>
                  </a:cubicBezTo>
                  <a:close/>
                </a:path>
              </a:pathLst>
            </a:custGeom>
            <a:solidFill>
              <a:srgbClr val="8C189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endParaRPr lang="en-US" sz="1351">
                <a:solidFill>
                  <a:prstClr val="black"/>
                </a:solidFill>
                <a:latin typeface="Calibri" panose="020F0502020204030204"/>
              </a:endParaRPr>
            </a:p>
          </p:txBody>
        </p:sp>
      </p:grpSp>
      <p:sp>
        <p:nvSpPr>
          <p:cNvPr id="2" name="TextBox 1">
            <a:extLst>
              <a:ext uri="{FF2B5EF4-FFF2-40B4-BE49-F238E27FC236}">
                <a16:creationId xmlns:a16="http://schemas.microsoft.com/office/drawing/2014/main" xmlns="" id="{0FBEB6FF-28D0-40BA-AF66-6E885733779D}"/>
              </a:ext>
            </a:extLst>
          </p:cNvPr>
          <p:cNvSpPr txBox="1"/>
          <p:nvPr/>
        </p:nvSpPr>
        <p:spPr>
          <a:xfrm>
            <a:off x="2301183" y="1894947"/>
            <a:ext cx="6774603" cy="2031325"/>
          </a:xfrm>
          <a:prstGeom prst="rect">
            <a:avLst/>
          </a:prstGeom>
          <a:noFill/>
        </p:spPr>
        <p:txBody>
          <a:bodyPr wrap="square" rtlCol="0">
            <a:spAutoFit/>
          </a:bodyPr>
          <a:lstStyle/>
          <a:p>
            <a:r>
              <a:rPr lang="en-US" sz="1400" b="1" dirty="0">
                <a:cs typeface="Bodoni 72 Book"/>
              </a:rPr>
              <a:t>Radio/TV/Film </a:t>
            </a:r>
            <a:r>
              <a:rPr lang="en-US" sz="1400" dirty="0">
                <a:cs typeface="Bodoni 72 Book"/>
              </a:rPr>
              <a:t>– Camera Operations, Film/TV Direction, Engineering, Film/Sound Design, Productions, Acting, Audio Operations</a:t>
            </a:r>
          </a:p>
          <a:p>
            <a:r>
              <a:rPr lang="en-US" sz="1400" b="1" dirty="0">
                <a:cs typeface="Bodoni 72 Book"/>
              </a:rPr>
              <a:t>Graphic Arts </a:t>
            </a:r>
            <a:r>
              <a:rPr lang="en-US" sz="1400" dirty="0">
                <a:cs typeface="Bodoni 72 Book"/>
              </a:rPr>
              <a:t>– Animation, Art &amp; Design, Still &amp; Moving Image Recording</a:t>
            </a:r>
          </a:p>
          <a:p>
            <a:r>
              <a:rPr lang="en-US" sz="1400" b="1" dirty="0">
                <a:cs typeface="Bodoni 72 Book"/>
              </a:rPr>
              <a:t>Electronic Music</a:t>
            </a:r>
            <a:r>
              <a:rPr lang="en-US" sz="1400" dirty="0">
                <a:cs typeface="Bodoni 72 Book"/>
              </a:rPr>
              <a:t>- Sound Editing, Music Score Creation, Sound Effects Development, </a:t>
            </a:r>
          </a:p>
          <a:p>
            <a:r>
              <a:rPr lang="en-US" sz="1400" b="1" dirty="0">
                <a:cs typeface="Bodoni 72 Book"/>
              </a:rPr>
              <a:t>Theatre Arts </a:t>
            </a:r>
            <a:r>
              <a:rPr lang="en-US" sz="1400" dirty="0">
                <a:cs typeface="Bodoni 72 Book"/>
              </a:rPr>
              <a:t>– Audio Operations, Costume &amp; Wardrobe Design/Creation/Maintenance, Direction, Acting, Lighting Design</a:t>
            </a:r>
          </a:p>
          <a:p>
            <a:r>
              <a:rPr lang="en-US" sz="1400" b="1" dirty="0">
                <a:cs typeface="Bodoni 72 Book"/>
              </a:rPr>
              <a:t>Communications Studies </a:t>
            </a:r>
            <a:r>
              <a:rPr lang="en-US" sz="1400" dirty="0">
                <a:cs typeface="Bodoni 72 Book"/>
              </a:rPr>
              <a:t>– Broadcasting, Marketing, Sales</a:t>
            </a:r>
          </a:p>
          <a:p>
            <a:r>
              <a:rPr lang="en-US" sz="1400" b="1" dirty="0">
                <a:cs typeface="Bodoni 72 Book"/>
              </a:rPr>
              <a:t>Library Science </a:t>
            </a:r>
            <a:r>
              <a:rPr lang="en-US" sz="1400" dirty="0">
                <a:cs typeface="Bodoni 72 Book"/>
              </a:rPr>
              <a:t>– Research, Archiving</a:t>
            </a:r>
          </a:p>
          <a:p>
            <a:r>
              <a:rPr lang="en-US" sz="1400" b="1" dirty="0">
                <a:cs typeface="Bodoni 72 Book"/>
              </a:rPr>
              <a:t>English</a:t>
            </a:r>
            <a:r>
              <a:rPr lang="en-US" sz="1400" dirty="0">
                <a:cs typeface="Bodoni 72 Book"/>
              </a:rPr>
              <a:t> - Journalism, Marketing, Research, Writing</a:t>
            </a:r>
            <a:endParaRPr lang="en-US" sz="1400" dirty="0"/>
          </a:p>
        </p:txBody>
      </p:sp>
      <p:sp>
        <p:nvSpPr>
          <p:cNvPr id="198" name="TextBox 197">
            <a:extLst>
              <a:ext uri="{FF2B5EF4-FFF2-40B4-BE49-F238E27FC236}">
                <a16:creationId xmlns:a16="http://schemas.microsoft.com/office/drawing/2014/main" xmlns="" id="{8DA62A48-A498-4CCD-9647-D568DD4DCFBF}"/>
              </a:ext>
            </a:extLst>
          </p:cNvPr>
          <p:cNvSpPr txBox="1"/>
          <p:nvPr/>
        </p:nvSpPr>
        <p:spPr>
          <a:xfrm>
            <a:off x="2276100" y="3987142"/>
            <a:ext cx="6748276" cy="2677656"/>
          </a:xfrm>
          <a:prstGeom prst="rect">
            <a:avLst/>
          </a:prstGeom>
          <a:noFill/>
        </p:spPr>
        <p:txBody>
          <a:bodyPr wrap="square" rtlCol="0">
            <a:spAutoFit/>
          </a:bodyPr>
          <a:lstStyle/>
          <a:p>
            <a:r>
              <a:rPr lang="en-US" sz="1400" b="1" dirty="0">
                <a:cs typeface="Bodoni 72 Book"/>
              </a:rPr>
              <a:t>Graphic Design </a:t>
            </a:r>
            <a:r>
              <a:rPr lang="en-US" sz="1400" dirty="0">
                <a:cs typeface="Bodoni 72 Book"/>
              </a:rPr>
              <a:t>- Graphic Designers, Art Directors, Multimedia Artists and Animators, Painting, Coating and Decorating Workers Artists, Virtual Reality, Gaming Design, etc.</a:t>
            </a:r>
          </a:p>
          <a:p>
            <a:r>
              <a:rPr lang="en-US" sz="1400" b="1" dirty="0">
                <a:cs typeface="Bodoni 72 Book"/>
              </a:rPr>
              <a:t>Recording Arts Technology/Technician </a:t>
            </a:r>
            <a:r>
              <a:rPr lang="en-US" sz="1400" dirty="0">
                <a:cs typeface="Bodoni 72 Book"/>
              </a:rPr>
              <a:t>- Audio and Video Equipment Technicians, Sound Engineering Technicians </a:t>
            </a:r>
          </a:p>
          <a:p>
            <a:r>
              <a:rPr lang="en-US" sz="1400" b="1" dirty="0">
                <a:cs typeface="Bodoni 72 Book"/>
              </a:rPr>
              <a:t>Technical Theater / Theater Design and Technology</a:t>
            </a:r>
            <a:r>
              <a:rPr lang="en-US" sz="1400" dirty="0">
                <a:cs typeface="Bodoni 72 Book"/>
              </a:rPr>
              <a:t> - Set and Exhibit Designers, </a:t>
            </a:r>
          </a:p>
          <a:p>
            <a:r>
              <a:rPr lang="en-US" sz="1400" dirty="0">
                <a:cs typeface="Bodoni 72 Book"/>
              </a:rPr>
              <a:t>Photographic and Film/Video Technology/Technician and Assistant - Audio and Video Equipment Technicians </a:t>
            </a:r>
          </a:p>
          <a:p>
            <a:r>
              <a:rPr lang="en-US" sz="1400" b="1" dirty="0">
                <a:cs typeface="Bodoni 72 Book"/>
              </a:rPr>
              <a:t>Commercial and Advertising Art </a:t>
            </a:r>
            <a:r>
              <a:rPr lang="en-US" sz="1400" dirty="0">
                <a:cs typeface="Bodoni 72 Book"/>
              </a:rPr>
              <a:t>-Graphic Designers, Commercial and Industrial Designers Artists, etc.</a:t>
            </a:r>
          </a:p>
          <a:p>
            <a:r>
              <a:rPr lang="en-US" sz="1400" b="1" dirty="0">
                <a:cs typeface="Bodoni 72 Book"/>
              </a:rPr>
              <a:t>Prepress/Desktop Publishing and Digital Imaging Design </a:t>
            </a:r>
            <a:r>
              <a:rPr lang="en-US" sz="1400" dirty="0">
                <a:cs typeface="Bodoni 72 Book"/>
              </a:rPr>
              <a:t>- Prepress Technicians and Workers </a:t>
            </a:r>
          </a:p>
          <a:p>
            <a:r>
              <a:rPr lang="en-US" sz="1400" b="1" dirty="0">
                <a:cs typeface="Bodoni 72 Book"/>
              </a:rPr>
              <a:t>Desktop Publishers </a:t>
            </a:r>
            <a:r>
              <a:rPr lang="en-US" sz="1400" dirty="0">
                <a:cs typeface="Bodoni 72 Book"/>
              </a:rPr>
              <a:t>- Animation/Interactive Technology, Video Graphics and Special Effects</a:t>
            </a:r>
          </a:p>
        </p:txBody>
      </p:sp>
      <p:pic>
        <p:nvPicPr>
          <p:cNvPr id="199" name="Picture 198" descr="Crafton-hills-logo-new.png">
            <a:extLst>
              <a:ext uri="{FF2B5EF4-FFF2-40B4-BE49-F238E27FC236}">
                <a16:creationId xmlns:a16="http://schemas.microsoft.com/office/drawing/2014/main" xmlns="" id="{2F8E80F7-2287-41EF-A749-875CDB36CE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971" y="4044426"/>
            <a:ext cx="1958486" cy="504854"/>
          </a:xfrm>
          <a:prstGeom prst="rect">
            <a:avLst/>
          </a:prstGeom>
        </p:spPr>
      </p:pic>
      <p:sp>
        <p:nvSpPr>
          <p:cNvPr id="200" name="TextBox 199">
            <a:extLst>
              <a:ext uri="{FF2B5EF4-FFF2-40B4-BE49-F238E27FC236}">
                <a16:creationId xmlns:a16="http://schemas.microsoft.com/office/drawing/2014/main" xmlns="" id="{B9D45689-27B2-4451-8AFA-82447BFA0022}"/>
              </a:ext>
            </a:extLst>
          </p:cNvPr>
          <p:cNvSpPr txBox="1"/>
          <p:nvPr/>
        </p:nvSpPr>
        <p:spPr>
          <a:xfrm>
            <a:off x="37652" y="4710137"/>
            <a:ext cx="2366682" cy="1015663"/>
          </a:xfrm>
          <a:prstGeom prst="rect">
            <a:avLst/>
          </a:prstGeom>
          <a:noFill/>
        </p:spPr>
        <p:txBody>
          <a:bodyPr wrap="square" rtlCol="0">
            <a:spAutoFit/>
          </a:bodyPr>
          <a:lstStyle/>
          <a:p>
            <a:pPr algn="ctr"/>
            <a:r>
              <a:rPr lang="en-US" sz="2000" b="1" dirty="0">
                <a:solidFill>
                  <a:schemeClr val="accent1">
                    <a:lumMod val="75000"/>
                  </a:schemeClr>
                </a:solidFill>
                <a:latin typeface="Bodoni 72 Book"/>
                <a:cs typeface="Bodoni 72 Book"/>
              </a:rPr>
              <a:t>INLAND EMPIRE </a:t>
            </a:r>
            <a:r>
              <a:rPr lang="en-US" sz="2000" dirty="0">
                <a:solidFill>
                  <a:schemeClr val="accent1">
                    <a:lumMod val="75000"/>
                  </a:schemeClr>
                </a:solidFill>
                <a:latin typeface="Bodoni 72 Book"/>
                <a:cs typeface="Bodoni 72 Book"/>
              </a:rPr>
              <a:t>FILM</a:t>
            </a:r>
            <a:r>
              <a:rPr lang="en-US" sz="2000" b="1" dirty="0">
                <a:solidFill>
                  <a:schemeClr val="accent1">
                    <a:lumMod val="75000"/>
                  </a:schemeClr>
                </a:solidFill>
                <a:latin typeface="Bodoni 72 Book"/>
                <a:cs typeface="Bodoni 72 Book"/>
              </a:rPr>
              <a:t> </a:t>
            </a:r>
            <a:r>
              <a:rPr lang="en-US" sz="2000" dirty="0">
                <a:solidFill>
                  <a:schemeClr val="accent1">
                    <a:lumMod val="75000"/>
                  </a:schemeClr>
                </a:solidFill>
                <a:latin typeface="Bodoni 72 Book"/>
                <a:cs typeface="Bodoni 72 Book"/>
              </a:rPr>
              <a:t>&amp; </a:t>
            </a:r>
            <a:r>
              <a:rPr lang="en-US" sz="2000" b="1" dirty="0">
                <a:solidFill>
                  <a:schemeClr val="accent1">
                    <a:lumMod val="75000"/>
                  </a:schemeClr>
                </a:solidFill>
                <a:latin typeface="Bodoni 72 Book"/>
                <a:cs typeface="Bodoni 72 Book"/>
              </a:rPr>
              <a:t>DIGITAL MEDIA ACADEMY</a:t>
            </a:r>
          </a:p>
        </p:txBody>
      </p:sp>
      <p:pic>
        <p:nvPicPr>
          <p:cNvPr id="201" name="Picture 200" descr="img-logo-current-1.png">
            <a:extLst>
              <a:ext uri="{FF2B5EF4-FFF2-40B4-BE49-F238E27FC236}">
                <a16:creationId xmlns:a16="http://schemas.microsoft.com/office/drawing/2014/main" xmlns="" id="{93A81032-2D8D-47D0-81E8-6A0BEEBFB31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420" y="1895369"/>
            <a:ext cx="2096766" cy="640234"/>
          </a:xfrm>
          <a:prstGeom prst="rect">
            <a:avLst/>
          </a:prstGeom>
        </p:spPr>
      </p:pic>
      <p:sp>
        <p:nvSpPr>
          <p:cNvPr id="202" name="TextBox 201">
            <a:extLst>
              <a:ext uri="{FF2B5EF4-FFF2-40B4-BE49-F238E27FC236}">
                <a16:creationId xmlns:a16="http://schemas.microsoft.com/office/drawing/2014/main" xmlns="" id="{0F8DC527-FF50-4F50-9319-0FD61800E00B}"/>
              </a:ext>
            </a:extLst>
          </p:cNvPr>
          <p:cNvSpPr txBox="1"/>
          <p:nvPr/>
        </p:nvSpPr>
        <p:spPr>
          <a:xfrm>
            <a:off x="0" y="2551839"/>
            <a:ext cx="2404334" cy="1015663"/>
          </a:xfrm>
          <a:prstGeom prst="rect">
            <a:avLst/>
          </a:prstGeom>
          <a:noFill/>
        </p:spPr>
        <p:txBody>
          <a:bodyPr wrap="square" rtlCol="0">
            <a:spAutoFit/>
          </a:bodyPr>
          <a:lstStyle/>
          <a:p>
            <a:pPr algn="ctr"/>
            <a:r>
              <a:rPr lang="en-US" sz="2000" b="1" dirty="0">
                <a:solidFill>
                  <a:schemeClr val="accent4">
                    <a:lumMod val="75000"/>
                  </a:schemeClr>
                </a:solidFill>
                <a:latin typeface="Bodoni 72 Book"/>
                <a:cs typeface="Bodoni 72 Book"/>
              </a:rPr>
              <a:t>INLAND EMPIRE FILM </a:t>
            </a:r>
            <a:r>
              <a:rPr lang="en-US" sz="2000" dirty="0">
                <a:solidFill>
                  <a:schemeClr val="accent4">
                    <a:lumMod val="75000"/>
                  </a:schemeClr>
                </a:solidFill>
                <a:latin typeface="Bodoni 72 Book"/>
                <a:cs typeface="Bodoni 72 Book"/>
              </a:rPr>
              <a:t>&amp; DIGITAL MEDIA </a:t>
            </a:r>
            <a:r>
              <a:rPr lang="en-US" sz="2000" b="1" dirty="0">
                <a:solidFill>
                  <a:schemeClr val="accent4">
                    <a:lumMod val="75000"/>
                  </a:schemeClr>
                </a:solidFill>
                <a:latin typeface="Bodoni 72 Book"/>
                <a:cs typeface="Bodoni 72 Book"/>
              </a:rPr>
              <a:t>ACADEMY</a:t>
            </a:r>
          </a:p>
        </p:txBody>
      </p:sp>
      <p:cxnSp>
        <p:nvCxnSpPr>
          <p:cNvPr id="5" name="Straight Connector 4">
            <a:extLst>
              <a:ext uri="{FF2B5EF4-FFF2-40B4-BE49-F238E27FC236}">
                <a16:creationId xmlns:a16="http://schemas.microsoft.com/office/drawing/2014/main" xmlns="" id="{AF36CB6A-A647-4C5E-BCF5-39742ED3B0C5}"/>
              </a:ext>
            </a:extLst>
          </p:cNvPr>
          <p:cNvCxnSpPr>
            <a:cxnSpLocks/>
          </p:cNvCxnSpPr>
          <p:nvPr/>
        </p:nvCxnSpPr>
        <p:spPr>
          <a:xfrm flipV="1">
            <a:off x="207274" y="3937633"/>
            <a:ext cx="8461626" cy="12649"/>
          </a:xfrm>
          <a:prstGeom prst="line">
            <a:avLst/>
          </a:prstGeom>
        </p:spPr>
        <p:style>
          <a:lnRef idx="2">
            <a:schemeClr val="dk1"/>
          </a:lnRef>
          <a:fillRef idx="0">
            <a:schemeClr val="dk1"/>
          </a:fillRef>
          <a:effectRef idx="1">
            <a:schemeClr val="dk1"/>
          </a:effectRef>
          <a:fontRef idx="minor">
            <a:schemeClr val="tx1"/>
          </a:fontRef>
        </p:style>
      </p:cxnSp>
      <p:pic>
        <p:nvPicPr>
          <p:cNvPr id="181" name="Picture 180">
            <a:extLst>
              <a:ext uri="{FF2B5EF4-FFF2-40B4-BE49-F238E27FC236}">
                <a16:creationId xmlns:a16="http://schemas.microsoft.com/office/drawing/2014/main" xmlns="" id="{B78DC1EF-845A-4DE0-87EA-D4293C51189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61673" y="369622"/>
            <a:ext cx="1749561" cy="302284"/>
          </a:xfrm>
          <a:prstGeom prst="rect">
            <a:avLst/>
          </a:prstGeom>
        </p:spPr>
      </p:pic>
      <p:sp>
        <p:nvSpPr>
          <p:cNvPr id="4" name="TextBox 3">
            <a:extLst>
              <a:ext uri="{FF2B5EF4-FFF2-40B4-BE49-F238E27FC236}">
                <a16:creationId xmlns:a16="http://schemas.microsoft.com/office/drawing/2014/main" xmlns="" id="{B7229ACE-75E9-4837-A647-4A6D31A9904C}"/>
              </a:ext>
            </a:extLst>
          </p:cNvPr>
          <p:cNvSpPr txBox="1"/>
          <p:nvPr/>
        </p:nvSpPr>
        <p:spPr>
          <a:xfrm>
            <a:off x="2301183" y="1246402"/>
            <a:ext cx="7415522" cy="861774"/>
          </a:xfrm>
          <a:prstGeom prst="rect">
            <a:avLst/>
          </a:prstGeom>
          <a:noFill/>
        </p:spPr>
        <p:txBody>
          <a:bodyPr wrap="square" rtlCol="0">
            <a:spAutoFit/>
          </a:bodyPr>
          <a:lstStyle/>
          <a:p>
            <a:r>
              <a:rPr lang="en-US" sz="1700" b="1" dirty="0">
                <a:solidFill>
                  <a:schemeClr val="accent3">
                    <a:lumMod val="75000"/>
                  </a:schemeClr>
                </a:solidFill>
                <a:cs typeface="Bodoni 72 Book"/>
              </a:rPr>
              <a:t>KVCR will provide SBVC’s and CHC’s Media Academies with career building opportunities in the following disciplines:</a:t>
            </a:r>
          </a:p>
          <a:p>
            <a:endParaRPr lang="en-US" sz="1600" dirty="0">
              <a:solidFill>
                <a:schemeClr val="accent3">
                  <a:lumMod val="75000"/>
                </a:schemeClr>
              </a:solidFill>
            </a:endParaRPr>
          </a:p>
        </p:txBody>
      </p:sp>
    </p:spTree>
    <p:extLst>
      <p:ext uri="{BB962C8B-B14F-4D97-AF65-F5344CB8AC3E}">
        <p14:creationId xmlns:p14="http://schemas.microsoft.com/office/powerpoint/2010/main" val="3543775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par>
                                <p:cTn id="8" presetID="9" presetClass="entr" presetSubtype="0" fill="hold" nodeType="withEffect">
                                  <p:stCondLst>
                                    <p:cond delay="60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0" y="6402798"/>
            <a:ext cx="12192000" cy="4713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prstClr val="white"/>
              </a:solidFill>
              <a:latin typeface="Calibri" panose="020F0502020204030204"/>
            </a:endParaRPr>
          </a:p>
        </p:txBody>
      </p:sp>
      <p:sp>
        <p:nvSpPr>
          <p:cNvPr id="28" name="Freeform 205"/>
          <p:cNvSpPr>
            <a:spLocks noEditPoints="1"/>
          </p:cNvSpPr>
          <p:nvPr/>
        </p:nvSpPr>
        <p:spPr bwMode="auto">
          <a:xfrm flipH="1">
            <a:off x="11278986" y="236684"/>
            <a:ext cx="447252" cy="420861"/>
          </a:xfrm>
          <a:custGeom>
            <a:avLst/>
            <a:gdLst/>
            <a:ahLst/>
            <a:cxnLst>
              <a:cxn ang="0">
                <a:pos x="260" y="0"/>
              </a:cxn>
              <a:cxn ang="0">
                <a:pos x="24" y="0"/>
              </a:cxn>
              <a:cxn ang="0">
                <a:pos x="0" y="24"/>
              </a:cxn>
              <a:cxn ang="0">
                <a:pos x="0" y="184"/>
              </a:cxn>
              <a:cxn ang="0">
                <a:pos x="24" y="207"/>
              </a:cxn>
              <a:cxn ang="0">
                <a:pos x="132" y="207"/>
              </a:cxn>
              <a:cxn ang="0">
                <a:pos x="209" y="282"/>
              </a:cxn>
              <a:cxn ang="0">
                <a:pos x="214" y="284"/>
              </a:cxn>
              <a:cxn ang="0">
                <a:pos x="217" y="283"/>
              </a:cxn>
              <a:cxn ang="0">
                <a:pos x="221" y="277"/>
              </a:cxn>
              <a:cxn ang="0">
                <a:pos x="221" y="207"/>
              </a:cxn>
              <a:cxn ang="0">
                <a:pos x="260" y="207"/>
              </a:cxn>
              <a:cxn ang="0">
                <a:pos x="284" y="184"/>
              </a:cxn>
              <a:cxn ang="0">
                <a:pos x="284" y="24"/>
              </a:cxn>
              <a:cxn ang="0">
                <a:pos x="260" y="0"/>
              </a:cxn>
              <a:cxn ang="0">
                <a:pos x="270" y="184"/>
              </a:cxn>
              <a:cxn ang="0">
                <a:pos x="260" y="193"/>
              </a:cxn>
              <a:cxn ang="0">
                <a:pos x="214" y="193"/>
              </a:cxn>
              <a:cxn ang="0">
                <a:pos x="209" y="195"/>
              </a:cxn>
              <a:cxn ang="0">
                <a:pos x="206" y="200"/>
              </a:cxn>
              <a:cxn ang="0">
                <a:pos x="207" y="260"/>
              </a:cxn>
              <a:cxn ang="0">
                <a:pos x="140" y="195"/>
              </a:cxn>
              <a:cxn ang="0">
                <a:pos x="135" y="193"/>
              </a:cxn>
              <a:cxn ang="0">
                <a:pos x="24" y="193"/>
              </a:cxn>
              <a:cxn ang="0">
                <a:pos x="14" y="184"/>
              </a:cxn>
              <a:cxn ang="0">
                <a:pos x="14" y="24"/>
              </a:cxn>
              <a:cxn ang="0">
                <a:pos x="24" y="15"/>
              </a:cxn>
              <a:cxn ang="0">
                <a:pos x="260" y="15"/>
              </a:cxn>
              <a:cxn ang="0">
                <a:pos x="270" y="24"/>
              </a:cxn>
              <a:cxn ang="0">
                <a:pos x="270" y="184"/>
              </a:cxn>
            </a:cxnLst>
            <a:rect l="0" t="0" r="r" b="b"/>
            <a:pathLst>
              <a:path w="284" h="284">
                <a:moveTo>
                  <a:pt x="260" y="0"/>
                </a:moveTo>
                <a:cubicBezTo>
                  <a:pt x="24" y="0"/>
                  <a:pt x="24" y="0"/>
                  <a:pt x="24" y="0"/>
                </a:cubicBezTo>
                <a:cubicBezTo>
                  <a:pt x="11" y="0"/>
                  <a:pt x="0" y="11"/>
                  <a:pt x="0" y="24"/>
                </a:cubicBezTo>
                <a:cubicBezTo>
                  <a:pt x="0" y="184"/>
                  <a:pt x="0" y="184"/>
                  <a:pt x="0" y="184"/>
                </a:cubicBezTo>
                <a:cubicBezTo>
                  <a:pt x="0" y="197"/>
                  <a:pt x="11" y="207"/>
                  <a:pt x="24" y="207"/>
                </a:cubicBezTo>
                <a:cubicBezTo>
                  <a:pt x="132" y="207"/>
                  <a:pt x="132" y="207"/>
                  <a:pt x="132" y="207"/>
                </a:cubicBezTo>
                <a:cubicBezTo>
                  <a:pt x="209" y="282"/>
                  <a:pt x="209" y="282"/>
                  <a:pt x="209" y="282"/>
                </a:cubicBezTo>
                <a:cubicBezTo>
                  <a:pt x="210" y="283"/>
                  <a:pt x="212" y="284"/>
                  <a:pt x="214" y="284"/>
                </a:cubicBezTo>
                <a:cubicBezTo>
                  <a:pt x="215" y="284"/>
                  <a:pt x="216" y="284"/>
                  <a:pt x="217" y="283"/>
                </a:cubicBezTo>
                <a:cubicBezTo>
                  <a:pt x="219" y="282"/>
                  <a:pt x="221" y="280"/>
                  <a:pt x="221" y="277"/>
                </a:cubicBezTo>
                <a:cubicBezTo>
                  <a:pt x="221" y="207"/>
                  <a:pt x="221" y="207"/>
                  <a:pt x="221" y="207"/>
                </a:cubicBezTo>
                <a:cubicBezTo>
                  <a:pt x="260" y="207"/>
                  <a:pt x="260" y="207"/>
                  <a:pt x="260" y="207"/>
                </a:cubicBezTo>
                <a:cubicBezTo>
                  <a:pt x="273" y="207"/>
                  <a:pt x="284" y="197"/>
                  <a:pt x="284" y="184"/>
                </a:cubicBezTo>
                <a:cubicBezTo>
                  <a:pt x="284" y="24"/>
                  <a:pt x="284" y="24"/>
                  <a:pt x="284" y="24"/>
                </a:cubicBezTo>
                <a:cubicBezTo>
                  <a:pt x="284" y="11"/>
                  <a:pt x="273" y="0"/>
                  <a:pt x="260" y="0"/>
                </a:cubicBezTo>
                <a:close/>
                <a:moveTo>
                  <a:pt x="270" y="184"/>
                </a:moveTo>
                <a:cubicBezTo>
                  <a:pt x="270" y="189"/>
                  <a:pt x="265" y="193"/>
                  <a:pt x="260" y="193"/>
                </a:cubicBezTo>
                <a:cubicBezTo>
                  <a:pt x="214" y="193"/>
                  <a:pt x="214" y="193"/>
                  <a:pt x="214" y="193"/>
                </a:cubicBezTo>
                <a:cubicBezTo>
                  <a:pt x="212" y="193"/>
                  <a:pt x="210" y="194"/>
                  <a:pt x="209" y="195"/>
                </a:cubicBezTo>
                <a:cubicBezTo>
                  <a:pt x="207" y="196"/>
                  <a:pt x="206" y="198"/>
                  <a:pt x="206" y="200"/>
                </a:cubicBezTo>
                <a:cubicBezTo>
                  <a:pt x="207" y="260"/>
                  <a:pt x="207" y="260"/>
                  <a:pt x="207" y="260"/>
                </a:cubicBezTo>
                <a:cubicBezTo>
                  <a:pt x="140" y="195"/>
                  <a:pt x="140" y="195"/>
                  <a:pt x="140" y="195"/>
                </a:cubicBezTo>
                <a:cubicBezTo>
                  <a:pt x="139" y="194"/>
                  <a:pt x="137" y="193"/>
                  <a:pt x="135" y="193"/>
                </a:cubicBezTo>
                <a:cubicBezTo>
                  <a:pt x="24" y="193"/>
                  <a:pt x="24" y="193"/>
                  <a:pt x="24" y="193"/>
                </a:cubicBezTo>
                <a:cubicBezTo>
                  <a:pt x="19" y="193"/>
                  <a:pt x="14" y="189"/>
                  <a:pt x="14" y="184"/>
                </a:cubicBezTo>
                <a:cubicBezTo>
                  <a:pt x="14" y="24"/>
                  <a:pt x="14" y="24"/>
                  <a:pt x="14" y="24"/>
                </a:cubicBezTo>
                <a:cubicBezTo>
                  <a:pt x="14" y="19"/>
                  <a:pt x="19" y="15"/>
                  <a:pt x="24" y="15"/>
                </a:cubicBezTo>
                <a:cubicBezTo>
                  <a:pt x="260" y="15"/>
                  <a:pt x="260" y="15"/>
                  <a:pt x="260" y="15"/>
                </a:cubicBezTo>
                <a:cubicBezTo>
                  <a:pt x="265" y="15"/>
                  <a:pt x="270" y="19"/>
                  <a:pt x="270" y="24"/>
                </a:cubicBezTo>
                <a:lnTo>
                  <a:pt x="270" y="184"/>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29" name="TextBox 28"/>
          <p:cNvSpPr txBox="1"/>
          <p:nvPr/>
        </p:nvSpPr>
        <p:spPr>
          <a:xfrm>
            <a:off x="11224191" y="209286"/>
            <a:ext cx="556844" cy="318100"/>
          </a:xfrm>
          <a:prstGeom prst="rect">
            <a:avLst/>
          </a:prstGeom>
          <a:noFill/>
        </p:spPr>
        <p:txBody>
          <a:bodyPr wrap="square" rtlCol="0">
            <a:spAutoFit/>
          </a:bodyPr>
          <a:lstStyle/>
          <a:p>
            <a:pPr algn="ctr" defTabSz="914377"/>
            <a:fld id="{65A93911-3C9D-4E94-AD9F-D42204DDC64A}" type="slidenum">
              <a:rPr lang="en-US" sz="1467">
                <a:solidFill>
                  <a:prstClr val="white">
                    <a:lumMod val="65000"/>
                  </a:prstClr>
                </a:solidFill>
                <a:latin typeface="Calibri" panose="020F0502020204030204"/>
              </a:rPr>
              <a:pPr algn="ctr" defTabSz="914377"/>
              <a:t>6</a:t>
            </a:fld>
            <a:endParaRPr lang="en-US" sz="1467" dirty="0">
              <a:solidFill>
                <a:prstClr val="white">
                  <a:lumMod val="65000"/>
                </a:prstClr>
              </a:solidFill>
              <a:latin typeface="Calibri" panose="020F0502020204030204"/>
            </a:endParaRPr>
          </a:p>
        </p:txBody>
      </p:sp>
      <p:sp>
        <p:nvSpPr>
          <p:cNvPr id="76" name="TextBox 75"/>
          <p:cNvSpPr txBox="1"/>
          <p:nvPr/>
        </p:nvSpPr>
        <p:spPr>
          <a:xfrm>
            <a:off x="2610302" y="277284"/>
            <a:ext cx="6971396" cy="669542"/>
          </a:xfrm>
          <a:prstGeom prst="rect">
            <a:avLst/>
          </a:prstGeom>
          <a:noFill/>
        </p:spPr>
        <p:txBody>
          <a:bodyPr wrap="none" rtlCol="0">
            <a:spAutoFit/>
          </a:bodyPr>
          <a:lstStyle/>
          <a:p>
            <a:pPr algn="ctr" defTabSz="914377"/>
            <a:r>
              <a:rPr lang="en-US" sz="1351" b="1" dirty="0">
                <a:solidFill>
                  <a:srgbClr val="ED423A"/>
                </a:solidFill>
                <a:latin typeface="Calibri" panose="020F0502020204030204"/>
                <a:ea typeface="Open Sans" panose="020B0606030504020204" pitchFamily="34" charset="0"/>
                <a:cs typeface="Open Sans" panose="020B0606030504020204" pitchFamily="34" charset="0"/>
              </a:rPr>
              <a:t>COLLEGE-FOCUSED </a:t>
            </a:r>
            <a:r>
              <a:rPr lang="en-US" sz="1351" b="1" dirty="0" smtClean="0">
                <a:solidFill>
                  <a:srgbClr val="ED423A"/>
                </a:solidFill>
                <a:latin typeface="Calibri" panose="020F0502020204030204"/>
                <a:ea typeface="Open Sans" panose="020B0606030504020204" pitchFamily="34" charset="0"/>
                <a:cs typeface="Open Sans" panose="020B0606030504020204" pitchFamily="34" charset="0"/>
              </a:rPr>
              <a:t>COLLABORATION</a:t>
            </a:r>
          </a:p>
          <a:p>
            <a:pPr algn="ctr" defTabSz="914377"/>
            <a:r>
              <a:rPr lang="en-US" sz="2400" b="1" dirty="0" smtClean="0">
                <a:latin typeface="Raleway" panose="020B0503030101060003" pitchFamily="34" charset="0"/>
              </a:rPr>
              <a:t>MEDIA ACADEMIES – POSSIBLE GROWTH SCENARIO</a:t>
            </a:r>
          </a:p>
        </p:txBody>
      </p:sp>
      <p:pic>
        <p:nvPicPr>
          <p:cNvPr id="181" name="Picture 180">
            <a:extLst>
              <a:ext uri="{FF2B5EF4-FFF2-40B4-BE49-F238E27FC236}">
                <a16:creationId xmlns:a16="http://schemas.microsoft.com/office/drawing/2014/main" xmlns="" id="{B78DC1EF-845A-4DE0-87EA-D4293C5118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673" y="369622"/>
            <a:ext cx="1749561" cy="302284"/>
          </a:xfrm>
          <a:prstGeom prst="rect">
            <a:avLst/>
          </a:prstGeom>
        </p:spPr>
      </p:pic>
      <p:graphicFrame>
        <p:nvGraphicFramePr>
          <p:cNvPr id="7" name="Table 6"/>
          <p:cNvGraphicFramePr>
            <a:graphicFrameLocks noGrp="1"/>
          </p:cNvGraphicFramePr>
          <p:nvPr>
            <p:extLst>
              <p:ext uri="{D42A27DB-BD31-4B8C-83A1-F6EECF244321}">
                <p14:modId xmlns:p14="http://schemas.microsoft.com/office/powerpoint/2010/main" val="2228627861"/>
              </p:ext>
            </p:extLst>
          </p:nvPr>
        </p:nvGraphicFramePr>
        <p:xfrm>
          <a:off x="1074570" y="1776623"/>
          <a:ext cx="9645428" cy="4420974"/>
        </p:xfrm>
        <a:graphic>
          <a:graphicData uri="http://schemas.openxmlformats.org/drawingml/2006/table">
            <a:tbl>
              <a:tblPr firstRow="1" bandRow="1">
                <a:tableStyleId>{5C22544A-7EE6-4342-B048-85BDC9FD1C3A}</a:tableStyleId>
              </a:tblPr>
              <a:tblGrid>
                <a:gridCol w="2411357"/>
                <a:gridCol w="2411357"/>
                <a:gridCol w="2411357"/>
                <a:gridCol w="2411357"/>
              </a:tblGrid>
              <a:tr h="455589">
                <a:tc>
                  <a:txBody>
                    <a:bodyPr/>
                    <a:lstStyle/>
                    <a:p>
                      <a:endParaRPr lang="en-US" dirty="0"/>
                    </a:p>
                  </a:txBody>
                  <a:tcPr>
                    <a:solidFill>
                      <a:schemeClr val="bg1">
                        <a:lumMod val="95000"/>
                      </a:schemeClr>
                    </a:solidFill>
                  </a:tcPr>
                </a:tc>
                <a:tc>
                  <a:txBody>
                    <a:bodyPr/>
                    <a:lstStyle/>
                    <a:p>
                      <a:pPr algn="ctr"/>
                      <a:r>
                        <a:rPr lang="en-US" sz="2400" dirty="0" smtClean="0">
                          <a:solidFill>
                            <a:schemeClr val="tx1"/>
                          </a:solidFill>
                        </a:rPr>
                        <a:t>FY</a:t>
                      </a:r>
                      <a:r>
                        <a:rPr lang="en-US" sz="2400" baseline="0" dirty="0" smtClean="0">
                          <a:solidFill>
                            <a:schemeClr val="tx1"/>
                          </a:solidFill>
                        </a:rPr>
                        <a:t> 2018-2019</a:t>
                      </a:r>
                      <a:endParaRPr lang="en-US" sz="2400" dirty="0">
                        <a:solidFill>
                          <a:schemeClr val="tx1"/>
                        </a:solidFill>
                      </a:endParaRPr>
                    </a:p>
                  </a:txBody>
                  <a:tcPr>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FY</a:t>
                      </a:r>
                      <a:r>
                        <a:rPr lang="en-US" sz="2400" baseline="0" dirty="0" smtClean="0">
                          <a:solidFill>
                            <a:schemeClr val="tx1"/>
                          </a:solidFill>
                        </a:rPr>
                        <a:t> 2019-2020</a:t>
                      </a:r>
                      <a:endParaRPr lang="en-US" sz="2400" dirty="0" smtClean="0">
                        <a:solidFill>
                          <a:schemeClr val="tx1"/>
                        </a:solidFill>
                      </a:endParaRPr>
                    </a:p>
                    <a:p>
                      <a:endParaRPr lang="en-US" sz="2400" dirty="0"/>
                    </a:p>
                  </a:txBody>
                  <a:tcPr>
                    <a:solidFill>
                      <a:schemeClr val="bg1">
                        <a:lumMod val="95000"/>
                      </a:schemeClr>
                    </a:solidFill>
                  </a:tcPr>
                </a:tc>
                <a:tc>
                  <a:txBody>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2400" dirty="0" smtClean="0">
                          <a:solidFill>
                            <a:schemeClr val="tx1"/>
                          </a:solidFill>
                        </a:rPr>
                        <a:t>FY</a:t>
                      </a:r>
                      <a:r>
                        <a:rPr lang="en-US" sz="2400" baseline="0" dirty="0" smtClean="0">
                          <a:solidFill>
                            <a:schemeClr val="tx1"/>
                          </a:solidFill>
                        </a:rPr>
                        <a:t> 2020-2021</a:t>
                      </a:r>
                      <a:endParaRPr lang="en-US" sz="2400" dirty="0" smtClean="0">
                        <a:solidFill>
                          <a:schemeClr val="tx1"/>
                        </a:solidFill>
                      </a:endParaRPr>
                    </a:p>
                    <a:p>
                      <a:pPr algn="ctr"/>
                      <a:endParaRPr lang="en-US" sz="2400" dirty="0"/>
                    </a:p>
                  </a:txBody>
                  <a:tcPr>
                    <a:solidFill>
                      <a:schemeClr val="bg1">
                        <a:lumMod val="95000"/>
                      </a:schemeClr>
                    </a:solidFill>
                  </a:tcPr>
                </a:tc>
              </a:tr>
              <a:tr h="864058">
                <a:tc>
                  <a:txBody>
                    <a:bodyPr/>
                    <a:lstStyle/>
                    <a:p>
                      <a:r>
                        <a:rPr lang="en-US" sz="2000" dirty="0" smtClean="0"/>
                        <a:t>Possible New Sections</a:t>
                      </a:r>
                    </a:p>
                  </a:txBody>
                  <a:tcPr>
                    <a:solidFill>
                      <a:schemeClr val="bg1">
                        <a:lumMod val="9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000" dirty="0" smtClean="0"/>
                        <a:t>5 Sections @ </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2000" dirty="0" smtClean="0"/>
                        <a:t>12.</a:t>
                      </a:r>
                      <a:r>
                        <a:rPr lang="en-US" sz="2000" baseline="0" dirty="0" smtClean="0"/>
                        <a:t>5 FTES</a:t>
                      </a:r>
                      <a:endParaRPr lang="en-US" sz="2000" dirty="0" smtClean="0"/>
                    </a:p>
                    <a:p>
                      <a:endParaRPr lang="en-US" sz="2000" dirty="0"/>
                    </a:p>
                  </a:txBody>
                  <a:tcPr>
                    <a:solidFill>
                      <a:schemeClr val="bg1">
                        <a:lumMod val="9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000" dirty="0" smtClean="0"/>
                        <a:t>10 Sections @ </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2000" dirty="0" smtClean="0"/>
                        <a:t>25</a:t>
                      </a:r>
                      <a:r>
                        <a:rPr lang="en-US" sz="2000" baseline="0" dirty="0" smtClean="0"/>
                        <a:t> FTES</a:t>
                      </a:r>
                      <a:endParaRPr lang="en-US" sz="2000" dirty="0" smtClean="0"/>
                    </a:p>
                  </a:txBody>
                  <a:tcPr>
                    <a:solidFill>
                      <a:schemeClr val="bg1">
                        <a:lumMod val="95000"/>
                      </a:schemeClr>
                    </a:solidFill>
                  </a:tcPr>
                </a:tc>
                <a:tc>
                  <a:txBody>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2000" dirty="0" smtClean="0"/>
                        <a:t>15 Sections @ </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2000" dirty="0" smtClean="0"/>
                        <a:t>38 </a:t>
                      </a:r>
                      <a:r>
                        <a:rPr lang="en-US" sz="2000" baseline="0" dirty="0" smtClean="0"/>
                        <a:t>FTES</a:t>
                      </a:r>
                      <a:endParaRPr lang="en-US" sz="2000" dirty="0" smtClean="0"/>
                    </a:p>
                  </a:txBody>
                  <a:tcPr>
                    <a:solidFill>
                      <a:schemeClr val="bg1">
                        <a:lumMod val="95000"/>
                      </a:schemeClr>
                    </a:solidFill>
                  </a:tcPr>
                </a:tc>
              </a:tr>
              <a:tr h="864058">
                <a:tc>
                  <a:txBody>
                    <a:bodyPr/>
                    <a:lstStyle/>
                    <a:p>
                      <a:r>
                        <a:rPr lang="en-US" sz="2000" dirty="0" smtClean="0"/>
                        <a:t>Income</a:t>
                      </a:r>
                      <a:endParaRPr lang="en-US" sz="2000" dirty="0"/>
                    </a:p>
                  </a:txBody>
                  <a:tcPr>
                    <a:solidFill>
                      <a:schemeClr val="bg1">
                        <a:lumMod val="95000"/>
                      </a:schemeClr>
                    </a:solidFill>
                  </a:tcPr>
                </a:tc>
                <a:tc>
                  <a:txBody>
                    <a:bodyPr/>
                    <a:lstStyle/>
                    <a:p>
                      <a:pPr algn="r"/>
                      <a:r>
                        <a:rPr lang="en-US" sz="2000" dirty="0" smtClean="0"/>
                        <a:t>$63,750</a:t>
                      </a:r>
                      <a:endParaRPr lang="en-US" sz="2000" dirty="0"/>
                    </a:p>
                  </a:txBody>
                  <a:tcPr>
                    <a:solidFill>
                      <a:schemeClr val="bg1">
                        <a:lumMod val="95000"/>
                      </a:schemeClr>
                    </a:solidFill>
                  </a:tcPr>
                </a:tc>
                <a:tc>
                  <a:txBody>
                    <a:bodyPr/>
                    <a:lstStyle/>
                    <a:p>
                      <a:pPr algn="r"/>
                      <a:r>
                        <a:rPr lang="en-US" sz="2000" dirty="0" smtClean="0"/>
                        <a:t>$127,500</a:t>
                      </a:r>
                      <a:endParaRPr lang="en-US" sz="2000" dirty="0"/>
                    </a:p>
                  </a:txBody>
                  <a:tcPr>
                    <a:solidFill>
                      <a:schemeClr val="bg1">
                        <a:lumMod val="95000"/>
                      </a:schemeClr>
                    </a:solidFill>
                  </a:tcPr>
                </a:tc>
                <a:tc>
                  <a:txBody>
                    <a:bodyPr/>
                    <a:lstStyle/>
                    <a:p>
                      <a:pPr algn="r"/>
                      <a:r>
                        <a:rPr lang="en-US" sz="2000" dirty="0" smtClean="0"/>
                        <a:t>$193,800</a:t>
                      </a:r>
                      <a:endParaRPr lang="en-US" sz="2000" dirty="0"/>
                    </a:p>
                  </a:txBody>
                  <a:tcPr>
                    <a:solidFill>
                      <a:schemeClr val="bg1">
                        <a:lumMod val="95000"/>
                      </a:schemeClr>
                    </a:solidFill>
                  </a:tcPr>
                </a:tc>
              </a:tr>
              <a:tr h="864058">
                <a:tc>
                  <a:txBody>
                    <a:bodyPr/>
                    <a:lstStyle/>
                    <a:p>
                      <a:r>
                        <a:rPr lang="en-US" sz="2000" dirty="0" smtClean="0"/>
                        <a:t>Cost of Instruction</a:t>
                      </a:r>
                    </a:p>
                    <a:p>
                      <a:endParaRPr lang="en-US" sz="2000" dirty="0"/>
                    </a:p>
                  </a:txBody>
                  <a:tcPr>
                    <a:solidFill>
                      <a:schemeClr val="bg1">
                        <a:lumMod val="95000"/>
                      </a:schemeClr>
                    </a:solidFill>
                  </a:tcPr>
                </a:tc>
                <a:tc>
                  <a:txBody>
                    <a:bodyPr/>
                    <a:lstStyle/>
                    <a:p>
                      <a:pPr algn="r"/>
                      <a:r>
                        <a:rPr lang="en-US" sz="2000" dirty="0" smtClean="0"/>
                        <a:t>$16,200</a:t>
                      </a:r>
                    </a:p>
                    <a:p>
                      <a:pPr algn="r"/>
                      <a:endParaRPr lang="en-US" sz="2000" dirty="0"/>
                    </a:p>
                  </a:txBody>
                  <a:tcPr>
                    <a:solidFill>
                      <a:schemeClr val="bg1">
                        <a:lumMod val="95000"/>
                      </a:schemeClr>
                    </a:solidFill>
                  </a:tcPr>
                </a:tc>
                <a:tc>
                  <a:txBody>
                    <a:bodyPr/>
                    <a:lstStyle/>
                    <a:p>
                      <a:pPr algn="r"/>
                      <a:r>
                        <a:rPr lang="en-US" sz="2000" dirty="0" smtClean="0"/>
                        <a:t>$32,400</a:t>
                      </a:r>
                      <a:endParaRPr lang="en-US" sz="2000" dirty="0"/>
                    </a:p>
                  </a:txBody>
                  <a:tcPr>
                    <a:solidFill>
                      <a:schemeClr val="bg1">
                        <a:lumMod val="95000"/>
                      </a:schemeClr>
                    </a:solidFill>
                  </a:tcPr>
                </a:tc>
                <a:tc>
                  <a:txBody>
                    <a:bodyPr/>
                    <a:lstStyle/>
                    <a:p>
                      <a:pPr algn="r"/>
                      <a:r>
                        <a:rPr lang="en-US" sz="2000" dirty="0" smtClean="0"/>
                        <a:t>$48,600</a:t>
                      </a:r>
                      <a:endParaRPr lang="en-US" sz="2000" dirty="0"/>
                    </a:p>
                  </a:txBody>
                  <a:tcPr>
                    <a:solidFill>
                      <a:schemeClr val="bg1">
                        <a:lumMod val="95000"/>
                      </a:schemeClr>
                    </a:solidFill>
                  </a:tcPr>
                </a:tc>
              </a:tr>
              <a:tr h="864058">
                <a:tc>
                  <a:txBody>
                    <a:bodyPr/>
                    <a:lstStyle/>
                    <a:p>
                      <a:r>
                        <a:rPr lang="en-US" sz="2000" b="1" dirty="0" smtClean="0"/>
                        <a:t>Net</a:t>
                      </a:r>
                      <a:endParaRPr lang="en-US" sz="2000" b="1" dirty="0"/>
                    </a:p>
                  </a:txBody>
                  <a:tcPr>
                    <a:solidFill>
                      <a:schemeClr val="bg1">
                        <a:lumMod val="95000"/>
                      </a:schemeClr>
                    </a:solidFill>
                  </a:tcPr>
                </a:tc>
                <a:tc>
                  <a:txBody>
                    <a:bodyPr/>
                    <a:lstStyle/>
                    <a:p>
                      <a:pPr algn="r"/>
                      <a:r>
                        <a:rPr lang="en-US" sz="2000" b="1" dirty="0" smtClean="0"/>
                        <a:t>$47,550</a:t>
                      </a:r>
                      <a:endParaRPr lang="en-US" sz="2000" b="1" dirty="0"/>
                    </a:p>
                  </a:txBody>
                  <a:tcPr>
                    <a:solidFill>
                      <a:schemeClr val="bg1">
                        <a:lumMod val="95000"/>
                      </a:schemeClr>
                    </a:solidFill>
                  </a:tcPr>
                </a:tc>
                <a:tc>
                  <a:txBody>
                    <a:bodyPr/>
                    <a:lstStyle/>
                    <a:p>
                      <a:pPr algn="r"/>
                      <a:r>
                        <a:rPr lang="en-US" sz="2000" b="1" dirty="0" smtClean="0"/>
                        <a:t>$95,100</a:t>
                      </a:r>
                      <a:endParaRPr lang="en-US" sz="2000" b="1" dirty="0"/>
                    </a:p>
                  </a:txBody>
                  <a:tcPr>
                    <a:solidFill>
                      <a:schemeClr val="bg1">
                        <a:lumMod val="95000"/>
                      </a:schemeClr>
                    </a:solidFill>
                  </a:tcPr>
                </a:tc>
                <a:tc>
                  <a:txBody>
                    <a:bodyPr/>
                    <a:lstStyle/>
                    <a:p>
                      <a:pPr algn="r"/>
                      <a:r>
                        <a:rPr lang="en-US" sz="2000" b="1" dirty="0" smtClean="0"/>
                        <a:t>$145,200</a:t>
                      </a:r>
                      <a:endParaRPr lang="en-US" sz="2000" b="1" dirty="0"/>
                    </a:p>
                  </a:txBody>
                  <a:tcPr>
                    <a:solidFill>
                      <a:schemeClr val="bg1">
                        <a:lumMod val="95000"/>
                      </a:schemeClr>
                    </a:solidFill>
                  </a:tcPr>
                </a:tc>
              </a:tr>
            </a:tbl>
          </a:graphicData>
        </a:graphic>
      </p:graphicFrame>
      <p:sp>
        <p:nvSpPr>
          <p:cNvPr id="8" name="Rectangle 7"/>
          <p:cNvSpPr/>
          <p:nvPr/>
        </p:nvSpPr>
        <p:spPr>
          <a:xfrm>
            <a:off x="3908607" y="1107357"/>
            <a:ext cx="4468916" cy="369332"/>
          </a:xfrm>
          <a:prstGeom prst="rect">
            <a:avLst/>
          </a:prstGeom>
        </p:spPr>
        <p:txBody>
          <a:bodyPr wrap="none">
            <a:spAutoFit/>
          </a:bodyPr>
          <a:lstStyle/>
          <a:p>
            <a:pPr algn="ctr" defTabSz="914377"/>
            <a:r>
              <a:rPr lang="en-US" dirty="0">
                <a:latin typeface="Raleway" panose="020B0503030101060003" pitchFamily="34" charset="0"/>
              </a:rPr>
              <a:t>DRAFT – FOR DISCUSSION PURPOSES ONLY</a:t>
            </a:r>
            <a:endParaRPr lang="en-US" dirty="0">
              <a:latin typeface="Raleway" panose="020B0503030101060003" pitchFamily="34" charset="0"/>
            </a:endParaRPr>
          </a:p>
        </p:txBody>
      </p:sp>
    </p:spTree>
    <p:extLst>
      <p:ext uri="{BB962C8B-B14F-4D97-AF65-F5344CB8AC3E}">
        <p14:creationId xmlns:p14="http://schemas.microsoft.com/office/powerpoint/2010/main" val="3960598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itle 13"/>
          <p:cNvSpPr txBox="1">
            <a:spLocks/>
          </p:cNvSpPr>
          <p:nvPr/>
        </p:nvSpPr>
        <p:spPr>
          <a:xfrm>
            <a:off x="101600" y="6416496"/>
            <a:ext cx="1090203" cy="355075"/>
          </a:xfrm>
          <a:prstGeom prst="rect">
            <a:avLst/>
          </a:prstGeom>
        </p:spPr>
        <p:txBody>
          <a:bodyPr vert="horz" lIns="121920" tIns="60960" rIns="121920" bIns="60960" rtlCol="0" anchor="ctr">
            <a:noAutofit/>
          </a:bodyPr>
          <a:lstStyle/>
          <a:p>
            <a:pPr defTabSz="1219170">
              <a:spcBef>
                <a:spcPct val="0"/>
              </a:spcBef>
              <a:defRPr/>
            </a:pPr>
            <a:endParaRPr lang="en-US" sz="1600" b="1" dirty="0">
              <a:solidFill>
                <a:prstClr val="black"/>
              </a:solidFill>
              <a:latin typeface="Calibri" panose="020F0502020204030204"/>
            </a:endParaRPr>
          </a:p>
        </p:txBody>
      </p:sp>
      <p:sp>
        <p:nvSpPr>
          <p:cNvPr id="28" name="Freeform 205"/>
          <p:cNvSpPr>
            <a:spLocks noEditPoints="1"/>
          </p:cNvSpPr>
          <p:nvPr/>
        </p:nvSpPr>
        <p:spPr bwMode="auto">
          <a:xfrm flipH="1">
            <a:off x="11278986" y="236684"/>
            <a:ext cx="447252" cy="420861"/>
          </a:xfrm>
          <a:custGeom>
            <a:avLst/>
            <a:gdLst/>
            <a:ahLst/>
            <a:cxnLst>
              <a:cxn ang="0">
                <a:pos x="260" y="0"/>
              </a:cxn>
              <a:cxn ang="0">
                <a:pos x="24" y="0"/>
              </a:cxn>
              <a:cxn ang="0">
                <a:pos x="0" y="24"/>
              </a:cxn>
              <a:cxn ang="0">
                <a:pos x="0" y="184"/>
              </a:cxn>
              <a:cxn ang="0">
                <a:pos x="24" y="207"/>
              </a:cxn>
              <a:cxn ang="0">
                <a:pos x="132" y="207"/>
              </a:cxn>
              <a:cxn ang="0">
                <a:pos x="209" y="282"/>
              </a:cxn>
              <a:cxn ang="0">
                <a:pos x="214" y="284"/>
              </a:cxn>
              <a:cxn ang="0">
                <a:pos x="217" y="283"/>
              </a:cxn>
              <a:cxn ang="0">
                <a:pos x="221" y="277"/>
              </a:cxn>
              <a:cxn ang="0">
                <a:pos x="221" y="207"/>
              </a:cxn>
              <a:cxn ang="0">
                <a:pos x="260" y="207"/>
              </a:cxn>
              <a:cxn ang="0">
                <a:pos x="284" y="184"/>
              </a:cxn>
              <a:cxn ang="0">
                <a:pos x="284" y="24"/>
              </a:cxn>
              <a:cxn ang="0">
                <a:pos x="260" y="0"/>
              </a:cxn>
              <a:cxn ang="0">
                <a:pos x="270" y="184"/>
              </a:cxn>
              <a:cxn ang="0">
                <a:pos x="260" y="193"/>
              </a:cxn>
              <a:cxn ang="0">
                <a:pos x="214" y="193"/>
              </a:cxn>
              <a:cxn ang="0">
                <a:pos x="209" y="195"/>
              </a:cxn>
              <a:cxn ang="0">
                <a:pos x="206" y="200"/>
              </a:cxn>
              <a:cxn ang="0">
                <a:pos x="207" y="260"/>
              </a:cxn>
              <a:cxn ang="0">
                <a:pos x="140" y="195"/>
              </a:cxn>
              <a:cxn ang="0">
                <a:pos x="135" y="193"/>
              </a:cxn>
              <a:cxn ang="0">
                <a:pos x="24" y="193"/>
              </a:cxn>
              <a:cxn ang="0">
                <a:pos x="14" y="184"/>
              </a:cxn>
              <a:cxn ang="0">
                <a:pos x="14" y="24"/>
              </a:cxn>
              <a:cxn ang="0">
                <a:pos x="24" y="15"/>
              </a:cxn>
              <a:cxn ang="0">
                <a:pos x="260" y="15"/>
              </a:cxn>
              <a:cxn ang="0">
                <a:pos x="270" y="24"/>
              </a:cxn>
              <a:cxn ang="0">
                <a:pos x="270" y="184"/>
              </a:cxn>
            </a:cxnLst>
            <a:rect l="0" t="0" r="r" b="b"/>
            <a:pathLst>
              <a:path w="284" h="284">
                <a:moveTo>
                  <a:pt x="260" y="0"/>
                </a:moveTo>
                <a:cubicBezTo>
                  <a:pt x="24" y="0"/>
                  <a:pt x="24" y="0"/>
                  <a:pt x="24" y="0"/>
                </a:cubicBezTo>
                <a:cubicBezTo>
                  <a:pt x="11" y="0"/>
                  <a:pt x="0" y="11"/>
                  <a:pt x="0" y="24"/>
                </a:cubicBezTo>
                <a:cubicBezTo>
                  <a:pt x="0" y="184"/>
                  <a:pt x="0" y="184"/>
                  <a:pt x="0" y="184"/>
                </a:cubicBezTo>
                <a:cubicBezTo>
                  <a:pt x="0" y="197"/>
                  <a:pt x="11" y="207"/>
                  <a:pt x="24" y="207"/>
                </a:cubicBezTo>
                <a:cubicBezTo>
                  <a:pt x="132" y="207"/>
                  <a:pt x="132" y="207"/>
                  <a:pt x="132" y="207"/>
                </a:cubicBezTo>
                <a:cubicBezTo>
                  <a:pt x="209" y="282"/>
                  <a:pt x="209" y="282"/>
                  <a:pt x="209" y="282"/>
                </a:cubicBezTo>
                <a:cubicBezTo>
                  <a:pt x="210" y="283"/>
                  <a:pt x="212" y="284"/>
                  <a:pt x="214" y="284"/>
                </a:cubicBezTo>
                <a:cubicBezTo>
                  <a:pt x="215" y="284"/>
                  <a:pt x="216" y="284"/>
                  <a:pt x="217" y="283"/>
                </a:cubicBezTo>
                <a:cubicBezTo>
                  <a:pt x="219" y="282"/>
                  <a:pt x="221" y="280"/>
                  <a:pt x="221" y="277"/>
                </a:cubicBezTo>
                <a:cubicBezTo>
                  <a:pt x="221" y="207"/>
                  <a:pt x="221" y="207"/>
                  <a:pt x="221" y="207"/>
                </a:cubicBezTo>
                <a:cubicBezTo>
                  <a:pt x="260" y="207"/>
                  <a:pt x="260" y="207"/>
                  <a:pt x="260" y="207"/>
                </a:cubicBezTo>
                <a:cubicBezTo>
                  <a:pt x="273" y="207"/>
                  <a:pt x="284" y="197"/>
                  <a:pt x="284" y="184"/>
                </a:cubicBezTo>
                <a:cubicBezTo>
                  <a:pt x="284" y="24"/>
                  <a:pt x="284" y="24"/>
                  <a:pt x="284" y="24"/>
                </a:cubicBezTo>
                <a:cubicBezTo>
                  <a:pt x="284" y="11"/>
                  <a:pt x="273" y="0"/>
                  <a:pt x="260" y="0"/>
                </a:cubicBezTo>
                <a:close/>
                <a:moveTo>
                  <a:pt x="270" y="184"/>
                </a:moveTo>
                <a:cubicBezTo>
                  <a:pt x="270" y="189"/>
                  <a:pt x="265" y="193"/>
                  <a:pt x="260" y="193"/>
                </a:cubicBezTo>
                <a:cubicBezTo>
                  <a:pt x="214" y="193"/>
                  <a:pt x="214" y="193"/>
                  <a:pt x="214" y="193"/>
                </a:cubicBezTo>
                <a:cubicBezTo>
                  <a:pt x="212" y="193"/>
                  <a:pt x="210" y="194"/>
                  <a:pt x="209" y="195"/>
                </a:cubicBezTo>
                <a:cubicBezTo>
                  <a:pt x="207" y="196"/>
                  <a:pt x="206" y="198"/>
                  <a:pt x="206" y="200"/>
                </a:cubicBezTo>
                <a:cubicBezTo>
                  <a:pt x="207" y="260"/>
                  <a:pt x="207" y="260"/>
                  <a:pt x="207" y="260"/>
                </a:cubicBezTo>
                <a:cubicBezTo>
                  <a:pt x="140" y="195"/>
                  <a:pt x="140" y="195"/>
                  <a:pt x="140" y="195"/>
                </a:cubicBezTo>
                <a:cubicBezTo>
                  <a:pt x="139" y="194"/>
                  <a:pt x="137" y="193"/>
                  <a:pt x="135" y="193"/>
                </a:cubicBezTo>
                <a:cubicBezTo>
                  <a:pt x="24" y="193"/>
                  <a:pt x="24" y="193"/>
                  <a:pt x="24" y="193"/>
                </a:cubicBezTo>
                <a:cubicBezTo>
                  <a:pt x="19" y="193"/>
                  <a:pt x="14" y="189"/>
                  <a:pt x="14" y="184"/>
                </a:cubicBezTo>
                <a:cubicBezTo>
                  <a:pt x="14" y="24"/>
                  <a:pt x="14" y="24"/>
                  <a:pt x="14" y="24"/>
                </a:cubicBezTo>
                <a:cubicBezTo>
                  <a:pt x="14" y="19"/>
                  <a:pt x="19" y="15"/>
                  <a:pt x="24" y="15"/>
                </a:cubicBezTo>
                <a:cubicBezTo>
                  <a:pt x="260" y="15"/>
                  <a:pt x="260" y="15"/>
                  <a:pt x="260" y="15"/>
                </a:cubicBezTo>
                <a:cubicBezTo>
                  <a:pt x="265" y="15"/>
                  <a:pt x="270" y="19"/>
                  <a:pt x="270" y="24"/>
                </a:cubicBezTo>
                <a:lnTo>
                  <a:pt x="270" y="184"/>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29" name="TextBox 28"/>
          <p:cNvSpPr txBox="1"/>
          <p:nvPr/>
        </p:nvSpPr>
        <p:spPr>
          <a:xfrm>
            <a:off x="11224191" y="209286"/>
            <a:ext cx="556844" cy="318100"/>
          </a:xfrm>
          <a:prstGeom prst="rect">
            <a:avLst/>
          </a:prstGeom>
          <a:noFill/>
        </p:spPr>
        <p:txBody>
          <a:bodyPr wrap="square" rtlCol="0">
            <a:spAutoFit/>
          </a:bodyPr>
          <a:lstStyle/>
          <a:p>
            <a:pPr algn="ctr" defTabSz="914377"/>
            <a:fld id="{65A93911-3C9D-4E94-AD9F-D42204DDC64A}" type="slidenum">
              <a:rPr lang="en-US" sz="1467">
                <a:solidFill>
                  <a:prstClr val="white">
                    <a:lumMod val="65000"/>
                  </a:prstClr>
                </a:solidFill>
                <a:latin typeface="Calibri" panose="020F0502020204030204"/>
              </a:rPr>
              <a:pPr algn="ctr" defTabSz="914377"/>
              <a:t>7</a:t>
            </a:fld>
            <a:endParaRPr lang="en-US" sz="1467" dirty="0">
              <a:solidFill>
                <a:prstClr val="white">
                  <a:lumMod val="65000"/>
                </a:prstClr>
              </a:solidFill>
              <a:latin typeface="Calibri" panose="020F0502020204030204"/>
            </a:endParaRPr>
          </a:p>
        </p:txBody>
      </p:sp>
      <p:sp>
        <p:nvSpPr>
          <p:cNvPr id="76" name="TextBox 75"/>
          <p:cNvSpPr txBox="1"/>
          <p:nvPr/>
        </p:nvSpPr>
        <p:spPr>
          <a:xfrm>
            <a:off x="4260980" y="368724"/>
            <a:ext cx="3670044" cy="669542"/>
          </a:xfrm>
          <a:prstGeom prst="rect">
            <a:avLst/>
          </a:prstGeom>
          <a:noFill/>
        </p:spPr>
        <p:txBody>
          <a:bodyPr wrap="none" rtlCol="0">
            <a:spAutoFit/>
          </a:bodyPr>
          <a:lstStyle/>
          <a:p>
            <a:pPr algn="ctr" defTabSz="914377"/>
            <a:r>
              <a:rPr lang="en-US" sz="1351" b="1" dirty="0">
                <a:solidFill>
                  <a:srgbClr val="1D9A78"/>
                </a:solidFill>
                <a:latin typeface="Calibri" panose="020F0502020204030204"/>
                <a:ea typeface="Open Sans" panose="020B0606030504020204" pitchFamily="34" charset="0"/>
                <a:cs typeface="Open Sans" panose="020B0606030504020204" pitchFamily="34" charset="0"/>
              </a:rPr>
              <a:t>COLLEGE-FOCUSED COLLABORATION</a:t>
            </a:r>
          </a:p>
          <a:p>
            <a:pPr algn="ctr" defTabSz="914377"/>
            <a:r>
              <a:rPr lang="en-US" sz="2400" dirty="0">
                <a:latin typeface="Raleway" panose="020B0503030101060003" pitchFamily="34" charset="0"/>
              </a:rPr>
              <a:t>EMPIRE DIGITAL PATHWAYS</a:t>
            </a:r>
          </a:p>
        </p:txBody>
      </p:sp>
      <p:cxnSp>
        <p:nvCxnSpPr>
          <p:cNvPr id="3" name="Straight Connector 2"/>
          <p:cNvCxnSpPr/>
          <p:nvPr/>
        </p:nvCxnSpPr>
        <p:spPr>
          <a:xfrm>
            <a:off x="4602821" y="1041604"/>
            <a:ext cx="322300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60" name="Group 4"/>
          <p:cNvGrpSpPr>
            <a:grpSpLocks noChangeAspect="1"/>
          </p:cNvGrpSpPr>
          <p:nvPr/>
        </p:nvGrpSpPr>
        <p:grpSpPr bwMode="auto">
          <a:xfrm rot="10800000">
            <a:off x="268919" y="1712369"/>
            <a:ext cx="7274859" cy="4330700"/>
            <a:chOff x="1603" y="794"/>
            <a:chExt cx="4474" cy="2728"/>
          </a:xfrm>
        </p:grpSpPr>
        <p:sp>
          <p:nvSpPr>
            <p:cNvPr id="61" name="Rectangle 5"/>
            <p:cNvSpPr>
              <a:spLocks noChangeArrowheads="1"/>
            </p:cNvSpPr>
            <p:nvPr/>
          </p:nvSpPr>
          <p:spPr bwMode="auto">
            <a:xfrm>
              <a:off x="4000" y="794"/>
              <a:ext cx="2077" cy="61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6"/>
            <p:cNvSpPr>
              <a:spLocks/>
            </p:cNvSpPr>
            <p:nvPr/>
          </p:nvSpPr>
          <p:spPr bwMode="auto">
            <a:xfrm>
              <a:off x="4000" y="1497"/>
              <a:ext cx="2077" cy="618"/>
            </a:xfrm>
            <a:custGeom>
              <a:avLst/>
              <a:gdLst>
                <a:gd name="T0" fmla="*/ 0 w 878"/>
                <a:gd name="T1" fmla="*/ 0 h 261"/>
                <a:gd name="T2" fmla="*/ 878 w 878"/>
                <a:gd name="T3" fmla="*/ 0 h 261"/>
                <a:gd name="T4" fmla="*/ 878 w 878"/>
                <a:gd name="T5" fmla="*/ 261 h 261"/>
                <a:gd name="T6" fmla="*/ 0 w 878"/>
                <a:gd name="T7" fmla="*/ 261 h 261"/>
                <a:gd name="T8" fmla="*/ 0 w 878"/>
                <a:gd name="T9" fmla="*/ 0 h 261"/>
              </a:gdLst>
              <a:ahLst/>
              <a:cxnLst>
                <a:cxn ang="0">
                  <a:pos x="T0" y="T1"/>
                </a:cxn>
                <a:cxn ang="0">
                  <a:pos x="T2" y="T3"/>
                </a:cxn>
                <a:cxn ang="0">
                  <a:pos x="T4" y="T5"/>
                </a:cxn>
                <a:cxn ang="0">
                  <a:pos x="T6" y="T7"/>
                </a:cxn>
                <a:cxn ang="0">
                  <a:pos x="T8" y="T9"/>
                </a:cxn>
              </a:cxnLst>
              <a:rect l="0" t="0" r="r" b="b"/>
              <a:pathLst>
                <a:path w="878" h="261">
                  <a:moveTo>
                    <a:pt x="0" y="0"/>
                  </a:moveTo>
                  <a:cubicBezTo>
                    <a:pt x="275" y="0"/>
                    <a:pt x="604" y="0"/>
                    <a:pt x="878" y="0"/>
                  </a:cubicBezTo>
                  <a:cubicBezTo>
                    <a:pt x="878" y="87"/>
                    <a:pt x="878" y="174"/>
                    <a:pt x="878" y="261"/>
                  </a:cubicBezTo>
                  <a:cubicBezTo>
                    <a:pt x="604" y="261"/>
                    <a:pt x="275" y="261"/>
                    <a:pt x="0" y="261"/>
                  </a:cubicBezTo>
                  <a:cubicBezTo>
                    <a:pt x="0" y="174"/>
                    <a:pt x="0" y="87"/>
                    <a:pt x="0"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3" name="Freeform 7"/>
            <p:cNvSpPr>
              <a:spLocks/>
            </p:cNvSpPr>
            <p:nvPr/>
          </p:nvSpPr>
          <p:spPr bwMode="auto">
            <a:xfrm>
              <a:off x="4000" y="2200"/>
              <a:ext cx="2077" cy="618"/>
            </a:xfrm>
            <a:custGeom>
              <a:avLst/>
              <a:gdLst>
                <a:gd name="T0" fmla="*/ 0 w 878"/>
                <a:gd name="T1" fmla="*/ 0 h 261"/>
                <a:gd name="T2" fmla="*/ 878 w 878"/>
                <a:gd name="T3" fmla="*/ 0 h 261"/>
                <a:gd name="T4" fmla="*/ 878 w 878"/>
                <a:gd name="T5" fmla="*/ 261 h 261"/>
                <a:gd name="T6" fmla="*/ 0 w 878"/>
                <a:gd name="T7" fmla="*/ 261 h 261"/>
                <a:gd name="T8" fmla="*/ 0 w 878"/>
                <a:gd name="T9" fmla="*/ 0 h 261"/>
              </a:gdLst>
              <a:ahLst/>
              <a:cxnLst>
                <a:cxn ang="0">
                  <a:pos x="T0" y="T1"/>
                </a:cxn>
                <a:cxn ang="0">
                  <a:pos x="T2" y="T3"/>
                </a:cxn>
                <a:cxn ang="0">
                  <a:pos x="T4" y="T5"/>
                </a:cxn>
                <a:cxn ang="0">
                  <a:pos x="T6" y="T7"/>
                </a:cxn>
                <a:cxn ang="0">
                  <a:pos x="T8" y="T9"/>
                </a:cxn>
              </a:cxnLst>
              <a:rect l="0" t="0" r="r" b="b"/>
              <a:pathLst>
                <a:path w="878" h="261">
                  <a:moveTo>
                    <a:pt x="0" y="0"/>
                  </a:moveTo>
                  <a:cubicBezTo>
                    <a:pt x="275" y="0"/>
                    <a:pt x="604" y="0"/>
                    <a:pt x="878" y="0"/>
                  </a:cubicBezTo>
                  <a:cubicBezTo>
                    <a:pt x="878" y="87"/>
                    <a:pt x="878" y="174"/>
                    <a:pt x="878" y="261"/>
                  </a:cubicBezTo>
                  <a:cubicBezTo>
                    <a:pt x="604" y="261"/>
                    <a:pt x="275" y="261"/>
                    <a:pt x="0" y="261"/>
                  </a:cubicBezTo>
                  <a:cubicBezTo>
                    <a:pt x="0" y="174"/>
                    <a:pt x="0" y="87"/>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8"/>
            <p:cNvSpPr>
              <a:spLocks noChangeArrowheads="1"/>
            </p:cNvSpPr>
            <p:nvPr/>
          </p:nvSpPr>
          <p:spPr bwMode="auto">
            <a:xfrm>
              <a:off x="4000" y="2903"/>
              <a:ext cx="2077" cy="619"/>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Rectangle 9"/>
            <p:cNvSpPr>
              <a:spLocks noChangeArrowheads="1"/>
            </p:cNvSpPr>
            <p:nvPr/>
          </p:nvSpPr>
          <p:spPr bwMode="auto">
            <a:xfrm>
              <a:off x="2472" y="1364"/>
              <a:ext cx="929" cy="358"/>
            </a:xfrm>
            <a:prstGeom prst="rect">
              <a:avLst/>
            </a:prstGeom>
            <a:solidFill>
              <a:schemeClr val="accent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10"/>
            <p:cNvSpPr>
              <a:spLocks/>
            </p:cNvSpPr>
            <p:nvPr/>
          </p:nvSpPr>
          <p:spPr bwMode="auto">
            <a:xfrm>
              <a:off x="2472" y="1774"/>
              <a:ext cx="929" cy="358"/>
            </a:xfrm>
            <a:custGeom>
              <a:avLst/>
              <a:gdLst>
                <a:gd name="T0" fmla="*/ 0 w 393"/>
                <a:gd name="T1" fmla="*/ 0 h 151"/>
                <a:gd name="T2" fmla="*/ 393 w 393"/>
                <a:gd name="T3" fmla="*/ 0 h 151"/>
                <a:gd name="T4" fmla="*/ 393 w 393"/>
                <a:gd name="T5" fmla="*/ 151 h 151"/>
                <a:gd name="T6" fmla="*/ 0 w 393"/>
                <a:gd name="T7" fmla="*/ 151 h 151"/>
                <a:gd name="T8" fmla="*/ 0 w 393"/>
                <a:gd name="T9" fmla="*/ 0 h 151"/>
              </a:gdLst>
              <a:ahLst/>
              <a:cxnLst>
                <a:cxn ang="0">
                  <a:pos x="T0" y="T1"/>
                </a:cxn>
                <a:cxn ang="0">
                  <a:pos x="T2" y="T3"/>
                </a:cxn>
                <a:cxn ang="0">
                  <a:pos x="T4" y="T5"/>
                </a:cxn>
                <a:cxn ang="0">
                  <a:pos x="T6" y="T7"/>
                </a:cxn>
                <a:cxn ang="0">
                  <a:pos x="T8" y="T9"/>
                </a:cxn>
              </a:cxnLst>
              <a:rect l="0" t="0" r="r" b="b"/>
              <a:pathLst>
                <a:path w="393" h="151">
                  <a:moveTo>
                    <a:pt x="0" y="0"/>
                  </a:moveTo>
                  <a:cubicBezTo>
                    <a:pt x="131" y="0"/>
                    <a:pt x="262" y="0"/>
                    <a:pt x="393" y="0"/>
                  </a:cubicBezTo>
                  <a:cubicBezTo>
                    <a:pt x="393" y="50"/>
                    <a:pt x="393" y="101"/>
                    <a:pt x="393" y="151"/>
                  </a:cubicBezTo>
                  <a:cubicBezTo>
                    <a:pt x="262" y="151"/>
                    <a:pt x="131" y="151"/>
                    <a:pt x="0" y="151"/>
                  </a:cubicBezTo>
                  <a:cubicBezTo>
                    <a:pt x="0" y="101"/>
                    <a:pt x="0" y="50"/>
                    <a:pt x="0" y="0"/>
                  </a:cubicBez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11"/>
            <p:cNvSpPr>
              <a:spLocks/>
            </p:cNvSpPr>
            <p:nvPr/>
          </p:nvSpPr>
          <p:spPr bwMode="auto">
            <a:xfrm>
              <a:off x="2472" y="2184"/>
              <a:ext cx="929" cy="357"/>
            </a:xfrm>
            <a:custGeom>
              <a:avLst/>
              <a:gdLst>
                <a:gd name="T0" fmla="*/ 0 w 393"/>
                <a:gd name="T1" fmla="*/ 0 h 151"/>
                <a:gd name="T2" fmla="*/ 393 w 393"/>
                <a:gd name="T3" fmla="*/ 0 h 151"/>
                <a:gd name="T4" fmla="*/ 393 w 393"/>
                <a:gd name="T5" fmla="*/ 151 h 151"/>
                <a:gd name="T6" fmla="*/ 0 w 393"/>
                <a:gd name="T7" fmla="*/ 151 h 151"/>
                <a:gd name="T8" fmla="*/ 0 w 393"/>
                <a:gd name="T9" fmla="*/ 0 h 151"/>
              </a:gdLst>
              <a:ahLst/>
              <a:cxnLst>
                <a:cxn ang="0">
                  <a:pos x="T0" y="T1"/>
                </a:cxn>
                <a:cxn ang="0">
                  <a:pos x="T2" y="T3"/>
                </a:cxn>
                <a:cxn ang="0">
                  <a:pos x="T4" y="T5"/>
                </a:cxn>
                <a:cxn ang="0">
                  <a:pos x="T6" y="T7"/>
                </a:cxn>
                <a:cxn ang="0">
                  <a:pos x="T8" y="T9"/>
                </a:cxn>
              </a:cxnLst>
              <a:rect l="0" t="0" r="r" b="b"/>
              <a:pathLst>
                <a:path w="393" h="151">
                  <a:moveTo>
                    <a:pt x="0" y="0"/>
                  </a:moveTo>
                  <a:cubicBezTo>
                    <a:pt x="131" y="0"/>
                    <a:pt x="262" y="0"/>
                    <a:pt x="393" y="0"/>
                  </a:cubicBezTo>
                  <a:cubicBezTo>
                    <a:pt x="393" y="50"/>
                    <a:pt x="393" y="101"/>
                    <a:pt x="393" y="151"/>
                  </a:cubicBezTo>
                  <a:cubicBezTo>
                    <a:pt x="262" y="151"/>
                    <a:pt x="131" y="151"/>
                    <a:pt x="0" y="151"/>
                  </a:cubicBezTo>
                  <a:cubicBezTo>
                    <a:pt x="0" y="101"/>
                    <a:pt x="0" y="50"/>
                    <a:pt x="0" y="0"/>
                  </a:cubicBez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2"/>
            <p:cNvSpPr>
              <a:spLocks noChangeArrowheads="1"/>
            </p:cNvSpPr>
            <p:nvPr/>
          </p:nvSpPr>
          <p:spPr bwMode="auto">
            <a:xfrm>
              <a:off x="2472" y="2593"/>
              <a:ext cx="929" cy="358"/>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3"/>
            <p:cNvSpPr>
              <a:spLocks/>
            </p:cNvSpPr>
            <p:nvPr/>
          </p:nvSpPr>
          <p:spPr bwMode="auto">
            <a:xfrm>
              <a:off x="3401" y="794"/>
              <a:ext cx="599" cy="928"/>
            </a:xfrm>
            <a:custGeom>
              <a:avLst/>
              <a:gdLst>
                <a:gd name="T0" fmla="*/ 0 w 599"/>
                <a:gd name="T1" fmla="*/ 570 h 928"/>
                <a:gd name="T2" fmla="*/ 599 w 599"/>
                <a:gd name="T3" fmla="*/ 0 h 928"/>
                <a:gd name="T4" fmla="*/ 599 w 599"/>
                <a:gd name="T5" fmla="*/ 618 h 928"/>
                <a:gd name="T6" fmla="*/ 0 w 599"/>
                <a:gd name="T7" fmla="*/ 928 h 928"/>
                <a:gd name="T8" fmla="*/ 0 w 599"/>
                <a:gd name="T9" fmla="*/ 570 h 928"/>
              </a:gdLst>
              <a:ahLst/>
              <a:cxnLst>
                <a:cxn ang="0">
                  <a:pos x="T0" y="T1"/>
                </a:cxn>
                <a:cxn ang="0">
                  <a:pos x="T2" y="T3"/>
                </a:cxn>
                <a:cxn ang="0">
                  <a:pos x="T4" y="T5"/>
                </a:cxn>
                <a:cxn ang="0">
                  <a:pos x="T6" y="T7"/>
                </a:cxn>
                <a:cxn ang="0">
                  <a:pos x="T8" y="T9"/>
                </a:cxn>
              </a:cxnLst>
              <a:rect l="0" t="0" r="r" b="b"/>
              <a:pathLst>
                <a:path w="599" h="928">
                  <a:moveTo>
                    <a:pt x="0" y="570"/>
                  </a:moveTo>
                  <a:lnTo>
                    <a:pt x="599" y="0"/>
                  </a:lnTo>
                  <a:lnTo>
                    <a:pt x="599" y="618"/>
                  </a:lnTo>
                  <a:lnTo>
                    <a:pt x="0" y="928"/>
                  </a:lnTo>
                  <a:lnTo>
                    <a:pt x="0" y="570"/>
                  </a:lnTo>
                  <a:close/>
                </a:path>
              </a:pathLst>
            </a:custGeom>
            <a:solidFill>
              <a:schemeClr val="accent4">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14"/>
            <p:cNvSpPr>
              <a:spLocks/>
            </p:cNvSpPr>
            <p:nvPr/>
          </p:nvSpPr>
          <p:spPr bwMode="auto">
            <a:xfrm>
              <a:off x="3401" y="2593"/>
              <a:ext cx="599" cy="929"/>
            </a:xfrm>
            <a:custGeom>
              <a:avLst/>
              <a:gdLst>
                <a:gd name="T0" fmla="*/ 0 w 599"/>
                <a:gd name="T1" fmla="*/ 358 h 929"/>
                <a:gd name="T2" fmla="*/ 599 w 599"/>
                <a:gd name="T3" fmla="*/ 929 h 929"/>
                <a:gd name="T4" fmla="*/ 599 w 599"/>
                <a:gd name="T5" fmla="*/ 310 h 929"/>
                <a:gd name="T6" fmla="*/ 0 w 599"/>
                <a:gd name="T7" fmla="*/ 0 h 929"/>
                <a:gd name="T8" fmla="*/ 0 w 599"/>
                <a:gd name="T9" fmla="*/ 358 h 929"/>
              </a:gdLst>
              <a:ahLst/>
              <a:cxnLst>
                <a:cxn ang="0">
                  <a:pos x="T0" y="T1"/>
                </a:cxn>
                <a:cxn ang="0">
                  <a:pos x="T2" y="T3"/>
                </a:cxn>
                <a:cxn ang="0">
                  <a:pos x="T4" y="T5"/>
                </a:cxn>
                <a:cxn ang="0">
                  <a:pos x="T6" y="T7"/>
                </a:cxn>
                <a:cxn ang="0">
                  <a:pos x="T8" y="T9"/>
                </a:cxn>
              </a:cxnLst>
              <a:rect l="0" t="0" r="r" b="b"/>
              <a:pathLst>
                <a:path w="599" h="929">
                  <a:moveTo>
                    <a:pt x="0" y="358"/>
                  </a:moveTo>
                  <a:lnTo>
                    <a:pt x="599" y="929"/>
                  </a:lnTo>
                  <a:lnTo>
                    <a:pt x="599" y="310"/>
                  </a:lnTo>
                  <a:lnTo>
                    <a:pt x="0" y="0"/>
                  </a:lnTo>
                  <a:lnTo>
                    <a:pt x="0" y="358"/>
                  </a:lnTo>
                  <a:close/>
                </a:path>
              </a:pathLst>
            </a:custGeom>
            <a:solidFill>
              <a:schemeClr val="accent1">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15"/>
            <p:cNvSpPr>
              <a:spLocks/>
            </p:cNvSpPr>
            <p:nvPr/>
          </p:nvSpPr>
          <p:spPr bwMode="auto">
            <a:xfrm>
              <a:off x="3401" y="2184"/>
              <a:ext cx="599" cy="634"/>
            </a:xfrm>
            <a:custGeom>
              <a:avLst/>
              <a:gdLst>
                <a:gd name="T0" fmla="*/ 599 w 599"/>
                <a:gd name="T1" fmla="*/ 16 h 634"/>
                <a:gd name="T2" fmla="*/ 599 w 599"/>
                <a:gd name="T3" fmla="*/ 634 h 634"/>
                <a:gd name="T4" fmla="*/ 0 w 599"/>
                <a:gd name="T5" fmla="*/ 357 h 634"/>
                <a:gd name="T6" fmla="*/ 0 w 599"/>
                <a:gd name="T7" fmla="*/ 0 h 634"/>
                <a:gd name="T8" fmla="*/ 599 w 599"/>
                <a:gd name="T9" fmla="*/ 16 h 634"/>
              </a:gdLst>
              <a:ahLst/>
              <a:cxnLst>
                <a:cxn ang="0">
                  <a:pos x="T0" y="T1"/>
                </a:cxn>
                <a:cxn ang="0">
                  <a:pos x="T2" y="T3"/>
                </a:cxn>
                <a:cxn ang="0">
                  <a:pos x="T4" y="T5"/>
                </a:cxn>
                <a:cxn ang="0">
                  <a:pos x="T6" y="T7"/>
                </a:cxn>
                <a:cxn ang="0">
                  <a:pos x="T8" y="T9"/>
                </a:cxn>
              </a:cxnLst>
              <a:rect l="0" t="0" r="r" b="b"/>
              <a:pathLst>
                <a:path w="599" h="634">
                  <a:moveTo>
                    <a:pt x="599" y="16"/>
                  </a:moveTo>
                  <a:lnTo>
                    <a:pt x="599" y="634"/>
                  </a:lnTo>
                  <a:lnTo>
                    <a:pt x="0" y="357"/>
                  </a:lnTo>
                  <a:lnTo>
                    <a:pt x="0" y="0"/>
                  </a:lnTo>
                  <a:lnTo>
                    <a:pt x="599" y="16"/>
                  </a:lnTo>
                  <a:close/>
                </a:path>
              </a:pathLst>
            </a:custGeom>
            <a:solidFill>
              <a:schemeClr val="accent2">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16"/>
            <p:cNvSpPr>
              <a:spLocks/>
            </p:cNvSpPr>
            <p:nvPr/>
          </p:nvSpPr>
          <p:spPr bwMode="auto">
            <a:xfrm>
              <a:off x="3401" y="1497"/>
              <a:ext cx="599" cy="635"/>
            </a:xfrm>
            <a:custGeom>
              <a:avLst/>
              <a:gdLst>
                <a:gd name="T0" fmla="*/ 599 w 599"/>
                <a:gd name="T1" fmla="*/ 618 h 635"/>
                <a:gd name="T2" fmla="*/ 599 w 599"/>
                <a:gd name="T3" fmla="*/ 0 h 635"/>
                <a:gd name="T4" fmla="*/ 0 w 599"/>
                <a:gd name="T5" fmla="*/ 277 h 635"/>
                <a:gd name="T6" fmla="*/ 0 w 599"/>
                <a:gd name="T7" fmla="*/ 635 h 635"/>
                <a:gd name="T8" fmla="*/ 599 w 599"/>
                <a:gd name="T9" fmla="*/ 618 h 635"/>
              </a:gdLst>
              <a:ahLst/>
              <a:cxnLst>
                <a:cxn ang="0">
                  <a:pos x="T0" y="T1"/>
                </a:cxn>
                <a:cxn ang="0">
                  <a:pos x="T2" y="T3"/>
                </a:cxn>
                <a:cxn ang="0">
                  <a:pos x="T4" y="T5"/>
                </a:cxn>
                <a:cxn ang="0">
                  <a:pos x="T6" y="T7"/>
                </a:cxn>
                <a:cxn ang="0">
                  <a:pos x="T8" y="T9"/>
                </a:cxn>
              </a:cxnLst>
              <a:rect l="0" t="0" r="r" b="b"/>
              <a:pathLst>
                <a:path w="599" h="635">
                  <a:moveTo>
                    <a:pt x="599" y="618"/>
                  </a:moveTo>
                  <a:lnTo>
                    <a:pt x="599" y="0"/>
                  </a:lnTo>
                  <a:lnTo>
                    <a:pt x="0" y="277"/>
                  </a:lnTo>
                  <a:lnTo>
                    <a:pt x="0" y="635"/>
                  </a:lnTo>
                  <a:lnTo>
                    <a:pt x="599" y="618"/>
                  </a:lnTo>
                  <a:close/>
                </a:path>
              </a:pathLst>
            </a:custGeom>
            <a:solidFill>
              <a:schemeClr val="accent3">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7"/>
            <p:cNvSpPr>
              <a:spLocks/>
            </p:cNvSpPr>
            <p:nvPr/>
          </p:nvSpPr>
          <p:spPr bwMode="auto">
            <a:xfrm>
              <a:off x="1930" y="1045"/>
              <a:ext cx="542" cy="677"/>
            </a:xfrm>
            <a:custGeom>
              <a:avLst/>
              <a:gdLst>
                <a:gd name="T0" fmla="*/ 542 w 542"/>
                <a:gd name="T1" fmla="*/ 0 h 677"/>
                <a:gd name="T2" fmla="*/ 0 w 542"/>
                <a:gd name="T3" fmla="*/ 677 h 677"/>
                <a:gd name="T4" fmla="*/ 542 w 542"/>
                <a:gd name="T5" fmla="*/ 677 h 677"/>
                <a:gd name="T6" fmla="*/ 542 w 542"/>
                <a:gd name="T7" fmla="*/ 0 h 677"/>
              </a:gdLst>
              <a:ahLst/>
              <a:cxnLst>
                <a:cxn ang="0">
                  <a:pos x="T0" y="T1"/>
                </a:cxn>
                <a:cxn ang="0">
                  <a:pos x="T2" y="T3"/>
                </a:cxn>
                <a:cxn ang="0">
                  <a:pos x="T4" y="T5"/>
                </a:cxn>
                <a:cxn ang="0">
                  <a:pos x="T6" y="T7"/>
                </a:cxn>
              </a:cxnLst>
              <a:rect l="0" t="0" r="r" b="b"/>
              <a:pathLst>
                <a:path w="542" h="677">
                  <a:moveTo>
                    <a:pt x="542" y="0"/>
                  </a:moveTo>
                  <a:lnTo>
                    <a:pt x="0" y="677"/>
                  </a:lnTo>
                  <a:lnTo>
                    <a:pt x="542" y="677"/>
                  </a:lnTo>
                  <a:lnTo>
                    <a:pt x="542" y="0"/>
                  </a:lnTo>
                  <a:close/>
                </a:path>
              </a:pathLst>
            </a:custGeom>
            <a:solidFill>
              <a:schemeClr val="accent4">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18"/>
            <p:cNvSpPr>
              <a:spLocks/>
            </p:cNvSpPr>
            <p:nvPr/>
          </p:nvSpPr>
          <p:spPr bwMode="auto">
            <a:xfrm>
              <a:off x="1930" y="2593"/>
              <a:ext cx="542" cy="678"/>
            </a:xfrm>
            <a:custGeom>
              <a:avLst/>
              <a:gdLst>
                <a:gd name="T0" fmla="*/ 542 w 542"/>
                <a:gd name="T1" fmla="*/ 678 h 678"/>
                <a:gd name="T2" fmla="*/ 0 w 542"/>
                <a:gd name="T3" fmla="*/ 0 h 678"/>
                <a:gd name="T4" fmla="*/ 542 w 542"/>
                <a:gd name="T5" fmla="*/ 0 h 678"/>
                <a:gd name="T6" fmla="*/ 542 w 542"/>
                <a:gd name="T7" fmla="*/ 678 h 678"/>
              </a:gdLst>
              <a:ahLst/>
              <a:cxnLst>
                <a:cxn ang="0">
                  <a:pos x="T0" y="T1"/>
                </a:cxn>
                <a:cxn ang="0">
                  <a:pos x="T2" y="T3"/>
                </a:cxn>
                <a:cxn ang="0">
                  <a:pos x="T4" y="T5"/>
                </a:cxn>
                <a:cxn ang="0">
                  <a:pos x="T6" y="T7"/>
                </a:cxn>
              </a:cxnLst>
              <a:rect l="0" t="0" r="r" b="b"/>
              <a:pathLst>
                <a:path w="542" h="678">
                  <a:moveTo>
                    <a:pt x="542" y="678"/>
                  </a:moveTo>
                  <a:lnTo>
                    <a:pt x="0" y="0"/>
                  </a:lnTo>
                  <a:lnTo>
                    <a:pt x="542" y="0"/>
                  </a:lnTo>
                  <a:lnTo>
                    <a:pt x="542" y="678"/>
                  </a:lnTo>
                  <a:close/>
                </a:path>
              </a:pathLst>
            </a:custGeom>
            <a:solidFill>
              <a:schemeClr val="accent1">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19"/>
            <p:cNvSpPr>
              <a:spLocks/>
            </p:cNvSpPr>
            <p:nvPr/>
          </p:nvSpPr>
          <p:spPr bwMode="auto">
            <a:xfrm>
              <a:off x="2465" y="3261"/>
              <a:ext cx="7" cy="10"/>
            </a:xfrm>
            <a:custGeom>
              <a:avLst/>
              <a:gdLst>
                <a:gd name="T0" fmla="*/ 0 w 3"/>
                <a:gd name="T1" fmla="*/ 0 h 4"/>
                <a:gd name="T2" fmla="*/ 3 w 3"/>
                <a:gd name="T3" fmla="*/ 4 h 4"/>
                <a:gd name="T4" fmla="*/ 3 w 3"/>
                <a:gd name="T5" fmla="*/ 0 h 4"/>
                <a:gd name="T6" fmla="*/ 0 w 3"/>
                <a:gd name="T7" fmla="*/ 0 h 4"/>
              </a:gdLst>
              <a:ahLst/>
              <a:cxnLst>
                <a:cxn ang="0">
                  <a:pos x="T0" y="T1"/>
                </a:cxn>
                <a:cxn ang="0">
                  <a:pos x="T2" y="T3"/>
                </a:cxn>
                <a:cxn ang="0">
                  <a:pos x="T4" y="T5"/>
                </a:cxn>
                <a:cxn ang="0">
                  <a:pos x="T6" y="T7"/>
                </a:cxn>
              </a:cxnLst>
              <a:rect l="0" t="0" r="r" b="b"/>
              <a:pathLst>
                <a:path w="3" h="4">
                  <a:moveTo>
                    <a:pt x="0" y="0"/>
                  </a:moveTo>
                  <a:cubicBezTo>
                    <a:pt x="3" y="4"/>
                    <a:pt x="3" y="4"/>
                    <a:pt x="3" y="4"/>
                  </a:cubicBezTo>
                  <a:cubicBezTo>
                    <a:pt x="3" y="0"/>
                    <a:pt x="3" y="0"/>
                    <a:pt x="3" y="0"/>
                  </a:cubicBezTo>
                  <a:cubicBezTo>
                    <a:pt x="2" y="0"/>
                    <a:pt x="1" y="0"/>
                    <a:pt x="0" y="0"/>
                  </a:cubicBezTo>
                  <a:close/>
                </a:path>
              </a:pathLst>
            </a:custGeom>
            <a:solidFill>
              <a:srgbClr val="46BDC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20"/>
            <p:cNvSpPr>
              <a:spLocks/>
            </p:cNvSpPr>
            <p:nvPr/>
          </p:nvSpPr>
          <p:spPr bwMode="auto">
            <a:xfrm>
              <a:off x="1603" y="2184"/>
              <a:ext cx="869" cy="357"/>
            </a:xfrm>
            <a:custGeom>
              <a:avLst/>
              <a:gdLst>
                <a:gd name="T0" fmla="*/ 0 w 367"/>
                <a:gd name="T1" fmla="*/ 0 h 151"/>
                <a:gd name="T2" fmla="*/ 121 w 367"/>
                <a:gd name="T3" fmla="*/ 151 h 151"/>
                <a:gd name="T4" fmla="*/ 367 w 367"/>
                <a:gd name="T5" fmla="*/ 151 h 151"/>
                <a:gd name="T6" fmla="*/ 367 w 367"/>
                <a:gd name="T7" fmla="*/ 0 h 151"/>
                <a:gd name="T8" fmla="*/ 0 w 367"/>
                <a:gd name="T9" fmla="*/ 0 h 151"/>
              </a:gdLst>
              <a:ahLst/>
              <a:cxnLst>
                <a:cxn ang="0">
                  <a:pos x="T0" y="T1"/>
                </a:cxn>
                <a:cxn ang="0">
                  <a:pos x="T2" y="T3"/>
                </a:cxn>
                <a:cxn ang="0">
                  <a:pos x="T4" y="T5"/>
                </a:cxn>
                <a:cxn ang="0">
                  <a:pos x="T6" y="T7"/>
                </a:cxn>
                <a:cxn ang="0">
                  <a:pos x="T8" y="T9"/>
                </a:cxn>
              </a:cxnLst>
              <a:rect l="0" t="0" r="r" b="b"/>
              <a:pathLst>
                <a:path w="367" h="151">
                  <a:moveTo>
                    <a:pt x="0" y="0"/>
                  </a:moveTo>
                  <a:cubicBezTo>
                    <a:pt x="121" y="151"/>
                    <a:pt x="121" y="151"/>
                    <a:pt x="121" y="151"/>
                  </a:cubicBezTo>
                  <a:cubicBezTo>
                    <a:pt x="203" y="151"/>
                    <a:pt x="285" y="151"/>
                    <a:pt x="367" y="151"/>
                  </a:cubicBezTo>
                  <a:cubicBezTo>
                    <a:pt x="367" y="0"/>
                    <a:pt x="367" y="0"/>
                    <a:pt x="367" y="0"/>
                  </a:cubicBezTo>
                  <a:cubicBezTo>
                    <a:pt x="245" y="0"/>
                    <a:pt x="122" y="0"/>
                    <a:pt x="0" y="0"/>
                  </a:cubicBezTo>
                  <a:close/>
                </a:path>
              </a:pathLst>
            </a:custGeom>
            <a:solidFill>
              <a:schemeClr val="accent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21"/>
            <p:cNvSpPr>
              <a:spLocks/>
            </p:cNvSpPr>
            <p:nvPr/>
          </p:nvSpPr>
          <p:spPr bwMode="auto">
            <a:xfrm>
              <a:off x="1603" y="1774"/>
              <a:ext cx="869" cy="358"/>
            </a:xfrm>
            <a:custGeom>
              <a:avLst/>
              <a:gdLst>
                <a:gd name="T0" fmla="*/ 121 w 367"/>
                <a:gd name="T1" fmla="*/ 0 h 151"/>
                <a:gd name="T2" fmla="*/ 0 w 367"/>
                <a:gd name="T3" fmla="*/ 151 h 151"/>
                <a:gd name="T4" fmla="*/ 367 w 367"/>
                <a:gd name="T5" fmla="*/ 151 h 151"/>
                <a:gd name="T6" fmla="*/ 367 w 367"/>
                <a:gd name="T7" fmla="*/ 0 h 151"/>
                <a:gd name="T8" fmla="*/ 121 w 367"/>
                <a:gd name="T9" fmla="*/ 0 h 151"/>
              </a:gdLst>
              <a:ahLst/>
              <a:cxnLst>
                <a:cxn ang="0">
                  <a:pos x="T0" y="T1"/>
                </a:cxn>
                <a:cxn ang="0">
                  <a:pos x="T2" y="T3"/>
                </a:cxn>
                <a:cxn ang="0">
                  <a:pos x="T4" y="T5"/>
                </a:cxn>
                <a:cxn ang="0">
                  <a:pos x="T6" y="T7"/>
                </a:cxn>
                <a:cxn ang="0">
                  <a:pos x="T8" y="T9"/>
                </a:cxn>
              </a:cxnLst>
              <a:rect l="0" t="0" r="r" b="b"/>
              <a:pathLst>
                <a:path w="367" h="151">
                  <a:moveTo>
                    <a:pt x="121" y="0"/>
                  </a:moveTo>
                  <a:cubicBezTo>
                    <a:pt x="0" y="151"/>
                    <a:pt x="0" y="151"/>
                    <a:pt x="0" y="151"/>
                  </a:cubicBezTo>
                  <a:cubicBezTo>
                    <a:pt x="122" y="151"/>
                    <a:pt x="245" y="151"/>
                    <a:pt x="367" y="151"/>
                  </a:cubicBezTo>
                  <a:cubicBezTo>
                    <a:pt x="367" y="0"/>
                    <a:pt x="367" y="0"/>
                    <a:pt x="367" y="0"/>
                  </a:cubicBezTo>
                  <a:cubicBezTo>
                    <a:pt x="285" y="0"/>
                    <a:pt x="203" y="0"/>
                    <a:pt x="121" y="0"/>
                  </a:cubicBezTo>
                  <a:close/>
                </a:path>
              </a:pathLst>
            </a:custGeom>
            <a:solidFill>
              <a:schemeClr val="accent3">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9" name="Content Placeholder 2"/>
          <p:cNvSpPr txBox="1">
            <a:spLocks/>
          </p:cNvSpPr>
          <p:nvPr/>
        </p:nvSpPr>
        <p:spPr>
          <a:xfrm>
            <a:off x="346839" y="1809018"/>
            <a:ext cx="2870005"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bg1"/>
                </a:solidFill>
              </a:rPr>
              <a:t>STUDENT </a:t>
            </a:r>
            <a:r>
              <a:rPr lang="en-US" b="1" dirty="0" smtClean="0">
                <a:solidFill>
                  <a:schemeClr val="bg1"/>
                </a:solidFill>
              </a:rPr>
              <a:t>DIGITAL </a:t>
            </a:r>
            <a:r>
              <a:rPr lang="en-US" b="1" dirty="0">
                <a:solidFill>
                  <a:schemeClr val="bg1"/>
                </a:solidFill>
              </a:rPr>
              <a:t>MAGAZINE</a:t>
            </a:r>
            <a:br>
              <a:rPr lang="en-US" b="1" dirty="0">
                <a:solidFill>
                  <a:schemeClr val="bg1"/>
                </a:solidFill>
              </a:rPr>
            </a:br>
            <a:r>
              <a:rPr lang="en-US" sz="1100" b="1" dirty="0">
                <a:solidFill>
                  <a:schemeClr val="bg1"/>
                </a:solidFill>
              </a:rPr>
              <a:t>Students demonstrating an aptitude in Journalism and Graphic Design can participate in our site, </a:t>
            </a:r>
            <a:r>
              <a:rPr lang="en-US" sz="1100" b="1" i="1" dirty="0">
                <a:solidFill>
                  <a:schemeClr val="bg1"/>
                </a:solidFill>
              </a:rPr>
              <a:t>The Inland</a:t>
            </a:r>
            <a:r>
              <a:rPr lang="en-US" sz="1100" b="1" dirty="0">
                <a:solidFill>
                  <a:schemeClr val="bg1"/>
                </a:solidFill>
              </a:rPr>
              <a:t>.</a:t>
            </a:r>
          </a:p>
        </p:txBody>
      </p:sp>
      <p:sp>
        <p:nvSpPr>
          <p:cNvPr id="80" name="Content Placeholder 2"/>
          <p:cNvSpPr txBox="1">
            <a:spLocks/>
          </p:cNvSpPr>
          <p:nvPr/>
        </p:nvSpPr>
        <p:spPr>
          <a:xfrm>
            <a:off x="346840" y="2880513"/>
            <a:ext cx="2699676"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bg1"/>
                </a:solidFill>
              </a:rPr>
              <a:t>DISTANCE EDUCATION</a:t>
            </a:r>
            <a:br>
              <a:rPr lang="en-US" b="1" dirty="0">
                <a:solidFill>
                  <a:schemeClr val="bg1"/>
                </a:solidFill>
              </a:rPr>
            </a:br>
            <a:r>
              <a:rPr lang="en-US" sz="1100" b="1" dirty="0">
                <a:solidFill>
                  <a:schemeClr val="bg1"/>
                </a:solidFill>
              </a:rPr>
              <a:t>Utilizing KVCR and Empire Digital’s digital, live-streaming capability to enhance online course delivery.</a:t>
            </a:r>
          </a:p>
        </p:txBody>
      </p:sp>
      <p:sp>
        <p:nvSpPr>
          <p:cNvPr id="81" name="Content Placeholder 2"/>
          <p:cNvSpPr txBox="1">
            <a:spLocks/>
          </p:cNvSpPr>
          <p:nvPr/>
        </p:nvSpPr>
        <p:spPr>
          <a:xfrm>
            <a:off x="346840" y="4024873"/>
            <a:ext cx="3136104"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bg1"/>
                </a:solidFill>
              </a:rPr>
              <a:t>STUDENT ORIGINAL PROGRAMMING</a:t>
            </a:r>
            <a:br>
              <a:rPr lang="en-US" b="1" dirty="0">
                <a:solidFill>
                  <a:schemeClr val="bg1"/>
                </a:solidFill>
              </a:rPr>
            </a:br>
            <a:r>
              <a:rPr lang="en-US" sz="1100" b="1" dirty="0">
                <a:solidFill>
                  <a:schemeClr val="bg1"/>
                </a:solidFill>
              </a:rPr>
              <a:t>San Bernardino and Riverside County school districts can help contribute content for both Television series and Radio Podcasts.  </a:t>
            </a:r>
          </a:p>
        </p:txBody>
      </p:sp>
      <p:sp>
        <p:nvSpPr>
          <p:cNvPr id="82" name="Content Placeholder 2"/>
          <p:cNvSpPr txBox="1">
            <a:spLocks/>
          </p:cNvSpPr>
          <p:nvPr/>
        </p:nvSpPr>
        <p:spPr>
          <a:xfrm>
            <a:off x="346840" y="5131745"/>
            <a:ext cx="2870004" cy="89003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b="1" dirty="0">
                <a:solidFill>
                  <a:schemeClr val="bg1"/>
                </a:solidFill>
              </a:rPr>
              <a:t>EARLY CHILDHOOD EDUCATION</a:t>
            </a:r>
            <a:br>
              <a:rPr lang="en-US" b="1" dirty="0">
                <a:solidFill>
                  <a:schemeClr val="bg1"/>
                </a:solidFill>
              </a:rPr>
            </a:br>
            <a:r>
              <a:rPr lang="en-US" sz="1100" b="1" dirty="0">
                <a:solidFill>
                  <a:schemeClr val="bg1"/>
                </a:solidFill>
              </a:rPr>
              <a:t>Both colleges can connect their Early Childhood Education programs to create education content for pre-school learners.</a:t>
            </a:r>
          </a:p>
        </p:txBody>
      </p:sp>
      <p:grpSp>
        <p:nvGrpSpPr>
          <p:cNvPr id="87" name="Group 86">
            <a:extLst>
              <a:ext uri="{FF2B5EF4-FFF2-40B4-BE49-F238E27FC236}">
                <a16:creationId xmlns:a16="http://schemas.microsoft.com/office/drawing/2014/main" xmlns="" id="{67FDBD38-7BE3-4C6F-AAD7-8CFA1161B127}"/>
              </a:ext>
            </a:extLst>
          </p:cNvPr>
          <p:cNvGrpSpPr/>
          <p:nvPr/>
        </p:nvGrpSpPr>
        <p:grpSpPr>
          <a:xfrm>
            <a:off x="7643326" y="3216451"/>
            <a:ext cx="4315371" cy="2782492"/>
            <a:chOff x="6505391" y="2580432"/>
            <a:chExt cx="4315371" cy="2782492"/>
          </a:xfrm>
        </p:grpSpPr>
        <p:grpSp>
          <p:nvGrpSpPr>
            <p:cNvPr id="88" name="Group 343">
              <a:extLst>
                <a:ext uri="{FF2B5EF4-FFF2-40B4-BE49-F238E27FC236}">
                  <a16:creationId xmlns:a16="http://schemas.microsoft.com/office/drawing/2014/main" xmlns="" id="{B9A6A2C0-6ADC-4980-B35B-2A0B2AAA7534}"/>
                </a:ext>
              </a:extLst>
            </p:cNvPr>
            <p:cNvGrpSpPr/>
            <p:nvPr/>
          </p:nvGrpSpPr>
          <p:grpSpPr>
            <a:xfrm>
              <a:off x="6505391" y="2580432"/>
              <a:ext cx="4315371" cy="1135006"/>
              <a:chOff x="4609102" y="1783549"/>
              <a:chExt cx="4315371" cy="1135006"/>
            </a:xfrm>
          </p:grpSpPr>
          <p:sp>
            <p:nvSpPr>
              <p:cNvPr id="109" name="Rectangle 108">
                <a:extLst>
                  <a:ext uri="{FF2B5EF4-FFF2-40B4-BE49-F238E27FC236}">
                    <a16:creationId xmlns:a16="http://schemas.microsoft.com/office/drawing/2014/main" xmlns="" id="{4B9DA93D-F547-430B-BED8-5D7B61801CCD}"/>
                  </a:ext>
                </a:extLst>
              </p:cNvPr>
              <p:cNvSpPr/>
              <p:nvPr/>
            </p:nvSpPr>
            <p:spPr>
              <a:xfrm>
                <a:off x="4609102" y="1783549"/>
                <a:ext cx="3231975" cy="400110"/>
              </a:xfrm>
              <a:prstGeom prst="rect">
                <a:avLst/>
              </a:prstGeom>
            </p:spPr>
            <p:txBody>
              <a:bodyPr wrap="none">
                <a:spAutoFit/>
              </a:bodyPr>
              <a:lstStyle/>
              <a:p>
                <a:r>
                  <a:rPr lang="en-US" sz="2000" b="1" dirty="0">
                    <a:solidFill>
                      <a:schemeClr val="tx2"/>
                    </a:solidFill>
                    <a:latin typeface="Roboto" panose="02000000000000000000" pitchFamily="2" charset="0"/>
                    <a:ea typeface="Roboto" panose="02000000000000000000" pitchFamily="2" charset="0"/>
                    <a:cs typeface="Lato" panose="020F0502020204030203" pitchFamily="34" charset="0"/>
                  </a:rPr>
                  <a:t>How can we help guide? </a:t>
                </a:r>
              </a:p>
            </p:txBody>
          </p:sp>
          <p:sp>
            <p:nvSpPr>
              <p:cNvPr id="110" name="Rectangle 109">
                <a:extLst>
                  <a:ext uri="{FF2B5EF4-FFF2-40B4-BE49-F238E27FC236}">
                    <a16:creationId xmlns:a16="http://schemas.microsoft.com/office/drawing/2014/main" xmlns="" id="{2B8A6E6B-CEE8-4A96-90A9-1CF48A59BAD0}"/>
                  </a:ext>
                </a:extLst>
              </p:cNvPr>
              <p:cNvSpPr/>
              <p:nvPr/>
            </p:nvSpPr>
            <p:spPr>
              <a:xfrm>
                <a:off x="4609102" y="2179891"/>
                <a:ext cx="4315371" cy="738664"/>
              </a:xfrm>
              <a:prstGeom prst="rect">
                <a:avLst/>
              </a:prstGeom>
            </p:spPr>
            <p:txBody>
              <a:bodyPr wrap="square">
                <a:spAutoFit/>
              </a:bodyPr>
              <a:lstStyle/>
              <a:p>
                <a:r>
                  <a:rPr lang="ms-MY" sz="1400" dirty="0">
                    <a:ea typeface="Open Sans Light" pitchFamily="34" charset="0"/>
                    <a:cs typeface="Open Sans Light" pitchFamily="34" charset="0"/>
                  </a:rPr>
                  <a:t>The Media Academies will also help focus on four specific areas to prepare students for acceptance in University B.A. Programs.  </a:t>
                </a:r>
              </a:p>
            </p:txBody>
          </p:sp>
        </p:grpSp>
        <p:grpSp>
          <p:nvGrpSpPr>
            <p:cNvPr id="89" name="Group 344">
              <a:extLst>
                <a:ext uri="{FF2B5EF4-FFF2-40B4-BE49-F238E27FC236}">
                  <a16:creationId xmlns:a16="http://schemas.microsoft.com/office/drawing/2014/main" xmlns="" id="{4D71F8F3-408F-4108-8D36-CBA3B04E960E}"/>
                </a:ext>
              </a:extLst>
            </p:cNvPr>
            <p:cNvGrpSpPr/>
            <p:nvPr/>
          </p:nvGrpSpPr>
          <p:grpSpPr>
            <a:xfrm>
              <a:off x="6554707" y="3784652"/>
              <a:ext cx="2262231" cy="292388"/>
              <a:chOff x="4658418" y="2786064"/>
              <a:chExt cx="2262231" cy="292388"/>
            </a:xfrm>
          </p:grpSpPr>
          <p:sp>
            <p:nvSpPr>
              <p:cNvPr id="105" name="Rectangle 104">
                <a:extLst>
                  <a:ext uri="{FF2B5EF4-FFF2-40B4-BE49-F238E27FC236}">
                    <a16:creationId xmlns:a16="http://schemas.microsoft.com/office/drawing/2014/main" xmlns="" id="{A20FBD97-CE93-4950-AD9F-14A93BFD9849}"/>
                  </a:ext>
                </a:extLst>
              </p:cNvPr>
              <p:cNvSpPr/>
              <p:nvPr/>
            </p:nvSpPr>
            <p:spPr>
              <a:xfrm>
                <a:off x="5072066" y="2786064"/>
                <a:ext cx="1848583" cy="292388"/>
              </a:xfrm>
              <a:prstGeom prst="rect">
                <a:avLst/>
              </a:prstGeom>
            </p:spPr>
            <p:txBody>
              <a:bodyPr wrap="none">
                <a:spAutoFit/>
              </a:bodyPr>
              <a:lstStyle/>
              <a:p>
                <a:r>
                  <a:rPr lang="en-US" sz="1300" dirty="0" smtClean="0"/>
                  <a:t>TV and Radio Journalism</a:t>
                </a:r>
                <a:endParaRPr lang="en-US" sz="1300" dirty="0">
                  <a:ea typeface="Open Sans" pitchFamily="34" charset="0"/>
                  <a:cs typeface="Open Sans" pitchFamily="34" charset="0"/>
                </a:endParaRPr>
              </a:p>
            </p:txBody>
          </p:sp>
          <p:grpSp>
            <p:nvGrpSpPr>
              <p:cNvPr id="106" name="Group 332">
                <a:extLst>
                  <a:ext uri="{FF2B5EF4-FFF2-40B4-BE49-F238E27FC236}">
                    <a16:creationId xmlns:a16="http://schemas.microsoft.com/office/drawing/2014/main" xmlns="" id="{099FCBF3-C732-4BEE-9FC4-DA1EF9504A27}"/>
                  </a:ext>
                </a:extLst>
              </p:cNvPr>
              <p:cNvGrpSpPr/>
              <p:nvPr/>
            </p:nvGrpSpPr>
            <p:grpSpPr>
              <a:xfrm>
                <a:off x="4658418" y="2786891"/>
                <a:ext cx="288476" cy="288476"/>
                <a:chOff x="4658418" y="2786891"/>
                <a:chExt cx="288476" cy="288476"/>
              </a:xfrm>
            </p:grpSpPr>
            <p:sp>
              <p:nvSpPr>
                <p:cNvPr id="107" name="Oval 106">
                  <a:extLst>
                    <a:ext uri="{FF2B5EF4-FFF2-40B4-BE49-F238E27FC236}">
                      <a16:creationId xmlns:a16="http://schemas.microsoft.com/office/drawing/2014/main" xmlns="" id="{51481E17-A0F7-445F-BB8F-D2745275F224}"/>
                    </a:ext>
                  </a:extLst>
                </p:cNvPr>
                <p:cNvSpPr/>
                <p:nvPr/>
              </p:nvSpPr>
              <p:spPr>
                <a:xfrm>
                  <a:off x="4658418" y="2786891"/>
                  <a:ext cx="288476" cy="288476"/>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p>
              </p:txBody>
            </p:sp>
            <p:sp>
              <p:nvSpPr>
                <p:cNvPr id="108" name="Freeform 26">
                  <a:extLst>
                    <a:ext uri="{FF2B5EF4-FFF2-40B4-BE49-F238E27FC236}">
                      <a16:creationId xmlns:a16="http://schemas.microsoft.com/office/drawing/2014/main" xmlns="" id="{B003BFEB-62DD-4546-9BED-B552EB63FAEB}"/>
                    </a:ext>
                  </a:extLst>
                </p:cNvPr>
                <p:cNvSpPr>
                  <a:spLocks/>
                </p:cNvSpPr>
                <p:nvPr/>
              </p:nvSpPr>
              <p:spPr bwMode="auto">
                <a:xfrm>
                  <a:off x="4735506" y="2871746"/>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dirty="0"/>
                </a:p>
              </p:txBody>
            </p:sp>
          </p:grpSp>
        </p:grpSp>
        <p:grpSp>
          <p:nvGrpSpPr>
            <p:cNvPr id="90" name="Group 347">
              <a:extLst>
                <a:ext uri="{FF2B5EF4-FFF2-40B4-BE49-F238E27FC236}">
                  <a16:creationId xmlns:a16="http://schemas.microsoft.com/office/drawing/2014/main" xmlns="" id="{8072691A-6772-4F28-984D-E64E0DB882B3}"/>
                </a:ext>
              </a:extLst>
            </p:cNvPr>
            <p:cNvGrpSpPr/>
            <p:nvPr/>
          </p:nvGrpSpPr>
          <p:grpSpPr>
            <a:xfrm>
              <a:off x="6539727" y="5070536"/>
              <a:ext cx="3186499" cy="292388"/>
              <a:chOff x="4643438" y="4071948"/>
              <a:chExt cx="3186499" cy="292388"/>
            </a:xfrm>
          </p:grpSpPr>
          <p:sp>
            <p:nvSpPr>
              <p:cNvPr id="101" name="Rectangle 100">
                <a:extLst>
                  <a:ext uri="{FF2B5EF4-FFF2-40B4-BE49-F238E27FC236}">
                    <a16:creationId xmlns:a16="http://schemas.microsoft.com/office/drawing/2014/main" xmlns="" id="{7CDE3489-BEC5-4C4B-9B47-BC2E8174201E}"/>
                  </a:ext>
                </a:extLst>
              </p:cNvPr>
              <p:cNvSpPr/>
              <p:nvPr/>
            </p:nvSpPr>
            <p:spPr>
              <a:xfrm>
                <a:off x="5072066" y="4071948"/>
                <a:ext cx="2757871" cy="292388"/>
              </a:xfrm>
              <a:prstGeom prst="rect">
                <a:avLst/>
              </a:prstGeom>
            </p:spPr>
            <p:txBody>
              <a:bodyPr wrap="none">
                <a:spAutoFit/>
              </a:bodyPr>
              <a:lstStyle/>
              <a:p>
                <a:r>
                  <a:rPr lang="en-US" sz="1300" dirty="0" smtClean="0"/>
                  <a:t>Augmented Reality and Virtual Reality</a:t>
                </a:r>
                <a:endParaRPr lang="en-US" sz="1300" dirty="0">
                  <a:ea typeface="Open Sans" pitchFamily="34" charset="0"/>
                  <a:cs typeface="Open Sans" pitchFamily="34" charset="0"/>
                </a:endParaRPr>
              </a:p>
            </p:txBody>
          </p:sp>
          <p:grpSp>
            <p:nvGrpSpPr>
              <p:cNvPr id="102" name="Group 342">
                <a:extLst>
                  <a:ext uri="{FF2B5EF4-FFF2-40B4-BE49-F238E27FC236}">
                    <a16:creationId xmlns:a16="http://schemas.microsoft.com/office/drawing/2014/main" xmlns="" id="{F3DD87B0-3FCA-4B0B-9C12-A657F16FB2A4}"/>
                  </a:ext>
                </a:extLst>
              </p:cNvPr>
              <p:cNvGrpSpPr/>
              <p:nvPr/>
            </p:nvGrpSpPr>
            <p:grpSpPr>
              <a:xfrm>
                <a:off x="4643438" y="4071948"/>
                <a:ext cx="288476" cy="288476"/>
                <a:chOff x="4643438" y="4071948"/>
                <a:chExt cx="288476" cy="288476"/>
              </a:xfrm>
            </p:grpSpPr>
            <p:sp>
              <p:nvSpPr>
                <p:cNvPr id="103" name="Oval 102">
                  <a:extLst>
                    <a:ext uri="{FF2B5EF4-FFF2-40B4-BE49-F238E27FC236}">
                      <a16:creationId xmlns:a16="http://schemas.microsoft.com/office/drawing/2014/main" xmlns="" id="{D78A8BC3-95E5-4DBA-98D4-37436997C555}"/>
                    </a:ext>
                  </a:extLst>
                </p:cNvPr>
                <p:cNvSpPr/>
                <p:nvPr/>
              </p:nvSpPr>
              <p:spPr>
                <a:xfrm>
                  <a:off x="4643438" y="4071948"/>
                  <a:ext cx="288476" cy="288476"/>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4" name="Freeform 105">
                  <a:extLst>
                    <a:ext uri="{FF2B5EF4-FFF2-40B4-BE49-F238E27FC236}">
                      <a16:creationId xmlns:a16="http://schemas.microsoft.com/office/drawing/2014/main" xmlns="" id="{729AF9CD-BF77-4BC2-AEA7-5264FDBB233A}"/>
                    </a:ext>
                  </a:extLst>
                </p:cNvPr>
                <p:cNvSpPr>
                  <a:spLocks/>
                </p:cNvSpPr>
                <p:nvPr/>
              </p:nvSpPr>
              <p:spPr bwMode="auto">
                <a:xfrm>
                  <a:off x="4742079" y="4165806"/>
                  <a:ext cx="105018" cy="105018"/>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grpSp>
        <p:grpSp>
          <p:nvGrpSpPr>
            <p:cNvPr id="91" name="Group 346">
              <a:extLst>
                <a:ext uri="{FF2B5EF4-FFF2-40B4-BE49-F238E27FC236}">
                  <a16:creationId xmlns:a16="http://schemas.microsoft.com/office/drawing/2014/main" xmlns="" id="{C5926BE4-B35F-491F-BF86-D7531D54C07C}"/>
                </a:ext>
              </a:extLst>
            </p:cNvPr>
            <p:cNvGrpSpPr/>
            <p:nvPr/>
          </p:nvGrpSpPr>
          <p:grpSpPr>
            <a:xfrm>
              <a:off x="6539727" y="4641908"/>
              <a:ext cx="1818367" cy="292388"/>
              <a:chOff x="4643438" y="3643320"/>
              <a:chExt cx="1818367" cy="292388"/>
            </a:xfrm>
          </p:grpSpPr>
          <p:sp>
            <p:nvSpPr>
              <p:cNvPr id="97" name="Rectangle 96">
                <a:extLst>
                  <a:ext uri="{FF2B5EF4-FFF2-40B4-BE49-F238E27FC236}">
                    <a16:creationId xmlns:a16="http://schemas.microsoft.com/office/drawing/2014/main" xmlns="" id="{49F3F145-2CF3-49ED-B8ED-F28D4785E850}"/>
                  </a:ext>
                </a:extLst>
              </p:cNvPr>
              <p:cNvSpPr/>
              <p:nvPr/>
            </p:nvSpPr>
            <p:spPr>
              <a:xfrm>
                <a:off x="5072066" y="3643320"/>
                <a:ext cx="1389739" cy="292388"/>
              </a:xfrm>
              <a:prstGeom prst="rect">
                <a:avLst/>
              </a:prstGeom>
            </p:spPr>
            <p:txBody>
              <a:bodyPr wrap="none">
                <a:spAutoFit/>
              </a:bodyPr>
              <a:lstStyle/>
              <a:p>
                <a:r>
                  <a:rPr lang="en-US" sz="1300" dirty="0"/>
                  <a:t>Writing for Media</a:t>
                </a:r>
                <a:endParaRPr lang="en-US" sz="1300" dirty="0">
                  <a:ea typeface="Open Sans" pitchFamily="34" charset="0"/>
                  <a:cs typeface="Open Sans" pitchFamily="34" charset="0"/>
                </a:endParaRPr>
              </a:p>
            </p:txBody>
          </p:sp>
          <p:grpSp>
            <p:nvGrpSpPr>
              <p:cNvPr id="98" name="Group 341">
                <a:extLst>
                  <a:ext uri="{FF2B5EF4-FFF2-40B4-BE49-F238E27FC236}">
                    <a16:creationId xmlns:a16="http://schemas.microsoft.com/office/drawing/2014/main" xmlns="" id="{1FF4B2CA-BB42-43E6-B81B-4DC95C46E342}"/>
                  </a:ext>
                </a:extLst>
              </p:cNvPr>
              <p:cNvGrpSpPr/>
              <p:nvPr/>
            </p:nvGrpSpPr>
            <p:grpSpPr>
              <a:xfrm>
                <a:off x="4643438" y="3643320"/>
                <a:ext cx="288476" cy="288476"/>
                <a:chOff x="4643438" y="3643320"/>
                <a:chExt cx="288476" cy="288476"/>
              </a:xfrm>
            </p:grpSpPr>
            <p:sp>
              <p:nvSpPr>
                <p:cNvPr id="99" name="Oval 98">
                  <a:extLst>
                    <a:ext uri="{FF2B5EF4-FFF2-40B4-BE49-F238E27FC236}">
                      <a16:creationId xmlns:a16="http://schemas.microsoft.com/office/drawing/2014/main" xmlns="" id="{9F1CC8D2-F3D1-4A7F-A949-0C22EEA7B47D}"/>
                    </a:ext>
                  </a:extLst>
                </p:cNvPr>
                <p:cNvSpPr/>
                <p:nvPr/>
              </p:nvSpPr>
              <p:spPr>
                <a:xfrm>
                  <a:off x="4643438" y="3643320"/>
                  <a:ext cx="288476" cy="288476"/>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00" name="Freeform 26">
                  <a:extLst>
                    <a:ext uri="{FF2B5EF4-FFF2-40B4-BE49-F238E27FC236}">
                      <a16:creationId xmlns:a16="http://schemas.microsoft.com/office/drawing/2014/main" xmlns="" id="{13EB36A9-8EB7-4E1A-8E13-24D03329CFC6}"/>
                    </a:ext>
                  </a:extLst>
                </p:cNvPr>
                <p:cNvSpPr>
                  <a:spLocks/>
                </p:cNvSpPr>
                <p:nvPr/>
              </p:nvSpPr>
              <p:spPr bwMode="auto">
                <a:xfrm>
                  <a:off x="4735506" y="3729002"/>
                  <a:ext cx="114518" cy="118766"/>
                </a:xfrm>
                <a:custGeom>
                  <a:avLst/>
                  <a:gdLst>
                    <a:gd name="T0" fmla="*/ 103 w 274"/>
                    <a:gd name="T1" fmla="*/ 284 h 284"/>
                    <a:gd name="T2" fmla="*/ 80 w 274"/>
                    <a:gd name="T3" fmla="*/ 273 h 284"/>
                    <a:gd name="T4" fmla="*/ 9 w 274"/>
                    <a:gd name="T5" fmla="*/ 178 h 284"/>
                    <a:gd name="T6" fmla="*/ 14 w 274"/>
                    <a:gd name="T7" fmla="*/ 139 h 284"/>
                    <a:gd name="T8" fmla="*/ 53 w 274"/>
                    <a:gd name="T9" fmla="*/ 145 h 284"/>
                    <a:gd name="T10" fmla="*/ 100 w 274"/>
                    <a:gd name="T11" fmla="*/ 207 h 284"/>
                    <a:gd name="T12" fmla="*/ 219 w 274"/>
                    <a:gd name="T13" fmla="*/ 17 h 284"/>
                    <a:gd name="T14" fmla="*/ 257 w 274"/>
                    <a:gd name="T15" fmla="*/ 8 h 284"/>
                    <a:gd name="T16" fmla="*/ 266 w 274"/>
                    <a:gd name="T17" fmla="*/ 47 h 284"/>
                    <a:gd name="T18" fmla="*/ 126 w 274"/>
                    <a:gd name="T19" fmla="*/ 271 h 284"/>
                    <a:gd name="T20" fmla="*/ 104 w 274"/>
                    <a:gd name="T21" fmla="*/ 284 h 284"/>
                    <a:gd name="T22" fmla="*/ 103 w 274"/>
                    <a:gd name="T23" fmla="*/ 284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74" h="284">
                      <a:moveTo>
                        <a:pt x="103" y="284"/>
                      </a:moveTo>
                      <a:cubicBezTo>
                        <a:pt x="94" y="284"/>
                        <a:pt x="86" y="280"/>
                        <a:pt x="80" y="273"/>
                      </a:cubicBezTo>
                      <a:cubicBezTo>
                        <a:pt x="9" y="178"/>
                        <a:pt x="9" y="178"/>
                        <a:pt x="9" y="178"/>
                      </a:cubicBezTo>
                      <a:cubicBezTo>
                        <a:pt x="0" y="166"/>
                        <a:pt x="2" y="149"/>
                        <a:pt x="14" y="139"/>
                      </a:cubicBezTo>
                      <a:cubicBezTo>
                        <a:pt x="27" y="130"/>
                        <a:pt x="44" y="133"/>
                        <a:pt x="53" y="145"/>
                      </a:cubicBezTo>
                      <a:cubicBezTo>
                        <a:pt x="100" y="207"/>
                        <a:pt x="100" y="207"/>
                        <a:pt x="100" y="207"/>
                      </a:cubicBezTo>
                      <a:cubicBezTo>
                        <a:pt x="219" y="17"/>
                        <a:pt x="219" y="17"/>
                        <a:pt x="219" y="17"/>
                      </a:cubicBezTo>
                      <a:cubicBezTo>
                        <a:pt x="227" y="4"/>
                        <a:pt x="244" y="0"/>
                        <a:pt x="257" y="8"/>
                      </a:cubicBezTo>
                      <a:cubicBezTo>
                        <a:pt x="270" y="16"/>
                        <a:pt x="274" y="33"/>
                        <a:pt x="266" y="47"/>
                      </a:cubicBezTo>
                      <a:cubicBezTo>
                        <a:pt x="126" y="271"/>
                        <a:pt x="126" y="271"/>
                        <a:pt x="126" y="271"/>
                      </a:cubicBezTo>
                      <a:cubicBezTo>
                        <a:pt x="121" y="279"/>
                        <a:pt x="113" y="283"/>
                        <a:pt x="104" y="284"/>
                      </a:cubicBezTo>
                      <a:cubicBezTo>
                        <a:pt x="104" y="284"/>
                        <a:pt x="103" y="284"/>
                        <a:pt x="103" y="28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sz="1400" dirty="0"/>
                </a:p>
              </p:txBody>
            </p:sp>
          </p:grpSp>
        </p:grpSp>
        <p:grpSp>
          <p:nvGrpSpPr>
            <p:cNvPr id="92" name="Group 345">
              <a:extLst>
                <a:ext uri="{FF2B5EF4-FFF2-40B4-BE49-F238E27FC236}">
                  <a16:creationId xmlns:a16="http://schemas.microsoft.com/office/drawing/2014/main" xmlns="" id="{D5E512C8-54D7-4EE9-9E2D-63F18B98DF7C}"/>
                </a:ext>
              </a:extLst>
            </p:cNvPr>
            <p:cNvGrpSpPr/>
            <p:nvPr/>
          </p:nvGrpSpPr>
          <p:grpSpPr>
            <a:xfrm>
              <a:off x="6539727" y="4213280"/>
              <a:ext cx="2293754" cy="292388"/>
              <a:chOff x="4643438" y="3214692"/>
              <a:chExt cx="2293754" cy="292388"/>
            </a:xfrm>
          </p:grpSpPr>
          <p:sp>
            <p:nvSpPr>
              <p:cNvPr id="93" name="Rectangle 92">
                <a:extLst>
                  <a:ext uri="{FF2B5EF4-FFF2-40B4-BE49-F238E27FC236}">
                    <a16:creationId xmlns:a16="http://schemas.microsoft.com/office/drawing/2014/main" xmlns="" id="{4CE5F0B3-CFAA-459B-86A2-AC921DEF00B5}"/>
                  </a:ext>
                </a:extLst>
              </p:cNvPr>
              <p:cNvSpPr/>
              <p:nvPr/>
            </p:nvSpPr>
            <p:spPr>
              <a:xfrm>
                <a:off x="5072066" y="3214692"/>
                <a:ext cx="1865126" cy="292388"/>
              </a:xfrm>
              <a:prstGeom prst="rect">
                <a:avLst/>
              </a:prstGeom>
            </p:spPr>
            <p:txBody>
              <a:bodyPr wrap="none">
                <a:spAutoFit/>
              </a:bodyPr>
              <a:lstStyle/>
              <a:p>
                <a:r>
                  <a:rPr lang="en-US" sz="1300" dirty="0" smtClean="0"/>
                  <a:t>TV and Radio </a:t>
                </a:r>
                <a:r>
                  <a:rPr lang="en-US" sz="1300" dirty="0"/>
                  <a:t>Production</a:t>
                </a:r>
                <a:endParaRPr lang="en-US" sz="1300" dirty="0">
                  <a:ea typeface="Open Sans" pitchFamily="34" charset="0"/>
                  <a:cs typeface="Open Sans" pitchFamily="34" charset="0"/>
                </a:endParaRPr>
              </a:p>
            </p:txBody>
          </p:sp>
          <p:grpSp>
            <p:nvGrpSpPr>
              <p:cNvPr id="94" name="Group 333">
                <a:extLst>
                  <a:ext uri="{FF2B5EF4-FFF2-40B4-BE49-F238E27FC236}">
                    <a16:creationId xmlns:a16="http://schemas.microsoft.com/office/drawing/2014/main" xmlns="" id="{04ED6D55-419F-4E12-B189-E98BDCD5A443}"/>
                  </a:ext>
                </a:extLst>
              </p:cNvPr>
              <p:cNvGrpSpPr/>
              <p:nvPr/>
            </p:nvGrpSpPr>
            <p:grpSpPr>
              <a:xfrm>
                <a:off x="4643438" y="3214692"/>
                <a:ext cx="288476" cy="288476"/>
                <a:chOff x="4643438" y="3214692"/>
                <a:chExt cx="288476" cy="288476"/>
              </a:xfrm>
            </p:grpSpPr>
            <p:sp>
              <p:nvSpPr>
                <p:cNvPr id="95" name="Oval 94">
                  <a:extLst>
                    <a:ext uri="{FF2B5EF4-FFF2-40B4-BE49-F238E27FC236}">
                      <a16:creationId xmlns:a16="http://schemas.microsoft.com/office/drawing/2014/main" xmlns="" id="{B91BB87C-FE9D-429D-8AC1-3579225250B8}"/>
                    </a:ext>
                  </a:extLst>
                </p:cNvPr>
                <p:cNvSpPr/>
                <p:nvPr/>
              </p:nvSpPr>
              <p:spPr>
                <a:xfrm>
                  <a:off x="4643438" y="3214692"/>
                  <a:ext cx="288476" cy="28847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96" name="Freeform 105">
                  <a:extLst>
                    <a:ext uri="{FF2B5EF4-FFF2-40B4-BE49-F238E27FC236}">
                      <a16:creationId xmlns:a16="http://schemas.microsoft.com/office/drawing/2014/main" xmlns="" id="{A08D30AA-C042-47F3-9698-E3A127F86880}"/>
                    </a:ext>
                  </a:extLst>
                </p:cNvPr>
                <p:cNvSpPr>
                  <a:spLocks/>
                </p:cNvSpPr>
                <p:nvPr/>
              </p:nvSpPr>
              <p:spPr bwMode="auto">
                <a:xfrm>
                  <a:off x="4739688" y="3310676"/>
                  <a:ext cx="105018" cy="105018"/>
                </a:xfrm>
                <a:custGeom>
                  <a:avLst/>
                  <a:gdLst/>
                  <a:ahLst/>
                  <a:cxnLst>
                    <a:cxn ang="0">
                      <a:pos x="255" y="58"/>
                    </a:cxn>
                    <a:cxn ang="0">
                      <a:pos x="257" y="53"/>
                    </a:cxn>
                    <a:cxn ang="0">
                      <a:pos x="262" y="38"/>
                    </a:cxn>
                    <a:cxn ang="0">
                      <a:pos x="257" y="24"/>
                    </a:cxn>
                    <a:cxn ang="0">
                      <a:pos x="244" y="9"/>
                    </a:cxn>
                    <a:cxn ang="0">
                      <a:pos x="241" y="5"/>
                    </a:cxn>
                    <a:cxn ang="0">
                      <a:pos x="224" y="0"/>
                    </a:cxn>
                    <a:cxn ang="0">
                      <a:pos x="210" y="5"/>
                    </a:cxn>
                    <a:cxn ang="0">
                      <a:pos x="132" y="82"/>
                    </a:cxn>
                    <a:cxn ang="0">
                      <a:pos x="58" y="9"/>
                    </a:cxn>
                    <a:cxn ang="0">
                      <a:pos x="49" y="2"/>
                    </a:cxn>
                    <a:cxn ang="0">
                      <a:pos x="27" y="2"/>
                    </a:cxn>
                    <a:cxn ang="0">
                      <a:pos x="18" y="9"/>
                    </a:cxn>
                    <a:cxn ang="0">
                      <a:pos x="9" y="18"/>
                    </a:cxn>
                    <a:cxn ang="0">
                      <a:pos x="3" y="27"/>
                    </a:cxn>
                    <a:cxn ang="0">
                      <a:pos x="3" y="49"/>
                    </a:cxn>
                    <a:cxn ang="0">
                      <a:pos x="9" y="58"/>
                    </a:cxn>
                    <a:cxn ang="0">
                      <a:pos x="9" y="205"/>
                    </a:cxn>
                    <a:cxn ang="0">
                      <a:pos x="5" y="210"/>
                    </a:cxn>
                    <a:cxn ang="0">
                      <a:pos x="0" y="225"/>
                    </a:cxn>
                    <a:cxn ang="0">
                      <a:pos x="5" y="241"/>
                    </a:cxn>
                    <a:cxn ang="0">
                      <a:pos x="18" y="254"/>
                    </a:cxn>
                    <a:cxn ang="0">
                      <a:pos x="23" y="257"/>
                    </a:cxn>
                    <a:cxn ang="0">
                      <a:pos x="38" y="263"/>
                    </a:cxn>
                    <a:cxn ang="0">
                      <a:pos x="54" y="257"/>
                    </a:cxn>
                    <a:cxn ang="0">
                      <a:pos x="132" y="181"/>
                    </a:cxn>
                    <a:cxn ang="0">
                      <a:pos x="204" y="254"/>
                    </a:cxn>
                    <a:cxn ang="0">
                      <a:pos x="214" y="261"/>
                    </a:cxn>
                    <a:cxn ang="0">
                      <a:pos x="235" y="261"/>
                    </a:cxn>
                    <a:cxn ang="0">
                      <a:pos x="244" y="254"/>
                    </a:cxn>
                    <a:cxn ang="0">
                      <a:pos x="255" y="245"/>
                    </a:cxn>
                    <a:cxn ang="0">
                      <a:pos x="261" y="236"/>
                    </a:cxn>
                    <a:cxn ang="0">
                      <a:pos x="261" y="214"/>
                    </a:cxn>
                    <a:cxn ang="0">
                      <a:pos x="255" y="205"/>
                    </a:cxn>
                  </a:cxnLst>
                  <a:rect l="0" t="0" r="r" b="b"/>
                  <a:pathLst>
                    <a:path w="262" h="263">
                      <a:moveTo>
                        <a:pt x="181" y="132"/>
                      </a:moveTo>
                      <a:lnTo>
                        <a:pt x="255" y="58"/>
                      </a:lnTo>
                      <a:lnTo>
                        <a:pt x="255" y="58"/>
                      </a:lnTo>
                      <a:lnTo>
                        <a:pt x="257" y="53"/>
                      </a:lnTo>
                      <a:lnTo>
                        <a:pt x="261" y="49"/>
                      </a:lnTo>
                      <a:lnTo>
                        <a:pt x="262" y="38"/>
                      </a:lnTo>
                      <a:lnTo>
                        <a:pt x="261" y="27"/>
                      </a:lnTo>
                      <a:lnTo>
                        <a:pt x="257" y="24"/>
                      </a:lnTo>
                      <a:lnTo>
                        <a:pt x="255" y="18"/>
                      </a:lnTo>
                      <a:lnTo>
                        <a:pt x="244" y="9"/>
                      </a:lnTo>
                      <a:lnTo>
                        <a:pt x="244" y="9"/>
                      </a:lnTo>
                      <a:lnTo>
                        <a:pt x="241" y="5"/>
                      </a:lnTo>
                      <a:lnTo>
                        <a:pt x="235" y="2"/>
                      </a:lnTo>
                      <a:lnTo>
                        <a:pt x="224" y="0"/>
                      </a:lnTo>
                      <a:lnTo>
                        <a:pt x="214" y="2"/>
                      </a:lnTo>
                      <a:lnTo>
                        <a:pt x="210" y="5"/>
                      </a:lnTo>
                      <a:lnTo>
                        <a:pt x="204" y="9"/>
                      </a:lnTo>
                      <a:lnTo>
                        <a:pt x="132" y="82"/>
                      </a:lnTo>
                      <a:lnTo>
                        <a:pt x="58" y="9"/>
                      </a:lnTo>
                      <a:lnTo>
                        <a:pt x="58" y="9"/>
                      </a:lnTo>
                      <a:lnTo>
                        <a:pt x="54" y="5"/>
                      </a:lnTo>
                      <a:lnTo>
                        <a:pt x="49" y="2"/>
                      </a:lnTo>
                      <a:lnTo>
                        <a:pt x="38" y="0"/>
                      </a:lnTo>
                      <a:lnTo>
                        <a:pt x="27" y="2"/>
                      </a:lnTo>
                      <a:lnTo>
                        <a:pt x="23" y="5"/>
                      </a:lnTo>
                      <a:lnTo>
                        <a:pt x="18" y="9"/>
                      </a:lnTo>
                      <a:lnTo>
                        <a:pt x="9" y="18"/>
                      </a:lnTo>
                      <a:lnTo>
                        <a:pt x="9" y="18"/>
                      </a:lnTo>
                      <a:lnTo>
                        <a:pt x="5" y="24"/>
                      </a:lnTo>
                      <a:lnTo>
                        <a:pt x="3" y="27"/>
                      </a:lnTo>
                      <a:lnTo>
                        <a:pt x="0" y="38"/>
                      </a:lnTo>
                      <a:lnTo>
                        <a:pt x="3" y="49"/>
                      </a:lnTo>
                      <a:lnTo>
                        <a:pt x="5" y="53"/>
                      </a:lnTo>
                      <a:lnTo>
                        <a:pt x="9" y="58"/>
                      </a:lnTo>
                      <a:lnTo>
                        <a:pt x="83" y="132"/>
                      </a:lnTo>
                      <a:lnTo>
                        <a:pt x="9" y="205"/>
                      </a:lnTo>
                      <a:lnTo>
                        <a:pt x="9" y="205"/>
                      </a:lnTo>
                      <a:lnTo>
                        <a:pt x="5" y="210"/>
                      </a:lnTo>
                      <a:lnTo>
                        <a:pt x="3" y="214"/>
                      </a:lnTo>
                      <a:lnTo>
                        <a:pt x="0" y="225"/>
                      </a:lnTo>
                      <a:lnTo>
                        <a:pt x="3" y="236"/>
                      </a:lnTo>
                      <a:lnTo>
                        <a:pt x="5" y="241"/>
                      </a:lnTo>
                      <a:lnTo>
                        <a:pt x="9" y="245"/>
                      </a:lnTo>
                      <a:lnTo>
                        <a:pt x="18" y="254"/>
                      </a:lnTo>
                      <a:lnTo>
                        <a:pt x="18" y="254"/>
                      </a:lnTo>
                      <a:lnTo>
                        <a:pt x="23" y="257"/>
                      </a:lnTo>
                      <a:lnTo>
                        <a:pt x="27" y="261"/>
                      </a:lnTo>
                      <a:lnTo>
                        <a:pt x="38" y="263"/>
                      </a:lnTo>
                      <a:lnTo>
                        <a:pt x="49" y="261"/>
                      </a:lnTo>
                      <a:lnTo>
                        <a:pt x="54" y="257"/>
                      </a:lnTo>
                      <a:lnTo>
                        <a:pt x="58" y="254"/>
                      </a:lnTo>
                      <a:lnTo>
                        <a:pt x="132" y="181"/>
                      </a:lnTo>
                      <a:lnTo>
                        <a:pt x="204" y="254"/>
                      </a:lnTo>
                      <a:lnTo>
                        <a:pt x="204" y="254"/>
                      </a:lnTo>
                      <a:lnTo>
                        <a:pt x="210" y="257"/>
                      </a:lnTo>
                      <a:lnTo>
                        <a:pt x="214" y="261"/>
                      </a:lnTo>
                      <a:lnTo>
                        <a:pt x="224" y="263"/>
                      </a:lnTo>
                      <a:lnTo>
                        <a:pt x="235" y="261"/>
                      </a:lnTo>
                      <a:lnTo>
                        <a:pt x="241" y="257"/>
                      </a:lnTo>
                      <a:lnTo>
                        <a:pt x="244" y="254"/>
                      </a:lnTo>
                      <a:lnTo>
                        <a:pt x="255" y="245"/>
                      </a:lnTo>
                      <a:lnTo>
                        <a:pt x="255" y="245"/>
                      </a:lnTo>
                      <a:lnTo>
                        <a:pt x="257" y="241"/>
                      </a:lnTo>
                      <a:lnTo>
                        <a:pt x="261" y="236"/>
                      </a:lnTo>
                      <a:lnTo>
                        <a:pt x="262" y="225"/>
                      </a:lnTo>
                      <a:lnTo>
                        <a:pt x="261" y="214"/>
                      </a:lnTo>
                      <a:lnTo>
                        <a:pt x="257" y="210"/>
                      </a:lnTo>
                      <a:lnTo>
                        <a:pt x="255" y="205"/>
                      </a:lnTo>
                      <a:lnTo>
                        <a:pt x="181" y="132"/>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sz="1400"/>
                </a:p>
              </p:txBody>
            </p:sp>
          </p:grpSp>
        </p:grpSp>
      </p:grpSp>
      <p:sp>
        <p:nvSpPr>
          <p:cNvPr id="111" name="Rectangle 110">
            <a:extLst>
              <a:ext uri="{FF2B5EF4-FFF2-40B4-BE49-F238E27FC236}">
                <a16:creationId xmlns:a16="http://schemas.microsoft.com/office/drawing/2014/main" xmlns="" id="{C2EA7DF1-53C6-4785-B607-576957C774E5}"/>
              </a:ext>
            </a:extLst>
          </p:cNvPr>
          <p:cNvSpPr/>
          <p:nvPr/>
        </p:nvSpPr>
        <p:spPr>
          <a:xfrm>
            <a:off x="7641340" y="1910960"/>
            <a:ext cx="4181056" cy="1185453"/>
          </a:xfrm>
          <a:prstGeom prst="rect">
            <a:avLst/>
          </a:prstGeom>
        </p:spPr>
        <p:txBody>
          <a:bodyPr wrap="square">
            <a:spAutoFit/>
          </a:bodyPr>
          <a:lstStyle/>
          <a:p>
            <a:pPr>
              <a:lnSpc>
                <a:spcPts val="1651"/>
              </a:lnSpc>
              <a:spcAft>
                <a:spcPts val="1500"/>
              </a:spcAft>
            </a:pPr>
            <a:r>
              <a:rPr lang="en-US" sz="1700" dirty="0">
                <a:ea typeface="Times New Roman" panose="02020603050405020304" pitchFamily="18" charset="0"/>
              </a:rPr>
              <a:t>Empire Digital provides numerous opportunities to develop high-level professional skill-sets in multiple disciplines, with pathways to be interns, paid-interns and fully employed.  </a:t>
            </a:r>
          </a:p>
        </p:txBody>
      </p:sp>
      <p:pic>
        <p:nvPicPr>
          <p:cNvPr id="112" name="Picture 111">
            <a:extLst>
              <a:ext uri="{FF2B5EF4-FFF2-40B4-BE49-F238E27FC236}">
                <a16:creationId xmlns:a16="http://schemas.microsoft.com/office/drawing/2014/main" xmlns="" id="{B78DC1EF-845A-4DE0-87EA-D4293C51189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1673" y="369622"/>
            <a:ext cx="1749561" cy="302284"/>
          </a:xfrm>
          <a:prstGeom prst="rect">
            <a:avLst/>
          </a:prstGeom>
        </p:spPr>
      </p:pic>
    </p:spTree>
    <p:extLst>
      <p:ext uri="{BB962C8B-B14F-4D97-AF65-F5344CB8AC3E}">
        <p14:creationId xmlns:p14="http://schemas.microsoft.com/office/powerpoint/2010/main" val="337043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par>
                                <p:cTn id="8" presetID="9" presetClass="entr" presetSubtype="0" fill="hold" nodeType="withEffect">
                                  <p:stCondLst>
                                    <p:cond delay="60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reeform 205"/>
          <p:cNvSpPr>
            <a:spLocks noEditPoints="1"/>
          </p:cNvSpPr>
          <p:nvPr/>
        </p:nvSpPr>
        <p:spPr bwMode="auto">
          <a:xfrm flipH="1">
            <a:off x="11278986" y="236684"/>
            <a:ext cx="447252" cy="420861"/>
          </a:xfrm>
          <a:custGeom>
            <a:avLst/>
            <a:gdLst/>
            <a:ahLst/>
            <a:cxnLst>
              <a:cxn ang="0">
                <a:pos x="260" y="0"/>
              </a:cxn>
              <a:cxn ang="0">
                <a:pos x="24" y="0"/>
              </a:cxn>
              <a:cxn ang="0">
                <a:pos x="0" y="24"/>
              </a:cxn>
              <a:cxn ang="0">
                <a:pos x="0" y="184"/>
              </a:cxn>
              <a:cxn ang="0">
                <a:pos x="24" y="207"/>
              </a:cxn>
              <a:cxn ang="0">
                <a:pos x="132" y="207"/>
              </a:cxn>
              <a:cxn ang="0">
                <a:pos x="209" y="282"/>
              </a:cxn>
              <a:cxn ang="0">
                <a:pos x="214" y="284"/>
              </a:cxn>
              <a:cxn ang="0">
                <a:pos x="217" y="283"/>
              </a:cxn>
              <a:cxn ang="0">
                <a:pos x="221" y="277"/>
              </a:cxn>
              <a:cxn ang="0">
                <a:pos x="221" y="207"/>
              </a:cxn>
              <a:cxn ang="0">
                <a:pos x="260" y="207"/>
              </a:cxn>
              <a:cxn ang="0">
                <a:pos x="284" y="184"/>
              </a:cxn>
              <a:cxn ang="0">
                <a:pos x="284" y="24"/>
              </a:cxn>
              <a:cxn ang="0">
                <a:pos x="260" y="0"/>
              </a:cxn>
              <a:cxn ang="0">
                <a:pos x="270" y="184"/>
              </a:cxn>
              <a:cxn ang="0">
                <a:pos x="260" y="193"/>
              </a:cxn>
              <a:cxn ang="0">
                <a:pos x="214" y="193"/>
              </a:cxn>
              <a:cxn ang="0">
                <a:pos x="209" y="195"/>
              </a:cxn>
              <a:cxn ang="0">
                <a:pos x="206" y="200"/>
              </a:cxn>
              <a:cxn ang="0">
                <a:pos x="207" y="260"/>
              </a:cxn>
              <a:cxn ang="0">
                <a:pos x="140" y="195"/>
              </a:cxn>
              <a:cxn ang="0">
                <a:pos x="135" y="193"/>
              </a:cxn>
              <a:cxn ang="0">
                <a:pos x="24" y="193"/>
              </a:cxn>
              <a:cxn ang="0">
                <a:pos x="14" y="184"/>
              </a:cxn>
              <a:cxn ang="0">
                <a:pos x="14" y="24"/>
              </a:cxn>
              <a:cxn ang="0">
                <a:pos x="24" y="15"/>
              </a:cxn>
              <a:cxn ang="0">
                <a:pos x="260" y="15"/>
              </a:cxn>
              <a:cxn ang="0">
                <a:pos x="270" y="24"/>
              </a:cxn>
              <a:cxn ang="0">
                <a:pos x="270" y="184"/>
              </a:cxn>
            </a:cxnLst>
            <a:rect l="0" t="0" r="r" b="b"/>
            <a:pathLst>
              <a:path w="284" h="284">
                <a:moveTo>
                  <a:pt x="260" y="0"/>
                </a:moveTo>
                <a:cubicBezTo>
                  <a:pt x="24" y="0"/>
                  <a:pt x="24" y="0"/>
                  <a:pt x="24" y="0"/>
                </a:cubicBezTo>
                <a:cubicBezTo>
                  <a:pt x="11" y="0"/>
                  <a:pt x="0" y="11"/>
                  <a:pt x="0" y="24"/>
                </a:cubicBezTo>
                <a:cubicBezTo>
                  <a:pt x="0" y="184"/>
                  <a:pt x="0" y="184"/>
                  <a:pt x="0" y="184"/>
                </a:cubicBezTo>
                <a:cubicBezTo>
                  <a:pt x="0" y="197"/>
                  <a:pt x="11" y="207"/>
                  <a:pt x="24" y="207"/>
                </a:cubicBezTo>
                <a:cubicBezTo>
                  <a:pt x="132" y="207"/>
                  <a:pt x="132" y="207"/>
                  <a:pt x="132" y="207"/>
                </a:cubicBezTo>
                <a:cubicBezTo>
                  <a:pt x="209" y="282"/>
                  <a:pt x="209" y="282"/>
                  <a:pt x="209" y="282"/>
                </a:cubicBezTo>
                <a:cubicBezTo>
                  <a:pt x="210" y="283"/>
                  <a:pt x="212" y="284"/>
                  <a:pt x="214" y="284"/>
                </a:cubicBezTo>
                <a:cubicBezTo>
                  <a:pt x="215" y="284"/>
                  <a:pt x="216" y="284"/>
                  <a:pt x="217" y="283"/>
                </a:cubicBezTo>
                <a:cubicBezTo>
                  <a:pt x="219" y="282"/>
                  <a:pt x="221" y="280"/>
                  <a:pt x="221" y="277"/>
                </a:cubicBezTo>
                <a:cubicBezTo>
                  <a:pt x="221" y="207"/>
                  <a:pt x="221" y="207"/>
                  <a:pt x="221" y="207"/>
                </a:cubicBezTo>
                <a:cubicBezTo>
                  <a:pt x="260" y="207"/>
                  <a:pt x="260" y="207"/>
                  <a:pt x="260" y="207"/>
                </a:cubicBezTo>
                <a:cubicBezTo>
                  <a:pt x="273" y="207"/>
                  <a:pt x="284" y="197"/>
                  <a:pt x="284" y="184"/>
                </a:cubicBezTo>
                <a:cubicBezTo>
                  <a:pt x="284" y="24"/>
                  <a:pt x="284" y="24"/>
                  <a:pt x="284" y="24"/>
                </a:cubicBezTo>
                <a:cubicBezTo>
                  <a:pt x="284" y="11"/>
                  <a:pt x="273" y="0"/>
                  <a:pt x="260" y="0"/>
                </a:cubicBezTo>
                <a:close/>
                <a:moveTo>
                  <a:pt x="270" y="184"/>
                </a:moveTo>
                <a:cubicBezTo>
                  <a:pt x="270" y="189"/>
                  <a:pt x="265" y="193"/>
                  <a:pt x="260" y="193"/>
                </a:cubicBezTo>
                <a:cubicBezTo>
                  <a:pt x="214" y="193"/>
                  <a:pt x="214" y="193"/>
                  <a:pt x="214" y="193"/>
                </a:cubicBezTo>
                <a:cubicBezTo>
                  <a:pt x="212" y="193"/>
                  <a:pt x="210" y="194"/>
                  <a:pt x="209" y="195"/>
                </a:cubicBezTo>
                <a:cubicBezTo>
                  <a:pt x="207" y="196"/>
                  <a:pt x="206" y="198"/>
                  <a:pt x="206" y="200"/>
                </a:cubicBezTo>
                <a:cubicBezTo>
                  <a:pt x="207" y="260"/>
                  <a:pt x="207" y="260"/>
                  <a:pt x="207" y="260"/>
                </a:cubicBezTo>
                <a:cubicBezTo>
                  <a:pt x="140" y="195"/>
                  <a:pt x="140" y="195"/>
                  <a:pt x="140" y="195"/>
                </a:cubicBezTo>
                <a:cubicBezTo>
                  <a:pt x="139" y="194"/>
                  <a:pt x="137" y="193"/>
                  <a:pt x="135" y="193"/>
                </a:cubicBezTo>
                <a:cubicBezTo>
                  <a:pt x="24" y="193"/>
                  <a:pt x="24" y="193"/>
                  <a:pt x="24" y="193"/>
                </a:cubicBezTo>
                <a:cubicBezTo>
                  <a:pt x="19" y="193"/>
                  <a:pt x="14" y="189"/>
                  <a:pt x="14" y="184"/>
                </a:cubicBezTo>
                <a:cubicBezTo>
                  <a:pt x="14" y="24"/>
                  <a:pt x="14" y="24"/>
                  <a:pt x="14" y="24"/>
                </a:cubicBezTo>
                <a:cubicBezTo>
                  <a:pt x="14" y="19"/>
                  <a:pt x="19" y="15"/>
                  <a:pt x="24" y="15"/>
                </a:cubicBezTo>
                <a:cubicBezTo>
                  <a:pt x="260" y="15"/>
                  <a:pt x="260" y="15"/>
                  <a:pt x="260" y="15"/>
                </a:cubicBezTo>
                <a:cubicBezTo>
                  <a:pt x="265" y="15"/>
                  <a:pt x="270" y="19"/>
                  <a:pt x="270" y="24"/>
                </a:cubicBezTo>
                <a:lnTo>
                  <a:pt x="270" y="184"/>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29" name="TextBox 28"/>
          <p:cNvSpPr txBox="1"/>
          <p:nvPr/>
        </p:nvSpPr>
        <p:spPr>
          <a:xfrm>
            <a:off x="11224191" y="209286"/>
            <a:ext cx="556844" cy="318100"/>
          </a:xfrm>
          <a:prstGeom prst="rect">
            <a:avLst/>
          </a:prstGeom>
          <a:noFill/>
        </p:spPr>
        <p:txBody>
          <a:bodyPr wrap="square" rtlCol="0">
            <a:spAutoFit/>
          </a:bodyPr>
          <a:lstStyle/>
          <a:p>
            <a:pPr algn="ctr" defTabSz="914377"/>
            <a:fld id="{65A93911-3C9D-4E94-AD9F-D42204DDC64A}" type="slidenum">
              <a:rPr lang="en-US" sz="1467">
                <a:solidFill>
                  <a:prstClr val="white">
                    <a:lumMod val="65000"/>
                  </a:prstClr>
                </a:solidFill>
                <a:latin typeface="Calibri" panose="020F0502020204030204"/>
              </a:rPr>
              <a:pPr algn="ctr" defTabSz="914377"/>
              <a:t>8</a:t>
            </a:fld>
            <a:endParaRPr lang="en-US" sz="1467" dirty="0">
              <a:solidFill>
                <a:prstClr val="white">
                  <a:lumMod val="65000"/>
                </a:prstClr>
              </a:solidFill>
              <a:latin typeface="Calibri" panose="020F0502020204030204"/>
            </a:endParaRPr>
          </a:p>
        </p:txBody>
      </p:sp>
      <p:sp>
        <p:nvSpPr>
          <p:cNvPr id="76" name="TextBox 75"/>
          <p:cNvSpPr txBox="1"/>
          <p:nvPr/>
        </p:nvSpPr>
        <p:spPr>
          <a:xfrm>
            <a:off x="3675181" y="368724"/>
            <a:ext cx="4841646" cy="669542"/>
          </a:xfrm>
          <a:prstGeom prst="rect">
            <a:avLst/>
          </a:prstGeom>
          <a:noFill/>
        </p:spPr>
        <p:txBody>
          <a:bodyPr wrap="none" rtlCol="0">
            <a:spAutoFit/>
          </a:bodyPr>
          <a:lstStyle/>
          <a:p>
            <a:pPr algn="ctr" defTabSz="914377"/>
            <a:r>
              <a:rPr lang="en-US" sz="1351" b="1" dirty="0">
                <a:solidFill>
                  <a:srgbClr val="ED423A"/>
                </a:solidFill>
                <a:latin typeface="Calibri" panose="020F0502020204030204"/>
                <a:ea typeface="Open Sans" panose="020B0606030504020204" pitchFamily="34" charset="0"/>
                <a:cs typeface="Open Sans" panose="020B0606030504020204" pitchFamily="34" charset="0"/>
              </a:rPr>
              <a:t>COLLEGE-FOCUSED COLLABORATION</a:t>
            </a:r>
          </a:p>
          <a:p>
            <a:pPr algn="ctr" defTabSz="914377"/>
            <a:r>
              <a:rPr lang="en-US" sz="2400" dirty="0">
                <a:latin typeface="Raleway" panose="020B0503030101060003" pitchFamily="34" charset="0"/>
              </a:rPr>
              <a:t>EMPIRE DIGITAL CAREER OUTCOMES</a:t>
            </a:r>
          </a:p>
        </p:txBody>
      </p:sp>
      <p:cxnSp>
        <p:nvCxnSpPr>
          <p:cNvPr id="3" name="Straight Connector 2"/>
          <p:cNvCxnSpPr/>
          <p:nvPr/>
        </p:nvCxnSpPr>
        <p:spPr>
          <a:xfrm>
            <a:off x="3835686" y="1038266"/>
            <a:ext cx="4520628" cy="0"/>
          </a:xfrm>
          <a:prstGeom prst="line">
            <a:avLst/>
          </a:prstGeom>
          <a:ln w="285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181" name="Picture 2" descr="https://it.miami.edu/_assets/images/adobecc.png">
            <a:extLst>
              <a:ext uri="{FF2B5EF4-FFF2-40B4-BE49-F238E27FC236}">
                <a16:creationId xmlns:a16="http://schemas.microsoft.com/office/drawing/2014/main" xmlns="" id="{1C8FCB43-F79A-4993-95CC-3F14DA21BA0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634122" y="1952682"/>
            <a:ext cx="1886414" cy="869519"/>
          </a:xfrm>
          <a:prstGeom prst="rect">
            <a:avLst/>
          </a:prstGeom>
          <a:noFill/>
          <a:extLst>
            <a:ext uri="{909E8E84-426E-40DD-AFC4-6F175D3DCCD1}">
              <a14:hiddenFill xmlns:a14="http://schemas.microsoft.com/office/drawing/2010/main">
                <a:solidFill>
                  <a:srgbClr val="FFFFFF"/>
                </a:solidFill>
              </a14:hiddenFill>
            </a:ext>
          </a:extLst>
        </p:spPr>
      </p:pic>
      <p:pic>
        <p:nvPicPr>
          <p:cNvPr id="182" name="Picture 2" descr="Image result for adobe creative cloud">
            <a:extLst>
              <a:ext uri="{FF2B5EF4-FFF2-40B4-BE49-F238E27FC236}">
                <a16:creationId xmlns:a16="http://schemas.microsoft.com/office/drawing/2014/main" xmlns="" id="{206B1B7B-2994-4A1D-9739-57F80C8ED03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01484" y="1923432"/>
            <a:ext cx="960608" cy="971713"/>
          </a:xfrm>
          <a:prstGeom prst="rect">
            <a:avLst/>
          </a:prstGeom>
          <a:noFill/>
          <a:extLst>
            <a:ext uri="{909E8E84-426E-40DD-AFC4-6F175D3DCCD1}">
              <a14:hiddenFill xmlns:a14="http://schemas.microsoft.com/office/drawing/2010/main">
                <a:solidFill>
                  <a:srgbClr val="FFFFFF"/>
                </a:solidFill>
              </a14:hiddenFill>
            </a:ext>
          </a:extLst>
        </p:spPr>
      </p:pic>
      <p:pic>
        <p:nvPicPr>
          <p:cNvPr id="183" name="Picture 4" descr="Image result for movie magic">
            <a:extLst>
              <a:ext uri="{FF2B5EF4-FFF2-40B4-BE49-F238E27FC236}">
                <a16:creationId xmlns:a16="http://schemas.microsoft.com/office/drawing/2014/main" xmlns="" id="{D31E1543-9905-44E9-8D98-8A4A1FCD9D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68339" y="1893957"/>
            <a:ext cx="988166" cy="988166"/>
          </a:xfrm>
          <a:prstGeom prst="rect">
            <a:avLst/>
          </a:prstGeom>
          <a:extLst>
            <a:ext uri="{909E8E84-426E-40DD-AFC4-6F175D3DCCD1}">
              <a14:hiddenFill xmlns:a14="http://schemas.microsoft.com/office/drawing/2010/main">
                <a:solidFill>
                  <a:srgbClr val="FFFFFF"/>
                </a:solidFill>
              </a14:hiddenFill>
            </a:ext>
          </a:extLst>
        </p:spPr>
        <p:style>
          <a:lnRef idx="2">
            <a:schemeClr val="accent3"/>
          </a:lnRef>
          <a:fillRef idx="1">
            <a:schemeClr val="lt1"/>
          </a:fillRef>
          <a:effectRef idx="0">
            <a:schemeClr val="accent3"/>
          </a:effectRef>
          <a:fontRef idx="minor">
            <a:schemeClr val="dk1"/>
          </a:fontRef>
        </p:style>
      </p:pic>
      <p:sp>
        <p:nvSpPr>
          <p:cNvPr id="184" name="TextBox 183">
            <a:extLst>
              <a:ext uri="{FF2B5EF4-FFF2-40B4-BE49-F238E27FC236}">
                <a16:creationId xmlns:a16="http://schemas.microsoft.com/office/drawing/2014/main" xmlns="" id="{3AB7139D-EE6B-417F-BB33-C3C55AB259F8}"/>
              </a:ext>
            </a:extLst>
          </p:cNvPr>
          <p:cNvSpPr txBox="1"/>
          <p:nvPr/>
        </p:nvSpPr>
        <p:spPr>
          <a:xfrm>
            <a:off x="7868336" y="2982342"/>
            <a:ext cx="3057957" cy="32316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1500" dirty="0">
                <a:latin typeface="Georgia" panose="02040502050405020303" pitchFamily="18" charset="0"/>
              </a:rPr>
              <a:t>Color Correction</a:t>
            </a:r>
          </a:p>
        </p:txBody>
      </p:sp>
      <p:sp>
        <p:nvSpPr>
          <p:cNvPr id="186" name="TextBox 185">
            <a:extLst>
              <a:ext uri="{FF2B5EF4-FFF2-40B4-BE49-F238E27FC236}">
                <a16:creationId xmlns:a16="http://schemas.microsoft.com/office/drawing/2014/main" xmlns="" id="{CB1AE12B-51D1-4611-9B2A-FA56D0510639}"/>
              </a:ext>
            </a:extLst>
          </p:cNvPr>
          <p:cNvSpPr txBox="1"/>
          <p:nvPr/>
        </p:nvSpPr>
        <p:spPr>
          <a:xfrm>
            <a:off x="4515283" y="1513070"/>
            <a:ext cx="3098297" cy="32316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1500" dirty="0">
                <a:latin typeface="Georgia" panose="02040502050405020303" pitchFamily="18" charset="0"/>
              </a:rPr>
              <a:t>Editing and Graphic Arts</a:t>
            </a:r>
          </a:p>
        </p:txBody>
      </p:sp>
      <p:sp>
        <p:nvSpPr>
          <p:cNvPr id="187" name="TextBox 186">
            <a:extLst>
              <a:ext uri="{FF2B5EF4-FFF2-40B4-BE49-F238E27FC236}">
                <a16:creationId xmlns:a16="http://schemas.microsoft.com/office/drawing/2014/main" xmlns="" id="{B67AC878-6D0E-47A1-BE0A-55ADBD8DECD9}"/>
              </a:ext>
            </a:extLst>
          </p:cNvPr>
          <p:cNvSpPr txBox="1"/>
          <p:nvPr/>
        </p:nvSpPr>
        <p:spPr>
          <a:xfrm>
            <a:off x="7868336" y="1517399"/>
            <a:ext cx="3057957" cy="32316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1500" dirty="0">
                <a:latin typeface="Georgia" panose="02040502050405020303" pitchFamily="18" charset="0"/>
              </a:rPr>
              <a:t>Budgeting, Scheduling &amp; Writing</a:t>
            </a:r>
          </a:p>
        </p:txBody>
      </p:sp>
      <p:sp>
        <p:nvSpPr>
          <p:cNvPr id="191" name="object 18">
            <a:extLst>
              <a:ext uri="{FF2B5EF4-FFF2-40B4-BE49-F238E27FC236}">
                <a16:creationId xmlns:a16="http://schemas.microsoft.com/office/drawing/2014/main" xmlns="" id="{75ECE9E7-3D4F-4251-B365-10476ECDBE19}"/>
              </a:ext>
            </a:extLst>
          </p:cNvPr>
          <p:cNvSpPr txBox="1"/>
          <p:nvPr/>
        </p:nvSpPr>
        <p:spPr>
          <a:xfrm>
            <a:off x="699385" y="1517399"/>
            <a:ext cx="3561146" cy="4998804"/>
          </a:xfrm>
          <a:prstGeom prst="rect">
            <a:avLst/>
          </a:prstGeom>
        </p:spPr>
        <p:txBody>
          <a:bodyPr vert="horz" wrap="square" lIns="0" tIns="43180" rIns="0" bIns="0" rtlCol="0">
            <a:spAutoFit/>
          </a:bodyPr>
          <a:lstStyle/>
          <a:p>
            <a:pPr marL="12700">
              <a:lnSpc>
                <a:spcPct val="100000"/>
              </a:lnSpc>
              <a:spcBef>
                <a:spcPts val="340"/>
              </a:spcBef>
            </a:pPr>
            <a:r>
              <a:rPr lang="en-US" sz="1400" b="1" spc="0" dirty="0">
                <a:latin typeface="Georgia"/>
                <a:cs typeface="Georgia"/>
              </a:rPr>
              <a:t>CREATING A </a:t>
            </a:r>
            <a:r>
              <a:rPr lang="en-US" sz="1400" b="1" dirty="0">
                <a:latin typeface="Georgia"/>
                <a:cs typeface="Georgia"/>
              </a:rPr>
              <a:t>DIGITAL INCUBATOR </a:t>
            </a:r>
            <a:endParaRPr lang="en-US" sz="1400" b="1" spc="0" dirty="0">
              <a:latin typeface="Georgia"/>
              <a:cs typeface="Georgia"/>
            </a:endParaRPr>
          </a:p>
          <a:p>
            <a:endParaRPr lang="en-US" sz="1400" dirty="0">
              <a:latin typeface="Georgia" panose="02040502050405020303" pitchFamily="18" charset="0"/>
            </a:endParaRPr>
          </a:p>
          <a:p>
            <a:r>
              <a:rPr lang="en-US" sz="1400" dirty="0">
                <a:latin typeface="Georgia" panose="02040502050405020303" pitchFamily="18" charset="0"/>
              </a:rPr>
              <a:t>Whether it’s students preparing for professional careers, existing professionals looking to advance their skill-set or entrepreneurs cultivating creative and technical tools for small-businesses, </a:t>
            </a:r>
          </a:p>
          <a:p>
            <a:r>
              <a:rPr lang="en-US" sz="1400" dirty="0">
                <a:latin typeface="Georgia" panose="02040502050405020303" pitchFamily="18" charset="0"/>
              </a:rPr>
              <a:t>Empire / KVCR Digital will be a training ground for those in the Inland Empire to flourish in the digital arts.  </a:t>
            </a:r>
          </a:p>
          <a:p>
            <a:endParaRPr lang="en-US" sz="1400" dirty="0">
              <a:latin typeface="Georgia" panose="02040502050405020303" pitchFamily="18" charset="0"/>
              <a:cs typeface="Georgia"/>
            </a:endParaRPr>
          </a:p>
          <a:p>
            <a:r>
              <a:rPr lang="en-US" sz="1400" b="1" dirty="0">
                <a:latin typeface="Georgia" panose="02040502050405020303" pitchFamily="18" charset="0"/>
                <a:cs typeface="Georgia"/>
              </a:rPr>
              <a:t>COMMERCIAL DIGITAL MEDIA</a:t>
            </a:r>
          </a:p>
          <a:p>
            <a:endParaRPr lang="en-US" sz="1400" dirty="0">
              <a:latin typeface="Georgia" panose="02040502050405020303" pitchFamily="18" charset="0"/>
              <a:cs typeface="Georgia"/>
            </a:endParaRPr>
          </a:p>
          <a:p>
            <a:r>
              <a:rPr lang="en-US" sz="1400" dirty="0">
                <a:latin typeface="Georgia" panose="02040502050405020303" pitchFamily="18" charset="0"/>
                <a:cs typeface="Georgia"/>
              </a:rPr>
              <a:t>Without having the FCC constraints on media production and programming that KVCR and KVCR face on traditional television, Empire / KVCR Digital will enable the creation of promotional and instructional videos, corporate training, live event coverage and many other possibilities for monetization and opportunities for those who receive training or certification.  </a:t>
            </a:r>
          </a:p>
          <a:p>
            <a:endParaRPr sz="1400" dirty="0">
              <a:latin typeface="Georgia" panose="02040502050405020303" pitchFamily="18" charset="0"/>
              <a:cs typeface="Georgia"/>
            </a:endParaRPr>
          </a:p>
        </p:txBody>
      </p:sp>
      <p:pic>
        <p:nvPicPr>
          <p:cNvPr id="192" name="Picture 6" descr="Image result for movie magic scheduling 7">
            <a:extLst>
              <a:ext uri="{FF2B5EF4-FFF2-40B4-BE49-F238E27FC236}">
                <a16:creationId xmlns:a16="http://schemas.microsoft.com/office/drawing/2014/main" xmlns="" id="{FEEAF315-23B7-4B45-9D33-270C288CB3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96721" y="1893957"/>
            <a:ext cx="988166" cy="988166"/>
          </a:xfrm>
          <a:prstGeom prst="rect">
            <a:avLst/>
          </a:prstGeom>
          <a:extLst>
            <a:ext uri="{909E8E84-426E-40DD-AFC4-6F175D3DCCD1}">
              <a14:hiddenFill xmlns:a14="http://schemas.microsoft.com/office/drawing/2010/main">
                <a:solidFill>
                  <a:srgbClr val="FFFFFF"/>
                </a:solidFill>
              </a14:hiddenFill>
            </a:ext>
          </a:extLst>
        </p:spPr>
        <p:style>
          <a:lnRef idx="2">
            <a:schemeClr val="accent3"/>
          </a:lnRef>
          <a:fillRef idx="1">
            <a:schemeClr val="lt1"/>
          </a:fillRef>
          <a:effectRef idx="0">
            <a:schemeClr val="accent3"/>
          </a:effectRef>
          <a:fontRef idx="minor">
            <a:schemeClr val="dk1"/>
          </a:fontRef>
        </p:style>
      </p:pic>
      <p:sp>
        <p:nvSpPr>
          <p:cNvPr id="193" name="TextBox 192">
            <a:extLst>
              <a:ext uri="{FF2B5EF4-FFF2-40B4-BE49-F238E27FC236}">
                <a16:creationId xmlns:a16="http://schemas.microsoft.com/office/drawing/2014/main" xmlns="" id="{3595DCE3-4B63-49DC-A603-A079E8DFD18D}"/>
              </a:ext>
            </a:extLst>
          </p:cNvPr>
          <p:cNvSpPr txBox="1"/>
          <p:nvPr/>
        </p:nvSpPr>
        <p:spPr>
          <a:xfrm>
            <a:off x="4515284" y="2982342"/>
            <a:ext cx="3098297" cy="32316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1500" dirty="0">
                <a:latin typeface="Georgia" panose="02040502050405020303" pitchFamily="18" charset="0"/>
              </a:rPr>
              <a:t>Videography and Production</a:t>
            </a:r>
          </a:p>
        </p:txBody>
      </p:sp>
      <p:pic>
        <p:nvPicPr>
          <p:cNvPr id="194" name="Picture 10" descr="Image result for panasonic eva1">
            <a:extLst>
              <a:ext uri="{FF2B5EF4-FFF2-40B4-BE49-F238E27FC236}">
                <a16:creationId xmlns:a16="http://schemas.microsoft.com/office/drawing/2014/main" xmlns="" id="{DADDC538-C7D9-4F65-AAF5-4E9E4D3958D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5283" y="3336746"/>
            <a:ext cx="1318803" cy="1276225"/>
          </a:xfrm>
          <a:prstGeom prst="rect">
            <a:avLst/>
          </a:prstGeom>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pic>
      <p:pic>
        <p:nvPicPr>
          <p:cNvPr id="195" name="Picture 12" descr="Image result for digital studio green screen">
            <a:extLst>
              <a:ext uri="{FF2B5EF4-FFF2-40B4-BE49-F238E27FC236}">
                <a16:creationId xmlns:a16="http://schemas.microsoft.com/office/drawing/2014/main" xmlns="" id="{9F6D0707-B464-4E8B-A6EA-7DD9721B00B0}"/>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b="10420"/>
          <a:stretch/>
        </p:blipFill>
        <p:spPr bwMode="auto">
          <a:xfrm>
            <a:off x="5883393" y="3336746"/>
            <a:ext cx="1730188" cy="1291035"/>
          </a:xfrm>
          <a:prstGeom prst="rect">
            <a:avLst/>
          </a:prstGeom>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pic>
      <p:sp>
        <p:nvSpPr>
          <p:cNvPr id="196" name="TextBox 195">
            <a:extLst>
              <a:ext uri="{FF2B5EF4-FFF2-40B4-BE49-F238E27FC236}">
                <a16:creationId xmlns:a16="http://schemas.microsoft.com/office/drawing/2014/main" xmlns="" id="{BF9328BC-FAFF-4521-B53A-9755A5A00F8E}"/>
              </a:ext>
            </a:extLst>
          </p:cNvPr>
          <p:cNvSpPr txBox="1"/>
          <p:nvPr/>
        </p:nvSpPr>
        <p:spPr>
          <a:xfrm>
            <a:off x="4515283" y="4673314"/>
            <a:ext cx="3098297" cy="32316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1500" dirty="0">
                <a:latin typeface="Georgia" panose="02040502050405020303" pitchFamily="18" charset="0"/>
              </a:rPr>
              <a:t>Audio / Music Production</a:t>
            </a:r>
          </a:p>
        </p:txBody>
      </p:sp>
      <p:pic>
        <p:nvPicPr>
          <p:cNvPr id="197" name="Picture 16" descr="Image result for final draft 10 software">
            <a:extLst>
              <a:ext uri="{FF2B5EF4-FFF2-40B4-BE49-F238E27FC236}">
                <a16:creationId xmlns:a16="http://schemas.microsoft.com/office/drawing/2014/main" xmlns="" id="{9E2F702D-EC47-48B2-8839-96C10D0DC22A}"/>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925102" y="1893956"/>
            <a:ext cx="1001189" cy="1001189"/>
          </a:xfrm>
          <a:prstGeom prst="rect">
            <a:avLst/>
          </a:prstGeom>
          <a:extLst>
            <a:ext uri="{909E8E84-426E-40DD-AFC4-6F175D3DCCD1}">
              <a14:hiddenFill xmlns:a14="http://schemas.microsoft.com/office/drawing/2010/main">
                <a:solidFill>
                  <a:srgbClr val="FFFFFF"/>
                </a:solidFill>
              </a14:hiddenFill>
            </a:ext>
          </a:extLst>
        </p:spPr>
        <p:style>
          <a:lnRef idx="2">
            <a:schemeClr val="accent3"/>
          </a:lnRef>
          <a:fillRef idx="1">
            <a:schemeClr val="lt1"/>
          </a:fillRef>
          <a:effectRef idx="0">
            <a:schemeClr val="accent3"/>
          </a:effectRef>
          <a:fontRef idx="minor">
            <a:schemeClr val="dk1"/>
          </a:fontRef>
        </p:style>
      </p:pic>
      <p:pic>
        <p:nvPicPr>
          <p:cNvPr id="203" name="Picture 20" descr="Image result for pro tools music">
            <a:extLst>
              <a:ext uri="{FF2B5EF4-FFF2-40B4-BE49-F238E27FC236}">
                <a16:creationId xmlns:a16="http://schemas.microsoft.com/office/drawing/2014/main" xmlns="" id="{D616B058-EFC7-46FA-8C07-4A824935035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512030" y="5042012"/>
            <a:ext cx="3098296" cy="1425282"/>
          </a:xfrm>
          <a:prstGeom prst="rect">
            <a:avLst/>
          </a:prstGeom>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pic>
      <p:pic>
        <p:nvPicPr>
          <p:cNvPr id="204" name="Picture 22" descr="https://cdn1.artstation.com/p/assets/images/images/001/612/277/large/hugues-thibodeau-htib-nativeamerican-3-4-b.jpg?1449501117">
            <a:extLst>
              <a:ext uri="{FF2B5EF4-FFF2-40B4-BE49-F238E27FC236}">
                <a16:creationId xmlns:a16="http://schemas.microsoft.com/office/drawing/2014/main" xmlns="" id="{3872F108-BCD6-4488-8EBC-50532AC8A55C}"/>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683372" y="5042013"/>
            <a:ext cx="1242919" cy="1425282"/>
          </a:xfrm>
          <a:prstGeom prst="rect">
            <a:avLst/>
          </a:prstGeom>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pic>
      <p:sp>
        <p:nvSpPr>
          <p:cNvPr id="205" name="TextBox 204">
            <a:extLst>
              <a:ext uri="{FF2B5EF4-FFF2-40B4-BE49-F238E27FC236}">
                <a16:creationId xmlns:a16="http://schemas.microsoft.com/office/drawing/2014/main" xmlns="" id="{7DD142A0-CD7C-412E-86DC-70891C1B0636}"/>
              </a:ext>
            </a:extLst>
          </p:cNvPr>
          <p:cNvSpPr txBox="1"/>
          <p:nvPr/>
        </p:nvSpPr>
        <p:spPr>
          <a:xfrm>
            <a:off x="7861825" y="4673314"/>
            <a:ext cx="3057957" cy="323165"/>
          </a:xfrm>
          <a:prstGeom prst="rect">
            <a:avLst/>
          </a:prstGeom>
          <a:noFill/>
          <a:ln w="9525" cap="flat" cmpd="sng" algn="ctr">
            <a:solidFill>
              <a:schemeClr val="dk1"/>
            </a:solidFill>
            <a:prstDash val="solid"/>
            <a:round/>
            <a:headEnd type="none" w="med" len="med"/>
            <a:tailEnd type="none" w="med" len="med"/>
          </a:ln>
        </p:spPr>
        <p:style>
          <a:lnRef idx="0">
            <a:scrgbClr r="0" g="0" b="0"/>
          </a:lnRef>
          <a:fillRef idx="0">
            <a:scrgbClr r="0" g="0" b="0"/>
          </a:fillRef>
          <a:effectRef idx="0">
            <a:scrgbClr r="0" g="0" b="0"/>
          </a:effectRef>
          <a:fontRef idx="minor">
            <a:schemeClr val="dk1"/>
          </a:fontRef>
        </p:style>
        <p:txBody>
          <a:bodyPr wrap="square" rtlCol="0">
            <a:spAutoFit/>
          </a:bodyPr>
          <a:lstStyle/>
          <a:p>
            <a:pPr algn="ctr"/>
            <a:r>
              <a:rPr lang="en-US" sz="1500" dirty="0">
                <a:latin typeface="Georgia" panose="02040502050405020303" pitchFamily="18" charset="0"/>
              </a:rPr>
              <a:t>3D Design / Animation</a:t>
            </a:r>
          </a:p>
        </p:txBody>
      </p:sp>
      <p:pic>
        <p:nvPicPr>
          <p:cNvPr id="206" name="Picture 24" descr="Image result for 3D Computer software wolf">
            <a:extLst>
              <a:ext uri="{FF2B5EF4-FFF2-40B4-BE49-F238E27FC236}">
                <a16:creationId xmlns:a16="http://schemas.microsoft.com/office/drawing/2014/main" xmlns="" id="{1293C003-9B5D-472F-B214-7E18F8CF2DA8}"/>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7861825" y="5042012"/>
            <a:ext cx="1785159" cy="1425282"/>
          </a:xfrm>
          <a:prstGeom prst="rect">
            <a:avLst/>
          </a:prstGeom>
          <a:extLst>
            <a:ext uri="{909E8E84-426E-40DD-AFC4-6F175D3DCCD1}">
              <a14:hiddenFill xmlns:a14="http://schemas.microsoft.com/office/drawing/2010/main">
                <a:solidFill>
                  <a:srgbClr val="FFFFFF"/>
                </a:solidFill>
              </a14:hiddenFill>
            </a:ext>
          </a:extLst>
        </p:spPr>
        <p:style>
          <a:lnRef idx="2">
            <a:schemeClr val="dk1"/>
          </a:lnRef>
          <a:fillRef idx="1">
            <a:schemeClr val="lt1"/>
          </a:fillRef>
          <a:effectRef idx="0">
            <a:schemeClr val="dk1"/>
          </a:effectRef>
          <a:fontRef idx="minor">
            <a:schemeClr val="dk1"/>
          </a:fontRef>
        </p:style>
      </p:pic>
      <p:pic>
        <p:nvPicPr>
          <p:cNvPr id="207" name="Picture 2" descr="Image result for davinci color resolv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74845" y="3334807"/>
            <a:ext cx="3051446" cy="1292974"/>
          </a:xfrm>
          <a:prstGeom prst="rect">
            <a:avLst/>
          </a:prstGeom>
          <a:noFill/>
          <a:extLst>
            <a:ext uri="{909E8E84-426E-40DD-AFC4-6F175D3DCCD1}">
              <a14:hiddenFill xmlns:a14="http://schemas.microsoft.com/office/drawing/2010/main">
                <a:solidFill>
                  <a:srgbClr val="FFFFFF"/>
                </a:solidFill>
              </a14:hiddenFill>
            </a:ext>
          </a:extLst>
        </p:spPr>
      </p:pic>
      <p:pic>
        <p:nvPicPr>
          <p:cNvPr id="208" name="Picture 207">
            <a:extLst>
              <a:ext uri="{FF2B5EF4-FFF2-40B4-BE49-F238E27FC236}">
                <a16:creationId xmlns:a16="http://schemas.microsoft.com/office/drawing/2014/main" xmlns="" id="{B78DC1EF-845A-4DE0-87EA-D4293C511890}"/>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361673" y="369622"/>
            <a:ext cx="1749561" cy="302284"/>
          </a:xfrm>
          <a:prstGeom prst="rect">
            <a:avLst/>
          </a:prstGeom>
        </p:spPr>
      </p:pic>
    </p:spTree>
    <p:extLst>
      <p:ext uri="{BB962C8B-B14F-4D97-AF65-F5344CB8AC3E}">
        <p14:creationId xmlns:p14="http://schemas.microsoft.com/office/powerpoint/2010/main" val="2968928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500"/>
                                        <p:tgtEl>
                                          <p:spTgt spid="76"/>
                                        </p:tgtEl>
                                      </p:cBhvr>
                                    </p:animEffect>
                                  </p:childTnLst>
                                </p:cTn>
                              </p:par>
                              <p:par>
                                <p:cTn id="8" presetID="9" presetClass="entr" presetSubtype="0" fill="hold" nodeType="withEffect">
                                  <p:stCondLst>
                                    <p:cond delay="600"/>
                                  </p:stCondLst>
                                  <p:childTnLst>
                                    <p:set>
                                      <p:cBhvr>
                                        <p:cTn id="9" dur="1" fill="hold">
                                          <p:stCondLst>
                                            <p:cond delay="0"/>
                                          </p:stCondLst>
                                        </p:cTn>
                                        <p:tgtEl>
                                          <p:spTgt spid="3"/>
                                        </p:tgtEl>
                                        <p:attrNameLst>
                                          <p:attrName>style.visibility</p:attrName>
                                        </p:attrNameLst>
                                      </p:cBhvr>
                                      <p:to>
                                        <p:strVal val="visible"/>
                                      </p:to>
                                    </p:set>
                                    <p:animEffect transition="in" filter="dissolve">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45"/>
          <p:cNvSpPr/>
          <p:nvPr/>
        </p:nvSpPr>
        <p:spPr>
          <a:xfrm>
            <a:off x="8095508" y="5396292"/>
            <a:ext cx="3128683" cy="9359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d-ID" sz="3200">
              <a:solidFill>
                <a:schemeClr val="tx1"/>
              </a:solidFill>
              <a:latin typeface="Calibri" panose="020F0502020204030204"/>
            </a:endParaRPr>
          </a:p>
        </p:txBody>
      </p:sp>
      <p:sp>
        <p:nvSpPr>
          <p:cNvPr id="13" name="Rectangle 12"/>
          <p:cNvSpPr/>
          <p:nvPr/>
        </p:nvSpPr>
        <p:spPr>
          <a:xfrm>
            <a:off x="0" y="6402798"/>
            <a:ext cx="12192000" cy="47134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en-US">
              <a:solidFill>
                <a:schemeClr val="tx1"/>
              </a:solidFill>
              <a:latin typeface="Calibri" panose="020F0502020204030204"/>
            </a:endParaRPr>
          </a:p>
        </p:txBody>
      </p:sp>
      <p:sp>
        <p:nvSpPr>
          <p:cNvPr id="25" name="Title 13"/>
          <p:cNvSpPr txBox="1">
            <a:spLocks/>
          </p:cNvSpPr>
          <p:nvPr/>
        </p:nvSpPr>
        <p:spPr>
          <a:xfrm>
            <a:off x="101600" y="6416496"/>
            <a:ext cx="1090203" cy="355075"/>
          </a:xfrm>
          <a:prstGeom prst="rect">
            <a:avLst/>
          </a:prstGeom>
        </p:spPr>
        <p:txBody>
          <a:bodyPr vert="horz" lIns="121920" tIns="60960" rIns="121920" bIns="60960" rtlCol="0" anchor="ctr">
            <a:noAutofit/>
          </a:bodyPr>
          <a:lstStyle/>
          <a:p>
            <a:pPr defTabSz="1219170">
              <a:spcBef>
                <a:spcPct val="0"/>
              </a:spcBef>
              <a:defRPr/>
            </a:pPr>
            <a:endParaRPr lang="en-US" sz="1600" b="1" dirty="0">
              <a:latin typeface="Calibri" panose="020F0502020204030204"/>
            </a:endParaRPr>
          </a:p>
        </p:txBody>
      </p:sp>
      <p:sp>
        <p:nvSpPr>
          <p:cNvPr id="28" name="Freeform 205"/>
          <p:cNvSpPr>
            <a:spLocks noEditPoints="1"/>
          </p:cNvSpPr>
          <p:nvPr/>
        </p:nvSpPr>
        <p:spPr bwMode="auto">
          <a:xfrm flipH="1">
            <a:off x="11278986" y="236684"/>
            <a:ext cx="447252" cy="420861"/>
          </a:xfrm>
          <a:custGeom>
            <a:avLst/>
            <a:gdLst/>
            <a:ahLst/>
            <a:cxnLst>
              <a:cxn ang="0">
                <a:pos x="260" y="0"/>
              </a:cxn>
              <a:cxn ang="0">
                <a:pos x="24" y="0"/>
              </a:cxn>
              <a:cxn ang="0">
                <a:pos x="0" y="24"/>
              </a:cxn>
              <a:cxn ang="0">
                <a:pos x="0" y="184"/>
              </a:cxn>
              <a:cxn ang="0">
                <a:pos x="24" y="207"/>
              </a:cxn>
              <a:cxn ang="0">
                <a:pos x="132" y="207"/>
              </a:cxn>
              <a:cxn ang="0">
                <a:pos x="209" y="282"/>
              </a:cxn>
              <a:cxn ang="0">
                <a:pos x="214" y="284"/>
              </a:cxn>
              <a:cxn ang="0">
                <a:pos x="217" y="283"/>
              </a:cxn>
              <a:cxn ang="0">
                <a:pos x="221" y="277"/>
              </a:cxn>
              <a:cxn ang="0">
                <a:pos x="221" y="207"/>
              </a:cxn>
              <a:cxn ang="0">
                <a:pos x="260" y="207"/>
              </a:cxn>
              <a:cxn ang="0">
                <a:pos x="284" y="184"/>
              </a:cxn>
              <a:cxn ang="0">
                <a:pos x="284" y="24"/>
              </a:cxn>
              <a:cxn ang="0">
                <a:pos x="260" y="0"/>
              </a:cxn>
              <a:cxn ang="0">
                <a:pos x="270" y="184"/>
              </a:cxn>
              <a:cxn ang="0">
                <a:pos x="260" y="193"/>
              </a:cxn>
              <a:cxn ang="0">
                <a:pos x="214" y="193"/>
              </a:cxn>
              <a:cxn ang="0">
                <a:pos x="209" y="195"/>
              </a:cxn>
              <a:cxn ang="0">
                <a:pos x="206" y="200"/>
              </a:cxn>
              <a:cxn ang="0">
                <a:pos x="207" y="260"/>
              </a:cxn>
              <a:cxn ang="0">
                <a:pos x="140" y="195"/>
              </a:cxn>
              <a:cxn ang="0">
                <a:pos x="135" y="193"/>
              </a:cxn>
              <a:cxn ang="0">
                <a:pos x="24" y="193"/>
              </a:cxn>
              <a:cxn ang="0">
                <a:pos x="14" y="184"/>
              </a:cxn>
              <a:cxn ang="0">
                <a:pos x="14" y="24"/>
              </a:cxn>
              <a:cxn ang="0">
                <a:pos x="24" y="15"/>
              </a:cxn>
              <a:cxn ang="0">
                <a:pos x="260" y="15"/>
              </a:cxn>
              <a:cxn ang="0">
                <a:pos x="270" y="24"/>
              </a:cxn>
              <a:cxn ang="0">
                <a:pos x="270" y="184"/>
              </a:cxn>
            </a:cxnLst>
            <a:rect l="0" t="0" r="r" b="b"/>
            <a:pathLst>
              <a:path w="284" h="284">
                <a:moveTo>
                  <a:pt x="260" y="0"/>
                </a:moveTo>
                <a:cubicBezTo>
                  <a:pt x="24" y="0"/>
                  <a:pt x="24" y="0"/>
                  <a:pt x="24" y="0"/>
                </a:cubicBezTo>
                <a:cubicBezTo>
                  <a:pt x="11" y="0"/>
                  <a:pt x="0" y="11"/>
                  <a:pt x="0" y="24"/>
                </a:cubicBezTo>
                <a:cubicBezTo>
                  <a:pt x="0" y="184"/>
                  <a:pt x="0" y="184"/>
                  <a:pt x="0" y="184"/>
                </a:cubicBezTo>
                <a:cubicBezTo>
                  <a:pt x="0" y="197"/>
                  <a:pt x="11" y="207"/>
                  <a:pt x="24" y="207"/>
                </a:cubicBezTo>
                <a:cubicBezTo>
                  <a:pt x="132" y="207"/>
                  <a:pt x="132" y="207"/>
                  <a:pt x="132" y="207"/>
                </a:cubicBezTo>
                <a:cubicBezTo>
                  <a:pt x="209" y="282"/>
                  <a:pt x="209" y="282"/>
                  <a:pt x="209" y="282"/>
                </a:cubicBezTo>
                <a:cubicBezTo>
                  <a:pt x="210" y="283"/>
                  <a:pt x="212" y="284"/>
                  <a:pt x="214" y="284"/>
                </a:cubicBezTo>
                <a:cubicBezTo>
                  <a:pt x="215" y="284"/>
                  <a:pt x="216" y="284"/>
                  <a:pt x="217" y="283"/>
                </a:cubicBezTo>
                <a:cubicBezTo>
                  <a:pt x="219" y="282"/>
                  <a:pt x="221" y="280"/>
                  <a:pt x="221" y="277"/>
                </a:cubicBezTo>
                <a:cubicBezTo>
                  <a:pt x="221" y="207"/>
                  <a:pt x="221" y="207"/>
                  <a:pt x="221" y="207"/>
                </a:cubicBezTo>
                <a:cubicBezTo>
                  <a:pt x="260" y="207"/>
                  <a:pt x="260" y="207"/>
                  <a:pt x="260" y="207"/>
                </a:cubicBezTo>
                <a:cubicBezTo>
                  <a:pt x="273" y="207"/>
                  <a:pt x="284" y="197"/>
                  <a:pt x="284" y="184"/>
                </a:cubicBezTo>
                <a:cubicBezTo>
                  <a:pt x="284" y="24"/>
                  <a:pt x="284" y="24"/>
                  <a:pt x="284" y="24"/>
                </a:cubicBezTo>
                <a:cubicBezTo>
                  <a:pt x="284" y="11"/>
                  <a:pt x="273" y="0"/>
                  <a:pt x="260" y="0"/>
                </a:cubicBezTo>
                <a:close/>
                <a:moveTo>
                  <a:pt x="270" y="184"/>
                </a:moveTo>
                <a:cubicBezTo>
                  <a:pt x="270" y="189"/>
                  <a:pt x="265" y="193"/>
                  <a:pt x="260" y="193"/>
                </a:cubicBezTo>
                <a:cubicBezTo>
                  <a:pt x="214" y="193"/>
                  <a:pt x="214" y="193"/>
                  <a:pt x="214" y="193"/>
                </a:cubicBezTo>
                <a:cubicBezTo>
                  <a:pt x="212" y="193"/>
                  <a:pt x="210" y="194"/>
                  <a:pt x="209" y="195"/>
                </a:cubicBezTo>
                <a:cubicBezTo>
                  <a:pt x="207" y="196"/>
                  <a:pt x="206" y="198"/>
                  <a:pt x="206" y="200"/>
                </a:cubicBezTo>
                <a:cubicBezTo>
                  <a:pt x="207" y="260"/>
                  <a:pt x="207" y="260"/>
                  <a:pt x="207" y="260"/>
                </a:cubicBezTo>
                <a:cubicBezTo>
                  <a:pt x="140" y="195"/>
                  <a:pt x="140" y="195"/>
                  <a:pt x="140" y="195"/>
                </a:cubicBezTo>
                <a:cubicBezTo>
                  <a:pt x="139" y="194"/>
                  <a:pt x="137" y="193"/>
                  <a:pt x="135" y="193"/>
                </a:cubicBezTo>
                <a:cubicBezTo>
                  <a:pt x="24" y="193"/>
                  <a:pt x="24" y="193"/>
                  <a:pt x="24" y="193"/>
                </a:cubicBezTo>
                <a:cubicBezTo>
                  <a:pt x="19" y="193"/>
                  <a:pt x="14" y="189"/>
                  <a:pt x="14" y="184"/>
                </a:cubicBezTo>
                <a:cubicBezTo>
                  <a:pt x="14" y="24"/>
                  <a:pt x="14" y="24"/>
                  <a:pt x="14" y="24"/>
                </a:cubicBezTo>
                <a:cubicBezTo>
                  <a:pt x="14" y="19"/>
                  <a:pt x="19" y="15"/>
                  <a:pt x="24" y="15"/>
                </a:cubicBezTo>
                <a:cubicBezTo>
                  <a:pt x="260" y="15"/>
                  <a:pt x="260" y="15"/>
                  <a:pt x="260" y="15"/>
                </a:cubicBezTo>
                <a:cubicBezTo>
                  <a:pt x="265" y="15"/>
                  <a:pt x="270" y="19"/>
                  <a:pt x="270" y="24"/>
                </a:cubicBezTo>
                <a:lnTo>
                  <a:pt x="270" y="184"/>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pPr defTabSz="914377"/>
            <a:endParaRPr lang="en-US">
              <a:solidFill>
                <a:prstClr val="black"/>
              </a:solidFill>
              <a:latin typeface="Calibri" panose="020F0502020204030204"/>
            </a:endParaRPr>
          </a:p>
        </p:txBody>
      </p:sp>
      <p:sp>
        <p:nvSpPr>
          <p:cNvPr id="29" name="TextBox 28"/>
          <p:cNvSpPr txBox="1"/>
          <p:nvPr/>
        </p:nvSpPr>
        <p:spPr>
          <a:xfrm>
            <a:off x="11224191" y="209286"/>
            <a:ext cx="556844" cy="318100"/>
          </a:xfrm>
          <a:prstGeom prst="rect">
            <a:avLst/>
          </a:prstGeom>
          <a:noFill/>
        </p:spPr>
        <p:txBody>
          <a:bodyPr wrap="square" rtlCol="0">
            <a:spAutoFit/>
          </a:bodyPr>
          <a:lstStyle/>
          <a:p>
            <a:pPr algn="ctr" defTabSz="914377"/>
            <a:fld id="{65A93911-3C9D-4E94-AD9F-D42204DDC64A}" type="slidenum">
              <a:rPr lang="en-US" sz="1467">
                <a:solidFill>
                  <a:prstClr val="white">
                    <a:lumMod val="65000"/>
                  </a:prstClr>
                </a:solidFill>
                <a:latin typeface="Calibri" panose="020F0502020204030204"/>
              </a:rPr>
              <a:pPr algn="ctr" defTabSz="914377"/>
              <a:t>9</a:t>
            </a:fld>
            <a:endParaRPr lang="en-US" sz="1467" dirty="0">
              <a:solidFill>
                <a:prstClr val="white">
                  <a:lumMod val="65000"/>
                </a:prstClr>
              </a:solidFill>
              <a:latin typeface="Calibri" panose="020F0502020204030204"/>
            </a:endParaRPr>
          </a:p>
        </p:txBody>
      </p:sp>
      <p:grpSp>
        <p:nvGrpSpPr>
          <p:cNvPr id="9" name="Group 8"/>
          <p:cNvGrpSpPr/>
          <p:nvPr/>
        </p:nvGrpSpPr>
        <p:grpSpPr>
          <a:xfrm>
            <a:off x="1115785" y="814457"/>
            <a:ext cx="3249385" cy="2731331"/>
            <a:chOff x="944603" y="584200"/>
            <a:chExt cx="3271109" cy="2844800"/>
          </a:xfrm>
        </p:grpSpPr>
        <p:grpSp>
          <p:nvGrpSpPr>
            <p:cNvPr id="10" name="Group 9"/>
            <p:cNvGrpSpPr/>
            <p:nvPr/>
          </p:nvGrpSpPr>
          <p:grpSpPr>
            <a:xfrm>
              <a:off x="1016000" y="584200"/>
              <a:ext cx="3149600" cy="2844800"/>
              <a:chOff x="914400" y="819150"/>
              <a:chExt cx="2362200" cy="2133600"/>
            </a:xfrm>
            <a:effectLst>
              <a:outerShdw blurRad="50800" dist="38100" dir="5400000" algn="t" rotWithShape="0">
                <a:prstClr val="black">
                  <a:alpha val="16000"/>
                </a:prstClr>
              </a:outerShdw>
            </a:effectLst>
          </p:grpSpPr>
          <p:sp>
            <p:nvSpPr>
              <p:cNvPr id="12" name="Rectangle 11"/>
              <p:cNvSpPr/>
              <p:nvPr/>
            </p:nvSpPr>
            <p:spPr>
              <a:xfrm>
                <a:off x="914400" y="2190750"/>
                <a:ext cx="2362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d-ID" sz="3200">
                  <a:solidFill>
                    <a:prstClr val="white"/>
                  </a:solidFill>
                  <a:latin typeface="Calibri" panose="020F0502020204030204"/>
                </a:endParaRPr>
              </a:p>
            </p:txBody>
          </p:sp>
          <p:sp>
            <p:nvSpPr>
              <p:cNvPr id="14" name="Rectangle 13"/>
              <p:cNvSpPr/>
              <p:nvPr/>
            </p:nvSpPr>
            <p:spPr>
              <a:xfrm>
                <a:off x="914400" y="819150"/>
                <a:ext cx="2362200" cy="1371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d-ID" sz="3200">
                  <a:solidFill>
                    <a:prstClr val="white"/>
                  </a:solidFill>
                  <a:latin typeface="Calibri" panose="020F0502020204030204"/>
                </a:endParaRPr>
              </a:p>
            </p:txBody>
          </p:sp>
        </p:grpSp>
        <p:sp>
          <p:nvSpPr>
            <p:cNvPr id="11" name="Content Placeholder 2"/>
            <p:cNvSpPr txBox="1">
              <a:spLocks/>
            </p:cNvSpPr>
            <p:nvPr/>
          </p:nvSpPr>
          <p:spPr>
            <a:xfrm>
              <a:off x="944603" y="2456139"/>
              <a:ext cx="3271109" cy="81280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9170">
                <a:buNone/>
              </a:pPr>
              <a:r>
                <a:rPr lang="en-US" b="1" dirty="0" smtClean="0">
                  <a:solidFill>
                    <a:schemeClr val="tx1"/>
                  </a:solidFill>
                </a:rPr>
                <a:t>JOHN WEIDNER BIOPIC</a:t>
              </a:r>
              <a:endParaRPr lang="en-US" b="1" dirty="0">
                <a:solidFill>
                  <a:schemeClr val="tx1"/>
                </a:solidFill>
              </a:endParaRPr>
            </a:p>
            <a:p>
              <a:pPr marL="0" indent="0" algn="ctr" defTabSz="1219170">
                <a:buNone/>
              </a:pPr>
              <a:r>
                <a:rPr lang="en-US" sz="1200" dirty="0" smtClean="0">
                  <a:solidFill>
                    <a:schemeClr val="tx1"/>
                  </a:solidFill>
                </a:rPr>
                <a:t>The untold story of local legend and Dutch WWII hero Johan Hendrik Weidner who helped saved over 1,300 Jews and Allied troops during WWII.</a:t>
              </a:r>
              <a:endParaRPr lang="en-US" sz="1200" dirty="0">
                <a:solidFill>
                  <a:schemeClr val="tx1"/>
                </a:solidFill>
              </a:endParaRPr>
            </a:p>
          </p:txBody>
        </p:sp>
      </p:grpSp>
      <p:grpSp>
        <p:nvGrpSpPr>
          <p:cNvPr id="15" name="Group 14"/>
          <p:cNvGrpSpPr/>
          <p:nvPr/>
        </p:nvGrpSpPr>
        <p:grpSpPr>
          <a:xfrm>
            <a:off x="4641108" y="814457"/>
            <a:ext cx="3128683" cy="2731331"/>
            <a:chOff x="4470400" y="584200"/>
            <a:chExt cx="3149600" cy="2844800"/>
          </a:xfrm>
        </p:grpSpPr>
        <p:grpSp>
          <p:nvGrpSpPr>
            <p:cNvPr id="16" name="Group 15"/>
            <p:cNvGrpSpPr/>
            <p:nvPr/>
          </p:nvGrpSpPr>
          <p:grpSpPr>
            <a:xfrm>
              <a:off x="4470400" y="584200"/>
              <a:ext cx="3149600" cy="2844800"/>
              <a:chOff x="914400" y="819150"/>
              <a:chExt cx="2362200" cy="2133600"/>
            </a:xfrm>
            <a:effectLst>
              <a:outerShdw blurRad="50800" dist="38100" dir="5400000" algn="t" rotWithShape="0">
                <a:prstClr val="black">
                  <a:alpha val="16000"/>
                </a:prstClr>
              </a:outerShdw>
            </a:effectLst>
          </p:grpSpPr>
          <p:sp>
            <p:nvSpPr>
              <p:cNvPr id="18" name="Rectangle 17"/>
              <p:cNvSpPr/>
              <p:nvPr/>
            </p:nvSpPr>
            <p:spPr>
              <a:xfrm>
                <a:off x="914400" y="2190750"/>
                <a:ext cx="2362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d-ID" sz="3200">
                  <a:solidFill>
                    <a:schemeClr val="tx1"/>
                  </a:solidFill>
                  <a:latin typeface="Calibri" panose="020F0502020204030204"/>
                </a:endParaRPr>
              </a:p>
            </p:txBody>
          </p:sp>
          <p:sp>
            <p:nvSpPr>
              <p:cNvPr id="19" name="Rectangle 18"/>
              <p:cNvSpPr/>
              <p:nvPr/>
            </p:nvSpPr>
            <p:spPr>
              <a:xfrm>
                <a:off x="914400" y="819150"/>
                <a:ext cx="2362200" cy="1371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d-ID" sz="3200">
                  <a:solidFill>
                    <a:prstClr val="white"/>
                  </a:solidFill>
                  <a:latin typeface="Calibri" panose="020F0502020204030204"/>
                </a:endParaRPr>
              </a:p>
            </p:txBody>
          </p:sp>
        </p:grpSp>
        <p:sp>
          <p:nvSpPr>
            <p:cNvPr id="17" name="Content Placeholder 2"/>
            <p:cNvSpPr txBox="1">
              <a:spLocks/>
            </p:cNvSpPr>
            <p:nvPr/>
          </p:nvSpPr>
          <p:spPr>
            <a:xfrm>
              <a:off x="4555474" y="2456139"/>
              <a:ext cx="2883452" cy="81280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9170">
                <a:buNone/>
              </a:pPr>
              <a:r>
                <a:rPr lang="en-US" b="1" dirty="0">
                  <a:solidFill>
                    <a:schemeClr val="tx1"/>
                  </a:solidFill>
                  <a:latin typeface="Calibri" panose="020F0502020204030204"/>
                </a:rPr>
                <a:t>GOLDY KNOWS</a:t>
              </a:r>
            </a:p>
            <a:p>
              <a:pPr marL="0" indent="0" algn="ctr" defTabSz="1219170">
                <a:buNone/>
              </a:pPr>
              <a:r>
                <a:rPr lang="en-US" sz="1200" dirty="0" smtClean="0">
                  <a:solidFill>
                    <a:schemeClr val="tx1"/>
                  </a:solidFill>
                </a:rPr>
                <a:t>Projected to be a Do-It-Yourself show aiming at National PBS coverage</a:t>
              </a:r>
              <a:endParaRPr lang="en-US" dirty="0">
                <a:solidFill>
                  <a:schemeClr val="tx1"/>
                </a:solidFill>
                <a:latin typeface="Calibri" panose="020F0502020204030204"/>
              </a:endParaRPr>
            </a:p>
          </p:txBody>
        </p:sp>
      </p:grpSp>
      <p:grpSp>
        <p:nvGrpSpPr>
          <p:cNvPr id="20" name="Group 19"/>
          <p:cNvGrpSpPr/>
          <p:nvPr/>
        </p:nvGrpSpPr>
        <p:grpSpPr>
          <a:xfrm>
            <a:off x="8095508" y="814457"/>
            <a:ext cx="3128683" cy="2731331"/>
            <a:chOff x="7924800" y="584200"/>
            <a:chExt cx="3149600" cy="2844800"/>
          </a:xfrm>
        </p:grpSpPr>
        <p:grpSp>
          <p:nvGrpSpPr>
            <p:cNvPr id="21" name="Group 20"/>
            <p:cNvGrpSpPr/>
            <p:nvPr/>
          </p:nvGrpSpPr>
          <p:grpSpPr>
            <a:xfrm>
              <a:off x="7924800" y="584200"/>
              <a:ext cx="3149600" cy="2844800"/>
              <a:chOff x="914400" y="819150"/>
              <a:chExt cx="2362200" cy="2133600"/>
            </a:xfrm>
            <a:effectLst>
              <a:outerShdw blurRad="50800" dist="38100" dir="5400000" algn="t" rotWithShape="0">
                <a:prstClr val="black">
                  <a:alpha val="16000"/>
                </a:prstClr>
              </a:outerShdw>
            </a:effectLst>
          </p:grpSpPr>
          <p:sp>
            <p:nvSpPr>
              <p:cNvPr id="23" name="Rectangle 22"/>
              <p:cNvSpPr/>
              <p:nvPr/>
            </p:nvSpPr>
            <p:spPr>
              <a:xfrm>
                <a:off x="914400" y="2190750"/>
                <a:ext cx="2362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d-ID" sz="3200">
                  <a:solidFill>
                    <a:prstClr val="white"/>
                  </a:solidFill>
                  <a:latin typeface="Calibri" panose="020F0502020204030204"/>
                </a:endParaRPr>
              </a:p>
            </p:txBody>
          </p:sp>
          <p:sp>
            <p:nvSpPr>
              <p:cNvPr id="24" name="Rectangle 23"/>
              <p:cNvSpPr/>
              <p:nvPr/>
            </p:nvSpPr>
            <p:spPr>
              <a:xfrm>
                <a:off x="914400" y="819150"/>
                <a:ext cx="2362200" cy="1371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d-ID" sz="3200">
                  <a:solidFill>
                    <a:prstClr val="white"/>
                  </a:solidFill>
                  <a:latin typeface="Calibri" panose="020F0502020204030204"/>
                </a:endParaRPr>
              </a:p>
            </p:txBody>
          </p:sp>
        </p:grpSp>
        <p:sp>
          <p:nvSpPr>
            <p:cNvPr id="22" name="Content Placeholder 2"/>
            <p:cNvSpPr txBox="1">
              <a:spLocks/>
            </p:cNvSpPr>
            <p:nvPr/>
          </p:nvSpPr>
          <p:spPr>
            <a:xfrm>
              <a:off x="8192531" y="2471543"/>
              <a:ext cx="2738382" cy="81280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9170">
                <a:buNone/>
              </a:pPr>
              <a:r>
                <a:rPr lang="en-US" b="1" dirty="0">
                  <a:solidFill>
                    <a:schemeClr val="tx1"/>
                  </a:solidFill>
                  <a:latin typeface="Calibri" panose="020F0502020204030204"/>
                </a:rPr>
                <a:t>STATE OF THE EMPIRE</a:t>
              </a:r>
            </a:p>
            <a:p>
              <a:pPr marL="0" indent="0" algn="ctr" defTabSz="1219170">
                <a:buNone/>
              </a:pPr>
              <a:r>
                <a:rPr lang="en-US" sz="1200" dirty="0">
                  <a:solidFill>
                    <a:schemeClr val="tx1"/>
                  </a:solidFill>
                  <a:latin typeface="Calibri" panose="020F0502020204030204"/>
                </a:rPr>
                <a:t>Capturing the weekly stories that impact the Inland Empire. </a:t>
              </a:r>
            </a:p>
          </p:txBody>
        </p:sp>
      </p:grpSp>
      <p:grpSp>
        <p:nvGrpSpPr>
          <p:cNvPr id="27" name="Group 26"/>
          <p:cNvGrpSpPr/>
          <p:nvPr/>
        </p:nvGrpSpPr>
        <p:grpSpPr>
          <a:xfrm>
            <a:off x="1186708" y="3683848"/>
            <a:ext cx="10001700" cy="2620681"/>
            <a:chOff x="1016000" y="3632200"/>
            <a:chExt cx="10068568" cy="2844800"/>
          </a:xfrm>
        </p:grpSpPr>
        <p:grpSp>
          <p:nvGrpSpPr>
            <p:cNvPr id="30" name="Group 29"/>
            <p:cNvGrpSpPr/>
            <p:nvPr/>
          </p:nvGrpSpPr>
          <p:grpSpPr>
            <a:xfrm>
              <a:off x="1016000" y="3632200"/>
              <a:ext cx="3149600" cy="2844800"/>
              <a:chOff x="914400" y="819150"/>
              <a:chExt cx="2362200" cy="2133600"/>
            </a:xfrm>
            <a:effectLst>
              <a:outerShdw blurRad="50800" dist="38100" dir="5400000" algn="t" rotWithShape="0">
                <a:prstClr val="black">
                  <a:alpha val="16000"/>
                </a:prstClr>
              </a:outerShdw>
            </a:effectLst>
          </p:grpSpPr>
          <p:sp>
            <p:nvSpPr>
              <p:cNvPr id="32" name="Rectangle 31"/>
              <p:cNvSpPr/>
              <p:nvPr/>
            </p:nvSpPr>
            <p:spPr>
              <a:xfrm>
                <a:off x="914400" y="2190750"/>
                <a:ext cx="2362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d-ID" sz="3200">
                  <a:solidFill>
                    <a:schemeClr val="tx1"/>
                  </a:solidFill>
                  <a:latin typeface="Calibri" panose="020F0502020204030204"/>
                </a:endParaRPr>
              </a:p>
            </p:txBody>
          </p:sp>
          <p:sp>
            <p:nvSpPr>
              <p:cNvPr id="33" name="Rectangle 32"/>
              <p:cNvSpPr/>
              <p:nvPr/>
            </p:nvSpPr>
            <p:spPr>
              <a:xfrm>
                <a:off x="914400" y="819150"/>
                <a:ext cx="2362200" cy="1371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d-ID" sz="3200">
                  <a:solidFill>
                    <a:schemeClr val="tx1"/>
                  </a:solidFill>
                  <a:latin typeface="Calibri" panose="020F0502020204030204"/>
                </a:endParaRPr>
              </a:p>
            </p:txBody>
          </p:sp>
        </p:grpSp>
        <p:sp>
          <p:nvSpPr>
            <p:cNvPr id="31" name="Content Placeholder 2"/>
            <p:cNvSpPr txBox="1">
              <a:spLocks/>
            </p:cNvSpPr>
            <p:nvPr/>
          </p:nvSpPr>
          <p:spPr>
            <a:xfrm>
              <a:off x="8131256" y="5502118"/>
              <a:ext cx="2953312" cy="81280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9170">
                <a:buNone/>
              </a:pPr>
              <a:r>
                <a:rPr lang="en-US" b="1" dirty="0">
                  <a:solidFill>
                    <a:schemeClr val="tx1"/>
                  </a:solidFill>
                  <a:latin typeface="Calibri" panose="020F0502020204030204"/>
                </a:rPr>
                <a:t>THE WHISTLE</a:t>
              </a:r>
            </a:p>
            <a:p>
              <a:pPr marL="0" indent="0" algn="ctr" defTabSz="1219170">
                <a:buNone/>
              </a:pPr>
              <a:r>
                <a:rPr lang="en-US" sz="1200" dirty="0">
                  <a:solidFill>
                    <a:schemeClr val="tx1"/>
                  </a:solidFill>
                  <a:latin typeface="Calibri" panose="020F0502020204030204"/>
                </a:rPr>
                <a:t>4-part Investigative series examining our preparedness for the “Big One” - $20,000 already raised!    Airing June 2018</a:t>
              </a:r>
            </a:p>
          </p:txBody>
        </p:sp>
      </p:grpSp>
      <p:grpSp>
        <p:nvGrpSpPr>
          <p:cNvPr id="34" name="Group 33"/>
          <p:cNvGrpSpPr/>
          <p:nvPr/>
        </p:nvGrpSpPr>
        <p:grpSpPr>
          <a:xfrm>
            <a:off x="4641108" y="3683848"/>
            <a:ext cx="3128683" cy="2620681"/>
            <a:chOff x="4470400" y="3632200"/>
            <a:chExt cx="3149600" cy="2844800"/>
          </a:xfrm>
        </p:grpSpPr>
        <p:grpSp>
          <p:nvGrpSpPr>
            <p:cNvPr id="35" name="Group 34"/>
            <p:cNvGrpSpPr/>
            <p:nvPr/>
          </p:nvGrpSpPr>
          <p:grpSpPr>
            <a:xfrm>
              <a:off x="4470400" y="3632200"/>
              <a:ext cx="3149600" cy="2844800"/>
              <a:chOff x="914400" y="819150"/>
              <a:chExt cx="2362200" cy="2133600"/>
            </a:xfrm>
            <a:effectLst>
              <a:outerShdw blurRad="50800" dist="38100" dir="5400000" algn="t" rotWithShape="0">
                <a:prstClr val="black">
                  <a:alpha val="16000"/>
                </a:prstClr>
              </a:outerShdw>
            </a:effectLst>
          </p:grpSpPr>
          <p:sp>
            <p:nvSpPr>
              <p:cNvPr id="37" name="Rectangle 36"/>
              <p:cNvSpPr/>
              <p:nvPr/>
            </p:nvSpPr>
            <p:spPr>
              <a:xfrm>
                <a:off x="914400" y="2190750"/>
                <a:ext cx="2362200" cy="76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d-ID" sz="3200">
                  <a:solidFill>
                    <a:schemeClr val="tx1"/>
                  </a:solidFill>
                  <a:latin typeface="Calibri" panose="020F0502020204030204"/>
                </a:endParaRPr>
              </a:p>
            </p:txBody>
          </p:sp>
          <p:sp>
            <p:nvSpPr>
              <p:cNvPr id="38" name="Rectangle 37"/>
              <p:cNvSpPr/>
              <p:nvPr/>
            </p:nvSpPr>
            <p:spPr>
              <a:xfrm>
                <a:off x="914400" y="819150"/>
                <a:ext cx="2362200" cy="13716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d-ID" sz="3200">
                  <a:solidFill>
                    <a:schemeClr val="tx1"/>
                  </a:solidFill>
                  <a:latin typeface="Calibri" panose="020F0502020204030204"/>
                </a:endParaRPr>
              </a:p>
            </p:txBody>
          </p:sp>
        </p:grpSp>
        <p:sp>
          <p:nvSpPr>
            <p:cNvPr id="36" name="Content Placeholder 2"/>
            <p:cNvSpPr txBox="1">
              <a:spLocks/>
            </p:cNvSpPr>
            <p:nvPr/>
          </p:nvSpPr>
          <p:spPr>
            <a:xfrm>
              <a:off x="4470401" y="5469544"/>
              <a:ext cx="3053599" cy="812800"/>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9170">
                <a:buNone/>
              </a:pPr>
              <a:r>
                <a:rPr lang="en-US" b="1" dirty="0">
                  <a:solidFill>
                    <a:schemeClr val="tx1"/>
                  </a:solidFill>
                  <a:latin typeface="Calibri" panose="020F0502020204030204"/>
                </a:rPr>
                <a:t>HOPEFULS </a:t>
              </a:r>
            </a:p>
            <a:p>
              <a:pPr marL="0" indent="0" algn="ctr" defTabSz="1219170">
                <a:buNone/>
              </a:pPr>
              <a:r>
                <a:rPr lang="en-US" sz="1200" dirty="0" err="1">
                  <a:solidFill>
                    <a:schemeClr val="tx1"/>
                  </a:solidFill>
                  <a:latin typeface="Calibri" panose="020F0502020204030204"/>
                </a:rPr>
                <a:t>Docu</a:t>
              </a:r>
              <a:r>
                <a:rPr lang="en-US" sz="1200" dirty="0">
                  <a:solidFill>
                    <a:schemeClr val="tx1"/>
                  </a:solidFill>
                  <a:latin typeface="Calibri" panose="020F0502020204030204"/>
                </a:rPr>
                <a:t>-Series capturing Olympic hopefuls with the promise of changing this region</a:t>
              </a:r>
            </a:p>
            <a:p>
              <a:pPr marL="0" indent="0" algn="ctr" defTabSz="1219170">
                <a:buNone/>
              </a:pPr>
              <a:r>
                <a:rPr lang="en-US" sz="1200" dirty="0">
                  <a:solidFill>
                    <a:schemeClr val="tx1"/>
                  </a:solidFill>
                  <a:latin typeface="Calibri" panose="020F0502020204030204"/>
                </a:rPr>
                <a:t>Airing May 2018</a:t>
              </a:r>
            </a:p>
          </p:txBody>
        </p:sp>
      </p:grpSp>
      <p:grpSp>
        <p:nvGrpSpPr>
          <p:cNvPr id="39" name="Group 38"/>
          <p:cNvGrpSpPr/>
          <p:nvPr/>
        </p:nvGrpSpPr>
        <p:grpSpPr>
          <a:xfrm>
            <a:off x="1186707" y="3683853"/>
            <a:ext cx="10037484" cy="2461205"/>
            <a:chOff x="969810" y="3632200"/>
            <a:chExt cx="10104590" cy="2671683"/>
          </a:xfrm>
        </p:grpSpPr>
        <p:sp>
          <p:nvSpPr>
            <p:cNvPr id="43" name="Rectangle 42"/>
            <p:cNvSpPr/>
            <p:nvPr/>
          </p:nvSpPr>
          <p:spPr>
            <a:xfrm>
              <a:off x="7924800" y="3632200"/>
              <a:ext cx="3149600" cy="18288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7"/>
              <a:endParaRPr lang="id-ID" sz="3200">
                <a:solidFill>
                  <a:schemeClr val="tx1"/>
                </a:solidFill>
                <a:latin typeface="Calibri" panose="020F0502020204030204"/>
              </a:endParaRPr>
            </a:p>
          </p:txBody>
        </p:sp>
        <p:sp>
          <p:nvSpPr>
            <p:cNvPr id="41" name="Content Placeholder 2"/>
            <p:cNvSpPr txBox="1">
              <a:spLocks/>
            </p:cNvSpPr>
            <p:nvPr/>
          </p:nvSpPr>
          <p:spPr>
            <a:xfrm>
              <a:off x="969810" y="5491084"/>
              <a:ext cx="3149599" cy="812799"/>
            </a:xfrm>
            <a:prstGeom prst="rect">
              <a:avLst/>
            </a:prstGeom>
          </p:spPr>
          <p:txBody>
            <a:bodyPr vert="horz" lIns="121920" tIns="60960" rIns="121920" bIns="60960" rtlCol="0">
              <a:noAutofit/>
            </a:bodyPr>
            <a:lstStyle>
              <a:lvl1pPr marL="342900" indent="-342900" algn="l" defTabSz="914400" rtl="0" eaLnBrk="1" latinLnBrk="0" hangingPunct="1">
                <a:spcBef>
                  <a:spcPct val="20000"/>
                </a:spcBef>
                <a:buFont typeface="Arial" pitchFamily="34" charset="0"/>
                <a:buChar char="•"/>
                <a:defRPr sz="1400" kern="1200">
                  <a:solidFill>
                    <a:schemeClr val="bg1">
                      <a:lumMod val="6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sz="1200" kern="1200">
                  <a:solidFill>
                    <a:schemeClr val="bg1">
                      <a:lumMod val="6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sz="1100" kern="1200">
                  <a:solidFill>
                    <a:schemeClr val="bg1">
                      <a:lumMod val="6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050" kern="1200">
                  <a:solidFill>
                    <a:schemeClr val="bg1">
                      <a:lumMod val="6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1219170">
                <a:buNone/>
              </a:pPr>
              <a:r>
                <a:rPr lang="en-US" b="1" dirty="0">
                  <a:solidFill>
                    <a:schemeClr val="tx1"/>
                  </a:solidFill>
                  <a:latin typeface="Calibri" panose="020F0502020204030204"/>
                </a:rPr>
                <a:t>UNCOVERED IN THE ARCHIVES</a:t>
              </a:r>
            </a:p>
            <a:p>
              <a:pPr marL="0" indent="0" algn="ctr" defTabSz="1219170">
                <a:buNone/>
              </a:pPr>
              <a:r>
                <a:rPr lang="en-US" sz="1200" dirty="0" smtClean="0">
                  <a:solidFill>
                    <a:schemeClr val="tx1"/>
                  </a:solidFill>
                  <a:latin typeface="Calibri" panose="020F0502020204030204"/>
                </a:rPr>
                <a:t>Uncovering the hidden history of the Inland Empire with Brad </a:t>
              </a:r>
              <a:r>
                <a:rPr lang="en-US" sz="1200" dirty="0" err="1" smtClean="0">
                  <a:solidFill>
                    <a:schemeClr val="tx1"/>
                  </a:solidFill>
                  <a:latin typeface="Calibri" panose="020F0502020204030204"/>
                </a:rPr>
                <a:t>Pomerance</a:t>
              </a:r>
              <a:endParaRPr lang="en-US" sz="1200" dirty="0" smtClean="0">
                <a:solidFill>
                  <a:schemeClr val="tx1"/>
                </a:solidFill>
                <a:latin typeface="Calibri" panose="020F0502020204030204"/>
              </a:endParaRPr>
            </a:p>
            <a:p>
              <a:pPr marL="0" indent="0" algn="ctr" defTabSz="1219170">
                <a:buNone/>
              </a:pPr>
              <a:r>
                <a:rPr lang="en-US" sz="1200" dirty="0" smtClean="0">
                  <a:solidFill>
                    <a:schemeClr val="tx1"/>
                  </a:solidFill>
                  <a:latin typeface="Calibri" panose="020F0502020204030204"/>
                </a:rPr>
                <a:t>$80,000 Raised for this program thus far!</a:t>
              </a:r>
              <a:endParaRPr lang="en-US" sz="1200" dirty="0">
                <a:solidFill>
                  <a:schemeClr val="tx1"/>
                </a:solidFill>
                <a:latin typeface="Calibri" panose="020F0502020204030204"/>
              </a:endParaRPr>
            </a:p>
          </p:txBody>
        </p:sp>
      </p:grpSp>
      <p:sp>
        <p:nvSpPr>
          <p:cNvPr id="44" name="TextBox 43"/>
          <p:cNvSpPr txBox="1"/>
          <p:nvPr/>
        </p:nvSpPr>
        <p:spPr>
          <a:xfrm>
            <a:off x="3945470" y="210384"/>
            <a:ext cx="4186788" cy="461665"/>
          </a:xfrm>
          <a:prstGeom prst="rect">
            <a:avLst/>
          </a:prstGeom>
          <a:noFill/>
        </p:spPr>
        <p:txBody>
          <a:bodyPr wrap="none" rtlCol="0">
            <a:spAutoFit/>
          </a:bodyPr>
          <a:lstStyle/>
          <a:p>
            <a:pPr algn="ctr" defTabSz="914377"/>
            <a:r>
              <a:rPr lang="en-US" sz="2400" dirty="0">
                <a:latin typeface="Raleway" panose="020B0503030101060003" pitchFamily="34" charset="0"/>
              </a:rPr>
              <a:t>Empire Network Original Series</a:t>
            </a:r>
          </a:p>
        </p:txBody>
      </p:sp>
      <p:cxnSp>
        <p:nvCxnSpPr>
          <p:cNvPr id="45" name="Straight Connector 44"/>
          <p:cNvCxnSpPr/>
          <p:nvPr/>
        </p:nvCxnSpPr>
        <p:spPr>
          <a:xfrm>
            <a:off x="3759485" y="721863"/>
            <a:ext cx="4520628"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95509" y="806142"/>
            <a:ext cx="3128682" cy="1749831"/>
          </a:xfrm>
          <a:prstGeom prst="rect">
            <a:avLst/>
          </a:prstGeom>
        </p:spPr>
      </p:pic>
      <p:sp>
        <p:nvSpPr>
          <p:cNvPr id="4" name="AutoShape 2" descr="Image result for retrofit earthquak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8" descr="Image result for retrofit earthquake"/>
          <p:cNvSpPr>
            <a:spLocks noChangeAspect="1" noChangeArrowheads="1"/>
          </p:cNvSpPr>
          <p:nvPr/>
        </p:nvSpPr>
        <p:spPr bwMode="auto">
          <a:xfrm>
            <a:off x="63500" y="-13652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8" name="Picture 10"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095505" y="3683849"/>
            <a:ext cx="3128685" cy="1684724"/>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12" descr="From left, Kenny Lobetoz, 10, of Rialto, and Charles &quot;Lolo&quot; Harris, 13, of San Bernardino, from Project Fighting Chance boxing program in San Bernardino, both competed in the USA Boxing Jr. Olympics competition in West Virginia last week. Lobetoz and Harris won National Junior Olympic Titles in their weight divisions. (Photo by John Valenzuela/The Sun/SCNG)"/>
          <p:cNvSpPr>
            <a:spLocks noChangeAspect="1" noChangeArrowheads="1"/>
          </p:cNvSpPr>
          <p:nvPr/>
        </p:nvSpPr>
        <p:spPr bwMode="auto">
          <a:xfrm>
            <a:off x="215900" y="158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6" name="Picture 2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41102" y="3671198"/>
            <a:ext cx="3128688" cy="1697374"/>
          </a:xfrm>
          <a:prstGeom prst="rect">
            <a:avLst/>
          </a:prstGeom>
        </p:spPr>
      </p:pic>
      <p:sp>
        <p:nvSpPr>
          <p:cNvPr id="47" name="AutoShape 14" descr="Image result for musicology san bernardino"/>
          <p:cNvSpPr>
            <a:spLocks noChangeAspect="1" noChangeArrowheads="1"/>
          </p:cNvSpPr>
          <p:nvPr/>
        </p:nvSpPr>
        <p:spPr bwMode="auto">
          <a:xfrm>
            <a:off x="368300" y="168275"/>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TextBox 4"/>
          <p:cNvSpPr txBox="1"/>
          <p:nvPr/>
        </p:nvSpPr>
        <p:spPr>
          <a:xfrm>
            <a:off x="1211798" y="840171"/>
            <a:ext cx="3078503" cy="1694868"/>
          </a:xfrm>
          <a:prstGeom prst="rect">
            <a:avLst/>
          </a:prstGeom>
          <a:solidFill>
            <a:schemeClr val="tx1"/>
          </a:solidFill>
        </p:spPr>
        <p:txBody>
          <a:bodyPr wrap="square" rtlCol="0">
            <a:spAutoFit/>
          </a:bodyPr>
          <a:lstStyle/>
          <a:p>
            <a:endParaRPr lang="en-US" dirty="0"/>
          </a:p>
        </p:txBody>
      </p:sp>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114914" y="827685"/>
            <a:ext cx="1259655" cy="1728768"/>
          </a:xfrm>
          <a:prstGeom prst="rect">
            <a:avLst/>
          </a:prstGeom>
        </p:spPr>
      </p:pic>
      <p:pic>
        <p:nvPicPr>
          <p:cNvPr id="6" name="Picture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641102" y="823084"/>
            <a:ext cx="3128688" cy="1788647"/>
          </a:xfrm>
          <a:prstGeom prst="rect">
            <a:avLst/>
          </a:prstGeom>
        </p:spPr>
      </p:pic>
      <p:pic>
        <p:nvPicPr>
          <p:cNvPr id="42" name="Picture 4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6707" y="3718136"/>
            <a:ext cx="3103594" cy="1603497"/>
          </a:xfrm>
          <a:prstGeom prst="rect">
            <a:avLst/>
          </a:prstGeom>
        </p:spPr>
      </p:pic>
    </p:spTree>
    <p:extLst>
      <p:ext uri="{BB962C8B-B14F-4D97-AF65-F5344CB8AC3E}">
        <p14:creationId xmlns:p14="http://schemas.microsoft.com/office/powerpoint/2010/main" val="2796722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par>
                                <p:cTn id="8" presetID="9" presetClass="entr" presetSubtype="0" fill="hold" nodeType="withEffect">
                                  <p:stCondLst>
                                    <p:cond delay="600"/>
                                  </p:stCondLst>
                                  <p:childTnLst>
                                    <p:set>
                                      <p:cBhvr>
                                        <p:cTn id="9" dur="1" fill="hold">
                                          <p:stCondLst>
                                            <p:cond delay="0"/>
                                          </p:stCondLst>
                                        </p:cTn>
                                        <p:tgtEl>
                                          <p:spTgt spid="45"/>
                                        </p:tgtEl>
                                        <p:attrNameLst>
                                          <p:attrName>style.visibility</p:attrName>
                                        </p:attrNameLst>
                                      </p:cBhvr>
                                      <p:to>
                                        <p:strVal val="visible"/>
                                      </p:to>
                                    </p:set>
                                    <p:animEffect transition="in" filter="dissolve">
                                      <p:cBhvr>
                                        <p:cTn id="10"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Lst>
  </p:timing>
</p:sld>
</file>

<file path=ppt/tags/tag1.xml><?xml version="1.0" encoding="utf-8"?>
<p:tagLst xmlns:a="http://schemas.openxmlformats.org/drawingml/2006/main" xmlns:r="http://schemas.openxmlformats.org/officeDocument/2006/relationships" xmlns:p="http://schemas.openxmlformats.org/presentationml/2006/main">
  <p:tag name="OTLMARKERSHAPE" val="OTL"/>
</p:tagLst>
</file>

<file path=ppt/tags/tag10.xml><?xml version="1.0" encoding="utf-8"?>
<p:tagLst xmlns:a="http://schemas.openxmlformats.org/drawingml/2006/main" xmlns:r="http://schemas.openxmlformats.org/officeDocument/2006/relationships" xmlns:p="http://schemas.openxmlformats.org/presentationml/2006/main">
  <p:tag name="OTLMARKERSHAPE" val="OTL"/>
</p:tagLst>
</file>

<file path=ppt/tags/tag100.xml><?xml version="1.0" encoding="utf-8"?>
<p:tagLst xmlns:a="http://schemas.openxmlformats.org/drawingml/2006/main" xmlns:r="http://schemas.openxmlformats.org/officeDocument/2006/relationships" xmlns:p="http://schemas.openxmlformats.org/presentationml/2006/main">
  <p:tag name="OTLMARKERSHAPE" val="OTL"/>
</p:tagLst>
</file>

<file path=ppt/tags/tag101.xml><?xml version="1.0" encoding="utf-8"?>
<p:tagLst xmlns:a="http://schemas.openxmlformats.org/drawingml/2006/main" xmlns:r="http://schemas.openxmlformats.org/officeDocument/2006/relationships" xmlns:p="http://schemas.openxmlformats.org/presentationml/2006/main">
  <p:tag name="OTLMARKERSHAPE" val="OTL"/>
</p:tagLst>
</file>

<file path=ppt/tags/tag102.xml><?xml version="1.0" encoding="utf-8"?>
<p:tagLst xmlns:a="http://schemas.openxmlformats.org/drawingml/2006/main" xmlns:r="http://schemas.openxmlformats.org/officeDocument/2006/relationships" xmlns:p="http://schemas.openxmlformats.org/presentationml/2006/main">
  <p:tag name="OTLMARKERSHAPE" val="OTL"/>
</p:tagLst>
</file>

<file path=ppt/tags/tag103.xml><?xml version="1.0" encoding="utf-8"?>
<p:tagLst xmlns:a="http://schemas.openxmlformats.org/drawingml/2006/main" xmlns:r="http://schemas.openxmlformats.org/officeDocument/2006/relationships" xmlns:p="http://schemas.openxmlformats.org/presentationml/2006/main">
  <p:tag name="OTLMARKERSHAPE" val="OTL"/>
</p:tagLst>
</file>

<file path=ppt/tags/tag104.xml><?xml version="1.0" encoding="utf-8"?>
<p:tagLst xmlns:a="http://schemas.openxmlformats.org/drawingml/2006/main" xmlns:r="http://schemas.openxmlformats.org/officeDocument/2006/relationships" xmlns:p="http://schemas.openxmlformats.org/presentationml/2006/main">
  <p:tag name="OTLMARKERSHAPE" val="OTL"/>
</p:tagLst>
</file>

<file path=ppt/tags/tag105.xml><?xml version="1.0" encoding="utf-8"?>
<p:tagLst xmlns:a="http://schemas.openxmlformats.org/drawingml/2006/main" xmlns:r="http://schemas.openxmlformats.org/officeDocument/2006/relationships" xmlns:p="http://schemas.openxmlformats.org/presentationml/2006/main">
  <p:tag name="OTLMARKERSHAPE" val="OTL"/>
</p:tagLst>
</file>

<file path=ppt/tags/tag106.xml><?xml version="1.0" encoding="utf-8"?>
<p:tagLst xmlns:a="http://schemas.openxmlformats.org/drawingml/2006/main" xmlns:r="http://schemas.openxmlformats.org/officeDocument/2006/relationships" xmlns:p="http://schemas.openxmlformats.org/presentationml/2006/main">
  <p:tag name="OTLMARKERSHAPE" val="OTL"/>
</p:tagLst>
</file>

<file path=ppt/tags/tag107.xml><?xml version="1.0" encoding="utf-8"?>
<p:tagLst xmlns:a="http://schemas.openxmlformats.org/drawingml/2006/main" xmlns:r="http://schemas.openxmlformats.org/officeDocument/2006/relationships" xmlns:p="http://schemas.openxmlformats.org/presentationml/2006/main">
  <p:tag name="OTLMARKERSHAPE" val="OTL"/>
</p:tagLst>
</file>

<file path=ppt/tags/tag108.xml><?xml version="1.0" encoding="utf-8"?>
<p:tagLst xmlns:a="http://schemas.openxmlformats.org/drawingml/2006/main" xmlns:r="http://schemas.openxmlformats.org/officeDocument/2006/relationships" xmlns:p="http://schemas.openxmlformats.org/presentationml/2006/main">
  <p:tag name="OTLMARKERSHAPE" val="OTL"/>
</p:tagLst>
</file>

<file path=ppt/tags/tag109.xml><?xml version="1.0" encoding="utf-8"?>
<p:tagLst xmlns:a="http://schemas.openxmlformats.org/drawingml/2006/main" xmlns:r="http://schemas.openxmlformats.org/officeDocument/2006/relationships" xmlns:p="http://schemas.openxmlformats.org/presentationml/2006/main">
  <p:tag name="OTLMARKERSHAPE" val="OTL"/>
</p:tagLst>
</file>

<file path=ppt/tags/tag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0.xml><?xml version="1.0" encoding="utf-8"?>
<p:tagLst xmlns:a="http://schemas.openxmlformats.org/drawingml/2006/main" xmlns:r="http://schemas.openxmlformats.org/officeDocument/2006/relationships" xmlns:p="http://schemas.openxmlformats.org/presentationml/2006/main">
  <p:tag name="OTLMARKERSHAPE" val="OTL"/>
</p:tagLst>
</file>

<file path=ppt/tags/tag111.xml><?xml version="1.0" encoding="utf-8"?>
<p:tagLst xmlns:a="http://schemas.openxmlformats.org/drawingml/2006/main" xmlns:r="http://schemas.openxmlformats.org/officeDocument/2006/relationships" xmlns:p="http://schemas.openxmlformats.org/presentationml/2006/main">
  <p:tag name="OTLMARKERSHAPE" val="OTL"/>
</p:tagLst>
</file>

<file path=ppt/tags/tag112.xml><?xml version="1.0" encoding="utf-8"?>
<p:tagLst xmlns:a="http://schemas.openxmlformats.org/drawingml/2006/main" xmlns:r="http://schemas.openxmlformats.org/officeDocument/2006/relationships" xmlns:p="http://schemas.openxmlformats.org/presentationml/2006/main">
  <p:tag name="OTLMARKERSHAPE" val="OTL"/>
</p:tagLst>
</file>

<file path=ppt/tags/tag113.xml><?xml version="1.0" encoding="utf-8"?>
<p:tagLst xmlns:a="http://schemas.openxmlformats.org/drawingml/2006/main" xmlns:r="http://schemas.openxmlformats.org/officeDocument/2006/relationships" xmlns:p="http://schemas.openxmlformats.org/presentationml/2006/main">
  <p:tag name="OTLMARKERSHAPE" val="OTL"/>
</p:tagLst>
</file>

<file path=ppt/tags/tag114.xml><?xml version="1.0" encoding="utf-8"?>
<p:tagLst xmlns:a="http://schemas.openxmlformats.org/drawingml/2006/main" xmlns:r="http://schemas.openxmlformats.org/officeDocument/2006/relationships" xmlns:p="http://schemas.openxmlformats.org/presentationml/2006/main">
  <p:tag name="OTLMARKERSHAPE" val="OTL"/>
</p:tagLst>
</file>

<file path=ppt/tags/tag115.xml><?xml version="1.0" encoding="utf-8"?>
<p:tagLst xmlns:a="http://schemas.openxmlformats.org/drawingml/2006/main" xmlns:r="http://schemas.openxmlformats.org/officeDocument/2006/relationships" xmlns:p="http://schemas.openxmlformats.org/presentationml/2006/main">
  <p:tag name="OTLMARKERSHAPE" val="OTL"/>
</p:tagLst>
</file>

<file path=ppt/tags/tag116.xml><?xml version="1.0" encoding="utf-8"?>
<p:tagLst xmlns:a="http://schemas.openxmlformats.org/drawingml/2006/main" xmlns:r="http://schemas.openxmlformats.org/officeDocument/2006/relationships" xmlns:p="http://schemas.openxmlformats.org/presentationml/2006/main">
  <p:tag name="OTLMARKERSHAPE" val="OTL"/>
</p:tagLst>
</file>

<file path=ppt/tags/tag117.xml><?xml version="1.0" encoding="utf-8"?>
<p:tagLst xmlns:a="http://schemas.openxmlformats.org/drawingml/2006/main" xmlns:r="http://schemas.openxmlformats.org/officeDocument/2006/relationships" xmlns:p="http://schemas.openxmlformats.org/presentationml/2006/main">
  <p:tag name="OTLMARKERSHAPE" val="OTL"/>
</p:tagLst>
</file>

<file path=ppt/tags/tag118.xml><?xml version="1.0" encoding="utf-8"?>
<p:tagLst xmlns:a="http://schemas.openxmlformats.org/drawingml/2006/main" xmlns:r="http://schemas.openxmlformats.org/officeDocument/2006/relationships" xmlns:p="http://schemas.openxmlformats.org/presentationml/2006/main">
  <p:tag name="OTLMARKERSHAPE" val="OTL"/>
</p:tagLst>
</file>

<file path=ppt/tags/tag119.xml><?xml version="1.0" encoding="utf-8"?>
<p:tagLst xmlns:a="http://schemas.openxmlformats.org/drawingml/2006/main" xmlns:r="http://schemas.openxmlformats.org/officeDocument/2006/relationships" xmlns:p="http://schemas.openxmlformats.org/presentationml/2006/main">
  <p:tag name="OTLMARKERSHAPE" val="OTL"/>
</p:tagLst>
</file>

<file path=ppt/tags/tag12.xml><?xml version="1.0" encoding="utf-8"?>
<p:tagLst xmlns:a="http://schemas.openxmlformats.org/drawingml/2006/main" xmlns:r="http://schemas.openxmlformats.org/officeDocument/2006/relationships" xmlns:p="http://schemas.openxmlformats.org/presentationml/2006/main">
  <p:tag name="OTLMARKERSHAPE" val="OTL"/>
</p:tagLst>
</file>

<file path=ppt/tags/tag120.xml><?xml version="1.0" encoding="utf-8"?>
<p:tagLst xmlns:a="http://schemas.openxmlformats.org/drawingml/2006/main" xmlns:r="http://schemas.openxmlformats.org/officeDocument/2006/relationships" xmlns:p="http://schemas.openxmlformats.org/presentationml/2006/main">
  <p:tag name="OTLMARKERSHAPE" val="OTL"/>
</p:tagLst>
</file>

<file path=ppt/tags/tag121.xml><?xml version="1.0" encoding="utf-8"?>
<p:tagLst xmlns:a="http://schemas.openxmlformats.org/drawingml/2006/main" xmlns:r="http://schemas.openxmlformats.org/officeDocument/2006/relationships" xmlns:p="http://schemas.openxmlformats.org/presentationml/2006/main">
  <p:tag name="OTLMARKERSHAPE" val="OTL"/>
</p:tagLst>
</file>

<file path=ppt/tags/tag122.xml><?xml version="1.0" encoding="utf-8"?>
<p:tagLst xmlns:a="http://schemas.openxmlformats.org/drawingml/2006/main" xmlns:r="http://schemas.openxmlformats.org/officeDocument/2006/relationships" xmlns:p="http://schemas.openxmlformats.org/presentationml/2006/main">
  <p:tag name="OTLMARKERSHAPE" val="OTL"/>
</p:tagLst>
</file>

<file path=ppt/tags/tag123.xml><?xml version="1.0" encoding="utf-8"?>
<p:tagLst xmlns:a="http://schemas.openxmlformats.org/drawingml/2006/main" xmlns:r="http://schemas.openxmlformats.org/officeDocument/2006/relationships" xmlns:p="http://schemas.openxmlformats.org/presentationml/2006/main">
  <p:tag name="OTLMARKERSHAPE" val="OTL"/>
</p:tagLst>
</file>

<file path=ppt/tags/tag124.xml><?xml version="1.0" encoding="utf-8"?>
<p:tagLst xmlns:a="http://schemas.openxmlformats.org/drawingml/2006/main" xmlns:r="http://schemas.openxmlformats.org/officeDocument/2006/relationships" xmlns:p="http://schemas.openxmlformats.org/presentationml/2006/main">
  <p:tag name="OTLMARKERSHAPE" val="OTL"/>
</p:tagLst>
</file>

<file path=ppt/tags/tag125.xml><?xml version="1.0" encoding="utf-8"?>
<p:tagLst xmlns:a="http://schemas.openxmlformats.org/drawingml/2006/main" xmlns:r="http://schemas.openxmlformats.org/officeDocument/2006/relationships" xmlns:p="http://schemas.openxmlformats.org/presentationml/2006/main">
  <p:tag name="OTLMARKERSHAPE" val="OTL"/>
</p:tagLst>
</file>

<file path=ppt/tags/tag126.xml><?xml version="1.0" encoding="utf-8"?>
<p:tagLst xmlns:a="http://schemas.openxmlformats.org/drawingml/2006/main" xmlns:r="http://schemas.openxmlformats.org/officeDocument/2006/relationships" xmlns:p="http://schemas.openxmlformats.org/presentationml/2006/main">
  <p:tag name="OTLMARKERSHAPE" val="OTL"/>
</p:tagLst>
</file>

<file path=ppt/tags/tag127.xml><?xml version="1.0" encoding="utf-8"?>
<p:tagLst xmlns:a="http://schemas.openxmlformats.org/drawingml/2006/main" xmlns:r="http://schemas.openxmlformats.org/officeDocument/2006/relationships" xmlns:p="http://schemas.openxmlformats.org/presentationml/2006/main">
  <p:tag name="OTLMARKERSHAPE" val="OTL"/>
</p:tagLst>
</file>

<file path=ppt/tags/tag128.xml><?xml version="1.0" encoding="utf-8"?>
<p:tagLst xmlns:a="http://schemas.openxmlformats.org/drawingml/2006/main" xmlns:r="http://schemas.openxmlformats.org/officeDocument/2006/relationships" xmlns:p="http://schemas.openxmlformats.org/presentationml/2006/main">
  <p:tag name="OTLMARKERSHAPE" val="OTL"/>
</p:tagLst>
</file>

<file path=ppt/tags/tag129.xml><?xml version="1.0" encoding="utf-8"?>
<p:tagLst xmlns:a="http://schemas.openxmlformats.org/drawingml/2006/main" xmlns:r="http://schemas.openxmlformats.org/officeDocument/2006/relationships" xmlns:p="http://schemas.openxmlformats.org/presentationml/2006/main">
  <p:tag name="OTLMARKERSHAPE" val="OTL"/>
</p:tagLst>
</file>

<file path=ppt/tags/tag13.xml><?xml version="1.0" encoding="utf-8"?>
<p:tagLst xmlns:a="http://schemas.openxmlformats.org/drawingml/2006/main" xmlns:r="http://schemas.openxmlformats.org/officeDocument/2006/relationships" xmlns:p="http://schemas.openxmlformats.org/presentationml/2006/main">
  <p:tag name="OTLMARKERSHAPE" val="OTL"/>
</p:tagLst>
</file>

<file path=ppt/tags/tag130.xml><?xml version="1.0" encoding="utf-8"?>
<p:tagLst xmlns:a="http://schemas.openxmlformats.org/drawingml/2006/main" xmlns:r="http://schemas.openxmlformats.org/officeDocument/2006/relationships" xmlns:p="http://schemas.openxmlformats.org/presentationml/2006/main">
  <p:tag name="OTLMARKERSHAPE" val="OTL"/>
</p:tagLst>
</file>

<file path=ppt/tags/tag131.xml><?xml version="1.0" encoding="utf-8"?>
<p:tagLst xmlns:a="http://schemas.openxmlformats.org/drawingml/2006/main" xmlns:r="http://schemas.openxmlformats.org/officeDocument/2006/relationships" xmlns:p="http://schemas.openxmlformats.org/presentationml/2006/main">
  <p:tag name="OTLMARKERSHAPE" val="OTL"/>
</p:tagLst>
</file>

<file path=ppt/tags/tag132.xml><?xml version="1.0" encoding="utf-8"?>
<p:tagLst xmlns:a="http://schemas.openxmlformats.org/drawingml/2006/main" xmlns:r="http://schemas.openxmlformats.org/officeDocument/2006/relationships" xmlns:p="http://schemas.openxmlformats.org/presentationml/2006/main">
  <p:tag name="OTLMARKERSHAPE" val="OTL"/>
</p:tagLst>
</file>

<file path=ppt/tags/tag133.xml><?xml version="1.0" encoding="utf-8"?>
<p:tagLst xmlns:a="http://schemas.openxmlformats.org/drawingml/2006/main" xmlns:r="http://schemas.openxmlformats.org/officeDocument/2006/relationships" xmlns:p="http://schemas.openxmlformats.org/presentationml/2006/main">
  <p:tag name="OTLMARKERSHAPE" val="OTL"/>
</p:tagLst>
</file>

<file path=ppt/tags/tag134.xml><?xml version="1.0" encoding="utf-8"?>
<p:tagLst xmlns:a="http://schemas.openxmlformats.org/drawingml/2006/main" xmlns:r="http://schemas.openxmlformats.org/officeDocument/2006/relationships" xmlns:p="http://schemas.openxmlformats.org/presentationml/2006/main">
  <p:tag name="OTLMARKERSHAPE" val="OTL"/>
</p:tagLst>
</file>

<file path=ppt/tags/tag135.xml><?xml version="1.0" encoding="utf-8"?>
<p:tagLst xmlns:a="http://schemas.openxmlformats.org/drawingml/2006/main" xmlns:r="http://schemas.openxmlformats.org/officeDocument/2006/relationships" xmlns:p="http://schemas.openxmlformats.org/presentationml/2006/main">
  <p:tag name="OTLMARKERSHAPE" val="OTL"/>
</p:tagLst>
</file>

<file path=ppt/tags/tag136.xml><?xml version="1.0" encoding="utf-8"?>
<p:tagLst xmlns:a="http://schemas.openxmlformats.org/drawingml/2006/main" xmlns:r="http://schemas.openxmlformats.org/officeDocument/2006/relationships" xmlns:p="http://schemas.openxmlformats.org/presentationml/2006/main">
  <p:tag name="OTLMARKERSHAPE" val="OTL"/>
</p:tagLst>
</file>

<file path=ppt/tags/tag137.xml><?xml version="1.0" encoding="utf-8"?>
<p:tagLst xmlns:a="http://schemas.openxmlformats.org/drawingml/2006/main" xmlns:r="http://schemas.openxmlformats.org/officeDocument/2006/relationships" xmlns:p="http://schemas.openxmlformats.org/presentationml/2006/main">
  <p:tag name="OTLMARKERSHAPE" val="OTL"/>
</p:tagLst>
</file>

<file path=ppt/tags/tag138.xml><?xml version="1.0" encoding="utf-8"?>
<p:tagLst xmlns:a="http://schemas.openxmlformats.org/drawingml/2006/main" xmlns:r="http://schemas.openxmlformats.org/officeDocument/2006/relationships" xmlns:p="http://schemas.openxmlformats.org/presentationml/2006/main">
  <p:tag name="OTLMARKERSHAPE" val="OTL"/>
</p:tagLst>
</file>

<file path=ppt/tags/tag139.xml><?xml version="1.0" encoding="utf-8"?>
<p:tagLst xmlns:a="http://schemas.openxmlformats.org/drawingml/2006/main" xmlns:r="http://schemas.openxmlformats.org/officeDocument/2006/relationships" xmlns:p="http://schemas.openxmlformats.org/presentationml/2006/main">
  <p:tag name="OTLMARKERSHAPE" val="OTL"/>
</p:tagLst>
</file>

<file path=ppt/tags/tag14.xml><?xml version="1.0" encoding="utf-8"?>
<p:tagLst xmlns:a="http://schemas.openxmlformats.org/drawingml/2006/main" xmlns:r="http://schemas.openxmlformats.org/officeDocument/2006/relationships" xmlns:p="http://schemas.openxmlformats.org/presentationml/2006/main">
  <p:tag name="OTLMARKERSHAPE" val="OTL"/>
</p:tagLst>
</file>

<file path=ppt/tags/tag140.xml><?xml version="1.0" encoding="utf-8"?>
<p:tagLst xmlns:a="http://schemas.openxmlformats.org/drawingml/2006/main" xmlns:r="http://schemas.openxmlformats.org/officeDocument/2006/relationships" xmlns:p="http://schemas.openxmlformats.org/presentationml/2006/main">
  <p:tag name="OTLMARKERSHAPE" val="OTL"/>
</p:tagLst>
</file>

<file path=ppt/tags/tag141.xml><?xml version="1.0" encoding="utf-8"?>
<p:tagLst xmlns:a="http://schemas.openxmlformats.org/drawingml/2006/main" xmlns:r="http://schemas.openxmlformats.org/officeDocument/2006/relationships" xmlns:p="http://schemas.openxmlformats.org/presentationml/2006/main">
  <p:tag name="OTLMARKERSHAPE" val="OTL"/>
</p:tagLst>
</file>

<file path=ppt/tags/tag142.xml><?xml version="1.0" encoding="utf-8"?>
<p:tagLst xmlns:a="http://schemas.openxmlformats.org/drawingml/2006/main" xmlns:r="http://schemas.openxmlformats.org/officeDocument/2006/relationships" xmlns:p="http://schemas.openxmlformats.org/presentationml/2006/main">
  <p:tag name="OTLMARKERSHAPE" val="OTL"/>
</p:tagLst>
</file>

<file path=ppt/tags/tag143.xml><?xml version="1.0" encoding="utf-8"?>
<p:tagLst xmlns:a="http://schemas.openxmlformats.org/drawingml/2006/main" xmlns:r="http://schemas.openxmlformats.org/officeDocument/2006/relationships" xmlns:p="http://schemas.openxmlformats.org/presentationml/2006/main">
  <p:tag name="OTLMARKERSHAPE" val="OTL"/>
</p:tagLst>
</file>

<file path=ppt/tags/tag144.xml><?xml version="1.0" encoding="utf-8"?>
<p:tagLst xmlns:a="http://schemas.openxmlformats.org/drawingml/2006/main" xmlns:r="http://schemas.openxmlformats.org/officeDocument/2006/relationships" xmlns:p="http://schemas.openxmlformats.org/presentationml/2006/main">
  <p:tag name="OTLMARKERSHAPE" val="OTL"/>
</p:tagLst>
</file>

<file path=ppt/tags/tag15.xml><?xml version="1.0" encoding="utf-8"?>
<p:tagLst xmlns:a="http://schemas.openxmlformats.org/drawingml/2006/main" xmlns:r="http://schemas.openxmlformats.org/officeDocument/2006/relationships" xmlns:p="http://schemas.openxmlformats.org/presentationml/2006/main">
  <p:tag name="OTLMARKERSHAPE" val="OTL"/>
</p:tagLst>
</file>

<file path=ppt/tags/tag16.xml><?xml version="1.0" encoding="utf-8"?>
<p:tagLst xmlns:a="http://schemas.openxmlformats.org/drawingml/2006/main" xmlns:r="http://schemas.openxmlformats.org/officeDocument/2006/relationships" xmlns:p="http://schemas.openxmlformats.org/presentationml/2006/main">
  <p:tag name="OTLMARKERSHAPE" val="OTL"/>
</p:tagLst>
</file>

<file path=ppt/tags/tag17.xml><?xml version="1.0" encoding="utf-8"?>
<p:tagLst xmlns:a="http://schemas.openxmlformats.org/drawingml/2006/main" xmlns:r="http://schemas.openxmlformats.org/officeDocument/2006/relationships" xmlns:p="http://schemas.openxmlformats.org/presentationml/2006/main">
  <p:tag name="OTLMARKERSHAPE" val="OTL"/>
</p:tagLst>
</file>

<file path=ppt/tags/tag18.xml><?xml version="1.0" encoding="utf-8"?>
<p:tagLst xmlns:a="http://schemas.openxmlformats.org/drawingml/2006/main" xmlns:r="http://schemas.openxmlformats.org/officeDocument/2006/relationships" xmlns:p="http://schemas.openxmlformats.org/presentationml/2006/main">
  <p:tag name="OTLMARKERSHAPE" val="OTL"/>
</p:tagLst>
</file>

<file path=ppt/tags/tag19.xml><?xml version="1.0" encoding="utf-8"?>
<p:tagLst xmlns:a="http://schemas.openxmlformats.org/drawingml/2006/main" xmlns:r="http://schemas.openxmlformats.org/officeDocument/2006/relationships" xmlns:p="http://schemas.openxmlformats.org/presentationml/2006/main">
  <p:tag name="OTLMARKERSHAPE" val="OTL"/>
</p:tagLst>
</file>

<file path=ppt/tags/tag2.xml><?xml version="1.0" encoding="utf-8"?>
<p:tagLst xmlns:a="http://schemas.openxmlformats.org/drawingml/2006/main" xmlns:r="http://schemas.openxmlformats.org/officeDocument/2006/relationships" xmlns:p="http://schemas.openxmlformats.org/presentationml/2006/main">
  <p:tag name="OTLMARKERSHAPE" val="OTL"/>
</p:tagLst>
</file>

<file path=ppt/tags/tag20.xml><?xml version="1.0" encoding="utf-8"?>
<p:tagLst xmlns:a="http://schemas.openxmlformats.org/drawingml/2006/main" xmlns:r="http://schemas.openxmlformats.org/officeDocument/2006/relationships" xmlns:p="http://schemas.openxmlformats.org/presentationml/2006/main">
  <p:tag name="OTLMARKERSHAPE" val="OTL"/>
</p:tagLst>
</file>

<file path=ppt/tags/tag21.xml><?xml version="1.0" encoding="utf-8"?>
<p:tagLst xmlns:a="http://schemas.openxmlformats.org/drawingml/2006/main" xmlns:r="http://schemas.openxmlformats.org/officeDocument/2006/relationships" xmlns:p="http://schemas.openxmlformats.org/presentationml/2006/main">
  <p:tag name="OTLMARKERSHAPE" val="OTL"/>
</p:tagLst>
</file>

<file path=ppt/tags/tag22.xml><?xml version="1.0" encoding="utf-8"?>
<p:tagLst xmlns:a="http://schemas.openxmlformats.org/drawingml/2006/main" xmlns:r="http://schemas.openxmlformats.org/officeDocument/2006/relationships" xmlns:p="http://schemas.openxmlformats.org/presentationml/2006/main">
  <p:tag name="OTLMARKERSHAPE" val="OTL"/>
</p:tagLst>
</file>

<file path=ppt/tags/tag23.xml><?xml version="1.0" encoding="utf-8"?>
<p:tagLst xmlns:a="http://schemas.openxmlformats.org/drawingml/2006/main" xmlns:r="http://schemas.openxmlformats.org/officeDocument/2006/relationships" xmlns:p="http://schemas.openxmlformats.org/presentationml/2006/main">
  <p:tag name="OTLMARKERSHAPE" val="OTL"/>
</p:tagLst>
</file>

<file path=ppt/tags/tag24.xml><?xml version="1.0" encoding="utf-8"?>
<p:tagLst xmlns:a="http://schemas.openxmlformats.org/drawingml/2006/main" xmlns:r="http://schemas.openxmlformats.org/officeDocument/2006/relationships" xmlns:p="http://schemas.openxmlformats.org/presentationml/2006/main">
  <p:tag name="OTLMARKERSHAPE" val="OTL"/>
</p:tagLst>
</file>

<file path=ppt/tags/tag25.xml><?xml version="1.0" encoding="utf-8"?>
<p:tagLst xmlns:a="http://schemas.openxmlformats.org/drawingml/2006/main" xmlns:r="http://schemas.openxmlformats.org/officeDocument/2006/relationships" xmlns:p="http://schemas.openxmlformats.org/presentationml/2006/main">
  <p:tag name="OTLMARKERSHAPE" val="OTL"/>
</p:tagLst>
</file>

<file path=ppt/tags/tag26.xml><?xml version="1.0" encoding="utf-8"?>
<p:tagLst xmlns:a="http://schemas.openxmlformats.org/drawingml/2006/main" xmlns:r="http://schemas.openxmlformats.org/officeDocument/2006/relationships" xmlns:p="http://schemas.openxmlformats.org/presentationml/2006/main">
  <p:tag name="OTLMARKERSHAPE" val="OTL"/>
</p:tagLst>
</file>

<file path=ppt/tags/tag27.xml><?xml version="1.0" encoding="utf-8"?>
<p:tagLst xmlns:a="http://schemas.openxmlformats.org/drawingml/2006/main" xmlns:r="http://schemas.openxmlformats.org/officeDocument/2006/relationships" xmlns:p="http://schemas.openxmlformats.org/presentationml/2006/main">
  <p:tag name="OTLMARKERSHAPE" val="OTL"/>
</p:tagLst>
</file>

<file path=ppt/tags/tag28.xml><?xml version="1.0" encoding="utf-8"?>
<p:tagLst xmlns:a="http://schemas.openxmlformats.org/drawingml/2006/main" xmlns:r="http://schemas.openxmlformats.org/officeDocument/2006/relationships" xmlns:p="http://schemas.openxmlformats.org/presentationml/2006/main">
  <p:tag name="OTLMARKERSHAPE" val="OTL"/>
</p:tagLst>
</file>

<file path=ppt/tags/tag29.xml><?xml version="1.0" encoding="utf-8"?>
<p:tagLst xmlns:a="http://schemas.openxmlformats.org/drawingml/2006/main" xmlns:r="http://schemas.openxmlformats.org/officeDocument/2006/relationships" xmlns:p="http://schemas.openxmlformats.org/presentationml/2006/main">
  <p:tag name="OTLMARKERSHAPE" val="OTL"/>
</p:tagLst>
</file>

<file path=ppt/tags/tag3.xml><?xml version="1.0" encoding="utf-8"?>
<p:tagLst xmlns:a="http://schemas.openxmlformats.org/drawingml/2006/main" xmlns:r="http://schemas.openxmlformats.org/officeDocument/2006/relationships" xmlns:p="http://schemas.openxmlformats.org/presentationml/2006/main">
  <p:tag name="OTLMARKERSHAPE" val="OTL"/>
</p:tagLst>
</file>

<file path=ppt/tags/tag30.xml><?xml version="1.0" encoding="utf-8"?>
<p:tagLst xmlns:a="http://schemas.openxmlformats.org/drawingml/2006/main" xmlns:r="http://schemas.openxmlformats.org/officeDocument/2006/relationships" xmlns:p="http://schemas.openxmlformats.org/presentationml/2006/main">
  <p:tag name="OTLMARKERSHAPE" val="OTL"/>
</p:tagLst>
</file>

<file path=ppt/tags/tag31.xml><?xml version="1.0" encoding="utf-8"?>
<p:tagLst xmlns:a="http://schemas.openxmlformats.org/drawingml/2006/main" xmlns:r="http://schemas.openxmlformats.org/officeDocument/2006/relationships" xmlns:p="http://schemas.openxmlformats.org/presentationml/2006/main">
  <p:tag name="OTLMARKERSHAPE" val="OTL"/>
</p:tagLst>
</file>

<file path=ppt/tags/tag32.xml><?xml version="1.0" encoding="utf-8"?>
<p:tagLst xmlns:a="http://schemas.openxmlformats.org/drawingml/2006/main" xmlns:r="http://schemas.openxmlformats.org/officeDocument/2006/relationships" xmlns:p="http://schemas.openxmlformats.org/presentationml/2006/main">
  <p:tag name="OTLMARKERSHAPE" val="OTL"/>
</p:tagLst>
</file>

<file path=ppt/tags/tag33.xml><?xml version="1.0" encoding="utf-8"?>
<p:tagLst xmlns:a="http://schemas.openxmlformats.org/drawingml/2006/main" xmlns:r="http://schemas.openxmlformats.org/officeDocument/2006/relationships" xmlns:p="http://schemas.openxmlformats.org/presentationml/2006/main">
  <p:tag name="OTLMARKERSHAPE" val="OTL"/>
</p:tagLst>
</file>

<file path=ppt/tags/tag34.xml><?xml version="1.0" encoding="utf-8"?>
<p:tagLst xmlns:a="http://schemas.openxmlformats.org/drawingml/2006/main" xmlns:r="http://schemas.openxmlformats.org/officeDocument/2006/relationships" xmlns:p="http://schemas.openxmlformats.org/presentationml/2006/main">
  <p:tag name="OTLMARKERSHAPE" val="OTL"/>
</p:tagLst>
</file>

<file path=ppt/tags/tag35.xml><?xml version="1.0" encoding="utf-8"?>
<p:tagLst xmlns:a="http://schemas.openxmlformats.org/drawingml/2006/main" xmlns:r="http://schemas.openxmlformats.org/officeDocument/2006/relationships" xmlns:p="http://schemas.openxmlformats.org/presentationml/2006/main">
  <p:tag name="OTLMARKERSHAPE" val="OTL"/>
</p:tagLst>
</file>

<file path=ppt/tags/tag36.xml><?xml version="1.0" encoding="utf-8"?>
<p:tagLst xmlns:a="http://schemas.openxmlformats.org/drawingml/2006/main" xmlns:r="http://schemas.openxmlformats.org/officeDocument/2006/relationships" xmlns:p="http://schemas.openxmlformats.org/presentationml/2006/main">
  <p:tag name="OTLMARKERSHAPE" val="OTL"/>
</p:tagLst>
</file>

<file path=ppt/tags/tag37.xml><?xml version="1.0" encoding="utf-8"?>
<p:tagLst xmlns:a="http://schemas.openxmlformats.org/drawingml/2006/main" xmlns:r="http://schemas.openxmlformats.org/officeDocument/2006/relationships" xmlns:p="http://schemas.openxmlformats.org/presentationml/2006/main">
  <p:tag name="OTLMARKERSHAPE" val="OTL"/>
</p:tagLst>
</file>

<file path=ppt/tags/tag38.xml><?xml version="1.0" encoding="utf-8"?>
<p:tagLst xmlns:a="http://schemas.openxmlformats.org/drawingml/2006/main" xmlns:r="http://schemas.openxmlformats.org/officeDocument/2006/relationships" xmlns:p="http://schemas.openxmlformats.org/presentationml/2006/main">
  <p:tag name="OTLMARKERSHAPE" val="OTL"/>
</p:tagLst>
</file>

<file path=ppt/tags/tag39.xml><?xml version="1.0" encoding="utf-8"?>
<p:tagLst xmlns:a="http://schemas.openxmlformats.org/drawingml/2006/main" xmlns:r="http://schemas.openxmlformats.org/officeDocument/2006/relationships" xmlns:p="http://schemas.openxmlformats.org/presentationml/2006/main">
  <p:tag name="OTLMARKERSHAPE" val="OTL"/>
</p:tagLst>
</file>

<file path=ppt/tags/tag4.xml><?xml version="1.0" encoding="utf-8"?>
<p:tagLst xmlns:a="http://schemas.openxmlformats.org/drawingml/2006/main" xmlns:r="http://schemas.openxmlformats.org/officeDocument/2006/relationships" xmlns:p="http://schemas.openxmlformats.org/presentationml/2006/main">
  <p:tag name="OTLMARKERSHAPE" val="OTL"/>
</p:tagLst>
</file>

<file path=ppt/tags/tag40.xml><?xml version="1.0" encoding="utf-8"?>
<p:tagLst xmlns:a="http://schemas.openxmlformats.org/drawingml/2006/main" xmlns:r="http://schemas.openxmlformats.org/officeDocument/2006/relationships" xmlns:p="http://schemas.openxmlformats.org/presentationml/2006/main">
  <p:tag name="OTLMARKERSHAPE" val="OTL"/>
</p:tagLst>
</file>

<file path=ppt/tags/tag41.xml><?xml version="1.0" encoding="utf-8"?>
<p:tagLst xmlns:a="http://schemas.openxmlformats.org/drawingml/2006/main" xmlns:r="http://schemas.openxmlformats.org/officeDocument/2006/relationships" xmlns:p="http://schemas.openxmlformats.org/presentationml/2006/main">
  <p:tag name="OTLMARKERSHAPE" val="OTL"/>
</p:tagLst>
</file>

<file path=ppt/tags/tag42.xml><?xml version="1.0" encoding="utf-8"?>
<p:tagLst xmlns:a="http://schemas.openxmlformats.org/drawingml/2006/main" xmlns:r="http://schemas.openxmlformats.org/officeDocument/2006/relationships" xmlns:p="http://schemas.openxmlformats.org/presentationml/2006/main">
  <p:tag name="OTLMARKERSHAPE" val="OTL"/>
</p:tagLst>
</file>

<file path=ppt/tags/tag43.xml><?xml version="1.0" encoding="utf-8"?>
<p:tagLst xmlns:a="http://schemas.openxmlformats.org/drawingml/2006/main" xmlns:r="http://schemas.openxmlformats.org/officeDocument/2006/relationships" xmlns:p="http://schemas.openxmlformats.org/presentationml/2006/main">
  <p:tag name="OTLMARKERSHAPE" val="OTL"/>
</p:tagLst>
</file>

<file path=ppt/tags/tag44.xml><?xml version="1.0" encoding="utf-8"?>
<p:tagLst xmlns:a="http://schemas.openxmlformats.org/drawingml/2006/main" xmlns:r="http://schemas.openxmlformats.org/officeDocument/2006/relationships" xmlns:p="http://schemas.openxmlformats.org/presentationml/2006/main">
  <p:tag name="OTLMARKERSHAPE" val="OTL"/>
</p:tagLst>
</file>

<file path=ppt/tags/tag45.xml><?xml version="1.0" encoding="utf-8"?>
<p:tagLst xmlns:a="http://schemas.openxmlformats.org/drawingml/2006/main" xmlns:r="http://schemas.openxmlformats.org/officeDocument/2006/relationships" xmlns:p="http://schemas.openxmlformats.org/presentationml/2006/main">
  <p:tag name="OTLMARKERSHAPE" val="OTL"/>
</p:tagLst>
</file>

<file path=ppt/tags/tag46.xml><?xml version="1.0" encoding="utf-8"?>
<p:tagLst xmlns:a="http://schemas.openxmlformats.org/drawingml/2006/main" xmlns:r="http://schemas.openxmlformats.org/officeDocument/2006/relationships" xmlns:p="http://schemas.openxmlformats.org/presentationml/2006/main">
  <p:tag name="OTLMARKERSHAPE" val="OTL"/>
</p:tagLst>
</file>

<file path=ppt/tags/tag47.xml><?xml version="1.0" encoding="utf-8"?>
<p:tagLst xmlns:a="http://schemas.openxmlformats.org/drawingml/2006/main" xmlns:r="http://schemas.openxmlformats.org/officeDocument/2006/relationships" xmlns:p="http://schemas.openxmlformats.org/presentationml/2006/main">
  <p:tag name="OTLMARKERSHAPE" val="OTL"/>
</p:tagLst>
</file>

<file path=ppt/tags/tag48.xml><?xml version="1.0" encoding="utf-8"?>
<p:tagLst xmlns:a="http://schemas.openxmlformats.org/drawingml/2006/main" xmlns:r="http://schemas.openxmlformats.org/officeDocument/2006/relationships" xmlns:p="http://schemas.openxmlformats.org/presentationml/2006/main">
  <p:tag name="OTLMARKERSHAPE" val="OTL"/>
</p:tagLst>
</file>

<file path=ppt/tags/tag49.xml><?xml version="1.0" encoding="utf-8"?>
<p:tagLst xmlns:a="http://schemas.openxmlformats.org/drawingml/2006/main" xmlns:r="http://schemas.openxmlformats.org/officeDocument/2006/relationships" xmlns:p="http://schemas.openxmlformats.org/presentationml/2006/main">
  <p:tag name="OTLMARKERSHAPE" val="OTL"/>
</p:tagLst>
</file>

<file path=ppt/tags/tag5.xml><?xml version="1.0" encoding="utf-8"?>
<p:tagLst xmlns:a="http://schemas.openxmlformats.org/drawingml/2006/main" xmlns:r="http://schemas.openxmlformats.org/officeDocument/2006/relationships" xmlns:p="http://schemas.openxmlformats.org/presentationml/2006/main">
  <p:tag name="OTLMARKERSHAPE" val="OTL"/>
</p:tagLst>
</file>

<file path=ppt/tags/tag50.xml><?xml version="1.0" encoding="utf-8"?>
<p:tagLst xmlns:a="http://schemas.openxmlformats.org/drawingml/2006/main" xmlns:r="http://schemas.openxmlformats.org/officeDocument/2006/relationships" xmlns:p="http://schemas.openxmlformats.org/presentationml/2006/main">
  <p:tag name="OTLMARKERSHAPE" val="OTL"/>
</p:tagLst>
</file>

<file path=ppt/tags/tag51.xml><?xml version="1.0" encoding="utf-8"?>
<p:tagLst xmlns:a="http://schemas.openxmlformats.org/drawingml/2006/main" xmlns:r="http://schemas.openxmlformats.org/officeDocument/2006/relationships" xmlns:p="http://schemas.openxmlformats.org/presentationml/2006/main">
  <p:tag name="OTLMARKERSHAPE" val="OTL"/>
</p:tagLst>
</file>

<file path=ppt/tags/tag52.xml><?xml version="1.0" encoding="utf-8"?>
<p:tagLst xmlns:a="http://schemas.openxmlformats.org/drawingml/2006/main" xmlns:r="http://schemas.openxmlformats.org/officeDocument/2006/relationships" xmlns:p="http://schemas.openxmlformats.org/presentationml/2006/main">
  <p:tag name="OTLMARKERSHAPE" val="OTL"/>
</p:tagLst>
</file>

<file path=ppt/tags/tag53.xml><?xml version="1.0" encoding="utf-8"?>
<p:tagLst xmlns:a="http://schemas.openxmlformats.org/drawingml/2006/main" xmlns:r="http://schemas.openxmlformats.org/officeDocument/2006/relationships" xmlns:p="http://schemas.openxmlformats.org/presentationml/2006/main">
  <p:tag name="OTLMARKERSHAPE" val="OTL"/>
</p:tagLst>
</file>

<file path=ppt/tags/tag54.xml><?xml version="1.0" encoding="utf-8"?>
<p:tagLst xmlns:a="http://schemas.openxmlformats.org/drawingml/2006/main" xmlns:r="http://schemas.openxmlformats.org/officeDocument/2006/relationships" xmlns:p="http://schemas.openxmlformats.org/presentationml/2006/main">
  <p:tag name="OTLMARKERSHAPE" val="OTL"/>
</p:tagLst>
</file>

<file path=ppt/tags/tag55.xml><?xml version="1.0" encoding="utf-8"?>
<p:tagLst xmlns:a="http://schemas.openxmlformats.org/drawingml/2006/main" xmlns:r="http://schemas.openxmlformats.org/officeDocument/2006/relationships" xmlns:p="http://schemas.openxmlformats.org/presentationml/2006/main">
  <p:tag name="OTLMARKERSHAPE" val="OTL"/>
</p:tagLst>
</file>

<file path=ppt/tags/tag56.xml><?xml version="1.0" encoding="utf-8"?>
<p:tagLst xmlns:a="http://schemas.openxmlformats.org/drawingml/2006/main" xmlns:r="http://schemas.openxmlformats.org/officeDocument/2006/relationships" xmlns:p="http://schemas.openxmlformats.org/presentationml/2006/main">
  <p:tag name="OTLMARKERSHAPE" val="OTL"/>
</p:tagLst>
</file>

<file path=ppt/tags/tag57.xml><?xml version="1.0" encoding="utf-8"?>
<p:tagLst xmlns:a="http://schemas.openxmlformats.org/drawingml/2006/main" xmlns:r="http://schemas.openxmlformats.org/officeDocument/2006/relationships" xmlns:p="http://schemas.openxmlformats.org/presentationml/2006/main">
  <p:tag name="OTLMARKERSHAPE" val="OTL"/>
</p:tagLst>
</file>

<file path=ppt/tags/tag58.xml><?xml version="1.0" encoding="utf-8"?>
<p:tagLst xmlns:a="http://schemas.openxmlformats.org/drawingml/2006/main" xmlns:r="http://schemas.openxmlformats.org/officeDocument/2006/relationships" xmlns:p="http://schemas.openxmlformats.org/presentationml/2006/main">
  <p:tag name="OTLMARKERSHAPE" val="OTL"/>
</p:tagLst>
</file>

<file path=ppt/tags/tag59.xml><?xml version="1.0" encoding="utf-8"?>
<p:tagLst xmlns:a="http://schemas.openxmlformats.org/drawingml/2006/main" xmlns:r="http://schemas.openxmlformats.org/officeDocument/2006/relationships" xmlns:p="http://schemas.openxmlformats.org/presentationml/2006/main">
  <p:tag name="OTLMARKERSHAPE" val="OTL"/>
</p:tagLst>
</file>

<file path=ppt/tags/tag6.xml><?xml version="1.0" encoding="utf-8"?>
<p:tagLst xmlns:a="http://schemas.openxmlformats.org/drawingml/2006/main" xmlns:r="http://schemas.openxmlformats.org/officeDocument/2006/relationships" xmlns:p="http://schemas.openxmlformats.org/presentationml/2006/main">
  <p:tag name="OTLMARKERSHAPE" val="OTL"/>
</p:tagLst>
</file>

<file path=ppt/tags/tag60.xml><?xml version="1.0" encoding="utf-8"?>
<p:tagLst xmlns:a="http://schemas.openxmlformats.org/drawingml/2006/main" xmlns:r="http://schemas.openxmlformats.org/officeDocument/2006/relationships" xmlns:p="http://schemas.openxmlformats.org/presentationml/2006/main">
  <p:tag name="OTLMARKERSHAPE" val="OTL"/>
</p:tagLst>
</file>

<file path=ppt/tags/tag61.xml><?xml version="1.0" encoding="utf-8"?>
<p:tagLst xmlns:a="http://schemas.openxmlformats.org/drawingml/2006/main" xmlns:r="http://schemas.openxmlformats.org/officeDocument/2006/relationships" xmlns:p="http://schemas.openxmlformats.org/presentationml/2006/main">
  <p:tag name="OTLMARKERSHAPE" val="OTL"/>
</p:tagLst>
</file>

<file path=ppt/tags/tag62.xml><?xml version="1.0" encoding="utf-8"?>
<p:tagLst xmlns:a="http://schemas.openxmlformats.org/drawingml/2006/main" xmlns:r="http://schemas.openxmlformats.org/officeDocument/2006/relationships" xmlns:p="http://schemas.openxmlformats.org/presentationml/2006/main">
  <p:tag name="OTLMARKERSHAPE" val="OTL"/>
</p:tagLst>
</file>

<file path=ppt/tags/tag63.xml><?xml version="1.0" encoding="utf-8"?>
<p:tagLst xmlns:a="http://schemas.openxmlformats.org/drawingml/2006/main" xmlns:r="http://schemas.openxmlformats.org/officeDocument/2006/relationships" xmlns:p="http://schemas.openxmlformats.org/presentationml/2006/main">
  <p:tag name="OTLMARKERSHAPE" val="OTL"/>
</p:tagLst>
</file>

<file path=ppt/tags/tag64.xml><?xml version="1.0" encoding="utf-8"?>
<p:tagLst xmlns:a="http://schemas.openxmlformats.org/drawingml/2006/main" xmlns:r="http://schemas.openxmlformats.org/officeDocument/2006/relationships" xmlns:p="http://schemas.openxmlformats.org/presentationml/2006/main">
  <p:tag name="OTLMARKERSHAPE" val="OTL"/>
</p:tagLst>
</file>

<file path=ppt/tags/tag65.xml><?xml version="1.0" encoding="utf-8"?>
<p:tagLst xmlns:a="http://schemas.openxmlformats.org/drawingml/2006/main" xmlns:r="http://schemas.openxmlformats.org/officeDocument/2006/relationships" xmlns:p="http://schemas.openxmlformats.org/presentationml/2006/main">
  <p:tag name="OTLMARKERSHAPE" val="OTL"/>
</p:tagLst>
</file>

<file path=ppt/tags/tag66.xml><?xml version="1.0" encoding="utf-8"?>
<p:tagLst xmlns:a="http://schemas.openxmlformats.org/drawingml/2006/main" xmlns:r="http://schemas.openxmlformats.org/officeDocument/2006/relationships" xmlns:p="http://schemas.openxmlformats.org/presentationml/2006/main">
  <p:tag name="OTLMARKERSHAPE" val="OTL"/>
</p:tagLst>
</file>

<file path=ppt/tags/tag67.xml><?xml version="1.0" encoding="utf-8"?>
<p:tagLst xmlns:a="http://schemas.openxmlformats.org/drawingml/2006/main" xmlns:r="http://schemas.openxmlformats.org/officeDocument/2006/relationships" xmlns:p="http://schemas.openxmlformats.org/presentationml/2006/main">
  <p:tag name="OTLMARKERSHAPE" val="OTL"/>
</p:tagLst>
</file>

<file path=ppt/tags/tag68.xml><?xml version="1.0" encoding="utf-8"?>
<p:tagLst xmlns:a="http://schemas.openxmlformats.org/drawingml/2006/main" xmlns:r="http://schemas.openxmlformats.org/officeDocument/2006/relationships" xmlns:p="http://schemas.openxmlformats.org/presentationml/2006/main">
  <p:tag name="OTLMARKERSHAPE" val="OTL"/>
</p:tagLst>
</file>

<file path=ppt/tags/tag69.xml><?xml version="1.0" encoding="utf-8"?>
<p:tagLst xmlns:a="http://schemas.openxmlformats.org/drawingml/2006/main" xmlns:r="http://schemas.openxmlformats.org/officeDocument/2006/relationships" xmlns:p="http://schemas.openxmlformats.org/presentationml/2006/main">
  <p:tag name="OTLMARKERSHAPE" val="OTL"/>
</p:tagLst>
</file>

<file path=ppt/tags/tag7.xml><?xml version="1.0" encoding="utf-8"?>
<p:tagLst xmlns:a="http://schemas.openxmlformats.org/drawingml/2006/main" xmlns:r="http://schemas.openxmlformats.org/officeDocument/2006/relationships" xmlns:p="http://schemas.openxmlformats.org/presentationml/2006/main">
  <p:tag name="OTLMARKERSHAPE" val="OTL"/>
</p:tagLst>
</file>

<file path=ppt/tags/tag70.xml><?xml version="1.0" encoding="utf-8"?>
<p:tagLst xmlns:a="http://schemas.openxmlformats.org/drawingml/2006/main" xmlns:r="http://schemas.openxmlformats.org/officeDocument/2006/relationships" xmlns:p="http://schemas.openxmlformats.org/presentationml/2006/main">
  <p:tag name="OTLMARKERSHAPE" val="OTL"/>
</p:tagLst>
</file>

<file path=ppt/tags/tag71.xml><?xml version="1.0" encoding="utf-8"?>
<p:tagLst xmlns:a="http://schemas.openxmlformats.org/drawingml/2006/main" xmlns:r="http://schemas.openxmlformats.org/officeDocument/2006/relationships" xmlns:p="http://schemas.openxmlformats.org/presentationml/2006/main">
  <p:tag name="OTLMARKERSHAPE" val="OTL"/>
</p:tagLst>
</file>

<file path=ppt/tags/tag72.xml><?xml version="1.0" encoding="utf-8"?>
<p:tagLst xmlns:a="http://schemas.openxmlformats.org/drawingml/2006/main" xmlns:r="http://schemas.openxmlformats.org/officeDocument/2006/relationships" xmlns:p="http://schemas.openxmlformats.org/presentationml/2006/main">
  <p:tag name="OTLMARKERSHAPE" val="OTL"/>
</p:tagLst>
</file>

<file path=ppt/tags/tag73.xml><?xml version="1.0" encoding="utf-8"?>
<p:tagLst xmlns:a="http://schemas.openxmlformats.org/drawingml/2006/main" xmlns:r="http://schemas.openxmlformats.org/officeDocument/2006/relationships" xmlns:p="http://schemas.openxmlformats.org/presentationml/2006/main">
  <p:tag name="OTLMARKERSHAPE" val="OTL"/>
</p:tagLst>
</file>

<file path=ppt/tags/tag74.xml><?xml version="1.0" encoding="utf-8"?>
<p:tagLst xmlns:a="http://schemas.openxmlformats.org/drawingml/2006/main" xmlns:r="http://schemas.openxmlformats.org/officeDocument/2006/relationships" xmlns:p="http://schemas.openxmlformats.org/presentationml/2006/main">
  <p:tag name="OTLMARKERSHAPE" val="OTL"/>
</p:tagLst>
</file>

<file path=ppt/tags/tag75.xml><?xml version="1.0" encoding="utf-8"?>
<p:tagLst xmlns:a="http://schemas.openxmlformats.org/drawingml/2006/main" xmlns:r="http://schemas.openxmlformats.org/officeDocument/2006/relationships" xmlns:p="http://schemas.openxmlformats.org/presentationml/2006/main">
  <p:tag name="OTLMARKERSHAPE" val="OTL"/>
</p:tagLst>
</file>

<file path=ppt/tags/tag76.xml><?xml version="1.0" encoding="utf-8"?>
<p:tagLst xmlns:a="http://schemas.openxmlformats.org/drawingml/2006/main" xmlns:r="http://schemas.openxmlformats.org/officeDocument/2006/relationships" xmlns:p="http://schemas.openxmlformats.org/presentationml/2006/main">
  <p:tag name="OTLMARKERSHAPE" val="OTL"/>
</p:tagLst>
</file>

<file path=ppt/tags/tag77.xml><?xml version="1.0" encoding="utf-8"?>
<p:tagLst xmlns:a="http://schemas.openxmlformats.org/drawingml/2006/main" xmlns:r="http://schemas.openxmlformats.org/officeDocument/2006/relationships" xmlns:p="http://schemas.openxmlformats.org/presentationml/2006/main">
  <p:tag name="OTLMARKERSHAPE" val="OTL"/>
</p:tagLst>
</file>

<file path=ppt/tags/tag78.xml><?xml version="1.0" encoding="utf-8"?>
<p:tagLst xmlns:a="http://schemas.openxmlformats.org/drawingml/2006/main" xmlns:r="http://schemas.openxmlformats.org/officeDocument/2006/relationships" xmlns:p="http://schemas.openxmlformats.org/presentationml/2006/main">
  <p:tag name="OTLMARKERSHAPE" val="OTL"/>
</p:tagLst>
</file>

<file path=ppt/tags/tag79.xml><?xml version="1.0" encoding="utf-8"?>
<p:tagLst xmlns:a="http://schemas.openxmlformats.org/drawingml/2006/main" xmlns:r="http://schemas.openxmlformats.org/officeDocument/2006/relationships" xmlns:p="http://schemas.openxmlformats.org/presentationml/2006/main">
  <p:tag name="OTLMARKERSHAPE" val="OTL"/>
</p:tagLst>
</file>

<file path=ppt/tags/tag8.xml><?xml version="1.0" encoding="utf-8"?>
<p:tagLst xmlns:a="http://schemas.openxmlformats.org/drawingml/2006/main" xmlns:r="http://schemas.openxmlformats.org/officeDocument/2006/relationships" xmlns:p="http://schemas.openxmlformats.org/presentationml/2006/main">
  <p:tag name="OTLMARKERSHAPE" val="OTL"/>
</p:tagLst>
</file>

<file path=ppt/tags/tag80.xml><?xml version="1.0" encoding="utf-8"?>
<p:tagLst xmlns:a="http://schemas.openxmlformats.org/drawingml/2006/main" xmlns:r="http://schemas.openxmlformats.org/officeDocument/2006/relationships" xmlns:p="http://schemas.openxmlformats.org/presentationml/2006/main">
  <p:tag name="OTLMARKERSHAPE" val="OTL"/>
</p:tagLst>
</file>

<file path=ppt/tags/tag81.xml><?xml version="1.0" encoding="utf-8"?>
<p:tagLst xmlns:a="http://schemas.openxmlformats.org/drawingml/2006/main" xmlns:r="http://schemas.openxmlformats.org/officeDocument/2006/relationships" xmlns:p="http://schemas.openxmlformats.org/presentationml/2006/main">
  <p:tag name="OTLMARKERSHAPE" val="OTL"/>
</p:tagLst>
</file>

<file path=ppt/tags/tag82.xml><?xml version="1.0" encoding="utf-8"?>
<p:tagLst xmlns:a="http://schemas.openxmlformats.org/drawingml/2006/main" xmlns:r="http://schemas.openxmlformats.org/officeDocument/2006/relationships" xmlns:p="http://schemas.openxmlformats.org/presentationml/2006/main">
  <p:tag name="OTLMARKERSHAPE" val="OTL"/>
</p:tagLst>
</file>

<file path=ppt/tags/tag83.xml><?xml version="1.0" encoding="utf-8"?>
<p:tagLst xmlns:a="http://schemas.openxmlformats.org/drawingml/2006/main" xmlns:r="http://schemas.openxmlformats.org/officeDocument/2006/relationships" xmlns:p="http://schemas.openxmlformats.org/presentationml/2006/main">
  <p:tag name="OTLMARKERSHAPE" val="OTL"/>
</p:tagLst>
</file>

<file path=ppt/tags/tag84.xml><?xml version="1.0" encoding="utf-8"?>
<p:tagLst xmlns:a="http://schemas.openxmlformats.org/drawingml/2006/main" xmlns:r="http://schemas.openxmlformats.org/officeDocument/2006/relationships" xmlns:p="http://schemas.openxmlformats.org/presentationml/2006/main">
  <p:tag name="OTLMARKERSHAPE" val="OTL"/>
</p:tagLst>
</file>

<file path=ppt/tags/tag85.xml><?xml version="1.0" encoding="utf-8"?>
<p:tagLst xmlns:a="http://schemas.openxmlformats.org/drawingml/2006/main" xmlns:r="http://schemas.openxmlformats.org/officeDocument/2006/relationships" xmlns:p="http://schemas.openxmlformats.org/presentationml/2006/main">
  <p:tag name="OTLMARKERSHAPE" val="OTL"/>
</p:tagLst>
</file>

<file path=ppt/tags/tag86.xml><?xml version="1.0" encoding="utf-8"?>
<p:tagLst xmlns:a="http://schemas.openxmlformats.org/drawingml/2006/main" xmlns:r="http://schemas.openxmlformats.org/officeDocument/2006/relationships" xmlns:p="http://schemas.openxmlformats.org/presentationml/2006/main">
  <p:tag name="OTLMARKERSHAPE" val="OTL"/>
</p:tagLst>
</file>

<file path=ppt/tags/tag87.xml><?xml version="1.0" encoding="utf-8"?>
<p:tagLst xmlns:a="http://schemas.openxmlformats.org/drawingml/2006/main" xmlns:r="http://schemas.openxmlformats.org/officeDocument/2006/relationships" xmlns:p="http://schemas.openxmlformats.org/presentationml/2006/main">
  <p:tag name="OTLMARKERSHAPE" val="OTL"/>
</p:tagLst>
</file>

<file path=ppt/tags/tag88.xml><?xml version="1.0" encoding="utf-8"?>
<p:tagLst xmlns:a="http://schemas.openxmlformats.org/drawingml/2006/main" xmlns:r="http://schemas.openxmlformats.org/officeDocument/2006/relationships" xmlns:p="http://schemas.openxmlformats.org/presentationml/2006/main">
  <p:tag name="OTLMARKERSHAPE" val="OTL"/>
</p:tagLst>
</file>

<file path=ppt/tags/tag89.xml><?xml version="1.0" encoding="utf-8"?>
<p:tagLst xmlns:a="http://schemas.openxmlformats.org/drawingml/2006/main" xmlns:r="http://schemas.openxmlformats.org/officeDocument/2006/relationships" xmlns:p="http://schemas.openxmlformats.org/presentationml/2006/main">
  <p:tag name="OTLMARKERSHAPE" val="OTL"/>
</p:tagLst>
</file>

<file path=ppt/tags/tag9.xml><?xml version="1.0" encoding="utf-8"?>
<p:tagLst xmlns:a="http://schemas.openxmlformats.org/drawingml/2006/main" xmlns:r="http://schemas.openxmlformats.org/officeDocument/2006/relationships" xmlns:p="http://schemas.openxmlformats.org/presentationml/2006/main">
  <p:tag name="OTLMARKERSHAPE" val="OTL"/>
</p:tagLst>
</file>

<file path=ppt/tags/tag90.xml><?xml version="1.0" encoding="utf-8"?>
<p:tagLst xmlns:a="http://schemas.openxmlformats.org/drawingml/2006/main" xmlns:r="http://schemas.openxmlformats.org/officeDocument/2006/relationships" xmlns:p="http://schemas.openxmlformats.org/presentationml/2006/main">
  <p:tag name="OTLMARKERSHAPE" val="OTL"/>
</p:tagLst>
</file>

<file path=ppt/tags/tag91.xml><?xml version="1.0" encoding="utf-8"?>
<p:tagLst xmlns:a="http://schemas.openxmlformats.org/drawingml/2006/main" xmlns:r="http://schemas.openxmlformats.org/officeDocument/2006/relationships" xmlns:p="http://schemas.openxmlformats.org/presentationml/2006/main">
  <p:tag name="OTLMARKERSHAPE" val="OTL"/>
</p:tagLst>
</file>

<file path=ppt/tags/tag92.xml><?xml version="1.0" encoding="utf-8"?>
<p:tagLst xmlns:a="http://schemas.openxmlformats.org/drawingml/2006/main" xmlns:r="http://schemas.openxmlformats.org/officeDocument/2006/relationships" xmlns:p="http://schemas.openxmlformats.org/presentationml/2006/main">
  <p:tag name="OTLMARKERSHAPE" val="OTL"/>
</p:tagLst>
</file>

<file path=ppt/tags/tag93.xml><?xml version="1.0" encoding="utf-8"?>
<p:tagLst xmlns:a="http://schemas.openxmlformats.org/drawingml/2006/main" xmlns:r="http://schemas.openxmlformats.org/officeDocument/2006/relationships" xmlns:p="http://schemas.openxmlformats.org/presentationml/2006/main">
  <p:tag name="OTLMARKERSHAPE" val="OTL"/>
</p:tagLst>
</file>

<file path=ppt/tags/tag94.xml><?xml version="1.0" encoding="utf-8"?>
<p:tagLst xmlns:a="http://schemas.openxmlformats.org/drawingml/2006/main" xmlns:r="http://schemas.openxmlformats.org/officeDocument/2006/relationships" xmlns:p="http://schemas.openxmlformats.org/presentationml/2006/main">
  <p:tag name="OTLMARKERSHAPE" val="OTL"/>
</p:tagLst>
</file>

<file path=ppt/tags/tag95.xml><?xml version="1.0" encoding="utf-8"?>
<p:tagLst xmlns:a="http://schemas.openxmlformats.org/drawingml/2006/main" xmlns:r="http://schemas.openxmlformats.org/officeDocument/2006/relationships" xmlns:p="http://schemas.openxmlformats.org/presentationml/2006/main">
  <p:tag name="OTLMARKERSHAPE" val="OTL"/>
</p:tagLst>
</file>

<file path=ppt/tags/tag96.xml><?xml version="1.0" encoding="utf-8"?>
<p:tagLst xmlns:a="http://schemas.openxmlformats.org/drawingml/2006/main" xmlns:r="http://schemas.openxmlformats.org/officeDocument/2006/relationships" xmlns:p="http://schemas.openxmlformats.org/presentationml/2006/main">
  <p:tag name="OTLMARKERSHAPE" val="OTL"/>
</p:tagLst>
</file>

<file path=ppt/tags/tag97.xml><?xml version="1.0" encoding="utf-8"?>
<p:tagLst xmlns:a="http://schemas.openxmlformats.org/drawingml/2006/main" xmlns:r="http://schemas.openxmlformats.org/officeDocument/2006/relationships" xmlns:p="http://schemas.openxmlformats.org/presentationml/2006/main">
  <p:tag name="OTLMARKERSHAPE" val="OTL"/>
</p:tagLst>
</file>

<file path=ppt/tags/tag98.xml><?xml version="1.0" encoding="utf-8"?>
<p:tagLst xmlns:a="http://schemas.openxmlformats.org/drawingml/2006/main" xmlns:r="http://schemas.openxmlformats.org/officeDocument/2006/relationships" xmlns:p="http://schemas.openxmlformats.org/presentationml/2006/main">
  <p:tag name="OTLMARKERSHAPE" val="OTL"/>
</p:tagLst>
</file>

<file path=ppt/tags/tag99.xml><?xml version="1.0" encoding="utf-8"?>
<p:tagLst xmlns:a="http://schemas.openxmlformats.org/drawingml/2006/main" xmlns:r="http://schemas.openxmlformats.org/officeDocument/2006/relationships" xmlns:p="http://schemas.openxmlformats.org/presentationml/2006/main">
  <p:tag name="OTLMARKERSHAPE" val="OTL"/>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Custom 6">
      <a:dk1>
        <a:sysClr val="windowText" lastClr="000000"/>
      </a:dk1>
      <a:lt1>
        <a:sysClr val="window" lastClr="FFFFFF"/>
      </a:lt1>
      <a:dk2>
        <a:srgbClr val="44546A"/>
      </a:dk2>
      <a:lt2>
        <a:srgbClr val="E7E6E6"/>
      </a:lt2>
      <a:accent1>
        <a:srgbClr val="1D9A78"/>
      </a:accent1>
      <a:accent2>
        <a:srgbClr val="8BC145"/>
      </a:accent2>
      <a:accent3>
        <a:srgbClr val="ED423A"/>
      </a:accent3>
      <a:accent4>
        <a:srgbClr val="1D6FA9"/>
      </a:accent4>
      <a:accent5>
        <a:srgbClr val="C00000"/>
      </a:accent5>
      <a:accent6>
        <a:srgbClr val="F19D19"/>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2691</Words>
  <Application>Microsoft Office PowerPoint</Application>
  <PresentationFormat>Widescreen</PresentationFormat>
  <Paragraphs>348</Paragraphs>
  <Slides>18</Slides>
  <Notes>0</Notes>
  <HiddenSlides>0</HiddenSlides>
  <MMClips>1</MMClips>
  <ScaleCrop>false</ScaleCrop>
  <HeadingPairs>
    <vt:vector size="6" baseType="variant">
      <vt:variant>
        <vt:lpstr>Fonts Used</vt:lpstr>
      </vt:variant>
      <vt:variant>
        <vt:i4>15</vt:i4>
      </vt:variant>
      <vt:variant>
        <vt:lpstr>Theme</vt:lpstr>
      </vt:variant>
      <vt:variant>
        <vt:i4>2</vt:i4>
      </vt:variant>
      <vt:variant>
        <vt:lpstr>Slide Titles</vt:lpstr>
      </vt:variant>
      <vt:variant>
        <vt:i4>18</vt:i4>
      </vt:variant>
    </vt:vector>
  </HeadingPairs>
  <TitlesOfParts>
    <vt:vector size="35" baseType="lpstr">
      <vt:lpstr>Arial</vt:lpstr>
      <vt:lpstr>Bodoni 72 Book</vt:lpstr>
      <vt:lpstr>Calibri</vt:lpstr>
      <vt:lpstr>Calibri Light</vt:lpstr>
      <vt:lpstr>Century Gothic</vt:lpstr>
      <vt:lpstr>Georgia</vt:lpstr>
      <vt:lpstr>Lato</vt:lpstr>
      <vt:lpstr>Open Sans</vt:lpstr>
      <vt:lpstr>Open Sans Light</vt:lpstr>
      <vt:lpstr>Raleway</vt:lpstr>
      <vt:lpstr>Roboto</vt:lpstr>
      <vt:lpstr>Roboto Light</vt:lpstr>
      <vt:lpstr>Sosa</vt:lpstr>
      <vt:lpstr>Times New Roman</vt:lpstr>
      <vt:lpstr>Verdana</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2018-03-11T21:28:53Z</dcterms:created>
  <dcterms:modified xsi:type="dcterms:W3CDTF">2018-03-21T19:48:15Z</dcterms:modified>
</cp:coreProperties>
</file>