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4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951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190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6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3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264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373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3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9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4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8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530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0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9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1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0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Potential Bond Measure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575733"/>
          </a:xfrm>
        </p:spPr>
        <p:txBody>
          <a:bodyPr/>
          <a:lstStyle/>
          <a:p>
            <a:r>
              <a:rPr lang="en-US" dirty="0" smtClean="0"/>
              <a:t>April 12,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20908" y="6101861"/>
            <a:ext cx="317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 F. Torres, Vice Chancellor</a:t>
            </a:r>
          </a:p>
          <a:p>
            <a:r>
              <a:rPr lang="en-US" dirty="0" smtClean="0"/>
              <a:t>Jared Boigon, TBWB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8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b="3982"/>
          <a:stretch/>
        </p:blipFill>
        <p:spPr>
          <a:xfrm>
            <a:off x="2246944" y="139222"/>
            <a:ext cx="9667587" cy="66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55077"/>
          </a:xfrm>
        </p:spPr>
        <p:txBody>
          <a:bodyPr/>
          <a:lstStyle/>
          <a:p>
            <a:r>
              <a:rPr lang="en-US" dirty="0" smtClean="0"/>
              <a:t>Presentations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802" y="1699846"/>
            <a:ext cx="7729729" cy="478887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Congressman Pete Aguilar </a:t>
            </a:r>
            <a:r>
              <a:rPr lang="en-US" dirty="0" smtClean="0"/>
              <a:t>– Frank Reyes, Angel Rodriguez</a:t>
            </a:r>
            <a:endParaRPr lang="en-US" dirty="0"/>
          </a:p>
          <a:p>
            <a:pPr lvl="0"/>
            <a:r>
              <a:rPr lang="en-US" b="1" dirty="0"/>
              <a:t>Senator Connie Leyva </a:t>
            </a:r>
            <a:r>
              <a:rPr lang="en-US" dirty="0" smtClean="0"/>
              <a:t>– Frank Reyes, Anne </a:t>
            </a:r>
            <a:r>
              <a:rPr lang="en-US" dirty="0" err="1" smtClean="0"/>
              <a:t>Viricel</a:t>
            </a:r>
            <a:r>
              <a:rPr lang="en-US" dirty="0" smtClean="0"/>
              <a:t>, Diana Rodriguez, Angel Rodriguez</a:t>
            </a:r>
            <a:endParaRPr lang="en-US" dirty="0"/>
          </a:p>
          <a:p>
            <a:pPr lvl="0"/>
            <a:r>
              <a:rPr lang="en-US" b="1" dirty="0"/>
              <a:t>Senator Mike Morrell </a:t>
            </a:r>
            <a:r>
              <a:rPr lang="en-US" dirty="0"/>
              <a:t>- </a:t>
            </a:r>
            <a:r>
              <a:rPr lang="en-US" dirty="0" smtClean="0"/>
              <a:t>Frank Reyes, Anne </a:t>
            </a:r>
            <a:r>
              <a:rPr lang="en-US" dirty="0" err="1" smtClean="0"/>
              <a:t>Viricel</a:t>
            </a:r>
            <a:r>
              <a:rPr lang="en-US" dirty="0" smtClean="0"/>
              <a:t>, Diana Rodriguez, Angel </a:t>
            </a:r>
            <a:r>
              <a:rPr lang="en-US" dirty="0"/>
              <a:t>Rodriguez</a:t>
            </a:r>
          </a:p>
          <a:p>
            <a:pPr lvl="0"/>
            <a:r>
              <a:rPr lang="en-US" b="1" dirty="0"/>
              <a:t>Assemblymember Marc Steinorth </a:t>
            </a:r>
            <a:r>
              <a:rPr lang="en-US" dirty="0"/>
              <a:t>- </a:t>
            </a:r>
            <a:r>
              <a:rPr lang="en-US" dirty="0" smtClean="0"/>
              <a:t>Frank Reyes, Anne </a:t>
            </a:r>
            <a:r>
              <a:rPr lang="en-US" dirty="0" err="1" smtClean="0"/>
              <a:t>Viricel</a:t>
            </a:r>
            <a:r>
              <a:rPr lang="en-US" dirty="0" smtClean="0"/>
              <a:t>, Diana Rodriguez, Angel </a:t>
            </a:r>
            <a:r>
              <a:rPr lang="en-US" dirty="0"/>
              <a:t>Rodriguez</a:t>
            </a:r>
          </a:p>
          <a:p>
            <a:pPr lvl="0"/>
            <a:r>
              <a:rPr lang="en-US" b="1" dirty="0"/>
              <a:t>Assemblymember Eloise Reyes </a:t>
            </a:r>
            <a:r>
              <a:rPr lang="en-US" dirty="0"/>
              <a:t>- </a:t>
            </a:r>
            <a:r>
              <a:rPr lang="en-US" dirty="0" smtClean="0"/>
              <a:t>Frank Reyes, Anne </a:t>
            </a:r>
            <a:r>
              <a:rPr lang="en-US" dirty="0" err="1" smtClean="0"/>
              <a:t>Viricel</a:t>
            </a:r>
            <a:r>
              <a:rPr lang="en-US" dirty="0" smtClean="0"/>
              <a:t>, Diana Rodriguez, Angel </a:t>
            </a:r>
            <a:r>
              <a:rPr lang="en-US" dirty="0"/>
              <a:t>Rodriguez</a:t>
            </a:r>
          </a:p>
          <a:p>
            <a:pPr lvl="0"/>
            <a:r>
              <a:rPr lang="en-US" b="1" dirty="0"/>
              <a:t>San Bernardino County Economic Development Agency Legislative Affairs</a:t>
            </a:r>
            <a:r>
              <a:rPr lang="en-US" dirty="0"/>
              <a:t> - Angel  Rodriguez</a:t>
            </a:r>
          </a:p>
          <a:p>
            <a:pPr lvl="0"/>
            <a:r>
              <a:rPr lang="en-US" b="1" dirty="0"/>
              <a:t>Crafton Hills College Foundation Board </a:t>
            </a:r>
            <a:r>
              <a:rPr lang="en-US" dirty="0"/>
              <a:t>- Angel </a:t>
            </a:r>
            <a:r>
              <a:rPr lang="en-US" dirty="0" smtClean="0"/>
              <a:t>Rodriguez, Jose Torres</a:t>
            </a:r>
            <a:endParaRPr lang="en-US" dirty="0"/>
          </a:p>
          <a:p>
            <a:pPr lvl="0"/>
            <a:r>
              <a:rPr lang="en-US" b="1" dirty="0"/>
              <a:t>SBVC Foundation President’s Circle </a:t>
            </a:r>
            <a:r>
              <a:rPr lang="en-US" dirty="0"/>
              <a:t>- Diana </a:t>
            </a:r>
            <a:r>
              <a:rPr lang="en-US" dirty="0" smtClean="0"/>
              <a:t>Rodriguez</a:t>
            </a:r>
          </a:p>
          <a:p>
            <a:pPr lvl="0"/>
            <a:r>
              <a:rPr lang="en-US" b="1" dirty="0" smtClean="0"/>
              <a:t>SBCCD Citizens Board Oversight Committee </a:t>
            </a:r>
            <a:r>
              <a:rPr lang="en-US" dirty="0" smtClean="0"/>
              <a:t>– Jose Torres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5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42646"/>
          </a:xfrm>
        </p:spPr>
        <p:txBody>
          <a:bodyPr/>
          <a:lstStyle/>
          <a:p>
            <a:r>
              <a:rPr lang="en-US" dirty="0" smtClean="0"/>
              <a:t>Upcoming Presentations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49622" y="2079815"/>
            <a:ext cx="4514593" cy="415686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Tuesday, April 19 at 5 p.m.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Bruce Baron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Joseph Williams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Joint Issues Mixer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leaders from the Yucaipa and Calimesa area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Crafton Hills College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5-10 minutes, no PTT, fact sheets will be available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Monday, April 23 at 3:30 p.m.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Bruce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Baron / Joseph Williams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Diana Rodriguez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RUSD Superintendent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Cuauhtémoc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Avila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Rialto Unified School District; 182 East Walnut Ave., Rialto, 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1-hour one-on-one meeting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Tuesday, April 24 at 7:30 a.m.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Bruce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Baron /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Diana Rodriguez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Inland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Inland Valley Development Agency; 1601 E. 3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Street,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Bernardino, 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30-minute PPT presentation with Q&amp;A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0662" y="2079815"/>
            <a:ext cx="3203922" cy="263286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Wednesday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, May 9 at 5 p.m.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Diana Rodriguez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SBVC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Foundation Board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SBVC; President’s Conference Room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20-min PTT presentation with Q&amp;A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Thursday, June 7 at 7:30 a.m.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Mike Strong / Michelle Riggs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Yucaipa Chamber of Commerce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35139 Yucaipa Blvd., Yucaipa, 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20-min PPT presentation with Q&amp;A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0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3354"/>
          </a:xfrm>
        </p:spPr>
        <p:txBody>
          <a:bodyPr/>
          <a:lstStyle/>
          <a:p>
            <a:r>
              <a:rPr lang="en-US" dirty="0" smtClean="0"/>
              <a:t>AB 195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803" y="1899138"/>
            <a:ext cx="7729728" cy="41323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Effective January 1, 2018</a:t>
            </a:r>
          </a:p>
          <a:p>
            <a:r>
              <a:rPr lang="en-US" dirty="0"/>
              <a:t>This new requirement changes the way that bond measures appear on the </a:t>
            </a:r>
            <a:r>
              <a:rPr lang="en-US" dirty="0" smtClean="0"/>
              <a:t>ballot</a:t>
            </a:r>
          </a:p>
          <a:p>
            <a:r>
              <a:rPr lang="en-US" dirty="0" smtClean="0"/>
              <a:t>Polling </a:t>
            </a:r>
            <a:r>
              <a:rPr lang="en-US" dirty="0"/>
              <a:t>around the State from the first few months of 2018 shows that it has the impact of substantially confusing voters and artificially depressing voter support, by as much as 10-12 points in some </a:t>
            </a:r>
            <a:r>
              <a:rPr lang="en-US" dirty="0" smtClean="0"/>
              <a:t>cases</a:t>
            </a:r>
          </a:p>
          <a:p>
            <a:r>
              <a:rPr lang="en-US" dirty="0"/>
              <a:t>There are extensive efforts in Sacramento currently </a:t>
            </a:r>
            <a:r>
              <a:rPr lang="en-US" dirty="0" smtClean="0"/>
              <a:t>trying </a:t>
            </a:r>
            <a:r>
              <a:rPr lang="en-US" dirty="0"/>
              <a:t>to fix the law as it relates to bond measures, potentially in time for a November 2018 election.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probably won’t know until June or even July if the law will be fixed in time for our election this </a:t>
            </a:r>
            <a:r>
              <a:rPr lang="en-US" dirty="0" smtClean="0"/>
              <a:t>fall</a:t>
            </a:r>
          </a:p>
          <a:p>
            <a:r>
              <a:rPr lang="en-US" dirty="0"/>
              <a:t>As a result, we should plan for the potential need to use a version of the AB 195-compliant ballot language in </a:t>
            </a:r>
            <a:r>
              <a:rPr lang="en-US" dirty="0" smtClean="0"/>
              <a:t>2018 (currently working on this with Legal Counsel)</a:t>
            </a:r>
          </a:p>
          <a:p>
            <a:r>
              <a:rPr lang="en-US" dirty="0"/>
              <a:t>We need to prepare ourselves to see poll results that will likely come in lower than our baseline poll in 2017 – not because of any change in voter perception, but because the new law makes the ballot label extremely confusing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9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705" y="1213102"/>
            <a:ext cx="5060618" cy="920498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243" y="2438752"/>
            <a:ext cx="4785126" cy="3101983"/>
          </a:xfrm>
        </p:spPr>
        <p:txBody>
          <a:bodyPr>
            <a:normAutofit/>
          </a:bodyPr>
          <a:lstStyle/>
          <a:p>
            <a:r>
              <a:rPr lang="en-US" dirty="0" smtClean="0"/>
              <a:t>Continue Collecting Feedback</a:t>
            </a:r>
          </a:p>
          <a:p>
            <a:r>
              <a:rPr lang="en-US" dirty="0" smtClean="0"/>
              <a:t>Advocate to Amend AB195</a:t>
            </a:r>
          </a:p>
          <a:p>
            <a:r>
              <a:rPr lang="en-US" dirty="0" smtClean="0"/>
              <a:t>Conduct 2nd Feasibility Study</a:t>
            </a:r>
          </a:p>
          <a:p>
            <a:pPr lvl="1"/>
            <a:r>
              <a:rPr lang="en-US" dirty="0" smtClean="0"/>
              <a:t>Including AB195 language</a:t>
            </a:r>
          </a:p>
          <a:p>
            <a:r>
              <a:rPr lang="en-US" dirty="0" smtClean="0"/>
              <a:t>Mailer Outreach Strategy</a:t>
            </a:r>
          </a:p>
          <a:p>
            <a:r>
              <a:rPr lang="en-US" dirty="0" smtClean="0"/>
              <a:t>Resolution and Board Vote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287"/>
          <a:stretch/>
        </p:blipFill>
        <p:spPr>
          <a:xfrm>
            <a:off x="6787662" y="431757"/>
            <a:ext cx="4833302" cy="60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65" y="2702171"/>
            <a:ext cx="10018713" cy="1090246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84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58</TotalTime>
  <Words>319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Update on Potential Bond Measure</vt:lpstr>
      <vt:lpstr>PowerPoint Presentation</vt:lpstr>
      <vt:lpstr>Presentations Completed</vt:lpstr>
      <vt:lpstr>Upcoming Presentations</vt:lpstr>
      <vt:lpstr>AB 195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potential bond measure</dc:title>
  <dc:creator>Torres, Jose Felipe</dc:creator>
  <cp:lastModifiedBy>Torres, Jose Felipe</cp:lastModifiedBy>
  <cp:revision>8</cp:revision>
  <dcterms:created xsi:type="dcterms:W3CDTF">2018-04-12T19:08:30Z</dcterms:created>
  <dcterms:modified xsi:type="dcterms:W3CDTF">2018-04-12T20:13:29Z</dcterms:modified>
</cp:coreProperties>
</file>