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0.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3" r:id="rId14"/>
    <p:sldMasterId id="2147483955" r:id="rId15"/>
    <p:sldMasterId id="2147483895" r:id="rId16"/>
    <p:sldMasterId id="2147483907" r:id="rId17"/>
    <p:sldMasterId id="2147483943" r:id="rId18"/>
    <p:sldMasterId id="2147483967" r:id="rId19"/>
  </p:sldMasterIdLst>
  <p:notesMasterIdLst>
    <p:notesMasterId r:id="rId47"/>
  </p:notesMasterIdLst>
  <p:handoutMasterIdLst>
    <p:handoutMasterId r:id="rId48"/>
  </p:handoutMasterIdLst>
  <p:sldIdLst>
    <p:sldId id="465" r:id="rId20"/>
    <p:sldId id="466" r:id="rId21"/>
    <p:sldId id="467" r:id="rId22"/>
    <p:sldId id="479" r:id="rId23"/>
    <p:sldId id="468" r:id="rId24"/>
    <p:sldId id="484" r:id="rId25"/>
    <p:sldId id="475" r:id="rId26"/>
    <p:sldId id="476" r:id="rId27"/>
    <p:sldId id="477" r:id="rId28"/>
    <p:sldId id="478" r:id="rId29"/>
    <p:sldId id="483" r:id="rId30"/>
    <p:sldId id="471" r:id="rId31"/>
    <p:sldId id="473" r:id="rId32"/>
    <p:sldId id="469" r:id="rId33"/>
    <p:sldId id="474" r:id="rId34"/>
    <p:sldId id="472" r:id="rId35"/>
    <p:sldId id="470" r:id="rId36"/>
    <p:sldId id="444" r:id="rId37"/>
    <p:sldId id="446" r:id="rId38"/>
    <p:sldId id="447" r:id="rId39"/>
    <p:sldId id="448" r:id="rId40"/>
    <p:sldId id="445" r:id="rId41"/>
    <p:sldId id="418" r:id="rId42"/>
    <p:sldId id="480" r:id="rId43"/>
    <p:sldId id="481" r:id="rId44"/>
    <p:sldId id="482" r:id="rId45"/>
    <p:sldId id="430" r:id="rId4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F2F37C3-A50E-49DB-8BE5-8D40BA63A256}">
          <p14:sldIdLst>
            <p14:sldId id="465"/>
            <p14:sldId id="466"/>
            <p14:sldId id="467"/>
            <p14:sldId id="479"/>
            <p14:sldId id="468"/>
            <p14:sldId id="484"/>
            <p14:sldId id="475"/>
            <p14:sldId id="476"/>
            <p14:sldId id="477"/>
            <p14:sldId id="478"/>
            <p14:sldId id="483"/>
            <p14:sldId id="471"/>
            <p14:sldId id="473"/>
            <p14:sldId id="469"/>
            <p14:sldId id="474"/>
            <p14:sldId id="472"/>
            <p14:sldId id="470"/>
            <p14:sldId id="444"/>
            <p14:sldId id="446"/>
            <p14:sldId id="447"/>
            <p14:sldId id="448"/>
            <p14:sldId id="445"/>
            <p14:sldId id="418"/>
          </p14:sldIdLst>
        </p14:section>
        <p14:section name="Untitled Section" id="{6AA89AC1-51E9-4FA0-8DE9-3D9AF36CEBF8}">
          <p14:sldIdLst>
            <p14:sldId id="480"/>
            <p14:sldId id="481"/>
            <p14:sldId id="482"/>
            <p14:sldId id="43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85" autoAdjust="0"/>
    <p:restoredTop sz="90349" autoAdjust="0"/>
  </p:normalViewPr>
  <p:slideViewPr>
    <p:cSldViewPr>
      <p:cViewPr varScale="1">
        <p:scale>
          <a:sx n="104" d="100"/>
          <a:sy n="104" d="100"/>
        </p:scale>
        <p:origin x="438" y="114"/>
      </p:cViewPr>
      <p:guideLst>
        <p:guide orient="horz" pos="2160"/>
        <p:guide pos="2880"/>
      </p:guideLst>
    </p:cSldViewPr>
  </p:slideViewPr>
  <p:outlineViewPr>
    <p:cViewPr>
      <p:scale>
        <a:sx n="33" d="100"/>
        <a:sy n="33" d="100"/>
      </p:scale>
      <p:origin x="0" y="1503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slideMaster" Target="slideMasters/slideMaster5.xml"/><Relationship Id="rId26" Type="http://schemas.openxmlformats.org/officeDocument/2006/relationships/slide" Target="slides/slide7.xml"/><Relationship Id="rId39"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slideMaster" Target="slideMasters/slideMaster4.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2" Type="http://schemas.openxmlformats.org/officeDocument/2006/relationships/customXml" Target="../customXml/item2.xml"/><Relationship Id="rId16" Type="http://schemas.openxmlformats.org/officeDocument/2006/relationships/slideMaster" Target="slideMasters/slideMaster3.xml"/><Relationship Id="rId20" Type="http://schemas.openxmlformats.org/officeDocument/2006/relationships/slide" Target="slides/slide1.xml"/><Relationship Id="rId29" Type="http://schemas.openxmlformats.org/officeDocument/2006/relationships/slide" Target="slides/slide10.xml"/><Relationship Id="rId41"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microsoft.com/office/2015/10/relationships/revisionInfo" Target="revisionInfo.xml"/><Relationship Id="rId5" Type="http://schemas.openxmlformats.org/officeDocument/2006/relationships/customXml" Target="../customXml/item5.xml"/><Relationship Id="rId15" Type="http://schemas.openxmlformats.org/officeDocument/2006/relationships/slideMaster" Target="slideMasters/slideMaster2.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presProps" Target="presProps.xml"/><Relationship Id="rId10" Type="http://schemas.openxmlformats.org/officeDocument/2006/relationships/customXml" Target="../customXml/item10.xml"/><Relationship Id="rId19" Type="http://schemas.openxmlformats.org/officeDocument/2006/relationships/slideMaster" Target="slideMasters/slideMaster6.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Master" Target="slideMasters/slideMaster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handoutMaster" Target="handoutMasters/handoutMaster1.xml"/><Relationship Id="rId8" Type="http://schemas.openxmlformats.org/officeDocument/2006/relationships/customXml" Target="../customXml/item8.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Course Success Rate</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2012-13</c:v>
                </c:pt>
                <c:pt idx="1">
                  <c:v>2013-14</c:v>
                </c:pt>
                <c:pt idx="2">
                  <c:v>2014-15</c:v>
                </c:pt>
                <c:pt idx="3">
                  <c:v>2015-16</c:v>
                </c:pt>
                <c:pt idx="4">
                  <c:v>2016-17</c:v>
                </c:pt>
              </c:strCache>
            </c:strRef>
          </c:cat>
          <c:val>
            <c:numRef>
              <c:f>Sheet1!$B$2:$B$6</c:f>
              <c:numCache>
                <c:formatCode>0.0%</c:formatCode>
                <c:ptCount val="5"/>
                <c:pt idx="0">
                  <c:v>0.67530000000000001</c:v>
                </c:pt>
                <c:pt idx="1">
                  <c:v>0.66059999999999997</c:v>
                </c:pt>
                <c:pt idx="2">
                  <c:v>0.66930000000000001</c:v>
                </c:pt>
                <c:pt idx="3">
                  <c:v>0.68930000000000002</c:v>
                </c:pt>
                <c:pt idx="4">
                  <c:v>0.67249999999999999</c:v>
                </c:pt>
              </c:numCache>
            </c:numRef>
          </c:val>
          <c:smooth val="0"/>
          <c:extLst>
            <c:ext xmlns:c16="http://schemas.microsoft.com/office/drawing/2014/chart" uri="{C3380CC4-5D6E-409C-BE32-E72D297353CC}">
              <c16:uniqueId val="{00000000-AD93-4950-AF52-603F30CBCAC0}"/>
            </c:ext>
          </c:extLst>
        </c:ser>
        <c:dLbls>
          <c:dLblPos val="t"/>
          <c:showLegendKey val="0"/>
          <c:showVal val="1"/>
          <c:showCatName val="0"/>
          <c:showSerName val="0"/>
          <c:showPercent val="0"/>
          <c:showBubbleSize val="0"/>
        </c:dLbls>
        <c:smooth val="0"/>
        <c:axId val="889564656"/>
        <c:axId val="889556496"/>
      </c:lineChart>
      <c:catAx>
        <c:axId val="889564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89556496"/>
        <c:crosses val="autoZero"/>
        <c:auto val="1"/>
        <c:lblAlgn val="ctr"/>
        <c:lblOffset val="100"/>
        <c:noMultiLvlLbl val="0"/>
      </c:catAx>
      <c:valAx>
        <c:axId val="889556496"/>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895646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592567697330517E-2"/>
          <c:y val="4.769396560274846E-2"/>
          <c:w val="0.88714726970104352"/>
          <c:h val="0.73846601308246751"/>
        </c:manualLayout>
      </c:layout>
      <c:lineChart>
        <c:grouping val="standard"/>
        <c:varyColors val="0"/>
        <c:ser>
          <c:idx val="0"/>
          <c:order val="0"/>
          <c:tx>
            <c:strRef>
              <c:f>Sheet1!$B$1</c:f>
              <c:strCache>
                <c:ptCount val="1"/>
                <c:pt idx="0">
                  <c:v>Transfer Level Math Completed in 2nd Year</c:v>
                </c:pt>
              </c:strCache>
            </c:strRef>
          </c:tx>
          <c:spPr>
            <a:ln w="57150" cap="rnd">
              <a:solidFill>
                <a:schemeClr val="accent4">
                  <a:lumMod val="75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2012-13</c:v>
                </c:pt>
                <c:pt idx="1">
                  <c:v>2013-14</c:v>
                </c:pt>
                <c:pt idx="2">
                  <c:v>2014-15</c:v>
                </c:pt>
                <c:pt idx="3">
                  <c:v>2015-16</c:v>
                </c:pt>
                <c:pt idx="4">
                  <c:v>2016-17</c:v>
                </c:pt>
              </c:strCache>
            </c:strRef>
          </c:cat>
          <c:val>
            <c:numRef>
              <c:f>Sheet1!$B$2:$B$6</c:f>
              <c:numCache>
                <c:formatCode>0%</c:formatCode>
                <c:ptCount val="5"/>
                <c:pt idx="0">
                  <c:v>0.24</c:v>
                </c:pt>
                <c:pt idx="1">
                  <c:v>0.26800000000000002</c:v>
                </c:pt>
                <c:pt idx="2">
                  <c:v>0.32900000000000001</c:v>
                </c:pt>
                <c:pt idx="3">
                  <c:v>0.28999999999999998</c:v>
                </c:pt>
                <c:pt idx="4">
                  <c:v>0.28699999999999998</c:v>
                </c:pt>
              </c:numCache>
            </c:numRef>
          </c:val>
          <c:smooth val="0"/>
          <c:extLst>
            <c:ext xmlns:c16="http://schemas.microsoft.com/office/drawing/2014/chart" uri="{C3380CC4-5D6E-409C-BE32-E72D297353CC}">
              <c16:uniqueId val="{00000000-0746-4CB9-9F0E-969AE843D283}"/>
            </c:ext>
          </c:extLst>
        </c:ser>
        <c:dLbls>
          <c:dLblPos val="t"/>
          <c:showLegendKey val="0"/>
          <c:showVal val="1"/>
          <c:showCatName val="0"/>
          <c:showSerName val="0"/>
          <c:showPercent val="0"/>
          <c:showBubbleSize val="0"/>
        </c:dLbls>
        <c:smooth val="0"/>
        <c:axId val="939721056"/>
        <c:axId val="939721600"/>
      </c:lineChart>
      <c:catAx>
        <c:axId val="939721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939721600"/>
        <c:crosses val="autoZero"/>
        <c:auto val="1"/>
        <c:lblAlgn val="ctr"/>
        <c:lblOffset val="100"/>
        <c:noMultiLvlLbl val="0"/>
      </c:catAx>
      <c:valAx>
        <c:axId val="939721600"/>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9397210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Median % Increase in Income</c:v>
                </c:pt>
              </c:strCache>
            </c:strRef>
          </c:tx>
          <c:spPr>
            <a:ln w="57150" cap="rnd">
              <a:solidFill>
                <a:schemeClr val="accent4">
                  <a:lumMod val="75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2009-10</c:v>
                </c:pt>
                <c:pt idx="1">
                  <c:v>2010-11</c:v>
                </c:pt>
                <c:pt idx="2">
                  <c:v>2011-12</c:v>
                </c:pt>
                <c:pt idx="3">
                  <c:v>2012-13</c:v>
                </c:pt>
                <c:pt idx="4">
                  <c:v>2013-14</c:v>
                </c:pt>
              </c:strCache>
            </c:strRef>
          </c:cat>
          <c:val>
            <c:numRef>
              <c:f>Sheet1!$B$2:$B$6</c:f>
              <c:numCache>
                <c:formatCode>0%</c:formatCode>
                <c:ptCount val="5"/>
                <c:pt idx="0">
                  <c:v>9.8000000000000004E-2</c:v>
                </c:pt>
                <c:pt idx="1">
                  <c:v>0.14000000000000001</c:v>
                </c:pt>
                <c:pt idx="2">
                  <c:v>0.158</c:v>
                </c:pt>
                <c:pt idx="3">
                  <c:v>0.189</c:v>
                </c:pt>
                <c:pt idx="4">
                  <c:v>0.23</c:v>
                </c:pt>
              </c:numCache>
            </c:numRef>
          </c:val>
          <c:smooth val="0"/>
          <c:extLst>
            <c:ext xmlns:c16="http://schemas.microsoft.com/office/drawing/2014/chart" uri="{C3380CC4-5D6E-409C-BE32-E72D297353CC}">
              <c16:uniqueId val="{00000000-0746-4CB9-9F0E-969AE843D283}"/>
            </c:ext>
          </c:extLst>
        </c:ser>
        <c:dLbls>
          <c:dLblPos val="t"/>
          <c:showLegendKey val="0"/>
          <c:showVal val="1"/>
          <c:showCatName val="0"/>
          <c:showSerName val="0"/>
          <c:showPercent val="0"/>
          <c:showBubbleSize val="0"/>
        </c:dLbls>
        <c:smooth val="0"/>
        <c:axId val="889562480"/>
        <c:axId val="889565200"/>
      </c:lineChart>
      <c:catAx>
        <c:axId val="889562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889565200"/>
        <c:crosses val="autoZero"/>
        <c:auto val="1"/>
        <c:lblAlgn val="ctr"/>
        <c:lblOffset val="100"/>
        <c:noMultiLvlLbl val="0"/>
      </c:catAx>
      <c:valAx>
        <c:axId val="889565200"/>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8895624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Total # of  Degrees and Certificates</c:v>
                </c:pt>
              </c:strCache>
            </c:strRef>
          </c:tx>
          <c:spPr>
            <a:ln w="57150" cap="rnd">
              <a:solidFill>
                <a:schemeClr val="accent4">
                  <a:lumMod val="75000"/>
                </a:schemeClr>
              </a:solidFill>
              <a:round/>
            </a:ln>
            <a:effectLst/>
          </c:spPr>
          <c:marker>
            <c:symbol val="none"/>
          </c:marker>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2012-13</c:v>
                </c:pt>
                <c:pt idx="1">
                  <c:v>2013-14</c:v>
                </c:pt>
                <c:pt idx="2">
                  <c:v>2014-15</c:v>
                </c:pt>
                <c:pt idx="3">
                  <c:v>2015-16</c:v>
                </c:pt>
                <c:pt idx="4">
                  <c:v>2016-17</c:v>
                </c:pt>
              </c:strCache>
            </c:strRef>
          </c:cat>
          <c:val>
            <c:numRef>
              <c:f>Sheet1!$B$2:$B$6</c:f>
              <c:numCache>
                <c:formatCode>#,##0</c:formatCode>
                <c:ptCount val="5"/>
                <c:pt idx="0">
                  <c:v>730</c:v>
                </c:pt>
                <c:pt idx="1">
                  <c:v>823</c:v>
                </c:pt>
                <c:pt idx="2">
                  <c:v>937</c:v>
                </c:pt>
                <c:pt idx="3">
                  <c:v>961</c:v>
                </c:pt>
                <c:pt idx="4">
                  <c:v>1072</c:v>
                </c:pt>
              </c:numCache>
            </c:numRef>
          </c:val>
          <c:smooth val="0"/>
          <c:extLst>
            <c:ext xmlns:c16="http://schemas.microsoft.com/office/drawing/2014/chart" uri="{C3380CC4-5D6E-409C-BE32-E72D297353CC}">
              <c16:uniqueId val="{00000000-0746-4CB9-9F0E-969AE843D283}"/>
            </c:ext>
          </c:extLst>
        </c:ser>
        <c:dLbls>
          <c:dLblPos val="t"/>
          <c:showLegendKey val="0"/>
          <c:showVal val="1"/>
          <c:showCatName val="0"/>
          <c:showSerName val="0"/>
          <c:showPercent val="0"/>
          <c:showBubbleSize val="0"/>
        </c:dLbls>
        <c:smooth val="0"/>
        <c:axId val="889559216"/>
        <c:axId val="889559760"/>
      </c:lineChart>
      <c:catAx>
        <c:axId val="889559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889559760"/>
        <c:crosses val="autoZero"/>
        <c:auto val="1"/>
        <c:lblAlgn val="ctr"/>
        <c:lblOffset val="100"/>
        <c:noMultiLvlLbl val="0"/>
      </c:catAx>
      <c:valAx>
        <c:axId val="8895597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889559216"/>
        <c:crosses val="autoZero"/>
        <c:crossBetween val="between"/>
      </c:valAx>
      <c:spPr>
        <a:noFill/>
        <a:ln>
          <a:noFill/>
        </a:ln>
        <a:effectLst/>
      </c:spPr>
    </c:plotArea>
    <c:plotVisOnly val="1"/>
    <c:dispBlanksAs val="gap"/>
    <c:showDLblsOverMax val="0"/>
  </c:chart>
  <c:spPr>
    <a:noFill/>
    <a:ln>
      <a:noFill/>
    </a:ln>
    <a:effectLst/>
  </c:spPr>
  <c:txPr>
    <a:bodyPr/>
    <a:lstStyle/>
    <a:p>
      <a:pPr>
        <a:defRPr b="1"/>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Student Scorecard 6 year Persistence</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2012-13</c:v>
                </c:pt>
                <c:pt idx="1">
                  <c:v>2013-14</c:v>
                </c:pt>
                <c:pt idx="2">
                  <c:v>2014-15</c:v>
                </c:pt>
                <c:pt idx="3">
                  <c:v>2015-16</c:v>
                </c:pt>
                <c:pt idx="4">
                  <c:v>2016-17</c:v>
                </c:pt>
              </c:strCache>
            </c:strRef>
          </c:cat>
          <c:val>
            <c:numRef>
              <c:f>Sheet1!$B$2:$B$6</c:f>
              <c:numCache>
                <c:formatCode>0.0%</c:formatCode>
                <c:ptCount val="5"/>
                <c:pt idx="0">
                  <c:v>0.65100000000000002</c:v>
                </c:pt>
                <c:pt idx="1">
                  <c:v>0.64</c:v>
                </c:pt>
                <c:pt idx="2">
                  <c:v>0.68500000000000005</c:v>
                </c:pt>
                <c:pt idx="3">
                  <c:v>0.70399999999999996</c:v>
                </c:pt>
                <c:pt idx="4">
                  <c:v>0.73799999999999999</c:v>
                </c:pt>
              </c:numCache>
            </c:numRef>
          </c:val>
          <c:smooth val="0"/>
          <c:extLst>
            <c:ext xmlns:c16="http://schemas.microsoft.com/office/drawing/2014/chart" uri="{C3380CC4-5D6E-409C-BE32-E72D297353CC}">
              <c16:uniqueId val="{00000000-AD93-4950-AF52-603F30CBCAC0}"/>
            </c:ext>
          </c:extLst>
        </c:ser>
        <c:dLbls>
          <c:dLblPos val="t"/>
          <c:showLegendKey val="0"/>
          <c:showVal val="1"/>
          <c:showCatName val="0"/>
          <c:showSerName val="0"/>
          <c:showPercent val="0"/>
          <c:showBubbleSize val="0"/>
        </c:dLbls>
        <c:smooth val="0"/>
        <c:axId val="889555408"/>
        <c:axId val="889557584"/>
      </c:lineChart>
      <c:catAx>
        <c:axId val="889555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89557584"/>
        <c:crosses val="autoZero"/>
        <c:auto val="1"/>
        <c:lblAlgn val="ctr"/>
        <c:lblOffset val="100"/>
        <c:noMultiLvlLbl val="0"/>
      </c:catAx>
      <c:valAx>
        <c:axId val="8895575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89555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Transfer Level English Completed in 2nd Year</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2010-11</c:v>
                </c:pt>
                <c:pt idx="1">
                  <c:v>2011-12</c:v>
                </c:pt>
                <c:pt idx="2">
                  <c:v>2012-13</c:v>
                </c:pt>
                <c:pt idx="3">
                  <c:v>2013-14</c:v>
                </c:pt>
                <c:pt idx="4">
                  <c:v>2014-15</c:v>
                </c:pt>
              </c:strCache>
            </c:strRef>
          </c:cat>
          <c:val>
            <c:numRef>
              <c:f>Sheet1!$B$2:$B$6</c:f>
              <c:numCache>
                <c:formatCode>0.0%</c:formatCode>
                <c:ptCount val="5"/>
                <c:pt idx="0">
                  <c:v>0.219</c:v>
                </c:pt>
                <c:pt idx="1">
                  <c:v>0.23100000000000001</c:v>
                </c:pt>
                <c:pt idx="2">
                  <c:v>0.23699999999999999</c:v>
                </c:pt>
                <c:pt idx="3">
                  <c:v>0.252</c:v>
                </c:pt>
                <c:pt idx="4">
                  <c:v>0.26</c:v>
                </c:pt>
              </c:numCache>
            </c:numRef>
          </c:val>
          <c:smooth val="0"/>
          <c:extLst>
            <c:ext xmlns:c16="http://schemas.microsoft.com/office/drawing/2014/chart" uri="{C3380CC4-5D6E-409C-BE32-E72D297353CC}">
              <c16:uniqueId val="{00000000-AD93-4950-AF52-603F30CBCAC0}"/>
            </c:ext>
          </c:extLst>
        </c:ser>
        <c:dLbls>
          <c:dLblPos val="t"/>
          <c:showLegendKey val="0"/>
          <c:showVal val="1"/>
          <c:showCatName val="0"/>
          <c:showSerName val="0"/>
          <c:showPercent val="0"/>
          <c:showBubbleSize val="0"/>
        </c:dLbls>
        <c:smooth val="0"/>
        <c:axId val="889557040"/>
        <c:axId val="889552144"/>
      </c:lineChart>
      <c:catAx>
        <c:axId val="889557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89552144"/>
        <c:crosses val="autoZero"/>
        <c:auto val="1"/>
        <c:lblAlgn val="ctr"/>
        <c:lblOffset val="100"/>
        <c:noMultiLvlLbl val="0"/>
      </c:catAx>
      <c:valAx>
        <c:axId val="88955214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895570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Transfer Level Math Completed in 2nd Year</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2010-11</c:v>
                </c:pt>
                <c:pt idx="1">
                  <c:v>2011-12</c:v>
                </c:pt>
                <c:pt idx="2">
                  <c:v>2012-13</c:v>
                </c:pt>
                <c:pt idx="3">
                  <c:v>2013-14</c:v>
                </c:pt>
                <c:pt idx="4">
                  <c:v>2014-15</c:v>
                </c:pt>
              </c:strCache>
            </c:strRef>
          </c:cat>
          <c:val>
            <c:numRef>
              <c:f>Sheet1!$B$2:$B$6</c:f>
              <c:numCache>
                <c:formatCode>0.0%</c:formatCode>
                <c:ptCount val="5"/>
                <c:pt idx="0">
                  <c:v>0.17699999999999999</c:v>
                </c:pt>
                <c:pt idx="1">
                  <c:v>0.17699999999999999</c:v>
                </c:pt>
                <c:pt idx="2">
                  <c:v>0.182</c:v>
                </c:pt>
                <c:pt idx="3">
                  <c:v>0.20599999999999999</c:v>
                </c:pt>
                <c:pt idx="4">
                  <c:v>0.222</c:v>
                </c:pt>
              </c:numCache>
            </c:numRef>
          </c:val>
          <c:smooth val="0"/>
          <c:extLst>
            <c:ext xmlns:c16="http://schemas.microsoft.com/office/drawing/2014/chart" uri="{C3380CC4-5D6E-409C-BE32-E72D297353CC}">
              <c16:uniqueId val="{00000000-AD93-4950-AF52-603F30CBCAC0}"/>
            </c:ext>
          </c:extLst>
        </c:ser>
        <c:dLbls>
          <c:dLblPos val="t"/>
          <c:showLegendKey val="0"/>
          <c:showVal val="1"/>
          <c:showCatName val="0"/>
          <c:showSerName val="0"/>
          <c:showPercent val="0"/>
          <c:showBubbleSize val="0"/>
        </c:dLbls>
        <c:smooth val="0"/>
        <c:axId val="889558128"/>
        <c:axId val="889563568"/>
      </c:lineChart>
      <c:catAx>
        <c:axId val="889558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89563568"/>
        <c:crosses val="autoZero"/>
        <c:auto val="1"/>
        <c:lblAlgn val="ctr"/>
        <c:lblOffset val="100"/>
        <c:noMultiLvlLbl val="0"/>
      </c:catAx>
      <c:valAx>
        <c:axId val="889563568"/>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895581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Median % Increase in Income</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2009-10</c:v>
                </c:pt>
                <c:pt idx="1">
                  <c:v>2010-11</c:v>
                </c:pt>
                <c:pt idx="2">
                  <c:v>2011-12</c:v>
                </c:pt>
                <c:pt idx="3">
                  <c:v>2012-13</c:v>
                </c:pt>
                <c:pt idx="4">
                  <c:v>2013-14</c:v>
                </c:pt>
              </c:strCache>
            </c:strRef>
          </c:cat>
          <c:val>
            <c:numRef>
              <c:f>Sheet1!$B$2:$B$6</c:f>
              <c:numCache>
                <c:formatCode>0.0%</c:formatCode>
                <c:ptCount val="5"/>
                <c:pt idx="0">
                  <c:v>5.3999999999999999E-2</c:v>
                </c:pt>
                <c:pt idx="1">
                  <c:v>0.10100000000000001</c:v>
                </c:pt>
                <c:pt idx="2">
                  <c:v>0.14499999999999999</c:v>
                </c:pt>
                <c:pt idx="3">
                  <c:v>0.151</c:v>
                </c:pt>
                <c:pt idx="4">
                  <c:v>0.27800000000000002</c:v>
                </c:pt>
              </c:numCache>
            </c:numRef>
          </c:val>
          <c:smooth val="0"/>
          <c:extLst>
            <c:ext xmlns:c16="http://schemas.microsoft.com/office/drawing/2014/chart" uri="{C3380CC4-5D6E-409C-BE32-E72D297353CC}">
              <c16:uniqueId val="{00000000-AD93-4950-AF52-603F30CBCAC0}"/>
            </c:ext>
          </c:extLst>
        </c:ser>
        <c:dLbls>
          <c:dLblPos val="t"/>
          <c:showLegendKey val="0"/>
          <c:showVal val="1"/>
          <c:showCatName val="0"/>
          <c:showSerName val="0"/>
          <c:showPercent val="0"/>
          <c:showBubbleSize val="0"/>
        </c:dLbls>
        <c:smooth val="0"/>
        <c:axId val="889551600"/>
        <c:axId val="889554864"/>
      </c:lineChart>
      <c:catAx>
        <c:axId val="889551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89554864"/>
        <c:crosses val="autoZero"/>
        <c:auto val="1"/>
        <c:lblAlgn val="ctr"/>
        <c:lblOffset val="100"/>
        <c:noMultiLvlLbl val="0"/>
      </c:catAx>
      <c:valAx>
        <c:axId val="88955486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895516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Total # of  Degrees and Certificates</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2012-13</c:v>
                </c:pt>
                <c:pt idx="1">
                  <c:v>2013-14</c:v>
                </c:pt>
                <c:pt idx="2">
                  <c:v>2014-15</c:v>
                </c:pt>
                <c:pt idx="3">
                  <c:v>2015-16</c:v>
                </c:pt>
                <c:pt idx="4">
                  <c:v>2016-17</c:v>
                </c:pt>
              </c:strCache>
            </c:strRef>
          </c:cat>
          <c:val>
            <c:numRef>
              <c:f>Sheet1!$B$2:$B$6</c:f>
              <c:numCache>
                <c:formatCode>#,##0</c:formatCode>
                <c:ptCount val="5"/>
                <c:pt idx="0">
                  <c:v>1225</c:v>
                </c:pt>
                <c:pt idx="1">
                  <c:v>1390</c:v>
                </c:pt>
                <c:pt idx="2">
                  <c:v>1328</c:v>
                </c:pt>
                <c:pt idx="3">
                  <c:v>1443</c:v>
                </c:pt>
                <c:pt idx="4">
                  <c:v>1754</c:v>
                </c:pt>
              </c:numCache>
            </c:numRef>
          </c:val>
          <c:smooth val="0"/>
          <c:extLst>
            <c:ext xmlns:c16="http://schemas.microsoft.com/office/drawing/2014/chart" uri="{C3380CC4-5D6E-409C-BE32-E72D297353CC}">
              <c16:uniqueId val="{00000000-AD93-4950-AF52-603F30CBCAC0}"/>
            </c:ext>
          </c:extLst>
        </c:ser>
        <c:dLbls>
          <c:dLblPos val="t"/>
          <c:showLegendKey val="0"/>
          <c:showVal val="1"/>
          <c:showCatName val="0"/>
          <c:showSerName val="0"/>
          <c:showPercent val="0"/>
          <c:showBubbleSize val="0"/>
        </c:dLbls>
        <c:smooth val="0"/>
        <c:axId val="889554320"/>
        <c:axId val="889553232"/>
      </c:lineChart>
      <c:catAx>
        <c:axId val="889554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89553232"/>
        <c:crosses val="autoZero"/>
        <c:auto val="1"/>
        <c:lblAlgn val="ctr"/>
        <c:lblOffset val="100"/>
        <c:noMultiLvlLbl val="0"/>
      </c:catAx>
      <c:valAx>
        <c:axId val="8895532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895543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Course Success Rate</c:v>
                </c:pt>
              </c:strCache>
            </c:strRef>
          </c:tx>
          <c:spPr>
            <a:ln w="57150" cap="rnd">
              <a:solidFill>
                <a:schemeClr val="accent4">
                  <a:lumMod val="75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2012-13</c:v>
                </c:pt>
                <c:pt idx="1">
                  <c:v>2013-14</c:v>
                </c:pt>
                <c:pt idx="2">
                  <c:v>2014-15</c:v>
                </c:pt>
                <c:pt idx="3">
                  <c:v>2015-16</c:v>
                </c:pt>
                <c:pt idx="4">
                  <c:v>2016-17</c:v>
                </c:pt>
              </c:strCache>
            </c:strRef>
          </c:cat>
          <c:val>
            <c:numRef>
              <c:f>Sheet1!$B$2:$B$6</c:f>
              <c:numCache>
                <c:formatCode>0%</c:formatCode>
                <c:ptCount val="5"/>
                <c:pt idx="0">
                  <c:v>0.73599999999999999</c:v>
                </c:pt>
                <c:pt idx="1">
                  <c:v>0.73399999999999999</c:v>
                </c:pt>
                <c:pt idx="2">
                  <c:v>0.73599999999999999</c:v>
                </c:pt>
                <c:pt idx="3">
                  <c:v>0.73199999999999998</c:v>
                </c:pt>
                <c:pt idx="4">
                  <c:v>0.72899999999999998</c:v>
                </c:pt>
              </c:numCache>
            </c:numRef>
          </c:val>
          <c:smooth val="0"/>
          <c:extLst>
            <c:ext xmlns:c16="http://schemas.microsoft.com/office/drawing/2014/chart" uri="{C3380CC4-5D6E-409C-BE32-E72D297353CC}">
              <c16:uniqueId val="{00000000-0746-4CB9-9F0E-969AE843D283}"/>
            </c:ext>
          </c:extLst>
        </c:ser>
        <c:dLbls>
          <c:dLblPos val="t"/>
          <c:showLegendKey val="0"/>
          <c:showVal val="1"/>
          <c:showCatName val="0"/>
          <c:showSerName val="0"/>
          <c:showPercent val="0"/>
          <c:showBubbleSize val="0"/>
        </c:dLbls>
        <c:smooth val="0"/>
        <c:axId val="889560304"/>
        <c:axId val="889561936"/>
      </c:lineChart>
      <c:catAx>
        <c:axId val="889560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889561936"/>
        <c:crosses val="autoZero"/>
        <c:auto val="1"/>
        <c:lblAlgn val="ctr"/>
        <c:lblOffset val="100"/>
        <c:noMultiLvlLbl val="0"/>
      </c:catAx>
      <c:valAx>
        <c:axId val="889561936"/>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8895603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Fall to Spring Retention Rate</c:v>
                </c:pt>
              </c:strCache>
            </c:strRef>
          </c:tx>
          <c:spPr>
            <a:ln w="57150" cap="rnd">
              <a:solidFill>
                <a:schemeClr val="accent4">
                  <a:lumMod val="75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2012-13</c:v>
                </c:pt>
                <c:pt idx="1">
                  <c:v>2013-14</c:v>
                </c:pt>
                <c:pt idx="2">
                  <c:v>2014-15</c:v>
                </c:pt>
                <c:pt idx="3">
                  <c:v>2015-16</c:v>
                </c:pt>
                <c:pt idx="4">
                  <c:v>2016-17</c:v>
                </c:pt>
              </c:strCache>
            </c:strRef>
          </c:cat>
          <c:val>
            <c:numRef>
              <c:f>Sheet1!$B$2:$B$6</c:f>
              <c:numCache>
                <c:formatCode>0%</c:formatCode>
                <c:ptCount val="5"/>
                <c:pt idx="0">
                  <c:v>0.71099999999999997</c:v>
                </c:pt>
                <c:pt idx="1">
                  <c:v>0.71899999999999997</c:v>
                </c:pt>
                <c:pt idx="2">
                  <c:v>0.69699999999999995</c:v>
                </c:pt>
                <c:pt idx="3">
                  <c:v>0.68700000000000006</c:v>
                </c:pt>
                <c:pt idx="4">
                  <c:v>0.70599999999999996</c:v>
                </c:pt>
              </c:numCache>
            </c:numRef>
          </c:val>
          <c:smooth val="0"/>
          <c:extLst>
            <c:ext xmlns:c16="http://schemas.microsoft.com/office/drawing/2014/chart" uri="{C3380CC4-5D6E-409C-BE32-E72D297353CC}">
              <c16:uniqueId val="{00000000-0746-4CB9-9F0E-969AE843D283}"/>
            </c:ext>
          </c:extLst>
        </c:ser>
        <c:dLbls>
          <c:dLblPos val="t"/>
          <c:showLegendKey val="0"/>
          <c:showVal val="1"/>
          <c:showCatName val="0"/>
          <c:showSerName val="0"/>
          <c:showPercent val="0"/>
          <c:showBubbleSize val="0"/>
        </c:dLbls>
        <c:smooth val="0"/>
        <c:axId val="889564112"/>
        <c:axId val="889558672"/>
      </c:lineChart>
      <c:catAx>
        <c:axId val="889564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889558672"/>
        <c:crosses val="autoZero"/>
        <c:auto val="1"/>
        <c:lblAlgn val="ctr"/>
        <c:lblOffset val="100"/>
        <c:noMultiLvlLbl val="0"/>
      </c:catAx>
      <c:valAx>
        <c:axId val="889558672"/>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8895641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600621933127925E-2"/>
          <c:y val="2.4847079341978506E-2"/>
          <c:w val="0.89941387082049529"/>
          <c:h val="0.86050400677701178"/>
        </c:manualLayout>
      </c:layout>
      <c:lineChart>
        <c:grouping val="standard"/>
        <c:varyColors val="0"/>
        <c:ser>
          <c:idx val="0"/>
          <c:order val="0"/>
          <c:tx>
            <c:strRef>
              <c:f>Sheet1!$B$1</c:f>
              <c:strCache>
                <c:ptCount val="1"/>
                <c:pt idx="0">
                  <c:v>Transfer Level English Completed in 2nd Year</c:v>
                </c:pt>
              </c:strCache>
            </c:strRef>
          </c:tx>
          <c:spPr>
            <a:ln w="57150" cap="rnd">
              <a:solidFill>
                <a:schemeClr val="accent4">
                  <a:lumMod val="75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2012-13</c:v>
                </c:pt>
                <c:pt idx="1">
                  <c:v>2013-14</c:v>
                </c:pt>
                <c:pt idx="2">
                  <c:v>2014-15</c:v>
                </c:pt>
                <c:pt idx="3">
                  <c:v>2015-16</c:v>
                </c:pt>
                <c:pt idx="4">
                  <c:v>2016-17</c:v>
                </c:pt>
              </c:strCache>
            </c:strRef>
          </c:cat>
          <c:val>
            <c:numRef>
              <c:f>Sheet1!$B$2:$B$6</c:f>
              <c:numCache>
                <c:formatCode>0%</c:formatCode>
                <c:ptCount val="5"/>
                <c:pt idx="0">
                  <c:v>0.48699999999999999</c:v>
                </c:pt>
                <c:pt idx="1">
                  <c:v>0.53400000000000003</c:v>
                </c:pt>
                <c:pt idx="2">
                  <c:v>0.59</c:v>
                </c:pt>
                <c:pt idx="3">
                  <c:v>0.59699999999999998</c:v>
                </c:pt>
                <c:pt idx="4">
                  <c:v>0.61199999999999999</c:v>
                </c:pt>
              </c:numCache>
            </c:numRef>
          </c:val>
          <c:smooth val="0"/>
          <c:extLst>
            <c:ext xmlns:c16="http://schemas.microsoft.com/office/drawing/2014/chart" uri="{C3380CC4-5D6E-409C-BE32-E72D297353CC}">
              <c16:uniqueId val="{00000000-0746-4CB9-9F0E-969AE843D283}"/>
            </c:ext>
          </c:extLst>
        </c:ser>
        <c:dLbls>
          <c:dLblPos val="t"/>
          <c:showLegendKey val="0"/>
          <c:showVal val="1"/>
          <c:showCatName val="0"/>
          <c:showSerName val="0"/>
          <c:showPercent val="0"/>
          <c:showBubbleSize val="0"/>
        </c:dLbls>
        <c:smooth val="0"/>
        <c:axId val="889551056"/>
        <c:axId val="628705088"/>
      </c:lineChart>
      <c:catAx>
        <c:axId val="889551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628705088"/>
        <c:crosses val="autoZero"/>
        <c:auto val="1"/>
        <c:lblAlgn val="ctr"/>
        <c:lblOffset val="100"/>
        <c:noMultiLvlLbl val="0"/>
      </c:catAx>
      <c:valAx>
        <c:axId val="628705088"/>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8895510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53" tIns="48327" rIns="96653" bIns="48327" rtlCol="0"/>
          <a:lstStyle>
            <a:lvl1pPr algn="r">
              <a:defRPr sz="1200"/>
            </a:lvl1pPr>
          </a:lstStyle>
          <a:p>
            <a:fld id="{80DA035B-6FA7-480F-B12E-67DCA88F5E24}" type="datetimeFigureOut">
              <a:rPr lang="en-US" smtClean="0"/>
              <a:t>4/20/2018</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3" tIns="48327" rIns="96653" bIns="48327" rtlCol="0" anchor="b"/>
          <a:lstStyle>
            <a:lvl1pPr algn="r">
              <a:defRPr sz="1200"/>
            </a:lvl1pPr>
          </a:lstStyle>
          <a:p>
            <a:fld id="{E598C39B-1045-4AC8-A66C-1C4840751DBD}" type="slidenum">
              <a:rPr lang="en-US" smtClean="0"/>
              <a:t>‹#›</a:t>
            </a:fld>
            <a:endParaRPr lang="en-US" dirty="0"/>
          </a:p>
        </p:txBody>
      </p:sp>
    </p:spTree>
    <p:extLst>
      <p:ext uri="{BB962C8B-B14F-4D97-AF65-F5344CB8AC3E}">
        <p14:creationId xmlns:p14="http://schemas.microsoft.com/office/powerpoint/2010/main" val="245013515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DE422694-A479-4714-8703-D2DD9BA7E828}" type="datetimeFigureOut">
              <a:rPr lang="en-US" smtClean="0"/>
              <a:t>4/20/2018</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F1D1DDF4-DF69-42C5-9E6B-AF9024AB9FF9}" type="slidenum">
              <a:rPr lang="en-US" smtClean="0"/>
              <a:t>‹#›</a:t>
            </a:fld>
            <a:endParaRPr lang="en-US" dirty="0"/>
          </a:p>
        </p:txBody>
      </p:sp>
    </p:spTree>
    <p:extLst>
      <p:ext uri="{BB962C8B-B14F-4D97-AF65-F5344CB8AC3E}">
        <p14:creationId xmlns:p14="http://schemas.microsoft.com/office/powerpoint/2010/main" val="393690786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43770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a:t>The target for 2017-2018 is  approximately 1,386, but I need to check on this.  This may be a little ambitious</a:t>
            </a:r>
            <a:r>
              <a:rPr lang="en-US" baseline="0" dirty="0"/>
              <a:t> as the number may start to level off.</a:t>
            </a:r>
            <a:endParaRPr lang="en-US" dirty="0"/>
          </a:p>
          <a:p>
            <a:pPr defTabSz="948507">
              <a:defRPr/>
            </a:pPr>
            <a:endParaRPr lang="en-US" dirty="0"/>
          </a:p>
          <a:p>
            <a:pPr defTabSz="948507">
              <a:defRPr/>
            </a:pPr>
            <a:endParaRPr lang="en-US" dirty="0"/>
          </a:p>
          <a:p>
            <a:pPr defTabSz="948507">
              <a:defRPr/>
            </a:pPr>
            <a:r>
              <a:rPr lang="en-US" dirty="0"/>
              <a:t>Equity: Increase the completion rate of males, African American, Hispanic, Native American, and students from 20-34 years old.</a:t>
            </a:r>
          </a:p>
          <a:p>
            <a:pPr defTabSz="948507">
              <a:defRPr/>
            </a:pPr>
            <a:endParaRPr lang="en-US" dirty="0"/>
          </a:p>
          <a:p>
            <a:pPr defTabSz="948507">
              <a:defRPr/>
            </a:pPr>
            <a:r>
              <a:rPr lang="en-US" dirty="0"/>
              <a:t>Future Goal: Develop guided pathways for on-time completion and  focused support for working-aged adults, CTE students, and undecided majors.</a:t>
            </a:r>
          </a:p>
          <a:p>
            <a:pPr defTabSz="948507">
              <a:defRPr/>
            </a:pPr>
            <a:endParaRPr lang="en-US" dirty="0"/>
          </a:p>
          <a:p>
            <a:endParaRPr lang="en-US" dirty="0"/>
          </a:p>
        </p:txBody>
      </p:sp>
    </p:spTree>
    <p:extLst>
      <p:ext uri="{BB962C8B-B14F-4D97-AF65-F5344CB8AC3E}">
        <p14:creationId xmlns:p14="http://schemas.microsoft.com/office/powerpoint/2010/main" val="3432735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pillars of the Guided</a:t>
            </a:r>
            <a:r>
              <a:rPr lang="en-US" baseline="0" dirty="0"/>
              <a:t> Pathways framework summarize the interventions and outcomes of the SSSP, Equity, and BSI funding streams:  Improved access and transition, timely and appropriate support, effective transition into the institution, and goal completion.  </a:t>
            </a:r>
            <a:endParaRPr lang="en-US" dirty="0"/>
          </a:p>
        </p:txBody>
      </p:sp>
    </p:spTree>
    <p:extLst>
      <p:ext uri="{BB962C8B-B14F-4D97-AF65-F5344CB8AC3E}">
        <p14:creationId xmlns:p14="http://schemas.microsoft.com/office/powerpoint/2010/main" val="28287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93352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students</a:t>
            </a:r>
            <a:r>
              <a:rPr lang="en-US" baseline="0" dirty="0"/>
              <a:t> see as the best thing Crafton has to offer?:</a:t>
            </a:r>
          </a:p>
          <a:p>
            <a:pPr marL="177845" indent="-177845">
              <a:buFont typeface="Arial" panose="020B0604020202020204" pitchFamily="34" charset="0"/>
              <a:buChar char="•"/>
            </a:pPr>
            <a:r>
              <a:rPr lang="en-US" baseline="0" dirty="0"/>
              <a:t>Campus support services (21% of respondents)</a:t>
            </a:r>
          </a:p>
          <a:p>
            <a:pPr marL="177845" indent="-177845">
              <a:buFont typeface="Arial" panose="020B0604020202020204" pitchFamily="34" charset="0"/>
              <a:buChar char="•"/>
            </a:pPr>
            <a:r>
              <a:rPr lang="en-US" baseline="0" dirty="0"/>
              <a:t>Access to classes to complete their educational goals (19%)</a:t>
            </a:r>
          </a:p>
          <a:p>
            <a:pPr marL="177845" indent="-177845">
              <a:buFont typeface="Arial" panose="020B0604020202020204" pitchFamily="34" charset="0"/>
              <a:buChar char="•"/>
            </a:pPr>
            <a:r>
              <a:rPr lang="en-US" baseline="0" dirty="0"/>
              <a:t>The beauty of the campus (16%)</a:t>
            </a:r>
          </a:p>
          <a:p>
            <a:pPr marL="177845" indent="-177845">
              <a:buFont typeface="Arial" panose="020B0604020202020204" pitchFamily="34" charset="0"/>
              <a:buChar char="•"/>
            </a:pPr>
            <a:r>
              <a:rPr lang="en-US" baseline="0" dirty="0"/>
              <a:t>Instructors (14%)</a:t>
            </a:r>
          </a:p>
          <a:p>
            <a:endParaRPr lang="en-US" baseline="0" dirty="0"/>
          </a:p>
          <a:p>
            <a:r>
              <a:rPr lang="en-US" baseline="0" dirty="0"/>
              <a:t>Source: Spring 2016 Student Satisfaction Survey</a:t>
            </a:r>
          </a:p>
          <a:p>
            <a:endParaRPr lang="en-US" baseline="0" dirty="0"/>
          </a:p>
        </p:txBody>
      </p:sp>
    </p:spTree>
    <p:extLst>
      <p:ext uri="{BB962C8B-B14F-4D97-AF65-F5344CB8AC3E}">
        <p14:creationId xmlns:p14="http://schemas.microsoft.com/office/powerpoint/2010/main" val="2156199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Name change in July 2017.  Also known as BSI 2.0</a:t>
            </a:r>
          </a:p>
          <a:p>
            <a:endParaRPr lang="en-US" dirty="0"/>
          </a:p>
          <a:p>
            <a:r>
              <a:rPr lang="en-US" dirty="0"/>
              <a:t>To capture completion data</a:t>
            </a:r>
            <a:r>
              <a:rPr lang="en-US" baseline="0" dirty="0"/>
              <a:t> for the outcomes portion of the </a:t>
            </a:r>
            <a:r>
              <a:rPr lang="en-US" baseline="0" dirty="0" err="1"/>
              <a:t>formul</a:t>
            </a:r>
            <a:r>
              <a:rPr lang="en-US" baseline="0" dirty="0"/>
              <a:t>, the CCCCO is using the 2014-15 student cohort. </a:t>
            </a:r>
            <a:endParaRPr lang="en-US" dirty="0"/>
          </a:p>
        </p:txBody>
      </p:sp>
    </p:spTree>
    <p:extLst>
      <p:ext uri="{BB962C8B-B14F-4D97-AF65-F5344CB8AC3E}">
        <p14:creationId xmlns:p14="http://schemas.microsoft.com/office/powerpoint/2010/main" val="1138950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92276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a:t>The target for 2017-2018 is  73.0. Crafton has one of the highest  course success rates in the state.</a:t>
            </a:r>
          </a:p>
          <a:p>
            <a:pPr defTabSz="948507">
              <a:defRPr/>
            </a:pPr>
            <a:r>
              <a:rPr lang="en-US" dirty="0"/>
              <a:t>Equity Goal: Improve the course success rate of CHC foster youth students.</a:t>
            </a:r>
          </a:p>
          <a:p>
            <a:r>
              <a:rPr lang="en-US" dirty="0"/>
              <a:t>Equity Action:  Expand and make mandatory the first-year experience program, and incorporate AVID strategies into the </a:t>
            </a:r>
          </a:p>
          <a:p>
            <a:r>
              <a:rPr lang="en-US" dirty="0"/>
              <a:t>program.</a:t>
            </a:r>
          </a:p>
          <a:p>
            <a:pPr defTabSz="948507">
              <a:defRPr/>
            </a:pPr>
            <a:endParaRPr lang="en-US" dirty="0"/>
          </a:p>
          <a:p>
            <a:endParaRPr lang="en-US" dirty="0"/>
          </a:p>
        </p:txBody>
      </p:sp>
    </p:spTree>
    <p:extLst>
      <p:ext uri="{BB962C8B-B14F-4D97-AF65-F5344CB8AC3E}">
        <p14:creationId xmlns:p14="http://schemas.microsoft.com/office/powerpoint/2010/main" val="2656721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a:t>The target for 2017-2018 is  71.2. </a:t>
            </a:r>
          </a:p>
        </p:txBody>
      </p:sp>
    </p:spTree>
    <p:extLst>
      <p:ext uri="{BB962C8B-B14F-4D97-AF65-F5344CB8AC3E}">
        <p14:creationId xmlns:p14="http://schemas.microsoft.com/office/powerpoint/2010/main" val="2229967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a:t>The target for 2017-2018 is 63.6. </a:t>
            </a:r>
          </a:p>
          <a:p>
            <a:pPr defTabSz="948507">
              <a:defRPr/>
            </a:pPr>
            <a:endParaRPr lang="en-US" dirty="0"/>
          </a:p>
          <a:p>
            <a:pPr defTabSz="948507">
              <a:defRPr/>
            </a:pPr>
            <a:r>
              <a:rPr lang="en-US" dirty="0"/>
              <a:t>Equity: the basic skills throughput goal is to increase the English throughput rate of African American students and students aged 20-29.</a:t>
            </a:r>
          </a:p>
          <a:p>
            <a:pPr defTabSz="948507">
              <a:defRPr/>
            </a:pPr>
            <a:endParaRPr lang="en-US" dirty="0"/>
          </a:p>
          <a:p>
            <a:pPr defTabSz="948507">
              <a:defRPr/>
            </a:pPr>
            <a:r>
              <a:rPr lang="en-US" dirty="0"/>
              <a:t>The English department is currently revising curriculum so that students can finish transfer level English within one year.</a:t>
            </a:r>
          </a:p>
          <a:p>
            <a:pPr defTabSz="948507">
              <a:defRPr/>
            </a:pPr>
            <a:endParaRPr lang="en-US" dirty="0"/>
          </a:p>
          <a:p>
            <a:pPr defTabSz="948507">
              <a:defRPr/>
            </a:pPr>
            <a:endParaRPr lang="en-US" dirty="0"/>
          </a:p>
        </p:txBody>
      </p:sp>
    </p:spTree>
    <p:extLst>
      <p:ext uri="{BB962C8B-B14F-4D97-AF65-F5344CB8AC3E}">
        <p14:creationId xmlns:p14="http://schemas.microsoft.com/office/powerpoint/2010/main" val="1318545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a:t>The target for 2017-2018 is xxx</a:t>
            </a:r>
          </a:p>
          <a:p>
            <a:pPr defTabSz="948507">
              <a:defRPr/>
            </a:pPr>
            <a:endParaRPr lang="en-US" dirty="0"/>
          </a:p>
          <a:p>
            <a:pPr defTabSz="948507">
              <a:defRPr/>
            </a:pPr>
            <a:r>
              <a:rPr lang="en-US" dirty="0"/>
              <a:t>Equity: the basic skills throughput goal is to increase the math throughput rate of African American and economically disadvantaged students.</a:t>
            </a:r>
          </a:p>
          <a:p>
            <a:pPr defTabSz="948507">
              <a:defRPr/>
            </a:pPr>
            <a:r>
              <a:rPr lang="en-US" dirty="0"/>
              <a:t>Actions: The math department has revised curriculum and starting in Fall 2019 high school GPA and course grades will be used to place students into one level below transfer math or transfer level math.</a:t>
            </a:r>
          </a:p>
          <a:p>
            <a:pPr defTabSz="948507">
              <a:defRPr/>
            </a:pPr>
            <a:endParaRPr lang="en-US" dirty="0"/>
          </a:p>
        </p:txBody>
      </p:sp>
    </p:spTree>
    <p:extLst>
      <p:ext uri="{BB962C8B-B14F-4D97-AF65-F5344CB8AC3E}">
        <p14:creationId xmlns:p14="http://schemas.microsoft.com/office/powerpoint/2010/main" val="3378311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b="1" dirty="0">
                <a:effectLst/>
              </a:rPr>
              <a:t>The goal for integrated planning would be to connect CTE</a:t>
            </a:r>
            <a:r>
              <a:rPr lang="en-US" b="1" baseline="0" dirty="0">
                <a:effectLst/>
              </a:rPr>
              <a:t> students with the labor market early and often.</a:t>
            </a:r>
          </a:p>
          <a:p>
            <a:pPr defTabSz="948507">
              <a:defRPr/>
            </a:pPr>
            <a:endParaRPr lang="en-US" b="1" baseline="0" dirty="0">
              <a:effectLst/>
            </a:endParaRPr>
          </a:p>
          <a:p>
            <a:pPr defTabSz="948507">
              <a:defRPr/>
            </a:pPr>
            <a:r>
              <a:rPr lang="en-US" b="1" dirty="0">
                <a:effectLst/>
              </a:rPr>
              <a:t>This metric displays the median percentage in wages for students who completed higher level CTE coursework in a given cohort year and left the system without receiving any type of traditional outcome such as transfers to a four year college or completion of a degree or certificate.</a:t>
            </a:r>
            <a:endParaRPr lang="en-US" dirty="0"/>
          </a:p>
        </p:txBody>
      </p:sp>
    </p:spTree>
    <p:extLst>
      <p:ext uri="{BB962C8B-B14F-4D97-AF65-F5344CB8AC3E}">
        <p14:creationId xmlns:p14="http://schemas.microsoft.com/office/powerpoint/2010/main" val="1931584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DA04AB4-A936-4E30-B27C-27E8DF81E02E}" type="datetimeFigureOut">
              <a:rPr lang="en-US" smtClean="0"/>
              <a:t>4/20/2018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1C0F4C6-2ABC-48D4-8827-BA55AE24DAEB}" type="slidenum">
              <a:rPr lang="en-US" smtClean="0"/>
              <a:t>‹#›</a:t>
            </a:fld>
            <a:endParaRPr lang="en-US" dirty="0"/>
          </a:p>
        </p:txBody>
      </p:sp>
    </p:spTree>
    <p:extLst>
      <p:ext uri="{BB962C8B-B14F-4D97-AF65-F5344CB8AC3E}">
        <p14:creationId xmlns:p14="http://schemas.microsoft.com/office/powerpoint/2010/main" val="3400922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DA04AB4-A936-4E30-B27C-27E8DF81E02E}" type="datetimeFigureOut">
              <a:rPr lang="en-US" smtClean="0"/>
              <a:t>4/20/2018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1C0F4C6-2ABC-48D4-8827-BA55AE24DAEB}" type="slidenum">
              <a:rPr lang="en-US" smtClean="0"/>
              <a:t>‹#›</a:t>
            </a:fld>
            <a:endParaRPr lang="en-US" dirty="0"/>
          </a:p>
        </p:txBody>
      </p:sp>
    </p:spTree>
    <p:extLst>
      <p:ext uri="{BB962C8B-B14F-4D97-AF65-F5344CB8AC3E}">
        <p14:creationId xmlns:p14="http://schemas.microsoft.com/office/powerpoint/2010/main" val="3787719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DA04AB4-A936-4E30-B27C-27E8DF81E02E}" type="datetimeFigureOut">
              <a:rPr lang="en-US" smtClean="0"/>
              <a:t>4/20/2018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1C0F4C6-2ABC-48D4-8827-BA55AE24DAEB}" type="slidenum">
              <a:rPr lang="en-US" smtClean="0"/>
              <a:t>‹#›</a:t>
            </a:fld>
            <a:endParaRPr lang="en-US" dirty="0"/>
          </a:p>
        </p:txBody>
      </p:sp>
    </p:spTree>
    <p:extLst>
      <p:ext uri="{BB962C8B-B14F-4D97-AF65-F5344CB8AC3E}">
        <p14:creationId xmlns:p14="http://schemas.microsoft.com/office/powerpoint/2010/main" val="2101508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8F0589B-FA65-4D51-B6F8-D390FA5145F8}" type="datetimeFigureOut">
              <a:rPr lang="en-US" smtClean="0"/>
              <a:t>4/20/2018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95599F-20E9-4D36-BE19-D6EE2CB899B2}" type="slidenum">
              <a:rPr lang="en-US" smtClean="0"/>
              <a:t>‹#›</a:t>
            </a:fld>
            <a:endParaRPr lang="en-US" dirty="0"/>
          </a:p>
        </p:txBody>
      </p:sp>
    </p:spTree>
    <p:extLst>
      <p:ext uri="{BB962C8B-B14F-4D97-AF65-F5344CB8AC3E}">
        <p14:creationId xmlns:p14="http://schemas.microsoft.com/office/powerpoint/2010/main" val="17522069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F0589B-FA65-4D51-B6F8-D390FA5145F8}" type="datetimeFigureOut">
              <a:rPr lang="en-US" smtClean="0"/>
              <a:t>4/20/2018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95599F-20E9-4D36-BE19-D6EE2CB899B2}" type="slidenum">
              <a:rPr lang="en-US" smtClean="0"/>
              <a:t>‹#›</a:t>
            </a:fld>
            <a:endParaRPr lang="en-US" dirty="0"/>
          </a:p>
        </p:txBody>
      </p:sp>
    </p:spTree>
    <p:extLst>
      <p:ext uri="{BB962C8B-B14F-4D97-AF65-F5344CB8AC3E}">
        <p14:creationId xmlns:p14="http://schemas.microsoft.com/office/powerpoint/2010/main" val="3838331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F0589B-FA65-4D51-B6F8-D390FA5145F8}" type="datetimeFigureOut">
              <a:rPr lang="en-US" smtClean="0"/>
              <a:t>4/20/2018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95599F-20E9-4D36-BE19-D6EE2CB899B2}" type="slidenum">
              <a:rPr lang="en-US" smtClean="0"/>
              <a:t>‹#›</a:t>
            </a:fld>
            <a:endParaRPr lang="en-US" dirty="0"/>
          </a:p>
        </p:txBody>
      </p:sp>
    </p:spTree>
    <p:extLst>
      <p:ext uri="{BB962C8B-B14F-4D97-AF65-F5344CB8AC3E}">
        <p14:creationId xmlns:p14="http://schemas.microsoft.com/office/powerpoint/2010/main" val="20206978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F0589B-FA65-4D51-B6F8-D390FA5145F8}" type="datetimeFigureOut">
              <a:rPr lang="en-US" smtClean="0"/>
              <a:t>4/20/2018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95599F-20E9-4D36-BE19-D6EE2CB899B2}" type="slidenum">
              <a:rPr lang="en-US" smtClean="0"/>
              <a:t>‹#›</a:t>
            </a:fld>
            <a:endParaRPr lang="en-US" dirty="0"/>
          </a:p>
        </p:txBody>
      </p:sp>
    </p:spTree>
    <p:extLst>
      <p:ext uri="{BB962C8B-B14F-4D97-AF65-F5344CB8AC3E}">
        <p14:creationId xmlns:p14="http://schemas.microsoft.com/office/powerpoint/2010/main" val="16525383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F0589B-FA65-4D51-B6F8-D390FA5145F8}" type="datetimeFigureOut">
              <a:rPr lang="en-US" smtClean="0"/>
              <a:t>4/20/2018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D95599F-20E9-4D36-BE19-D6EE2CB899B2}" type="slidenum">
              <a:rPr lang="en-US" smtClean="0"/>
              <a:t>‹#›</a:t>
            </a:fld>
            <a:endParaRPr lang="en-US" dirty="0"/>
          </a:p>
        </p:txBody>
      </p:sp>
    </p:spTree>
    <p:extLst>
      <p:ext uri="{BB962C8B-B14F-4D97-AF65-F5344CB8AC3E}">
        <p14:creationId xmlns:p14="http://schemas.microsoft.com/office/powerpoint/2010/main" val="272242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F0589B-FA65-4D51-B6F8-D390FA5145F8}" type="datetimeFigureOut">
              <a:rPr lang="en-US" smtClean="0"/>
              <a:t>4/20/2018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95599F-20E9-4D36-BE19-D6EE2CB899B2}" type="slidenum">
              <a:rPr lang="en-US" smtClean="0"/>
              <a:t>‹#›</a:t>
            </a:fld>
            <a:endParaRPr lang="en-US" dirty="0"/>
          </a:p>
        </p:txBody>
      </p:sp>
    </p:spTree>
    <p:extLst>
      <p:ext uri="{BB962C8B-B14F-4D97-AF65-F5344CB8AC3E}">
        <p14:creationId xmlns:p14="http://schemas.microsoft.com/office/powerpoint/2010/main" val="30410163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F0589B-FA65-4D51-B6F8-D390FA5145F8}" type="datetimeFigureOut">
              <a:rPr lang="en-US" smtClean="0"/>
              <a:t>4/20/2018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D95599F-20E9-4D36-BE19-D6EE2CB899B2}" type="slidenum">
              <a:rPr lang="en-US" smtClean="0"/>
              <a:t>‹#›</a:t>
            </a:fld>
            <a:endParaRPr lang="en-US" dirty="0"/>
          </a:p>
        </p:txBody>
      </p:sp>
    </p:spTree>
    <p:extLst>
      <p:ext uri="{BB962C8B-B14F-4D97-AF65-F5344CB8AC3E}">
        <p14:creationId xmlns:p14="http://schemas.microsoft.com/office/powerpoint/2010/main" val="42246820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F0589B-FA65-4D51-B6F8-D390FA5145F8}" type="datetimeFigureOut">
              <a:rPr lang="en-US" smtClean="0"/>
              <a:t>4/20/2018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95599F-20E9-4D36-BE19-D6EE2CB899B2}" type="slidenum">
              <a:rPr lang="en-US" smtClean="0"/>
              <a:t>‹#›</a:t>
            </a:fld>
            <a:endParaRPr lang="en-US" dirty="0"/>
          </a:p>
        </p:txBody>
      </p:sp>
    </p:spTree>
    <p:extLst>
      <p:ext uri="{BB962C8B-B14F-4D97-AF65-F5344CB8AC3E}">
        <p14:creationId xmlns:p14="http://schemas.microsoft.com/office/powerpoint/2010/main" val="3007034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06757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F0589B-FA65-4D51-B6F8-D390FA5145F8}" type="datetimeFigureOut">
              <a:rPr lang="en-US" smtClean="0"/>
              <a:t>4/20/2018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95599F-20E9-4D36-BE19-D6EE2CB899B2}" type="slidenum">
              <a:rPr lang="en-US" smtClean="0"/>
              <a:t>‹#›</a:t>
            </a:fld>
            <a:endParaRPr lang="en-US" dirty="0"/>
          </a:p>
        </p:txBody>
      </p:sp>
    </p:spTree>
    <p:extLst>
      <p:ext uri="{BB962C8B-B14F-4D97-AF65-F5344CB8AC3E}">
        <p14:creationId xmlns:p14="http://schemas.microsoft.com/office/powerpoint/2010/main" val="5065484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F0589B-FA65-4D51-B6F8-D390FA5145F8}" type="datetimeFigureOut">
              <a:rPr lang="en-US" smtClean="0"/>
              <a:t>4/20/2018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95599F-20E9-4D36-BE19-D6EE2CB899B2}" type="slidenum">
              <a:rPr lang="en-US" smtClean="0"/>
              <a:t>‹#›</a:t>
            </a:fld>
            <a:endParaRPr lang="en-US" dirty="0"/>
          </a:p>
        </p:txBody>
      </p:sp>
    </p:spTree>
    <p:extLst>
      <p:ext uri="{BB962C8B-B14F-4D97-AF65-F5344CB8AC3E}">
        <p14:creationId xmlns:p14="http://schemas.microsoft.com/office/powerpoint/2010/main" val="29011071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F0589B-FA65-4D51-B6F8-D390FA5145F8}" type="datetimeFigureOut">
              <a:rPr lang="en-US" smtClean="0"/>
              <a:t>4/20/2018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95599F-20E9-4D36-BE19-D6EE2CB899B2}" type="slidenum">
              <a:rPr lang="en-US" smtClean="0"/>
              <a:t>‹#›</a:t>
            </a:fld>
            <a:endParaRPr lang="en-US" dirty="0"/>
          </a:p>
        </p:txBody>
      </p:sp>
    </p:spTree>
    <p:extLst>
      <p:ext uri="{BB962C8B-B14F-4D97-AF65-F5344CB8AC3E}">
        <p14:creationId xmlns:p14="http://schemas.microsoft.com/office/powerpoint/2010/main" val="16756487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264F0D5-8A9A-4EF9-A06C-E5F8A23984B7}" type="datetimeFigureOut">
              <a:rPr lang="en-US" smtClean="0"/>
              <a:t>4/20/2018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4CC158-6763-4A02-8234-4B322465A07C}" type="slidenum">
              <a:rPr lang="en-US" smtClean="0"/>
              <a:t>‹#›</a:t>
            </a:fld>
            <a:endParaRPr lang="en-US" dirty="0"/>
          </a:p>
        </p:txBody>
      </p:sp>
    </p:spTree>
    <p:extLst>
      <p:ext uri="{BB962C8B-B14F-4D97-AF65-F5344CB8AC3E}">
        <p14:creationId xmlns:p14="http://schemas.microsoft.com/office/powerpoint/2010/main" val="32759752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5240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66800" y="6324600"/>
            <a:ext cx="2133600" cy="365125"/>
          </a:xfrm>
        </p:spPr>
        <p:txBody>
          <a:bodyPr/>
          <a:lstStyle/>
          <a:p>
            <a:fld id="{3264F0D5-8A9A-4EF9-A06C-E5F8A23984B7}" type="datetimeFigureOut">
              <a:rPr lang="en-US" smtClean="0"/>
              <a:t>4/20/2018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4CC158-6763-4A02-8234-4B322465A07C}" type="slidenum">
              <a:rPr lang="en-US" smtClean="0"/>
              <a:t>‹#›</a:t>
            </a:fld>
            <a:endParaRPr lang="en-US" dirty="0"/>
          </a:p>
        </p:txBody>
      </p:sp>
    </p:spTree>
    <p:extLst>
      <p:ext uri="{BB962C8B-B14F-4D97-AF65-F5344CB8AC3E}">
        <p14:creationId xmlns:p14="http://schemas.microsoft.com/office/powerpoint/2010/main" val="15626830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64F0D5-8A9A-4EF9-A06C-E5F8A23984B7}" type="datetimeFigureOut">
              <a:rPr lang="en-US" smtClean="0"/>
              <a:t>4/20/2018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4CC158-6763-4A02-8234-4B322465A07C}" type="slidenum">
              <a:rPr lang="en-US" smtClean="0"/>
              <a:t>‹#›</a:t>
            </a:fld>
            <a:endParaRPr lang="en-US" dirty="0"/>
          </a:p>
        </p:txBody>
      </p:sp>
    </p:spTree>
    <p:extLst>
      <p:ext uri="{BB962C8B-B14F-4D97-AF65-F5344CB8AC3E}">
        <p14:creationId xmlns:p14="http://schemas.microsoft.com/office/powerpoint/2010/main" val="2746060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264F0D5-8A9A-4EF9-A06C-E5F8A23984B7}" type="datetimeFigureOut">
              <a:rPr lang="en-US" smtClean="0"/>
              <a:t>4/20/2018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4CC158-6763-4A02-8234-4B322465A07C}" type="slidenum">
              <a:rPr lang="en-US" smtClean="0"/>
              <a:t>‹#›</a:t>
            </a:fld>
            <a:endParaRPr lang="en-US" dirty="0"/>
          </a:p>
        </p:txBody>
      </p:sp>
    </p:spTree>
    <p:extLst>
      <p:ext uri="{BB962C8B-B14F-4D97-AF65-F5344CB8AC3E}">
        <p14:creationId xmlns:p14="http://schemas.microsoft.com/office/powerpoint/2010/main" val="19160682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264F0D5-8A9A-4EF9-A06C-E5F8A23984B7}" type="datetimeFigureOut">
              <a:rPr lang="en-US" smtClean="0"/>
              <a:t>4/20/2018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64CC158-6763-4A02-8234-4B322465A07C}" type="slidenum">
              <a:rPr lang="en-US" smtClean="0"/>
              <a:t>‹#›</a:t>
            </a:fld>
            <a:endParaRPr lang="en-US" dirty="0"/>
          </a:p>
        </p:txBody>
      </p:sp>
    </p:spTree>
    <p:extLst>
      <p:ext uri="{BB962C8B-B14F-4D97-AF65-F5344CB8AC3E}">
        <p14:creationId xmlns:p14="http://schemas.microsoft.com/office/powerpoint/2010/main" val="15610776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64F0D5-8A9A-4EF9-A06C-E5F8A23984B7}" type="datetimeFigureOut">
              <a:rPr lang="en-US" smtClean="0"/>
              <a:t>4/20/2018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64CC158-6763-4A02-8234-4B322465A07C}" type="slidenum">
              <a:rPr lang="en-US" smtClean="0"/>
              <a:t>‹#›</a:t>
            </a:fld>
            <a:endParaRPr lang="en-US" dirty="0"/>
          </a:p>
        </p:txBody>
      </p:sp>
    </p:spTree>
    <p:extLst>
      <p:ext uri="{BB962C8B-B14F-4D97-AF65-F5344CB8AC3E}">
        <p14:creationId xmlns:p14="http://schemas.microsoft.com/office/powerpoint/2010/main" val="10638161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64F0D5-8A9A-4EF9-A06C-E5F8A23984B7}" type="datetimeFigureOut">
              <a:rPr lang="en-US" smtClean="0"/>
              <a:t>4/20/2018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64CC158-6763-4A02-8234-4B322465A07C}" type="slidenum">
              <a:rPr lang="en-US" smtClean="0"/>
              <a:t>‹#›</a:t>
            </a:fld>
            <a:endParaRPr lang="en-US" dirty="0"/>
          </a:p>
        </p:txBody>
      </p:sp>
    </p:spTree>
    <p:extLst>
      <p:ext uri="{BB962C8B-B14F-4D97-AF65-F5344CB8AC3E}">
        <p14:creationId xmlns:p14="http://schemas.microsoft.com/office/powerpoint/2010/main" val="1718813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DA04AB4-A936-4E30-B27C-27E8DF81E02E}" type="datetimeFigureOut">
              <a:rPr lang="en-US" smtClean="0"/>
              <a:t>4/20/2018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1C0F4C6-2ABC-48D4-8827-BA55AE24DAEB}" type="slidenum">
              <a:rPr lang="en-US" smtClean="0"/>
              <a:t>‹#›</a:t>
            </a:fld>
            <a:endParaRPr lang="en-US" dirty="0"/>
          </a:p>
        </p:txBody>
      </p:sp>
    </p:spTree>
    <p:extLst>
      <p:ext uri="{BB962C8B-B14F-4D97-AF65-F5344CB8AC3E}">
        <p14:creationId xmlns:p14="http://schemas.microsoft.com/office/powerpoint/2010/main" val="20649718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64F0D5-8A9A-4EF9-A06C-E5F8A23984B7}" type="datetimeFigureOut">
              <a:rPr lang="en-US" smtClean="0"/>
              <a:t>4/20/2018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4CC158-6763-4A02-8234-4B322465A07C}" type="slidenum">
              <a:rPr lang="en-US" smtClean="0"/>
              <a:t>‹#›</a:t>
            </a:fld>
            <a:endParaRPr lang="en-US" dirty="0"/>
          </a:p>
        </p:txBody>
      </p:sp>
    </p:spTree>
    <p:extLst>
      <p:ext uri="{BB962C8B-B14F-4D97-AF65-F5344CB8AC3E}">
        <p14:creationId xmlns:p14="http://schemas.microsoft.com/office/powerpoint/2010/main" val="28601220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64F0D5-8A9A-4EF9-A06C-E5F8A23984B7}" type="datetimeFigureOut">
              <a:rPr lang="en-US" smtClean="0"/>
              <a:t>4/20/2018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4CC158-6763-4A02-8234-4B322465A07C}" type="slidenum">
              <a:rPr lang="en-US" smtClean="0"/>
              <a:t>‹#›</a:t>
            </a:fld>
            <a:endParaRPr lang="en-US" dirty="0"/>
          </a:p>
        </p:txBody>
      </p:sp>
    </p:spTree>
    <p:extLst>
      <p:ext uri="{BB962C8B-B14F-4D97-AF65-F5344CB8AC3E}">
        <p14:creationId xmlns:p14="http://schemas.microsoft.com/office/powerpoint/2010/main" val="35758471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64F0D5-8A9A-4EF9-A06C-E5F8A23984B7}" type="datetimeFigureOut">
              <a:rPr lang="en-US" smtClean="0"/>
              <a:t>4/20/2018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4CC158-6763-4A02-8234-4B322465A07C}" type="slidenum">
              <a:rPr lang="en-US" smtClean="0"/>
              <a:t>‹#›</a:t>
            </a:fld>
            <a:endParaRPr lang="en-US" dirty="0"/>
          </a:p>
        </p:txBody>
      </p:sp>
    </p:spTree>
    <p:extLst>
      <p:ext uri="{BB962C8B-B14F-4D97-AF65-F5344CB8AC3E}">
        <p14:creationId xmlns:p14="http://schemas.microsoft.com/office/powerpoint/2010/main" val="28167902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64F0D5-8A9A-4EF9-A06C-E5F8A23984B7}" type="datetimeFigureOut">
              <a:rPr lang="en-US" smtClean="0"/>
              <a:t>4/20/2018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4CC158-6763-4A02-8234-4B322465A07C}" type="slidenum">
              <a:rPr lang="en-US" smtClean="0"/>
              <a:t>‹#›</a:t>
            </a:fld>
            <a:endParaRPr lang="en-US" dirty="0"/>
          </a:p>
        </p:txBody>
      </p:sp>
    </p:spTree>
    <p:extLst>
      <p:ext uri="{BB962C8B-B14F-4D97-AF65-F5344CB8AC3E}">
        <p14:creationId xmlns:p14="http://schemas.microsoft.com/office/powerpoint/2010/main" val="34256064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DA04AB4-A936-4E30-B27C-27E8DF81E02E}" type="datetimeFigureOut">
              <a:rPr lang="en-US" smtClean="0">
                <a:solidFill>
                  <a:prstClr val="black">
                    <a:tint val="75000"/>
                  </a:prstClr>
                </a:solidFill>
              </a:rPr>
              <a:pPr/>
              <a:t>4/20/2018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1C0F4C6-2ABC-48D4-8827-BA55AE24DAE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324429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A04AB4-A936-4E30-B27C-27E8DF81E02E}" type="datetimeFigureOut">
              <a:rPr lang="en-US" smtClean="0">
                <a:solidFill>
                  <a:prstClr val="black">
                    <a:tint val="75000"/>
                  </a:prstClr>
                </a:solidFill>
              </a:rPr>
              <a:pPr/>
              <a:t>4/20/2018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1C0F4C6-2ABC-48D4-8827-BA55AE24DAE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960940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A04AB4-A936-4E30-B27C-27E8DF81E02E}" type="datetimeFigureOut">
              <a:rPr lang="en-US" smtClean="0">
                <a:solidFill>
                  <a:prstClr val="black">
                    <a:tint val="75000"/>
                  </a:prstClr>
                </a:solidFill>
              </a:rPr>
              <a:pPr/>
              <a:t>4/20/2018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1C0F4C6-2ABC-48D4-8827-BA55AE24DAE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159064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DA04AB4-A936-4E30-B27C-27E8DF81E02E}" type="datetimeFigureOut">
              <a:rPr lang="en-US" smtClean="0">
                <a:solidFill>
                  <a:prstClr val="black">
                    <a:tint val="75000"/>
                  </a:prstClr>
                </a:solidFill>
              </a:rPr>
              <a:pPr/>
              <a:t>4/20/2018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1C0F4C6-2ABC-48D4-8827-BA55AE24DAE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721991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DA04AB4-A936-4E30-B27C-27E8DF81E02E}" type="datetimeFigureOut">
              <a:rPr lang="en-US" smtClean="0">
                <a:solidFill>
                  <a:prstClr val="black">
                    <a:tint val="75000"/>
                  </a:prstClr>
                </a:solidFill>
              </a:rPr>
              <a:pPr/>
              <a:t>4/20/2018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1C0F4C6-2ABC-48D4-8827-BA55AE24DAE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432838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DA04AB4-A936-4E30-B27C-27E8DF81E02E}" type="datetimeFigureOut">
              <a:rPr lang="en-US" smtClean="0">
                <a:solidFill>
                  <a:prstClr val="black">
                    <a:tint val="75000"/>
                  </a:prstClr>
                </a:solidFill>
              </a:rPr>
              <a:pPr/>
              <a:t>4/20/2018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1C0F4C6-2ABC-48D4-8827-BA55AE24DAE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3244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DA04AB4-A936-4E30-B27C-27E8DF81E02E}" type="datetimeFigureOut">
              <a:rPr lang="en-US" smtClean="0"/>
              <a:t>4/20/2018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1C0F4C6-2ABC-48D4-8827-BA55AE24DAEB}" type="slidenum">
              <a:rPr lang="en-US" smtClean="0"/>
              <a:t>‹#›</a:t>
            </a:fld>
            <a:endParaRPr lang="en-US" dirty="0"/>
          </a:p>
        </p:txBody>
      </p:sp>
    </p:spTree>
    <p:extLst>
      <p:ext uri="{BB962C8B-B14F-4D97-AF65-F5344CB8AC3E}">
        <p14:creationId xmlns:p14="http://schemas.microsoft.com/office/powerpoint/2010/main" val="36126030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A04AB4-A936-4E30-B27C-27E8DF81E02E}" type="datetimeFigureOut">
              <a:rPr lang="en-US" smtClean="0">
                <a:solidFill>
                  <a:prstClr val="black">
                    <a:tint val="75000"/>
                  </a:prstClr>
                </a:solidFill>
              </a:rPr>
              <a:pPr/>
              <a:t>4/20/2018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1C0F4C6-2ABC-48D4-8827-BA55AE24DAE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786749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A04AB4-A936-4E30-B27C-27E8DF81E02E}" type="datetimeFigureOut">
              <a:rPr lang="en-US" smtClean="0">
                <a:solidFill>
                  <a:prstClr val="black">
                    <a:tint val="75000"/>
                  </a:prstClr>
                </a:solidFill>
              </a:rPr>
              <a:pPr/>
              <a:t>4/20/2018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1C0F4C6-2ABC-48D4-8827-BA55AE24DAE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137888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A04AB4-A936-4E30-B27C-27E8DF81E02E}" type="datetimeFigureOut">
              <a:rPr lang="en-US" smtClean="0">
                <a:solidFill>
                  <a:prstClr val="black">
                    <a:tint val="75000"/>
                  </a:prstClr>
                </a:solidFill>
              </a:rPr>
              <a:pPr/>
              <a:t>4/20/2018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1C0F4C6-2ABC-48D4-8827-BA55AE24DAE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095891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A04AB4-A936-4E30-B27C-27E8DF81E02E}" type="datetimeFigureOut">
              <a:rPr lang="en-US" smtClean="0">
                <a:solidFill>
                  <a:prstClr val="black">
                    <a:tint val="75000"/>
                  </a:prstClr>
                </a:solidFill>
              </a:rPr>
              <a:pPr/>
              <a:t>4/20/2018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1C0F4C6-2ABC-48D4-8827-BA55AE24DAE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533357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A04AB4-A936-4E30-B27C-27E8DF81E02E}" type="datetimeFigureOut">
              <a:rPr lang="en-US" smtClean="0">
                <a:solidFill>
                  <a:prstClr val="black">
                    <a:tint val="75000"/>
                  </a:prstClr>
                </a:solidFill>
              </a:rPr>
              <a:pPr/>
              <a:t>4/20/2018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1C0F4C6-2ABC-48D4-8827-BA55AE24DAE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963921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264F0D5-8A9A-4EF9-A06C-E5F8A23984B7}" type="datetimeFigureOut">
              <a:rPr lang="en-US" smtClean="0"/>
              <a:t>4/20/2018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4CC158-6763-4A02-8234-4B322465A07C}" type="slidenum">
              <a:rPr lang="en-US" smtClean="0"/>
              <a:t>‹#›</a:t>
            </a:fld>
            <a:endParaRPr lang="en-US" dirty="0"/>
          </a:p>
        </p:txBody>
      </p:sp>
    </p:spTree>
    <p:extLst>
      <p:ext uri="{BB962C8B-B14F-4D97-AF65-F5344CB8AC3E}">
        <p14:creationId xmlns:p14="http://schemas.microsoft.com/office/powerpoint/2010/main" val="14373153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64F0D5-8A9A-4EF9-A06C-E5F8A23984B7}" type="datetimeFigureOut">
              <a:rPr lang="en-US" smtClean="0"/>
              <a:t>4/20/2018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4CC158-6763-4A02-8234-4B322465A07C}" type="slidenum">
              <a:rPr lang="en-US" smtClean="0"/>
              <a:t>‹#›</a:t>
            </a:fld>
            <a:endParaRPr lang="en-US" dirty="0"/>
          </a:p>
        </p:txBody>
      </p:sp>
    </p:spTree>
    <p:extLst>
      <p:ext uri="{BB962C8B-B14F-4D97-AF65-F5344CB8AC3E}">
        <p14:creationId xmlns:p14="http://schemas.microsoft.com/office/powerpoint/2010/main" val="15114461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en-US"/>
              <a:t>Click to edit Master title style</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64F0D5-8A9A-4EF9-A06C-E5F8A23984B7}" type="datetimeFigureOut">
              <a:rPr lang="en-US" smtClean="0"/>
              <a:t>4/20/2018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4CC158-6763-4A02-8234-4B322465A07C}" type="slidenum">
              <a:rPr lang="en-US" smtClean="0"/>
              <a:t>‹#›</a:t>
            </a:fld>
            <a:endParaRPr lang="en-US" dirty="0"/>
          </a:p>
        </p:txBody>
      </p:sp>
    </p:spTree>
    <p:extLst>
      <p:ext uri="{BB962C8B-B14F-4D97-AF65-F5344CB8AC3E}">
        <p14:creationId xmlns:p14="http://schemas.microsoft.com/office/powerpoint/2010/main" val="18638550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264F0D5-8A9A-4EF9-A06C-E5F8A23984B7}" type="datetimeFigureOut">
              <a:rPr lang="en-US" smtClean="0"/>
              <a:t>4/20/2018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4CC158-6763-4A02-8234-4B322465A07C}" type="slidenum">
              <a:rPr lang="en-US" smtClean="0"/>
              <a:t>‹#›</a:t>
            </a:fld>
            <a:endParaRPr lang="en-US" dirty="0"/>
          </a:p>
        </p:txBody>
      </p:sp>
    </p:spTree>
    <p:extLst>
      <p:ext uri="{BB962C8B-B14F-4D97-AF65-F5344CB8AC3E}">
        <p14:creationId xmlns:p14="http://schemas.microsoft.com/office/powerpoint/2010/main" val="37396731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33845" y="2507551"/>
            <a:ext cx="3867150" cy="3680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7551"/>
            <a:ext cx="3886201" cy="3680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264F0D5-8A9A-4EF9-A06C-E5F8A23984B7}" type="datetimeFigureOut">
              <a:rPr lang="en-US" smtClean="0"/>
              <a:t>4/20/2018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64CC158-6763-4A02-8234-4B322465A07C}"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474991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DDA04AB4-A936-4E30-B27C-27E8DF81E02E}" type="datetimeFigureOut">
              <a:rPr lang="en-US" smtClean="0"/>
              <a:t>4/20/2018</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1C0F4C6-2ABC-48D4-8827-BA55AE24DAEB}" type="slidenum">
              <a:rPr lang="en-US" smtClean="0"/>
              <a:t>‹#›</a:t>
            </a:fld>
            <a:endParaRPr lang="en-US" dirty="0"/>
          </a:p>
        </p:txBody>
      </p:sp>
    </p:spTree>
    <p:extLst>
      <p:ext uri="{BB962C8B-B14F-4D97-AF65-F5344CB8AC3E}">
        <p14:creationId xmlns:p14="http://schemas.microsoft.com/office/powerpoint/2010/main" val="15672968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264F0D5-8A9A-4EF9-A06C-E5F8A23984B7}" type="datetimeFigureOut">
              <a:rPr lang="en-US" smtClean="0"/>
              <a:t>4/20/2018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64CC158-6763-4A02-8234-4B322465A07C}" type="slidenum">
              <a:rPr lang="en-US" smtClean="0"/>
              <a:t>‹#›</a:t>
            </a:fld>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479029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64F0D5-8A9A-4EF9-A06C-E5F8A23984B7}" type="datetimeFigureOut">
              <a:rPr lang="en-US" smtClean="0"/>
              <a:t>4/20/2018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64CC158-6763-4A02-8234-4B322465A07C}" type="slidenum">
              <a:rPr lang="en-US" smtClean="0"/>
              <a:t>‹#›</a:t>
            </a:fld>
            <a:endParaRPr lang="en-US" dirty="0"/>
          </a:p>
        </p:txBody>
      </p:sp>
    </p:spTree>
    <p:extLst>
      <p:ext uri="{BB962C8B-B14F-4D97-AF65-F5344CB8AC3E}">
        <p14:creationId xmlns:p14="http://schemas.microsoft.com/office/powerpoint/2010/main" val="25614263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en-US"/>
              <a:t>Click to edit Master title style</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3264F0D5-8A9A-4EF9-A06C-E5F8A23984B7}" type="datetimeFigureOut">
              <a:rPr lang="en-US" smtClean="0"/>
              <a:t>4/20/2018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4CC158-6763-4A02-8234-4B322465A07C}" type="slidenum">
              <a:rPr lang="en-US" smtClean="0"/>
              <a:t>‹#›</a:t>
            </a:fld>
            <a:endParaRPr lang="en-US" dirty="0"/>
          </a:p>
        </p:txBody>
      </p:sp>
    </p:spTree>
    <p:extLst>
      <p:ext uri="{BB962C8B-B14F-4D97-AF65-F5344CB8AC3E}">
        <p14:creationId xmlns:p14="http://schemas.microsoft.com/office/powerpoint/2010/main" val="11938762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3264F0D5-8A9A-4EF9-A06C-E5F8A23984B7}" type="datetimeFigureOut">
              <a:rPr lang="en-US" smtClean="0"/>
              <a:t>4/20/2018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4CC158-6763-4A02-8234-4B322465A07C}" type="slidenum">
              <a:rPr lang="en-US" smtClean="0"/>
              <a:t>‹#›</a:t>
            </a:fld>
            <a:endParaRPr lang="en-US" dirty="0"/>
          </a:p>
        </p:txBody>
      </p:sp>
    </p:spTree>
    <p:extLst>
      <p:ext uri="{BB962C8B-B14F-4D97-AF65-F5344CB8AC3E}">
        <p14:creationId xmlns:p14="http://schemas.microsoft.com/office/powerpoint/2010/main" val="35561948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64F0D5-8A9A-4EF9-A06C-E5F8A23984B7}" type="datetimeFigureOut">
              <a:rPr lang="en-US" smtClean="0"/>
              <a:t>4/20/2018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4CC158-6763-4A02-8234-4B322465A07C}" type="slidenum">
              <a:rPr lang="en-US" smtClean="0"/>
              <a:t>‹#›</a:t>
            </a:fld>
            <a:endParaRPr lang="en-US" dirty="0"/>
          </a:p>
        </p:txBody>
      </p:sp>
    </p:spTree>
    <p:extLst>
      <p:ext uri="{BB962C8B-B14F-4D97-AF65-F5344CB8AC3E}">
        <p14:creationId xmlns:p14="http://schemas.microsoft.com/office/powerpoint/2010/main" val="2286752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64F0D5-8A9A-4EF9-A06C-E5F8A23984B7}" type="datetimeFigureOut">
              <a:rPr lang="en-US" smtClean="0"/>
              <a:t>4/20/2018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4CC158-6763-4A02-8234-4B322465A07C}" type="slidenum">
              <a:rPr lang="en-US" smtClean="0"/>
              <a:t>‹#›</a:t>
            </a:fld>
            <a:endParaRPr lang="en-US" dirty="0"/>
          </a:p>
        </p:txBody>
      </p:sp>
    </p:spTree>
    <p:extLst>
      <p:ext uri="{BB962C8B-B14F-4D97-AF65-F5344CB8AC3E}">
        <p14:creationId xmlns:p14="http://schemas.microsoft.com/office/powerpoint/2010/main" val="9164184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0E81279-7C57-4E14-BFFE-3A76984867F8}" type="datetimeFigureOut">
              <a:rPr kumimoji="0" lang="en-US" sz="1200" b="0" i="0" u="none" strike="noStrike" kern="1200" cap="none" spc="0" normalizeH="0" baseline="0" noProof="0" smtClean="0">
                <a:ln>
                  <a:noFill/>
                </a:ln>
                <a:solidFill>
                  <a:srgbClr val="ACCBF9"/>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4/20/2018</a:t>
            </a:fld>
            <a:endParaRPr kumimoji="0" lang="en-US" sz="1200" b="0" i="0" u="none" strike="noStrike" kern="1200" cap="none" spc="0" normalizeH="0" baseline="0" noProof="0" dirty="0">
              <a:ln>
                <a:noFill/>
              </a:ln>
              <a:solidFill>
                <a:srgbClr val="ACCBF9"/>
              </a:solidFill>
              <a:effectLst/>
              <a:uLnTx/>
              <a:uFillTx/>
              <a:latin typeface="Calibri"/>
              <a:ea typeface="+mn-ea"/>
              <a:cs typeface="+mn-cs"/>
            </a:endParaRPr>
          </a:p>
        </p:txBody>
      </p:sp>
      <p:sp>
        <p:nvSpPr>
          <p:cNvPr id="5" name="Footer Placeholder 4"/>
          <p:cNvSpPr>
            <a:spLocks noGrp="1"/>
          </p:cNvSpPr>
          <p:nvPr>
            <p:ph type="ftr" sz="quarter" idx="11"/>
          </p:nvPr>
        </p:nvSpPr>
        <p:spPr>
          <a:xfrm rot="16200000">
            <a:off x="7533640" y="3972560"/>
            <a:ext cx="2367281" cy="36576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CCBF9"/>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1750D9C-2218-496F-9086-E13F5AF081DA}" type="slidenum">
              <a:rPr kumimoji="0" lang="en-US" sz="1800" b="0"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13901938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0E81279-7C57-4E14-BFFE-3A76984867F8}" type="datetimeFigureOut">
              <a:rPr kumimoji="0" lang="en-US" sz="1200" b="0" i="0" u="none" strike="noStrike" kern="1200" cap="none" spc="0" normalizeH="0" baseline="0" noProof="0" smtClean="0">
                <a:ln>
                  <a:noFill/>
                </a:ln>
                <a:solidFill>
                  <a:srgbClr val="ACCBF9"/>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4/20/2018</a:t>
            </a:fld>
            <a:endParaRPr kumimoji="0" lang="en-US" sz="1200" b="0" i="0" u="none" strike="noStrike" kern="1200" cap="none" spc="0" normalizeH="0" baseline="0" noProof="0" dirty="0">
              <a:ln>
                <a:noFill/>
              </a:ln>
              <a:solidFill>
                <a:srgbClr val="ACCBF9"/>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CCBF9"/>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1750D9C-2218-496F-9086-E13F5AF081DA}" type="slidenum">
              <a:rPr kumimoji="0" lang="en-US" sz="1800" b="0"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14404117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0E81279-7C57-4E14-BFFE-3A76984867F8}" type="datetimeFigureOut">
              <a:rPr kumimoji="0" lang="en-US" sz="1200" b="0" i="0" u="none" strike="noStrike" kern="1200" cap="none" spc="0" normalizeH="0" baseline="0" noProof="0" smtClean="0">
                <a:ln>
                  <a:noFill/>
                </a:ln>
                <a:solidFill>
                  <a:srgbClr val="ACCBF9"/>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4/20/2018</a:t>
            </a:fld>
            <a:endParaRPr kumimoji="0" lang="en-US" sz="1200" b="0" i="0" u="none" strike="noStrike" kern="1200" cap="none" spc="0" normalizeH="0" baseline="0" noProof="0" dirty="0">
              <a:ln>
                <a:noFill/>
              </a:ln>
              <a:solidFill>
                <a:srgbClr val="ACCBF9"/>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CCBF9"/>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1750D9C-2218-496F-9086-E13F5AF081DA}" type="slidenum">
              <a:rPr kumimoji="0" lang="en-US" sz="1800" b="0"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33310688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0E81279-7C57-4E14-BFFE-3A76984867F8}" type="datetimeFigureOut">
              <a:rPr kumimoji="0" lang="en-US" sz="1200" b="0" i="0" u="none" strike="noStrike" kern="1200" cap="none" spc="0" normalizeH="0" baseline="0" noProof="0" smtClean="0">
                <a:ln>
                  <a:noFill/>
                </a:ln>
                <a:solidFill>
                  <a:srgbClr val="ACCBF9"/>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4/20/2018</a:t>
            </a:fld>
            <a:endParaRPr kumimoji="0" lang="en-US" sz="1200" b="0" i="0" u="none" strike="noStrike" kern="1200" cap="none" spc="0" normalizeH="0" baseline="0" noProof="0" dirty="0">
              <a:ln>
                <a:noFill/>
              </a:ln>
              <a:solidFill>
                <a:srgbClr val="ACCBF9"/>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CCBF9"/>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1750D9C-2218-496F-9086-E13F5AF081DA}" type="slidenum">
              <a:rPr kumimoji="0" lang="en-US" sz="1800" b="0"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1369103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DA04AB4-A936-4E30-B27C-27E8DF81E02E}" type="datetimeFigureOut">
              <a:rPr lang="en-US" smtClean="0"/>
              <a:t>4/20/2018</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01C0F4C6-2ABC-48D4-8827-BA55AE24DAEB}" type="slidenum">
              <a:rPr lang="en-US" smtClean="0"/>
              <a:t>‹#›</a:t>
            </a:fld>
            <a:endParaRPr lang="en-US" dirty="0"/>
          </a:p>
        </p:txBody>
      </p:sp>
    </p:spTree>
    <p:extLst>
      <p:ext uri="{BB962C8B-B14F-4D97-AF65-F5344CB8AC3E}">
        <p14:creationId xmlns:p14="http://schemas.microsoft.com/office/powerpoint/2010/main" val="316486680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0E81279-7C57-4E14-BFFE-3A76984867F8}" type="datetimeFigureOut">
              <a:rPr kumimoji="0" lang="en-US" sz="1200" b="0" i="0" u="none" strike="noStrike" kern="1200" cap="none" spc="0" normalizeH="0" baseline="0" noProof="0" smtClean="0">
                <a:ln>
                  <a:noFill/>
                </a:ln>
                <a:solidFill>
                  <a:srgbClr val="ACCBF9"/>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4/20/2018</a:t>
            </a:fld>
            <a:endParaRPr kumimoji="0" lang="en-US" sz="1200" b="0" i="0" u="none" strike="noStrike" kern="1200" cap="none" spc="0" normalizeH="0" baseline="0" noProof="0" dirty="0">
              <a:ln>
                <a:noFill/>
              </a:ln>
              <a:solidFill>
                <a:srgbClr val="ACCBF9"/>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CCBF9"/>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1750D9C-2218-496F-9086-E13F5AF081DA}" type="slidenum">
              <a:rPr kumimoji="0" lang="en-US" sz="1800" b="0"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21961229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0E81279-7C57-4E14-BFFE-3A76984867F8}" type="datetimeFigureOut">
              <a:rPr kumimoji="0" lang="en-US" sz="1200" b="0" i="0" u="none" strike="noStrike" kern="1200" cap="none" spc="0" normalizeH="0" baseline="0" noProof="0" smtClean="0">
                <a:ln>
                  <a:noFill/>
                </a:ln>
                <a:solidFill>
                  <a:srgbClr val="ACCBF9"/>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4/20/2018</a:t>
            </a:fld>
            <a:endParaRPr kumimoji="0" lang="en-US" sz="1200" b="0" i="0" u="none" strike="noStrike" kern="1200" cap="none" spc="0" normalizeH="0" baseline="0" noProof="0" dirty="0">
              <a:ln>
                <a:noFill/>
              </a:ln>
              <a:solidFill>
                <a:srgbClr val="ACCBF9"/>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CCBF9"/>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1750D9C-2218-496F-9086-E13F5AF081DA}" type="slidenum">
              <a:rPr kumimoji="0" lang="en-US" sz="1800" b="0"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327949795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0E81279-7C57-4E14-BFFE-3A76984867F8}" type="datetimeFigureOut">
              <a:rPr kumimoji="0" lang="en-US" sz="1200" b="0" i="0" u="none" strike="noStrike" kern="1200" cap="none" spc="0" normalizeH="0" baseline="0" noProof="0" smtClean="0">
                <a:ln>
                  <a:noFill/>
                </a:ln>
                <a:solidFill>
                  <a:srgbClr val="ACCBF9"/>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4/20/2018</a:t>
            </a:fld>
            <a:endParaRPr kumimoji="0" lang="en-US" sz="1200" b="0" i="0" u="none" strike="noStrike" kern="1200" cap="none" spc="0" normalizeH="0" baseline="0" noProof="0" dirty="0">
              <a:ln>
                <a:noFill/>
              </a:ln>
              <a:solidFill>
                <a:srgbClr val="ACCBF9"/>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CCBF9"/>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1750D9C-2218-496F-9086-E13F5AF081DA}" type="slidenum">
              <a:rPr kumimoji="0" lang="en-US" sz="1800" b="0"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31155351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0E81279-7C57-4E14-BFFE-3A76984867F8}" type="datetimeFigureOut">
              <a:rPr kumimoji="0" lang="en-US" sz="1200" b="0" i="0" u="none" strike="noStrike" kern="1200" cap="none" spc="0" normalizeH="0" baseline="0" noProof="0" smtClean="0">
                <a:ln>
                  <a:noFill/>
                </a:ln>
                <a:solidFill>
                  <a:srgbClr val="ACCBF9"/>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4/20/2018</a:t>
            </a:fld>
            <a:endParaRPr kumimoji="0" lang="en-US" sz="1200" b="0" i="0" u="none" strike="noStrike" kern="1200" cap="none" spc="0" normalizeH="0" baseline="0" noProof="0" dirty="0">
              <a:ln>
                <a:noFill/>
              </a:ln>
              <a:solidFill>
                <a:srgbClr val="ACCBF9"/>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CCBF9"/>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1750D9C-2218-496F-9086-E13F5AF081DA}" type="slidenum">
              <a:rPr kumimoji="0" lang="en-US" sz="1800" b="0"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10464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0E81279-7C57-4E14-BFFE-3A76984867F8}" type="datetimeFigureOut">
              <a:rPr kumimoji="0" lang="en-US" sz="1200" b="0" i="0" u="none" strike="noStrike" kern="1200" cap="none" spc="0" normalizeH="0" baseline="0" noProof="0" smtClean="0">
                <a:ln>
                  <a:noFill/>
                </a:ln>
                <a:solidFill>
                  <a:srgbClr val="ACCBF9"/>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4/20/2018</a:t>
            </a:fld>
            <a:endParaRPr kumimoji="0" lang="en-US" sz="1200" b="0" i="0" u="none" strike="noStrike" kern="1200" cap="none" spc="0" normalizeH="0" baseline="0" noProof="0" dirty="0">
              <a:ln>
                <a:noFill/>
              </a:ln>
              <a:solidFill>
                <a:srgbClr val="ACCBF9"/>
              </a:solidFill>
              <a:effectLst/>
              <a:uLnTx/>
              <a:uFillTx/>
              <a:latin typeface="Calibri"/>
              <a:ea typeface="+mn-ea"/>
              <a:cs typeface="+mn-cs"/>
            </a:endParaRPr>
          </a:p>
        </p:txBody>
      </p:sp>
      <p:sp>
        <p:nvSpPr>
          <p:cNvPr id="9" name="Slide Number Placeholder 8"/>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1750D9C-2218-496F-9086-E13F5AF081DA}" type="slidenum">
              <a:rPr kumimoji="0" lang="en-US" sz="1800" b="0"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0" name="Footer Placeholder 9"/>
          <p:cNvSpPr>
            <a:spLocks noGrp="1"/>
          </p:cNvSpPr>
          <p:nvPr>
            <p:ph type="ftr"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CCBF9"/>
              </a:solidFill>
              <a:effectLst/>
              <a:uLnTx/>
              <a:uFillTx/>
              <a:latin typeface="Calibri"/>
              <a:ea typeface="+mn-ea"/>
              <a:cs typeface="+mn-cs"/>
            </a:endParaRPr>
          </a:p>
        </p:txBody>
      </p:sp>
    </p:spTree>
    <p:extLst>
      <p:ext uri="{BB962C8B-B14F-4D97-AF65-F5344CB8AC3E}">
        <p14:creationId xmlns:p14="http://schemas.microsoft.com/office/powerpoint/2010/main" val="39576072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0E81279-7C57-4E14-BFFE-3A76984867F8}" type="datetimeFigureOut">
              <a:rPr kumimoji="0" lang="en-US" sz="1200" b="0" i="0" u="none" strike="noStrike" kern="1200" cap="none" spc="0" normalizeH="0" baseline="0" noProof="0" smtClean="0">
                <a:ln>
                  <a:noFill/>
                </a:ln>
                <a:solidFill>
                  <a:srgbClr val="ACCBF9"/>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4/20/2018</a:t>
            </a:fld>
            <a:endParaRPr kumimoji="0" lang="en-US" sz="1200" b="0" i="0" u="none" strike="noStrike" kern="1200" cap="none" spc="0" normalizeH="0" baseline="0" noProof="0" dirty="0">
              <a:ln>
                <a:noFill/>
              </a:ln>
              <a:solidFill>
                <a:srgbClr val="ACCBF9"/>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CCBF9"/>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1750D9C-2218-496F-9086-E13F5AF081DA}" type="slidenum">
              <a:rPr kumimoji="0" lang="en-US" sz="1800" b="0"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11942503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0E81279-7C57-4E14-BFFE-3A76984867F8}" type="datetimeFigureOut">
              <a:rPr kumimoji="0" lang="en-US" sz="1200" b="0" i="0" u="none" strike="noStrike" kern="1200" cap="none" spc="0" normalizeH="0" baseline="0" noProof="0" smtClean="0">
                <a:ln>
                  <a:noFill/>
                </a:ln>
                <a:solidFill>
                  <a:srgbClr val="ACCBF9"/>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4/20/2018</a:t>
            </a:fld>
            <a:endParaRPr kumimoji="0" lang="en-US" sz="1200" b="0" i="0" u="none" strike="noStrike" kern="1200" cap="none" spc="0" normalizeH="0" baseline="0" noProof="0" dirty="0">
              <a:ln>
                <a:noFill/>
              </a:ln>
              <a:solidFill>
                <a:srgbClr val="ACCBF9"/>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CCBF9"/>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1750D9C-2218-496F-9086-E13F5AF081DA}" type="slidenum">
              <a:rPr kumimoji="0" lang="en-US" sz="1800" b="0"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167176868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2_Comparis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2819400" cy="2743200"/>
          </a:xfrm>
        </p:spPr>
        <p:txBody>
          <a:bodyPr anchor="t">
            <a:normAutofit/>
          </a:bodyPr>
          <a:lstStyle>
            <a:lvl1pPr algn="l">
              <a:defRPr sz="2400"/>
            </a:lvl1pPr>
          </a:lstStyle>
          <a:p>
            <a:r>
              <a:rPr lang="en-US" dirty="0"/>
              <a:t> Click to edit          </a:t>
            </a:r>
            <a:br>
              <a:rPr lang="en-US" dirty="0"/>
            </a:br>
            <a:r>
              <a:rPr lang="en-US" dirty="0"/>
              <a:t>  Master title style</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5D972E4-8BD3-4BFD-B539-AC2EAA4033B2}" type="datetimeFigureOut">
              <a:rPr kumimoji="0" lang="en-US" sz="1200" b="0" i="0" u="none" strike="noStrike" kern="1200" cap="none" spc="0" normalizeH="0" baseline="0" noProof="0" smtClean="0">
                <a:ln>
                  <a:noFill/>
                </a:ln>
                <a:solidFill>
                  <a:srgbClr val="ACCBF9"/>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4/20/2018</a:t>
            </a:fld>
            <a:endParaRPr kumimoji="0" lang="en-US" sz="1200" b="0" i="0" u="none" strike="noStrike" kern="1200" cap="none" spc="0" normalizeH="0" baseline="0" noProof="0" dirty="0">
              <a:ln>
                <a:noFill/>
              </a:ln>
              <a:solidFill>
                <a:srgbClr val="ACCBF9"/>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CCBF9"/>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353C68-BF29-47B8-9B72-533592F5B534}" type="slidenum">
              <a:rPr kumimoji="0" lang="en-US" sz="1800" b="0"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6" name="Content Placeholder 15"/>
          <p:cNvSpPr>
            <a:spLocks noGrp="1"/>
          </p:cNvSpPr>
          <p:nvPr>
            <p:ph sz="quarter" idx="14"/>
          </p:nvPr>
        </p:nvSpPr>
        <p:spPr>
          <a:xfrm>
            <a:off x="3505200" y="533399"/>
            <a:ext cx="5105400" cy="5724525"/>
          </a:xfrm>
        </p:spPr>
        <p:txBody>
          <a:bodyPr/>
          <a:lstStyle>
            <a:lvl1pPr>
              <a:defRPr sz="2200"/>
            </a:lvl1pPr>
            <a:lvl2pPr>
              <a:defRPr sz="2200"/>
            </a:lvl2pPr>
            <a:lvl3pPr>
              <a:defRPr sz="20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3171623"/>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Comparis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2819400" cy="2743200"/>
          </a:xfrm>
        </p:spPr>
        <p:txBody>
          <a:bodyPr anchor="t">
            <a:normAutofit/>
          </a:bodyPr>
          <a:lstStyle>
            <a:lvl1pPr algn="l">
              <a:defRPr sz="2400"/>
            </a:lvl1pPr>
          </a:lstStyle>
          <a:p>
            <a:r>
              <a:rPr lang="en-US" dirty="0"/>
              <a:t> Click to edit          </a:t>
            </a:r>
            <a:br>
              <a:rPr lang="en-US" dirty="0"/>
            </a:br>
            <a:r>
              <a:rPr lang="en-US" dirty="0"/>
              <a:t>  Master title style</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5D972E4-8BD3-4BFD-B539-AC2EAA4033B2}" type="datetimeFigureOut">
              <a:rPr kumimoji="0" lang="en-US" sz="1200" b="0" i="0" u="none" strike="noStrike" kern="1200" cap="none" spc="0" normalizeH="0" baseline="0" noProof="0" smtClean="0">
                <a:ln>
                  <a:noFill/>
                </a:ln>
                <a:solidFill>
                  <a:srgbClr val="ACCBF9"/>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4/20/2018</a:t>
            </a:fld>
            <a:endParaRPr kumimoji="0" lang="en-US" sz="1200" b="0" i="0" u="none" strike="noStrike" kern="1200" cap="none" spc="0" normalizeH="0" baseline="0" noProof="0" dirty="0">
              <a:ln>
                <a:noFill/>
              </a:ln>
              <a:solidFill>
                <a:srgbClr val="ACCBF9"/>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CCBF9"/>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353C68-BF29-47B8-9B72-533592F5B534}" type="slidenum">
              <a:rPr kumimoji="0" lang="en-US" sz="1800" b="0"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1026" name="Picture 2" descr="https://pbs.twimg.com/profile_images/3574885736/da57dae79d8eebcff698cdde6ec4d257_bigg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77200" y="5562600"/>
            <a:ext cx="695325" cy="695325"/>
          </a:xfrm>
          <a:prstGeom prst="rect">
            <a:avLst/>
          </a:prstGeom>
          <a:noFill/>
          <a:extLst>
            <a:ext uri="{909E8E84-426E-40DD-AFC4-6F175D3DCCD1}">
              <a14:hiddenFill xmlns:a14="http://schemas.microsoft.com/office/drawing/2010/main">
                <a:solidFill>
                  <a:srgbClr val="FFFFFF"/>
                </a:solidFill>
              </a14:hiddenFill>
            </a:ext>
          </a:extLst>
        </p:spPr>
      </p:pic>
      <p:sp>
        <p:nvSpPr>
          <p:cNvPr id="16" name="Content Placeholder 15"/>
          <p:cNvSpPr>
            <a:spLocks noGrp="1"/>
          </p:cNvSpPr>
          <p:nvPr>
            <p:ph sz="quarter" idx="14"/>
          </p:nvPr>
        </p:nvSpPr>
        <p:spPr>
          <a:xfrm>
            <a:off x="3505200" y="533399"/>
            <a:ext cx="5105400" cy="5724525"/>
          </a:xfrm>
        </p:spPr>
        <p:txBody>
          <a:bodyPr/>
          <a:lstStyle>
            <a:lvl1pPr>
              <a:defRPr sz="2200"/>
            </a:lvl1pPr>
            <a:lvl2pPr>
              <a:defRPr sz="2200"/>
            </a:lvl2pPr>
            <a:lvl3pPr>
              <a:defRPr sz="20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8666073"/>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DA04AB4-A936-4E30-B27C-27E8DF81E02E}" type="datetimeFigureOut">
              <a:rPr lang="en-US" smtClean="0"/>
              <a:t>4/20/2018</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1C0F4C6-2ABC-48D4-8827-BA55AE24DAEB}" type="slidenum">
              <a:rPr lang="en-US" smtClean="0"/>
              <a:t>‹#›</a:t>
            </a:fld>
            <a:endParaRPr lang="en-US" dirty="0"/>
          </a:p>
        </p:txBody>
      </p:sp>
    </p:spTree>
    <p:extLst>
      <p:ext uri="{BB962C8B-B14F-4D97-AF65-F5344CB8AC3E}">
        <p14:creationId xmlns:p14="http://schemas.microsoft.com/office/powerpoint/2010/main" val="1047395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DA04AB4-A936-4E30-B27C-27E8DF81E02E}" type="datetimeFigureOut">
              <a:rPr lang="en-US" smtClean="0"/>
              <a:t>4/20/2018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1C0F4C6-2ABC-48D4-8827-BA55AE24DAEB}" type="slidenum">
              <a:rPr lang="en-US" smtClean="0"/>
              <a:t>‹#›</a:t>
            </a:fld>
            <a:endParaRPr lang="en-US" dirty="0"/>
          </a:p>
        </p:txBody>
      </p:sp>
    </p:spTree>
    <p:extLst>
      <p:ext uri="{BB962C8B-B14F-4D97-AF65-F5344CB8AC3E}">
        <p14:creationId xmlns:p14="http://schemas.microsoft.com/office/powerpoint/2010/main" val="1729049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DA04AB4-A936-4E30-B27C-27E8DF81E02E}" type="datetimeFigureOut">
              <a:rPr lang="en-US" smtClean="0"/>
              <a:t>4/20/2018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1C0F4C6-2ABC-48D4-8827-BA55AE24DAEB}" type="slidenum">
              <a:rPr lang="en-US" smtClean="0"/>
              <a:t>‹#›</a:t>
            </a:fld>
            <a:endParaRPr lang="en-US" dirty="0"/>
          </a:p>
        </p:txBody>
      </p:sp>
    </p:spTree>
    <p:extLst>
      <p:ext uri="{BB962C8B-B14F-4D97-AF65-F5344CB8AC3E}">
        <p14:creationId xmlns:p14="http://schemas.microsoft.com/office/powerpoint/2010/main" val="3982614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hyperlink" Target="http://www.sbccd.org/" TargetMode="Externa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gif"/><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hyperlink" Target="http://www.sbccd.org/" TargetMode="Externa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5.jpe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TextBox 9"/>
          <p:cNvSpPr txBox="1"/>
          <p:nvPr userDrawn="1"/>
        </p:nvSpPr>
        <p:spPr>
          <a:xfrm rot="16200000">
            <a:off x="4312445" y="2164555"/>
            <a:ext cx="519110" cy="9144000"/>
          </a:xfrm>
          <a:prstGeom prst="rect">
            <a:avLst/>
          </a:prstGeom>
          <a:solidFill>
            <a:srgbClr val="FFCC00"/>
          </a:solidFill>
        </p:spPr>
        <p:txBody>
          <a:bodyPr wrap="square" rtlCol="0">
            <a:spAutoFit/>
          </a:bodyPr>
          <a:lstStyle/>
          <a:p>
            <a:endParaRPr lang="en-US" dirty="0"/>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a:blip r:embed="rId13"/>
          <a:stretch>
            <a:fillRect/>
          </a:stretch>
        </p:blipFill>
        <p:spPr>
          <a:xfrm>
            <a:off x="3310005" y="6029972"/>
            <a:ext cx="2523989" cy="652756"/>
          </a:xfrm>
          <a:prstGeom prst="rect">
            <a:avLst/>
          </a:prstGeom>
        </p:spPr>
      </p:pic>
    </p:spTree>
    <p:extLst>
      <p:ext uri="{BB962C8B-B14F-4D97-AF65-F5344CB8AC3E}">
        <p14:creationId xmlns:p14="http://schemas.microsoft.com/office/powerpoint/2010/main" val="3051929890"/>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F0589B-FA65-4D51-B6F8-D390FA5145F8}" type="datetimeFigureOut">
              <a:rPr lang="en-US" smtClean="0"/>
              <a:t>4/20/2018</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5599F-20E9-4D36-BE19-D6EE2CB899B2}" type="slidenum">
              <a:rPr lang="en-US" smtClean="0"/>
              <a:t>‹#›</a:t>
            </a:fld>
            <a:endParaRPr lang="en-US" dirty="0"/>
          </a:p>
        </p:txBody>
      </p:sp>
    </p:spTree>
    <p:extLst>
      <p:ext uri="{BB962C8B-B14F-4D97-AF65-F5344CB8AC3E}">
        <p14:creationId xmlns:p14="http://schemas.microsoft.com/office/powerpoint/2010/main" val="1413114607"/>
      </p:ext>
    </p:extLst>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64F0D5-8A9A-4EF9-A06C-E5F8A23984B7}" type="datetimeFigureOut">
              <a:rPr lang="en-US" smtClean="0"/>
              <a:t>4/20/2018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4CC158-6763-4A02-8234-4B322465A07C}" type="slidenum">
              <a:rPr lang="en-US" smtClean="0"/>
              <a:t>‹#›</a:t>
            </a:fld>
            <a:endParaRPr lang="en-US" dirty="0"/>
          </a:p>
        </p:txBody>
      </p:sp>
      <p:sp>
        <p:nvSpPr>
          <p:cNvPr id="7" name="Rectangle 6"/>
          <p:cNvSpPr/>
          <p:nvPr userDrawn="1"/>
        </p:nvSpPr>
        <p:spPr>
          <a:xfrm>
            <a:off x="0" y="6169169"/>
            <a:ext cx="9144000" cy="6888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San Bernardino Community College District">
            <a:hlinkClick r:id="rId13"/>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886200" y="6169169"/>
            <a:ext cx="1600200" cy="657226"/>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760172"/>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A04AB4-A936-4E30-B27C-27E8DF81E02E}" type="datetimeFigureOut">
              <a:rPr lang="en-US" smtClean="0">
                <a:solidFill>
                  <a:prstClr val="black">
                    <a:tint val="75000"/>
                  </a:prstClr>
                </a:solidFill>
              </a:rPr>
              <a:pPr/>
              <a:t>4/20/2018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C0F4C6-2ABC-48D4-8827-BA55AE24DAEB}" type="slidenum">
              <a:rPr lang="en-US" smtClean="0">
                <a:solidFill>
                  <a:prstClr val="black">
                    <a:tint val="75000"/>
                  </a:prstClr>
                </a:solidFill>
              </a:rPr>
              <a:pPr/>
              <a:t>‹#›</a:t>
            </a:fld>
            <a:endParaRPr lang="en-US" dirty="0">
              <a:solidFill>
                <a:prstClr val="black">
                  <a:tint val="75000"/>
                </a:prstClr>
              </a:solidFill>
            </a:endParaRPr>
          </a:p>
        </p:txBody>
      </p:sp>
      <p:sp>
        <p:nvSpPr>
          <p:cNvPr id="8" name="Rounded Rectangle 7"/>
          <p:cNvSpPr/>
          <p:nvPr userDrawn="1"/>
        </p:nvSpPr>
        <p:spPr>
          <a:xfrm>
            <a:off x="-76200" y="6248400"/>
            <a:ext cx="9372600" cy="609600"/>
          </a:xfrm>
          <a:prstGeom prst="round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2050" name="Picture 2"/>
          <p:cNvPicPr>
            <a:picLocks noChangeAspect="1" noChangeArrowheads="1"/>
          </p:cNvPicPr>
          <p:nvPr userDrawn="1"/>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81400" y="5993523"/>
            <a:ext cx="1905000" cy="837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7123496"/>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30E81279-7C57-4E14-BFFE-3A76984867F8}" type="datetimeFigureOut">
              <a:rPr lang="en-US" smtClean="0"/>
              <a:t>4/20/2018</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21750D9C-2218-496F-9086-E13F5AF081DA}" type="slidenum">
              <a:rPr lang="en-US" smtClean="0"/>
              <a:t>‹#›</a:t>
            </a:fld>
            <a:endParaRPr lang="en-US" dirty="0"/>
          </a:p>
        </p:txBody>
      </p:sp>
      <p:sp>
        <p:nvSpPr>
          <p:cNvPr id="7" name="Rectangle 6"/>
          <p:cNvSpPr/>
          <p:nvPr userDrawn="1"/>
        </p:nvSpPr>
        <p:spPr>
          <a:xfrm>
            <a:off x="0" y="6169169"/>
            <a:ext cx="9144000" cy="6888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2" descr="San Bernardino Community College District">
            <a:hlinkClick r:id="rId13"/>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886200" y="6169169"/>
            <a:ext cx="1600200" cy="657226"/>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059863"/>
      </p:ext>
    </p:extLst>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21750D9C-2218-496F-9086-E13F5AF081DA}" type="slidenum">
              <a:rPr kumimoji="0" lang="en-US" sz="1800" b="0"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CCBF9"/>
              </a:solidFill>
              <a:effectLst/>
              <a:uLnTx/>
              <a:uFillTx/>
              <a:latin typeface="Calibri"/>
              <a:ea typeface="+mn-ea"/>
              <a:cs typeface="+mn-cs"/>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0E81279-7C57-4E14-BFFE-3A76984867F8}" type="datetimeFigureOut">
              <a:rPr kumimoji="0" lang="en-US" sz="1200" b="0" i="0" u="none" strike="noStrike" kern="1200" cap="none" spc="0" normalizeH="0" baseline="0" noProof="0" smtClean="0">
                <a:ln>
                  <a:noFill/>
                </a:ln>
                <a:solidFill>
                  <a:srgbClr val="ACCBF9"/>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4/20/2018</a:t>
            </a:fld>
            <a:endParaRPr kumimoji="0" lang="en-US" sz="1200" b="0" i="0" u="none" strike="noStrike" kern="1200" cap="none" spc="0" normalizeH="0" baseline="0" noProof="0" dirty="0">
              <a:ln>
                <a:noFill/>
              </a:ln>
              <a:solidFill>
                <a:srgbClr val="ACCBF9"/>
              </a:solidFill>
              <a:effectLst/>
              <a:uLnTx/>
              <a:uFillTx/>
              <a:latin typeface="Calibri"/>
              <a:ea typeface="+mn-ea"/>
              <a:cs typeface="+mn-cs"/>
            </a:endParaRPr>
          </a:p>
        </p:txBody>
      </p:sp>
      <p:pic>
        <p:nvPicPr>
          <p:cNvPr id="9" name="Picture 2" descr="San Berardino Valley College"/>
          <p:cNvPicPr>
            <a:picLocks noChangeAspect="1" noChangeArrowheads="1"/>
          </p:cNvPicPr>
          <p:nvPr userDrawn="1"/>
        </p:nvPicPr>
        <p:blipFill rotWithShape="1">
          <a:blip r:embed="rId15">
            <a:extLst>
              <a:ext uri="{28A0092B-C50C-407E-A947-70E740481C1C}">
                <a14:useLocalDpi xmlns:a14="http://schemas.microsoft.com/office/drawing/2010/main" val="0"/>
              </a:ext>
            </a:extLst>
          </a:blip>
          <a:srcRect l="8172" t="9915" r="69218" b="1"/>
          <a:stretch/>
        </p:blipFill>
        <p:spPr bwMode="auto">
          <a:xfrm>
            <a:off x="8458200" y="5457824"/>
            <a:ext cx="685800" cy="700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802490"/>
      </p:ext>
    </p:extLst>
  </p:cSld>
  <p:clrMap bg1="lt1" tx1="dk1" bg2="lt2" tx2="dk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 id="2147483977" r:id="rId10"/>
    <p:sldLayoutId id="2147483978" r:id="rId11"/>
    <p:sldLayoutId id="2147483979" r:id="rId12"/>
    <p:sldLayoutId id="2147483980" r:id="rId13"/>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7.jpeg"/><Relationship Id="rId1" Type="http://schemas.openxmlformats.org/officeDocument/2006/relationships/slideLayout" Target="../slideLayouts/slideLayout5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7.jpeg"/><Relationship Id="rId1" Type="http://schemas.openxmlformats.org/officeDocument/2006/relationships/slideLayout" Target="../slideLayouts/slideLayout57.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7.jpeg"/><Relationship Id="rId1" Type="http://schemas.openxmlformats.org/officeDocument/2006/relationships/slideLayout" Target="../slideLayouts/slideLayout57.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7.jpeg"/><Relationship Id="rId1" Type="http://schemas.openxmlformats.org/officeDocument/2006/relationships/slideLayout" Target="../slideLayouts/slideLayout57.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7.jpeg"/><Relationship Id="rId1" Type="http://schemas.openxmlformats.org/officeDocument/2006/relationships/slideLayout" Target="../slideLayouts/slideLayout57.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7.jpeg"/><Relationship Id="rId1" Type="http://schemas.openxmlformats.org/officeDocument/2006/relationships/slideLayout" Target="../slideLayouts/slideLayout57.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2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jpg"/><Relationship Id="rId7"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4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alphaModFix amt="10000"/>
          </a:blip>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533400"/>
            <a:ext cx="6934200" cy="2978730"/>
          </a:xfrm>
        </p:spPr>
        <p:txBody>
          <a:bodyPr>
            <a:normAutofit/>
          </a:bodyPr>
          <a:lstStyle/>
          <a:p>
            <a:r>
              <a:rPr lang="en-US" sz="4800" dirty="0">
                <a:ln w="0">
                  <a:solidFill>
                    <a:schemeClr val="tx1"/>
                  </a:solidFill>
                </a:ln>
              </a:rPr>
              <a:t>Student Success Outcomes, Interventions, Resources, and Plans</a:t>
            </a:r>
            <a:endParaRPr lang="en-US" dirty="0"/>
          </a:p>
        </p:txBody>
      </p:sp>
      <p:sp>
        <p:nvSpPr>
          <p:cNvPr id="3" name="Subtitle 2"/>
          <p:cNvSpPr>
            <a:spLocks noGrp="1"/>
          </p:cNvSpPr>
          <p:nvPr>
            <p:ph type="subTitle" idx="1"/>
          </p:nvPr>
        </p:nvSpPr>
        <p:spPr>
          <a:xfrm>
            <a:off x="1104900" y="3657600"/>
            <a:ext cx="6858000" cy="2341562"/>
          </a:xfrm>
        </p:spPr>
        <p:txBody>
          <a:bodyPr>
            <a:normAutofit fontScale="85000" lnSpcReduction="20000"/>
          </a:bodyPr>
          <a:lstStyle/>
          <a:p>
            <a:r>
              <a:rPr lang="en-US" sz="2400" dirty="0">
                <a:ln w="11430">
                  <a:solidFill>
                    <a:schemeClr val="tx1"/>
                  </a:solidFill>
                </a:ln>
                <a:solidFill>
                  <a:schemeClr val="tx1"/>
                </a:solidFill>
              </a:rPr>
              <a:t>Presentation to the SBCCD Board of Trustees</a:t>
            </a:r>
          </a:p>
          <a:p>
            <a:r>
              <a:rPr lang="en-US" sz="2400" dirty="0">
                <a:ln w="11430">
                  <a:solidFill>
                    <a:schemeClr val="tx1"/>
                  </a:solidFill>
                </a:ln>
                <a:solidFill>
                  <a:schemeClr val="tx1"/>
                </a:solidFill>
              </a:rPr>
              <a:t>Board Study Session</a:t>
            </a:r>
          </a:p>
          <a:p>
            <a:r>
              <a:rPr lang="en-US" sz="2400" dirty="0">
                <a:ln w="11430">
                  <a:solidFill>
                    <a:schemeClr val="tx1"/>
                  </a:solidFill>
                </a:ln>
                <a:solidFill>
                  <a:schemeClr val="tx1"/>
                </a:solidFill>
              </a:rPr>
              <a:t>April 26, 2018</a:t>
            </a:r>
          </a:p>
          <a:p>
            <a:endParaRPr lang="en-US" dirty="0">
              <a:ln w="11430">
                <a:solidFill>
                  <a:schemeClr val="tx1"/>
                </a:solidFill>
              </a:ln>
              <a:solidFill>
                <a:schemeClr val="tx1"/>
              </a:solidFill>
            </a:endParaRPr>
          </a:p>
          <a:p>
            <a:r>
              <a:rPr lang="en-US" dirty="0">
                <a:ln w="11430">
                  <a:solidFill>
                    <a:schemeClr val="tx1"/>
                  </a:solidFill>
                </a:ln>
                <a:solidFill>
                  <a:schemeClr val="tx1"/>
                </a:solidFill>
              </a:rPr>
              <a:t>Dr. Terri Long, Interim Vice President of Instruction, San Bernardino Valley College </a:t>
            </a:r>
          </a:p>
          <a:p>
            <a:r>
              <a:rPr lang="en-US" dirty="0">
                <a:ln w="11430">
                  <a:solidFill>
                    <a:schemeClr val="tx1"/>
                  </a:solidFill>
                </a:ln>
                <a:solidFill>
                  <a:schemeClr val="tx1"/>
                </a:solidFill>
              </a:rPr>
              <a:t>Dr. Scott Thayer, Vice President of Student Services, San Bernardino Valley College</a:t>
            </a:r>
          </a:p>
          <a:p>
            <a:r>
              <a:rPr lang="en-US" dirty="0">
                <a:ln w="11430">
                  <a:solidFill>
                    <a:schemeClr val="tx1"/>
                  </a:solidFill>
                </a:ln>
                <a:solidFill>
                  <a:schemeClr val="tx1"/>
                </a:solidFill>
              </a:rPr>
              <a:t>Dr. Rebeccah Warren-Marlatt, Vice President of Student Services, Crafton Hills College</a:t>
            </a:r>
          </a:p>
          <a:p>
            <a:r>
              <a:rPr lang="en-US" dirty="0">
                <a:ln w="11430">
                  <a:solidFill>
                    <a:schemeClr val="tx1"/>
                  </a:solidFill>
                </a:ln>
                <a:solidFill>
                  <a:schemeClr val="tx1"/>
                </a:solidFill>
              </a:rPr>
              <a:t>Dr. Keith Wurtz, Interim Vice President of Instruction, Crafton Hills College</a:t>
            </a:r>
          </a:p>
          <a:p>
            <a:endParaRPr lang="en-US" dirty="0">
              <a:ln w="11430">
                <a:solidFill>
                  <a:schemeClr val="tx1"/>
                </a:solidFill>
              </a:ln>
              <a:solidFill>
                <a:schemeClr val="tx1"/>
              </a:solidFill>
            </a:endParaRPr>
          </a:p>
          <a:p>
            <a:endParaRPr lang="en-US" dirty="0">
              <a:ln w="11430">
                <a:solidFill>
                  <a:schemeClr val="tx1"/>
                </a:solidFill>
              </a:ln>
              <a:solidFill>
                <a:schemeClr val="tx1"/>
              </a:solidFill>
            </a:endParaRPr>
          </a:p>
          <a:p>
            <a:endParaRPr lang="en-US" dirty="0">
              <a:ln w="11430">
                <a:solidFill>
                  <a:schemeClr val="tx1"/>
                </a:solidFill>
              </a:ln>
              <a:solidFill>
                <a:schemeClr val="tx1"/>
              </a:solidFill>
            </a:endParaRPr>
          </a:p>
          <a:p>
            <a:endParaRPr lang="en-US" dirty="0"/>
          </a:p>
        </p:txBody>
      </p:sp>
      <p:pic>
        <p:nvPicPr>
          <p:cNvPr id="6" name="Picture 5"/>
          <p:cNvPicPr>
            <a:picLocks noChangeAspect="1"/>
          </p:cNvPicPr>
          <p:nvPr/>
        </p:nvPicPr>
        <p:blipFill>
          <a:blip r:embed="rId3"/>
          <a:stretch>
            <a:fillRect/>
          </a:stretch>
        </p:blipFill>
        <p:spPr>
          <a:xfrm>
            <a:off x="2667000" y="76200"/>
            <a:ext cx="3495675" cy="13049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08436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Student Success Initiative: Integrated Planning</a:t>
            </a:r>
          </a:p>
        </p:txBody>
      </p:sp>
      <p:sp>
        <p:nvSpPr>
          <p:cNvPr id="3" name="Content Placeholder 2"/>
          <p:cNvSpPr>
            <a:spLocks noGrp="1"/>
          </p:cNvSpPr>
          <p:nvPr>
            <p:ph idx="1"/>
          </p:nvPr>
        </p:nvSpPr>
        <p:spPr/>
        <p:txBody>
          <a:bodyPr>
            <a:normAutofit/>
          </a:bodyPr>
          <a:lstStyle/>
          <a:p>
            <a:r>
              <a:rPr lang="en-US" sz="2400" dirty="0"/>
              <a:t>Covers two years (with annual reporting)</a:t>
            </a:r>
          </a:p>
          <a:p>
            <a:r>
              <a:rPr lang="en-US" sz="2400" dirty="0"/>
              <a:t>Retain separate Ed Code and Title 5 requirements</a:t>
            </a:r>
          </a:p>
          <a:p>
            <a:r>
              <a:rPr lang="en-US" sz="2400" dirty="0"/>
              <a:t>CCCCO will seek changes in Ed Code and T5 to achieve greater integration and alignment (block grant funding)</a:t>
            </a:r>
          </a:p>
          <a:p>
            <a:r>
              <a:rPr lang="en-US" sz="2400" dirty="0"/>
              <a:t>Requires a consultative approach</a:t>
            </a:r>
          </a:p>
          <a:p>
            <a:r>
              <a:rPr lang="en-US" sz="2400" dirty="0"/>
              <a:t>Requires adoption by the BOT</a:t>
            </a:r>
          </a:p>
          <a:p>
            <a:r>
              <a:rPr lang="en-US" sz="2400" dirty="0"/>
              <a:t>Each college in a district must submit an integrated plan</a:t>
            </a:r>
          </a:p>
          <a:p>
            <a:r>
              <a:rPr lang="en-US" sz="2400" dirty="0"/>
              <a:t>Data must be used to inform planning</a:t>
            </a:r>
          </a:p>
          <a:p>
            <a:r>
              <a:rPr lang="en-US" sz="2400" dirty="0"/>
              <a:t>Colleges must retain (but not report) information used in integrated planning</a:t>
            </a:r>
          </a:p>
        </p:txBody>
      </p:sp>
    </p:spTree>
    <p:extLst>
      <p:ext uri="{BB962C8B-B14F-4D97-AF65-F5344CB8AC3E}">
        <p14:creationId xmlns:p14="http://schemas.microsoft.com/office/powerpoint/2010/main" val="73925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Scorecard Outcomes</a:t>
            </a:r>
          </a:p>
        </p:txBody>
      </p:sp>
      <p:sp>
        <p:nvSpPr>
          <p:cNvPr id="3" name="Content Placeholder 2"/>
          <p:cNvSpPr>
            <a:spLocks noGrp="1"/>
          </p:cNvSpPr>
          <p:nvPr>
            <p:ph idx="1"/>
          </p:nvPr>
        </p:nvSpPr>
        <p:spPr/>
        <p:txBody>
          <a:bodyPr/>
          <a:lstStyle/>
          <a:p>
            <a:pPr marL="457200" indent="-457200">
              <a:buFont typeface="+mj-lt"/>
              <a:buAutoNum type="arabicPeriod"/>
            </a:pPr>
            <a:r>
              <a:rPr lang="en-US" dirty="0"/>
              <a:t>Course Success</a:t>
            </a:r>
          </a:p>
          <a:p>
            <a:pPr marL="457200" indent="-457200">
              <a:buFont typeface="+mj-lt"/>
              <a:buAutoNum type="arabicPeriod"/>
            </a:pPr>
            <a:r>
              <a:rPr lang="en-US" dirty="0"/>
              <a:t>Spring to Fall Retention (persistence)</a:t>
            </a:r>
          </a:p>
          <a:p>
            <a:pPr marL="457200" indent="-457200">
              <a:buFont typeface="+mj-lt"/>
              <a:buAutoNum type="arabicPeriod"/>
            </a:pPr>
            <a:r>
              <a:rPr lang="en-US" dirty="0"/>
              <a:t>Transfer level English</a:t>
            </a:r>
          </a:p>
          <a:p>
            <a:pPr marL="457200" indent="-457200">
              <a:buFont typeface="+mj-lt"/>
              <a:buAutoNum type="arabicPeriod"/>
            </a:pPr>
            <a:r>
              <a:rPr lang="en-US" dirty="0"/>
              <a:t>Transfer level Math</a:t>
            </a:r>
          </a:p>
          <a:p>
            <a:pPr marL="457200" indent="-457200">
              <a:buFont typeface="+mj-lt"/>
              <a:buAutoNum type="arabicPeriod"/>
            </a:pPr>
            <a:r>
              <a:rPr lang="en-US" dirty="0"/>
              <a:t>CTE wages</a:t>
            </a:r>
          </a:p>
          <a:p>
            <a:pPr marL="457200" indent="-457200">
              <a:buFont typeface="+mj-lt"/>
              <a:buAutoNum type="arabicPeriod"/>
            </a:pPr>
            <a:r>
              <a:rPr lang="en-US" dirty="0"/>
              <a:t>Degree and Certificate Completion</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7400" y="4267200"/>
            <a:ext cx="4198619" cy="1447801"/>
          </a:xfrm>
          <a:prstGeom prst="rect">
            <a:avLst/>
          </a:prstGeom>
          <a:effectLst>
            <a:softEdge rad="63500"/>
          </a:effectLst>
        </p:spPr>
      </p:pic>
    </p:spTree>
    <p:extLst>
      <p:ext uri="{BB962C8B-B14F-4D97-AF65-F5344CB8AC3E}">
        <p14:creationId xmlns:p14="http://schemas.microsoft.com/office/powerpoint/2010/main" val="2726818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alphaModFix amt="10000"/>
          </a:blip>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7848600" cy="944562"/>
          </a:xfrm>
        </p:spPr>
        <p:txBody>
          <a:bodyPr/>
          <a:lstStyle/>
          <a:p>
            <a:pPr algn="ctr"/>
            <a:r>
              <a:rPr lang="en-US" sz="1800" dirty="0"/>
              <a:t>District KPI 1.6: The course success rate stayed  relatively the</a:t>
            </a:r>
            <a:br>
              <a:rPr lang="en-US" sz="1800" dirty="0"/>
            </a:br>
            <a:r>
              <a:rPr lang="en-US" sz="1800" dirty="0"/>
              <a:t>same from 2012-13 to 2016-17, ranging from 66% to 69%.</a:t>
            </a:r>
          </a:p>
        </p:txBody>
      </p:sp>
      <p:graphicFrame>
        <p:nvGraphicFramePr>
          <p:cNvPr id="4" name="Content Placeholder 5"/>
          <p:cNvGraphicFramePr>
            <a:graphicFrameLocks/>
          </p:cNvGraphicFramePr>
          <p:nvPr>
            <p:extLst/>
          </p:nvPr>
        </p:nvGraphicFramePr>
        <p:xfrm>
          <a:off x="457200" y="1600201"/>
          <a:ext cx="6248400" cy="3276599"/>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p:cNvPicPr>
            <a:picLocks noChangeAspect="1"/>
          </p:cNvPicPr>
          <p:nvPr/>
        </p:nvPicPr>
        <p:blipFill>
          <a:blip r:embed="rId4"/>
          <a:stretch>
            <a:fillRect/>
          </a:stretch>
        </p:blipFill>
        <p:spPr>
          <a:xfrm>
            <a:off x="6454967" y="2743200"/>
            <a:ext cx="1698433" cy="1323975"/>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685800" y="4876800"/>
            <a:ext cx="640080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Integrated Plan Interventions: </a:t>
            </a:r>
            <a:r>
              <a:rPr kumimoji="0" lang="en-US" sz="1400" i="0" u="none" strike="noStrike" kern="1200" cap="none" spc="0" normalizeH="0" baseline="0" noProof="0" dirty="0">
                <a:ln>
                  <a:noFill/>
                </a:ln>
                <a:solidFill>
                  <a:prstClr val="black"/>
                </a:solidFill>
                <a:effectLst/>
                <a:uLnTx/>
                <a:uFillTx/>
                <a:latin typeface="Calibri"/>
                <a:ea typeface="+mn-ea"/>
                <a:cs typeface="+mn-cs"/>
              </a:rPr>
              <a:t>Accelerated </a:t>
            </a:r>
            <a:r>
              <a:rPr lang="en-US" sz="1400" dirty="0">
                <a:solidFill>
                  <a:prstClr val="black"/>
                </a:solidFill>
                <a:latin typeface="Calibri"/>
              </a:rPr>
              <a:t>courses and professional development</a:t>
            </a:r>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prstClr val="black"/>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Resources: </a:t>
            </a:r>
            <a:r>
              <a:rPr kumimoji="0" lang="en-US" sz="1400" b="0" i="0" u="none" strike="noStrike" kern="1200" cap="none" spc="0" normalizeH="0" baseline="0" noProof="0" dirty="0">
                <a:ln>
                  <a:noFill/>
                </a:ln>
                <a:solidFill>
                  <a:prstClr val="black"/>
                </a:solidFill>
                <a:effectLst/>
                <a:uLnTx/>
                <a:uFillTx/>
                <a:latin typeface="Calibri"/>
                <a:ea typeface="+mn-ea"/>
                <a:cs typeface="+mn-cs"/>
              </a:rPr>
              <a:t>Funded the development of accelerated courses and sent faculty to the 19</a:t>
            </a:r>
            <a:r>
              <a:rPr kumimoji="0" lang="en-US" sz="1400" b="0" i="0" u="none" strike="noStrike" kern="1200" cap="none" spc="0" normalizeH="0" baseline="30000" noProof="0" dirty="0">
                <a:ln>
                  <a:noFill/>
                </a:ln>
                <a:solidFill>
                  <a:prstClr val="black"/>
                </a:solidFill>
                <a:effectLst/>
                <a:uLnTx/>
                <a:uFillTx/>
                <a:latin typeface="Calibri"/>
                <a:ea typeface="+mn-ea"/>
                <a:cs typeface="+mn-cs"/>
              </a:rPr>
              <a:t>th</a:t>
            </a:r>
            <a:r>
              <a:rPr kumimoji="0" lang="en-US" sz="1400" b="0" i="0" u="none" strike="noStrike" kern="1200" cap="none" spc="0" normalizeH="0" baseline="0" noProof="0" dirty="0">
                <a:ln>
                  <a:noFill/>
                </a:ln>
                <a:solidFill>
                  <a:prstClr val="black"/>
                </a:solidFill>
                <a:effectLst/>
                <a:uLnTx/>
                <a:uFillTx/>
                <a:latin typeface="Calibri"/>
                <a:ea typeface="+mn-ea"/>
                <a:cs typeface="+mn-cs"/>
              </a:rPr>
              <a:t> Annual National Summer Institute on Learning Communities</a:t>
            </a:r>
          </a:p>
        </p:txBody>
      </p:sp>
      <p:sp>
        <p:nvSpPr>
          <p:cNvPr id="3" name="TextBox 2"/>
          <p:cNvSpPr txBox="1"/>
          <p:nvPr/>
        </p:nvSpPr>
        <p:spPr>
          <a:xfrm>
            <a:off x="6781800" y="1286471"/>
            <a:ext cx="1600200" cy="923330"/>
          </a:xfrm>
          <a:prstGeom prst="rect">
            <a:avLst/>
          </a:prstGeom>
          <a:noFill/>
        </p:spPr>
        <p:txBody>
          <a:bodyPr wrap="square" rtlCol="0">
            <a:spAutoFit/>
          </a:bodyPr>
          <a:lstStyle/>
          <a:p>
            <a:r>
              <a:rPr lang="en-US" dirty="0"/>
              <a:t>Target: 2% annual increase</a:t>
            </a:r>
          </a:p>
        </p:txBody>
      </p:sp>
    </p:spTree>
    <p:extLst>
      <p:ext uri="{BB962C8B-B14F-4D97-AF65-F5344CB8AC3E}">
        <p14:creationId xmlns:p14="http://schemas.microsoft.com/office/powerpoint/2010/main" val="202347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alphaModFix amt="10000"/>
          </a:blip>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7848600" cy="944562"/>
          </a:xfrm>
        </p:spPr>
        <p:txBody>
          <a:bodyPr/>
          <a:lstStyle/>
          <a:p>
            <a:pPr algn="ctr"/>
            <a:r>
              <a:rPr lang="en-US" sz="1800" dirty="0"/>
              <a:t>District KPI 1.2: The overall student scorecard persistence rate increased</a:t>
            </a:r>
            <a:br>
              <a:rPr lang="en-US" sz="1800" dirty="0"/>
            </a:br>
            <a:r>
              <a:rPr lang="en-US" sz="1800" dirty="0"/>
              <a:t>from 65% in the 2006-2007 cohort to 74% in the 2010-11 cohort.</a:t>
            </a:r>
          </a:p>
        </p:txBody>
      </p:sp>
      <p:graphicFrame>
        <p:nvGraphicFramePr>
          <p:cNvPr id="4" name="Content Placeholder 5"/>
          <p:cNvGraphicFramePr>
            <a:graphicFrameLocks/>
          </p:cNvGraphicFramePr>
          <p:nvPr>
            <p:extLst/>
          </p:nvPr>
        </p:nvGraphicFramePr>
        <p:xfrm>
          <a:off x="457200" y="1600201"/>
          <a:ext cx="6248400" cy="327659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685800" y="4876800"/>
            <a:ext cx="6400800" cy="1600438"/>
          </a:xfrm>
          <a:prstGeom prst="rect">
            <a:avLst/>
          </a:prstGeom>
          <a:noFill/>
        </p:spPr>
        <p:txBody>
          <a:bodyPr wrap="square" rtlCol="0">
            <a:spAutoFit/>
          </a:bodyPr>
          <a:lstStyle/>
          <a:p>
            <a:pPr>
              <a:defRPr/>
            </a:pPr>
            <a:r>
              <a:rPr lang="en-US" sz="1400" b="1">
                <a:solidFill>
                  <a:prstClr val="black"/>
                </a:solidFill>
              </a:rPr>
              <a:t>Integrated Plan Interventions: </a:t>
            </a:r>
            <a:r>
              <a:rPr lang="en-US" sz="1400">
                <a:solidFill>
                  <a:prstClr val="black"/>
                </a:solidFill>
              </a:rPr>
              <a:t>Redesigned probation workshops to increase participation of students on academic probation and provided professional development for faculty, SI’s and tutors in the Student Success Center, the Writing Lab and Library.</a:t>
            </a:r>
          </a:p>
          <a:p>
            <a:pPr lvl="0">
              <a:defRPr/>
            </a:pPr>
            <a:endParaRPr lang="en-US" sz="1400">
              <a:solidFill>
                <a:prstClr val="black"/>
              </a:solidFill>
            </a:endParaRPr>
          </a:p>
          <a:p>
            <a:pPr>
              <a:defRPr/>
            </a:pPr>
            <a:r>
              <a:rPr lang="en-US" sz="1400" b="1">
                <a:solidFill>
                  <a:prstClr val="black"/>
                </a:solidFill>
              </a:rPr>
              <a:t>Resources: </a:t>
            </a:r>
            <a:r>
              <a:rPr lang="en-US" sz="1400">
                <a:solidFill>
                  <a:prstClr val="black"/>
                </a:solidFill>
              </a:rPr>
              <a:t>Professional development for faculty, SI’s and tutors in the Student Success Center, the Writing Lab, and the Library.</a:t>
            </a:r>
            <a:endParaRPr lang="en-US" sz="1400" dirty="0">
              <a:solidFill>
                <a:prstClr val="black"/>
              </a:solidFill>
            </a:endParaRPr>
          </a:p>
        </p:txBody>
      </p:sp>
      <p:pic>
        <p:nvPicPr>
          <p:cNvPr id="3" name="Picture 2"/>
          <p:cNvPicPr>
            <a:picLocks noChangeAspect="1"/>
          </p:cNvPicPr>
          <p:nvPr/>
        </p:nvPicPr>
        <p:blipFill>
          <a:blip r:embed="rId4"/>
          <a:stretch>
            <a:fillRect/>
          </a:stretch>
        </p:blipFill>
        <p:spPr>
          <a:xfrm>
            <a:off x="6096000" y="2743200"/>
            <a:ext cx="2286905" cy="1237178"/>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6705600" y="1600201"/>
            <a:ext cx="1600200" cy="923330"/>
          </a:xfrm>
          <a:prstGeom prst="rect">
            <a:avLst/>
          </a:prstGeom>
          <a:noFill/>
        </p:spPr>
        <p:txBody>
          <a:bodyPr wrap="square" rtlCol="0">
            <a:spAutoFit/>
          </a:bodyPr>
          <a:lstStyle/>
          <a:p>
            <a:r>
              <a:rPr lang="en-US" dirty="0"/>
              <a:t>Target: 2% annual increase</a:t>
            </a:r>
          </a:p>
        </p:txBody>
      </p:sp>
    </p:spTree>
    <p:extLst>
      <p:ext uri="{BB962C8B-B14F-4D97-AF65-F5344CB8AC3E}">
        <p14:creationId xmlns:p14="http://schemas.microsoft.com/office/powerpoint/2010/main" val="3085562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alphaModFix amt="10000"/>
          </a:blip>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7848600" cy="944562"/>
          </a:xfrm>
        </p:spPr>
        <p:txBody>
          <a:bodyPr/>
          <a:lstStyle/>
          <a:p>
            <a:pPr algn="ctr"/>
            <a:r>
              <a:rPr lang="en-US" sz="1800" dirty="0"/>
              <a:t>The percent of students completing transfer level English in their second year at Valley increased from 22% in the 2010-11 cohort to 26% in the 2014-2015 cohort, an increase of 4%.</a:t>
            </a:r>
          </a:p>
        </p:txBody>
      </p:sp>
      <p:graphicFrame>
        <p:nvGraphicFramePr>
          <p:cNvPr id="4" name="Content Placeholder 5"/>
          <p:cNvGraphicFramePr>
            <a:graphicFrameLocks/>
          </p:cNvGraphicFramePr>
          <p:nvPr>
            <p:extLst/>
          </p:nvPr>
        </p:nvGraphicFramePr>
        <p:xfrm>
          <a:off x="457200" y="1600201"/>
          <a:ext cx="6248400" cy="327659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685800" y="4876800"/>
            <a:ext cx="6400800" cy="1384995"/>
          </a:xfrm>
          <a:prstGeom prst="rect">
            <a:avLst/>
          </a:prstGeom>
          <a:noFill/>
        </p:spPr>
        <p:txBody>
          <a:bodyPr wrap="square" rtlCol="0">
            <a:spAutoFit/>
          </a:bodyPr>
          <a:lstStyle/>
          <a:p>
            <a:pPr>
              <a:defRPr/>
            </a:pPr>
            <a:r>
              <a:rPr lang="en-US" sz="1400" b="1">
                <a:solidFill>
                  <a:prstClr val="black"/>
                </a:solidFill>
              </a:rPr>
              <a:t>Integrated Plan Interventions</a:t>
            </a:r>
            <a:r>
              <a:rPr lang="en-US" sz="1400">
                <a:solidFill>
                  <a:prstClr val="black"/>
                </a:solidFill>
              </a:rPr>
              <a:t>: Provided extended orientation and assessment prep courses/workshops, bridge programs, redesign the developmental education sequence.</a:t>
            </a:r>
          </a:p>
          <a:p>
            <a:pPr>
              <a:defRPr/>
            </a:pPr>
            <a:endParaRPr lang="en-US" sz="1400">
              <a:solidFill>
                <a:prstClr val="black"/>
              </a:solidFill>
            </a:endParaRPr>
          </a:p>
          <a:p>
            <a:pPr>
              <a:defRPr/>
            </a:pPr>
            <a:r>
              <a:rPr lang="en-US" sz="1400" b="1">
                <a:solidFill>
                  <a:prstClr val="black"/>
                </a:solidFill>
              </a:rPr>
              <a:t>Resources: </a:t>
            </a:r>
            <a:r>
              <a:rPr lang="en-US" sz="1400">
                <a:solidFill>
                  <a:prstClr val="black"/>
                </a:solidFill>
              </a:rPr>
              <a:t>Expanded orientation and assessment options for students, created workshops, established bridge programs, developed new courses.</a:t>
            </a:r>
            <a:endParaRPr lang="en-US" sz="1400" b="1" dirty="0">
              <a:solidFill>
                <a:prstClr val="black"/>
              </a:solidFill>
            </a:endParaRPr>
          </a:p>
        </p:txBody>
      </p:sp>
      <p:pic>
        <p:nvPicPr>
          <p:cNvPr id="3" name="Picture 2"/>
          <p:cNvPicPr>
            <a:picLocks noChangeAspect="1"/>
          </p:cNvPicPr>
          <p:nvPr/>
        </p:nvPicPr>
        <p:blipFill>
          <a:blip r:embed="rId4"/>
          <a:stretch>
            <a:fillRect/>
          </a:stretch>
        </p:blipFill>
        <p:spPr>
          <a:xfrm>
            <a:off x="5562600" y="1086779"/>
            <a:ext cx="2490248" cy="1865281"/>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6858000" y="3429000"/>
            <a:ext cx="1371600" cy="923330"/>
          </a:xfrm>
          <a:prstGeom prst="rect">
            <a:avLst/>
          </a:prstGeom>
          <a:noFill/>
        </p:spPr>
        <p:txBody>
          <a:bodyPr wrap="square" rtlCol="0">
            <a:spAutoFit/>
          </a:bodyPr>
          <a:lstStyle/>
          <a:p>
            <a:r>
              <a:rPr lang="en-US" dirty="0"/>
              <a:t>Target: 2% annual increase</a:t>
            </a:r>
          </a:p>
        </p:txBody>
      </p:sp>
    </p:spTree>
    <p:extLst>
      <p:ext uri="{BB962C8B-B14F-4D97-AF65-F5344CB8AC3E}">
        <p14:creationId xmlns:p14="http://schemas.microsoft.com/office/powerpoint/2010/main" val="2106549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alphaModFix amt="10000"/>
          </a:blip>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7848600" cy="944562"/>
          </a:xfrm>
        </p:spPr>
        <p:txBody>
          <a:bodyPr/>
          <a:lstStyle/>
          <a:p>
            <a:pPr algn="ctr"/>
            <a:r>
              <a:rPr lang="en-US" sz="1800" dirty="0"/>
              <a:t>The percent of students completing transfer level math in their second year at Valley increased from 18% in the 2010-11 cohort to 22% in the 2014-2015 cohort, an increase of 4%.</a:t>
            </a:r>
          </a:p>
        </p:txBody>
      </p:sp>
      <p:graphicFrame>
        <p:nvGraphicFramePr>
          <p:cNvPr id="4" name="Content Placeholder 5"/>
          <p:cNvGraphicFramePr>
            <a:graphicFrameLocks/>
          </p:cNvGraphicFramePr>
          <p:nvPr>
            <p:extLst/>
          </p:nvPr>
        </p:nvGraphicFramePr>
        <p:xfrm>
          <a:off x="457200" y="1600201"/>
          <a:ext cx="6248400" cy="327659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685800" y="4876800"/>
            <a:ext cx="6400800" cy="1169551"/>
          </a:xfrm>
          <a:prstGeom prst="rect">
            <a:avLst/>
          </a:prstGeom>
          <a:noFill/>
        </p:spPr>
        <p:txBody>
          <a:bodyPr wrap="square" rtlCol="0">
            <a:spAutoFit/>
          </a:bodyPr>
          <a:lstStyle/>
          <a:p>
            <a:pPr lvl="0">
              <a:defRPr/>
            </a:pPr>
            <a:r>
              <a:rPr lang="en-US" sz="1400" b="1" dirty="0">
                <a:solidFill>
                  <a:prstClr val="black"/>
                </a:solidFill>
              </a:rPr>
              <a:t>Integrated Plan Interventions: </a:t>
            </a:r>
            <a:r>
              <a:rPr lang="en-US" sz="1400" dirty="0">
                <a:solidFill>
                  <a:prstClr val="black"/>
                </a:solidFill>
              </a:rPr>
              <a:t>Expanded supplemental instruction across the disciplines cohort.</a:t>
            </a:r>
          </a:p>
          <a:p>
            <a:pPr lvl="0">
              <a:defRPr/>
            </a:pPr>
            <a:endParaRPr lang="en-US" sz="1400" dirty="0">
              <a:solidFill>
                <a:prstClr val="black"/>
              </a:solidFill>
            </a:endParaRPr>
          </a:p>
          <a:p>
            <a:pPr lvl="0">
              <a:defRPr/>
            </a:pPr>
            <a:r>
              <a:rPr lang="en-US" sz="1400" b="1" dirty="0">
                <a:solidFill>
                  <a:prstClr val="black"/>
                </a:solidFill>
              </a:rPr>
              <a:t>Resources: </a:t>
            </a:r>
            <a:r>
              <a:rPr lang="en-US" sz="1400" dirty="0">
                <a:solidFill>
                  <a:prstClr val="black"/>
                </a:solidFill>
              </a:rPr>
              <a:t>Increased the number of supplemental instructors (students) across the disciplines</a:t>
            </a:r>
          </a:p>
        </p:txBody>
      </p:sp>
      <p:pic>
        <p:nvPicPr>
          <p:cNvPr id="3" name="Picture 2"/>
          <p:cNvPicPr>
            <a:picLocks noChangeAspect="1"/>
          </p:cNvPicPr>
          <p:nvPr/>
        </p:nvPicPr>
        <p:blipFill>
          <a:blip r:embed="rId4"/>
          <a:stretch>
            <a:fillRect/>
          </a:stretch>
        </p:blipFill>
        <p:spPr>
          <a:xfrm>
            <a:off x="6010275" y="1104900"/>
            <a:ext cx="2143125" cy="213360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6705600" y="3505200"/>
            <a:ext cx="1447800" cy="923330"/>
          </a:xfrm>
          <a:prstGeom prst="rect">
            <a:avLst/>
          </a:prstGeom>
          <a:noFill/>
        </p:spPr>
        <p:txBody>
          <a:bodyPr wrap="square" rtlCol="0">
            <a:spAutoFit/>
          </a:bodyPr>
          <a:lstStyle/>
          <a:p>
            <a:r>
              <a:rPr lang="en-US" dirty="0"/>
              <a:t>Target: 2% annual increase</a:t>
            </a:r>
          </a:p>
        </p:txBody>
      </p:sp>
    </p:spTree>
    <p:extLst>
      <p:ext uri="{BB962C8B-B14F-4D97-AF65-F5344CB8AC3E}">
        <p14:creationId xmlns:p14="http://schemas.microsoft.com/office/powerpoint/2010/main" val="420677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alphaModFix amt="10000"/>
          </a:blip>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7848600" cy="944562"/>
          </a:xfrm>
        </p:spPr>
        <p:txBody>
          <a:bodyPr/>
          <a:lstStyle/>
          <a:p>
            <a:pPr algn="ctr"/>
            <a:r>
              <a:rPr lang="en-US" sz="1800" dirty="0"/>
              <a:t>The median percent increase in wages for CTE students increased from 5% in the 2009-10 cohort to 28% in the 2013-14 cohort, a 23% increase.</a:t>
            </a:r>
          </a:p>
        </p:txBody>
      </p:sp>
      <p:graphicFrame>
        <p:nvGraphicFramePr>
          <p:cNvPr id="4" name="Content Placeholder 5"/>
          <p:cNvGraphicFramePr>
            <a:graphicFrameLocks/>
          </p:cNvGraphicFramePr>
          <p:nvPr>
            <p:extLst/>
          </p:nvPr>
        </p:nvGraphicFramePr>
        <p:xfrm>
          <a:off x="457200" y="1600201"/>
          <a:ext cx="6248400" cy="327659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685800" y="4888469"/>
            <a:ext cx="6400800" cy="1384995"/>
          </a:xfrm>
          <a:prstGeom prst="rect">
            <a:avLst/>
          </a:prstGeom>
          <a:noFill/>
        </p:spPr>
        <p:txBody>
          <a:bodyPr wrap="square" rtlCol="0">
            <a:spAutoFit/>
          </a:bodyPr>
          <a:lstStyle/>
          <a:p>
            <a:pPr lvl="0">
              <a:defRPr/>
            </a:pPr>
            <a:r>
              <a:rPr lang="en-US" sz="1400" b="1">
                <a:solidFill>
                  <a:prstClr val="black"/>
                </a:solidFill>
              </a:rPr>
              <a:t>Integrated Plan Interventions: </a:t>
            </a:r>
            <a:r>
              <a:rPr lang="en-US" sz="1400">
                <a:solidFill>
                  <a:prstClr val="black"/>
                </a:solidFill>
              </a:rPr>
              <a:t>Created certificates that prepare students with skills to enter the workforce.  Included salary and job opportunity information on promotional materials.</a:t>
            </a:r>
            <a:r>
              <a:rPr lang="en-US" sz="1400" b="1">
                <a:solidFill>
                  <a:prstClr val="black"/>
                </a:solidFill>
              </a:rPr>
              <a:t> </a:t>
            </a:r>
          </a:p>
          <a:p>
            <a:pPr lvl="0">
              <a:defRPr/>
            </a:pPr>
            <a:endParaRPr lang="en-US" sz="1400">
              <a:solidFill>
                <a:prstClr val="black"/>
              </a:solidFill>
            </a:endParaRPr>
          </a:p>
          <a:p>
            <a:pPr lvl="0">
              <a:defRPr/>
            </a:pPr>
            <a:r>
              <a:rPr lang="en-US" sz="1400" b="1">
                <a:solidFill>
                  <a:prstClr val="black"/>
                </a:solidFill>
              </a:rPr>
              <a:t>Resources:  </a:t>
            </a:r>
            <a:r>
              <a:rPr lang="en-US" sz="1400">
                <a:solidFill>
                  <a:prstClr val="black"/>
                </a:solidFill>
              </a:rPr>
              <a:t>Marketing materials, faculty training and support for curriculum development.</a:t>
            </a:r>
            <a:endParaRPr lang="en-US" sz="1400" dirty="0">
              <a:solidFill>
                <a:prstClr val="black"/>
              </a:solidFill>
            </a:endParaRPr>
          </a:p>
        </p:txBody>
      </p:sp>
      <p:pic>
        <p:nvPicPr>
          <p:cNvPr id="3" name="Picture 2"/>
          <p:cNvPicPr>
            <a:picLocks noChangeAspect="1"/>
          </p:cNvPicPr>
          <p:nvPr/>
        </p:nvPicPr>
        <p:blipFill>
          <a:blip r:embed="rId4"/>
          <a:stretch>
            <a:fillRect/>
          </a:stretch>
        </p:blipFill>
        <p:spPr>
          <a:xfrm>
            <a:off x="6362700" y="1429327"/>
            <a:ext cx="1790700" cy="179070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6934200" y="3581400"/>
            <a:ext cx="1143000" cy="369332"/>
          </a:xfrm>
          <a:prstGeom prst="rect">
            <a:avLst/>
          </a:prstGeom>
          <a:noFill/>
        </p:spPr>
        <p:txBody>
          <a:bodyPr wrap="square" rtlCol="0">
            <a:spAutoFit/>
          </a:bodyPr>
          <a:lstStyle/>
          <a:p>
            <a:r>
              <a:rPr lang="en-US" dirty="0"/>
              <a:t>No target</a:t>
            </a:r>
          </a:p>
        </p:txBody>
      </p:sp>
    </p:spTree>
    <p:extLst>
      <p:ext uri="{BB962C8B-B14F-4D97-AF65-F5344CB8AC3E}">
        <p14:creationId xmlns:p14="http://schemas.microsoft.com/office/powerpoint/2010/main" val="975829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alphaModFix amt="10000"/>
          </a:blip>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7848600" cy="944562"/>
          </a:xfrm>
        </p:spPr>
        <p:txBody>
          <a:bodyPr/>
          <a:lstStyle/>
          <a:p>
            <a:pPr algn="ctr"/>
            <a:r>
              <a:rPr lang="en-US" sz="1800" dirty="0"/>
              <a:t>District KPI 1.3: The total number of </a:t>
            </a:r>
            <a:r>
              <a:rPr lang="en-US" sz="2000" dirty="0"/>
              <a:t>degrees</a:t>
            </a:r>
            <a:r>
              <a:rPr lang="en-US" sz="1800" dirty="0"/>
              <a:t> and certificates earned increased from 1,225 in 2012-13 to 1,754 in 2016-17, a 43% increase.</a:t>
            </a:r>
          </a:p>
        </p:txBody>
      </p:sp>
      <p:graphicFrame>
        <p:nvGraphicFramePr>
          <p:cNvPr id="4" name="Content Placeholder 5"/>
          <p:cNvGraphicFramePr>
            <a:graphicFrameLocks/>
          </p:cNvGraphicFramePr>
          <p:nvPr>
            <p:extLst/>
          </p:nvPr>
        </p:nvGraphicFramePr>
        <p:xfrm>
          <a:off x="457200" y="1600201"/>
          <a:ext cx="6248400" cy="327659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685800" y="4876800"/>
            <a:ext cx="6400800" cy="1169551"/>
          </a:xfrm>
          <a:prstGeom prst="rect">
            <a:avLst/>
          </a:prstGeom>
          <a:noFill/>
        </p:spPr>
        <p:txBody>
          <a:bodyPr wrap="square" rtlCol="0">
            <a:spAutoFit/>
          </a:bodyPr>
          <a:lstStyle/>
          <a:p>
            <a:pPr>
              <a:defRPr/>
            </a:pPr>
            <a:r>
              <a:rPr lang="en-US" sz="1400" b="1">
                <a:solidFill>
                  <a:prstClr val="black"/>
                </a:solidFill>
              </a:rPr>
              <a:t>Integrated Plan Interventions: </a:t>
            </a:r>
            <a:r>
              <a:rPr lang="en-US" sz="1400">
                <a:solidFill>
                  <a:prstClr val="black"/>
                </a:solidFill>
              </a:rPr>
              <a:t>Mandated counseling and services for targeted student populations.</a:t>
            </a:r>
          </a:p>
          <a:p>
            <a:pPr lvl="0">
              <a:defRPr/>
            </a:pPr>
            <a:endParaRPr lang="en-US" sz="1400">
              <a:solidFill>
                <a:prstClr val="black"/>
              </a:solidFill>
            </a:endParaRPr>
          </a:p>
          <a:p>
            <a:pPr lvl="0">
              <a:defRPr/>
            </a:pPr>
            <a:r>
              <a:rPr lang="en-US" sz="1400" b="1">
                <a:solidFill>
                  <a:prstClr val="black"/>
                </a:solidFill>
              </a:rPr>
              <a:t>Resources: </a:t>
            </a:r>
            <a:r>
              <a:rPr lang="en-US" sz="1400">
                <a:solidFill>
                  <a:prstClr val="black"/>
                </a:solidFill>
              </a:rPr>
              <a:t>Increased access to counseling services including educational planning to increase retention and completion.</a:t>
            </a:r>
            <a:endParaRPr lang="en-US" sz="1400" dirty="0">
              <a:solidFill>
                <a:prstClr val="black"/>
              </a:solidFill>
            </a:endParaRPr>
          </a:p>
        </p:txBody>
      </p:sp>
      <p:pic>
        <p:nvPicPr>
          <p:cNvPr id="3" name="Picture 2"/>
          <p:cNvPicPr>
            <a:picLocks noChangeAspect="1"/>
          </p:cNvPicPr>
          <p:nvPr/>
        </p:nvPicPr>
        <p:blipFill>
          <a:blip r:embed="rId4"/>
          <a:stretch>
            <a:fillRect/>
          </a:stretch>
        </p:blipFill>
        <p:spPr>
          <a:xfrm>
            <a:off x="6573982" y="2286000"/>
            <a:ext cx="1752600" cy="13127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68226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6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a:t>District KPI 1.6: The course success rate remained about the</a:t>
            </a:r>
            <a:br>
              <a:rPr lang="en-US" sz="2000" b="1" dirty="0"/>
            </a:br>
            <a:r>
              <a:rPr lang="en-US" sz="2000" b="1" dirty="0"/>
              <a:t>same from 2012-13 to 2016-17, ranging from 73% to 74%.</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45438201"/>
              </p:ext>
            </p:extLst>
          </p:nvPr>
        </p:nvGraphicFramePr>
        <p:xfrm>
          <a:off x="228600" y="1417638"/>
          <a:ext cx="6858000" cy="3763961"/>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228600" y="5181600"/>
            <a:ext cx="8763000" cy="954107"/>
          </a:xfrm>
          <a:prstGeom prst="rect">
            <a:avLst/>
          </a:prstGeom>
          <a:noFill/>
        </p:spPr>
        <p:txBody>
          <a:bodyPr wrap="square" rtlCol="0">
            <a:spAutoFit/>
          </a:bodyPr>
          <a:lstStyle/>
          <a:p>
            <a:r>
              <a:rPr lang="en-US" sz="1400" b="1" dirty="0"/>
              <a:t>Integrated Plan Interventions: </a:t>
            </a:r>
            <a:r>
              <a:rPr lang="en-US" sz="1400" dirty="0"/>
              <a:t>Implement embedded tutoring and tutor training. Implement Starfish retention tools and follow-up services. Provide technology training to meet the needs of diverse learners.</a:t>
            </a:r>
            <a:endParaRPr lang="en-US" sz="1400" b="1" dirty="0"/>
          </a:p>
          <a:p>
            <a:r>
              <a:rPr lang="en-US" sz="1400" b="1" dirty="0"/>
              <a:t>Resources:  </a:t>
            </a:r>
            <a:r>
              <a:rPr lang="en-US" sz="1400" dirty="0"/>
              <a:t>Foster Youth Counselor, Starfish Early Alert, Student Success Advisors, Tutoring, professional development regarding high engagement teaching techniques.  Technology Success Center and staffing. Starfish retention tool.</a:t>
            </a:r>
          </a:p>
        </p:txBody>
      </p:sp>
      <p:sp>
        <p:nvSpPr>
          <p:cNvPr id="9" name="TextBox 8"/>
          <p:cNvSpPr txBox="1"/>
          <p:nvPr/>
        </p:nvSpPr>
        <p:spPr>
          <a:xfrm>
            <a:off x="7467600" y="1752600"/>
            <a:ext cx="1905000" cy="646331"/>
          </a:xfrm>
          <a:prstGeom prst="rect">
            <a:avLst/>
          </a:prstGeom>
          <a:noFill/>
        </p:spPr>
        <p:txBody>
          <a:bodyPr wrap="square" rtlCol="0">
            <a:spAutoFit/>
          </a:bodyPr>
          <a:lstStyle/>
          <a:p>
            <a:r>
              <a:rPr lang="en-US" b="1" dirty="0"/>
              <a:t>Target: 73%</a:t>
            </a:r>
          </a:p>
          <a:p>
            <a:r>
              <a:rPr lang="en-US" b="1" dirty="0"/>
              <a:t>Met</a:t>
            </a:r>
          </a:p>
        </p:txBody>
      </p:sp>
    </p:spTree>
    <p:extLst>
      <p:ext uri="{BB962C8B-B14F-4D97-AF65-F5344CB8AC3E}">
        <p14:creationId xmlns:p14="http://schemas.microsoft.com/office/powerpoint/2010/main" val="297166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7000"/>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a:t>District KPI 1.2: There was no change from 2012-13 to 2016-17 in the fall-to- spring retention, or persistence rate (71%)</a:t>
            </a:r>
            <a:br>
              <a:rPr lang="en-US" sz="2000" b="1" dirty="0"/>
            </a:br>
            <a:endParaRPr lang="en-US" sz="2000"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20030718"/>
              </p:ext>
            </p:extLst>
          </p:nvPr>
        </p:nvGraphicFramePr>
        <p:xfrm>
          <a:off x="228600" y="990928"/>
          <a:ext cx="6705600" cy="35814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228600" y="4648200"/>
            <a:ext cx="8763000" cy="1183735"/>
          </a:xfrm>
          <a:prstGeom prst="rect">
            <a:avLst/>
          </a:prstGeom>
          <a:noFill/>
        </p:spPr>
        <p:txBody>
          <a:bodyPr wrap="square" rtlCol="0">
            <a:spAutoFit/>
          </a:bodyPr>
          <a:lstStyle/>
          <a:p>
            <a:r>
              <a:rPr lang="en-US" sz="1400" b="1" dirty="0"/>
              <a:t>Integrated Plan Interventions </a:t>
            </a:r>
            <a:r>
              <a:rPr lang="en-US" sz="1400" dirty="0"/>
              <a:t>: Provide professional development to faculty and staff regarding retention strategies,  universal design curriculum, instruction, and service, cultural competency, and best practices. Implement Hobson’s educational planning and degree audit, Starfish retention tools. Online and face-to-face workshops to promote student success.</a:t>
            </a:r>
          </a:p>
          <a:p>
            <a:r>
              <a:rPr lang="en-US" sz="1400" dirty="0"/>
              <a:t>.</a:t>
            </a:r>
          </a:p>
        </p:txBody>
      </p:sp>
      <p:sp>
        <p:nvSpPr>
          <p:cNvPr id="9" name="TextBox 8"/>
          <p:cNvSpPr txBox="1"/>
          <p:nvPr/>
        </p:nvSpPr>
        <p:spPr>
          <a:xfrm>
            <a:off x="7162800" y="1905000"/>
            <a:ext cx="1676400" cy="646331"/>
          </a:xfrm>
          <a:prstGeom prst="rect">
            <a:avLst/>
          </a:prstGeom>
          <a:noFill/>
        </p:spPr>
        <p:txBody>
          <a:bodyPr wrap="square" rtlCol="0">
            <a:spAutoFit/>
          </a:bodyPr>
          <a:lstStyle/>
          <a:p>
            <a:r>
              <a:rPr lang="en-US" b="1" dirty="0"/>
              <a:t>Target: 71.2%</a:t>
            </a:r>
          </a:p>
          <a:p>
            <a:r>
              <a:rPr lang="en-US" b="1" dirty="0"/>
              <a:t>Nearly Met</a:t>
            </a:r>
          </a:p>
        </p:txBody>
      </p:sp>
      <p:sp>
        <p:nvSpPr>
          <p:cNvPr id="3" name="TextBox 2"/>
          <p:cNvSpPr txBox="1"/>
          <p:nvPr/>
        </p:nvSpPr>
        <p:spPr>
          <a:xfrm>
            <a:off x="228600" y="5562600"/>
            <a:ext cx="8610600" cy="523220"/>
          </a:xfrm>
          <a:prstGeom prst="rect">
            <a:avLst/>
          </a:prstGeom>
          <a:noFill/>
        </p:spPr>
        <p:txBody>
          <a:bodyPr wrap="square" rtlCol="0">
            <a:spAutoFit/>
          </a:bodyPr>
          <a:lstStyle/>
          <a:p>
            <a:r>
              <a:rPr lang="en-US" sz="1400" b="1" dirty="0"/>
              <a:t>Resources: </a:t>
            </a:r>
            <a:r>
              <a:rPr lang="en-US" sz="1400" dirty="0"/>
              <a:t>Coordination and speaker costs for faculty and staff workshops on equity, basic skills, and student success topics. Faculty leadership for EPI, programming, software. Student Lingo, faculty time.</a:t>
            </a:r>
          </a:p>
        </p:txBody>
      </p:sp>
    </p:spTree>
    <p:extLst>
      <p:ext uri="{BB962C8B-B14F-4D97-AF65-F5344CB8AC3E}">
        <p14:creationId xmlns:p14="http://schemas.microsoft.com/office/powerpoint/2010/main" val="3508318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alphaModFix amt="10000"/>
          </a:blip>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Session Objectives</a:t>
            </a:r>
          </a:p>
        </p:txBody>
      </p:sp>
      <p:sp>
        <p:nvSpPr>
          <p:cNvPr id="3" name="Content Placeholder 2"/>
          <p:cNvSpPr>
            <a:spLocks noGrp="1"/>
          </p:cNvSpPr>
          <p:nvPr>
            <p:ph idx="1"/>
          </p:nvPr>
        </p:nvSpPr>
        <p:spPr/>
        <p:txBody>
          <a:bodyPr/>
          <a:lstStyle/>
          <a:p>
            <a:r>
              <a:rPr lang="en-US" dirty="0"/>
              <a:t>Student Voices</a:t>
            </a:r>
          </a:p>
          <a:p>
            <a:r>
              <a:rPr lang="en-US" dirty="0"/>
              <a:t>Review background and history of Student Success Initiatives</a:t>
            </a:r>
          </a:p>
          <a:p>
            <a:r>
              <a:rPr lang="en-US" dirty="0"/>
              <a:t>Highlight student success indicators at both colleges</a:t>
            </a:r>
          </a:p>
          <a:p>
            <a:r>
              <a:rPr lang="en-US" dirty="0"/>
              <a:t>Review goals and resources</a:t>
            </a:r>
          </a:p>
          <a:p>
            <a:r>
              <a:rPr lang="en-US" dirty="0"/>
              <a:t>Describe next steps, e.g. Guided Pathways</a:t>
            </a:r>
          </a:p>
          <a:p>
            <a:r>
              <a:rPr lang="en-US" dirty="0"/>
              <a:t>Discussion</a:t>
            </a:r>
          </a:p>
        </p:txBody>
      </p:sp>
      <p:pic>
        <p:nvPicPr>
          <p:cNvPr id="4" name="Picture 3"/>
          <p:cNvPicPr>
            <a:picLocks noChangeAspect="1"/>
          </p:cNvPicPr>
          <p:nvPr/>
        </p:nvPicPr>
        <p:blipFill>
          <a:blip r:embed="rId3"/>
          <a:stretch>
            <a:fillRect/>
          </a:stretch>
        </p:blipFill>
        <p:spPr>
          <a:xfrm>
            <a:off x="4876800" y="4267200"/>
            <a:ext cx="3286125" cy="13906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429837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6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a:t>The percentage of students completing transfer level English in their second year at CHC grew from 49% in the 2010-11 cohort to 61% in the 2014-2015 cohort, an increase of 12%.</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26334408"/>
              </p:ext>
            </p:extLst>
          </p:nvPr>
        </p:nvGraphicFramePr>
        <p:xfrm>
          <a:off x="152400" y="1219200"/>
          <a:ext cx="7010400" cy="3733799"/>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457200" y="4876803"/>
            <a:ext cx="8077200" cy="1169551"/>
          </a:xfrm>
          <a:prstGeom prst="rect">
            <a:avLst/>
          </a:prstGeom>
          <a:noFill/>
        </p:spPr>
        <p:txBody>
          <a:bodyPr wrap="square" rtlCol="0">
            <a:spAutoFit/>
          </a:bodyPr>
          <a:lstStyle/>
          <a:p>
            <a:r>
              <a:rPr lang="en-US" sz="1400" b="1" dirty="0"/>
              <a:t>Integrated Plan Interventions </a:t>
            </a:r>
            <a:r>
              <a:rPr lang="en-US" sz="1400" dirty="0"/>
              <a:t>: The English Department plans to implement multiple measures assessment and the California Acceleration Project. Embedded and non-embedded tutoring in writing and reading.</a:t>
            </a:r>
            <a:endParaRPr lang="en-US" sz="1400" b="1" dirty="0"/>
          </a:p>
          <a:p>
            <a:endParaRPr lang="en-US" sz="1400" b="1" dirty="0"/>
          </a:p>
          <a:p>
            <a:r>
              <a:rPr lang="en-US" sz="1400" b="1" dirty="0"/>
              <a:t>Resources </a:t>
            </a:r>
            <a:r>
              <a:rPr lang="en-US" sz="1400" dirty="0"/>
              <a:t>: Faculty overload, part-time faculty hourly pay for implementation of CAP, Classified overload for multiples measures revision, programming costs, tutoring.</a:t>
            </a:r>
          </a:p>
        </p:txBody>
      </p:sp>
      <p:sp>
        <p:nvSpPr>
          <p:cNvPr id="9" name="TextBox 8"/>
          <p:cNvSpPr txBox="1"/>
          <p:nvPr/>
        </p:nvSpPr>
        <p:spPr>
          <a:xfrm>
            <a:off x="7543800" y="1828800"/>
            <a:ext cx="1905000" cy="369332"/>
          </a:xfrm>
          <a:prstGeom prst="rect">
            <a:avLst/>
          </a:prstGeom>
          <a:noFill/>
        </p:spPr>
        <p:txBody>
          <a:bodyPr wrap="square" rtlCol="0">
            <a:spAutoFit/>
          </a:bodyPr>
          <a:lstStyle/>
          <a:p>
            <a:r>
              <a:rPr lang="en-US" b="1" dirty="0"/>
              <a:t>No target</a:t>
            </a:r>
          </a:p>
        </p:txBody>
      </p:sp>
    </p:spTree>
    <p:extLst>
      <p:ext uri="{BB962C8B-B14F-4D97-AF65-F5344CB8AC3E}">
        <p14:creationId xmlns:p14="http://schemas.microsoft.com/office/powerpoint/2010/main" val="40383841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4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a:t>The percent of students completing transfer level math in their second year at CHC increased by 5%, from 24% in the 2010-11 cohort to 29% in the </a:t>
            </a:r>
            <a:br>
              <a:rPr lang="en-US" sz="2000" b="1" dirty="0"/>
            </a:br>
            <a:r>
              <a:rPr lang="en-US" sz="2000" b="1" dirty="0"/>
              <a:t>2014-2015 cohort.</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54729427"/>
              </p:ext>
            </p:extLst>
          </p:nvPr>
        </p:nvGraphicFramePr>
        <p:xfrm>
          <a:off x="457200" y="1447801"/>
          <a:ext cx="6858000" cy="3352799"/>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381000" y="4830763"/>
            <a:ext cx="8562975" cy="1373883"/>
          </a:xfrm>
          <a:prstGeom prst="rect">
            <a:avLst/>
          </a:prstGeom>
          <a:noFill/>
        </p:spPr>
        <p:txBody>
          <a:bodyPr wrap="square" rtlCol="0">
            <a:spAutoFit/>
          </a:bodyPr>
          <a:lstStyle/>
          <a:p>
            <a:r>
              <a:rPr lang="en-US" sz="1400" b="1" dirty="0"/>
              <a:t>Integrated Plan Interventions </a:t>
            </a:r>
            <a:r>
              <a:rPr lang="en-US" sz="1400" dirty="0"/>
              <a:t>: The math department has implemented multiple measures assessment and the California Acceleration Project.  SLA has been implemented in Math 102.</a:t>
            </a:r>
            <a:endParaRPr lang="en-US" sz="1400" b="1" dirty="0"/>
          </a:p>
          <a:p>
            <a:endParaRPr lang="en-US" sz="1400" b="1" dirty="0"/>
          </a:p>
          <a:p>
            <a:r>
              <a:rPr lang="en-US" sz="1400" b="1" dirty="0"/>
              <a:t>Resources</a:t>
            </a:r>
            <a:r>
              <a:rPr lang="en-US" sz="1400" dirty="0"/>
              <a:t>: Faculty overload, part-time faculty hourly pay for implementation of CAP, Classified overload for multiples measures revision, programming costs</a:t>
            </a:r>
          </a:p>
          <a:p>
            <a:endParaRPr lang="en-US" sz="1400" dirty="0"/>
          </a:p>
        </p:txBody>
      </p:sp>
      <p:sp>
        <p:nvSpPr>
          <p:cNvPr id="9" name="TextBox 8"/>
          <p:cNvSpPr txBox="1"/>
          <p:nvPr/>
        </p:nvSpPr>
        <p:spPr>
          <a:xfrm>
            <a:off x="7315200" y="1524000"/>
            <a:ext cx="1905000" cy="369332"/>
          </a:xfrm>
          <a:prstGeom prst="rect">
            <a:avLst/>
          </a:prstGeom>
          <a:noFill/>
        </p:spPr>
        <p:txBody>
          <a:bodyPr wrap="square" rtlCol="0">
            <a:spAutoFit/>
          </a:bodyPr>
          <a:lstStyle/>
          <a:p>
            <a:r>
              <a:rPr lang="en-US" b="1" dirty="0"/>
              <a:t>No target</a:t>
            </a:r>
          </a:p>
        </p:txBody>
      </p:sp>
    </p:spTree>
    <p:extLst>
      <p:ext uri="{BB962C8B-B14F-4D97-AF65-F5344CB8AC3E}">
        <p14:creationId xmlns:p14="http://schemas.microsoft.com/office/powerpoint/2010/main" val="25091619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7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a:t>The median percent increase in wages for CTE students rose by 13% from 10% in the 2009-10 cohort to 23% in the 2013-14 cohort.</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72710743"/>
              </p:ext>
            </p:extLst>
          </p:nvPr>
        </p:nvGraphicFramePr>
        <p:xfrm>
          <a:off x="304800" y="1295400"/>
          <a:ext cx="7200900" cy="3581401"/>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228600" y="4876801"/>
            <a:ext cx="8610600" cy="1600438"/>
          </a:xfrm>
          <a:prstGeom prst="rect">
            <a:avLst/>
          </a:prstGeom>
          <a:noFill/>
        </p:spPr>
        <p:txBody>
          <a:bodyPr wrap="square" rtlCol="0">
            <a:spAutoFit/>
          </a:bodyPr>
          <a:lstStyle/>
          <a:p>
            <a:r>
              <a:rPr lang="en-US" sz="1400" b="1" dirty="0"/>
              <a:t>Integrated Plan Interventions </a:t>
            </a:r>
            <a:r>
              <a:rPr lang="en-US" sz="1400" dirty="0"/>
              <a:t>: Increase opportunities for apprenticeships, internships, discipline-specific work experience courses, and job shadowing for CTE students. Build career ladders to a degree and transfer, when appropriate. </a:t>
            </a:r>
          </a:p>
          <a:p>
            <a:endParaRPr lang="en-US" sz="1400" dirty="0"/>
          </a:p>
          <a:p>
            <a:r>
              <a:rPr lang="en-US" sz="1400" b="1" dirty="0"/>
              <a:t>Resources: </a:t>
            </a:r>
            <a:r>
              <a:rPr lang="en-US" sz="1400" dirty="0"/>
              <a:t>Career Center Coordinator, work experience curriculum development, job placement services</a:t>
            </a:r>
          </a:p>
          <a:p>
            <a:endParaRPr lang="en-US" sz="1400" dirty="0"/>
          </a:p>
          <a:p>
            <a:endParaRPr lang="en-US" sz="1400" dirty="0"/>
          </a:p>
        </p:txBody>
      </p:sp>
      <p:sp>
        <p:nvSpPr>
          <p:cNvPr id="9" name="TextBox 8"/>
          <p:cNvSpPr txBox="1"/>
          <p:nvPr/>
        </p:nvSpPr>
        <p:spPr>
          <a:xfrm>
            <a:off x="7620000" y="1752600"/>
            <a:ext cx="1905000" cy="369332"/>
          </a:xfrm>
          <a:prstGeom prst="rect">
            <a:avLst/>
          </a:prstGeom>
          <a:noFill/>
        </p:spPr>
        <p:txBody>
          <a:bodyPr wrap="square" rtlCol="0">
            <a:spAutoFit/>
          </a:bodyPr>
          <a:lstStyle/>
          <a:p>
            <a:r>
              <a:rPr lang="en-US" b="1" dirty="0"/>
              <a:t>No target</a:t>
            </a:r>
          </a:p>
        </p:txBody>
      </p:sp>
    </p:spTree>
    <p:extLst>
      <p:ext uri="{BB962C8B-B14F-4D97-AF65-F5344CB8AC3E}">
        <p14:creationId xmlns:p14="http://schemas.microsoft.com/office/powerpoint/2010/main" val="11939225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a:t>District KPI 1.3: The total number of degrees and certificates earned increased from 730 in 2012-13 to 1,072 in 2016-17, a 47% increase.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33393393"/>
              </p:ext>
            </p:extLst>
          </p:nvPr>
        </p:nvGraphicFramePr>
        <p:xfrm>
          <a:off x="381000" y="1417638"/>
          <a:ext cx="7315200" cy="3611561"/>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228600" y="5029200"/>
            <a:ext cx="8686800" cy="1169552"/>
          </a:xfrm>
          <a:prstGeom prst="rect">
            <a:avLst/>
          </a:prstGeom>
          <a:noFill/>
        </p:spPr>
        <p:txBody>
          <a:bodyPr wrap="square" rtlCol="0">
            <a:spAutoFit/>
          </a:bodyPr>
          <a:lstStyle/>
          <a:p>
            <a:r>
              <a:rPr lang="en-US" sz="1400" b="1" dirty="0"/>
              <a:t>Integrated Plan Interventions: </a:t>
            </a:r>
            <a:r>
              <a:rPr lang="en-US" sz="1400" dirty="0"/>
              <a:t>Increase comprehensive educational planning to 100%; implement retention strategies; implement degree planner and audit, increase instructional support, such as embedded tutoring approaches, online tutoring, etc.</a:t>
            </a:r>
          </a:p>
          <a:p>
            <a:endParaRPr lang="en-US" sz="1400" b="1" dirty="0"/>
          </a:p>
          <a:p>
            <a:r>
              <a:rPr lang="en-US" sz="1400" b="1" dirty="0"/>
              <a:t>Resources </a:t>
            </a:r>
            <a:r>
              <a:rPr lang="en-US" sz="1400" dirty="0"/>
              <a:t>: Counselors, Student Success Advisors, Starfish retention tools, Hobson’s, tutors and tutor training.</a:t>
            </a:r>
          </a:p>
        </p:txBody>
      </p:sp>
      <p:sp>
        <p:nvSpPr>
          <p:cNvPr id="9" name="TextBox 8"/>
          <p:cNvSpPr txBox="1"/>
          <p:nvPr/>
        </p:nvSpPr>
        <p:spPr>
          <a:xfrm>
            <a:off x="7162800" y="2057400"/>
            <a:ext cx="1905000" cy="646331"/>
          </a:xfrm>
          <a:prstGeom prst="rect">
            <a:avLst/>
          </a:prstGeom>
          <a:noFill/>
        </p:spPr>
        <p:txBody>
          <a:bodyPr wrap="square" rtlCol="0">
            <a:spAutoFit/>
          </a:bodyPr>
          <a:lstStyle/>
          <a:p>
            <a:r>
              <a:rPr lang="en-US" b="1" dirty="0"/>
              <a:t>Target: 1066</a:t>
            </a:r>
          </a:p>
          <a:p>
            <a:r>
              <a:rPr lang="en-US" b="1" dirty="0"/>
              <a:t>Met</a:t>
            </a:r>
          </a:p>
        </p:txBody>
      </p:sp>
    </p:spTree>
    <p:extLst>
      <p:ext uri="{BB962C8B-B14F-4D97-AF65-F5344CB8AC3E}">
        <p14:creationId xmlns:p14="http://schemas.microsoft.com/office/powerpoint/2010/main" val="14518924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2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Intersection with Guided Pathways</a:t>
            </a:r>
          </a:p>
        </p:txBody>
      </p:sp>
      <p:pic>
        <p:nvPicPr>
          <p:cNvPr id="4" name="Content Placeholder 3"/>
          <p:cNvPicPr>
            <a:picLocks noGrp="1" noChangeAspect="1"/>
          </p:cNvPicPr>
          <p:nvPr>
            <p:ph idx="1"/>
          </p:nvPr>
        </p:nvPicPr>
        <p:blipFill>
          <a:blip r:embed="rId4"/>
          <a:stretch>
            <a:fillRect/>
          </a:stretch>
        </p:blipFill>
        <p:spPr>
          <a:xfrm>
            <a:off x="1219200" y="1371600"/>
            <a:ext cx="6556408" cy="4351338"/>
          </a:xfrm>
          <a:prstGeom prst="rect">
            <a:avLst/>
          </a:prstGeom>
        </p:spPr>
      </p:pic>
      <p:pic>
        <p:nvPicPr>
          <p:cNvPr id="5" name="Picture 4"/>
          <p:cNvPicPr>
            <a:picLocks noChangeAspect="1"/>
          </p:cNvPicPr>
          <p:nvPr/>
        </p:nvPicPr>
        <p:blipFill>
          <a:blip r:embed="rId5"/>
          <a:stretch>
            <a:fillRect/>
          </a:stretch>
        </p:blipFill>
        <p:spPr>
          <a:xfrm>
            <a:off x="1709871" y="3081537"/>
            <a:ext cx="652329" cy="2042337"/>
          </a:xfrm>
          <a:prstGeom prst="rect">
            <a:avLst/>
          </a:prstGeom>
        </p:spPr>
      </p:pic>
      <p:pic>
        <p:nvPicPr>
          <p:cNvPr id="6" name="Picture 5"/>
          <p:cNvPicPr>
            <a:picLocks noChangeAspect="1"/>
          </p:cNvPicPr>
          <p:nvPr/>
        </p:nvPicPr>
        <p:blipFill>
          <a:blip r:embed="rId6"/>
          <a:stretch>
            <a:fillRect/>
          </a:stretch>
        </p:blipFill>
        <p:spPr>
          <a:xfrm>
            <a:off x="3429000" y="2862062"/>
            <a:ext cx="536494" cy="2261812"/>
          </a:xfrm>
          <a:prstGeom prst="rect">
            <a:avLst/>
          </a:prstGeom>
        </p:spPr>
      </p:pic>
      <p:pic>
        <p:nvPicPr>
          <p:cNvPr id="7" name="Picture 6"/>
          <p:cNvPicPr>
            <a:picLocks noChangeAspect="1"/>
          </p:cNvPicPr>
          <p:nvPr/>
        </p:nvPicPr>
        <p:blipFill>
          <a:blip r:embed="rId7"/>
          <a:stretch>
            <a:fillRect/>
          </a:stretch>
        </p:blipFill>
        <p:spPr>
          <a:xfrm>
            <a:off x="5134444" y="3276600"/>
            <a:ext cx="542591" cy="2085013"/>
          </a:xfrm>
          <a:prstGeom prst="rect">
            <a:avLst/>
          </a:prstGeom>
        </p:spPr>
      </p:pic>
      <p:pic>
        <p:nvPicPr>
          <p:cNvPr id="9" name="Picture 8"/>
          <p:cNvPicPr>
            <a:picLocks noChangeAspect="1"/>
          </p:cNvPicPr>
          <p:nvPr/>
        </p:nvPicPr>
        <p:blipFill>
          <a:blip r:embed="rId8"/>
          <a:stretch>
            <a:fillRect/>
          </a:stretch>
        </p:blipFill>
        <p:spPr>
          <a:xfrm>
            <a:off x="6747263" y="3276600"/>
            <a:ext cx="536494" cy="2078916"/>
          </a:xfrm>
          <a:prstGeom prst="rect">
            <a:avLst/>
          </a:prstGeom>
        </p:spPr>
      </p:pic>
    </p:spTree>
    <p:extLst>
      <p:ext uri="{BB962C8B-B14F-4D97-AF65-F5344CB8AC3E}">
        <p14:creationId xmlns:p14="http://schemas.microsoft.com/office/powerpoint/2010/main" val="15073510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sz="2400" dirty="0"/>
              <a:t>Clarify the Path		</a:t>
            </a:r>
          </a:p>
        </p:txBody>
      </p:sp>
      <p:sp>
        <p:nvSpPr>
          <p:cNvPr id="3" name="Content Placeholder 2"/>
          <p:cNvSpPr>
            <a:spLocks noGrp="1"/>
          </p:cNvSpPr>
          <p:nvPr>
            <p:ph sz="half" idx="2"/>
          </p:nvPr>
        </p:nvSpPr>
        <p:spPr/>
        <p:txBody>
          <a:bodyPr/>
          <a:lstStyle/>
          <a:p>
            <a:pPr fontAlgn="t">
              <a:lnSpc>
                <a:spcPct val="107000"/>
              </a:lnSpc>
              <a:spcBef>
                <a:spcPts val="0"/>
              </a:spcBef>
            </a:pPr>
            <a:r>
              <a:rPr lang="en-US" sz="2000" dirty="0">
                <a:latin typeface="Franklin Gothic Book" panose="020B0503020102020204" pitchFamily="34" charset="0"/>
              </a:rPr>
              <a:t>Intersegmental alignment, K-12 and college collaboration</a:t>
            </a:r>
            <a:endParaRPr lang="en-US" sz="2000" dirty="0">
              <a:latin typeface="Arial" panose="020B0604020202020204" pitchFamily="34" charset="0"/>
            </a:endParaRPr>
          </a:p>
          <a:p>
            <a:pPr fontAlgn="t">
              <a:spcBef>
                <a:spcPts val="0"/>
              </a:spcBef>
            </a:pPr>
            <a:r>
              <a:rPr lang="en-US" sz="2000" dirty="0">
                <a:latin typeface="Calibri" panose="020F0502020204030204" pitchFamily="34" charset="0"/>
              </a:rPr>
              <a:t>Examination of course sequencing and scheduling</a:t>
            </a:r>
            <a:endParaRPr lang="en-US" sz="2000" dirty="0">
              <a:latin typeface="Arial" panose="020B0604020202020204" pitchFamily="34" charset="0"/>
            </a:endParaRPr>
          </a:p>
          <a:p>
            <a:pPr fontAlgn="t">
              <a:lnSpc>
                <a:spcPct val="107000"/>
              </a:lnSpc>
              <a:spcBef>
                <a:spcPts val="0"/>
              </a:spcBef>
            </a:pPr>
            <a:r>
              <a:rPr lang="en-US" sz="2000" dirty="0">
                <a:latin typeface="Franklin Gothic Book" panose="020B0503020102020204" pitchFamily="34" charset="0"/>
              </a:rPr>
              <a:t>Student Success course</a:t>
            </a:r>
            <a:endParaRPr lang="en-US" sz="2000" dirty="0">
              <a:latin typeface="Arial" panose="020B0604020202020204" pitchFamily="34" charset="0"/>
            </a:endParaRPr>
          </a:p>
          <a:p>
            <a:pPr fontAlgn="t">
              <a:lnSpc>
                <a:spcPct val="107000"/>
              </a:lnSpc>
              <a:spcBef>
                <a:spcPts val="0"/>
              </a:spcBef>
            </a:pPr>
            <a:r>
              <a:rPr lang="en-US" sz="2000" dirty="0">
                <a:latin typeface="Franklin Gothic Book" panose="020B0503020102020204" pitchFamily="34" charset="0"/>
              </a:rPr>
              <a:t>Clear program requirements</a:t>
            </a:r>
            <a:endParaRPr lang="en-US" sz="2000" dirty="0">
              <a:latin typeface="Arial" panose="020B0604020202020204" pitchFamily="34" charset="0"/>
            </a:endParaRPr>
          </a:p>
          <a:p>
            <a:pPr fontAlgn="t">
              <a:lnSpc>
                <a:spcPct val="107000"/>
              </a:lnSpc>
              <a:spcBef>
                <a:spcPts val="0"/>
              </a:spcBef>
            </a:pPr>
            <a:r>
              <a:rPr lang="en-US" sz="2000" dirty="0">
                <a:latin typeface="Franklin Gothic Book" panose="020B0503020102020204" pitchFamily="34" charset="0"/>
              </a:rPr>
              <a:t>Professional Development</a:t>
            </a:r>
          </a:p>
          <a:p>
            <a:pPr fontAlgn="t">
              <a:lnSpc>
                <a:spcPct val="107000"/>
              </a:lnSpc>
              <a:spcBef>
                <a:spcPts val="0"/>
              </a:spcBef>
            </a:pPr>
            <a:r>
              <a:rPr lang="en-US" sz="2000" dirty="0"/>
              <a:t>Basic Skills co-requisites and two-course pathways</a:t>
            </a:r>
          </a:p>
          <a:p>
            <a:pPr fontAlgn="t">
              <a:lnSpc>
                <a:spcPct val="107000"/>
              </a:lnSpc>
              <a:spcBef>
                <a:spcPts val="0"/>
              </a:spcBef>
            </a:pPr>
            <a:r>
              <a:rPr lang="en-US" sz="2000" dirty="0"/>
              <a:t>Good decision-making tools for students</a:t>
            </a:r>
          </a:p>
          <a:p>
            <a:pPr marL="0" fontAlgn="t">
              <a:lnSpc>
                <a:spcPct val="107000"/>
              </a:lnSpc>
              <a:spcBef>
                <a:spcPts val="0"/>
              </a:spcBef>
            </a:pPr>
            <a:endParaRPr lang="en-US" sz="2000" dirty="0">
              <a:latin typeface="Arial" panose="020B0604020202020204" pitchFamily="34" charset="0"/>
            </a:endParaRPr>
          </a:p>
          <a:p>
            <a:endParaRPr lang="en-US" dirty="0"/>
          </a:p>
        </p:txBody>
      </p:sp>
      <p:sp>
        <p:nvSpPr>
          <p:cNvPr id="4" name="Text Placeholder 3"/>
          <p:cNvSpPr>
            <a:spLocks noGrp="1"/>
          </p:cNvSpPr>
          <p:nvPr>
            <p:ph type="body" sz="quarter" idx="3"/>
          </p:nvPr>
        </p:nvSpPr>
        <p:spPr/>
        <p:txBody>
          <a:bodyPr>
            <a:normAutofit/>
          </a:bodyPr>
          <a:lstStyle/>
          <a:p>
            <a:r>
              <a:rPr lang="en-US" sz="2400" dirty="0"/>
              <a:t>Enter the Path</a:t>
            </a:r>
          </a:p>
        </p:txBody>
      </p:sp>
      <p:sp>
        <p:nvSpPr>
          <p:cNvPr id="5" name="Content Placeholder 4"/>
          <p:cNvSpPr>
            <a:spLocks noGrp="1"/>
          </p:cNvSpPr>
          <p:nvPr>
            <p:ph sz="quarter" idx="4"/>
          </p:nvPr>
        </p:nvSpPr>
        <p:spPr/>
        <p:txBody>
          <a:bodyPr/>
          <a:lstStyle/>
          <a:p>
            <a:pPr fontAlgn="t"/>
            <a:r>
              <a:rPr lang="en-US" sz="2000" dirty="0"/>
              <a:t>Structured On-Boarding</a:t>
            </a:r>
          </a:p>
          <a:p>
            <a:pPr fontAlgn="t"/>
            <a:r>
              <a:rPr lang="en-US" sz="2000" dirty="0"/>
              <a:t>Guided major and career exploration</a:t>
            </a:r>
          </a:p>
          <a:p>
            <a:pPr fontAlgn="t"/>
            <a:r>
              <a:rPr lang="en-US" sz="2000" dirty="0"/>
              <a:t>Peer Mentoring</a:t>
            </a:r>
          </a:p>
          <a:p>
            <a:pPr fontAlgn="t"/>
            <a:r>
              <a:rPr lang="en-US" sz="2000" dirty="0"/>
              <a:t>Student Success course</a:t>
            </a:r>
          </a:p>
          <a:p>
            <a:pPr fontAlgn="t"/>
            <a:r>
              <a:rPr lang="en-US" sz="2000" dirty="0"/>
              <a:t>Professional Development</a:t>
            </a:r>
          </a:p>
          <a:p>
            <a:pPr fontAlgn="t"/>
            <a:r>
              <a:rPr lang="en-US" sz="2000" dirty="0"/>
              <a:t>Promise, financial aid, zero-cost textbooks</a:t>
            </a:r>
          </a:p>
          <a:p>
            <a:endParaRPr lang="en-US" dirty="0"/>
          </a:p>
        </p:txBody>
      </p:sp>
      <p:sp>
        <p:nvSpPr>
          <p:cNvPr id="6" name="Title 5"/>
          <p:cNvSpPr>
            <a:spLocks noGrp="1"/>
          </p:cNvSpPr>
          <p:nvPr>
            <p:ph type="title"/>
          </p:nvPr>
        </p:nvSpPr>
        <p:spPr/>
        <p:txBody>
          <a:bodyPr/>
          <a:lstStyle/>
          <a:p>
            <a:r>
              <a:rPr lang="en-US" b="1" dirty="0"/>
              <a:t>Pillars One and Two</a:t>
            </a:r>
          </a:p>
        </p:txBody>
      </p:sp>
    </p:spTree>
    <p:extLst>
      <p:ext uri="{BB962C8B-B14F-4D97-AF65-F5344CB8AC3E}">
        <p14:creationId xmlns:p14="http://schemas.microsoft.com/office/powerpoint/2010/main" val="18123576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sz="2400" dirty="0"/>
              <a:t>Stay on the Path</a:t>
            </a:r>
          </a:p>
        </p:txBody>
      </p:sp>
      <p:sp>
        <p:nvSpPr>
          <p:cNvPr id="3" name="Content Placeholder 2"/>
          <p:cNvSpPr>
            <a:spLocks noGrp="1"/>
          </p:cNvSpPr>
          <p:nvPr>
            <p:ph sz="half" idx="2"/>
          </p:nvPr>
        </p:nvSpPr>
        <p:spPr/>
        <p:txBody>
          <a:bodyPr>
            <a:normAutofit fontScale="92500" lnSpcReduction="10000"/>
          </a:bodyPr>
          <a:lstStyle/>
          <a:p>
            <a:pPr fontAlgn="t"/>
            <a:r>
              <a:rPr lang="en-US" sz="2000" dirty="0"/>
              <a:t>Tutoring</a:t>
            </a:r>
          </a:p>
          <a:p>
            <a:pPr fontAlgn="t"/>
            <a:r>
              <a:rPr lang="en-US" sz="2000" dirty="0"/>
              <a:t>Peer Mentoring</a:t>
            </a:r>
          </a:p>
          <a:p>
            <a:pPr fontAlgn="t"/>
            <a:r>
              <a:rPr lang="en-US" sz="2000" dirty="0"/>
              <a:t>Integrated Student Support</a:t>
            </a:r>
          </a:p>
          <a:p>
            <a:pPr fontAlgn="t"/>
            <a:r>
              <a:rPr lang="en-US" sz="2000" dirty="0"/>
              <a:t>Integrated Technology Infrastructure: Hobson’s, Starfish, Degree Audit, Career and Employment Data</a:t>
            </a:r>
          </a:p>
          <a:p>
            <a:pPr fontAlgn="t"/>
            <a:r>
              <a:rPr lang="en-US" sz="2000" dirty="0"/>
              <a:t>Professional Development</a:t>
            </a:r>
          </a:p>
          <a:p>
            <a:pPr fontAlgn="t"/>
            <a:r>
              <a:rPr lang="en-US" sz="2000" dirty="0"/>
              <a:t>Engaging teaching</a:t>
            </a:r>
          </a:p>
          <a:p>
            <a:pPr fontAlgn="t"/>
            <a:r>
              <a:rPr lang="en-US" sz="2000" dirty="0"/>
              <a:t>Applied and contextualized learning and practice</a:t>
            </a:r>
          </a:p>
          <a:p>
            <a:pPr fontAlgn="t"/>
            <a:r>
              <a:rPr lang="en-US" sz="2000" dirty="0"/>
              <a:t>Retention tools and services</a:t>
            </a:r>
          </a:p>
          <a:p>
            <a:endParaRPr lang="en-US" dirty="0"/>
          </a:p>
        </p:txBody>
      </p:sp>
      <p:sp>
        <p:nvSpPr>
          <p:cNvPr id="4" name="Text Placeholder 3"/>
          <p:cNvSpPr>
            <a:spLocks noGrp="1"/>
          </p:cNvSpPr>
          <p:nvPr>
            <p:ph type="body" sz="quarter" idx="3"/>
          </p:nvPr>
        </p:nvSpPr>
        <p:spPr/>
        <p:txBody>
          <a:bodyPr>
            <a:normAutofit/>
          </a:bodyPr>
          <a:lstStyle/>
          <a:p>
            <a:r>
              <a:rPr lang="en-US" sz="2400" dirty="0"/>
              <a:t>Ensure Learning</a:t>
            </a:r>
          </a:p>
        </p:txBody>
      </p:sp>
      <p:sp>
        <p:nvSpPr>
          <p:cNvPr id="5" name="Content Placeholder 4"/>
          <p:cNvSpPr>
            <a:spLocks noGrp="1"/>
          </p:cNvSpPr>
          <p:nvPr>
            <p:ph sz="quarter" idx="4"/>
          </p:nvPr>
        </p:nvSpPr>
        <p:spPr/>
        <p:txBody>
          <a:bodyPr/>
          <a:lstStyle/>
          <a:p>
            <a:pPr fontAlgn="t"/>
            <a:r>
              <a:rPr lang="en-US" sz="2000" dirty="0"/>
              <a:t>Tutoring, embedded models</a:t>
            </a:r>
          </a:p>
          <a:p>
            <a:pPr fontAlgn="t"/>
            <a:r>
              <a:rPr lang="en-US" sz="2000" dirty="0"/>
              <a:t>Engaging teaching techniques</a:t>
            </a:r>
          </a:p>
          <a:p>
            <a:pPr fontAlgn="t"/>
            <a:r>
              <a:rPr lang="en-US" sz="2000" dirty="0"/>
              <a:t>Professional Development</a:t>
            </a:r>
          </a:p>
          <a:p>
            <a:pPr fontAlgn="t"/>
            <a:r>
              <a:rPr lang="en-US" sz="2000" dirty="0"/>
              <a:t>Aligned Learning Outcomes</a:t>
            </a:r>
          </a:p>
          <a:p>
            <a:pPr fontAlgn="t"/>
            <a:r>
              <a:rPr lang="en-US" sz="2000" dirty="0"/>
              <a:t>Assessing and documenting learning</a:t>
            </a:r>
          </a:p>
          <a:p>
            <a:pPr fontAlgn="t"/>
            <a:r>
              <a:rPr lang="en-US" sz="2000" dirty="0"/>
              <a:t>Applied and contextualized learning and practice</a:t>
            </a:r>
          </a:p>
          <a:p>
            <a:pPr marL="0" indent="0">
              <a:buNone/>
            </a:pPr>
            <a:endParaRPr lang="en-US" dirty="0"/>
          </a:p>
        </p:txBody>
      </p:sp>
      <p:sp>
        <p:nvSpPr>
          <p:cNvPr id="6" name="Title 5"/>
          <p:cNvSpPr>
            <a:spLocks noGrp="1"/>
          </p:cNvSpPr>
          <p:nvPr>
            <p:ph type="title"/>
          </p:nvPr>
        </p:nvSpPr>
        <p:spPr/>
        <p:txBody>
          <a:bodyPr/>
          <a:lstStyle/>
          <a:p>
            <a:r>
              <a:rPr lang="en-US" b="1" dirty="0"/>
              <a:t>Pillars 3 and 4</a:t>
            </a:r>
          </a:p>
        </p:txBody>
      </p:sp>
    </p:spTree>
    <p:extLst>
      <p:ext uri="{BB962C8B-B14F-4D97-AF65-F5344CB8AC3E}">
        <p14:creationId xmlns:p14="http://schemas.microsoft.com/office/powerpoint/2010/main" val="35363316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idx="1"/>
          </p:nvPr>
        </p:nvSpPr>
        <p:spPr>
          <a:xfrm>
            <a:off x="457200" y="1143000"/>
            <a:ext cx="8229600" cy="4525963"/>
          </a:xfrm>
        </p:spPr>
        <p:txBody>
          <a:bodyPr/>
          <a:lstStyle/>
          <a:p>
            <a:r>
              <a:rPr lang="en-US" dirty="0"/>
              <a:t>Questions?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1752600"/>
            <a:ext cx="7315200" cy="3657600"/>
          </a:xfrm>
          <a:prstGeom prst="rect">
            <a:avLst/>
          </a:prstGeom>
        </p:spPr>
      </p:pic>
    </p:spTree>
    <p:extLst>
      <p:ext uri="{BB962C8B-B14F-4D97-AF65-F5344CB8AC3E}">
        <p14:creationId xmlns:p14="http://schemas.microsoft.com/office/powerpoint/2010/main" val="3701360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019800" y="151207"/>
            <a:ext cx="2959679" cy="1706168"/>
          </a:xfrm>
          <a:prstGeom prst="rect">
            <a:avLst/>
          </a:prstGeom>
        </p:spPr>
      </p:pic>
      <p:sp>
        <p:nvSpPr>
          <p:cNvPr id="2" name="Title 1"/>
          <p:cNvSpPr>
            <a:spLocks noGrp="1"/>
          </p:cNvSpPr>
          <p:nvPr>
            <p:ph type="title"/>
          </p:nvPr>
        </p:nvSpPr>
        <p:spPr>
          <a:xfrm>
            <a:off x="624320" y="461141"/>
            <a:ext cx="7529080" cy="1367659"/>
          </a:xfrm>
        </p:spPr>
        <p:txBody>
          <a:bodyPr>
            <a:normAutofit/>
          </a:bodyPr>
          <a:lstStyle/>
          <a:p>
            <a:r>
              <a:rPr lang="en-US" sz="4400" b="1" dirty="0"/>
              <a:t>Student Voices, SBVC</a:t>
            </a:r>
          </a:p>
        </p:txBody>
      </p:sp>
      <p:sp>
        <p:nvSpPr>
          <p:cNvPr id="3" name="Content Placeholder 2"/>
          <p:cNvSpPr>
            <a:spLocks noGrp="1"/>
          </p:cNvSpPr>
          <p:nvPr>
            <p:ph idx="1"/>
          </p:nvPr>
        </p:nvSpPr>
        <p:spPr/>
        <p:txBody>
          <a:bodyPr>
            <a:normAutofit fontScale="92500" lnSpcReduction="20000"/>
          </a:bodyPr>
          <a:lstStyle/>
          <a:p>
            <a:pPr lvl="0"/>
            <a:r>
              <a:rPr lang="en-US" dirty="0"/>
              <a:t>The diversity on this campus is amazing. Staff, faculty, and students are friendly. There are many programs that help students economically and academically. The campus is always clean and maintained. </a:t>
            </a:r>
          </a:p>
          <a:p>
            <a:pPr lvl="0"/>
            <a:r>
              <a:rPr lang="en-US" dirty="0">
                <a:solidFill>
                  <a:schemeClr val="accent1">
                    <a:lumMod val="75000"/>
                  </a:schemeClr>
                </a:solidFill>
              </a:rPr>
              <a:t>There is NO other campus I would want to attend. SBVC is like home to me, comfortable setting, safe, and secure. </a:t>
            </a:r>
          </a:p>
          <a:p>
            <a:pPr lvl="0"/>
            <a:r>
              <a:rPr lang="en-US" dirty="0"/>
              <a:t>SBVC professors gave me the confidence I needed to stay in school after more than 2 yrs. Out. </a:t>
            </a:r>
          </a:p>
          <a:p>
            <a:pPr lvl="0"/>
            <a:r>
              <a:rPr lang="en-US" dirty="0">
                <a:solidFill>
                  <a:schemeClr val="accent1">
                    <a:lumMod val="75000"/>
                  </a:schemeClr>
                </a:solidFill>
              </a:rPr>
              <a:t>I would highly recommend this college to anyone. </a:t>
            </a:r>
          </a:p>
          <a:p>
            <a:pPr lvl="0"/>
            <a:r>
              <a:rPr lang="en-US" dirty="0"/>
              <a:t>Nothing but great experiences at SBVC</a:t>
            </a:r>
          </a:p>
          <a:p>
            <a:pPr lvl="0"/>
            <a:r>
              <a:rPr lang="en-US" dirty="0">
                <a:solidFill>
                  <a:schemeClr val="accent1">
                    <a:lumMod val="75000"/>
                  </a:schemeClr>
                </a:solidFill>
              </a:rPr>
              <a:t>The security does an excellent job on campus, and the alert system lets all students know when an incident has occurred. </a:t>
            </a:r>
          </a:p>
          <a:p>
            <a:pPr lvl="0"/>
            <a:r>
              <a:rPr lang="en-US" dirty="0"/>
              <a:t>My Pre-Algebra SI sessions helped me retain the material where I was able to get an A in the class, thank you!</a:t>
            </a:r>
          </a:p>
          <a:p>
            <a:pPr lvl="0"/>
            <a:r>
              <a:rPr lang="en-US" dirty="0">
                <a:solidFill>
                  <a:schemeClr val="accent1">
                    <a:lumMod val="75000"/>
                  </a:schemeClr>
                </a:solidFill>
              </a:rPr>
              <a:t>SBVC is amazing!</a:t>
            </a:r>
          </a:p>
          <a:p>
            <a:pPr lvl="0"/>
            <a:r>
              <a:rPr lang="en-US" dirty="0"/>
              <a:t>Excellent campus! I’ve enjoyed all the opportunities to enjoy all the programs, clubs, and success programs to help me in my learning experience. Thank you!!!!</a:t>
            </a:r>
          </a:p>
          <a:p>
            <a:endParaRPr lang="en-US" dirty="0"/>
          </a:p>
          <a:p>
            <a:pPr marL="0" indent="0">
              <a:buNone/>
            </a:pPr>
            <a:endParaRPr lang="en-US" dirty="0"/>
          </a:p>
        </p:txBody>
      </p:sp>
    </p:spTree>
    <p:extLst>
      <p:ext uri="{BB962C8B-B14F-4D97-AF65-F5344CB8AC3E}">
        <p14:creationId xmlns:p14="http://schemas.microsoft.com/office/powerpoint/2010/main" val="2345237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685800" y="1190827"/>
            <a:ext cx="7467600" cy="5667173"/>
          </a:xfrm>
          <a:prstGeom prst="rect">
            <a:avLst/>
          </a:prstGeom>
        </p:spPr>
      </p:pic>
      <p:sp>
        <p:nvSpPr>
          <p:cNvPr id="6" name="TextBox 5"/>
          <p:cNvSpPr txBox="1"/>
          <p:nvPr/>
        </p:nvSpPr>
        <p:spPr>
          <a:xfrm>
            <a:off x="685800" y="152400"/>
            <a:ext cx="7696200" cy="1077218"/>
          </a:xfrm>
          <a:prstGeom prst="rect">
            <a:avLst/>
          </a:prstGeom>
          <a:solidFill>
            <a:schemeClr val="accent6">
              <a:lumMod val="60000"/>
              <a:lumOff val="40000"/>
            </a:schemeClr>
          </a:solidFill>
        </p:spPr>
        <p:txBody>
          <a:bodyPr wrap="square" rtlCol="0">
            <a:spAutoFit/>
          </a:bodyPr>
          <a:lstStyle/>
          <a:p>
            <a:pPr algn="ctr"/>
            <a:r>
              <a:rPr lang="en-US" sz="4400" b="1" dirty="0"/>
              <a:t>Student Voices, CHC</a:t>
            </a:r>
          </a:p>
          <a:p>
            <a:pPr algn="ctr"/>
            <a:r>
              <a:rPr lang="en-US" sz="2000" b="1" dirty="0"/>
              <a:t>What do you believe is the best thing Crafton Hills College offers?</a:t>
            </a:r>
          </a:p>
        </p:txBody>
      </p:sp>
    </p:spTree>
    <p:extLst>
      <p:ext uri="{BB962C8B-B14F-4D97-AF65-F5344CB8AC3E}">
        <p14:creationId xmlns:p14="http://schemas.microsoft.com/office/powerpoint/2010/main" val="479843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3845" y="152400"/>
            <a:ext cx="7886700" cy="580644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en-US" b="1" dirty="0"/>
              <a:t>STUDENT SUCCESS IS INTEGRATED INTO EVERYTHING WE DO</a:t>
            </a:r>
            <a:br>
              <a:rPr lang="en-US" b="1" dirty="0"/>
            </a:br>
            <a:endParaRPr lang="en-US" b="1" dirty="0"/>
          </a:p>
        </p:txBody>
      </p:sp>
    </p:spTree>
    <p:extLst>
      <p:ext uri="{BB962C8B-B14F-4D97-AF65-F5344CB8AC3E}">
        <p14:creationId xmlns:p14="http://schemas.microsoft.com/office/powerpoint/2010/main" val="2024093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Student Success Initiative: Student Success and Support Program</a:t>
            </a:r>
            <a:br>
              <a:rPr lang="en-US" b="1" dirty="0"/>
            </a:br>
            <a:endParaRPr lang="en-US" b="1" dirty="0"/>
          </a:p>
        </p:txBody>
      </p:sp>
      <p:pic>
        <p:nvPicPr>
          <p:cNvPr id="4" name="Picture 3"/>
          <p:cNvPicPr>
            <a:picLocks noChangeAspect="1"/>
          </p:cNvPicPr>
          <p:nvPr/>
        </p:nvPicPr>
        <p:blipFill>
          <a:blip r:embed="rId2"/>
          <a:stretch>
            <a:fillRect/>
          </a:stretch>
        </p:blipFill>
        <p:spPr>
          <a:xfrm>
            <a:off x="5946863" y="3962400"/>
            <a:ext cx="2602257" cy="1858755"/>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762000" y="1691323"/>
            <a:ext cx="8077200" cy="3046988"/>
          </a:xfrm>
          <a:prstGeom prst="rect">
            <a:avLst/>
          </a:prstGeom>
          <a:noFill/>
        </p:spPr>
        <p:txBody>
          <a:bodyPr wrap="square" rtlCol="0">
            <a:spAutoFit/>
          </a:bodyPr>
          <a:lstStyle/>
          <a:p>
            <a:r>
              <a:rPr lang="en-US" sz="2400" dirty="0"/>
              <a:t>(Formerly Matriculation): Enhances student access, promotes and sustains student success, ensures that students complete their courses, persist to the next term, and achieve their educational objectives through:</a:t>
            </a:r>
          </a:p>
          <a:p>
            <a:pPr marL="1200150" lvl="2" indent="-285750">
              <a:buFont typeface="Arial" panose="020B0604020202020204" pitchFamily="34" charset="0"/>
              <a:buChar char="•"/>
            </a:pPr>
            <a:r>
              <a:rPr lang="en-US" sz="2400" dirty="0"/>
              <a:t>Orientation</a:t>
            </a:r>
          </a:p>
          <a:p>
            <a:pPr marL="1200150" lvl="2" indent="-285750">
              <a:buFont typeface="Arial" panose="020B0604020202020204" pitchFamily="34" charset="0"/>
              <a:buChar char="•"/>
            </a:pPr>
            <a:r>
              <a:rPr lang="en-US" sz="2400" dirty="0"/>
              <a:t>Assessment </a:t>
            </a:r>
          </a:p>
          <a:p>
            <a:pPr marL="1200150" lvl="2" indent="-285750">
              <a:buFont typeface="Arial" panose="020B0604020202020204" pitchFamily="34" charset="0"/>
              <a:buChar char="•"/>
            </a:pPr>
            <a:r>
              <a:rPr lang="en-US" sz="2400" dirty="0"/>
              <a:t>Counseling</a:t>
            </a:r>
          </a:p>
          <a:p>
            <a:pPr marL="1200150" lvl="2" indent="-285750">
              <a:buFont typeface="Arial" panose="020B0604020202020204" pitchFamily="34" charset="0"/>
              <a:buChar char="•"/>
            </a:pPr>
            <a:r>
              <a:rPr lang="en-US" sz="2400" dirty="0"/>
              <a:t>Follow-up </a:t>
            </a:r>
          </a:p>
        </p:txBody>
      </p:sp>
    </p:spTree>
    <p:extLst>
      <p:ext uri="{BB962C8B-B14F-4D97-AF65-F5344CB8AC3E}">
        <p14:creationId xmlns:p14="http://schemas.microsoft.com/office/powerpoint/2010/main" val="4099905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Student Success Initiative: Student Equity </a:t>
            </a:r>
          </a:p>
        </p:txBody>
      </p:sp>
      <p:sp>
        <p:nvSpPr>
          <p:cNvPr id="4" name="Content Placeholder 3"/>
          <p:cNvSpPr txBox="1">
            <a:spLocks noGrp="1"/>
          </p:cNvSpPr>
          <p:nvPr>
            <p:ph idx="1"/>
          </p:nvPr>
        </p:nvSpPr>
        <p:spPr>
          <a:xfrm>
            <a:off x="610032" y="1447800"/>
            <a:ext cx="7595755" cy="5070106"/>
          </a:xfrm>
          <a:prstGeom prst="rect">
            <a:avLst/>
          </a:prstGeom>
          <a:noFill/>
        </p:spPr>
        <p:txBody>
          <a:bodyPr wrap="square" rtlCol="0">
            <a:spAutoFit/>
          </a:bodyPr>
          <a:lstStyle/>
          <a:p>
            <a:pPr marL="0" indent="0">
              <a:buNone/>
            </a:pPr>
            <a:r>
              <a:rPr lang="en-US" sz="2400" b="1" dirty="0"/>
              <a:t>Focus on increasing:</a:t>
            </a:r>
          </a:p>
          <a:p>
            <a:pPr lvl="1">
              <a:spcBef>
                <a:spcPts val="0"/>
              </a:spcBef>
            </a:pPr>
            <a:r>
              <a:rPr lang="en-US" sz="2400" dirty="0"/>
              <a:t>Access</a:t>
            </a:r>
          </a:p>
          <a:p>
            <a:pPr lvl="1">
              <a:spcBef>
                <a:spcPts val="0"/>
              </a:spcBef>
            </a:pPr>
            <a:r>
              <a:rPr lang="en-US" sz="2400" dirty="0"/>
              <a:t>Course completion</a:t>
            </a:r>
          </a:p>
          <a:p>
            <a:pPr lvl="1">
              <a:spcBef>
                <a:spcPts val="0"/>
              </a:spcBef>
            </a:pPr>
            <a:r>
              <a:rPr lang="en-US" sz="2400" dirty="0"/>
              <a:t>ESL and basic skills completion</a:t>
            </a:r>
          </a:p>
          <a:p>
            <a:pPr lvl="1">
              <a:spcBef>
                <a:spcPts val="0"/>
              </a:spcBef>
            </a:pPr>
            <a:r>
              <a:rPr lang="en-US" sz="2400" dirty="0"/>
              <a:t>Degree and certificate completion </a:t>
            </a:r>
          </a:p>
          <a:p>
            <a:pPr lvl="1">
              <a:spcBef>
                <a:spcPts val="0"/>
              </a:spcBef>
            </a:pPr>
            <a:r>
              <a:rPr lang="en-US" sz="2400" dirty="0"/>
              <a:t>Transfer </a:t>
            </a:r>
          </a:p>
          <a:p>
            <a:pPr marL="0" indent="0">
              <a:spcBef>
                <a:spcPts val="0"/>
              </a:spcBef>
              <a:buNone/>
            </a:pPr>
            <a:r>
              <a:rPr lang="en-US" sz="2400" b="1" dirty="0"/>
              <a:t>Disaggregation of data:</a:t>
            </a:r>
          </a:p>
          <a:p>
            <a:pPr lvl="1">
              <a:lnSpc>
                <a:spcPct val="100000"/>
              </a:lnSpc>
              <a:spcBef>
                <a:spcPts val="0"/>
              </a:spcBef>
            </a:pPr>
            <a:r>
              <a:rPr lang="en-US" sz="2400" dirty="0"/>
              <a:t>Race</a:t>
            </a:r>
          </a:p>
          <a:p>
            <a:pPr lvl="1">
              <a:lnSpc>
                <a:spcPct val="100000"/>
              </a:lnSpc>
              <a:spcBef>
                <a:spcPts val="0"/>
              </a:spcBef>
            </a:pPr>
            <a:r>
              <a:rPr lang="en-US" sz="2400" dirty="0"/>
              <a:t>Gender</a:t>
            </a:r>
          </a:p>
          <a:p>
            <a:pPr lvl="1">
              <a:lnSpc>
                <a:spcPct val="100000"/>
              </a:lnSpc>
              <a:spcBef>
                <a:spcPts val="0"/>
              </a:spcBef>
            </a:pPr>
            <a:r>
              <a:rPr lang="en-US" sz="2400" dirty="0"/>
              <a:t>Disability status</a:t>
            </a:r>
          </a:p>
          <a:p>
            <a:pPr lvl="1">
              <a:lnSpc>
                <a:spcPct val="100000"/>
              </a:lnSpc>
              <a:spcBef>
                <a:spcPts val="0"/>
              </a:spcBef>
            </a:pPr>
            <a:r>
              <a:rPr lang="en-US" sz="2400" dirty="0"/>
              <a:t>Foster youth</a:t>
            </a:r>
          </a:p>
          <a:p>
            <a:pPr lvl="1">
              <a:lnSpc>
                <a:spcPct val="100000"/>
              </a:lnSpc>
              <a:spcBef>
                <a:spcPts val="0"/>
              </a:spcBef>
            </a:pPr>
            <a:r>
              <a:rPr lang="en-US" sz="2400" dirty="0"/>
              <a:t>Veterans</a:t>
            </a:r>
          </a:p>
          <a:p>
            <a:pPr lvl="1">
              <a:lnSpc>
                <a:spcPct val="100000"/>
              </a:lnSpc>
              <a:spcBef>
                <a:spcPts val="0"/>
              </a:spcBef>
            </a:pPr>
            <a:r>
              <a:rPr lang="en-US" sz="2400" dirty="0"/>
              <a:t>Income</a:t>
            </a:r>
          </a:p>
          <a:p>
            <a:pPr marL="0" indent="0">
              <a:buNone/>
            </a:pPr>
            <a:r>
              <a:rPr lang="en-US" sz="2400" b="1" dirty="0"/>
              <a:t>Planning</a:t>
            </a:r>
          </a:p>
        </p:txBody>
      </p:sp>
      <p:pic>
        <p:nvPicPr>
          <p:cNvPr id="5" name="Picture 4"/>
          <p:cNvPicPr>
            <a:picLocks noChangeAspect="1"/>
          </p:cNvPicPr>
          <p:nvPr/>
        </p:nvPicPr>
        <p:blipFill>
          <a:blip r:embed="rId2"/>
          <a:stretch>
            <a:fillRect/>
          </a:stretch>
        </p:blipFill>
        <p:spPr>
          <a:xfrm>
            <a:off x="5334000" y="1719897"/>
            <a:ext cx="3505200" cy="3477672"/>
          </a:xfrm>
          <a:prstGeom prst="rect">
            <a:avLst/>
          </a:prstGeom>
        </p:spPr>
      </p:pic>
    </p:spTree>
    <p:extLst>
      <p:ext uri="{BB962C8B-B14F-4D97-AF65-F5344CB8AC3E}">
        <p14:creationId xmlns:p14="http://schemas.microsoft.com/office/powerpoint/2010/main" val="1456571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Student Success Initiative: Student Success for Basic Skills Program (BSI 2.0)</a:t>
            </a:r>
          </a:p>
        </p:txBody>
      </p:sp>
      <p:sp>
        <p:nvSpPr>
          <p:cNvPr id="3" name="Content Placeholder 2"/>
          <p:cNvSpPr>
            <a:spLocks noGrp="1"/>
          </p:cNvSpPr>
          <p:nvPr>
            <p:ph idx="1"/>
          </p:nvPr>
        </p:nvSpPr>
        <p:spPr/>
        <p:txBody>
          <a:bodyPr>
            <a:normAutofit/>
          </a:bodyPr>
          <a:lstStyle/>
          <a:p>
            <a:pPr marL="0" indent="0">
              <a:buNone/>
            </a:pPr>
            <a:r>
              <a:rPr lang="en-US" sz="2400" dirty="0"/>
              <a:t>Formerly Basic Skills Initiative</a:t>
            </a:r>
          </a:p>
          <a:p>
            <a:pPr marL="0" indent="0">
              <a:buNone/>
            </a:pPr>
            <a:r>
              <a:rPr lang="en-US" sz="2400" dirty="0"/>
              <a:t>Funding is based on:</a:t>
            </a:r>
          </a:p>
          <a:p>
            <a:pPr lvl="1"/>
            <a:r>
              <a:rPr lang="en-US" sz="2400" dirty="0"/>
              <a:t>50% BOGG</a:t>
            </a:r>
          </a:p>
          <a:p>
            <a:pPr lvl="1"/>
            <a:r>
              <a:rPr lang="en-US" sz="2400" dirty="0"/>
              <a:t>25% percentage of students receiving a California College Promise grant.</a:t>
            </a:r>
          </a:p>
          <a:p>
            <a:pPr lvl="1"/>
            <a:r>
              <a:rPr lang="en-US" sz="2400" dirty="0"/>
              <a:t>25% Percentage of basic skills full-time equivalent students in evidence-based, basic skills courses</a:t>
            </a:r>
          </a:p>
          <a:p>
            <a:pPr lvl="1"/>
            <a:r>
              <a:rPr lang="en-US" sz="2400" dirty="0"/>
              <a:t>Statewide repository of open access texts and resources</a:t>
            </a:r>
          </a:p>
        </p:txBody>
      </p:sp>
      <p:pic>
        <p:nvPicPr>
          <p:cNvPr id="4" name="Picture 3"/>
          <p:cNvPicPr>
            <a:picLocks noChangeAspect="1"/>
          </p:cNvPicPr>
          <p:nvPr/>
        </p:nvPicPr>
        <p:blipFill>
          <a:blip r:embed="rId3"/>
          <a:stretch>
            <a:fillRect/>
          </a:stretch>
        </p:blipFill>
        <p:spPr>
          <a:xfrm>
            <a:off x="5752352" y="4953000"/>
            <a:ext cx="3429748" cy="2176408"/>
          </a:xfrm>
          <a:prstGeom prst="rect">
            <a:avLst/>
          </a:prstGeom>
        </p:spPr>
      </p:pic>
    </p:spTree>
    <p:extLst>
      <p:ext uri="{BB962C8B-B14F-4D97-AF65-F5344CB8AC3E}">
        <p14:creationId xmlns:p14="http://schemas.microsoft.com/office/powerpoint/2010/main" val="722014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Student Success Initiative: Open Education Resources</a:t>
            </a:r>
          </a:p>
        </p:txBody>
      </p:sp>
      <p:sp>
        <p:nvSpPr>
          <p:cNvPr id="3" name="Content Placeholder 2"/>
          <p:cNvSpPr>
            <a:spLocks noGrp="1"/>
          </p:cNvSpPr>
          <p:nvPr>
            <p:ph idx="1"/>
          </p:nvPr>
        </p:nvSpPr>
        <p:spPr/>
        <p:txBody>
          <a:bodyPr>
            <a:normAutofit/>
          </a:bodyPr>
          <a:lstStyle/>
          <a:p>
            <a:r>
              <a:rPr lang="en-US" sz="2400" dirty="0"/>
              <a:t>Expands access to education and increases student success through the adoption of open educational policy, practices, and resources.</a:t>
            </a:r>
          </a:p>
          <a:p>
            <a:r>
              <a:rPr lang="en-US" sz="2400" dirty="0"/>
              <a:t>Courses with zero-cost textbooks</a:t>
            </a:r>
          </a:p>
          <a:p>
            <a:r>
              <a:rPr lang="en-US" sz="2400" dirty="0"/>
              <a:t>Pathways with zero cost textbooks</a:t>
            </a:r>
          </a:p>
          <a:p>
            <a:r>
              <a:rPr lang="en-US" sz="2400" dirty="0"/>
              <a:t>Supports student equity</a:t>
            </a:r>
          </a:p>
        </p:txBody>
      </p:sp>
      <p:pic>
        <p:nvPicPr>
          <p:cNvPr id="4" name="Picture 3"/>
          <p:cNvPicPr>
            <a:picLocks noChangeAspect="1"/>
          </p:cNvPicPr>
          <p:nvPr/>
        </p:nvPicPr>
        <p:blipFill>
          <a:blip r:embed="rId2"/>
          <a:stretch>
            <a:fillRect/>
          </a:stretch>
        </p:blipFill>
        <p:spPr>
          <a:xfrm>
            <a:off x="5334000" y="4097247"/>
            <a:ext cx="2985001" cy="2220370"/>
          </a:xfrm>
          <a:prstGeom prst="rect">
            <a:avLst/>
          </a:prstGeom>
        </p:spPr>
      </p:pic>
    </p:spTree>
    <p:extLst>
      <p:ext uri="{BB962C8B-B14F-4D97-AF65-F5344CB8AC3E}">
        <p14:creationId xmlns:p14="http://schemas.microsoft.com/office/powerpoint/2010/main" val="1909233656"/>
      </p:ext>
    </p:extLst>
  </p:cSld>
  <p:clrMapOvr>
    <a:masterClrMapping/>
  </p:clrMapOvr>
</p:sld>
</file>

<file path=ppt/theme/_rels/theme6.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6.xml><?xml version="1.0" encoding="utf-8"?>
<a:theme xmlns:a="http://schemas.openxmlformats.org/drawingml/2006/main" name="Adjacency">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85E3E583-AA55-4399-BC01-BD1E9B0E6010}">
  <ds:schemaRefs>
    <ds:schemaRef ds:uri="ESRI.ArcGIS.Mapping.OfficeIntegration.PowerPointInfo"/>
  </ds:schemaRefs>
</ds:datastoreItem>
</file>

<file path=customXml/itemProps10.xml><?xml version="1.0" encoding="utf-8"?>
<ds:datastoreItem xmlns:ds="http://schemas.openxmlformats.org/officeDocument/2006/customXml" ds:itemID="{7A1C93FC-EC8E-40A7-BA79-C276A888117F}">
  <ds:schemaRefs>
    <ds:schemaRef ds:uri="ESRI.ArcGIS.Mapping.OfficeIntegration.PowerPointInfo"/>
  </ds:schemaRefs>
</ds:datastoreItem>
</file>

<file path=customXml/itemProps11.xml><?xml version="1.0" encoding="utf-8"?>
<ds:datastoreItem xmlns:ds="http://schemas.openxmlformats.org/officeDocument/2006/customXml" ds:itemID="{69925340-3406-4294-BF99-3D1EE421A1D2}">
  <ds:schemaRefs>
    <ds:schemaRef ds:uri="ESRI.ArcGIS.Mapping.OfficeIntegration.PowerPointInfo"/>
  </ds:schemaRefs>
</ds:datastoreItem>
</file>

<file path=customXml/itemProps12.xml><?xml version="1.0" encoding="utf-8"?>
<ds:datastoreItem xmlns:ds="http://schemas.openxmlformats.org/officeDocument/2006/customXml" ds:itemID="{7089A4EB-1F1D-493B-9665-0A5659F865A4}">
  <ds:schemaRefs>
    <ds:schemaRef ds:uri="ESRI.ArcGIS.Mapping.OfficeIntegration.PowerPointInfo"/>
  </ds:schemaRefs>
</ds:datastoreItem>
</file>

<file path=customXml/itemProps13.xml><?xml version="1.0" encoding="utf-8"?>
<ds:datastoreItem xmlns:ds="http://schemas.openxmlformats.org/officeDocument/2006/customXml" ds:itemID="{24AEC29F-16B3-4157-892D-1D778B54D87D}">
  <ds:schemaRefs>
    <ds:schemaRef ds:uri="ESRI.ArcGIS.Mapping.OfficeIntegration.PowerPointInfo"/>
  </ds:schemaRefs>
</ds:datastoreItem>
</file>

<file path=customXml/itemProps2.xml><?xml version="1.0" encoding="utf-8"?>
<ds:datastoreItem xmlns:ds="http://schemas.openxmlformats.org/officeDocument/2006/customXml" ds:itemID="{42054D40-E0F6-437F-9A7F-FD27E3485D8C}">
  <ds:schemaRefs>
    <ds:schemaRef ds:uri="ESRI.ArcGIS.Mapping.OfficeIntegration.PowerPointInfo"/>
  </ds:schemaRefs>
</ds:datastoreItem>
</file>

<file path=customXml/itemProps3.xml><?xml version="1.0" encoding="utf-8"?>
<ds:datastoreItem xmlns:ds="http://schemas.openxmlformats.org/officeDocument/2006/customXml" ds:itemID="{7E12E514-73F5-479E-AD87-0B503BBBBDD8}">
  <ds:schemaRefs>
    <ds:schemaRef ds:uri="ESRI.ArcGIS.Mapping.OfficeIntegration.PowerPointInfo"/>
  </ds:schemaRefs>
</ds:datastoreItem>
</file>

<file path=customXml/itemProps4.xml><?xml version="1.0" encoding="utf-8"?>
<ds:datastoreItem xmlns:ds="http://schemas.openxmlformats.org/officeDocument/2006/customXml" ds:itemID="{637A0633-3D3D-4E1C-BA4E-742F0D284539}">
  <ds:schemaRefs>
    <ds:schemaRef ds:uri="ESRI.ArcGIS.Mapping.OfficeIntegration.PowerPointInfo"/>
  </ds:schemaRefs>
</ds:datastoreItem>
</file>

<file path=customXml/itemProps5.xml><?xml version="1.0" encoding="utf-8"?>
<ds:datastoreItem xmlns:ds="http://schemas.openxmlformats.org/officeDocument/2006/customXml" ds:itemID="{DA524912-3A7F-438E-8302-54DA391BA9F5}">
  <ds:schemaRefs>
    <ds:schemaRef ds:uri="ESRI.ArcGIS.Mapping.OfficeIntegration.PowerPointInfo"/>
  </ds:schemaRefs>
</ds:datastoreItem>
</file>

<file path=customXml/itemProps6.xml><?xml version="1.0" encoding="utf-8"?>
<ds:datastoreItem xmlns:ds="http://schemas.openxmlformats.org/officeDocument/2006/customXml" ds:itemID="{1859A800-F25D-45A6-BD92-E321C58482A8}">
  <ds:schemaRefs>
    <ds:schemaRef ds:uri="ESRI.ArcGIS.Mapping.OfficeIntegration.PowerPointInfo"/>
  </ds:schemaRefs>
</ds:datastoreItem>
</file>

<file path=customXml/itemProps7.xml><?xml version="1.0" encoding="utf-8"?>
<ds:datastoreItem xmlns:ds="http://schemas.openxmlformats.org/officeDocument/2006/customXml" ds:itemID="{90275B62-E240-4591-95AE-0908DB9EC559}">
  <ds:schemaRefs>
    <ds:schemaRef ds:uri="ESRI.ArcGIS.Mapping.OfficeIntegration.PowerPointInfo"/>
  </ds:schemaRefs>
</ds:datastoreItem>
</file>

<file path=customXml/itemProps8.xml><?xml version="1.0" encoding="utf-8"?>
<ds:datastoreItem xmlns:ds="http://schemas.openxmlformats.org/officeDocument/2006/customXml" ds:itemID="{C804CDE5-D41B-4B8D-B401-89AF23ACFF30}">
  <ds:schemaRefs>
    <ds:schemaRef ds:uri="ESRI.ArcGIS.Mapping.OfficeIntegration.PowerPointInfo"/>
  </ds:schemaRefs>
</ds:datastoreItem>
</file>

<file path=customXml/itemProps9.xml><?xml version="1.0" encoding="utf-8"?>
<ds:datastoreItem xmlns:ds="http://schemas.openxmlformats.org/officeDocument/2006/customXml" ds:itemID="{82A283B8-9AA5-4FD7-9B76-4041FAFCFC43}">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Adjacency</Template>
  <TotalTime>14251</TotalTime>
  <Words>2134</Words>
  <Application>Microsoft Office PowerPoint</Application>
  <PresentationFormat>On-screen Show (4:3)</PresentationFormat>
  <Paragraphs>210</Paragraphs>
  <Slides>27</Slides>
  <Notes>12</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27</vt:i4>
      </vt:variant>
    </vt:vector>
  </HeadingPairs>
  <TitlesOfParts>
    <vt:vector size="39" baseType="lpstr">
      <vt:lpstr>Arial</vt:lpstr>
      <vt:lpstr>Calibri</vt:lpstr>
      <vt:lpstr>Calibri Light</vt:lpstr>
      <vt:lpstr>Cambria</vt:lpstr>
      <vt:lpstr>Franklin Gothic Book</vt:lpstr>
      <vt:lpstr>Wingdings 2</vt:lpstr>
      <vt:lpstr>Custom Design</vt:lpstr>
      <vt:lpstr>5_Custom Design</vt:lpstr>
      <vt:lpstr>1_Custom Design</vt:lpstr>
      <vt:lpstr>2_Custom Design</vt:lpstr>
      <vt:lpstr>HDOfficeLightV0</vt:lpstr>
      <vt:lpstr>Adjacency</vt:lpstr>
      <vt:lpstr>Student Success Outcomes, Interventions, Resources, and Plans</vt:lpstr>
      <vt:lpstr>Session Objectives</vt:lpstr>
      <vt:lpstr>Student Voices, SBVC</vt:lpstr>
      <vt:lpstr>PowerPoint Presentation</vt:lpstr>
      <vt:lpstr>STUDENT SUCCESS IS INTEGRATED INTO EVERYTHING WE DO </vt:lpstr>
      <vt:lpstr>Student Success Initiative: Student Success and Support Program </vt:lpstr>
      <vt:lpstr>Student Success Initiative: Student Equity </vt:lpstr>
      <vt:lpstr>Student Success Initiative: Student Success for Basic Skills Program (BSI 2.0)</vt:lpstr>
      <vt:lpstr>Student Success Initiative: Open Education Resources</vt:lpstr>
      <vt:lpstr>Student Success Initiative: Integrated Planning</vt:lpstr>
      <vt:lpstr>Scorecard Outcomes</vt:lpstr>
      <vt:lpstr>District KPI 1.6: The course success rate stayed  relatively the same from 2012-13 to 2016-17, ranging from 66% to 69%.</vt:lpstr>
      <vt:lpstr>District KPI 1.2: The overall student scorecard persistence rate increased from 65% in the 2006-2007 cohort to 74% in the 2010-11 cohort.</vt:lpstr>
      <vt:lpstr>The percent of students completing transfer level English in their second year at Valley increased from 22% in the 2010-11 cohort to 26% in the 2014-2015 cohort, an increase of 4%.</vt:lpstr>
      <vt:lpstr>The percent of students completing transfer level math in their second year at Valley increased from 18% in the 2010-11 cohort to 22% in the 2014-2015 cohort, an increase of 4%.</vt:lpstr>
      <vt:lpstr>The median percent increase in wages for CTE students increased from 5% in the 2009-10 cohort to 28% in the 2013-14 cohort, a 23% increase.</vt:lpstr>
      <vt:lpstr>District KPI 1.3: The total number of degrees and certificates earned increased from 1,225 in 2012-13 to 1,754 in 2016-17, a 43% increase.</vt:lpstr>
      <vt:lpstr>District KPI 1.6: The course success rate remained about the same from 2012-13 to 2016-17, ranging from 73% to 74%.</vt:lpstr>
      <vt:lpstr>District KPI 1.2: There was no change from 2012-13 to 2016-17 in the fall-to- spring retention, or persistence rate (71%) </vt:lpstr>
      <vt:lpstr>The percentage of students completing transfer level English in their second year at CHC grew from 49% in the 2010-11 cohort to 61% in the 2014-2015 cohort, an increase of 12%.</vt:lpstr>
      <vt:lpstr>The percent of students completing transfer level math in their second year at CHC increased by 5%, from 24% in the 2010-11 cohort to 29% in the  2014-2015 cohort.</vt:lpstr>
      <vt:lpstr>The median percent increase in wages for CTE students rose by 13% from 10% in the 2009-10 cohort to 23% in the 2013-14 cohort.</vt:lpstr>
      <vt:lpstr>District KPI 1.3: The total number of degrees and certificates earned increased from 730 in 2012-13 to 1,072 in 2016-17, a 47% increase.</vt:lpstr>
      <vt:lpstr>Intersection with Guided Pathways</vt:lpstr>
      <vt:lpstr>Pillars One and Two</vt:lpstr>
      <vt:lpstr>Pillars 3 and 4</vt:lpstr>
      <vt:lpstr>PowerPoint Presentation</vt:lpstr>
    </vt:vector>
  </TitlesOfParts>
  <Company>SBCCD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Huston, Celia J.</dc:creator>
  <cp:lastModifiedBy>Stacey Nikac</cp:lastModifiedBy>
  <cp:revision>462</cp:revision>
  <cp:lastPrinted>2015-01-28T22:28:25Z</cp:lastPrinted>
  <dcterms:created xsi:type="dcterms:W3CDTF">2014-04-03T17:43:17Z</dcterms:created>
  <dcterms:modified xsi:type="dcterms:W3CDTF">2018-04-20T17:42:59Z</dcterms:modified>
</cp:coreProperties>
</file>