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Lst>
  <p:notesMasterIdLst>
    <p:notesMasterId r:id="rId18"/>
  </p:notesMasterIdLst>
  <p:sldIdLst>
    <p:sldId id="298" r:id="rId5"/>
    <p:sldId id="306" r:id="rId6"/>
    <p:sldId id="1936" r:id="rId7"/>
    <p:sldId id="1944" r:id="rId8"/>
    <p:sldId id="1935" r:id="rId9"/>
    <p:sldId id="1933" r:id="rId10"/>
    <p:sldId id="1939" r:id="rId11"/>
    <p:sldId id="307" r:id="rId12"/>
    <p:sldId id="1940" r:id="rId13"/>
    <p:sldId id="1943" r:id="rId14"/>
    <p:sldId id="303" r:id="rId15"/>
    <p:sldId id="1941" r:id="rId16"/>
    <p:sldId id="1942" r:id="rId1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700"/>
    <a:srgbClr val="F3B403"/>
    <a:srgbClr val="EAAD00"/>
    <a:srgbClr val="FFD1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9CFB8B-BA4B-467B-94EE-0C196B997547}" v="58" dt="2021-04-22T18:49:14.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88484" autoAdjust="0"/>
  </p:normalViewPr>
  <p:slideViewPr>
    <p:cSldViewPr snapToGrid="0" showGuides="1">
      <p:cViewPr varScale="1">
        <p:scale>
          <a:sx n="101" d="100"/>
          <a:sy n="101" d="100"/>
        </p:scale>
        <p:origin x="1206" y="102"/>
      </p:cViewPr>
      <p:guideLst>
        <p:guide orient="horz" pos="2112"/>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26D094-A16A-41EA-AC4F-67423C4519C7}"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F78F0BB9-BE1E-470E-AA7D-383132B06A43}">
      <dgm:prSet phldrT="[Text]" custT="1"/>
      <dgm:spPr/>
      <dgm:t>
        <a:bodyPr/>
        <a:lstStyle/>
        <a:p>
          <a:r>
            <a:rPr lang="en-US" sz="2000" dirty="0"/>
            <a:t>District IE     Committee</a:t>
          </a:r>
        </a:p>
      </dgm:t>
    </dgm:pt>
    <dgm:pt modelId="{EEE311EF-56DA-4767-8473-D09D62CA38D3}" type="parTrans" cxnId="{E9B80CBB-CCAD-451F-B63A-5B3AB1137E2D}">
      <dgm:prSet/>
      <dgm:spPr/>
      <dgm:t>
        <a:bodyPr/>
        <a:lstStyle/>
        <a:p>
          <a:endParaRPr lang="en-US"/>
        </a:p>
      </dgm:t>
    </dgm:pt>
    <dgm:pt modelId="{0EAD9300-5AE9-4016-B811-7D60E23948FB}" type="sibTrans" cxnId="{E9B80CBB-CCAD-451F-B63A-5B3AB1137E2D}">
      <dgm:prSet/>
      <dgm:spPr/>
      <dgm:t>
        <a:bodyPr/>
        <a:lstStyle/>
        <a:p>
          <a:endParaRPr lang="en-US"/>
        </a:p>
      </dgm:t>
    </dgm:pt>
    <dgm:pt modelId="{6C97ABAF-AB9D-4FED-BC94-3475020443FD}">
      <dgm:prSet phldrT="[Text]" custT="1"/>
      <dgm:spPr/>
      <dgm:t>
        <a:bodyPr/>
        <a:lstStyle/>
        <a:p>
          <a:pPr>
            <a:spcAft>
              <a:spcPts val="1200"/>
            </a:spcAft>
          </a:pPr>
          <a:r>
            <a:rPr lang="en-US" sz="1400" dirty="0"/>
            <a:t>Support colleges in improving student success</a:t>
          </a:r>
        </a:p>
      </dgm:t>
    </dgm:pt>
    <dgm:pt modelId="{7E9D95F5-F31B-4A9F-8C1F-579C18C01809}" type="parTrans" cxnId="{854D2AEA-7CBD-422C-97E2-AE882D630CAA}">
      <dgm:prSet/>
      <dgm:spPr/>
      <dgm:t>
        <a:bodyPr/>
        <a:lstStyle/>
        <a:p>
          <a:endParaRPr lang="en-US"/>
        </a:p>
      </dgm:t>
    </dgm:pt>
    <dgm:pt modelId="{AD277D4C-EA40-48A6-B2B7-CAB67FD507B2}" type="sibTrans" cxnId="{854D2AEA-7CBD-422C-97E2-AE882D630CAA}">
      <dgm:prSet/>
      <dgm:spPr/>
      <dgm:t>
        <a:bodyPr/>
        <a:lstStyle/>
        <a:p>
          <a:endParaRPr lang="en-US"/>
        </a:p>
      </dgm:t>
    </dgm:pt>
    <dgm:pt modelId="{4879E79B-2F47-4259-BAF0-46B37FDA08F1}">
      <dgm:prSet phldrT="[Text]" custT="1"/>
      <dgm:spPr/>
      <dgm:t>
        <a:bodyPr/>
        <a:lstStyle/>
        <a:p>
          <a:pPr>
            <a:spcAft>
              <a:spcPts val="1200"/>
            </a:spcAft>
          </a:pPr>
          <a:r>
            <a:rPr lang="en-US" sz="1400" dirty="0"/>
            <a:t>Develop, monitor, report on DSO strategic plan</a:t>
          </a:r>
        </a:p>
      </dgm:t>
    </dgm:pt>
    <dgm:pt modelId="{547B00AD-7D79-48BF-AA1A-5F6806114B9B}" type="parTrans" cxnId="{858E2A18-6387-4367-A678-EF9F4E504341}">
      <dgm:prSet/>
      <dgm:spPr/>
      <dgm:t>
        <a:bodyPr/>
        <a:lstStyle/>
        <a:p>
          <a:endParaRPr lang="en-US"/>
        </a:p>
      </dgm:t>
    </dgm:pt>
    <dgm:pt modelId="{FE36B2CF-3063-4ACC-90A0-8E71966487FE}" type="sibTrans" cxnId="{858E2A18-6387-4367-A678-EF9F4E504341}">
      <dgm:prSet/>
      <dgm:spPr/>
      <dgm:t>
        <a:bodyPr/>
        <a:lstStyle/>
        <a:p>
          <a:endParaRPr lang="en-US"/>
        </a:p>
      </dgm:t>
    </dgm:pt>
    <dgm:pt modelId="{8202D0CB-304B-4B7D-97BB-E38A87956A5F}">
      <dgm:prSet phldrT="[Text]" custT="1"/>
      <dgm:spPr/>
      <dgm:t>
        <a:bodyPr/>
        <a:lstStyle/>
        <a:p>
          <a:r>
            <a:rPr lang="en-US" sz="2000" dirty="0"/>
            <a:t>District Program Review Committee</a:t>
          </a:r>
        </a:p>
      </dgm:t>
    </dgm:pt>
    <dgm:pt modelId="{9E647031-66F5-4642-BFC6-A0D02D59CF17}" type="parTrans" cxnId="{A74FF126-795C-4F8B-9BB2-C83EA10D9E6C}">
      <dgm:prSet/>
      <dgm:spPr/>
      <dgm:t>
        <a:bodyPr/>
        <a:lstStyle/>
        <a:p>
          <a:endParaRPr lang="en-US"/>
        </a:p>
      </dgm:t>
    </dgm:pt>
    <dgm:pt modelId="{F78EAB42-342B-4B46-80F8-7A7C476DC698}" type="sibTrans" cxnId="{A74FF126-795C-4F8B-9BB2-C83EA10D9E6C}">
      <dgm:prSet/>
      <dgm:spPr/>
      <dgm:t>
        <a:bodyPr/>
        <a:lstStyle/>
        <a:p>
          <a:endParaRPr lang="en-US"/>
        </a:p>
      </dgm:t>
    </dgm:pt>
    <dgm:pt modelId="{15189376-E4E6-4490-BA04-C80279B6F6E9}">
      <dgm:prSet phldrT="[Text]" custT="1"/>
      <dgm:spPr/>
      <dgm:t>
        <a:bodyPr/>
        <a:lstStyle/>
        <a:p>
          <a:pPr>
            <a:spcAft>
              <a:spcPts val="1200"/>
            </a:spcAft>
          </a:pPr>
          <a:r>
            <a:rPr lang="en-US" sz="1400" dirty="0"/>
            <a:t>Support colleges in improving student success</a:t>
          </a:r>
        </a:p>
      </dgm:t>
    </dgm:pt>
    <dgm:pt modelId="{EA68A8F2-EAD2-4182-9C37-9C7A1DB9A173}" type="parTrans" cxnId="{D8F58B9F-7F3A-4FA8-84FB-CA4233AE1ADF}">
      <dgm:prSet/>
      <dgm:spPr/>
      <dgm:t>
        <a:bodyPr/>
        <a:lstStyle/>
        <a:p>
          <a:endParaRPr lang="en-US"/>
        </a:p>
      </dgm:t>
    </dgm:pt>
    <dgm:pt modelId="{6A4B7143-7D4E-4A29-9194-A5187213463E}" type="sibTrans" cxnId="{D8F58B9F-7F3A-4FA8-84FB-CA4233AE1ADF}">
      <dgm:prSet/>
      <dgm:spPr/>
      <dgm:t>
        <a:bodyPr/>
        <a:lstStyle/>
        <a:p>
          <a:endParaRPr lang="en-US"/>
        </a:p>
      </dgm:t>
    </dgm:pt>
    <dgm:pt modelId="{6C39042C-2C54-4F04-88B6-42A05927D18D}">
      <dgm:prSet phldrT="[Text]" custT="1"/>
      <dgm:spPr/>
      <dgm:t>
        <a:bodyPr/>
        <a:lstStyle/>
        <a:p>
          <a:pPr>
            <a:spcAft>
              <a:spcPts val="1200"/>
            </a:spcAft>
          </a:pPr>
          <a:r>
            <a:rPr lang="en-US" sz="1400" b="0" i="0" dirty="0">
              <a:solidFill>
                <a:srgbClr val="000000"/>
              </a:solidFill>
              <a:effectLst/>
            </a:rPr>
            <a:t>Review each District Support Operations department on an annual basis</a:t>
          </a:r>
          <a:endParaRPr lang="en-US" sz="1400" dirty="0"/>
        </a:p>
      </dgm:t>
    </dgm:pt>
    <dgm:pt modelId="{D0EB4701-106D-47F1-8857-289F9AA9FB99}" type="parTrans" cxnId="{DE1BF881-D3DD-4DB7-BB9E-4DB51E833C3B}">
      <dgm:prSet/>
      <dgm:spPr/>
      <dgm:t>
        <a:bodyPr/>
        <a:lstStyle/>
        <a:p>
          <a:endParaRPr lang="en-US"/>
        </a:p>
      </dgm:t>
    </dgm:pt>
    <dgm:pt modelId="{4729915E-B107-4604-9FBF-EFE806B3E395}" type="sibTrans" cxnId="{DE1BF881-D3DD-4DB7-BB9E-4DB51E833C3B}">
      <dgm:prSet/>
      <dgm:spPr/>
      <dgm:t>
        <a:bodyPr/>
        <a:lstStyle/>
        <a:p>
          <a:endParaRPr lang="en-US"/>
        </a:p>
      </dgm:t>
    </dgm:pt>
    <dgm:pt modelId="{4BB0A99F-50B3-4586-800A-BCE4BD459EB1}">
      <dgm:prSet phldrT="[Text]" custT="1"/>
      <dgm:spPr/>
      <dgm:t>
        <a:bodyPr/>
        <a:lstStyle/>
        <a:p>
          <a:r>
            <a:rPr lang="en-US" sz="2000" dirty="0"/>
            <a:t>TESS Executive Committee</a:t>
          </a:r>
        </a:p>
      </dgm:t>
    </dgm:pt>
    <dgm:pt modelId="{3ECB5B42-B095-4501-B6B2-A013DB96DE15}" type="parTrans" cxnId="{FE665D7A-FEAF-42F8-BE05-2971E09F8DE9}">
      <dgm:prSet/>
      <dgm:spPr/>
      <dgm:t>
        <a:bodyPr/>
        <a:lstStyle/>
        <a:p>
          <a:endParaRPr lang="en-US"/>
        </a:p>
      </dgm:t>
    </dgm:pt>
    <dgm:pt modelId="{4F33297D-EE54-44DD-B037-3F5262B324D0}" type="sibTrans" cxnId="{FE665D7A-FEAF-42F8-BE05-2971E09F8DE9}">
      <dgm:prSet/>
      <dgm:spPr/>
      <dgm:t>
        <a:bodyPr/>
        <a:lstStyle/>
        <a:p>
          <a:endParaRPr lang="en-US"/>
        </a:p>
      </dgm:t>
    </dgm:pt>
    <dgm:pt modelId="{D3EF207D-0824-4487-9D0A-4BD6938C8A9B}">
      <dgm:prSet phldrT="[Text]" custT="1"/>
      <dgm:spPr/>
      <dgm:t>
        <a:bodyPr/>
        <a:lstStyle/>
        <a:p>
          <a:pPr>
            <a:spcAft>
              <a:spcPts val="1200"/>
            </a:spcAft>
          </a:pPr>
          <a:r>
            <a:rPr lang="en-US" sz="1400" dirty="0">
              <a:effectLst/>
              <a:ea typeface="Calibri" panose="020F0502020204030204" pitchFamily="34" charset="0"/>
            </a:rPr>
            <a:t>Develop, monitor, and update the Technology Strategic Plan</a:t>
          </a:r>
          <a:endParaRPr lang="en-US" sz="1400" dirty="0"/>
        </a:p>
      </dgm:t>
    </dgm:pt>
    <dgm:pt modelId="{BB99A0BD-716B-4561-9EDC-C8C7D52BF115}" type="parTrans" cxnId="{B08C1CE4-D56F-42D1-8A01-A4AC5B929CCA}">
      <dgm:prSet/>
      <dgm:spPr/>
      <dgm:t>
        <a:bodyPr/>
        <a:lstStyle/>
        <a:p>
          <a:endParaRPr lang="en-US"/>
        </a:p>
      </dgm:t>
    </dgm:pt>
    <dgm:pt modelId="{BFC82C39-CD37-4B86-9113-62E44D945384}" type="sibTrans" cxnId="{B08C1CE4-D56F-42D1-8A01-A4AC5B929CCA}">
      <dgm:prSet/>
      <dgm:spPr/>
      <dgm:t>
        <a:bodyPr/>
        <a:lstStyle/>
        <a:p>
          <a:endParaRPr lang="en-US"/>
        </a:p>
      </dgm:t>
    </dgm:pt>
    <dgm:pt modelId="{3E77D1CE-5665-45C0-8620-644EE4C4DCF6}">
      <dgm:prSet phldrT="[Text]" custT="1"/>
      <dgm:spPr/>
      <dgm:t>
        <a:bodyPr/>
        <a:lstStyle/>
        <a:p>
          <a:pPr>
            <a:spcAft>
              <a:spcPct val="15000"/>
            </a:spcAft>
          </a:pPr>
          <a:endParaRPr lang="en-US" sz="1400" dirty="0"/>
        </a:p>
      </dgm:t>
    </dgm:pt>
    <dgm:pt modelId="{CFA7C7A5-FBF1-404A-AA58-B76210C44068}" type="parTrans" cxnId="{04193A4E-18A7-42C6-8A63-1D660719A7E5}">
      <dgm:prSet/>
      <dgm:spPr/>
      <dgm:t>
        <a:bodyPr/>
        <a:lstStyle/>
        <a:p>
          <a:endParaRPr lang="en-US"/>
        </a:p>
      </dgm:t>
    </dgm:pt>
    <dgm:pt modelId="{9D02096D-BBD3-45BE-8CD8-1DDE62A2332F}" type="sibTrans" cxnId="{04193A4E-18A7-42C6-8A63-1D660719A7E5}">
      <dgm:prSet/>
      <dgm:spPr/>
      <dgm:t>
        <a:bodyPr/>
        <a:lstStyle/>
        <a:p>
          <a:endParaRPr lang="en-US"/>
        </a:p>
      </dgm:t>
    </dgm:pt>
    <dgm:pt modelId="{7E8AC0B4-477A-40B0-B358-0D7EEAF69527}">
      <dgm:prSet phldrT="[Text]" custT="1"/>
      <dgm:spPr/>
      <dgm:t>
        <a:bodyPr/>
        <a:lstStyle/>
        <a:p>
          <a:r>
            <a:rPr lang="en-US" sz="2000" dirty="0"/>
            <a:t>Calendar         Taskforce</a:t>
          </a:r>
        </a:p>
      </dgm:t>
    </dgm:pt>
    <dgm:pt modelId="{0D82216B-7698-46F4-BBDA-03B565998623}" type="parTrans" cxnId="{8FD3D421-B4F4-4407-AECA-91CA9D4E673E}">
      <dgm:prSet/>
      <dgm:spPr/>
      <dgm:t>
        <a:bodyPr/>
        <a:lstStyle/>
        <a:p>
          <a:endParaRPr lang="en-US"/>
        </a:p>
      </dgm:t>
    </dgm:pt>
    <dgm:pt modelId="{DD9D4C49-50DF-4EA7-8A77-4A398BE6543D}" type="sibTrans" cxnId="{8FD3D421-B4F4-4407-AECA-91CA9D4E673E}">
      <dgm:prSet/>
      <dgm:spPr/>
      <dgm:t>
        <a:bodyPr/>
        <a:lstStyle/>
        <a:p>
          <a:endParaRPr lang="en-US"/>
        </a:p>
      </dgm:t>
    </dgm:pt>
    <dgm:pt modelId="{23E2B7DB-BFEE-4896-861A-4EE014A7B345}">
      <dgm:prSet phldrT="[Text]" custT="1"/>
      <dgm:spPr/>
      <dgm:t>
        <a:bodyPr/>
        <a:lstStyle/>
        <a:p>
          <a:pPr>
            <a:spcAft>
              <a:spcPts val="1200"/>
            </a:spcAft>
          </a:pPr>
          <a:r>
            <a:rPr lang="en-US" sz="1400" dirty="0"/>
            <a:t>Support colleges in improving student success</a:t>
          </a:r>
        </a:p>
      </dgm:t>
    </dgm:pt>
    <dgm:pt modelId="{FC006DD1-5583-464B-BC5C-F4E693544B4C}" type="parTrans" cxnId="{3088AB93-ED21-4E02-ABA7-6F0424BFB995}">
      <dgm:prSet/>
      <dgm:spPr/>
      <dgm:t>
        <a:bodyPr/>
        <a:lstStyle/>
        <a:p>
          <a:endParaRPr lang="en-US"/>
        </a:p>
      </dgm:t>
    </dgm:pt>
    <dgm:pt modelId="{DF0BD140-D752-46FA-961F-6E93A5B6DD9B}" type="sibTrans" cxnId="{3088AB93-ED21-4E02-ABA7-6F0424BFB995}">
      <dgm:prSet/>
      <dgm:spPr/>
      <dgm:t>
        <a:bodyPr/>
        <a:lstStyle/>
        <a:p>
          <a:endParaRPr lang="en-US"/>
        </a:p>
      </dgm:t>
    </dgm:pt>
    <dgm:pt modelId="{1B942845-FC08-49E8-9462-A129B5B76B3B}">
      <dgm:prSet phldrT="[Text]" custT="1"/>
      <dgm:spPr/>
      <dgm:t>
        <a:bodyPr/>
        <a:lstStyle/>
        <a:p>
          <a:pPr>
            <a:spcAft>
              <a:spcPct val="15000"/>
            </a:spcAft>
          </a:pPr>
          <a:endParaRPr lang="en-US" sz="1400" dirty="0"/>
        </a:p>
      </dgm:t>
    </dgm:pt>
    <dgm:pt modelId="{F82A1F4E-D8F1-4A31-B6AA-2D86D528E0BF}" type="parTrans" cxnId="{E75BD5F4-4AD9-4F4C-9FD7-9AE3E9BEBE00}">
      <dgm:prSet/>
      <dgm:spPr/>
      <dgm:t>
        <a:bodyPr/>
        <a:lstStyle/>
        <a:p>
          <a:endParaRPr lang="en-US"/>
        </a:p>
      </dgm:t>
    </dgm:pt>
    <dgm:pt modelId="{558D9AB3-A3F0-4A61-B444-55827BF301C5}" type="sibTrans" cxnId="{E75BD5F4-4AD9-4F4C-9FD7-9AE3E9BEBE00}">
      <dgm:prSet/>
      <dgm:spPr/>
      <dgm:t>
        <a:bodyPr/>
        <a:lstStyle/>
        <a:p>
          <a:endParaRPr lang="en-US"/>
        </a:p>
      </dgm:t>
    </dgm:pt>
    <dgm:pt modelId="{2333E142-63C4-45C4-A9DD-4F1B904F2B1B}">
      <dgm:prSet phldrT="[Text]" custT="1"/>
      <dgm:spPr/>
      <dgm:t>
        <a:bodyPr/>
        <a:lstStyle/>
        <a:p>
          <a:pPr>
            <a:spcAft>
              <a:spcPts val="1200"/>
            </a:spcAft>
          </a:pPr>
          <a:r>
            <a:rPr lang="en-US" sz="1400" dirty="0"/>
            <a:t>Support College Institutional Effectiveness</a:t>
          </a:r>
        </a:p>
      </dgm:t>
    </dgm:pt>
    <dgm:pt modelId="{B981E569-4F68-4033-AD51-28BDC2691BE5}" type="parTrans" cxnId="{EB4E7B43-18D4-4206-B06F-457A7E77B283}">
      <dgm:prSet/>
      <dgm:spPr/>
      <dgm:t>
        <a:bodyPr/>
        <a:lstStyle/>
        <a:p>
          <a:endParaRPr lang="en-US"/>
        </a:p>
      </dgm:t>
    </dgm:pt>
    <dgm:pt modelId="{5EC10A7B-F6A8-415C-AF7F-03E95B908210}" type="sibTrans" cxnId="{EB4E7B43-18D4-4206-B06F-457A7E77B283}">
      <dgm:prSet/>
      <dgm:spPr/>
      <dgm:t>
        <a:bodyPr/>
        <a:lstStyle/>
        <a:p>
          <a:endParaRPr lang="en-US"/>
        </a:p>
      </dgm:t>
    </dgm:pt>
    <dgm:pt modelId="{407300D1-9B20-4AD7-BE5B-C20D29DA9250}">
      <dgm:prSet phldrT="[Text]" custT="1"/>
      <dgm:spPr/>
      <dgm:t>
        <a:bodyPr/>
        <a:lstStyle/>
        <a:p>
          <a:pPr>
            <a:spcAft>
              <a:spcPts val="1200"/>
            </a:spcAft>
          </a:pPr>
          <a:r>
            <a:rPr lang="en-US" sz="1400" dirty="0"/>
            <a:t>Facilitate communication and resource sharing</a:t>
          </a:r>
        </a:p>
      </dgm:t>
    </dgm:pt>
    <dgm:pt modelId="{46C82F98-57D5-494E-83E9-5E2CA47B3BA6}" type="parTrans" cxnId="{65C0AE98-D89C-4986-BA06-3C2C69876EBA}">
      <dgm:prSet/>
      <dgm:spPr/>
      <dgm:t>
        <a:bodyPr/>
        <a:lstStyle/>
        <a:p>
          <a:endParaRPr lang="en-US"/>
        </a:p>
      </dgm:t>
    </dgm:pt>
    <dgm:pt modelId="{80BD8F3D-37E9-4CDA-B757-4A241737CDEB}" type="sibTrans" cxnId="{65C0AE98-D89C-4986-BA06-3C2C69876EBA}">
      <dgm:prSet/>
      <dgm:spPr/>
      <dgm:t>
        <a:bodyPr/>
        <a:lstStyle/>
        <a:p>
          <a:endParaRPr lang="en-US"/>
        </a:p>
      </dgm:t>
    </dgm:pt>
    <dgm:pt modelId="{1E0275B2-DE6B-44EA-B0A6-E9A13FB76C14}">
      <dgm:prSet phldrT="[Text]" custT="1"/>
      <dgm:spPr/>
      <dgm:t>
        <a:bodyPr/>
        <a:lstStyle/>
        <a:p>
          <a:pPr>
            <a:spcAft>
              <a:spcPts val="1200"/>
            </a:spcAft>
          </a:pPr>
          <a:r>
            <a:rPr lang="en-US" sz="1400" dirty="0">
              <a:effectLst/>
              <a:ea typeface="Calibri" panose="020F0502020204030204" pitchFamily="34" charset="0"/>
            </a:rPr>
            <a:t>Develop and review District IT Prioritization Process</a:t>
          </a:r>
          <a:endParaRPr lang="en-US" sz="1400" dirty="0"/>
        </a:p>
      </dgm:t>
    </dgm:pt>
    <dgm:pt modelId="{239C4583-F1E8-441E-B486-8F65F50B5DE9}" type="parTrans" cxnId="{4C773119-3608-46AB-B90E-66A8F11FD484}">
      <dgm:prSet/>
      <dgm:spPr/>
      <dgm:t>
        <a:bodyPr/>
        <a:lstStyle/>
        <a:p>
          <a:endParaRPr lang="en-US"/>
        </a:p>
      </dgm:t>
    </dgm:pt>
    <dgm:pt modelId="{5573AE05-448D-4F19-B257-8EC8B171E41F}" type="sibTrans" cxnId="{4C773119-3608-46AB-B90E-66A8F11FD484}">
      <dgm:prSet/>
      <dgm:spPr/>
      <dgm:t>
        <a:bodyPr/>
        <a:lstStyle/>
        <a:p>
          <a:endParaRPr lang="en-US"/>
        </a:p>
      </dgm:t>
    </dgm:pt>
    <dgm:pt modelId="{0B5BF1A4-3C1D-4D1D-8686-A7BAD236BEBE}">
      <dgm:prSet phldrT="[Text]" custT="1"/>
      <dgm:spPr/>
      <dgm:t>
        <a:bodyPr/>
        <a:lstStyle/>
        <a:p>
          <a:pPr>
            <a:spcAft>
              <a:spcPts val="1200"/>
            </a:spcAft>
          </a:pPr>
          <a:r>
            <a:rPr lang="en-US" sz="1400" dirty="0"/>
            <a:t>Explore the feasibility of a compressed calendar</a:t>
          </a:r>
        </a:p>
      </dgm:t>
    </dgm:pt>
    <dgm:pt modelId="{E28B6EE9-018F-4BF5-B37D-F4C7B5D1B9C8}" type="parTrans" cxnId="{462AB375-E2EB-47E3-B0E6-F4C8CEA6F1E2}">
      <dgm:prSet/>
      <dgm:spPr/>
      <dgm:t>
        <a:bodyPr/>
        <a:lstStyle/>
        <a:p>
          <a:endParaRPr lang="en-US"/>
        </a:p>
      </dgm:t>
    </dgm:pt>
    <dgm:pt modelId="{FA270469-048D-4073-B515-35B940572F18}" type="sibTrans" cxnId="{462AB375-E2EB-47E3-B0E6-F4C8CEA6F1E2}">
      <dgm:prSet/>
      <dgm:spPr/>
      <dgm:t>
        <a:bodyPr/>
        <a:lstStyle/>
        <a:p>
          <a:endParaRPr lang="en-US"/>
        </a:p>
      </dgm:t>
    </dgm:pt>
    <dgm:pt modelId="{A688C176-CE07-489D-84E8-E853A5AF95B4}">
      <dgm:prSet phldrT="[Text]" custT="1"/>
      <dgm:spPr/>
      <dgm:t>
        <a:bodyPr/>
        <a:lstStyle/>
        <a:p>
          <a:pPr>
            <a:spcAft>
              <a:spcPts val="1200"/>
            </a:spcAft>
          </a:pPr>
          <a:r>
            <a:rPr lang="en-US" sz="1400" dirty="0"/>
            <a:t>Align resource request with institutional needs</a:t>
          </a:r>
        </a:p>
      </dgm:t>
    </dgm:pt>
    <dgm:pt modelId="{FF6D2316-1096-4616-B4AD-CB05DA003BED}" type="parTrans" cxnId="{7F61AE58-8D35-472D-9738-C45B0CFED46D}">
      <dgm:prSet/>
      <dgm:spPr/>
      <dgm:t>
        <a:bodyPr/>
        <a:lstStyle/>
        <a:p>
          <a:endParaRPr lang="en-US"/>
        </a:p>
      </dgm:t>
    </dgm:pt>
    <dgm:pt modelId="{3FA1EBF6-5FC2-484E-8564-356A095F17DC}" type="sibTrans" cxnId="{7F61AE58-8D35-472D-9738-C45B0CFED46D}">
      <dgm:prSet/>
      <dgm:spPr/>
      <dgm:t>
        <a:bodyPr/>
        <a:lstStyle/>
        <a:p>
          <a:endParaRPr lang="en-US"/>
        </a:p>
      </dgm:t>
    </dgm:pt>
    <dgm:pt modelId="{38AB4413-EF86-4760-B339-9FC1A4ED34E4}">
      <dgm:prSet phldrT="[Text]" custT="1"/>
      <dgm:spPr/>
      <dgm:t>
        <a:bodyPr/>
        <a:lstStyle/>
        <a:p>
          <a:pPr>
            <a:spcAft>
              <a:spcPts val="1200"/>
            </a:spcAft>
          </a:pPr>
          <a:r>
            <a:rPr lang="en-US" sz="1400" dirty="0"/>
            <a:t>Create, review, improve district program review process </a:t>
          </a:r>
        </a:p>
      </dgm:t>
    </dgm:pt>
    <dgm:pt modelId="{C9F7081F-8BFE-4E1E-91D5-B6544024971C}" type="parTrans" cxnId="{804AFCAE-DEFC-4B38-B3AB-CBCB6E2A13AD}">
      <dgm:prSet/>
      <dgm:spPr/>
      <dgm:t>
        <a:bodyPr/>
        <a:lstStyle/>
        <a:p>
          <a:endParaRPr lang="en-US"/>
        </a:p>
      </dgm:t>
    </dgm:pt>
    <dgm:pt modelId="{0AD611EF-2A01-44FD-B19D-2C2735E70267}" type="sibTrans" cxnId="{804AFCAE-DEFC-4B38-B3AB-CBCB6E2A13AD}">
      <dgm:prSet/>
      <dgm:spPr/>
      <dgm:t>
        <a:bodyPr/>
        <a:lstStyle/>
        <a:p>
          <a:endParaRPr lang="en-US"/>
        </a:p>
      </dgm:t>
    </dgm:pt>
    <dgm:pt modelId="{8AF4DCE0-1CB9-4187-8A2C-857A1D840E1E}">
      <dgm:prSet phldrT="[Text]" custT="1"/>
      <dgm:spPr/>
      <dgm:t>
        <a:bodyPr/>
        <a:lstStyle/>
        <a:p>
          <a:pPr>
            <a:spcAft>
              <a:spcPts val="1200"/>
            </a:spcAft>
          </a:pPr>
          <a:r>
            <a:rPr lang="en-US" sz="1400" dirty="0"/>
            <a:t>Support District accreditation</a:t>
          </a:r>
        </a:p>
      </dgm:t>
    </dgm:pt>
    <dgm:pt modelId="{A6BB06D2-F14B-46EB-AA07-20861EF1359C}" type="parTrans" cxnId="{7F3F8EC0-EA89-49C3-BD82-B71709AD2C36}">
      <dgm:prSet/>
      <dgm:spPr/>
      <dgm:t>
        <a:bodyPr/>
        <a:lstStyle/>
        <a:p>
          <a:endParaRPr lang="en-US"/>
        </a:p>
      </dgm:t>
    </dgm:pt>
    <dgm:pt modelId="{896E5F82-DCFF-4E41-9688-92F6AAEB6FD1}" type="sibTrans" cxnId="{7F3F8EC0-EA89-49C3-BD82-B71709AD2C36}">
      <dgm:prSet/>
      <dgm:spPr/>
      <dgm:t>
        <a:bodyPr/>
        <a:lstStyle/>
        <a:p>
          <a:endParaRPr lang="en-US"/>
        </a:p>
      </dgm:t>
    </dgm:pt>
    <dgm:pt modelId="{750676CC-90EF-4B3F-A163-1C67E517BEB8}">
      <dgm:prSet phldrT="[Text]" custT="1"/>
      <dgm:spPr/>
      <dgm:t>
        <a:bodyPr/>
        <a:lstStyle/>
        <a:p>
          <a:pPr>
            <a:spcAft>
              <a:spcPts val="1200"/>
            </a:spcAft>
          </a:pPr>
          <a:r>
            <a:rPr lang="en-US" sz="1400" dirty="0"/>
            <a:t>Support colleges in improving student success</a:t>
          </a:r>
        </a:p>
      </dgm:t>
    </dgm:pt>
    <dgm:pt modelId="{AF7340A5-C02B-4D8A-855D-F94AC5F562B0}" type="parTrans" cxnId="{DD221AD8-E943-4C7D-9C32-33B4F9E2217C}">
      <dgm:prSet/>
      <dgm:spPr/>
      <dgm:t>
        <a:bodyPr/>
        <a:lstStyle/>
        <a:p>
          <a:endParaRPr lang="en-US"/>
        </a:p>
      </dgm:t>
    </dgm:pt>
    <dgm:pt modelId="{53819561-9185-4F4D-B504-E099EC920436}" type="sibTrans" cxnId="{DD221AD8-E943-4C7D-9C32-33B4F9E2217C}">
      <dgm:prSet/>
      <dgm:spPr/>
      <dgm:t>
        <a:bodyPr/>
        <a:lstStyle/>
        <a:p>
          <a:endParaRPr lang="en-US"/>
        </a:p>
      </dgm:t>
    </dgm:pt>
    <dgm:pt modelId="{27D2514B-4CF6-48C0-B698-371E9B790442}">
      <dgm:prSet phldrT="[Text]" custT="1"/>
      <dgm:spPr/>
      <dgm:t>
        <a:bodyPr/>
        <a:lstStyle/>
        <a:p>
          <a:pPr>
            <a:spcAft>
              <a:spcPts val="1200"/>
            </a:spcAft>
          </a:pPr>
          <a:r>
            <a:rPr lang="en-US" sz="1400" dirty="0"/>
            <a:t>Develop academic calendar</a:t>
          </a:r>
        </a:p>
      </dgm:t>
    </dgm:pt>
    <dgm:pt modelId="{84627761-91A8-41B7-B3DA-DFBC99A749C8}" type="parTrans" cxnId="{BA6BCFD9-FFCF-4CBD-B4AB-F11AA33CDE05}">
      <dgm:prSet/>
      <dgm:spPr/>
      <dgm:t>
        <a:bodyPr/>
        <a:lstStyle/>
        <a:p>
          <a:endParaRPr lang="en-US"/>
        </a:p>
      </dgm:t>
    </dgm:pt>
    <dgm:pt modelId="{5F7BE7B1-E687-4EFC-897B-F1F4CFFCB9A3}" type="sibTrans" cxnId="{BA6BCFD9-FFCF-4CBD-B4AB-F11AA33CDE05}">
      <dgm:prSet/>
      <dgm:spPr/>
      <dgm:t>
        <a:bodyPr/>
        <a:lstStyle/>
        <a:p>
          <a:endParaRPr lang="en-US"/>
        </a:p>
      </dgm:t>
    </dgm:pt>
    <dgm:pt modelId="{1C50F036-1D12-4FF1-8B84-B7A2F59DF1BB}" type="pres">
      <dgm:prSet presAssocID="{5126D094-A16A-41EA-AC4F-67423C4519C7}" presName="Name0" presStyleCnt="0">
        <dgm:presLayoutVars>
          <dgm:dir/>
          <dgm:animLvl val="lvl"/>
          <dgm:resizeHandles val="exact"/>
        </dgm:presLayoutVars>
      </dgm:prSet>
      <dgm:spPr/>
    </dgm:pt>
    <dgm:pt modelId="{AD292426-4E86-4377-80C7-AA703DD69E5D}" type="pres">
      <dgm:prSet presAssocID="{F78F0BB9-BE1E-470E-AA7D-383132B06A43}" presName="composite" presStyleCnt="0"/>
      <dgm:spPr/>
    </dgm:pt>
    <dgm:pt modelId="{8BF2A445-F9B4-4C2E-9550-2DFAF4294D80}" type="pres">
      <dgm:prSet presAssocID="{F78F0BB9-BE1E-470E-AA7D-383132B06A43}" presName="parTx" presStyleLbl="alignNode1" presStyleIdx="0" presStyleCnt="4">
        <dgm:presLayoutVars>
          <dgm:chMax val="0"/>
          <dgm:chPref val="0"/>
          <dgm:bulletEnabled val="1"/>
        </dgm:presLayoutVars>
      </dgm:prSet>
      <dgm:spPr/>
    </dgm:pt>
    <dgm:pt modelId="{C098FD89-7BA5-44FF-83D7-4470EC87C2D1}" type="pres">
      <dgm:prSet presAssocID="{F78F0BB9-BE1E-470E-AA7D-383132B06A43}" presName="desTx" presStyleLbl="alignAccFollowNode1" presStyleIdx="0" presStyleCnt="4">
        <dgm:presLayoutVars>
          <dgm:bulletEnabled val="1"/>
        </dgm:presLayoutVars>
      </dgm:prSet>
      <dgm:spPr/>
    </dgm:pt>
    <dgm:pt modelId="{C9859765-BC1E-4520-BFE9-540DA3949873}" type="pres">
      <dgm:prSet presAssocID="{0EAD9300-5AE9-4016-B811-7D60E23948FB}" presName="space" presStyleCnt="0"/>
      <dgm:spPr/>
    </dgm:pt>
    <dgm:pt modelId="{3C7AECF7-EEEE-458C-BDCB-E7E3FE887FD8}" type="pres">
      <dgm:prSet presAssocID="{8202D0CB-304B-4B7D-97BB-E38A87956A5F}" presName="composite" presStyleCnt="0"/>
      <dgm:spPr/>
    </dgm:pt>
    <dgm:pt modelId="{85EAF3A1-3A2F-469F-BCBA-AA17788F82EA}" type="pres">
      <dgm:prSet presAssocID="{8202D0CB-304B-4B7D-97BB-E38A87956A5F}" presName="parTx" presStyleLbl="alignNode1" presStyleIdx="1" presStyleCnt="4">
        <dgm:presLayoutVars>
          <dgm:chMax val="0"/>
          <dgm:chPref val="0"/>
          <dgm:bulletEnabled val="1"/>
        </dgm:presLayoutVars>
      </dgm:prSet>
      <dgm:spPr/>
    </dgm:pt>
    <dgm:pt modelId="{077EF13C-F143-4C2D-89A2-D1D15A0AB9D2}" type="pres">
      <dgm:prSet presAssocID="{8202D0CB-304B-4B7D-97BB-E38A87956A5F}" presName="desTx" presStyleLbl="alignAccFollowNode1" presStyleIdx="1" presStyleCnt="4">
        <dgm:presLayoutVars>
          <dgm:bulletEnabled val="1"/>
        </dgm:presLayoutVars>
      </dgm:prSet>
      <dgm:spPr/>
    </dgm:pt>
    <dgm:pt modelId="{3112CB13-69A3-4C41-8EB6-03F97C2BFC57}" type="pres">
      <dgm:prSet presAssocID="{F78EAB42-342B-4B46-80F8-7A7C476DC698}" presName="space" presStyleCnt="0"/>
      <dgm:spPr/>
    </dgm:pt>
    <dgm:pt modelId="{604DD2E1-5E93-42AC-99DC-BFC4B0D98853}" type="pres">
      <dgm:prSet presAssocID="{4BB0A99F-50B3-4586-800A-BCE4BD459EB1}" presName="composite" presStyleCnt="0"/>
      <dgm:spPr/>
    </dgm:pt>
    <dgm:pt modelId="{1745A682-78BA-4FCC-A89D-EBC45EB6E7B2}" type="pres">
      <dgm:prSet presAssocID="{4BB0A99F-50B3-4586-800A-BCE4BD459EB1}" presName="parTx" presStyleLbl="alignNode1" presStyleIdx="2" presStyleCnt="4">
        <dgm:presLayoutVars>
          <dgm:chMax val="0"/>
          <dgm:chPref val="0"/>
          <dgm:bulletEnabled val="1"/>
        </dgm:presLayoutVars>
      </dgm:prSet>
      <dgm:spPr/>
    </dgm:pt>
    <dgm:pt modelId="{944EE7D0-4C94-42D9-ACB9-F348707F6744}" type="pres">
      <dgm:prSet presAssocID="{4BB0A99F-50B3-4586-800A-BCE4BD459EB1}" presName="desTx" presStyleLbl="alignAccFollowNode1" presStyleIdx="2" presStyleCnt="4">
        <dgm:presLayoutVars>
          <dgm:bulletEnabled val="1"/>
        </dgm:presLayoutVars>
      </dgm:prSet>
      <dgm:spPr/>
    </dgm:pt>
    <dgm:pt modelId="{D5B61AB5-8E38-4D77-AF47-F242E1A966CC}" type="pres">
      <dgm:prSet presAssocID="{4F33297D-EE54-44DD-B037-3F5262B324D0}" presName="space" presStyleCnt="0"/>
      <dgm:spPr/>
    </dgm:pt>
    <dgm:pt modelId="{D9A19971-D733-4545-8358-78601D907948}" type="pres">
      <dgm:prSet presAssocID="{7E8AC0B4-477A-40B0-B358-0D7EEAF69527}" presName="composite" presStyleCnt="0"/>
      <dgm:spPr/>
    </dgm:pt>
    <dgm:pt modelId="{14B4852B-EB43-4401-9F2D-6ACF2ABC1364}" type="pres">
      <dgm:prSet presAssocID="{7E8AC0B4-477A-40B0-B358-0D7EEAF69527}" presName="parTx" presStyleLbl="alignNode1" presStyleIdx="3" presStyleCnt="4">
        <dgm:presLayoutVars>
          <dgm:chMax val="0"/>
          <dgm:chPref val="0"/>
          <dgm:bulletEnabled val="1"/>
        </dgm:presLayoutVars>
      </dgm:prSet>
      <dgm:spPr/>
    </dgm:pt>
    <dgm:pt modelId="{04D37C5E-569A-498E-84E7-0D32A533DBCE}" type="pres">
      <dgm:prSet presAssocID="{7E8AC0B4-477A-40B0-B358-0D7EEAF69527}" presName="desTx" presStyleLbl="alignAccFollowNode1" presStyleIdx="3" presStyleCnt="4">
        <dgm:presLayoutVars>
          <dgm:bulletEnabled val="1"/>
        </dgm:presLayoutVars>
      </dgm:prSet>
      <dgm:spPr/>
    </dgm:pt>
  </dgm:ptLst>
  <dgm:cxnLst>
    <dgm:cxn modelId="{4A2BDD04-D875-472E-A071-5651850EDADC}" type="presOf" srcId="{4BB0A99F-50B3-4586-800A-BCE4BD459EB1}" destId="{1745A682-78BA-4FCC-A89D-EBC45EB6E7B2}" srcOrd="0" destOrd="0" presId="urn:microsoft.com/office/officeart/2005/8/layout/hList1"/>
    <dgm:cxn modelId="{C8FCBD08-8321-46A6-9BED-4FE68B2C644A}" type="presOf" srcId="{8202D0CB-304B-4B7D-97BB-E38A87956A5F}" destId="{85EAF3A1-3A2F-469F-BCBA-AA17788F82EA}" srcOrd="0" destOrd="0" presId="urn:microsoft.com/office/officeart/2005/8/layout/hList1"/>
    <dgm:cxn modelId="{A8C7EB0A-4213-4C02-9D40-62AAF2A399F3}" type="presOf" srcId="{27D2514B-4CF6-48C0-B698-371E9B790442}" destId="{04D37C5E-569A-498E-84E7-0D32A533DBCE}" srcOrd="0" destOrd="1" presId="urn:microsoft.com/office/officeart/2005/8/layout/hList1"/>
    <dgm:cxn modelId="{858E2A18-6387-4367-A678-EF9F4E504341}" srcId="{F78F0BB9-BE1E-470E-AA7D-383132B06A43}" destId="{4879E79B-2F47-4259-BAF0-46B37FDA08F1}" srcOrd="3" destOrd="0" parTransId="{547B00AD-7D79-48BF-AA1A-5F6806114B9B}" sibTransId="{FE36B2CF-3063-4ACC-90A0-8E71966487FE}"/>
    <dgm:cxn modelId="{4C773119-3608-46AB-B90E-66A8F11FD484}" srcId="{4BB0A99F-50B3-4586-800A-BCE4BD459EB1}" destId="{1E0275B2-DE6B-44EA-B0A6-E9A13FB76C14}" srcOrd="2" destOrd="0" parTransId="{239C4583-F1E8-441E-B486-8F65F50B5DE9}" sibTransId="{5573AE05-448D-4F19-B257-8EC8B171E41F}"/>
    <dgm:cxn modelId="{8FD3D421-B4F4-4407-AECA-91CA9D4E673E}" srcId="{5126D094-A16A-41EA-AC4F-67423C4519C7}" destId="{7E8AC0B4-477A-40B0-B358-0D7EEAF69527}" srcOrd="3" destOrd="0" parTransId="{0D82216B-7698-46F4-BBDA-03B565998623}" sibTransId="{DD9D4C49-50DF-4EA7-8A77-4A398BE6543D}"/>
    <dgm:cxn modelId="{A74FF126-795C-4F8B-9BB2-C83EA10D9E6C}" srcId="{5126D094-A16A-41EA-AC4F-67423C4519C7}" destId="{8202D0CB-304B-4B7D-97BB-E38A87956A5F}" srcOrd="1" destOrd="0" parTransId="{9E647031-66F5-4642-BFC6-A0D02D59CF17}" sibTransId="{F78EAB42-342B-4B46-80F8-7A7C476DC698}"/>
    <dgm:cxn modelId="{3804FF2E-A765-4FBC-941A-312B0DD9845F}" type="presOf" srcId="{6C97ABAF-AB9D-4FED-BC94-3475020443FD}" destId="{C098FD89-7BA5-44FF-83D7-4470EC87C2D1}" srcOrd="0" destOrd="0" presId="urn:microsoft.com/office/officeart/2005/8/layout/hList1"/>
    <dgm:cxn modelId="{1DD57337-882E-48AF-B12E-881955C0EB0D}" type="presOf" srcId="{1B942845-FC08-49E8-9462-A129B5B76B3B}" destId="{04D37C5E-569A-498E-84E7-0D32A533DBCE}" srcOrd="0" destOrd="3" presId="urn:microsoft.com/office/officeart/2005/8/layout/hList1"/>
    <dgm:cxn modelId="{5AB5CC5D-148F-4DBE-BD0A-5834B51477AC}" type="presOf" srcId="{15189376-E4E6-4490-BA04-C80279B6F6E9}" destId="{077EF13C-F143-4C2D-89A2-D1D15A0AB9D2}" srcOrd="0" destOrd="0" presId="urn:microsoft.com/office/officeart/2005/8/layout/hList1"/>
    <dgm:cxn modelId="{60AB5C60-49F9-453B-BDFA-D1C8646D4C47}" type="presOf" srcId="{23E2B7DB-BFEE-4896-861A-4EE014A7B345}" destId="{04D37C5E-569A-498E-84E7-0D32A533DBCE}" srcOrd="0" destOrd="0" presId="urn:microsoft.com/office/officeart/2005/8/layout/hList1"/>
    <dgm:cxn modelId="{EB4E7B43-18D4-4206-B06F-457A7E77B283}" srcId="{F78F0BB9-BE1E-470E-AA7D-383132B06A43}" destId="{2333E142-63C4-45C4-A9DD-4F1B904F2B1B}" srcOrd="2" destOrd="0" parTransId="{B981E569-4F68-4033-AD51-28BDC2691BE5}" sibTransId="{5EC10A7B-F6A8-415C-AF7F-03E95B908210}"/>
    <dgm:cxn modelId="{B1DD3164-4F14-4564-9885-858D29029E8D}" type="presOf" srcId="{7E8AC0B4-477A-40B0-B358-0D7EEAF69527}" destId="{14B4852B-EB43-4401-9F2D-6ACF2ABC1364}" srcOrd="0" destOrd="0" presId="urn:microsoft.com/office/officeart/2005/8/layout/hList1"/>
    <dgm:cxn modelId="{75790065-0859-406E-B8A0-732619CC3269}" type="presOf" srcId="{4879E79B-2F47-4259-BAF0-46B37FDA08F1}" destId="{C098FD89-7BA5-44FF-83D7-4470EC87C2D1}" srcOrd="0" destOrd="3" presId="urn:microsoft.com/office/officeart/2005/8/layout/hList1"/>
    <dgm:cxn modelId="{49FF0545-F2F9-4808-B232-F7FC25044D9C}" type="presOf" srcId="{8AF4DCE0-1CB9-4187-8A2C-857A1D840E1E}" destId="{C098FD89-7BA5-44FF-83D7-4470EC87C2D1}" srcOrd="0" destOrd="1" presId="urn:microsoft.com/office/officeart/2005/8/layout/hList1"/>
    <dgm:cxn modelId="{04193A4E-18A7-42C6-8A63-1D660719A7E5}" srcId="{4BB0A99F-50B3-4586-800A-BCE4BD459EB1}" destId="{3E77D1CE-5665-45C0-8620-644EE4C4DCF6}" srcOrd="3" destOrd="0" parTransId="{CFA7C7A5-FBF1-404A-AA58-B76210C44068}" sibTransId="{9D02096D-BBD3-45BE-8CD8-1DDE62A2332F}"/>
    <dgm:cxn modelId="{9ED4F252-B7D5-496A-AD73-6187EEC751E1}" type="presOf" srcId="{750676CC-90EF-4B3F-A163-1C67E517BEB8}" destId="{944EE7D0-4C94-42D9-ACB9-F348707F6744}" srcOrd="0" destOrd="0" presId="urn:microsoft.com/office/officeart/2005/8/layout/hList1"/>
    <dgm:cxn modelId="{C311BD53-326E-46A2-94B3-716F2849C45F}" type="presOf" srcId="{A688C176-CE07-489D-84E8-E853A5AF95B4}" destId="{077EF13C-F143-4C2D-89A2-D1D15A0AB9D2}" srcOrd="0" destOrd="3" presId="urn:microsoft.com/office/officeart/2005/8/layout/hList1"/>
    <dgm:cxn modelId="{A33DCE73-93A2-4C69-814A-5DCB65788D38}" type="presOf" srcId="{407300D1-9B20-4AD7-BE5B-C20D29DA9250}" destId="{C098FD89-7BA5-44FF-83D7-4470EC87C2D1}" srcOrd="0" destOrd="4" presId="urn:microsoft.com/office/officeart/2005/8/layout/hList1"/>
    <dgm:cxn modelId="{462AB375-E2EB-47E3-B0E6-F4C8CEA6F1E2}" srcId="{7E8AC0B4-477A-40B0-B358-0D7EEAF69527}" destId="{0B5BF1A4-3C1D-4D1D-8686-A7BAD236BEBE}" srcOrd="2" destOrd="0" parTransId="{E28B6EE9-018F-4BF5-B37D-F4C7B5D1B9C8}" sibTransId="{FA270469-048D-4073-B515-35B940572F18}"/>
    <dgm:cxn modelId="{2A78A778-13A4-49D3-BFA6-1A2F92B6B570}" type="presOf" srcId="{5126D094-A16A-41EA-AC4F-67423C4519C7}" destId="{1C50F036-1D12-4FF1-8B84-B7A2F59DF1BB}" srcOrd="0" destOrd="0" presId="urn:microsoft.com/office/officeart/2005/8/layout/hList1"/>
    <dgm:cxn modelId="{7F61AE58-8D35-472D-9738-C45B0CFED46D}" srcId="{8202D0CB-304B-4B7D-97BB-E38A87956A5F}" destId="{A688C176-CE07-489D-84E8-E853A5AF95B4}" srcOrd="3" destOrd="0" parTransId="{FF6D2316-1096-4616-B4AD-CB05DA003BED}" sibTransId="{3FA1EBF6-5FC2-484E-8564-356A095F17DC}"/>
    <dgm:cxn modelId="{FE665D7A-FEAF-42F8-BE05-2971E09F8DE9}" srcId="{5126D094-A16A-41EA-AC4F-67423C4519C7}" destId="{4BB0A99F-50B3-4586-800A-BCE4BD459EB1}" srcOrd="2" destOrd="0" parTransId="{3ECB5B42-B095-4501-B6B2-A013DB96DE15}" sibTransId="{4F33297D-EE54-44DD-B037-3F5262B324D0}"/>
    <dgm:cxn modelId="{DE1BF881-D3DD-4DB7-BB9E-4DB51E833C3B}" srcId="{8202D0CB-304B-4B7D-97BB-E38A87956A5F}" destId="{6C39042C-2C54-4F04-88B6-42A05927D18D}" srcOrd="2" destOrd="0" parTransId="{D0EB4701-106D-47F1-8857-289F9AA9FB99}" sibTransId="{4729915E-B107-4604-9FBF-EFE806B3E395}"/>
    <dgm:cxn modelId="{61C6EA83-0368-40CD-B5B1-97784E926119}" type="presOf" srcId="{38AB4413-EF86-4760-B339-9FC1A4ED34E4}" destId="{077EF13C-F143-4C2D-89A2-D1D15A0AB9D2}" srcOrd="0" destOrd="1" presId="urn:microsoft.com/office/officeart/2005/8/layout/hList1"/>
    <dgm:cxn modelId="{3088AB93-ED21-4E02-ABA7-6F0424BFB995}" srcId="{7E8AC0B4-477A-40B0-B358-0D7EEAF69527}" destId="{23E2B7DB-BFEE-4896-861A-4EE014A7B345}" srcOrd="0" destOrd="0" parTransId="{FC006DD1-5583-464B-BC5C-F4E693544B4C}" sibTransId="{DF0BD140-D752-46FA-961F-6E93A5B6DD9B}"/>
    <dgm:cxn modelId="{29366396-C70E-4DED-A562-BBC186DA0D8B}" type="presOf" srcId="{6C39042C-2C54-4F04-88B6-42A05927D18D}" destId="{077EF13C-F143-4C2D-89A2-D1D15A0AB9D2}" srcOrd="0" destOrd="2" presId="urn:microsoft.com/office/officeart/2005/8/layout/hList1"/>
    <dgm:cxn modelId="{65C0AE98-D89C-4986-BA06-3C2C69876EBA}" srcId="{F78F0BB9-BE1E-470E-AA7D-383132B06A43}" destId="{407300D1-9B20-4AD7-BE5B-C20D29DA9250}" srcOrd="4" destOrd="0" parTransId="{46C82F98-57D5-494E-83E9-5E2CA47B3BA6}" sibTransId="{80BD8F3D-37E9-4CDA-B757-4A241737CDEB}"/>
    <dgm:cxn modelId="{5314A29D-A18C-4A67-B4A7-54CFDD55CAA6}" type="presOf" srcId="{1E0275B2-DE6B-44EA-B0A6-E9A13FB76C14}" destId="{944EE7D0-4C94-42D9-ACB9-F348707F6744}" srcOrd="0" destOrd="2" presId="urn:microsoft.com/office/officeart/2005/8/layout/hList1"/>
    <dgm:cxn modelId="{D8F58B9F-7F3A-4FA8-84FB-CA4233AE1ADF}" srcId="{8202D0CB-304B-4B7D-97BB-E38A87956A5F}" destId="{15189376-E4E6-4490-BA04-C80279B6F6E9}" srcOrd="0" destOrd="0" parTransId="{EA68A8F2-EAD2-4182-9C37-9C7A1DB9A173}" sibTransId="{6A4B7143-7D4E-4A29-9194-A5187213463E}"/>
    <dgm:cxn modelId="{804AFCAE-DEFC-4B38-B3AB-CBCB6E2A13AD}" srcId="{8202D0CB-304B-4B7D-97BB-E38A87956A5F}" destId="{38AB4413-EF86-4760-B339-9FC1A4ED34E4}" srcOrd="1" destOrd="0" parTransId="{C9F7081F-8BFE-4E1E-91D5-B6544024971C}" sibTransId="{0AD611EF-2A01-44FD-B19D-2C2735E70267}"/>
    <dgm:cxn modelId="{E5E663B4-B2BF-4778-AF6B-DA531FBA3980}" type="presOf" srcId="{2333E142-63C4-45C4-A9DD-4F1B904F2B1B}" destId="{C098FD89-7BA5-44FF-83D7-4470EC87C2D1}" srcOrd="0" destOrd="2" presId="urn:microsoft.com/office/officeart/2005/8/layout/hList1"/>
    <dgm:cxn modelId="{E9B80CBB-CCAD-451F-B63A-5B3AB1137E2D}" srcId="{5126D094-A16A-41EA-AC4F-67423C4519C7}" destId="{F78F0BB9-BE1E-470E-AA7D-383132B06A43}" srcOrd="0" destOrd="0" parTransId="{EEE311EF-56DA-4767-8473-D09D62CA38D3}" sibTransId="{0EAD9300-5AE9-4016-B811-7D60E23948FB}"/>
    <dgm:cxn modelId="{10B7E1BE-FE80-4181-847A-DB3C9D3D07A4}" type="presOf" srcId="{3E77D1CE-5665-45C0-8620-644EE4C4DCF6}" destId="{944EE7D0-4C94-42D9-ACB9-F348707F6744}" srcOrd="0" destOrd="3" presId="urn:microsoft.com/office/officeart/2005/8/layout/hList1"/>
    <dgm:cxn modelId="{7F3F8EC0-EA89-49C3-BD82-B71709AD2C36}" srcId="{F78F0BB9-BE1E-470E-AA7D-383132B06A43}" destId="{8AF4DCE0-1CB9-4187-8A2C-857A1D840E1E}" srcOrd="1" destOrd="0" parTransId="{A6BB06D2-F14B-46EB-AA07-20861EF1359C}" sibTransId="{896E5F82-DCFF-4E41-9688-92F6AAEB6FD1}"/>
    <dgm:cxn modelId="{19272DC5-5374-4C4B-BE23-08D456985193}" type="presOf" srcId="{0B5BF1A4-3C1D-4D1D-8686-A7BAD236BEBE}" destId="{04D37C5E-569A-498E-84E7-0D32A533DBCE}" srcOrd="0" destOrd="2" presId="urn:microsoft.com/office/officeart/2005/8/layout/hList1"/>
    <dgm:cxn modelId="{DD221AD8-E943-4C7D-9C32-33B4F9E2217C}" srcId="{4BB0A99F-50B3-4586-800A-BCE4BD459EB1}" destId="{750676CC-90EF-4B3F-A163-1C67E517BEB8}" srcOrd="0" destOrd="0" parTransId="{AF7340A5-C02B-4D8A-855D-F94AC5F562B0}" sibTransId="{53819561-9185-4F4D-B504-E099EC920436}"/>
    <dgm:cxn modelId="{BA6BCFD9-FFCF-4CBD-B4AB-F11AA33CDE05}" srcId="{7E8AC0B4-477A-40B0-B358-0D7EEAF69527}" destId="{27D2514B-4CF6-48C0-B698-371E9B790442}" srcOrd="1" destOrd="0" parTransId="{84627761-91A8-41B7-B3DA-DFBC99A749C8}" sibTransId="{5F7BE7B1-E687-4EFC-897B-F1F4CFFCB9A3}"/>
    <dgm:cxn modelId="{255530DC-3E82-4389-B814-A0F0F06CA011}" type="presOf" srcId="{F78F0BB9-BE1E-470E-AA7D-383132B06A43}" destId="{8BF2A445-F9B4-4C2E-9550-2DFAF4294D80}" srcOrd="0" destOrd="0" presId="urn:microsoft.com/office/officeart/2005/8/layout/hList1"/>
    <dgm:cxn modelId="{B08C1CE4-D56F-42D1-8A01-A4AC5B929CCA}" srcId="{4BB0A99F-50B3-4586-800A-BCE4BD459EB1}" destId="{D3EF207D-0824-4487-9D0A-4BD6938C8A9B}" srcOrd="1" destOrd="0" parTransId="{BB99A0BD-716B-4561-9EDC-C8C7D52BF115}" sibTransId="{BFC82C39-CD37-4B86-9113-62E44D945384}"/>
    <dgm:cxn modelId="{854D2AEA-7CBD-422C-97E2-AE882D630CAA}" srcId="{F78F0BB9-BE1E-470E-AA7D-383132B06A43}" destId="{6C97ABAF-AB9D-4FED-BC94-3475020443FD}" srcOrd="0" destOrd="0" parTransId="{7E9D95F5-F31B-4A9F-8C1F-579C18C01809}" sibTransId="{AD277D4C-EA40-48A6-B2B7-CAB67FD507B2}"/>
    <dgm:cxn modelId="{2928D5F4-17EA-41C8-8823-FA22FDD27348}" type="presOf" srcId="{D3EF207D-0824-4487-9D0A-4BD6938C8A9B}" destId="{944EE7D0-4C94-42D9-ACB9-F348707F6744}" srcOrd="0" destOrd="1" presId="urn:microsoft.com/office/officeart/2005/8/layout/hList1"/>
    <dgm:cxn modelId="{E75BD5F4-4AD9-4F4C-9FD7-9AE3E9BEBE00}" srcId="{7E8AC0B4-477A-40B0-B358-0D7EEAF69527}" destId="{1B942845-FC08-49E8-9462-A129B5B76B3B}" srcOrd="3" destOrd="0" parTransId="{F82A1F4E-D8F1-4A31-B6AA-2D86D528E0BF}" sibTransId="{558D9AB3-A3F0-4A61-B444-55827BF301C5}"/>
    <dgm:cxn modelId="{2023B722-A2DF-4A5B-998A-EFCB0CB9539C}" type="presParOf" srcId="{1C50F036-1D12-4FF1-8B84-B7A2F59DF1BB}" destId="{AD292426-4E86-4377-80C7-AA703DD69E5D}" srcOrd="0" destOrd="0" presId="urn:microsoft.com/office/officeart/2005/8/layout/hList1"/>
    <dgm:cxn modelId="{494902E4-428E-4276-B99B-C97FECB9CE08}" type="presParOf" srcId="{AD292426-4E86-4377-80C7-AA703DD69E5D}" destId="{8BF2A445-F9B4-4C2E-9550-2DFAF4294D80}" srcOrd="0" destOrd="0" presId="urn:microsoft.com/office/officeart/2005/8/layout/hList1"/>
    <dgm:cxn modelId="{F42FB097-EE76-4304-B0E8-94CFB957689D}" type="presParOf" srcId="{AD292426-4E86-4377-80C7-AA703DD69E5D}" destId="{C098FD89-7BA5-44FF-83D7-4470EC87C2D1}" srcOrd="1" destOrd="0" presId="urn:microsoft.com/office/officeart/2005/8/layout/hList1"/>
    <dgm:cxn modelId="{EF347BF0-949C-4484-9B99-8B29B59097D5}" type="presParOf" srcId="{1C50F036-1D12-4FF1-8B84-B7A2F59DF1BB}" destId="{C9859765-BC1E-4520-BFE9-540DA3949873}" srcOrd="1" destOrd="0" presId="urn:microsoft.com/office/officeart/2005/8/layout/hList1"/>
    <dgm:cxn modelId="{C52F3546-186C-4918-893F-FBD4849417EF}" type="presParOf" srcId="{1C50F036-1D12-4FF1-8B84-B7A2F59DF1BB}" destId="{3C7AECF7-EEEE-458C-BDCB-E7E3FE887FD8}" srcOrd="2" destOrd="0" presId="urn:microsoft.com/office/officeart/2005/8/layout/hList1"/>
    <dgm:cxn modelId="{14C3D95C-5F89-41EA-ADE3-ED3F5079EC87}" type="presParOf" srcId="{3C7AECF7-EEEE-458C-BDCB-E7E3FE887FD8}" destId="{85EAF3A1-3A2F-469F-BCBA-AA17788F82EA}" srcOrd="0" destOrd="0" presId="urn:microsoft.com/office/officeart/2005/8/layout/hList1"/>
    <dgm:cxn modelId="{7F262983-04FD-4626-A9EE-7781503F5282}" type="presParOf" srcId="{3C7AECF7-EEEE-458C-BDCB-E7E3FE887FD8}" destId="{077EF13C-F143-4C2D-89A2-D1D15A0AB9D2}" srcOrd="1" destOrd="0" presId="urn:microsoft.com/office/officeart/2005/8/layout/hList1"/>
    <dgm:cxn modelId="{6DF4AE1C-2125-4E47-833D-1A7B0268FB7D}" type="presParOf" srcId="{1C50F036-1D12-4FF1-8B84-B7A2F59DF1BB}" destId="{3112CB13-69A3-4C41-8EB6-03F97C2BFC57}" srcOrd="3" destOrd="0" presId="urn:microsoft.com/office/officeart/2005/8/layout/hList1"/>
    <dgm:cxn modelId="{D676C0B2-3FAA-4A4D-A2B6-B83AB76665C6}" type="presParOf" srcId="{1C50F036-1D12-4FF1-8B84-B7A2F59DF1BB}" destId="{604DD2E1-5E93-42AC-99DC-BFC4B0D98853}" srcOrd="4" destOrd="0" presId="urn:microsoft.com/office/officeart/2005/8/layout/hList1"/>
    <dgm:cxn modelId="{2B9FB808-0F4F-4171-A83D-73B87F0E8178}" type="presParOf" srcId="{604DD2E1-5E93-42AC-99DC-BFC4B0D98853}" destId="{1745A682-78BA-4FCC-A89D-EBC45EB6E7B2}" srcOrd="0" destOrd="0" presId="urn:microsoft.com/office/officeart/2005/8/layout/hList1"/>
    <dgm:cxn modelId="{F16A62F5-C725-4265-A727-7FFD2B5D0559}" type="presParOf" srcId="{604DD2E1-5E93-42AC-99DC-BFC4B0D98853}" destId="{944EE7D0-4C94-42D9-ACB9-F348707F6744}" srcOrd="1" destOrd="0" presId="urn:microsoft.com/office/officeart/2005/8/layout/hList1"/>
    <dgm:cxn modelId="{0D37AF18-DB55-42D3-8E28-41D5C1EBA5EB}" type="presParOf" srcId="{1C50F036-1D12-4FF1-8B84-B7A2F59DF1BB}" destId="{D5B61AB5-8E38-4D77-AF47-F242E1A966CC}" srcOrd="5" destOrd="0" presId="urn:microsoft.com/office/officeart/2005/8/layout/hList1"/>
    <dgm:cxn modelId="{D8E7D4FA-6CDD-45DE-9ED4-4A8B28B205AF}" type="presParOf" srcId="{1C50F036-1D12-4FF1-8B84-B7A2F59DF1BB}" destId="{D9A19971-D733-4545-8358-78601D907948}" srcOrd="6" destOrd="0" presId="urn:microsoft.com/office/officeart/2005/8/layout/hList1"/>
    <dgm:cxn modelId="{292BBB4B-24E3-44BE-8732-DC1DD12A874D}" type="presParOf" srcId="{D9A19971-D733-4545-8358-78601D907948}" destId="{14B4852B-EB43-4401-9F2D-6ACF2ABC1364}" srcOrd="0" destOrd="0" presId="urn:microsoft.com/office/officeart/2005/8/layout/hList1"/>
    <dgm:cxn modelId="{CEE506E1-8A7D-4474-A3D6-CF0DB40AB156}" type="presParOf" srcId="{D9A19971-D733-4545-8358-78601D907948}" destId="{04D37C5E-569A-498E-84E7-0D32A533DBCE}" srcOrd="1" destOrd="0" presId="urn:microsoft.com/office/officeart/2005/8/layout/h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514561-F9AF-4C9F-AF9A-80DB7BAD97B2}"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A52C654F-2780-4051-914F-F8B09316C4E4}">
      <dgm:prSet phldrT="[Text]"/>
      <dgm:spPr/>
      <dgm:t>
        <a:bodyPr/>
        <a:lstStyle/>
        <a:p>
          <a:r>
            <a:rPr lang="en-US" dirty="0"/>
            <a:t>DSPPRC</a:t>
          </a:r>
        </a:p>
      </dgm:t>
    </dgm:pt>
    <dgm:pt modelId="{9FB33DF6-3C2B-4470-B899-D27CA5D9FB69}" type="parTrans" cxnId="{98C6C87F-1859-414A-AF2B-B2E30E126E13}">
      <dgm:prSet/>
      <dgm:spPr/>
      <dgm:t>
        <a:bodyPr/>
        <a:lstStyle/>
        <a:p>
          <a:endParaRPr lang="en-US"/>
        </a:p>
      </dgm:t>
    </dgm:pt>
    <dgm:pt modelId="{789896F1-6893-4FAF-AE2D-12F19DAA461E}" type="sibTrans" cxnId="{98C6C87F-1859-414A-AF2B-B2E30E126E13}">
      <dgm:prSet/>
      <dgm:spPr/>
      <dgm:t>
        <a:bodyPr/>
        <a:lstStyle/>
        <a:p>
          <a:endParaRPr lang="en-US"/>
        </a:p>
      </dgm:t>
    </dgm:pt>
    <dgm:pt modelId="{BD28CD9E-6170-4C37-AE32-D6208EAC6416}">
      <dgm:prSet phldrT="[Text]"/>
      <dgm:spPr/>
      <dgm:t>
        <a:bodyPr/>
        <a:lstStyle/>
        <a:p>
          <a:r>
            <a:rPr lang="en-US" dirty="0"/>
            <a:t>To ensure DSO departments and services receive continual quality review </a:t>
          </a:r>
        </a:p>
      </dgm:t>
    </dgm:pt>
    <dgm:pt modelId="{D9748CD6-ADE0-4C70-B3E0-7B3D8EA41829}" type="parTrans" cxnId="{FFE45978-2DEC-4F1E-992A-9E63674437FB}">
      <dgm:prSet/>
      <dgm:spPr/>
      <dgm:t>
        <a:bodyPr/>
        <a:lstStyle/>
        <a:p>
          <a:endParaRPr lang="en-US"/>
        </a:p>
      </dgm:t>
    </dgm:pt>
    <dgm:pt modelId="{ABEDC932-4817-4E34-9616-4E8B40F24F6B}" type="sibTrans" cxnId="{FFE45978-2DEC-4F1E-992A-9E63674437FB}">
      <dgm:prSet/>
      <dgm:spPr/>
      <dgm:t>
        <a:bodyPr/>
        <a:lstStyle/>
        <a:p>
          <a:endParaRPr lang="en-US"/>
        </a:p>
      </dgm:t>
    </dgm:pt>
    <dgm:pt modelId="{113ACC6B-6A86-47B1-BF32-8AB437CDD58C}">
      <dgm:prSet phldrT="[Text]"/>
      <dgm:spPr/>
      <dgm:t>
        <a:bodyPr/>
        <a:lstStyle/>
        <a:p>
          <a:r>
            <a:rPr lang="en-US" dirty="0"/>
            <a:t>Development of a district-wide program review process </a:t>
          </a:r>
        </a:p>
      </dgm:t>
    </dgm:pt>
    <dgm:pt modelId="{6EDCDF23-2652-4B55-8433-14A5D08A3930}" type="parTrans" cxnId="{269FF89B-AAE7-4813-9A2C-4F05B20170DE}">
      <dgm:prSet/>
      <dgm:spPr/>
      <dgm:t>
        <a:bodyPr/>
        <a:lstStyle/>
        <a:p>
          <a:endParaRPr lang="en-US"/>
        </a:p>
      </dgm:t>
    </dgm:pt>
    <dgm:pt modelId="{9A4319F1-E576-486E-84C1-C9C8B4EE68E3}" type="sibTrans" cxnId="{269FF89B-AAE7-4813-9A2C-4F05B20170DE}">
      <dgm:prSet/>
      <dgm:spPr/>
      <dgm:t>
        <a:bodyPr/>
        <a:lstStyle/>
        <a:p>
          <a:endParaRPr lang="en-US"/>
        </a:p>
      </dgm:t>
    </dgm:pt>
    <dgm:pt modelId="{E9E6488A-074C-493F-B42E-DE7F46AE5397}">
      <dgm:prSet phldrT="[Text]"/>
      <dgm:spPr/>
      <dgm:t>
        <a:bodyPr/>
        <a:lstStyle/>
        <a:p>
          <a:r>
            <a:rPr lang="en-US" dirty="0"/>
            <a:t>TESS Exec.</a:t>
          </a:r>
        </a:p>
      </dgm:t>
    </dgm:pt>
    <dgm:pt modelId="{4DD2452C-B29C-4FF1-B7F0-5A2B60FC2C39}" type="parTrans" cxnId="{6B8551A4-20B6-460F-9539-843452D562E5}">
      <dgm:prSet/>
      <dgm:spPr/>
      <dgm:t>
        <a:bodyPr/>
        <a:lstStyle/>
        <a:p>
          <a:endParaRPr lang="en-US"/>
        </a:p>
      </dgm:t>
    </dgm:pt>
    <dgm:pt modelId="{0ABB8545-A8C7-466D-8513-9F7879166828}" type="sibTrans" cxnId="{6B8551A4-20B6-460F-9539-843452D562E5}">
      <dgm:prSet/>
      <dgm:spPr/>
      <dgm:t>
        <a:bodyPr/>
        <a:lstStyle/>
        <a:p>
          <a:endParaRPr lang="en-US"/>
        </a:p>
      </dgm:t>
    </dgm:pt>
    <dgm:pt modelId="{DC059B1B-0094-4241-9297-FFB0685AD71A}">
      <dgm:prSet phldrT="[Text]"/>
      <dgm:spPr/>
      <dgm:t>
        <a:bodyPr/>
        <a:lstStyle/>
        <a:p>
          <a:r>
            <a:rPr lang="en-US" dirty="0"/>
            <a:t>Scope</a:t>
          </a:r>
        </a:p>
      </dgm:t>
    </dgm:pt>
    <dgm:pt modelId="{2CD93C34-964C-4232-AAAA-B8C215AF6012}" type="parTrans" cxnId="{6D85693D-A9ED-4384-AE27-C02FC887F9FE}">
      <dgm:prSet/>
      <dgm:spPr/>
      <dgm:t>
        <a:bodyPr/>
        <a:lstStyle/>
        <a:p>
          <a:endParaRPr lang="en-US"/>
        </a:p>
      </dgm:t>
    </dgm:pt>
    <dgm:pt modelId="{9D73BF56-A9E8-43A8-9E88-EA0775AF01EF}" type="sibTrans" cxnId="{6D85693D-A9ED-4384-AE27-C02FC887F9FE}">
      <dgm:prSet/>
      <dgm:spPr/>
      <dgm:t>
        <a:bodyPr/>
        <a:lstStyle/>
        <a:p>
          <a:endParaRPr lang="en-US"/>
        </a:p>
      </dgm:t>
    </dgm:pt>
    <dgm:pt modelId="{0B998686-BF13-4530-B962-411675FBD22B}">
      <dgm:prSet phldrT="[Text]"/>
      <dgm:spPr/>
      <dgm:t>
        <a:bodyPr/>
        <a:lstStyle/>
        <a:p>
          <a:r>
            <a:rPr lang="en-US" dirty="0"/>
            <a:t>Calendar</a:t>
          </a:r>
        </a:p>
      </dgm:t>
    </dgm:pt>
    <dgm:pt modelId="{C145C177-3A2B-468F-8801-F6AF691168CC}" type="parTrans" cxnId="{0CAC555F-7B04-4CA4-B37A-F710661C6F12}">
      <dgm:prSet/>
      <dgm:spPr/>
      <dgm:t>
        <a:bodyPr/>
        <a:lstStyle/>
        <a:p>
          <a:endParaRPr lang="en-US"/>
        </a:p>
      </dgm:t>
    </dgm:pt>
    <dgm:pt modelId="{288351DF-4B5A-46AF-80CF-DD6A7BA4B293}" type="sibTrans" cxnId="{0CAC555F-7B04-4CA4-B37A-F710661C6F12}">
      <dgm:prSet/>
      <dgm:spPr/>
      <dgm:t>
        <a:bodyPr/>
        <a:lstStyle/>
        <a:p>
          <a:endParaRPr lang="en-US"/>
        </a:p>
      </dgm:t>
    </dgm:pt>
    <dgm:pt modelId="{DD02E7E3-C648-4375-9F90-088E8D1B86F6}">
      <dgm:prSet phldrT="[Text]"/>
      <dgm:spPr/>
      <dgm:t>
        <a:bodyPr/>
        <a:lstStyle/>
        <a:p>
          <a:r>
            <a:rPr lang="en-US" dirty="0"/>
            <a:t>Take from charge</a:t>
          </a:r>
        </a:p>
      </dgm:t>
    </dgm:pt>
    <dgm:pt modelId="{1F10F622-DF99-4DB0-9157-6C5EA8C37224}" type="parTrans" cxnId="{BFCC7F3A-9D0F-4005-B5B3-12CA10A5BCC3}">
      <dgm:prSet/>
      <dgm:spPr/>
      <dgm:t>
        <a:bodyPr/>
        <a:lstStyle/>
        <a:p>
          <a:endParaRPr lang="en-US"/>
        </a:p>
      </dgm:t>
    </dgm:pt>
    <dgm:pt modelId="{DA1E0268-ED5D-4E49-B746-348B68B86C47}" type="sibTrans" cxnId="{BFCC7F3A-9D0F-4005-B5B3-12CA10A5BCC3}">
      <dgm:prSet/>
      <dgm:spPr/>
      <dgm:t>
        <a:bodyPr/>
        <a:lstStyle/>
        <a:p>
          <a:endParaRPr lang="en-US"/>
        </a:p>
      </dgm:t>
    </dgm:pt>
    <dgm:pt modelId="{049ACCD2-8159-4BFD-A17D-0935B2A81679}">
      <dgm:prSet phldrT="[Text]" phldr="1"/>
      <dgm:spPr/>
      <dgm:t>
        <a:bodyPr/>
        <a:lstStyle/>
        <a:p>
          <a:endParaRPr lang="en-US"/>
        </a:p>
      </dgm:t>
    </dgm:pt>
    <dgm:pt modelId="{2C97F5DA-39E3-4BC5-AC98-1DBE53E84F04}" type="parTrans" cxnId="{C8E5D765-C86E-42FE-9B01-0D0BA7045806}">
      <dgm:prSet/>
      <dgm:spPr/>
      <dgm:t>
        <a:bodyPr/>
        <a:lstStyle/>
        <a:p>
          <a:endParaRPr lang="en-US"/>
        </a:p>
      </dgm:t>
    </dgm:pt>
    <dgm:pt modelId="{FCBA2D57-6CA7-4375-ACBA-1894DFAF12FA}" type="sibTrans" cxnId="{C8E5D765-C86E-42FE-9B01-0D0BA7045806}">
      <dgm:prSet/>
      <dgm:spPr/>
      <dgm:t>
        <a:bodyPr/>
        <a:lstStyle/>
        <a:p>
          <a:endParaRPr lang="en-US"/>
        </a:p>
      </dgm:t>
    </dgm:pt>
    <dgm:pt modelId="{3CF76033-55F4-4523-8775-D16F1B03C320}">
      <dgm:prSet phldrT="[Text]"/>
      <dgm:spPr/>
      <dgm:t>
        <a:bodyPr/>
        <a:lstStyle/>
        <a:p>
          <a:r>
            <a:rPr lang="en-US" dirty="0"/>
            <a:t>Membership</a:t>
          </a:r>
        </a:p>
      </dgm:t>
    </dgm:pt>
    <dgm:pt modelId="{58E57D27-1D7B-4609-A964-F3A4025622ED}" type="parTrans" cxnId="{28D41B9D-08C9-46EF-A699-CB559AF9B7D2}">
      <dgm:prSet/>
      <dgm:spPr/>
    </dgm:pt>
    <dgm:pt modelId="{300B881E-0880-4CB1-B451-F6ECE8ED89E7}" type="sibTrans" cxnId="{28D41B9D-08C9-46EF-A699-CB559AF9B7D2}">
      <dgm:prSet/>
      <dgm:spPr/>
    </dgm:pt>
    <dgm:pt modelId="{10F499AB-1D0C-4E2E-B05B-040EDEE3E8A2}" type="pres">
      <dgm:prSet presAssocID="{A9514561-F9AF-4C9F-AF9A-80DB7BAD97B2}" presName="linearFlow" presStyleCnt="0">
        <dgm:presLayoutVars>
          <dgm:dir/>
          <dgm:animLvl val="lvl"/>
          <dgm:resizeHandles val="exact"/>
        </dgm:presLayoutVars>
      </dgm:prSet>
      <dgm:spPr/>
    </dgm:pt>
    <dgm:pt modelId="{30E0C4F6-5436-43CB-8DC9-029863318F68}" type="pres">
      <dgm:prSet presAssocID="{A52C654F-2780-4051-914F-F8B09316C4E4}" presName="composite" presStyleCnt="0"/>
      <dgm:spPr/>
    </dgm:pt>
    <dgm:pt modelId="{8FB9D1FE-3835-404F-A8B3-D0400272A514}" type="pres">
      <dgm:prSet presAssocID="{A52C654F-2780-4051-914F-F8B09316C4E4}" presName="parentText" presStyleLbl="alignNode1" presStyleIdx="0" presStyleCnt="3">
        <dgm:presLayoutVars>
          <dgm:chMax val="1"/>
          <dgm:bulletEnabled val="1"/>
        </dgm:presLayoutVars>
      </dgm:prSet>
      <dgm:spPr/>
    </dgm:pt>
    <dgm:pt modelId="{FAD99E82-07A6-4F4C-8C46-3BD254402085}" type="pres">
      <dgm:prSet presAssocID="{A52C654F-2780-4051-914F-F8B09316C4E4}" presName="descendantText" presStyleLbl="alignAcc1" presStyleIdx="0" presStyleCnt="3">
        <dgm:presLayoutVars>
          <dgm:bulletEnabled val="1"/>
        </dgm:presLayoutVars>
      </dgm:prSet>
      <dgm:spPr/>
    </dgm:pt>
    <dgm:pt modelId="{658EA6DF-1E4B-4A29-9D6F-A03316D30DA7}" type="pres">
      <dgm:prSet presAssocID="{789896F1-6893-4FAF-AE2D-12F19DAA461E}" presName="sp" presStyleCnt="0"/>
      <dgm:spPr/>
    </dgm:pt>
    <dgm:pt modelId="{235FEB5A-AEC2-4E64-A121-4D9E82AC76C6}" type="pres">
      <dgm:prSet presAssocID="{E9E6488A-074C-493F-B42E-DE7F46AE5397}" presName="composite" presStyleCnt="0"/>
      <dgm:spPr/>
    </dgm:pt>
    <dgm:pt modelId="{3CC03071-1FB6-4B1C-9E4C-D42162E32AF6}" type="pres">
      <dgm:prSet presAssocID="{E9E6488A-074C-493F-B42E-DE7F46AE5397}" presName="parentText" presStyleLbl="alignNode1" presStyleIdx="1" presStyleCnt="3">
        <dgm:presLayoutVars>
          <dgm:chMax val="1"/>
          <dgm:bulletEnabled val="1"/>
        </dgm:presLayoutVars>
      </dgm:prSet>
      <dgm:spPr/>
    </dgm:pt>
    <dgm:pt modelId="{6247747A-B707-45BA-B9BB-BDA7EC063A68}" type="pres">
      <dgm:prSet presAssocID="{E9E6488A-074C-493F-B42E-DE7F46AE5397}" presName="descendantText" presStyleLbl="alignAcc1" presStyleIdx="1" presStyleCnt="3">
        <dgm:presLayoutVars>
          <dgm:bulletEnabled val="1"/>
        </dgm:presLayoutVars>
      </dgm:prSet>
      <dgm:spPr/>
    </dgm:pt>
    <dgm:pt modelId="{668F013D-D863-4EBE-AB16-EBC437316D62}" type="pres">
      <dgm:prSet presAssocID="{0ABB8545-A8C7-466D-8513-9F7879166828}" presName="sp" presStyleCnt="0"/>
      <dgm:spPr/>
    </dgm:pt>
    <dgm:pt modelId="{294F833F-7208-41A3-894F-2310E9FE31F1}" type="pres">
      <dgm:prSet presAssocID="{0B998686-BF13-4530-B962-411675FBD22B}" presName="composite" presStyleCnt="0"/>
      <dgm:spPr/>
    </dgm:pt>
    <dgm:pt modelId="{932A38D0-2559-4094-AE0F-4BB898F8BB0C}" type="pres">
      <dgm:prSet presAssocID="{0B998686-BF13-4530-B962-411675FBD22B}" presName="parentText" presStyleLbl="alignNode1" presStyleIdx="2" presStyleCnt="3">
        <dgm:presLayoutVars>
          <dgm:chMax val="1"/>
          <dgm:bulletEnabled val="1"/>
        </dgm:presLayoutVars>
      </dgm:prSet>
      <dgm:spPr/>
    </dgm:pt>
    <dgm:pt modelId="{92968DDB-2D92-470E-8396-CD7C74A78955}" type="pres">
      <dgm:prSet presAssocID="{0B998686-BF13-4530-B962-411675FBD22B}" presName="descendantText" presStyleLbl="alignAcc1" presStyleIdx="2" presStyleCnt="3">
        <dgm:presLayoutVars>
          <dgm:bulletEnabled val="1"/>
        </dgm:presLayoutVars>
      </dgm:prSet>
      <dgm:spPr/>
    </dgm:pt>
  </dgm:ptLst>
  <dgm:cxnLst>
    <dgm:cxn modelId="{4B9DCF02-1B78-495D-824E-30519787C5E9}" type="presOf" srcId="{049ACCD2-8159-4BFD-A17D-0935B2A81679}" destId="{92968DDB-2D92-470E-8396-CD7C74A78955}" srcOrd="0" destOrd="1" presId="urn:microsoft.com/office/officeart/2005/8/layout/chevron2"/>
    <dgm:cxn modelId="{95186B35-DFFD-469A-ADC1-A08C4BFB8E5F}" type="presOf" srcId="{A52C654F-2780-4051-914F-F8B09316C4E4}" destId="{8FB9D1FE-3835-404F-A8B3-D0400272A514}" srcOrd="0" destOrd="0" presId="urn:microsoft.com/office/officeart/2005/8/layout/chevron2"/>
    <dgm:cxn modelId="{BFCC7F3A-9D0F-4005-B5B3-12CA10A5BCC3}" srcId="{0B998686-BF13-4530-B962-411675FBD22B}" destId="{DD02E7E3-C648-4375-9F90-088E8D1B86F6}" srcOrd="0" destOrd="0" parTransId="{1F10F622-DF99-4DB0-9157-6C5EA8C37224}" sibTransId="{DA1E0268-ED5D-4E49-B746-348B68B86C47}"/>
    <dgm:cxn modelId="{6D85693D-A9ED-4384-AE27-C02FC887F9FE}" srcId="{E9E6488A-074C-493F-B42E-DE7F46AE5397}" destId="{DC059B1B-0094-4241-9297-FFB0685AD71A}" srcOrd="0" destOrd="0" parTransId="{2CD93C34-964C-4232-AAAA-B8C215AF6012}" sibTransId="{9D73BF56-A9E8-43A8-9E88-EA0775AF01EF}"/>
    <dgm:cxn modelId="{BC52FE40-2833-42AB-98EF-CCE01B86BEF2}" type="presOf" srcId="{3CF76033-55F4-4523-8775-D16F1B03C320}" destId="{6247747A-B707-45BA-B9BB-BDA7EC063A68}" srcOrd="0" destOrd="1" presId="urn:microsoft.com/office/officeart/2005/8/layout/chevron2"/>
    <dgm:cxn modelId="{0CAC555F-7B04-4CA4-B37A-F710661C6F12}" srcId="{A9514561-F9AF-4C9F-AF9A-80DB7BAD97B2}" destId="{0B998686-BF13-4530-B962-411675FBD22B}" srcOrd="2" destOrd="0" parTransId="{C145C177-3A2B-468F-8801-F6AF691168CC}" sibTransId="{288351DF-4B5A-46AF-80CF-DD6A7BA4B293}"/>
    <dgm:cxn modelId="{290B8061-4A90-407E-94C3-9AD935FF3DB2}" type="presOf" srcId="{BD28CD9E-6170-4C37-AE32-D6208EAC6416}" destId="{FAD99E82-07A6-4F4C-8C46-3BD254402085}" srcOrd="0" destOrd="0" presId="urn:microsoft.com/office/officeart/2005/8/layout/chevron2"/>
    <dgm:cxn modelId="{C8E5D765-C86E-42FE-9B01-0D0BA7045806}" srcId="{0B998686-BF13-4530-B962-411675FBD22B}" destId="{049ACCD2-8159-4BFD-A17D-0935B2A81679}" srcOrd="1" destOrd="0" parTransId="{2C97F5DA-39E3-4BC5-AC98-1DBE53E84F04}" sibTransId="{FCBA2D57-6CA7-4375-ACBA-1894DFAF12FA}"/>
    <dgm:cxn modelId="{FFE45978-2DEC-4F1E-992A-9E63674437FB}" srcId="{A52C654F-2780-4051-914F-F8B09316C4E4}" destId="{BD28CD9E-6170-4C37-AE32-D6208EAC6416}" srcOrd="0" destOrd="0" parTransId="{D9748CD6-ADE0-4C70-B3E0-7B3D8EA41829}" sibTransId="{ABEDC932-4817-4E34-9616-4E8B40F24F6B}"/>
    <dgm:cxn modelId="{98C6C87F-1859-414A-AF2B-B2E30E126E13}" srcId="{A9514561-F9AF-4C9F-AF9A-80DB7BAD97B2}" destId="{A52C654F-2780-4051-914F-F8B09316C4E4}" srcOrd="0" destOrd="0" parTransId="{9FB33DF6-3C2B-4470-B899-D27CA5D9FB69}" sibTransId="{789896F1-6893-4FAF-AE2D-12F19DAA461E}"/>
    <dgm:cxn modelId="{8AEE0A82-6649-4F1F-B0B4-EF49AAFA1802}" type="presOf" srcId="{A9514561-F9AF-4C9F-AF9A-80DB7BAD97B2}" destId="{10F499AB-1D0C-4E2E-B05B-040EDEE3E8A2}" srcOrd="0" destOrd="0" presId="urn:microsoft.com/office/officeart/2005/8/layout/chevron2"/>
    <dgm:cxn modelId="{269FF89B-AAE7-4813-9A2C-4F05B20170DE}" srcId="{A52C654F-2780-4051-914F-F8B09316C4E4}" destId="{113ACC6B-6A86-47B1-BF32-8AB437CDD58C}" srcOrd="1" destOrd="0" parTransId="{6EDCDF23-2652-4B55-8433-14A5D08A3930}" sibTransId="{9A4319F1-E576-486E-84C1-C9C8B4EE68E3}"/>
    <dgm:cxn modelId="{28D41B9D-08C9-46EF-A699-CB559AF9B7D2}" srcId="{E9E6488A-074C-493F-B42E-DE7F46AE5397}" destId="{3CF76033-55F4-4523-8775-D16F1B03C320}" srcOrd="1" destOrd="0" parTransId="{58E57D27-1D7B-4609-A964-F3A4025622ED}" sibTransId="{300B881E-0880-4CB1-B451-F6ECE8ED89E7}"/>
    <dgm:cxn modelId="{6B8551A4-20B6-460F-9539-843452D562E5}" srcId="{A9514561-F9AF-4C9F-AF9A-80DB7BAD97B2}" destId="{E9E6488A-074C-493F-B42E-DE7F46AE5397}" srcOrd="1" destOrd="0" parTransId="{4DD2452C-B29C-4FF1-B7F0-5A2B60FC2C39}" sibTransId="{0ABB8545-A8C7-466D-8513-9F7879166828}"/>
    <dgm:cxn modelId="{985CE1B0-EC29-4B42-A21D-43681488728D}" type="presOf" srcId="{E9E6488A-074C-493F-B42E-DE7F46AE5397}" destId="{3CC03071-1FB6-4B1C-9E4C-D42162E32AF6}" srcOrd="0" destOrd="0" presId="urn:microsoft.com/office/officeart/2005/8/layout/chevron2"/>
    <dgm:cxn modelId="{E833FDB4-8F3E-4AF9-BFC2-86113C3EE525}" type="presOf" srcId="{113ACC6B-6A86-47B1-BF32-8AB437CDD58C}" destId="{FAD99E82-07A6-4F4C-8C46-3BD254402085}" srcOrd="0" destOrd="1" presId="urn:microsoft.com/office/officeart/2005/8/layout/chevron2"/>
    <dgm:cxn modelId="{A1A830B6-CDB8-45EE-85DD-61DA7FE261C1}" type="presOf" srcId="{0B998686-BF13-4530-B962-411675FBD22B}" destId="{932A38D0-2559-4094-AE0F-4BB898F8BB0C}" srcOrd="0" destOrd="0" presId="urn:microsoft.com/office/officeart/2005/8/layout/chevron2"/>
    <dgm:cxn modelId="{FDC133BF-2CBA-407E-8738-6211D9051B21}" type="presOf" srcId="{DD02E7E3-C648-4375-9F90-088E8D1B86F6}" destId="{92968DDB-2D92-470E-8396-CD7C74A78955}" srcOrd="0" destOrd="0" presId="urn:microsoft.com/office/officeart/2005/8/layout/chevron2"/>
    <dgm:cxn modelId="{FBA425DA-6B70-4FD3-88D2-896DA9872318}" type="presOf" srcId="{DC059B1B-0094-4241-9297-FFB0685AD71A}" destId="{6247747A-B707-45BA-B9BB-BDA7EC063A68}" srcOrd="0" destOrd="0" presId="urn:microsoft.com/office/officeart/2005/8/layout/chevron2"/>
    <dgm:cxn modelId="{2EC66142-18D0-4408-BDE2-06A8A9468D8B}" type="presParOf" srcId="{10F499AB-1D0C-4E2E-B05B-040EDEE3E8A2}" destId="{30E0C4F6-5436-43CB-8DC9-029863318F68}" srcOrd="0" destOrd="0" presId="urn:microsoft.com/office/officeart/2005/8/layout/chevron2"/>
    <dgm:cxn modelId="{B42C5180-138D-4934-BF4A-D37F9AC7816B}" type="presParOf" srcId="{30E0C4F6-5436-43CB-8DC9-029863318F68}" destId="{8FB9D1FE-3835-404F-A8B3-D0400272A514}" srcOrd="0" destOrd="0" presId="urn:microsoft.com/office/officeart/2005/8/layout/chevron2"/>
    <dgm:cxn modelId="{714038DC-4025-40EF-B6DC-0C7A400316D3}" type="presParOf" srcId="{30E0C4F6-5436-43CB-8DC9-029863318F68}" destId="{FAD99E82-07A6-4F4C-8C46-3BD254402085}" srcOrd="1" destOrd="0" presId="urn:microsoft.com/office/officeart/2005/8/layout/chevron2"/>
    <dgm:cxn modelId="{A0E3285E-D645-492D-862F-5A45B5B1281B}" type="presParOf" srcId="{10F499AB-1D0C-4E2E-B05B-040EDEE3E8A2}" destId="{658EA6DF-1E4B-4A29-9D6F-A03316D30DA7}" srcOrd="1" destOrd="0" presId="urn:microsoft.com/office/officeart/2005/8/layout/chevron2"/>
    <dgm:cxn modelId="{C5D0CE37-BE6E-4313-B55C-A28E96444A10}" type="presParOf" srcId="{10F499AB-1D0C-4E2E-B05B-040EDEE3E8A2}" destId="{235FEB5A-AEC2-4E64-A121-4D9E82AC76C6}" srcOrd="2" destOrd="0" presId="urn:microsoft.com/office/officeart/2005/8/layout/chevron2"/>
    <dgm:cxn modelId="{9EBF45E3-764F-487D-9E17-E036292B8F29}" type="presParOf" srcId="{235FEB5A-AEC2-4E64-A121-4D9E82AC76C6}" destId="{3CC03071-1FB6-4B1C-9E4C-D42162E32AF6}" srcOrd="0" destOrd="0" presId="urn:microsoft.com/office/officeart/2005/8/layout/chevron2"/>
    <dgm:cxn modelId="{0B7A6684-DED2-49A4-B8E7-4FA6837FD2A0}" type="presParOf" srcId="{235FEB5A-AEC2-4E64-A121-4D9E82AC76C6}" destId="{6247747A-B707-45BA-B9BB-BDA7EC063A68}" srcOrd="1" destOrd="0" presId="urn:microsoft.com/office/officeart/2005/8/layout/chevron2"/>
    <dgm:cxn modelId="{98AF417F-907D-4D91-B5E4-E53F880E8F0A}" type="presParOf" srcId="{10F499AB-1D0C-4E2E-B05B-040EDEE3E8A2}" destId="{668F013D-D863-4EBE-AB16-EBC437316D62}" srcOrd="3" destOrd="0" presId="urn:microsoft.com/office/officeart/2005/8/layout/chevron2"/>
    <dgm:cxn modelId="{8E6E0C0F-A99E-4359-9486-90BDA85555D2}" type="presParOf" srcId="{10F499AB-1D0C-4E2E-B05B-040EDEE3E8A2}" destId="{294F833F-7208-41A3-894F-2310E9FE31F1}" srcOrd="4" destOrd="0" presId="urn:microsoft.com/office/officeart/2005/8/layout/chevron2"/>
    <dgm:cxn modelId="{22F0B4B0-ACC3-4DF4-A4E1-2A7C920C32D6}" type="presParOf" srcId="{294F833F-7208-41A3-894F-2310E9FE31F1}" destId="{932A38D0-2559-4094-AE0F-4BB898F8BB0C}" srcOrd="0" destOrd="0" presId="urn:microsoft.com/office/officeart/2005/8/layout/chevron2"/>
    <dgm:cxn modelId="{D01CFE04-A98A-4CB5-B824-8F6AC8779137}" type="presParOf" srcId="{294F833F-7208-41A3-894F-2310E9FE31F1}" destId="{92968DDB-2D92-470E-8396-CD7C74A7895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2A445-F9B4-4C2E-9550-2DFAF4294D80}">
      <dsp:nvSpPr>
        <dsp:cNvPr id="0" name=""/>
        <dsp:cNvSpPr/>
      </dsp:nvSpPr>
      <dsp:spPr>
        <a:xfrm>
          <a:off x="4406" y="1259606"/>
          <a:ext cx="2649458" cy="105978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District IE     Committee</a:t>
          </a:r>
        </a:p>
      </dsp:txBody>
      <dsp:txXfrm>
        <a:off x="4406" y="1259606"/>
        <a:ext cx="2649458" cy="1059783"/>
      </dsp:txXfrm>
    </dsp:sp>
    <dsp:sp modelId="{C098FD89-7BA5-44FF-83D7-4470EC87C2D1}">
      <dsp:nvSpPr>
        <dsp:cNvPr id="0" name=""/>
        <dsp:cNvSpPr/>
      </dsp:nvSpPr>
      <dsp:spPr>
        <a:xfrm>
          <a:off x="4406" y="2319390"/>
          <a:ext cx="2649458" cy="28548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ts val="1200"/>
            </a:spcAft>
            <a:buChar char="•"/>
          </a:pPr>
          <a:r>
            <a:rPr lang="en-US" sz="1400" kern="1200" dirty="0"/>
            <a:t>Support colleges in improving student success</a:t>
          </a:r>
        </a:p>
        <a:p>
          <a:pPr marL="114300" lvl="1" indent="-114300" algn="l" defTabSz="622300">
            <a:lnSpc>
              <a:spcPct val="90000"/>
            </a:lnSpc>
            <a:spcBef>
              <a:spcPct val="0"/>
            </a:spcBef>
            <a:spcAft>
              <a:spcPts val="1200"/>
            </a:spcAft>
            <a:buChar char="•"/>
          </a:pPr>
          <a:r>
            <a:rPr lang="en-US" sz="1400" kern="1200" dirty="0"/>
            <a:t>Support District accreditation</a:t>
          </a:r>
        </a:p>
        <a:p>
          <a:pPr marL="114300" lvl="1" indent="-114300" algn="l" defTabSz="622300">
            <a:lnSpc>
              <a:spcPct val="90000"/>
            </a:lnSpc>
            <a:spcBef>
              <a:spcPct val="0"/>
            </a:spcBef>
            <a:spcAft>
              <a:spcPts val="1200"/>
            </a:spcAft>
            <a:buChar char="•"/>
          </a:pPr>
          <a:r>
            <a:rPr lang="en-US" sz="1400" kern="1200" dirty="0"/>
            <a:t>Support College Institutional Effectiveness</a:t>
          </a:r>
        </a:p>
        <a:p>
          <a:pPr marL="114300" lvl="1" indent="-114300" algn="l" defTabSz="622300">
            <a:lnSpc>
              <a:spcPct val="90000"/>
            </a:lnSpc>
            <a:spcBef>
              <a:spcPct val="0"/>
            </a:spcBef>
            <a:spcAft>
              <a:spcPts val="1200"/>
            </a:spcAft>
            <a:buChar char="•"/>
          </a:pPr>
          <a:r>
            <a:rPr lang="en-US" sz="1400" kern="1200" dirty="0"/>
            <a:t>Develop, monitor, report on DSO strategic plan</a:t>
          </a:r>
        </a:p>
        <a:p>
          <a:pPr marL="114300" lvl="1" indent="-114300" algn="l" defTabSz="622300">
            <a:lnSpc>
              <a:spcPct val="90000"/>
            </a:lnSpc>
            <a:spcBef>
              <a:spcPct val="0"/>
            </a:spcBef>
            <a:spcAft>
              <a:spcPts val="1200"/>
            </a:spcAft>
            <a:buChar char="•"/>
          </a:pPr>
          <a:r>
            <a:rPr lang="en-US" sz="1400" kern="1200" dirty="0"/>
            <a:t>Facilitate communication and resource sharing</a:t>
          </a:r>
        </a:p>
      </dsp:txBody>
      <dsp:txXfrm>
        <a:off x="4406" y="2319390"/>
        <a:ext cx="2649458" cy="2854800"/>
      </dsp:txXfrm>
    </dsp:sp>
    <dsp:sp modelId="{85EAF3A1-3A2F-469F-BCBA-AA17788F82EA}">
      <dsp:nvSpPr>
        <dsp:cNvPr id="0" name=""/>
        <dsp:cNvSpPr/>
      </dsp:nvSpPr>
      <dsp:spPr>
        <a:xfrm>
          <a:off x="3024789" y="1259606"/>
          <a:ext cx="2649458" cy="105978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District Program Review Committee</a:t>
          </a:r>
        </a:p>
      </dsp:txBody>
      <dsp:txXfrm>
        <a:off x="3024789" y="1259606"/>
        <a:ext cx="2649458" cy="1059783"/>
      </dsp:txXfrm>
    </dsp:sp>
    <dsp:sp modelId="{077EF13C-F143-4C2D-89A2-D1D15A0AB9D2}">
      <dsp:nvSpPr>
        <dsp:cNvPr id="0" name=""/>
        <dsp:cNvSpPr/>
      </dsp:nvSpPr>
      <dsp:spPr>
        <a:xfrm>
          <a:off x="3024789" y="2319390"/>
          <a:ext cx="2649458" cy="285480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ts val="1200"/>
            </a:spcAft>
            <a:buChar char="•"/>
          </a:pPr>
          <a:r>
            <a:rPr lang="en-US" sz="1400" kern="1200" dirty="0"/>
            <a:t>Support colleges in improving student success</a:t>
          </a:r>
        </a:p>
        <a:p>
          <a:pPr marL="114300" lvl="1" indent="-114300" algn="l" defTabSz="622300">
            <a:lnSpc>
              <a:spcPct val="90000"/>
            </a:lnSpc>
            <a:spcBef>
              <a:spcPct val="0"/>
            </a:spcBef>
            <a:spcAft>
              <a:spcPts val="1200"/>
            </a:spcAft>
            <a:buChar char="•"/>
          </a:pPr>
          <a:r>
            <a:rPr lang="en-US" sz="1400" kern="1200" dirty="0"/>
            <a:t>Create, review, improve district program review process </a:t>
          </a:r>
        </a:p>
        <a:p>
          <a:pPr marL="114300" lvl="1" indent="-114300" algn="l" defTabSz="622300">
            <a:lnSpc>
              <a:spcPct val="90000"/>
            </a:lnSpc>
            <a:spcBef>
              <a:spcPct val="0"/>
            </a:spcBef>
            <a:spcAft>
              <a:spcPts val="1200"/>
            </a:spcAft>
            <a:buChar char="•"/>
          </a:pPr>
          <a:r>
            <a:rPr lang="en-US" sz="1400" b="0" i="0" kern="1200" dirty="0">
              <a:solidFill>
                <a:srgbClr val="000000"/>
              </a:solidFill>
              <a:effectLst/>
            </a:rPr>
            <a:t>Review each District Support Operations department on an annual basis</a:t>
          </a:r>
          <a:endParaRPr lang="en-US" sz="1400" kern="1200" dirty="0"/>
        </a:p>
        <a:p>
          <a:pPr marL="114300" lvl="1" indent="-114300" algn="l" defTabSz="622300">
            <a:lnSpc>
              <a:spcPct val="90000"/>
            </a:lnSpc>
            <a:spcBef>
              <a:spcPct val="0"/>
            </a:spcBef>
            <a:spcAft>
              <a:spcPts val="1200"/>
            </a:spcAft>
            <a:buChar char="•"/>
          </a:pPr>
          <a:r>
            <a:rPr lang="en-US" sz="1400" kern="1200" dirty="0"/>
            <a:t>Align resource request with institutional needs</a:t>
          </a:r>
        </a:p>
      </dsp:txBody>
      <dsp:txXfrm>
        <a:off x="3024789" y="2319390"/>
        <a:ext cx="2649458" cy="2854800"/>
      </dsp:txXfrm>
    </dsp:sp>
    <dsp:sp modelId="{1745A682-78BA-4FCC-A89D-EBC45EB6E7B2}">
      <dsp:nvSpPr>
        <dsp:cNvPr id="0" name=""/>
        <dsp:cNvSpPr/>
      </dsp:nvSpPr>
      <dsp:spPr>
        <a:xfrm>
          <a:off x="6045172" y="1259606"/>
          <a:ext cx="2649458" cy="105978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TESS Executive Committee</a:t>
          </a:r>
        </a:p>
      </dsp:txBody>
      <dsp:txXfrm>
        <a:off x="6045172" y="1259606"/>
        <a:ext cx="2649458" cy="1059783"/>
      </dsp:txXfrm>
    </dsp:sp>
    <dsp:sp modelId="{944EE7D0-4C94-42D9-ACB9-F348707F6744}">
      <dsp:nvSpPr>
        <dsp:cNvPr id="0" name=""/>
        <dsp:cNvSpPr/>
      </dsp:nvSpPr>
      <dsp:spPr>
        <a:xfrm>
          <a:off x="6045172" y="2319390"/>
          <a:ext cx="2649458" cy="28548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ts val="1200"/>
            </a:spcAft>
            <a:buChar char="•"/>
          </a:pPr>
          <a:r>
            <a:rPr lang="en-US" sz="1400" kern="1200" dirty="0"/>
            <a:t>Support colleges in improving student success</a:t>
          </a:r>
        </a:p>
        <a:p>
          <a:pPr marL="114300" lvl="1" indent="-114300" algn="l" defTabSz="622300">
            <a:lnSpc>
              <a:spcPct val="90000"/>
            </a:lnSpc>
            <a:spcBef>
              <a:spcPct val="0"/>
            </a:spcBef>
            <a:spcAft>
              <a:spcPts val="1200"/>
            </a:spcAft>
            <a:buChar char="•"/>
          </a:pPr>
          <a:r>
            <a:rPr lang="en-US" sz="1400" kern="1200" dirty="0">
              <a:effectLst/>
              <a:ea typeface="Calibri" panose="020F0502020204030204" pitchFamily="34" charset="0"/>
            </a:rPr>
            <a:t>Develop, monitor, and update the Technology Strategic Plan</a:t>
          </a:r>
          <a:endParaRPr lang="en-US" sz="1400" kern="1200" dirty="0"/>
        </a:p>
        <a:p>
          <a:pPr marL="114300" lvl="1" indent="-114300" algn="l" defTabSz="622300">
            <a:lnSpc>
              <a:spcPct val="90000"/>
            </a:lnSpc>
            <a:spcBef>
              <a:spcPct val="0"/>
            </a:spcBef>
            <a:spcAft>
              <a:spcPts val="1200"/>
            </a:spcAft>
            <a:buChar char="•"/>
          </a:pPr>
          <a:r>
            <a:rPr lang="en-US" sz="1400" kern="1200" dirty="0">
              <a:effectLst/>
              <a:ea typeface="Calibri" panose="020F0502020204030204" pitchFamily="34" charset="0"/>
            </a:rPr>
            <a:t>Develop and review District IT Prioritization Process</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6045172" y="2319390"/>
        <a:ext cx="2649458" cy="2854800"/>
      </dsp:txXfrm>
    </dsp:sp>
    <dsp:sp modelId="{14B4852B-EB43-4401-9F2D-6ACF2ABC1364}">
      <dsp:nvSpPr>
        <dsp:cNvPr id="0" name=""/>
        <dsp:cNvSpPr/>
      </dsp:nvSpPr>
      <dsp:spPr>
        <a:xfrm>
          <a:off x="9065555" y="1259606"/>
          <a:ext cx="2649458" cy="1059783"/>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Calendar         Taskforce</a:t>
          </a:r>
        </a:p>
      </dsp:txBody>
      <dsp:txXfrm>
        <a:off x="9065555" y="1259606"/>
        <a:ext cx="2649458" cy="1059783"/>
      </dsp:txXfrm>
    </dsp:sp>
    <dsp:sp modelId="{04D37C5E-569A-498E-84E7-0D32A533DBCE}">
      <dsp:nvSpPr>
        <dsp:cNvPr id="0" name=""/>
        <dsp:cNvSpPr/>
      </dsp:nvSpPr>
      <dsp:spPr>
        <a:xfrm>
          <a:off x="9065555" y="2319390"/>
          <a:ext cx="2649458" cy="285480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ts val="1200"/>
            </a:spcAft>
            <a:buChar char="•"/>
          </a:pPr>
          <a:r>
            <a:rPr lang="en-US" sz="1400" kern="1200" dirty="0"/>
            <a:t>Support colleges in improving student success</a:t>
          </a:r>
        </a:p>
        <a:p>
          <a:pPr marL="114300" lvl="1" indent="-114300" algn="l" defTabSz="622300">
            <a:lnSpc>
              <a:spcPct val="90000"/>
            </a:lnSpc>
            <a:spcBef>
              <a:spcPct val="0"/>
            </a:spcBef>
            <a:spcAft>
              <a:spcPts val="1200"/>
            </a:spcAft>
            <a:buChar char="•"/>
          </a:pPr>
          <a:r>
            <a:rPr lang="en-US" sz="1400" kern="1200" dirty="0"/>
            <a:t>Develop academic calendar</a:t>
          </a:r>
        </a:p>
        <a:p>
          <a:pPr marL="114300" lvl="1" indent="-114300" algn="l" defTabSz="622300">
            <a:lnSpc>
              <a:spcPct val="90000"/>
            </a:lnSpc>
            <a:spcBef>
              <a:spcPct val="0"/>
            </a:spcBef>
            <a:spcAft>
              <a:spcPts val="1200"/>
            </a:spcAft>
            <a:buChar char="•"/>
          </a:pPr>
          <a:r>
            <a:rPr lang="en-US" sz="1400" kern="1200" dirty="0"/>
            <a:t>Explore the feasibility of a compressed calendar</a:t>
          </a:r>
        </a:p>
        <a:p>
          <a:pPr marL="114300" lvl="1" indent="-114300" algn="l" defTabSz="622300">
            <a:lnSpc>
              <a:spcPct val="90000"/>
            </a:lnSpc>
            <a:spcBef>
              <a:spcPct val="0"/>
            </a:spcBef>
            <a:spcAft>
              <a:spcPct val="15000"/>
            </a:spcAft>
            <a:buChar char="•"/>
          </a:pPr>
          <a:endParaRPr lang="en-US" sz="1400" kern="1200" dirty="0"/>
        </a:p>
      </dsp:txBody>
      <dsp:txXfrm>
        <a:off x="9065555" y="2319390"/>
        <a:ext cx="2649458"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9D1FE-3835-404F-A8B3-D0400272A514}">
      <dsp:nvSpPr>
        <dsp:cNvPr id="0" name=""/>
        <dsp:cNvSpPr/>
      </dsp:nvSpPr>
      <dsp:spPr>
        <a:xfrm rot="5400000">
          <a:off x="-222263" y="223778"/>
          <a:ext cx="1481753" cy="1037227"/>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DSPPRC</a:t>
          </a:r>
        </a:p>
      </dsp:txBody>
      <dsp:txXfrm rot="-5400000">
        <a:off x="1" y="520129"/>
        <a:ext cx="1037227" cy="444526"/>
      </dsp:txXfrm>
    </dsp:sp>
    <dsp:sp modelId="{FAD99E82-07A6-4F4C-8C46-3BD254402085}">
      <dsp:nvSpPr>
        <dsp:cNvPr id="0" name=""/>
        <dsp:cNvSpPr/>
      </dsp:nvSpPr>
      <dsp:spPr>
        <a:xfrm rot="5400000">
          <a:off x="4866109" y="-3827366"/>
          <a:ext cx="963139" cy="862090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To ensure DSO departments and services receive continual quality review </a:t>
          </a:r>
        </a:p>
        <a:p>
          <a:pPr marL="228600" lvl="1" indent="-228600" algn="l" defTabSz="933450">
            <a:lnSpc>
              <a:spcPct val="90000"/>
            </a:lnSpc>
            <a:spcBef>
              <a:spcPct val="0"/>
            </a:spcBef>
            <a:spcAft>
              <a:spcPct val="15000"/>
            </a:spcAft>
            <a:buChar char="•"/>
          </a:pPr>
          <a:r>
            <a:rPr lang="en-US" sz="2100" kern="1200" dirty="0"/>
            <a:t>Development of a district-wide program review process </a:t>
          </a:r>
        </a:p>
      </dsp:txBody>
      <dsp:txXfrm rot="-5400000">
        <a:off x="1037228" y="48532"/>
        <a:ext cx="8573886" cy="869105"/>
      </dsp:txXfrm>
    </dsp:sp>
    <dsp:sp modelId="{3CC03071-1FB6-4B1C-9E4C-D42162E32AF6}">
      <dsp:nvSpPr>
        <dsp:cNvPr id="0" name=""/>
        <dsp:cNvSpPr/>
      </dsp:nvSpPr>
      <dsp:spPr>
        <a:xfrm rot="5400000">
          <a:off x="-222263" y="1509883"/>
          <a:ext cx="1481753" cy="1037227"/>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TESS Exec.</a:t>
          </a:r>
        </a:p>
      </dsp:txBody>
      <dsp:txXfrm rot="-5400000">
        <a:off x="1" y="1806234"/>
        <a:ext cx="1037227" cy="444526"/>
      </dsp:txXfrm>
    </dsp:sp>
    <dsp:sp modelId="{6247747A-B707-45BA-B9BB-BDA7EC063A68}">
      <dsp:nvSpPr>
        <dsp:cNvPr id="0" name=""/>
        <dsp:cNvSpPr/>
      </dsp:nvSpPr>
      <dsp:spPr>
        <a:xfrm rot="5400000">
          <a:off x="4866109" y="-2541261"/>
          <a:ext cx="963139" cy="8620903"/>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Scope</a:t>
          </a:r>
        </a:p>
        <a:p>
          <a:pPr marL="228600" lvl="1" indent="-228600" algn="l" defTabSz="933450">
            <a:lnSpc>
              <a:spcPct val="90000"/>
            </a:lnSpc>
            <a:spcBef>
              <a:spcPct val="0"/>
            </a:spcBef>
            <a:spcAft>
              <a:spcPct val="15000"/>
            </a:spcAft>
            <a:buChar char="•"/>
          </a:pPr>
          <a:r>
            <a:rPr lang="en-US" sz="2100" kern="1200" dirty="0"/>
            <a:t>Membership</a:t>
          </a:r>
        </a:p>
      </dsp:txBody>
      <dsp:txXfrm rot="-5400000">
        <a:off x="1037228" y="1334637"/>
        <a:ext cx="8573886" cy="869105"/>
      </dsp:txXfrm>
    </dsp:sp>
    <dsp:sp modelId="{932A38D0-2559-4094-AE0F-4BB898F8BB0C}">
      <dsp:nvSpPr>
        <dsp:cNvPr id="0" name=""/>
        <dsp:cNvSpPr/>
      </dsp:nvSpPr>
      <dsp:spPr>
        <a:xfrm rot="5400000">
          <a:off x="-222263" y="2795988"/>
          <a:ext cx="1481753" cy="1037227"/>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Calendar</a:t>
          </a:r>
        </a:p>
      </dsp:txBody>
      <dsp:txXfrm rot="-5400000">
        <a:off x="1" y="3092339"/>
        <a:ext cx="1037227" cy="444526"/>
      </dsp:txXfrm>
    </dsp:sp>
    <dsp:sp modelId="{92968DDB-2D92-470E-8396-CD7C74A78955}">
      <dsp:nvSpPr>
        <dsp:cNvPr id="0" name=""/>
        <dsp:cNvSpPr/>
      </dsp:nvSpPr>
      <dsp:spPr>
        <a:xfrm rot="5400000">
          <a:off x="4866109" y="-1255156"/>
          <a:ext cx="963139" cy="8620903"/>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Take from charge</a:t>
          </a:r>
        </a:p>
        <a:p>
          <a:pPr marL="228600" lvl="1" indent="-228600" algn="l" defTabSz="933450">
            <a:lnSpc>
              <a:spcPct val="90000"/>
            </a:lnSpc>
            <a:spcBef>
              <a:spcPct val="0"/>
            </a:spcBef>
            <a:spcAft>
              <a:spcPct val="15000"/>
            </a:spcAft>
            <a:buChar char="•"/>
          </a:pPr>
          <a:endParaRPr lang="en-US" sz="2100" kern="1200"/>
        </a:p>
      </dsp:txBody>
      <dsp:txXfrm rot="-5400000">
        <a:off x="1037228" y="2620742"/>
        <a:ext cx="8573886" cy="86910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73838B1-07B2-4B7B-8E21-45518EF51A13}" type="datetimeFigureOut">
              <a:rPr lang="en-US" smtClean="0"/>
              <a:t>4/22/2021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D7A5246-0929-4C49-85C8-68FDF71B90E8}" type="slidenum">
              <a:rPr lang="en-US" smtClean="0"/>
              <a:t>‹#›</a:t>
            </a:fld>
            <a:endParaRPr lang="en-US"/>
          </a:p>
        </p:txBody>
      </p:sp>
    </p:spTree>
    <p:extLst>
      <p:ext uri="{BB962C8B-B14F-4D97-AF65-F5344CB8AC3E}">
        <p14:creationId xmlns:p14="http://schemas.microsoft.com/office/powerpoint/2010/main" val="163252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7A5246-0929-4C49-85C8-68FDF71B90E8}" type="slidenum">
              <a:rPr lang="en-US" smtClean="0"/>
              <a:t>1</a:t>
            </a:fld>
            <a:endParaRPr lang="en-US"/>
          </a:p>
        </p:txBody>
      </p:sp>
    </p:spTree>
    <p:extLst>
      <p:ext uri="{BB962C8B-B14F-4D97-AF65-F5344CB8AC3E}">
        <p14:creationId xmlns:p14="http://schemas.microsoft.com/office/powerpoint/2010/main" val="3004032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7A5246-0929-4C49-85C8-68FDF71B90E8}" type="slidenum">
              <a:rPr lang="en-US" smtClean="0"/>
              <a:t>10</a:t>
            </a:fld>
            <a:endParaRPr lang="en-US"/>
          </a:p>
        </p:txBody>
      </p:sp>
    </p:spTree>
    <p:extLst>
      <p:ext uri="{BB962C8B-B14F-4D97-AF65-F5344CB8AC3E}">
        <p14:creationId xmlns:p14="http://schemas.microsoft.com/office/powerpoint/2010/main" val="2314081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panose="020B0604020202020204" pitchFamily="34" charset="0"/>
              <a:buChar char="•"/>
            </a:pPr>
            <a:r>
              <a:rPr lang="en-US" dirty="0"/>
              <a:t>Here are the 4 membership rosters. The one highlighted in yellow has been added (we’ll discuss at the meeting).</a:t>
            </a:r>
          </a:p>
          <a:p>
            <a:pPr marL="176679" indent="-176679">
              <a:buFont typeface="Arial" panose="020B0604020202020204" pitchFamily="34" charset="0"/>
              <a:buChar char="•"/>
            </a:pPr>
            <a:r>
              <a:rPr lang="en-US" dirty="0"/>
              <a:t>The ones that are crossed out will also be a point of conversation.</a:t>
            </a:r>
          </a:p>
        </p:txBody>
      </p:sp>
      <p:sp>
        <p:nvSpPr>
          <p:cNvPr id="4" name="Slide Number Placeholder 3"/>
          <p:cNvSpPr>
            <a:spLocks noGrp="1"/>
          </p:cNvSpPr>
          <p:nvPr>
            <p:ph type="sldNum" sz="quarter" idx="5"/>
          </p:nvPr>
        </p:nvSpPr>
        <p:spPr/>
        <p:txBody>
          <a:bodyPr/>
          <a:lstStyle/>
          <a:p>
            <a:fld id="{BD7A5246-0929-4C49-85C8-68FDF71B90E8}" type="slidenum">
              <a:rPr lang="en-US" smtClean="0"/>
              <a:t>11</a:t>
            </a:fld>
            <a:endParaRPr lang="en-US"/>
          </a:p>
        </p:txBody>
      </p:sp>
    </p:spTree>
    <p:extLst>
      <p:ext uri="{BB962C8B-B14F-4D97-AF65-F5344CB8AC3E}">
        <p14:creationId xmlns:p14="http://schemas.microsoft.com/office/powerpoint/2010/main" val="3577402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use this slide to fill in the roster. I have suggested a few but this is open to discussion.</a:t>
            </a:r>
          </a:p>
        </p:txBody>
      </p:sp>
      <p:sp>
        <p:nvSpPr>
          <p:cNvPr id="4" name="Slide Number Placeholder 3"/>
          <p:cNvSpPr>
            <a:spLocks noGrp="1"/>
          </p:cNvSpPr>
          <p:nvPr>
            <p:ph type="sldNum" sz="quarter" idx="5"/>
          </p:nvPr>
        </p:nvSpPr>
        <p:spPr/>
        <p:txBody>
          <a:bodyPr/>
          <a:lstStyle/>
          <a:p>
            <a:fld id="{BD7A5246-0929-4C49-85C8-68FDF71B90E8}" type="slidenum">
              <a:rPr lang="en-US" smtClean="0"/>
              <a:t>12</a:t>
            </a:fld>
            <a:endParaRPr lang="en-US"/>
          </a:p>
        </p:txBody>
      </p:sp>
    </p:spTree>
    <p:extLst>
      <p:ext uri="{BB962C8B-B14F-4D97-AF65-F5344CB8AC3E}">
        <p14:creationId xmlns:p14="http://schemas.microsoft.com/office/powerpoint/2010/main" val="2228602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a:t>Cabinet asked us to report back on two items. We will complete as a group.</a:t>
            </a:r>
          </a:p>
          <a:p>
            <a:pPr marL="376916" indent="-188458">
              <a:lnSpc>
                <a:spcPct val="150000"/>
              </a:lnSpc>
              <a:buFont typeface="+mj-lt"/>
              <a:buAutoNum type="arabicPeriod"/>
            </a:pPr>
            <a:r>
              <a:rPr lang="en-US" dirty="0"/>
              <a:t>Committees incorporated into IEAC - None</a:t>
            </a:r>
          </a:p>
          <a:p>
            <a:pPr marL="376916" indent="-188458">
              <a:lnSpc>
                <a:spcPct val="150000"/>
              </a:lnSpc>
              <a:buFont typeface="+mj-lt"/>
              <a:buAutoNum type="arabicPeriod"/>
            </a:pPr>
            <a:r>
              <a:rPr lang="en-US" dirty="0"/>
              <a:t>Subcommittees and their justification/purpose</a:t>
            </a:r>
          </a:p>
        </p:txBody>
      </p:sp>
      <p:sp>
        <p:nvSpPr>
          <p:cNvPr id="4" name="Slide Number Placeholder 3"/>
          <p:cNvSpPr>
            <a:spLocks noGrp="1"/>
          </p:cNvSpPr>
          <p:nvPr>
            <p:ph type="sldNum" sz="quarter" idx="5"/>
          </p:nvPr>
        </p:nvSpPr>
        <p:spPr/>
        <p:txBody>
          <a:bodyPr/>
          <a:lstStyle/>
          <a:p>
            <a:fld id="{BD7A5246-0929-4C49-85C8-68FDF71B90E8}" type="slidenum">
              <a:rPr lang="en-US" smtClean="0"/>
              <a:t>13</a:t>
            </a:fld>
            <a:endParaRPr lang="en-US"/>
          </a:p>
        </p:txBody>
      </p:sp>
    </p:spTree>
    <p:extLst>
      <p:ext uri="{BB962C8B-B14F-4D97-AF65-F5344CB8AC3E}">
        <p14:creationId xmlns:p14="http://schemas.microsoft.com/office/powerpoint/2010/main" val="2273404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Chancellor's Council fits nicely with the definition of Institutional Effectiveness.</a:t>
            </a:r>
          </a:p>
        </p:txBody>
      </p:sp>
      <p:sp>
        <p:nvSpPr>
          <p:cNvPr id="4" name="Slide Number Placeholder 3"/>
          <p:cNvSpPr>
            <a:spLocks noGrp="1"/>
          </p:cNvSpPr>
          <p:nvPr>
            <p:ph type="sldNum" sz="quarter" idx="5"/>
          </p:nvPr>
        </p:nvSpPr>
        <p:spPr/>
        <p:txBody>
          <a:bodyPr/>
          <a:lstStyle/>
          <a:p>
            <a:fld id="{BD7A5246-0929-4C49-85C8-68FDF71B90E8}" type="slidenum">
              <a:rPr lang="en-US" smtClean="0"/>
              <a:t>2</a:t>
            </a:fld>
            <a:endParaRPr lang="en-US"/>
          </a:p>
        </p:txBody>
      </p:sp>
    </p:spTree>
    <p:extLst>
      <p:ext uri="{BB962C8B-B14F-4D97-AF65-F5344CB8AC3E}">
        <p14:creationId xmlns:p14="http://schemas.microsoft.com/office/powerpoint/2010/main" val="270735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panose="020B0604020202020204" pitchFamily="34" charset="0"/>
              <a:buChar char="•"/>
            </a:pPr>
            <a:r>
              <a:rPr lang="en-US" dirty="0"/>
              <a:t>Under the old Collegial Consultation committee organization, District Budget Committee, TESS Executive and Program Review were not fully integrated into the Collegial Consultation framework because they had a direct lead into Chancellors Cabinet.</a:t>
            </a:r>
          </a:p>
          <a:p>
            <a:endParaRPr lang="en-US" dirty="0"/>
          </a:p>
          <a:p>
            <a:pPr marL="176679" indent="-176679">
              <a:buFont typeface="Arial" panose="020B0604020202020204" pitchFamily="34" charset="0"/>
              <a:buChar char="•"/>
            </a:pPr>
            <a:r>
              <a:rPr lang="en-US" dirty="0"/>
              <a:t>With the new Chancellors Council framework all district committees will be integrated into the Collegial Consultation process with appropriate feedback loops that allow for participatory governance to take place prior to any agenda item getting to the Chancellor or the Board.</a:t>
            </a:r>
          </a:p>
        </p:txBody>
      </p:sp>
      <p:sp>
        <p:nvSpPr>
          <p:cNvPr id="4" name="Slide Number Placeholder 3"/>
          <p:cNvSpPr>
            <a:spLocks noGrp="1"/>
          </p:cNvSpPr>
          <p:nvPr>
            <p:ph type="sldNum" sz="quarter" idx="5"/>
          </p:nvPr>
        </p:nvSpPr>
        <p:spPr/>
        <p:txBody>
          <a:bodyPr/>
          <a:lstStyle/>
          <a:p>
            <a:fld id="{BD7A5246-0929-4C49-85C8-68FDF71B90E8}" type="slidenum">
              <a:rPr lang="en-US" smtClean="0"/>
              <a:t>3</a:t>
            </a:fld>
            <a:endParaRPr lang="en-US"/>
          </a:p>
        </p:txBody>
      </p:sp>
    </p:spTree>
    <p:extLst>
      <p:ext uri="{BB962C8B-B14F-4D97-AF65-F5344CB8AC3E}">
        <p14:creationId xmlns:p14="http://schemas.microsoft.com/office/powerpoint/2010/main" val="3612400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panose="020B0604020202020204" pitchFamily="34" charset="0"/>
              <a:buChar char="•"/>
            </a:pPr>
            <a:r>
              <a:rPr lang="en-US" dirty="0"/>
              <a:t>Under the old Collegial Consultation committee organization, District Budget Committee, TESS Executive and Program Review were not fully integrated into the Collegial Consultation framework because they had a direct lead into Chancellors Cabinet.</a:t>
            </a:r>
          </a:p>
          <a:p>
            <a:endParaRPr lang="en-US" dirty="0"/>
          </a:p>
          <a:p>
            <a:pPr marL="176679" indent="-176679">
              <a:buFont typeface="Arial" panose="020B0604020202020204" pitchFamily="34" charset="0"/>
              <a:buChar char="•"/>
            </a:pPr>
            <a:r>
              <a:rPr lang="en-US" dirty="0"/>
              <a:t>With the new Chancellors Council framework all district committees will be integrated into the Collegial Consultation process with appropriate feedback loops that allow for participatory governance to take place prior to any agenda item getting to the Chancellor or the Board.</a:t>
            </a:r>
          </a:p>
        </p:txBody>
      </p:sp>
      <p:sp>
        <p:nvSpPr>
          <p:cNvPr id="4" name="Slide Number Placeholder 3"/>
          <p:cNvSpPr>
            <a:spLocks noGrp="1"/>
          </p:cNvSpPr>
          <p:nvPr>
            <p:ph type="sldNum" sz="quarter" idx="5"/>
          </p:nvPr>
        </p:nvSpPr>
        <p:spPr/>
        <p:txBody>
          <a:bodyPr/>
          <a:lstStyle/>
          <a:p>
            <a:fld id="{BD7A5246-0929-4C49-85C8-68FDF71B90E8}" type="slidenum">
              <a:rPr lang="en-US" smtClean="0"/>
              <a:t>4</a:t>
            </a:fld>
            <a:endParaRPr lang="en-US"/>
          </a:p>
        </p:txBody>
      </p:sp>
    </p:spTree>
    <p:extLst>
      <p:ext uri="{BB962C8B-B14F-4D97-AF65-F5344CB8AC3E}">
        <p14:creationId xmlns:p14="http://schemas.microsoft.com/office/powerpoint/2010/main" val="3329139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7A5246-0929-4C49-85C8-68FDF71B90E8}" type="slidenum">
              <a:rPr lang="en-US" smtClean="0"/>
              <a:t>5</a:t>
            </a:fld>
            <a:endParaRPr lang="en-US"/>
          </a:p>
        </p:txBody>
      </p:sp>
    </p:spTree>
    <p:extLst>
      <p:ext uri="{BB962C8B-B14F-4D97-AF65-F5344CB8AC3E}">
        <p14:creationId xmlns:p14="http://schemas.microsoft.com/office/powerpoint/2010/main" val="2847972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8458" indent="-188458" algn="just">
              <a:buFont typeface="+mj-lt"/>
              <a:buAutoNum type="arabicPeriod"/>
            </a:pPr>
            <a:r>
              <a:rPr lang="en-US" dirty="0"/>
              <a:t>Combine all Collegial Consultation Committees into one committee. This would require us to develop an agenda that was segmented to deal with the various issues/topics related to IE, PR, Calendar, TESS. Would require more frequent meetings but possible.</a:t>
            </a:r>
          </a:p>
          <a:p>
            <a:pPr marL="188458" indent="-188458" algn="just">
              <a:buFont typeface="+mj-lt"/>
              <a:buAutoNum type="arabicPeriod"/>
            </a:pPr>
            <a:r>
              <a:rPr lang="en-US" dirty="0"/>
              <a:t>Combine DIEC with the DSPPRC. TESS Exec and Calendar Taskforce as subcommittees.</a:t>
            </a:r>
          </a:p>
          <a:p>
            <a:pPr marL="188458" indent="-188458" algn="just">
              <a:buFont typeface="+mj-lt"/>
              <a:buAutoNum type="arabicPeriod"/>
            </a:pPr>
            <a:r>
              <a:rPr lang="en-US" dirty="0"/>
              <a:t>Make DIEC/IEAC the overarching Collegial Consultation Committee with Program Review, TESS Executive and Calendar Taskforce as its subcommittees. This is the most feasible and provides a solid reporting structure for Collegial Consultation.</a:t>
            </a:r>
          </a:p>
          <a:p>
            <a:pPr algn="just"/>
            <a:endParaRPr lang="en-US" dirty="0"/>
          </a:p>
          <a:p>
            <a:pPr lvl="0"/>
            <a:r>
              <a:rPr lang="en-US" dirty="0"/>
              <a:t>Benefits to combining:</a:t>
            </a:r>
            <a:endParaRPr lang="en-US" sz="1400" dirty="0"/>
          </a:p>
          <a:p>
            <a:pPr lvl="1"/>
            <a:r>
              <a:rPr lang="en-US" dirty="0"/>
              <a:t>One benefit to combining the committees is that we would no longer have important information spread across multiple committees. This also means that one person would not be tasked with serving on 3-4 committees because they are VPI or Senate President, for example.</a:t>
            </a:r>
            <a:endParaRPr lang="en-US" sz="1400" dirty="0"/>
          </a:p>
          <a:p>
            <a:pPr lvl="0"/>
            <a:r>
              <a:rPr lang="en-US" dirty="0"/>
              <a:t>Downside to combining:</a:t>
            </a:r>
            <a:endParaRPr lang="en-US" sz="1400" dirty="0"/>
          </a:p>
          <a:p>
            <a:pPr lvl="1"/>
            <a:r>
              <a:rPr lang="en-US" dirty="0"/>
              <a:t>However, if we were to combine all 4 committees we need to make sure we maintain representation from all constituency groups and this may not be feasible. For example, TESS Exec includes the VPSS’s and VPAS’s and it would not make sense to have them on a committee that deals with DSO Program Review.</a:t>
            </a:r>
            <a:endParaRPr lang="en-US" sz="1400" dirty="0"/>
          </a:p>
          <a:p>
            <a:pPr lvl="1"/>
            <a:r>
              <a:rPr lang="en-US" dirty="0"/>
              <a:t>Also, Program Review requires us to have representation from each District department so trying to merge TESS Exec would make the committee too large. </a:t>
            </a:r>
            <a:endParaRPr lang="en-US" sz="1400" dirty="0"/>
          </a:p>
        </p:txBody>
      </p:sp>
      <p:sp>
        <p:nvSpPr>
          <p:cNvPr id="4" name="Slide Number Placeholder 3"/>
          <p:cNvSpPr>
            <a:spLocks noGrp="1"/>
          </p:cNvSpPr>
          <p:nvPr>
            <p:ph type="sldNum" sz="quarter" idx="5"/>
          </p:nvPr>
        </p:nvSpPr>
        <p:spPr/>
        <p:txBody>
          <a:bodyPr/>
          <a:lstStyle/>
          <a:p>
            <a:fld id="{BD7A5246-0929-4C49-85C8-68FDF71B90E8}" type="slidenum">
              <a:rPr lang="en-US" smtClean="0"/>
              <a:t>6</a:t>
            </a:fld>
            <a:endParaRPr lang="en-US"/>
          </a:p>
        </p:txBody>
      </p:sp>
    </p:spTree>
    <p:extLst>
      <p:ext uri="{BB962C8B-B14F-4D97-AF65-F5344CB8AC3E}">
        <p14:creationId xmlns:p14="http://schemas.microsoft.com/office/powerpoint/2010/main" val="724862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panose="020B0604020202020204" pitchFamily="34" charset="0"/>
              <a:buChar char="•"/>
            </a:pPr>
            <a:r>
              <a:rPr lang="en-US" dirty="0"/>
              <a:t>Please review the charges of the 4 committees that will now make up the charge of the IEAC. Keep in mind that TESS Executive, DSPPRC and Calendar Taskforce will now report to IEAC. </a:t>
            </a:r>
          </a:p>
          <a:p>
            <a:pPr marL="176679" indent="-176679">
              <a:buFont typeface="Arial" panose="020B0604020202020204" pitchFamily="34" charset="0"/>
              <a:buChar char="•"/>
            </a:pPr>
            <a:r>
              <a:rPr lang="en-US" dirty="0"/>
              <a:t>Our task is to find components of the charges of the three subcommittees that we believe should be included in the IEAC charge in order to make its connection and oversight of these subcommittees clear and effective.</a:t>
            </a:r>
          </a:p>
          <a:p>
            <a:pPr marL="176679" indent="-176679">
              <a:buFont typeface="Arial" panose="020B0604020202020204" pitchFamily="34" charset="0"/>
              <a:buChar char="•"/>
            </a:pPr>
            <a:r>
              <a:rPr lang="en-US" dirty="0"/>
              <a:t>Items in yellow represent their key functions (see next slide for a more concise summary)</a:t>
            </a:r>
          </a:p>
        </p:txBody>
      </p:sp>
      <p:sp>
        <p:nvSpPr>
          <p:cNvPr id="4" name="Slide Number Placeholder 3"/>
          <p:cNvSpPr>
            <a:spLocks noGrp="1"/>
          </p:cNvSpPr>
          <p:nvPr>
            <p:ph type="sldNum" sz="quarter" idx="5"/>
          </p:nvPr>
        </p:nvSpPr>
        <p:spPr/>
        <p:txBody>
          <a:bodyPr/>
          <a:lstStyle/>
          <a:p>
            <a:fld id="{BD7A5246-0929-4C49-85C8-68FDF71B90E8}" type="slidenum">
              <a:rPr lang="en-US" smtClean="0"/>
              <a:t>7</a:t>
            </a:fld>
            <a:endParaRPr lang="en-US"/>
          </a:p>
        </p:txBody>
      </p:sp>
    </p:spTree>
    <p:extLst>
      <p:ext uri="{BB962C8B-B14F-4D97-AF65-F5344CB8AC3E}">
        <p14:creationId xmlns:p14="http://schemas.microsoft.com/office/powerpoint/2010/main" val="1744125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I added “support colleges in improving student success” to DIEC, TESS Exec and Calendar Taskforce. </a:t>
            </a:r>
          </a:p>
        </p:txBody>
      </p:sp>
      <p:sp>
        <p:nvSpPr>
          <p:cNvPr id="4" name="Slide Number Placeholder 3"/>
          <p:cNvSpPr>
            <a:spLocks noGrp="1"/>
          </p:cNvSpPr>
          <p:nvPr>
            <p:ph type="sldNum" sz="quarter" idx="5"/>
          </p:nvPr>
        </p:nvSpPr>
        <p:spPr/>
        <p:txBody>
          <a:bodyPr/>
          <a:lstStyle/>
          <a:p>
            <a:fld id="{BD7A5246-0929-4C49-85C8-68FDF71B90E8}" type="slidenum">
              <a:rPr lang="en-US" smtClean="0"/>
              <a:t>8</a:t>
            </a:fld>
            <a:endParaRPr lang="en-US"/>
          </a:p>
        </p:txBody>
      </p:sp>
    </p:spTree>
    <p:extLst>
      <p:ext uri="{BB962C8B-B14F-4D97-AF65-F5344CB8AC3E}">
        <p14:creationId xmlns:p14="http://schemas.microsoft.com/office/powerpoint/2010/main" val="652599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added the parts in yellow. The opening paragraph is purposefully written very broadly. It gives us the flexibility to make changes as we get a better feel for the actual work we would undertake as a committee.</a:t>
            </a:r>
          </a:p>
        </p:txBody>
      </p:sp>
      <p:sp>
        <p:nvSpPr>
          <p:cNvPr id="4" name="Slide Number Placeholder 3"/>
          <p:cNvSpPr>
            <a:spLocks noGrp="1"/>
          </p:cNvSpPr>
          <p:nvPr>
            <p:ph type="sldNum" sz="quarter" idx="5"/>
          </p:nvPr>
        </p:nvSpPr>
        <p:spPr/>
        <p:txBody>
          <a:bodyPr/>
          <a:lstStyle/>
          <a:p>
            <a:fld id="{BD7A5246-0929-4C49-85C8-68FDF71B90E8}" type="slidenum">
              <a:rPr lang="en-US" smtClean="0"/>
              <a:t>9</a:t>
            </a:fld>
            <a:endParaRPr lang="en-US"/>
          </a:p>
        </p:txBody>
      </p:sp>
    </p:spTree>
    <p:extLst>
      <p:ext uri="{BB962C8B-B14F-4D97-AF65-F5344CB8AC3E}">
        <p14:creationId xmlns:p14="http://schemas.microsoft.com/office/powerpoint/2010/main" val="56160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DE1780-1CF8-4B57-B2A6-B77047001DD1}"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20D78-C07A-4466-B0AC-CB724CFF925E}" type="slidenum">
              <a:rPr lang="en-US" smtClean="0"/>
              <a:t>‹#›</a:t>
            </a:fld>
            <a:endParaRPr lang="en-US"/>
          </a:p>
        </p:txBody>
      </p:sp>
    </p:spTree>
    <p:extLst>
      <p:ext uri="{BB962C8B-B14F-4D97-AF65-F5344CB8AC3E}">
        <p14:creationId xmlns:p14="http://schemas.microsoft.com/office/powerpoint/2010/main" val="134091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DE1780-1CF8-4B57-B2A6-B77047001DD1}"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20D78-C07A-4466-B0AC-CB724CFF925E}" type="slidenum">
              <a:rPr lang="en-US" smtClean="0"/>
              <a:t>‹#›</a:t>
            </a:fld>
            <a:endParaRPr lang="en-US"/>
          </a:p>
        </p:txBody>
      </p:sp>
    </p:spTree>
    <p:extLst>
      <p:ext uri="{BB962C8B-B14F-4D97-AF65-F5344CB8AC3E}">
        <p14:creationId xmlns:p14="http://schemas.microsoft.com/office/powerpoint/2010/main" val="52787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DE1780-1CF8-4B57-B2A6-B77047001DD1}"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20D78-C07A-4466-B0AC-CB724CFF925E}" type="slidenum">
              <a:rPr lang="en-US" smtClean="0"/>
              <a:t>‹#›</a:t>
            </a:fld>
            <a:endParaRPr lang="en-US"/>
          </a:p>
        </p:txBody>
      </p:sp>
    </p:spTree>
    <p:extLst>
      <p:ext uri="{BB962C8B-B14F-4D97-AF65-F5344CB8AC3E}">
        <p14:creationId xmlns:p14="http://schemas.microsoft.com/office/powerpoint/2010/main" val="215137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057" y="0"/>
            <a:ext cx="9144000" cy="6858000"/>
          </a:xfrm>
          <a:prstGeom prst="rect">
            <a:avLst/>
          </a:prstGeom>
        </p:spPr>
      </p:pic>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DE1780-1CF8-4B57-B2A6-B77047001DD1}" type="datetimeFigureOut">
              <a:rPr lang="en-US" smtClean="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20D78-C07A-4466-B0AC-CB724CFF925E}" type="slidenum">
              <a:rPr lang="en-US" smtClean="0"/>
              <a:pPr/>
              <a:t>‹#›</a:t>
            </a:fld>
            <a:endParaRPr lang="en-US" dirty="0"/>
          </a:p>
        </p:txBody>
      </p:sp>
      <p:sp>
        <p:nvSpPr>
          <p:cNvPr id="8" name="Rectangle 7"/>
          <p:cNvSpPr/>
          <p:nvPr userDrawn="1"/>
        </p:nvSpPr>
        <p:spPr>
          <a:xfrm>
            <a:off x="828042" y="1706879"/>
            <a:ext cx="1094945" cy="10291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7584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DE1780-1CF8-4B57-B2A6-B77047001DD1}"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20D78-C07A-4466-B0AC-CB724CFF925E}"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00603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DE1780-1CF8-4B57-B2A6-B77047001DD1}"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20D78-C07A-4466-B0AC-CB724CFF925E}" type="slidenum">
              <a:rPr lang="en-US" smtClean="0"/>
              <a:t>‹#›</a:t>
            </a:fld>
            <a:endParaRPr lang="en-US"/>
          </a:p>
        </p:txBody>
      </p:sp>
    </p:spTree>
    <p:extLst>
      <p:ext uri="{BB962C8B-B14F-4D97-AF65-F5344CB8AC3E}">
        <p14:creationId xmlns:p14="http://schemas.microsoft.com/office/powerpoint/2010/main" val="161445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DE1780-1CF8-4B57-B2A6-B77047001DD1}" type="datetimeFigureOut">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120D78-C07A-4466-B0AC-CB724CFF925E}" type="slidenum">
              <a:rPr lang="en-US" smtClean="0"/>
              <a:t>‹#›</a:t>
            </a:fld>
            <a:endParaRPr lang="en-US"/>
          </a:p>
        </p:txBody>
      </p:sp>
    </p:spTree>
    <p:extLst>
      <p:ext uri="{BB962C8B-B14F-4D97-AF65-F5344CB8AC3E}">
        <p14:creationId xmlns:p14="http://schemas.microsoft.com/office/powerpoint/2010/main" val="109014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DE1780-1CF8-4B57-B2A6-B77047001DD1}" type="datetimeFigureOut">
              <a:rPr lang="en-US" smtClean="0"/>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120D78-C07A-4466-B0AC-CB724CFF925E}" type="slidenum">
              <a:rPr lang="en-US" smtClean="0"/>
              <a:t>‹#›</a:t>
            </a:fld>
            <a:endParaRPr lang="en-US"/>
          </a:p>
        </p:txBody>
      </p:sp>
    </p:spTree>
    <p:extLst>
      <p:ext uri="{BB962C8B-B14F-4D97-AF65-F5344CB8AC3E}">
        <p14:creationId xmlns:p14="http://schemas.microsoft.com/office/powerpoint/2010/main" val="3627377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E1780-1CF8-4B57-B2A6-B77047001DD1}" type="datetimeFigureOut">
              <a:rPr lang="en-US" smtClean="0"/>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120D78-C07A-4466-B0AC-CB724CFF925E}" type="slidenum">
              <a:rPr lang="en-US" smtClean="0"/>
              <a:t>‹#›</a:t>
            </a:fld>
            <a:endParaRPr lang="en-US"/>
          </a:p>
        </p:txBody>
      </p:sp>
    </p:spTree>
    <p:extLst>
      <p:ext uri="{BB962C8B-B14F-4D97-AF65-F5344CB8AC3E}">
        <p14:creationId xmlns:p14="http://schemas.microsoft.com/office/powerpoint/2010/main" val="379846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DE1780-1CF8-4B57-B2A6-B77047001DD1}"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20D78-C07A-4466-B0AC-CB724CFF925E}" type="slidenum">
              <a:rPr lang="en-US" smtClean="0"/>
              <a:t>‹#›</a:t>
            </a:fld>
            <a:endParaRPr lang="en-US"/>
          </a:p>
        </p:txBody>
      </p:sp>
    </p:spTree>
    <p:extLst>
      <p:ext uri="{BB962C8B-B14F-4D97-AF65-F5344CB8AC3E}">
        <p14:creationId xmlns:p14="http://schemas.microsoft.com/office/powerpoint/2010/main" val="179661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DE1780-1CF8-4B57-B2A6-B77047001DD1}"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20D78-C07A-4466-B0AC-CB724CFF925E}" type="slidenum">
              <a:rPr lang="en-US" smtClean="0"/>
              <a:t>‹#›</a:t>
            </a:fld>
            <a:endParaRPr lang="en-US"/>
          </a:p>
        </p:txBody>
      </p:sp>
    </p:spTree>
    <p:extLst>
      <p:ext uri="{BB962C8B-B14F-4D97-AF65-F5344CB8AC3E}">
        <p14:creationId xmlns:p14="http://schemas.microsoft.com/office/powerpoint/2010/main" val="2157637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E1780-1CF8-4B57-B2A6-B77047001DD1}" type="datetimeFigureOut">
              <a:rPr lang="en-US" smtClean="0"/>
              <a:t>4/22/2021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20D78-C07A-4466-B0AC-CB724CFF925E}" type="slidenum">
              <a:rPr lang="en-US" smtClean="0"/>
              <a:t>‹#›</a:t>
            </a:fld>
            <a:endParaRPr lang="en-US"/>
          </a:p>
        </p:txBody>
      </p:sp>
    </p:spTree>
    <p:extLst>
      <p:ext uri="{BB962C8B-B14F-4D97-AF65-F5344CB8AC3E}">
        <p14:creationId xmlns:p14="http://schemas.microsoft.com/office/powerpoint/2010/main" val="304909424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087291"/>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r"/>
            <a:endParaRPr lang="en-US" dirty="0"/>
          </a:p>
          <a:p>
            <a:pPr algn="r"/>
            <a:r>
              <a:rPr lang="en-US" sz="2000" dirty="0"/>
              <a:t>April 21, 2021      </a:t>
            </a:r>
            <a:endParaRPr lang="en-US" dirty="0"/>
          </a:p>
        </p:txBody>
      </p:sp>
      <p:sp>
        <p:nvSpPr>
          <p:cNvPr id="2" name="Title 1"/>
          <p:cNvSpPr>
            <a:spLocks noGrp="1"/>
          </p:cNvSpPr>
          <p:nvPr>
            <p:ph type="title"/>
          </p:nvPr>
        </p:nvSpPr>
        <p:spPr>
          <a:xfrm>
            <a:off x="483476" y="770709"/>
            <a:ext cx="11393214" cy="3548740"/>
          </a:xfrm>
        </p:spPr>
        <p:txBody>
          <a:bodyPr>
            <a:noAutofit/>
          </a:bodyPr>
          <a:lstStyle/>
          <a:p>
            <a:pPr algn="ctr">
              <a:lnSpc>
                <a:spcPct val="120000"/>
              </a:lnSpc>
            </a:pPr>
            <a:r>
              <a:rPr lang="en-US" b="1" dirty="0">
                <a:solidFill>
                  <a:schemeClr val="bg1"/>
                </a:solidFill>
                <a:cs typeface="Arial" panose="020B0604020202020204" pitchFamily="34" charset="0"/>
              </a:rPr>
              <a:t>Transitioning the DIEC to the </a:t>
            </a:r>
            <a:r>
              <a:rPr lang="en-US" b="1" u="sng" dirty="0">
                <a:solidFill>
                  <a:schemeClr val="bg1"/>
                </a:solidFill>
                <a:cs typeface="Arial" panose="020B0604020202020204" pitchFamily="34" charset="0"/>
              </a:rPr>
              <a:t>New</a:t>
            </a:r>
            <a:r>
              <a:rPr lang="en-US" b="1" dirty="0">
                <a:solidFill>
                  <a:schemeClr val="bg1"/>
                </a:solidFill>
                <a:cs typeface="Arial" panose="020B0604020202020204" pitchFamily="34" charset="0"/>
              </a:rPr>
              <a:t> Institutional Effectiveness Advisory Committee (IEAC)</a:t>
            </a:r>
          </a:p>
        </p:txBody>
      </p:sp>
    </p:spTree>
    <p:extLst>
      <p:ext uri="{BB962C8B-B14F-4D97-AF65-F5344CB8AC3E}">
        <p14:creationId xmlns:p14="http://schemas.microsoft.com/office/powerpoint/2010/main" val="755697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72F6A-ABD4-4E5F-8231-C48BF238E794}"/>
              </a:ext>
            </a:extLst>
          </p:cNvPr>
          <p:cNvSpPr>
            <a:spLocks noGrp="1"/>
          </p:cNvSpPr>
          <p:nvPr>
            <p:ph type="title"/>
          </p:nvPr>
        </p:nvSpPr>
        <p:spPr/>
        <p:txBody>
          <a:bodyPr/>
          <a:lstStyle/>
          <a:p>
            <a:r>
              <a:rPr lang="en-US" dirty="0"/>
              <a:t>New IEAC Membership</a:t>
            </a:r>
          </a:p>
        </p:txBody>
      </p:sp>
      <p:sp>
        <p:nvSpPr>
          <p:cNvPr id="3" name="Content Placeholder 2">
            <a:extLst>
              <a:ext uri="{FF2B5EF4-FFF2-40B4-BE49-F238E27FC236}">
                <a16:creationId xmlns:a16="http://schemas.microsoft.com/office/drawing/2014/main" id="{A5BCE946-0431-4E1E-B2B9-38C3930065E7}"/>
              </a:ext>
            </a:extLst>
          </p:cNvPr>
          <p:cNvSpPr>
            <a:spLocks noGrp="1"/>
          </p:cNvSpPr>
          <p:nvPr>
            <p:ph idx="1"/>
          </p:nvPr>
        </p:nvSpPr>
        <p:spPr>
          <a:xfrm>
            <a:off x="838200" y="1825625"/>
            <a:ext cx="10515600" cy="4417520"/>
          </a:xfrm>
        </p:spPr>
        <p:txBody>
          <a:bodyPr>
            <a:normAutofit/>
          </a:bodyPr>
          <a:lstStyle/>
          <a:p>
            <a:r>
              <a:rPr lang="en-US" sz="2600" dirty="0"/>
              <a:t>Mimic </a:t>
            </a:r>
            <a:r>
              <a:rPr lang="en-US" sz="2600" b="1" u="sng" dirty="0"/>
              <a:t>representation</a:t>
            </a:r>
            <a:r>
              <a:rPr lang="en-US" sz="2600" dirty="0"/>
              <a:t> from Chancellor’s Council? </a:t>
            </a:r>
          </a:p>
          <a:p>
            <a:pPr lvl="1">
              <a:spcAft>
                <a:spcPts val="1200"/>
              </a:spcAft>
            </a:pPr>
            <a:r>
              <a:rPr lang="en-US" sz="2200" dirty="0"/>
              <a:t>Remove the VC of HR and Police Services, EVC Business and Fiscal Services, Chancellor, Black/Latino faculty and Staff?</a:t>
            </a:r>
          </a:p>
          <a:p>
            <a:r>
              <a:rPr lang="en-US" sz="2600" dirty="0"/>
              <a:t>Individuals with broad understanding of Institutional Effectiveness</a:t>
            </a:r>
          </a:p>
          <a:p>
            <a:pPr lvl="1">
              <a:spcAft>
                <a:spcPts val="1200"/>
              </a:spcAft>
            </a:pPr>
            <a:r>
              <a:rPr lang="en-US" sz="2200" dirty="0"/>
              <a:t>Could invite people as experts based on the topic under consideration</a:t>
            </a:r>
          </a:p>
          <a:p>
            <a:r>
              <a:rPr lang="en-US" sz="2600" dirty="0"/>
              <a:t>Is it advantageous to have redundancy across committees?</a:t>
            </a:r>
          </a:p>
          <a:p>
            <a:pPr lvl="1"/>
            <a:r>
              <a:rPr lang="en-US" sz="2200" dirty="0"/>
              <a:t>Develop deeper and broader understanding of districtwide issues</a:t>
            </a:r>
          </a:p>
          <a:p>
            <a:pPr lvl="1"/>
            <a:r>
              <a:rPr lang="en-US" sz="2200" dirty="0"/>
              <a:t>Increase effectiveness in their committee work</a:t>
            </a:r>
          </a:p>
          <a:p>
            <a:pPr lvl="1"/>
            <a:r>
              <a:rPr lang="en-US" sz="2200" dirty="0"/>
              <a:t>Minimizes diffusion of responsibility </a:t>
            </a:r>
          </a:p>
          <a:p>
            <a:pPr lvl="1"/>
            <a:r>
              <a:rPr lang="en-US" sz="2200" dirty="0"/>
              <a:t>May cause burnout</a:t>
            </a:r>
          </a:p>
        </p:txBody>
      </p:sp>
    </p:spTree>
    <p:extLst>
      <p:ext uri="{BB962C8B-B14F-4D97-AF65-F5344CB8AC3E}">
        <p14:creationId xmlns:p14="http://schemas.microsoft.com/office/powerpoint/2010/main" val="57281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6AC2A5-82C8-4797-A2A3-E83E47841E2F}"/>
              </a:ext>
            </a:extLst>
          </p:cNvPr>
          <p:cNvSpPr/>
          <p:nvPr/>
        </p:nvSpPr>
        <p:spPr>
          <a:xfrm>
            <a:off x="8124497" y="0"/>
            <a:ext cx="4067503" cy="2905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3">
            <a:extLst>
              <a:ext uri="{FF2B5EF4-FFF2-40B4-BE49-F238E27FC236}">
                <a16:creationId xmlns:a16="http://schemas.microsoft.com/office/drawing/2014/main" id="{DB865A02-8721-4488-8CF7-BEDBA67FACEE}"/>
              </a:ext>
            </a:extLst>
          </p:cNvPr>
          <p:cNvSpPr txBox="1">
            <a:spLocks/>
          </p:cNvSpPr>
          <p:nvPr/>
        </p:nvSpPr>
        <p:spPr>
          <a:xfrm>
            <a:off x="9043334" y="1462347"/>
            <a:ext cx="2994868" cy="4560079"/>
          </a:xfrm>
          <a:prstGeom prst="rect">
            <a:avLst/>
          </a:prstGeom>
          <a:solidFill>
            <a:schemeClr val="bg1"/>
          </a:solid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buFont typeface="Arial" panose="020B0604020202020204" pitchFamily="34" charset="0"/>
              <a:buChar char="•"/>
            </a:pPr>
            <a:r>
              <a:rPr lang="en-US" sz="1300" b="0" i="0" strike="sngStrike" dirty="0">
                <a:solidFill>
                  <a:srgbClr val="000000"/>
                </a:solidFill>
                <a:effectLst/>
                <a:latin typeface="Arial Narrow" panose="020B0606020202030204" pitchFamily="34" charset="0"/>
              </a:rPr>
              <a:t>President, District Assembly (co-chair)</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Director or Rep from HR (co-chair)</a:t>
            </a:r>
          </a:p>
          <a:p>
            <a:r>
              <a:rPr lang="en-US" sz="1300" dirty="0">
                <a:solidFill>
                  <a:srgbClr val="000000"/>
                </a:solidFill>
                <a:highlight>
                  <a:srgbClr val="FFFF00"/>
                </a:highlight>
                <a:latin typeface="Arial Narrow" panose="020B0606020202030204" pitchFamily="34" charset="0"/>
              </a:rPr>
              <a:t>District Director of Research, Planning &amp; Institutional Effectiveness (co-chair)</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2 Managers from each campus (appointed by the college presidents) </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1 Classified staff from each campus (appointed by CSEA) </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2 Faculty from each campus including Professional Development Coordinators or designees (appointed by the Academic Senates) </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1 CTA representative </a:t>
            </a:r>
          </a:p>
          <a:p>
            <a:pPr algn="l">
              <a:buFont typeface="Arial" panose="020B0604020202020204" pitchFamily="34" charset="0"/>
              <a:buChar char="•"/>
            </a:pPr>
            <a:r>
              <a:rPr lang="en-US" sz="1300" b="0" i="0" strike="sngStrike" dirty="0">
                <a:solidFill>
                  <a:srgbClr val="000000"/>
                </a:solidFill>
                <a:effectLst/>
                <a:latin typeface="Arial Narrow" panose="020B0606020202030204" pitchFamily="34" charset="0"/>
              </a:rPr>
              <a:t>Director of Internal Audit &amp; Advisory Services</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1 representative from Administrative Applications for coordination with the State for calendar compliance (appointed by Director, Administrative Applications)</a:t>
            </a:r>
          </a:p>
          <a:p>
            <a:endParaRPr lang="en-US" sz="1300" dirty="0"/>
          </a:p>
        </p:txBody>
      </p:sp>
      <p:sp>
        <p:nvSpPr>
          <p:cNvPr id="16" name="Content Placeholder 3">
            <a:extLst>
              <a:ext uri="{FF2B5EF4-FFF2-40B4-BE49-F238E27FC236}">
                <a16:creationId xmlns:a16="http://schemas.microsoft.com/office/drawing/2014/main" id="{3EDA7A7D-4638-4E45-A2A4-15FC5B9F7F41}"/>
              </a:ext>
            </a:extLst>
          </p:cNvPr>
          <p:cNvSpPr txBox="1">
            <a:spLocks/>
          </p:cNvSpPr>
          <p:nvPr/>
        </p:nvSpPr>
        <p:spPr>
          <a:xfrm>
            <a:off x="5864816" y="1462346"/>
            <a:ext cx="3080856" cy="4560080"/>
          </a:xfrm>
          <a:prstGeom prst="rect">
            <a:avLst/>
          </a:prstGeom>
          <a:solidFill>
            <a:schemeClr val="bg1"/>
          </a:solidFill>
          <a:ln>
            <a:no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pPr>
            <a:r>
              <a:rPr lang="en-US" sz="1400" dirty="0">
                <a:latin typeface="Arial Narrow" panose="020B0606020202030204" pitchFamily="34" charset="0"/>
              </a:rPr>
              <a:t>CTO, TESS (District) - Chair</a:t>
            </a:r>
          </a:p>
          <a:p>
            <a:pPr>
              <a:lnSpc>
                <a:spcPct val="120000"/>
              </a:lnSpc>
              <a:spcBef>
                <a:spcPts val="600"/>
              </a:spcBef>
            </a:pPr>
            <a:r>
              <a:rPr lang="en-US" sz="1400" dirty="0">
                <a:latin typeface="Arial Narrow" panose="020B0606020202030204" pitchFamily="34" charset="0"/>
              </a:rPr>
              <a:t>Co-Chair - Elected</a:t>
            </a:r>
          </a:p>
          <a:p>
            <a:pPr>
              <a:lnSpc>
                <a:spcPct val="120000"/>
              </a:lnSpc>
              <a:spcBef>
                <a:spcPts val="600"/>
              </a:spcBef>
            </a:pPr>
            <a:r>
              <a:rPr lang="en-US" sz="1400" dirty="0">
                <a:latin typeface="Arial Narrow" panose="020B0606020202030204" pitchFamily="34" charset="0"/>
              </a:rPr>
              <a:t>Academic Senate President (CHC, SBVC)</a:t>
            </a:r>
          </a:p>
          <a:p>
            <a:pPr>
              <a:lnSpc>
                <a:spcPct val="120000"/>
              </a:lnSpc>
              <a:spcBef>
                <a:spcPts val="600"/>
              </a:spcBef>
            </a:pPr>
            <a:r>
              <a:rPr lang="en-US" sz="1400" dirty="0">
                <a:latin typeface="Arial Narrow" panose="020B0606020202030204" pitchFamily="34" charset="0"/>
              </a:rPr>
              <a:t>Business Manager (District)</a:t>
            </a:r>
          </a:p>
          <a:p>
            <a:pPr>
              <a:lnSpc>
                <a:spcPct val="120000"/>
              </a:lnSpc>
              <a:spcBef>
                <a:spcPts val="600"/>
              </a:spcBef>
            </a:pPr>
            <a:r>
              <a:rPr lang="en-US" sz="1400" dirty="0">
                <a:latin typeface="Arial Narrow" panose="020B0606020202030204" pitchFamily="34" charset="0"/>
              </a:rPr>
              <a:t>Campus Director, Tech Serv. (CHC, SBVC)</a:t>
            </a:r>
          </a:p>
          <a:p>
            <a:pPr>
              <a:lnSpc>
                <a:spcPct val="120000"/>
              </a:lnSpc>
              <a:spcBef>
                <a:spcPts val="600"/>
              </a:spcBef>
            </a:pPr>
            <a:r>
              <a:rPr lang="en-US" sz="1400" dirty="0">
                <a:latin typeface="Arial Narrow" panose="020B0606020202030204" pitchFamily="34" charset="0"/>
              </a:rPr>
              <a:t>Classified Staff (CHC, District, SBVC)</a:t>
            </a:r>
          </a:p>
          <a:p>
            <a:pPr>
              <a:lnSpc>
                <a:spcPct val="120000"/>
              </a:lnSpc>
              <a:spcBef>
                <a:spcPts val="600"/>
              </a:spcBef>
            </a:pPr>
            <a:r>
              <a:rPr lang="en-US" sz="1400" dirty="0">
                <a:latin typeface="Arial Narrow" panose="020B0606020202030204" pitchFamily="34" charset="0"/>
              </a:rPr>
              <a:t>Director, District Comp. Services (District)</a:t>
            </a:r>
          </a:p>
          <a:p>
            <a:pPr>
              <a:lnSpc>
                <a:spcPct val="120000"/>
              </a:lnSpc>
              <a:spcBef>
                <a:spcPts val="600"/>
              </a:spcBef>
            </a:pPr>
            <a:r>
              <a:rPr lang="en-US" sz="1400" dirty="0">
                <a:latin typeface="Arial Narrow" panose="020B0606020202030204" pitchFamily="34" charset="0"/>
              </a:rPr>
              <a:t>Director, Fiscal Services (District)</a:t>
            </a:r>
          </a:p>
          <a:p>
            <a:pPr>
              <a:lnSpc>
                <a:spcPct val="120000"/>
              </a:lnSpc>
              <a:spcBef>
                <a:spcPts val="600"/>
              </a:spcBef>
            </a:pPr>
            <a:r>
              <a:rPr lang="en-US" sz="1400" dirty="0">
                <a:latin typeface="Arial Narrow" panose="020B0606020202030204" pitchFamily="34" charset="0"/>
              </a:rPr>
              <a:t>Director, Human Resources (District)</a:t>
            </a:r>
          </a:p>
          <a:p>
            <a:pPr>
              <a:lnSpc>
                <a:spcPct val="120000"/>
              </a:lnSpc>
              <a:spcBef>
                <a:spcPts val="600"/>
              </a:spcBef>
            </a:pPr>
            <a:r>
              <a:rPr lang="en-US" sz="1400" dirty="0">
                <a:latin typeface="Arial Narrow" panose="020B0606020202030204" pitchFamily="34" charset="0"/>
              </a:rPr>
              <a:t>Director, Marketing (CHC, District, SBVC)</a:t>
            </a:r>
          </a:p>
          <a:p>
            <a:pPr>
              <a:lnSpc>
                <a:spcPct val="120000"/>
              </a:lnSpc>
              <a:spcBef>
                <a:spcPts val="600"/>
              </a:spcBef>
            </a:pPr>
            <a:r>
              <a:rPr lang="en-US" sz="1400" dirty="0">
                <a:latin typeface="Arial Narrow" panose="020B0606020202030204" pitchFamily="34" charset="0"/>
              </a:rPr>
              <a:t>Dean, Research and Planning (CHC, SBVC)</a:t>
            </a:r>
          </a:p>
          <a:p>
            <a:pPr>
              <a:lnSpc>
                <a:spcPct val="120000"/>
              </a:lnSpc>
              <a:spcBef>
                <a:spcPts val="600"/>
              </a:spcBef>
            </a:pPr>
            <a:r>
              <a:rPr lang="en-US" sz="1400" dirty="0">
                <a:latin typeface="Arial Narrow" panose="020B0606020202030204" pitchFamily="34" charset="0"/>
              </a:rPr>
              <a:t>Executive Director, EDCT (District)</a:t>
            </a:r>
          </a:p>
          <a:p>
            <a:pPr>
              <a:lnSpc>
                <a:spcPct val="120000"/>
              </a:lnSpc>
              <a:spcBef>
                <a:spcPts val="600"/>
              </a:spcBef>
            </a:pPr>
            <a:r>
              <a:rPr lang="en-US" sz="1400" dirty="0">
                <a:latin typeface="Arial Narrow" panose="020B0606020202030204" pitchFamily="34" charset="0"/>
              </a:rPr>
              <a:t>President, KVCR (District)</a:t>
            </a:r>
          </a:p>
          <a:p>
            <a:pPr>
              <a:lnSpc>
                <a:spcPct val="120000"/>
              </a:lnSpc>
              <a:spcBef>
                <a:spcPts val="600"/>
              </a:spcBef>
            </a:pPr>
            <a:r>
              <a:rPr lang="en-US" sz="1400" dirty="0">
                <a:latin typeface="Arial Narrow" panose="020B0606020202030204" pitchFamily="34" charset="0"/>
              </a:rPr>
              <a:t>Vice-President of Instruction (CHC, SBVC)</a:t>
            </a:r>
          </a:p>
          <a:p>
            <a:pPr>
              <a:lnSpc>
                <a:spcPct val="120000"/>
              </a:lnSpc>
              <a:spcBef>
                <a:spcPts val="600"/>
              </a:spcBef>
            </a:pPr>
            <a:r>
              <a:rPr lang="en-US" sz="1400" dirty="0">
                <a:latin typeface="Arial Narrow" panose="020B0606020202030204" pitchFamily="34" charset="0"/>
              </a:rPr>
              <a:t>VP Student Services (CHC, SBVC)</a:t>
            </a:r>
          </a:p>
          <a:p>
            <a:pPr>
              <a:lnSpc>
                <a:spcPct val="120000"/>
              </a:lnSpc>
              <a:spcBef>
                <a:spcPts val="600"/>
              </a:spcBef>
            </a:pPr>
            <a:r>
              <a:rPr lang="en-US" sz="1400" dirty="0">
                <a:latin typeface="Arial Narrow" panose="020B0606020202030204" pitchFamily="34" charset="0"/>
              </a:rPr>
              <a:t>VP Administrative Services (CHC, SBVC)</a:t>
            </a:r>
          </a:p>
        </p:txBody>
      </p:sp>
      <p:sp>
        <p:nvSpPr>
          <p:cNvPr id="24" name="Title 1">
            <a:extLst>
              <a:ext uri="{FF2B5EF4-FFF2-40B4-BE49-F238E27FC236}">
                <a16:creationId xmlns:a16="http://schemas.microsoft.com/office/drawing/2014/main" id="{4F36026D-52D5-4841-8576-516AA5C89358}"/>
              </a:ext>
            </a:extLst>
          </p:cNvPr>
          <p:cNvSpPr txBox="1">
            <a:spLocks/>
          </p:cNvSpPr>
          <p:nvPr/>
        </p:nvSpPr>
        <p:spPr>
          <a:xfrm>
            <a:off x="9029352" y="1008324"/>
            <a:ext cx="2994868" cy="56703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u="sng" dirty="0">
                <a:solidFill>
                  <a:srgbClr val="000000"/>
                </a:solidFill>
                <a:latin typeface="News Gothic Condensed"/>
              </a:rPr>
              <a:t>Academic Calendar Taskforce</a:t>
            </a:r>
          </a:p>
        </p:txBody>
      </p:sp>
      <p:sp>
        <p:nvSpPr>
          <p:cNvPr id="25" name="Title 1">
            <a:extLst>
              <a:ext uri="{FF2B5EF4-FFF2-40B4-BE49-F238E27FC236}">
                <a16:creationId xmlns:a16="http://schemas.microsoft.com/office/drawing/2014/main" id="{F8146F1D-2718-443F-8ED8-7982AAB9BCC2}"/>
              </a:ext>
            </a:extLst>
          </p:cNvPr>
          <p:cNvSpPr txBox="1">
            <a:spLocks/>
          </p:cNvSpPr>
          <p:nvPr/>
        </p:nvSpPr>
        <p:spPr>
          <a:xfrm>
            <a:off x="5828743" y="1007912"/>
            <a:ext cx="3162648" cy="56703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u="sng" dirty="0">
                <a:solidFill>
                  <a:srgbClr val="000000"/>
                </a:solidFill>
                <a:latin typeface="News Gothic Condensed"/>
              </a:rPr>
              <a:t>TESS Executive</a:t>
            </a:r>
          </a:p>
        </p:txBody>
      </p:sp>
      <p:sp>
        <p:nvSpPr>
          <p:cNvPr id="26" name="Title 1">
            <a:extLst>
              <a:ext uri="{FF2B5EF4-FFF2-40B4-BE49-F238E27FC236}">
                <a16:creationId xmlns:a16="http://schemas.microsoft.com/office/drawing/2014/main" id="{6BD61122-D6D5-41B6-993B-8455AF4A981D}"/>
              </a:ext>
            </a:extLst>
          </p:cNvPr>
          <p:cNvSpPr txBox="1">
            <a:spLocks/>
          </p:cNvSpPr>
          <p:nvPr/>
        </p:nvSpPr>
        <p:spPr>
          <a:xfrm>
            <a:off x="2764174" y="1007912"/>
            <a:ext cx="3031710" cy="56703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u="sng" dirty="0">
                <a:solidFill>
                  <a:srgbClr val="000000"/>
                </a:solidFill>
                <a:latin typeface="News Gothic Condensed"/>
              </a:rPr>
              <a:t>Program Review</a:t>
            </a:r>
          </a:p>
        </p:txBody>
      </p:sp>
      <p:sp>
        <p:nvSpPr>
          <p:cNvPr id="27" name="Content Placeholder 3">
            <a:extLst>
              <a:ext uri="{FF2B5EF4-FFF2-40B4-BE49-F238E27FC236}">
                <a16:creationId xmlns:a16="http://schemas.microsoft.com/office/drawing/2014/main" id="{43DDE08F-9B0C-4A37-8FD9-A58A4BD58D14}"/>
              </a:ext>
            </a:extLst>
          </p:cNvPr>
          <p:cNvSpPr txBox="1">
            <a:spLocks/>
          </p:cNvSpPr>
          <p:nvPr/>
        </p:nvSpPr>
        <p:spPr>
          <a:xfrm>
            <a:off x="2799549" y="1462347"/>
            <a:ext cx="2965364" cy="4560079"/>
          </a:xfrm>
          <a:prstGeom prst="rect">
            <a:avLst/>
          </a:prstGeom>
          <a:solidFill>
            <a:schemeClr val="bg1"/>
          </a:solid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buFont typeface="Arial" panose="020B0604020202020204" pitchFamily="34" charset="0"/>
              <a:buChar char="•"/>
            </a:pPr>
            <a:r>
              <a:rPr lang="en-US" sz="1300" dirty="0">
                <a:latin typeface="Arial Narrow" panose="020B0606020202030204" pitchFamily="34" charset="0"/>
              </a:rPr>
              <a:t>Director of Research, Planning and Institutional Effectiveness (chair) </a:t>
            </a:r>
          </a:p>
          <a:p>
            <a:pPr algn="l">
              <a:buFont typeface="Arial" panose="020B0604020202020204" pitchFamily="34" charset="0"/>
              <a:buChar char="•"/>
            </a:pPr>
            <a:r>
              <a:rPr lang="en-US" sz="1300" dirty="0">
                <a:latin typeface="Arial Narrow" panose="020B0606020202030204" pitchFamily="34" charset="0"/>
              </a:rPr>
              <a:t>One manager and support staff from each DSO department</a:t>
            </a:r>
          </a:p>
          <a:p>
            <a:pPr algn="l">
              <a:buFont typeface="Arial" panose="020B0604020202020204" pitchFamily="34" charset="0"/>
              <a:buChar char="•"/>
            </a:pPr>
            <a:r>
              <a:rPr lang="en-US" sz="1300" dirty="0">
                <a:latin typeface="Arial Narrow" panose="020B0606020202030204" pitchFamily="34" charset="0"/>
              </a:rPr>
              <a:t>1 faculty from CHC and SBVC ( Planning and Program Review Committee membership preferred)</a:t>
            </a:r>
          </a:p>
          <a:p>
            <a:pPr algn="l">
              <a:buFont typeface="Arial" panose="020B0604020202020204" pitchFamily="34" charset="0"/>
              <a:buChar char="•"/>
            </a:pPr>
            <a:r>
              <a:rPr lang="en-US" sz="1300" dirty="0">
                <a:latin typeface="Arial Narrow" panose="020B0606020202030204" pitchFamily="34" charset="0"/>
              </a:rPr>
              <a:t>1 classified staff member from CHC and SBVC (Planning and Program Review Committee members preferred) </a:t>
            </a:r>
          </a:p>
          <a:p>
            <a:pPr algn="l">
              <a:buFont typeface="Arial" panose="020B0604020202020204" pitchFamily="34" charset="0"/>
              <a:buChar char="•"/>
            </a:pPr>
            <a:r>
              <a:rPr lang="en-US" sz="1300" dirty="0">
                <a:latin typeface="Arial Narrow" panose="020B0606020202030204" pitchFamily="34" charset="0"/>
              </a:rPr>
              <a:t> 2 CSEA members</a:t>
            </a:r>
            <a:endParaRPr lang="en-US" sz="1300" dirty="0">
              <a:highlight>
                <a:srgbClr val="FFFF00"/>
              </a:highlight>
              <a:latin typeface="Arial Narrow" panose="020B0606020202030204" pitchFamily="34" charset="0"/>
            </a:endParaRPr>
          </a:p>
          <a:p>
            <a:pPr algn="l">
              <a:buFont typeface="Arial" panose="020B0604020202020204" pitchFamily="34" charset="0"/>
              <a:buChar char="•"/>
            </a:pPr>
            <a:r>
              <a:rPr lang="en-US" sz="1300" dirty="0">
                <a:latin typeface="Arial Narrow" panose="020B0606020202030204" pitchFamily="34" charset="0"/>
              </a:rPr>
              <a:t>1 CTA member </a:t>
            </a:r>
          </a:p>
          <a:p>
            <a:pPr algn="l">
              <a:buFont typeface="Arial" panose="020B0604020202020204" pitchFamily="34" charset="0"/>
              <a:buChar char="•"/>
            </a:pPr>
            <a:r>
              <a:rPr lang="en-US" sz="1300" dirty="0">
                <a:latin typeface="Arial Narrow" panose="020B0606020202030204" pitchFamily="34" charset="0"/>
              </a:rPr>
              <a:t>1 Student Senate representative from Crafton and SBVC (2 total)</a:t>
            </a:r>
          </a:p>
        </p:txBody>
      </p:sp>
      <p:sp>
        <p:nvSpPr>
          <p:cNvPr id="3" name="Rectangle 2">
            <a:extLst>
              <a:ext uri="{FF2B5EF4-FFF2-40B4-BE49-F238E27FC236}">
                <a16:creationId xmlns:a16="http://schemas.microsoft.com/office/drawing/2014/main" id="{EB3AC511-76C9-4852-9062-18D00FED0576}"/>
              </a:ext>
            </a:extLst>
          </p:cNvPr>
          <p:cNvSpPr/>
          <p:nvPr/>
        </p:nvSpPr>
        <p:spPr>
          <a:xfrm>
            <a:off x="721453" y="2208965"/>
            <a:ext cx="1556156" cy="6962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itle 1">
            <a:extLst>
              <a:ext uri="{FF2B5EF4-FFF2-40B4-BE49-F238E27FC236}">
                <a16:creationId xmlns:a16="http://schemas.microsoft.com/office/drawing/2014/main" id="{36495E23-84D0-49BB-B7E6-00538532992A}"/>
              </a:ext>
            </a:extLst>
          </p:cNvPr>
          <p:cNvSpPr txBox="1">
            <a:spLocks/>
          </p:cNvSpPr>
          <p:nvPr/>
        </p:nvSpPr>
        <p:spPr>
          <a:xfrm>
            <a:off x="92278" y="1007912"/>
            <a:ext cx="2639037" cy="56703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u="sng" dirty="0">
                <a:solidFill>
                  <a:srgbClr val="000000"/>
                </a:solidFill>
                <a:latin typeface="News Gothic Condensed"/>
              </a:rPr>
              <a:t>Institutional Effectiveness</a:t>
            </a:r>
          </a:p>
        </p:txBody>
      </p:sp>
      <p:sp>
        <p:nvSpPr>
          <p:cNvPr id="29" name="Content Placeholder 3">
            <a:extLst>
              <a:ext uri="{FF2B5EF4-FFF2-40B4-BE49-F238E27FC236}">
                <a16:creationId xmlns:a16="http://schemas.microsoft.com/office/drawing/2014/main" id="{F739E92B-2230-4349-A8EB-AF6EE848C6A3}"/>
              </a:ext>
            </a:extLst>
          </p:cNvPr>
          <p:cNvSpPr txBox="1">
            <a:spLocks/>
          </p:cNvSpPr>
          <p:nvPr/>
        </p:nvSpPr>
        <p:spPr>
          <a:xfrm>
            <a:off x="0" y="1462346"/>
            <a:ext cx="2699646" cy="4560080"/>
          </a:xfrm>
          <a:prstGeom prst="rect">
            <a:avLst/>
          </a:prstGeom>
          <a:solidFill>
            <a:schemeClr val="bg1"/>
          </a:solid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buFont typeface="Arial" panose="020B0604020202020204" pitchFamily="34" charset="0"/>
              <a:buChar char="•"/>
            </a:pPr>
            <a:r>
              <a:rPr lang="en-US" sz="1300" b="0" i="0" strike="sngStrike" dirty="0">
                <a:solidFill>
                  <a:srgbClr val="000000"/>
                </a:solidFill>
                <a:effectLst/>
                <a:latin typeface="Arial Narrow" panose="020B0606020202030204" pitchFamily="34" charset="0"/>
              </a:rPr>
              <a:t>Executive Vice Chancellor</a:t>
            </a:r>
          </a:p>
          <a:p>
            <a:pPr algn="l">
              <a:buFont typeface="Arial" panose="020B0604020202020204" pitchFamily="34" charset="0"/>
              <a:buChar char="•"/>
            </a:pPr>
            <a:r>
              <a:rPr lang="en-US" sz="1300" b="0" i="0" strike="sngStrike" dirty="0">
                <a:solidFill>
                  <a:srgbClr val="000000"/>
                </a:solidFill>
                <a:effectLst/>
                <a:latin typeface="Arial Narrow" panose="020B0606020202030204" pitchFamily="34" charset="0"/>
              </a:rPr>
              <a:t>Vice Chancellor of HR and Police</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Chief Technology Officer</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Dean of IR from each college</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Academic Senate Pres. or designee</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PDC rep. </a:t>
            </a:r>
            <a:r>
              <a:rPr lang="en-US" sz="1300" b="0" i="0" strike="sngStrike" dirty="0">
                <a:solidFill>
                  <a:srgbClr val="000000"/>
                </a:solidFill>
                <a:effectLst/>
                <a:latin typeface="Arial Narrow" panose="020B0606020202030204" pitchFamily="34" charset="0"/>
              </a:rPr>
              <a:t>or designee</a:t>
            </a:r>
            <a:r>
              <a:rPr lang="en-US" sz="1300" b="0" i="0" dirty="0">
                <a:solidFill>
                  <a:srgbClr val="000000"/>
                </a:solidFill>
                <a:effectLst/>
                <a:latin typeface="Arial Narrow" panose="020B0606020202030204" pitchFamily="34" charset="0"/>
              </a:rPr>
              <a:t>, each college</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Classified Senate rep., each college</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Two CSEA representatives</a:t>
            </a:r>
            <a:endParaRPr lang="en-US" sz="1300" b="0" i="0" dirty="0">
              <a:solidFill>
                <a:srgbClr val="000000"/>
              </a:solidFill>
              <a:effectLst/>
              <a:highlight>
                <a:srgbClr val="FFFF00"/>
              </a:highlight>
              <a:latin typeface="Arial Narrow" panose="020B0606020202030204" pitchFamily="34" charset="0"/>
            </a:endParaRP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One CTA representative</a:t>
            </a:r>
          </a:p>
          <a:p>
            <a:pPr algn="l">
              <a:buFont typeface="Arial" panose="020B0604020202020204" pitchFamily="34" charset="0"/>
              <a:buChar char="•"/>
            </a:pPr>
            <a:r>
              <a:rPr lang="en-US" sz="1300" dirty="0">
                <a:solidFill>
                  <a:srgbClr val="000000"/>
                </a:solidFill>
                <a:latin typeface="Arial Narrow" panose="020B0606020202030204" pitchFamily="34" charset="0"/>
              </a:rPr>
              <a:t>One </a:t>
            </a:r>
            <a:r>
              <a:rPr lang="en-US" sz="1300" b="0" i="0" dirty="0">
                <a:solidFill>
                  <a:srgbClr val="000000"/>
                </a:solidFill>
                <a:effectLst/>
                <a:latin typeface="Arial Narrow" panose="020B0606020202030204" pitchFamily="34" charset="0"/>
              </a:rPr>
              <a:t>student rep. from each college</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ALO from each college</a:t>
            </a:r>
          </a:p>
          <a:p>
            <a:pPr algn="l">
              <a:buFont typeface="Arial" panose="020B0604020202020204" pitchFamily="34" charset="0"/>
              <a:buChar char="•"/>
            </a:pPr>
            <a:r>
              <a:rPr lang="en-US" sz="1300" b="0" i="0" dirty="0">
                <a:solidFill>
                  <a:srgbClr val="000000"/>
                </a:solidFill>
                <a:effectLst/>
                <a:latin typeface="Arial Narrow" panose="020B0606020202030204" pitchFamily="34" charset="0"/>
              </a:rPr>
              <a:t>Accred</a:t>
            </a:r>
            <a:r>
              <a:rPr lang="en-US" sz="1300" dirty="0">
                <a:solidFill>
                  <a:srgbClr val="000000"/>
                </a:solidFill>
                <a:latin typeface="Arial Narrow" panose="020B0606020202030204" pitchFamily="34" charset="0"/>
              </a:rPr>
              <a:t>itation </a:t>
            </a:r>
            <a:r>
              <a:rPr lang="en-US" sz="1300" b="0" i="0" dirty="0">
                <a:solidFill>
                  <a:srgbClr val="000000"/>
                </a:solidFill>
                <a:effectLst/>
                <a:latin typeface="Arial Narrow" panose="020B0606020202030204" pitchFamily="34" charset="0"/>
              </a:rPr>
              <a:t>Committee chair, each college</a:t>
            </a:r>
            <a:endParaRPr lang="en-US" sz="1300" b="0" i="0" dirty="0">
              <a:solidFill>
                <a:srgbClr val="000000"/>
              </a:solidFill>
              <a:effectLst/>
              <a:highlight>
                <a:srgbClr val="FFFF00"/>
              </a:highlight>
              <a:latin typeface="Arial Narrow" panose="020B0606020202030204" pitchFamily="34" charset="0"/>
            </a:endParaRPr>
          </a:p>
        </p:txBody>
      </p:sp>
      <p:sp>
        <p:nvSpPr>
          <p:cNvPr id="6" name="Rectangle 5">
            <a:extLst>
              <a:ext uri="{FF2B5EF4-FFF2-40B4-BE49-F238E27FC236}">
                <a16:creationId xmlns:a16="http://schemas.microsoft.com/office/drawing/2014/main" id="{A8B16819-18ED-41AF-9A37-C81BB590A6F8}"/>
              </a:ext>
            </a:extLst>
          </p:cNvPr>
          <p:cNvSpPr/>
          <p:nvPr/>
        </p:nvSpPr>
        <p:spPr>
          <a:xfrm>
            <a:off x="2730618" y="1462346"/>
            <a:ext cx="45719" cy="4572000"/>
          </a:xfrm>
          <a:prstGeom prst="rect">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BBA8472-B1B8-416D-855D-CE0392149343}"/>
              </a:ext>
            </a:extLst>
          </p:cNvPr>
          <p:cNvSpPr/>
          <p:nvPr/>
        </p:nvSpPr>
        <p:spPr>
          <a:xfrm>
            <a:off x="5788125" y="1465784"/>
            <a:ext cx="45719" cy="4572000"/>
          </a:xfrm>
          <a:prstGeom prst="rect">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C5B05C3-2088-49C3-B5BF-FCD8C77E553C}"/>
              </a:ext>
            </a:extLst>
          </p:cNvPr>
          <p:cNvSpPr/>
          <p:nvPr/>
        </p:nvSpPr>
        <p:spPr>
          <a:xfrm>
            <a:off x="8975244" y="1462346"/>
            <a:ext cx="45719" cy="4572000"/>
          </a:xfrm>
          <a:prstGeom prst="rect">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61F2396-7E2B-4BD3-B36B-F05651A0A13D}"/>
              </a:ext>
            </a:extLst>
          </p:cNvPr>
          <p:cNvSpPr txBox="1"/>
          <p:nvPr/>
        </p:nvSpPr>
        <p:spPr>
          <a:xfrm>
            <a:off x="399392" y="178676"/>
            <a:ext cx="7858059" cy="646331"/>
          </a:xfrm>
          <a:prstGeom prst="rect">
            <a:avLst/>
          </a:prstGeom>
          <a:noFill/>
        </p:spPr>
        <p:txBody>
          <a:bodyPr wrap="square" rtlCol="0">
            <a:spAutoFit/>
          </a:bodyPr>
          <a:lstStyle/>
          <a:p>
            <a:r>
              <a:rPr lang="en-US" sz="3600" dirty="0"/>
              <a:t>Current Committee Membership Rosters</a:t>
            </a:r>
          </a:p>
        </p:txBody>
      </p:sp>
    </p:spTree>
    <p:extLst>
      <p:ext uri="{BB962C8B-B14F-4D97-AF65-F5344CB8AC3E}">
        <p14:creationId xmlns:p14="http://schemas.microsoft.com/office/powerpoint/2010/main" val="30522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2932324-6E5D-4787-8135-E8D810FC1765}"/>
              </a:ext>
            </a:extLst>
          </p:cNvPr>
          <p:cNvGraphicFramePr>
            <a:graphicFrameLocks noGrp="1"/>
          </p:cNvGraphicFramePr>
          <p:nvPr>
            <p:extLst>
              <p:ext uri="{D42A27DB-BD31-4B8C-83A1-F6EECF244321}">
                <p14:modId xmlns:p14="http://schemas.microsoft.com/office/powerpoint/2010/main" val="372332797"/>
              </p:ext>
            </p:extLst>
          </p:nvPr>
        </p:nvGraphicFramePr>
        <p:xfrm>
          <a:off x="54304" y="93980"/>
          <a:ext cx="12064126" cy="6670040"/>
        </p:xfrm>
        <a:graphic>
          <a:graphicData uri="http://schemas.openxmlformats.org/drawingml/2006/table">
            <a:tbl>
              <a:tblPr firstRow="1" bandRow="1">
                <a:tableStyleId>{073A0DAA-6AF3-43AB-8588-CEC1D06C72B9}</a:tableStyleId>
              </a:tblPr>
              <a:tblGrid>
                <a:gridCol w="6032063">
                  <a:extLst>
                    <a:ext uri="{9D8B030D-6E8A-4147-A177-3AD203B41FA5}">
                      <a16:colId xmlns:a16="http://schemas.microsoft.com/office/drawing/2014/main" val="3308795872"/>
                    </a:ext>
                  </a:extLst>
                </a:gridCol>
                <a:gridCol w="6032063">
                  <a:extLst>
                    <a:ext uri="{9D8B030D-6E8A-4147-A177-3AD203B41FA5}">
                      <a16:colId xmlns:a16="http://schemas.microsoft.com/office/drawing/2014/main" val="753309007"/>
                    </a:ext>
                  </a:extLst>
                </a:gridCol>
              </a:tblGrid>
              <a:tr h="370840">
                <a:tc>
                  <a:txBody>
                    <a:bodyPr/>
                    <a:lstStyle/>
                    <a:p>
                      <a:r>
                        <a:rPr lang="en-US" dirty="0">
                          <a:latin typeface="+mj-lt"/>
                        </a:rPr>
                        <a:t>IEAC Membership</a:t>
                      </a:r>
                    </a:p>
                  </a:txBody>
                  <a:tcPr/>
                </a:tc>
                <a:tc>
                  <a:txBody>
                    <a:bodyPr/>
                    <a:lstStyle/>
                    <a:p>
                      <a:r>
                        <a:rPr lang="en-US" dirty="0">
                          <a:latin typeface="+mj-lt"/>
                        </a:rPr>
                        <a:t>Comments</a:t>
                      </a:r>
                    </a:p>
                  </a:txBody>
                  <a:tcPr/>
                </a:tc>
                <a:extLst>
                  <a:ext uri="{0D108BD9-81ED-4DB2-BD59-A6C34878D82A}">
                    <a16:rowId xmlns:a16="http://schemas.microsoft.com/office/drawing/2014/main" val="13958532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Vice Chancellor of Education Services</a:t>
                      </a:r>
                      <a:endParaRPr lang="en-US" dirty="0">
                        <a:solidFill>
                          <a:srgbClr val="000000"/>
                        </a:solidFill>
                        <a:latin typeface="+mj-lt"/>
                      </a:endParaRPr>
                    </a:p>
                  </a:txBody>
                  <a:tcPr/>
                </a:tc>
                <a:tc>
                  <a:txBody>
                    <a:bodyPr/>
                    <a:lstStyle/>
                    <a:p>
                      <a:r>
                        <a:rPr lang="en-US" dirty="0">
                          <a:latin typeface="+mj-lt"/>
                        </a:rPr>
                        <a:t>New - Chair</a:t>
                      </a:r>
                    </a:p>
                  </a:txBody>
                  <a:tcPr/>
                </a:tc>
                <a:extLst>
                  <a:ext uri="{0D108BD9-81ED-4DB2-BD59-A6C34878D82A}">
                    <a16:rowId xmlns:a16="http://schemas.microsoft.com/office/drawing/2014/main" val="6466759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j-lt"/>
                        </a:rPr>
                        <a:t>Executive Vice Chancellor</a:t>
                      </a:r>
                      <a:endParaRPr lang="en-US" strike="sngStrike" dirty="0">
                        <a:solidFill>
                          <a:srgbClr val="000000"/>
                        </a:solidFill>
                        <a:latin typeface="+mj-lt"/>
                      </a:endParaRPr>
                    </a:p>
                  </a:txBody>
                  <a:tcPr/>
                </a:tc>
                <a:tc>
                  <a:txBody>
                    <a:bodyPr/>
                    <a:lstStyle/>
                    <a:p>
                      <a:r>
                        <a:rPr lang="en-US" strike="sngStrike" dirty="0">
                          <a:latin typeface="+mj-lt"/>
                        </a:rPr>
                        <a:t>Remove?</a:t>
                      </a:r>
                    </a:p>
                  </a:txBody>
                  <a:tcPr/>
                </a:tc>
                <a:extLst>
                  <a:ext uri="{0D108BD9-81ED-4DB2-BD59-A6C34878D82A}">
                    <a16:rowId xmlns:a16="http://schemas.microsoft.com/office/drawing/2014/main" val="21368093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Vice Chancellor of HR and Police (or rep)</a:t>
                      </a:r>
                      <a:endParaRPr lang="en-US" dirty="0">
                        <a:solidFill>
                          <a:srgbClr val="00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Remove?</a:t>
                      </a:r>
                    </a:p>
                  </a:txBody>
                  <a:tcPr/>
                </a:tc>
                <a:extLst>
                  <a:ext uri="{0D108BD9-81ED-4DB2-BD59-A6C34878D82A}">
                    <a16:rowId xmlns:a16="http://schemas.microsoft.com/office/drawing/2014/main" val="31824507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Chief Technology Officer</a:t>
                      </a:r>
                      <a:endParaRPr lang="en-US" dirty="0">
                        <a:solidFill>
                          <a:srgbClr val="00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Currently on DIEC</a:t>
                      </a:r>
                    </a:p>
                  </a:txBody>
                  <a:tcPr/>
                </a:tc>
                <a:extLst>
                  <a:ext uri="{0D108BD9-81ED-4DB2-BD59-A6C34878D82A}">
                    <a16:rowId xmlns:a16="http://schemas.microsoft.com/office/drawing/2014/main" val="76875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Deans/Director of IR from college and district</a:t>
                      </a:r>
                      <a:endParaRPr lang="en-US" dirty="0">
                        <a:solidFill>
                          <a:srgbClr val="000000"/>
                        </a:solidFill>
                        <a:latin typeface="+mj-lt"/>
                      </a:endParaRPr>
                    </a:p>
                  </a:txBody>
                  <a:tcPr/>
                </a:tc>
                <a:tc>
                  <a:txBody>
                    <a:bodyPr/>
                    <a:lstStyle/>
                    <a:p>
                      <a:r>
                        <a:rPr lang="en-US" dirty="0">
                          <a:latin typeface="+mj-lt"/>
                        </a:rPr>
                        <a:t>Currently on DIEC</a:t>
                      </a:r>
                    </a:p>
                  </a:txBody>
                  <a:tcPr/>
                </a:tc>
                <a:extLst>
                  <a:ext uri="{0D108BD9-81ED-4DB2-BD59-A6C34878D82A}">
                    <a16:rowId xmlns:a16="http://schemas.microsoft.com/office/drawing/2014/main" val="16717734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Academic Senate Presidents or designee</a:t>
                      </a:r>
                      <a:endParaRPr lang="en-US" dirty="0">
                        <a:solidFill>
                          <a:srgbClr val="00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Currently on DIEC</a:t>
                      </a:r>
                    </a:p>
                  </a:txBody>
                  <a:tcPr/>
                </a:tc>
                <a:extLst>
                  <a:ext uri="{0D108BD9-81ED-4DB2-BD59-A6C34878D82A}">
                    <a16:rowId xmlns:a16="http://schemas.microsoft.com/office/drawing/2014/main" val="10015465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PDC representative each college</a:t>
                      </a:r>
                      <a:endParaRPr lang="en-US" dirty="0">
                        <a:solidFill>
                          <a:srgbClr val="00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Currently on DIEC</a:t>
                      </a:r>
                    </a:p>
                  </a:txBody>
                  <a:tcPr/>
                </a:tc>
                <a:extLst>
                  <a:ext uri="{0D108BD9-81ED-4DB2-BD59-A6C34878D82A}">
                    <a16:rowId xmlns:a16="http://schemas.microsoft.com/office/drawing/2014/main" val="5743973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Classified Senate representative, each college</a:t>
                      </a:r>
                      <a:endParaRPr lang="en-US" dirty="0">
                        <a:solidFill>
                          <a:srgbClr val="00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Currently on DIEC</a:t>
                      </a:r>
                    </a:p>
                  </a:txBody>
                  <a:tcPr/>
                </a:tc>
                <a:extLst>
                  <a:ext uri="{0D108BD9-81ED-4DB2-BD59-A6C34878D82A}">
                    <a16:rowId xmlns:a16="http://schemas.microsoft.com/office/drawing/2014/main" val="2395098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Two CSEA representatives</a:t>
                      </a:r>
                      <a:endParaRPr lang="en-US" dirty="0">
                        <a:solidFill>
                          <a:srgbClr val="000000"/>
                        </a:solidFill>
                        <a:highlight>
                          <a:srgbClr val="FFFF00"/>
                        </a:highlight>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Currently on DIEC</a:t>
                      </a:r>
                    </a:p>
                  </a:txBody>
                  <a:tcPr/>
                </a:tc>
                <a:extLst>
                  <a:ext uri="{0D108BD9-81ED-4DB2-BD59-A6C34878D82A}">
                    <a16:rowId xmlns:a16="http://schemas.microsoft.com/office/drawing/2014/main" val="3110754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One CTA representative</a:t>
                      </a:r>
                      <a:endParaRPr lang="en-US" dirty="0">
                        <a:solidFill>
                          <a:srgbClr val="00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Currently on DIEC</a:t>
                      </a:r>
                    </a:p>
                  </a:txBody>
                  <a:tcPr/>
                </a:tc>
                <a:extLst>
                  <a:ext uri="{0D108BD9-81ED-4DB2-BD59-A6C34878D82A}">
                    <a16:rowId xmlns:a16="http://schemas.microsoft.com/office/drawing/2014/main" val="3152866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One student representative from each college</a:t>
                      </a:r>
                      <a:endParaRPr lang="en-US" dirty="0">
                        <a:solidFill>
                          <a:srgbClr val="00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Currently on DIEC</a:t>
                      </a:r>
                    </a:p>
                  </a:txBody>
                  <a:tcPr/>
                </a:tc>
                <a:extLst>
                  <a:ext uri="{0D108BD9-81ED-4DB2-BD59-A6C34878D82A}">
                    <a16:rowId xmlns:a16="http://schemas.microsoft.com/office/drawing/2014/main" val="28963606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ALO from each college</a:t>
                      </a:r>
                      <a:endParaRPr lang="en-US" dirty="0">
                        <a:solidFill>
                          <a:srgbClr val="00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Currently on DIEC</a:t>
                      </a:r>
                    </a:p>
                  </a:txBody>
                  <a:tcPr/>
                </a:tc>
                <a:extLst>
                  <a:ext uri="{0D108BD9-81ED-4DB2-BD59-A6C34878D82A}">
                    <a16:rowId xmlns:a16="http://schemas.microsoft.com/office/drawing/2014/main" val="21490892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Accreditation Committee chair, each college</a:t>
                      </a:r>
                      <a:endParaRPr lang="en-US" dirty="0">
                        <a:solidFill>
                          <a:srgbClr val="000000"/>
                        </a:solidFill>
                        <a:highlight>
                          <a:srgbClr val="FFFF00"/>
                        </a:highlight>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Currently on DIEC</a:t>
                      </a:r>
                    </a:p>
                  </a:txBody>
                  <a:tcPr/>
                </a:tc>
                <a:extLst>
                  <a:ext uri="{0D108BD9-81ED-4DB2-BD59-A6C34878D82A}">
                    <a16:rowId xmlns:a16="http://schemas.microsoft.com/office/drawing/2014/main" val="2242573475"/>
                  </a:ext>
                </a:extLst>
              </a:tr>
              <a:tr h="370840">
                <a:tc>
                  <a:txBody>
                    <a:bodyPr/>
                    <a:lstStyle/>
                    <a:p>
                      <a:r>
                        <a:rPr lang="en-US" dirty="0">
                          <a:latin typeface="+mj-lt"/>
                        </a:rPr>
                        <a:t>Director of Facilities and Construction (or rep)</a:t>
                      </a:r>
                    </a:p>
                  </a:txBody>
                  <a:tcPr/>
                </a:tc>
                <a:tc>
                  <a:txBody>
                    <a:bodyPr/>
                    <a:lstStyle/>
                    <a:p>
                      <a:r>
                        <a:rPr lang="en-US" dirty="0">
                          <a:latin typeface="+mj-lt"/>
                        </a:rPr>
                        <a:t>New Addition</a:t>
                      </a:r>
                    </a:p>
                  </a:txBody>
                  <a:tcPr/>
                </a:tc>
                <a:extLst>
                  <a:ext uri="{0D108BD9-81ED-4DB2-BD59-A6C34878D82A}">
                    <a16:rowId xmlns:a16="http://schemas.microsoft.com/office/drawing/2014/main" val="865963806"/>
                  </a:ext>
                </a:extLst>
              </a:tr>
              <a:tr h="370840">
                <a:tc>
                  <a:txBody>
                    <a:bodyPr/>
                    <a:lstStyle/>
                    <a:p>
                      <a:r>
                        <a:rPr lang="en-US" dirty="0">
                          <a:latin typeface="+mj-lt"/>
                        </a:rPr>
                        <a:t>VP of Instruction, each college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j-lt"/>
                          <a:ea typeface="+mn-ea"/>
                          <a:cs typeface="+mn-cs"/>
                        </a:rPr>
                        <a:t>New Addition</a:t>
                      </a:r>
                    </a:p>
                  </a:txBody>
                  <a:tcPr/>
                </a:tc>
                <a:extLst>
                  <a:ext uri="{0D108BD9-81ED-4DB2-BD59-A6C34878D82A}">
                    <a16:rowId xmlns:a16="http://schemas.microsoft.com/office/drawing/2014/main" val="3802621263"/>
                  </a:ext>
                </a:extLst>
              </a:tr>
              <a:tr h="370840">
                <a:tc>
                  <a:txBody>
                    <a:bodyPr/>
                    <a:lstStyle/>
                    <a:p>
                      <a:r>
                        <a:rPr lang="en-US" strike="sngStrike" dirty="0">
                          <a:latin typeface="+mj-lt"/>
                        </a:rPr>
                        <a:t>Manager from 1 from each college and 1 from DSO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trike="sngStrike" kern="1200" dirty="0">
                          <a:solidFill>
                            <a:schemeClr val="dk1"/>
                          </a:solidFill>
                          <a:latin typeface="+mj-lt"/>
                          <a:ea typeface="+mn-ea"/>
                          <a:cs typeface="+mn-cs"/>
                        </a:rPr>
                        <a:t>New Addition</a:t>
                      </a:r>
                    </a:p>
                  </a:txBody>
                  <a:tcPr/>
                </a:tc>
                <a:extLst>
                  <a:ext uri="{0D108BD9-81ED-4DB2-BD59-A6C34878D82A}">
                    <a16:rowId xmlns:a16="http://schemas.microsoft.com/office/drawing/2014/main" val="2063171419"/>
                  </a:ext>
                </a:extLst>
              </a:tr>
              <a:tr h="246818">
                <a:tc>
                  <a:txBody>
                    <a:bodyPr/>
                    <a:lstStyle/>
                    <a:p>
                      <a:r>
                        <a:rPr lang="en-US" dirty="0">
                          <a:latin typeface="+mj-lt"/>
                        </a:rPr>
                        <a:t>EDCT, KVCR, Confidential Group </a:t>
                      </a:r>
                      <a:r>
                        <a:rPr lang="en-US" sz="1800" kern="1200" dirty="0">
                          <a:solidFill>
                            <a:schemeClr val="dk1"/>
                          </a:solidFill>
                          <a:latin typeface="+mj-lt"/>
                          <a:ea typeface="+mn-ea"/>
                          <a:cs typeface="+mn-cs"/>
                        </a:rPr>
                        <a:t>representation</a:t>
                      </a:r>
                      <a:endParaRPr lang="en-US"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j-lt"/>
                          <a:ea typeface="+mn-ea"/>
                          <a:cs typeface="+mn-cs"/>
                        </a:rPr>
                        <a:t>New Addition</a:t>
                      </a:r>
                      <a:endParaRPr lang="en-US" dirty="0">
                        <a:latin typeface="+mj-lt"/>
                      </a:endParaRPr>
                    </a:p>
                  </a:txBody>
                  <a:tcPr/>
                </a:tc>
                <a:extLst>
                  <a:ext uri="{0D108BD9-81ED-4DB2-BD59-A6C34878D82A}">
                    <a16:rowId xmlns:a16="http://schemas.microsoft.com/office/drawing/2014/main" val="503347925"/>
                  </a:ext>
                </a:extLst>
              </a:tr>
            </a:tbl>
          </a:graphicData>
        </a:graphic>
      </p:graphicFrame>
    </p:spTree>
    <p:extLst>
      <p:ext uri="{BB962C8B-B14F-4D97-AF65-F5344CB8AC3E}">
        <p14:creationId xmlns:p14="http://schemas.microsoft.com/office/powerpoint/2010/main" val="2571244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55C0FFA-0091-455A-8647-4579D6C9C099}"/>
              </a:ext>
            </a:extLst>
          </p:cNvPr>
          <p:cNvGraphicFramePr/>
          <p:nvPr>
            <p:extLst>
              <p:ext uri="{D42A27DB-BD31-4B8C-83A1-F6EECF244321}">
                <p14:modId xmlns:p14="http://schemas.microsoft.com/office/powerpoint/2010/main" val="3923400971"/>
              </p:ext>
            </p:extLst>
          </p:nvPr>
        </p:nvGraphicFramePr>
        <p:xfrm>
          <a:off x="838200" y="1933903"/>
          <a:ext cx="9658131" cy="40569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4576B12E-B263-485E-8AED-B10A61370C3C}"/>
              </a:ext>
            </a:extLst>
          </p:cNvPr>
          <p:cNvSpPr>
            <a:spLocks noGrp="1"/>
          </p:cNvSpPr>
          <p:nvPr>
            <p:ph type="title"/>
          </p:nvPr>
        </p:nvSpPr>
        <p:spPr/>
        <p:txBody>
          <a:bodyPr/>
          <a:lstStyle/>
          <a:p>
            <a:r>
              <a:rPr lang="en-US" b="1" dirty="0"/>
              <a:t>Cabinet Request: </a:t>
            </a:r>
            <a:r>
              <a:rPr lang="en-US" dirty="0"/>
              <a:t>Purpose of Subcommittees</a:t>
            </a:r>
          </a:p>
        </p:txBody>
      </p:sp>
    </p:spTree>
    <p:extLst>
      <p:ext uri="{BB962C8B-B14F-4D97-AF65-F5344CB8AC3E}">
        <p14:creationId xmlns:p14="http://schemas.microsoft.com/office/powerpoint/2010/main" val="125295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itle 98">
            <a:extLst>
              <a:ext uri="{FF2B5EF4-FFF2-40B4-BE49-F238E27FC236}">
                <a16:creationId xmlns:a16="http://schemas.microsoft.com/office/drawing/2014/main" id="{F676EC84-BDA6-44B9-B124-B0E1FB546E9E}"/>
              </a:ext>
            </a:extLst>
          </p:cNvPr>
          <p:cNvSpPr>
            <a:spLocks noGrp="1"/>
          </p:cNvSpPr>
          <p:nvPr>
            <p:ph type="title"/>
          </p:nvPr>
        </p:nvSpPr>
        <p:spPr/>
        <p:txBody>
          <a:bodyPr/>
          <a:lstStyle/>
          <a:p>
            <a:r>
              <a:rPr lang="en-US" dirty="0"/>
              <a:t>Purpose and Intention of Chancellor’s Council</a:t>
            </a:r>
          </a:p>
        </p:txBody>
      </p:sp>
      <p:sp>
        <p:nvSpPr>
          <p:cNvPr id="100" name="Content Placeholder 99">
            <a:extLst>
              <a:ext uri="{FF2B5EF4-FFF2-40B4-BE49-F238E27FC236}">
                <a16:creationId xmlns:a16="http://schemas.microsoft.com/office/drawing/2014/main" id="{CB75D50E-D8BD-44A6-9840-3E1E1BDEA8E2}"/>
              </a:ext>
            </a:extLst>
          </p:cNvPr>
          <p:cNvSpPr>
            <a:spLocks noGrp="1"/>
          </p:cNvSpPr>
          <p:nvPr>
            <p:ph idx="1"/>
          </p:nvPr>
        </p:nvSpPr>
        <p:spPr/>
        <p:txBody>
          <a:bodyPr>
            <a:normAutofit/>
          </a:bodyPr>
          <a:lstStyle/>
          <a:p>
            <a:pPr marL="0" indent="0">
              <a:buNone/>
            </a:pPr>
            <a:r>
              <a:rPr lang="en-US" sz="2600" b="1" u="heavy" dirty="0"/>
              <a:t>ARTICLE 2: PURPOSE</a:t>
            </a:r>
            <a:endParaRPr lang="en-US" sz="2600" dirty="0"/>
          </a:p>
          <a:p>
            <a:pPr marL="457200" algn="just"/>
            <a:r>
              <a:rPr lang="en-US" sz="2200" dirty="0"/>
              <a:t>Primary district-wide, participatory governance leadership team</a:t>
            </a:r>
          </a:p>
          <a:p>
            <a:pPr marL="457200" algn="just"/>
            <a:r>
              <a:rPr lang="en-US" sz="2200" b="1" u="sng" dirty="0"/>
              <a:t>Advises</a:t>
            </a:r>
            <a:r>
              <a:rPr lang="en-US" sz="2200" dirty="0"/>
              <a:t> the Chancellor on </a:t>
            </a:r>
            <a:r>
              <a:rPr lang="en-US" sz="2200" b="1" u="sng" dirty="0"/>
              <a:t>institutional planning</a:t>
            </a:r>
            <a:r>
              <a:rPr lang="en-US" sz="2200" dirty="0"/>
              <a:t>, </a:t>
            </a:r>
            <a:r>
              <a:rPr lang="en-US" sz="2200" b="1" u="sng" dirty="0"/>
              <a:t>budgeting</a:t>
            </a:r>
            <a:r>
              <a:rPr lang="en-US" sz="2200" dirty="0"/>
              <a:t>, and </a:t>
            </a:r>
            <a:r>
              <a:rPr lang="en-US" sz="2200" b="1" u="sng" dirty="0"/>
              <a:t>governance policies</a:t>
            </a:r>
            <a:r>
              <a:rPr lang="en-US" sz="2200" b="1" dirty="0"/>
              <a:t> </a:t>
            </a:r>
            <a:r>
              <a:rPr lang="en-US" sz="2200" dirty="0"/>
              <a:t>and </a:t>
            </a:r>
            <a:r>
              <a:rPr lang="en-US" sz="2200" b="1" u="sng" dirty="0"/>
              <a:t>procedures</a:t>
            </a:r>
            <a:r>
              <a:rPr lang="en-US" sz="2200" dirty="0"/>
              <a:t> affecting SBCCD educational programs and services </a:t>
            </a:r>
          </a:p>
          <a:p>
            <a:pPr marL="457200" algn="just">
              <a:spcAft>
                <a:spcPts val="1200"/>
              </a:spcAft>
            </a:pPr>
            <a:r>
              <a:rPr lang="en-US" sz="2200" dirty="0"/>
              <a:t>Serve as a conduit for </a:t>
            </a:r>
            <a:r>
              <a:rPr lang="en-US" sz="2200" b="1" u="sng" dirty="0"/>
              <a:t>cross-district communication </a:t>
            </a:r>
            <a:r>
              <a:rPr lang="en-US" sz="2200" dirty="0"/>
              <a:t>on these issues, soliciting feedback from and disseminating reports and updates to constituency groups.</a:t>
            </a:r>
          </a:p>
          <a:p>
            <a:pPr marL="0" indent="0">
              <a:spcBef>
                <a:spcPts val="1800"/>
              </a:spcBef>
              <a:buNone/>
            </a:pPr>
            <a:r>
              <a:rPr lang="en-US" sz="2600" b="1" u="heavy" dirty="0"/>
              <a:t>ARTICLE 3: INTENTION</a:t>
            </a:r>
            <a:endParaRPr lang="en-US" sz="2600" dirty="0"/>
          </a:p>
          <a:p>
            <a:pPr marL="457200" algn="just"/>
            <a:r>
              <a:rPr lang="en-US" sz="2200" b="1" u="sng" dirty="0"/>
              <a:t>Advise &amp; make recommendations </a:t>
            </a:r>
            <a:r>
              <a:rPr lang="en-US" sz="2200" dirty="0"/>
              <a:t>to the Chancellor regarding district goals, priorities </a:t>
            </a:r>
          </a:p>
          <a:p>
            <a:pPr marL="457200" algn="just"/>
            <a:r>
              <a:rPr lang="en-US" sz="2200" dirty="0"/>
              <a:t>Promote quality, integrity, accountability and sustainability in carrying out the mission and goals of the district. </a:t>
            </a:r>
            <a:endParaRPr lang="en-US" dirty="0"/>
          </a:p>
        </p:txBody>
      </p:sp>
    </p:spTree>
    <p:extLst>
      <p:ext uri="{BB962C8B-B14F-4D97-AF65-F5344CB8AC3E}">
        <p14:creationId xmlns:p14="http://schemas.microsoft.com/office/powerpoint/2010/main" val="49481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C642E61-52A8-4DB5-B960-842604A811BC}"/>
              </a:ext>
            </a:extLst>
          </p:cNvPr>
          <p:cNvPicPr>
            <a:picLocks noChangeAspect="1"/>
          </p:cNvPicPr>
          <p:nvPr/>
        </p:nvPicPr>
        <p:blipFill rotWithShape="1">
          <a:blip r:embed="rId3"/>
          <a:srcRect l="5822" r="2261"/>
          <a:stretch/>
        </p:blipFill>
        <p:spPr>
          <a:xfrm>
            <a:off x="0" y="1000279"/>
            <a:ext cx="5910383" cy="4833257"/>
          </a:xfrm>
          <a:prstGeom prst="rect">
            <a:avLst/>
          </a:prstGeom>
        </p:spPr>
      </p:pic>
      <p:pic>
        <p:nvPicPr>
          <p:cNvPr id="5" name="Picture 4">
            <a:extLst>
              <a:ext uri="{FF2B5EF4-FFF2-40B4-BE49-F238E27FC236}">
                <a16:creationId xmlns:a16="http://schemas.microsoft.com/office/drawing/2014/main" id="{C57F3A61-9E91-413E-B5DA-EA73CC52E3F8}"/>
              </a:ext>
            </a:extLst>
          </p:cNvPr>
          <p:cNvPicPr>
            <a:picLocks noChangeAspect="1"/>
          </p:cNvPicPr>
          <p:nvPr/>
        </p:nvPicPr>
        <p:blipFill rotWithShape="1">
          <a:blip r:embed="rId4"/>
          <a:srcRect l="7215"/>
          <a:stretch/>
        </p:blipFill>
        <p:spPr>
          <a:xfrm>
            <a:off x="6124868" y="1000279"/>
            <a:ext cx="6061218" cy="4833257"/>
          </a:xfrm>
          <a:prstGeom prst="rect">
            <a:avLst/>
          </a:prstGeom>
        </p:spPr>
      </p:pic>
      <p:sp>
        <p:nvSpPr>
          <p:cNvPr id="2" name="Rectangle 1">
            <a:extLst>
              <a:ext uri="{FF2B5EF4-FFF2-40B4-BE49-F238E27FC236}">
                <a16:creationId xmlns:a16="http://schemas.microsoft.com/office/drawing/2014/main" id="{21BBA612-3ACA-4955-B157-D2FBE5BA708D}"/>
              </a:ext>
            </a:extLst>
          </p:cNvPr>
          <p:cNvSpPr/>
          <p:nvPr/>
        </p:nvSpPr>
        <p:spPr>
          <a:xfrm>
            <a:off x="808260" y="520219"/>
            <a:ext cx="4571997" cy="8801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SBCCD Collegial Consultation Committee Organization (Revised February 24, 2020)</a:t>
            </a:r>
          </a:p>
        </p:txBody>
      </p:sp>
      <p:sp>
        <p:nvSpPr>
          <p:cNvPr id="6" name="Rectangle 5">
            <a:extLst>
              <a:ext uri="{FF2B5EF4-FFF2-40B4-BE49-F238E27FC236}">
                <a16:creationId xmlns:a16="http://schemas.microsoft.com/office/drawing/2014/main" id="{B12D918E-7DD8-4EBF-889B-AFCA55550FEA}"/>
              </a:ext>
            </a:extLst>
          </p:cNvPr>
          <p:cNvSpPr/>
          <p:nvPr/>
        </p:nvSpPr>
        <p:spPr>
          <a:xfrm>
            <a:off x="6869478" y="520219"/>
            <a:ext cx="4571997" cy="8801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SBCCD Collegial Consultation Committee Organization (Revised April 6, 2021)</a:t>
            </a:r>
          </a:p>
        </p:txBody>
      </p:sp>
      <p:sp>
        <p:nvSpPr>
          <p:cNvPr id="21" name="Rectangle 20">
            <a:extLst>
              <a:ext uri="{FF2B5EF4-FFF2-40B4-BE49-F238E27FC236}">
                <a16:creationId xmlns:a16="http://schemas.microsoft.com/office/drawing/2014/main" id="{F13D1497-0B11-4536-BBE4-BEBCA4849F2F}"/>
              </a:ext>
            </a:extLst>
          </p:cNvPr>
          <p:cNvSpPr/>
          <p:nvPr/>
        </p:nvSpPr>
        <p:spPr>
          <a:xfrm>
            <a:off x="6008241" y="0"/>
            <a:ext cx="45719" cy="6858000"/>
          </a:xfrm>
          <a:prstGeom prst="rect">
            <a:avLst/>
          </a:prstGeom>
          <a:no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A15C6DA1-AAA5-4587-B377-D28F8A8D444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78261" y="6306121"/>
            <a:ext cx="4508939" cy="336417"/>
          </a:xfrm>
          <a:prstGeom prst="rect">
            <a:avLst/>
          </a:prstGeom>
        </p:spPr>
      </p:pic>
    </p:spTree>
    <p:extLst>
      <p:ext uri="{BB962C8B-B14F-4D97-AF65-F5344CB8AC3E}">
        <p14:creationId xmlns:p14="http://schemas.microsoft.com/office/powerpoint/2010/main" val="34065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C642E61-52A8-4DB5-B960-842604A811BC}"/>
              </a:ext>
            </a:extLst>
          </p:cNvPr>
          <p:cNvPicPr>
            <a:picLocks noChangeAspect="1"/>
          </p:cNvPicPr>
          <p:nvPr/>
        </p:nvPicPr>
        <p:blipFill rotWithShape="1">
          <a:blip r:embed="rId3"/>
          <a:srcRect l="5822" r="2261"/>
          <a:stretch/>
        </p:blipFill>
        <p:spPr>
          <a:xfrm>
            <a:off x="0" y="1000279"/>
            <a:ext cx="5910383" cy="4833257"/>
          </a:xfrm>
          <a:prstGeom prst="rect">
            <a:avLst/>
          </a:prstGeom>
        </p:spPr>
      </p:pic>
      <p:sp>
        <p:nvSpPr>
          <p:cNvPr id="2" name="Rectangle 1">
            <a:extLst>
              <a:ext uri="{FF2B5EF4-FFF2-40B4-BE49-F238E27FC236}">
                <a16:creationId xmlns:a16="http://schemas.microsoft.com/office/drawing/2014/main" id="{21BBA612-3ACA-4955-B157-D2FBE5BA708D}"/>
              </a:ext>
            </a:extLst>
          </p:cNvPr>
          <p:cNvSpPr/>
          <p:nvPr/>
        </p:nvSpPr>
        <p:spPr>
          <a:xfrm>
            <a:off x="808260" y="520219"/>
            <a:ext cx="4571997" cy="8801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SBCCD Collegial Consultation Committee Organization (Revised February 24, 2020)</a:t>
            </a:r>
          </a:p>
        </p:txBody>
      </p:sp>
      <p:sp>
        <p:nvSpPr>
          <p:cNvPr id="6" name="Rectangle 5">
            <a:extLst>
              <a:ext uri="{FF2B5EF4-FFF2-40B4-BE49-F238E27FC236}">
                <a16:creationId xmlns:a16="http://schemas.microsoft.com/office/drawing/2014/main" id="{B12D918E-7DD8-4EBF-889B-AFCA55550FEA}"/>
              </a:ext>
            </a:extLst>
          </p:cNvPr>
          <p:cNvSpPr/>
          <p:nvPr/>
        </p:nvSpPr>
        <p:spPr>
          <a:xfrm>
            <a:off x="6869478" y="520219"/>
            <a:ext cx="4571997" cy="8801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SBCCD Collegial Consultation Committee Organization (Revised April 6, 2021)</a:t>
            </a:r>
          </a:p>
        </p:txBody>
      </p:sp>
      <p:sp>
        <p:nvSpPr>
          <p:cNvPr id="21" name="Rectangle 20">
            <a:extLst>
              <a:ext uri="{FF2B5EF4-FFF2-40B4-BE49-F238E27FC236}">
                <a16:creationId xmlns:a16="http://schemas.microsoft.com/office/drawing/2014/main" id="{F13D1497-0B11-4536-BBE4-BEBCA4849F2F}"/>
              </a:ext>
            </a:extLst>
          </p:cNvPr>
          <p:cNvSpPr/>
          <p:nvPr/>
        </p:nvSpPr>
        <p:spPr>
          <a:xfrm>
            <a:off x="6008241" y="0"/>
            <a:ext cx="45719" cy="6858000"/>
          </a:xfrm>
          <a:prstGeom prst="rect">
            <a:avLst/>
          </a:prstGeom>
          <a:no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A15C6DA1-AAA5-4587-B377-D28F8A8D44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8261" y="6306121"/>
            <a:ext cx="4508939" cy="336417"/>
          </a:xfrm>
          <a:prstGeom prst="rect">
            <a:avLst/>
          </a:prstGeom>
        </p:spPr>
      </p:pic>
      <p:pic>
        <p:nvPicPr>
          <p:cNvPr id="7" name="Picture 6">
            <a:extLst>
              <a:ext uri="{FF2B5EF4-FFF2-40B4-BE49-F238E27FC236}">
                <a16:creationId xmlns:a16="http://schemas.microsoft.com/office/drawing/2014/main" id="{854EAAF4-C7A5-4E70-89E6-8398967BE80D}"/>
              </a:ext>
            </a:extLst>
          </p:cNvPr>
          <p:cNvPicPr>
            <a:picLocks noChangeAspect="1"/>
          </p:cNvPicPr>
          <p:nvPr/>
        </p:nvPicPr>
        <p:blipFill rotWithShape="1">
          <a:blip r:embed="rId5"/>
          <a:srcRect l="10042" r="2532"/>
          <a:stretch/>
        </p:blipFill>
        <p:spPr>
          <a:xfrm>
            <a:off x="6188517" y="520219"/>
            <a:ext cx="6012510" cy="4902074"/>
          </a:xfrm>
          <a:prstGeom prst="rect">
            <a:avLst/>
          </a:prstGeom>
        </p:spPr>
      </p:pic>
    </p:spTree>
    <p:extLst>
      <p:ext uri="{BB962C8B-B14F-4D97-AF65-F5344CB8AC3E}">
        <p14:creationId xmlns:p14="http://schemas.microsoft.com/office/powerpoint/2010/main" val="292768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10BC8-8A92-4874-8853-3C9737D6D69B}"/>
              </a:ext>
            </a:extLst>
          </p:cNvPr>
          <p:cNvSpPr>
            <a:spLocks noGrp="1"/>
          </p:cNvSpPr>
          <p:nvPr>
            <p:ph type="title"/>
          </p:nvPr>
        </p:nvSpPr>
        <p:spPr/>
        <p:txBody>
          <a:bodyPr/>
          <a:lstStyle/>
          <a:p>
            <a:r>
              <a:rPr lang="en-US" dirty="0">
                <a:latin typeface="+mn-lt"/>
              </a:rPr>
              <a:t>Our Task for Today</a:t>
            </a:r>
          </a:p>
        </p:txBody>
      </p:sp>
      <p:sp>
        <p:nvSpPr>
          <p:cNvPr id="3" name="Content Placeholder 2">
            <a:extLst>
              <a:ext uri="{FF2B5EF4-FFF2-40B4-BE49-F238E27FC236}">
                <a16:creationId xmlns:a16="http://schemas.microsoft.com/office/drawing/2014/main" id="{272B3C25-FB11-4979-BEC0-44DD8147F927}"/>
              </a:ext>
            </a:extLst>
          </p:cNvPr>
          <p:cNvSpPr>
            <a:spLocks noGrp="1"/>
          </p:cNvSpPr>
          <p:nvPr>
            <p:ph idx="1"/>
          </p:nvPr>
        </p:nvSpPr>
        <p:spPr/>
        <p:txBody>
          <a:bodyPr>
            <a:normAutofit/>
          </a:bodyPr>
          <a:lstStyle/>
          <a:p>
            <a:pPr algn="just">
              <a:lnSpc>
                <a:spcPct val="100000"/>
              </a:lnSpc>
              <a:spcAft>
                <a:spcPts val="1200"/>
              </a:spcAft>
            </a:pPr>
            <a:r>
              <a:rPr lang="en-US" sz="2600" dirty="0"/>
              <a:t>Write a charge for the new Institutional Effectiveness Advisory Committee (IEAC) that provides a flexible initial framework for the committee focus</a:t>
            </a:r>
          </a:p>
          <a:p>
            <a:pPr algn="just">
              <a:lnSpc>
                <a:spcPct val="100000"/>
              </a:lnSpc>
            </a:pPr>
            <a:r>
              <a:rPr lang="en-US" sz="2600" dirty="0"/>
              <a:t>Determine the appropriate subcommittees and reporting structure</a:t>
            </a:r>
          </a:p>
          <a:p>
            <a:pPr lvl="1" algn="just">
              <a:lnSpc>
                <a:spcPct val="100000"/>
              </a:lnSpc>
              <a:spcBef>
                <a:spcPts val="0"/>
              </a:spcBef>
            </a:pPr>
            <a:r>
              <a:rPr lang="en-US" sz="2200" dirty="0"/>
              <a:t>Next slide has 3 options</a:t>
            </a:r>
          </a:p>
          <a:p>
            <a:pPr lvl="1" algn="just">
              <a:lnSpc>
                <a:spcPct val="100000"/>
              </a:lnSpc>
              <a:spcAft>
                <a:spcPts val="1200"/>
              </a:spcAft>
            </a:pPr>
            <a:r>
              <a:rPr lang="en-US" sz="2200" dirty="0"/>
              <a:t>DSPPRC and TESS voted for option 3</a:t>
            </a:r>
          </a:p>
          <a:p>
            <a:pPr algn="just">
              <a:lnSpc>
                <a:spcPct val="100000"/>
              </a:lnSpc>
              <a:spcAft>
                <a:spcPts val="1200"/>
              </a:spcAft>
            </a:pPr>
            <a:r>
              <a:rPr lang="en-US" sz="2600" dirty="0"/>
              <a:t>Determine the membership (expand, keep the same or contract)</a:t>
            </a:r>
          </a:p>
        </p:txBody>
      </p:sp>
    </p:spTree>
    <p:extLst>
      <p:ext uri="{BB962C8B-B14F-4D97-AF65-F5344CB8AC3E}">
        <p14:creationId xmlns:p14="http://schemas.microsoft.com/office/powerpoint/2010/main" val="204048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id="{E0003AF2-1428-4615-899E-52EC2F621C48}"/>
              </a:ext>
            </a:extLst>
          </p:cNvPr>
          <p:cNvSpPr/>
          <p:nvPr/>
        </p:nvSpPr>
        <p:spPr>
          <a:xfrm>
            <a:off x="78758" y="694030"/>
            <a:ext cx="3493853" cy="431389"/>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IE Advisory Committee</a:t>
            </a:r>
          </a:p>
        </p:txBody>
      </p:sp>
      <p:cxnSp>
        <p:nvCxnSpPr>
          <p:cNvPr id="25" name="Straight Connector 24">
            <a:extLst>
              <a:ext uri="{FF2B5EF4-FFF2-40B4-BE49-F238E27FC236}">
                <a16:creationId xmlns:a16="http://schemas.microsoft.com/office/drawing/2014/main" id="{4A0C243D-27AB-46D9-989B-4DE6D00C1970}"/>
              </a:ext>
            </a:extLst>
          </p:cNvPr>
          <p:cNvCxnSpPr>
            <a:cxnSpLocks/>
          </p:cNvCxnSpPr>
          <p:nvPr/>
        </p:nvCxnSpPr>
        <p:spPr>
          <a:xfrm>
            <a:off x="1034376" y="1125419"/>
            <a:ext cx="3118" cy="19694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2023D83-A409-4F01-B003-49FCD6ECA89D}"/>
              </a:ext>
            </a:extLst>
          </p:cNvPr>
          <p:cNvCxnSpPr/>
          <p:nvPr/>
        </p:nvCxnSpPr>
        <p:spPr>
          <a:xfrm>
            <a:off x="1034376" y="3094896"/>
            <a:ext cx="12485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A5E4473-86C0-464C-AC08-AE172BEEDB47}"/>
              </a:ext>
            </a:extLst>
          </p:cNvPr>
          <p:cNvCxnSpPr/>
          <p:nvPr/>
        </p:nvCxnSpPr>
        <p:spPr>
          <a:xfrm>
            <a:off x="1034376" y="2587871"/>
            <a:ext cx="12485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705F92C-4321-4AED-843B-29BD547D5FAB}"/>
              </a:ext>
            </a:extLst>
          </p:cNvPr>
          <p:cNvCxnSpPr/>
          <p:nvPr/>
        </p:nvCxnSpPr>
        <p:spPr>
          <a:xfrm>
            <a:off x="1034376" y="2080848"/>
            <a:ext cx="12485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D4BF8B7-A582-4744-90B5-DE9263DB0E51}"/>
              </a:ext>
            </a:extLst>
          </p:cNvPr>
          <p:cNvCxnSpPr/>
          <p:nvPr/>
        </p:nvCxnSpPr>
        <p:spPr>
          <a:xfrm>
            <a:off x="1034376" y="1591410"/>
            <a:ext cx="12485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5631C32E-4F11-4D75-8CAC-6CCAAE13E987}"/>
              </a:ext>
            </a:extLst>
          </p:cNvPr>
          <p:cNvSpPr/>
          <p:nvPr/>
        </p:nvSpPr>
        <p:spPr>
          <a:xfrm>
            <a:off x="1090249" y="1195760"/>
            <a:ext cx="1171933" cy="36926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Institutional Effectiveness</a:t>
            </a:r>
          </a:p>
        </p:txBody>
      </p:sp>
      <p:sp>
        <p:nvSpPr>
          <p:cNvPr id="33" name="Rectangle 32">
            <a:extLst>
              <a:ext uri="{FF2B5EF4-FFF2-40B4-BE49-F238E27FC236}">
                <a16:creationId xmlns:a16="http://schemas.microsoft.com/office/drawing/2014/main" id="{59BFC9CC-5364-4B7C-B764-8FF9C2D7B7AC}"/>
              </a:ext>
            </a:extLst>
          </p:cNvPr>
          <p:cNvSpPr/>
          <p:nvPr/>
        </p:nvSpPr>
        <p:spPr>
          <a:xfrm>
            <a:off x="1090248" y="1685198"/>
            <a:ext cx="1171933" cy="36926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Program Review</a:t>
            </a:r>
          </a:p>
        </p:txBody>
      </p:sp>
      <p:sp>
        <p:nvSpPr>
          <p:cNvPr id="34" name="Rectangle 33">
            <a:extLst>
              <a:ext uri="{FF2B5EF4-FFF2-40B4-BE49-F238E27FC236}">
                <a16:creationId xmlns:a16="http://schemas.microsoft.com/office/drawing/2014/main" id="{1022E31D-96C7-4C77-A341-B9A010296E09}"/>
              </a:ext>
            </a:extLst>
          </p:cNvPr>
          <p:cNvSpPr/>
          <p:nvPr/>
        </p:nvSpPr>
        <p:spPr>
          <a:xfrm>
            <a:off x="1090247" y="2192205"/>
            <a:ext cx="1171933" cy="36926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TESS Executive</a:t>
            </a:r>
          </a:p>
        </p:txBody>
      </p:sp>
      <p:sp>
        <p:nvSpPr>
          <p:cNvPr id="35" name="Rectangle 34">
            <a:extLst>
              <a:ext uri="{FF2B5EF4-FFF2-40B4-BE49-F238E27FC236}">
                <a16:creationId xmlns:a16="http://schemas.microsoft.com/office/drawing/2014/main" id="{98382F61-AE81-4AAB-BE06-B10E166B7E68}"/>
              </a:ext>
            </a:extLst>
          </p:cNvPr>
          <p:cNvSpPr/>
          <p:nvPr/>
        </p:nvSpPr>
        <p:spPr>
          <a:xfrm>
            <a:off x="1090246" y="2699229"/>
            <a:ext cx="1171933" cy="36926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Calendar Taskforce</a:t>
            </a:r>
          </a:p>
        </p:txBody>
      </p:sp>
      <p:sp>
        <p:nvSpPr>
          <p:cNvPr id="36" name="Rectangle: Rounded Corners 35">
            <a:extLst>
              <a:ext uri="{FF2B5EF4-FFF2-40B4-BE49-F238E27FC236}">
                <a16:creationId xmlns:a16="http://schemas.microsoft.com/office/drawing/2014/main" id="{72F2ABC7-0855-417D-AD67-843008ABC234}"/>
              </a:ext>
            </a:extLst>
          </p:cNvPr>
          <p:cNvSpPr/>
          <p:nvPr/>
        </p:nvSpPr>
        <p:spPr>
          <a:xfrm>
            <a:off x="7629907" y="694030"/>
            <a:ext cx="4483323" cy="455727"/>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IE Advisory Committee</a:t>
            </a:r>
          </a:p>
        </p:txBody>
      </p:sp>
      <p:cxnSp>
        <p:nvCxnSpPr>
          <p:cNvPr id="47" name="Straight Connector 46">
            <a:extLst>
              <a:ext uri="{FF2B5EF4-FFF2-40B4-BE49-F238E27FC236}">
                <a16:creationId xmlns:a16="http://schemas.microsoft.com/office/drawing/2014/main" id="{A75D4198-8A97-4718-8387-ADF763819184}"/>
              </a:ext>
            </a:extLst>
          </p:cNvPr>
          <p:cNvCxnSpPr>
            <a:cxnSpLocks/>
          </p:cNvCxnSpPr>
          <p:nvPr/>
        </p:nvCxnSpPr>
        <p:spPr>
          <a:xfrm>
            <a:off x="9823187" y="1150495"/>
            <a:ext cx="0" cy="12801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2A3364AB-BC62-43B8-8A19-44731E18B558}"/>
              </a:ext>
            </a:extLst>
          </p:cNvPr>
          <p:cNvCxnSpPr/>
          <p:nvPr/>
        </p:nvCxnSpPr>
        <p:spPr>
          <a:xfrm>
            <a:off x="8152836" y="1681115"/>
            <a:ext cx="341727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48575DA-4709-45F2-A861-075214519F9D}"/>
              </a:ext>
            </a:extLst>
          </p:cNvPr>
          <p:cNvCxnSpPr/>
          <p:nvPr/>
        </p:nvCxnSpPr>
        <p:spPr>
          <a:xfrm>
            <a:off x="8152836" y="1681114"/>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9CA0412E-5C06-48B4-ADB0-63E7AFCAE1C6}"/>
              </a:ext>
            </a:extLst>
          </p:cNvPr>
          <p:cNvCxnSpPr/>
          <p:nvPr/>
        </p:nvCxnSpPr>
        <p:spPr>
          <a:xfrm>
            <a:off x="11561320" y="1672322"/>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22390EB8-9B44-4640-BF10-607731CFF868}"/>
              </a:ext>
            </a:extLst>
          </p:cNvPr>
          <p:cNvSpPr/>
          <p:nvPr/>
        </p:nvSpPr>
        <p:spPr>
          <a:xfrm>
            <a:off x="7604403" y="2399157"/>
            <a:ext cx="1171933" cy="68872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Program Review</a:t>
            </a:r>
          </a:p>
        </p:txBody>
      </p:sp>
      <p:sp>
        <p:nvSpPr>
          <p:cNvPr id="56" name="Rectangle 55">
            <a:extLst>
              <a:ext uri="{FF2B5EF4-FFF2-40B4-BE49-F238E27FC236}">
                <a16:creationId xmlns:a16="http://schemas.microsoft.com/office/drawing/2014/main" id="{10A13043-BB6B-400C-B03D-BF6CC8D6A4D0}"/>
              </a:ext>
            </a:extLst>
          </p:cNvPr>
          <p:cNvSpPr/>
          <p:nvPr/>
        </p:nvSpPr>
        <p:spPr>
          <a:xfrm>
            <a:off x="9275507" y="2399157"/>
            <a:ext cx="1171933" cy="688721"/>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TESS Executive</a:t>
            </a:r>
          </a:p>
        </p:txBody>
      </p:sp>
      <p:sp>
        <p:nvSpPr>
          <p:cNvPr id="57" name="Rectangle 56">
            <a:extLst>
              <a:ext uri="{FF2B5EF4-FFF2-40B4-BE49-F238E27FC236}">
                <a16:creationId xmlns:a16="http://schemas.microsoft.com/office/drawing/2014/main" id="{D75A7E88-87D5-4FE5-93A4-6A2C04FEF53E}"/>
              </a:ext>
            </a:extLst>
          </p:cNvPr>
          <p:cNvSpPr/>
          <p:nvPr/>
        </p:nvSpPr>
        <p:spPr>
          <a:xfrm>
            <a:off x="10946611" y="2399157"/>
            <a:ext cx="1171933" cy="68871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Calendar Taskforce</a:t>
            </a:r>
          </a:p>
        </p:txBody>
      </p:sp>
      <p:sp>
        <p:nvSpPr>
          <p:cNvPr id="58" name="Rectangle: Rounded Corners 57">
            <a:extLst>
              <a:ext uri="{FF2B5EF4-FFF2-40B4-BE49-F238E27FC236}">
                <a16:creationId xmlns:a16="http://schemas.microsoft.com/office/drawing/2014/main" id="{117AF911-2FE3-48FD-80DC-E8E549D41F64}"/>
              </a:ext>
            </a:extLst>
          </p:cNvPr>
          <p:cNvSpPr/>
          <p:nvPr/>
        </p:nvSpPr>
        <p:spPr>
          <a:xfrm>
            <a:off x="3826863" y="694350"/>
            <a:ext cx="3548771" cy="431389"/>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IEAC + DSPPRC = IEAC</a:t>
            </a:r>
          </a:p>
        </p:txBody>
      </p:sp>
      <p:cxnSp>
        <p:nvCxnSpPr>
          <p:cNvPr id="75" name="Straight Connector 74">
            <a:extLst>
              <a:ext uri="{FF2B5EF4-FFF2-40B4-BE49-F238E27FC236}">
                <a16:creationId xmlns:a16="http://schemas.microsoft.com/office/drawing/2014/main" id="{7DF0D531-6BDB-4126-9AD9-0BA4F3CC9BA9}"/>
              </a:ext>
            </a:extLst>
          </p:cNvPr>
          <p:cNvCxnSpPr>
            <a:cxnSpLocks/>
          </p:cNvCxnSpPr>
          <p:nvPr/>
        </p:nvCxnSpPr>
        <p:spPr>
          <a:xfrm>
            <a:off x="5561450" y="1125419"/>
            <a:ext cx="0" cy="5469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76D5FD6-8F25-45E6-A7E0-99B92D4C949C}"/>
              </a:ext>
            </a:extLst>
          </p:cNvPr>
          <p:cNvCxnSpPr>
            <a:cxnSpLocks/>
          </p:cNvCxnSpPr>
          <p:nvPr/>
        </p:nvCxnSpPr>
        <p:spPr>
          <a:xfrm>
            <a:off x="4542594" y="1681115"/>
            <a:ext cx="210891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43B2487-8983-4090-A6EC-1BF067045962}"/>
              </a:ext>
            </a:extLst>
          </p:cNvPr>
          <p:cNvCxnSpPr/>
          <p:nvPr/>
        </p:nvCxnSpPr>
        <p:spPr>
          <a:xfrm>
            <a:off x="4542594" y="1681114"/>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4E29496-7CA1-4B74-883D-17B58F31F345}"/>
              </a:ext>
            </a:extLst>
          </p:cNvPr>
          <p:cNvCxnSpPr/>
          <p:nvPr/>
        </p:nvCxnSpPr>
        <p:spPr>
          <a:xfrm>
            <a:off x="6651509" y="1672322"/>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55BC3C33-7115-45CF-ACCD-8470A36A8284}"/>
              </a:ext>
            </a:extLst>
          </p:cNvPr>
          <p:cNvSpPr/>
          <p:nvPr/>
        </p:nvSpPr>
        <p:spPr>
          <a:xfrm>
            <a:off x="3994161" y="2399157"/>
            <a:ext cx="1171933" cy="68872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TESS Executive</a:t>
            </a:r>
          </a:p>
        </p:txBody>
      </p:sp>
      <p:sp>
        <p:nvSpPr>
          <p:cNvPr id="81" name="Rectangle 80">
            <a:extLst>
              <a:ext uri="{FF2B5EF4-FFF2-40B4-BE49-F238E27FC236}">
                <a16:creationId xmlns:a16="http://schemas.microsoft.com/office/drawing/2014/main" id="{CC7B899F-32B6-409D-9DEC-5209C01B3D8E}"/>
              </a:ext>
            </a:extLst>
          </p:cNvPr>
          <p:cNvSpPr/>
          <p:nvPr/>
        </p:nvSpPr>
        <p:spPr>
          <a:xfrm>
            <a:off x="6036800" y="2399157"/>
            <a:ext cx="1171933" cy="68871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Calendar Taskforce</a:t>
            </a:r>
          </a:p>
        </p:txBody>
      </p:sp>
      <p:sp>
        <p:nvSpPr>
          <p:cNvPr id="86" name="Rectangle: Rounded Corners 85">
            <a:extLst>
              <a:ext uri="{FF2B5EF4-FFF2-40B4-BE49-F238E27FC236}">
                <a16:creationId xmlns:a16="http://schemas.microsoft.com/office/drawing/2014/main" id="{CCE6FF40-F0E2-4831-B707-A9FF4AB4BF57}"/>
              </a:ext>
            </a:extLst>
          </p:cNvPr>
          <p:cNvSpPr/>
          <p:nvPr/>
        </p:nvSpPr>
        <p:spPr>
          <a:xfrm>
            <a:off x="78757" y="3261946"/>
            <a:ext cx="3493853" cy="338503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wrap="square" lIns="91440" rIns="0" rtlCol="0" anchor="t"/>
          <a:lstStyle/>
          <a:p>
            <a:pPr marL="182880" indent="-274320">
              <a:spcAft>
                <a:spcPts val="600"/>
              </a:spcAft>
              <a:buFont typeface="+mj-lt"/>
              <a:buAutoNum type="arabicPeriod"/>
            </a:pPr>
            <a:r>
              <a:rPr lang="en-US" dirty="0">
                <a:solidFill>
                  <a:schemeClr val="bg1"/>
                </a:solidFill>
              </a:rPr>
              <a:t>Combine all committees</a:t>
            </a:r>
          </a:p>
          <a:p>
            <a:pPr marL="548640" lvl="1" indent="-182880">
              <a:spcAft>
                <a:spcPts val="600"/>
              </a:spcAft>
              <a:buFont typeface="Arial" panose="020B0604020202020204" pitchFamily="34" charset="0"/>
              <a:buChar char="•"/>
            </a:pPr>
            <a:r>
              <a:rPr lang="en-US" dirty="0">
                <a:solidFill>
                  <a:schemeClr val="bg1"/>
                </a:solidFill>
              </a:rPr>
              <a:t>TESS subcommittees would remain: DAWG, MIS, Web services, DE, Technical Services</a:t>
            </a:r>
          </a:p>
          <a:p>
            <a:pPr marL="182880" indent="-274320">
              <a:spcBef>
                <a:spcPts val="1200"/>
              </a:spcBef>
              <a:spcAft>
                <a:spcPts val="600"/>
              </a:spcAft>
              <a:buFont typeface="+mj-lt"/>
              <a:buAutoNum type="arabicPeriod"/>
            </a:pPr>
            <a:r>
              <a:rPr lang="en-US" dirty="0">
                <a:solidFill>
                  <a:schemeClr val="bg1"/>
                </a:solidFill>
              </a:rPr>
              <a:t>Would need to develop an agenda that was “issue based”</a:t>
            </a:r>
          </a:p>
          <a:p>
            <a:pPr marL="548640" lvl="1" indent="-182880">
              <a:spcAft>
                <a:spcPts val="600"/>
              </a:spcAft>
              <a:buFont typeface="Arial" panose="020B0604020202020204" pitchFamily="34" charset="0"/>
              <a:buChar char="•"/>
            </a:pPr>
            <a:r>
              <a:rPr lang="en-US" dirty="0">
                <a:solidFill>
                  <a:schemeClr val="bg1"/>
                </a:solidFill>
              </a:rPr>
              <a:t>May meet twice a month in year 1</a:t>
            </a:r>
          </a:p>
        </p:txBody>
      </p:sp>
      <p:cxnSp>
        <p:nvCxnSpPr>
          <p:cNvPr id="88" name="Straight Connector 87">
            <a:extLst>
              <a:ext uri="{FF2B5EF4-FFF2-40B4-BE49-F238E27FC236}">
                <a16:creationId xmlns:a16="http://schemas.microsoft.com/office/drawing/2014/main" id="{002B1CDD-BCF4-4CB3-AA94-349A775215EB}"/>
              </a:ext>
            </a:extLst>
          </p:cNvPr>
          <p:cNvCxnSpPr/>
          <p:nvPr/>
        </p:nvCxnSpPr>
        <p:spPr>
          <a:xfrm>
            <a:off x="3699737" y="70338"/>
            <a:ext cx="0" cy="670853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E33D007C-C5D6-4690-9A8B-86A9655A38B7}"/>
              </a:ext>
            </a:extLst>
          </p:cNvPr>
          <p:cNvCxnSpPr/>
          <p:nvPr/>
        </p:nvCxnSpPr>
        <p:spPr>
          <a:xfrm>
            <a:off x="7502770" y="74734"/>
            <a:ext cx="0" cy="670853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0" name="Rectangle: Rounded Corners 89">
            <a:extLst>
              <a:ext uri="{FF2B5EF4-FFF2-40B4-BE49-F238E27FC236}">
                <a16:creationId xmlns:a16="http://schemas.microsoft.com/office/drawing/2014/main" id="{0488ADD0-8558-4468-815D-D1E595891F0C}"/>
              </a:ext>
            </a:extLst>
          </p:cNvPr>
          <p:cNvSpPr/>
          <p:nvPr/>
        </p:nvSpPr>
        <p:spPr>
          <a:xfrm>
            <a:off x="3829200" y="3261946"/>
            <a:ext cx="3571935" cy="338503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spcAft>
                <a:spcPts val="1200"/>
              </a:spcAft>
              <a:buFont typeface="+mj-lt"/>
              <a:buAutoNum type="arabicPeriod"/>
            </a:pPr>
            <a:r>
              <a:rPr lang="en-US" dirty="0"/>
              <a:t>Combine DIEC &amp; DSPPRC</a:t>
            </a:r>
          </a:p>
          <a:p>
            <a:pPr marL="228600" indent="-228600">
              <a:spcAft>
                <a:spcPts val="600"/>
              </a:spcAft>
              <a:buFont typeface="+mj-lt"/>
              <a:buAutoNum type="arabicPeriod"/>
            </a:pPr>
            <a:r>
              <a:rPr lang="en-US" dirty="0"/>
              <a:t>TESS Exec. has standing agenda item</a:t>
            </a:r>
          </a:p>
          <a:p>
            <a:pPr marL="548640" lvl="1" indent="-182880">
              <a:spcAft>
                <a:spcPts val="600"/>
              </a:spcAft>
              <a:buFont typeface="Arial" panose="020B0604020202020204" pitchFamily="34" charset="0"/>
              <a:buChar char="•"/>
            </a:pPr>
            <a:r>
              <a:rPr lang="en-US" dirty="0"/>
              <a:t>TESS Exec can vet ideas</a:t>
            </a:r>
          </a:p>
          <a:p>
            <a:pPr marL="548640" lvl="1" indent="-182880">
              <a:spcAft>
                <a:spcPts val="1200"/>
              </a:spcAft>
              <a:buFont typeface="Arial" panose="020B0604020202020204" pitchFamily="34" charset="0"/>
              <a:buChar char="•"/>
            </a:pPr>
            <a:r>
              <a:rPr lang="en-US" dirty="0"/>
              <a:t>Provides a space for information sharing </a:t>
            </a:r>
          </a:p>
          <a:p>
            <a:pPr marL="228600" indent="-228600">
              <a:spcAft>
                <a:spcPts val="600"/>
              </a:spcAft>
              <a:buFont typeface="+mj-lt"/>
              <a:buAutoNum type="arabicPeriod"/>
            </a:pPr>
            <a:r>
              <a:rPr lang="en-US" dirty="0"/>
              <a:t>Increase committee efficiency and collegial consultation</a:t>
            </a:r>
          </a:p>
          <a:p>
            <a:pPr algn="ctr"/>
            <a:endParaRPr lang="en-US" sz="1200" dirty="0">
              <a:solidFill>
                <a:schemeClr val="tx1"/>
              </a:solidFill>
            </a:endParaRPr>
          </a:p>
        </p:txBody>
      </p:sp>
      <p:sp>
        <p:nvSpPr>
          <p:cNvPr id="91" name="Rectangle: Rounded Corners 90">
            <a:extLst>
              <a:ext uri="{FF2B5EF4-FFF2-40B4-BE49-F238E27FC236}">
                <a16:creationId xmlns:a16="http://schemas.microsoft.com/office/drawing/2014/main" id="{FA16DB1B-75F4-4987-9863-75E1C423FCD3}"/>
              </a:ext>
            </a:extLst>
          </p:cNvPr>
          <p:cNvSpPr/>
          <p:nvPr/>
        </p:nvSpPr>
        <p:spPr>
          <a:xfrm>
            <a:off x="7604403" y="3261946"/>
            <a:ext cx="4508829" cy="338503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dirty="0"/>
              <a:t>Keep TESS Exec, Program Review, Calendar Taskforce separate</a:t>
            </a:r>
          </a:p>
          <a:p>
            <a:pPr marL="548640" lvl="1" indent="-182880">
              <a:spcAft>
                <a:spcPts val="600"/>
              </a:spcAft>
              <a:buFont typeface="Arial" panose="020B0604020202020204" pitchFamily="34" charset="0"/>
              <a:buChar char="•"/>
            </a:pPr>
            <a:r>
              <a:rPr lang="en-US" dirty="0"/>
              <a:t>Report to IEAC as subcommittees </a:t>
            </a:r>
          </a:p>
          <a:p>
            <a:pPr marL="548640" lvl="1" indent="-182880">
              <a:spcAft>
                <a:spcPts val="1200"/>
              </a:spcAft>
              <a:buFont typeface="Arial" panose="020B0604020202020204" pitchFamily="34" charset="0"/>
              <a:buChar char="•"/>
            </a:pPr>
            <a:r>
              <a:rPr lang="en-US" dirty="0"/>
              <a:t>Provide a standing agenda item</a:t>
            </a:r>
          </a:p>
          <a:p>
            <a:pPr marL="342900" indent="-342900">
              <a:buFont typeface="+mj-lt"/>
              <a:buAutoNum type="arabicPeriod"/>
            </a:pPr>
            <a:r>
              <a:rPr lang="en-US" dirty="0"/>
              <a:t>Works because IE is defined as …</a:t>
            </a:r>
          </a:p>
          <a:p>
            <a:pPr marL="548640" lvl="1" indent="-182880">
              <a:buFont typeface="Arial" panose="020B0604020202020204" pitchFamily="34" charset="0"/>
              <a:buChar char="•"/>
            </a:pPr>
            <a:r>
              <a:rPr lang="en-US" dirty="0"/>
              <a:t>Ongoing self-evaluation </a:t>
            </a:r>
          </a:p>
          <a:p>
            <a:pPr marL="548640" lvl="1" indent="-182880">
              <a:buFont typeface="Arial" panose="020B0604020202020204" pitchFamily="34" charset="0"/>
              <a:buChar char="•"/>
            </a:pPr>
            <a:r>
              <a:rPr lang="en-US" dirty="0"/>
              <a:t>Measuring of achievements and outcomes as they relate to the institution's mission </a:t>
            </a:r>
            <a:endParaRPr lang="en-US" sz="2000" dirty="0"/>
          </a:p>
        </p:txBody>
      </p:sp>
      <p:sp>
        <p:nvSpPr>
          <p:cNvPr id="92" name="TextBox 91">
            <a:extLst>
              <a:ext uri="{FF2B5EF4-FFF2-40B4-BE49-F238E27FC236}">
                <a16:creationId xmlns:a16="http://schemas.microsoft.com/office/drawing/2014/main" id="{2BF05383-4163-4814-979C-20A43CAF94B3}"/>
              </a:ext>
            </a:extLst>
          </p:cNvPr>
          <p:cNvSpPr txBox="1"/>
          <p:nvPr/>
        </p:nvSpPr>
        <p:spPr>
          <a:xfrm>
            <a:off x="78757" y="133709"/>
            <a:ext cx="3455295" cy="369332"/>
          </a:xfrm>
          <a:prstGeom prst="rect">
            <a:avLst/>
          </a:prstGeom>
          <a:noFill/>
        </p:spPr>
        <p:txBody>
          <a:bodyPr wrap="square" rtlCol="0">
            <a:spAutoFit/>
          </a:bodyPr>
          <a:lstStyle/>
          <a:p>
            <a:pPr algn="ctr"/>
            <a:r>
              <a:rPr lang="en-US" u="sng" dirty="0"/>
              <a:t>OPTION 1:</a:t>
            </a:r>
          </a:p>
        </p:txBody>
      </p:sp>
      <p:sp>
        <p:nvSpPr>
          <p:cNvPr id="93" name="TextBox 92">
            <a:extLst>
              <a:ext uri="{FF2B5EF4-FFF2-40B4-BE49-F238E27FC236}">
                <a16:creationId xmlns:a16="http://schemas.microsoft.com/office/drawing/2014/main" id="{70280C75-DA22-4EC5-A783-25474A25E367}"/>
              </a:ext>
            </a:extLst>
          </p:cNvPr>
          <p:cNvSpPr txBox="1"/>
          <p:nvPr/>
        </p:nvSpPr>
        <p:spPr>
          <a:xfrm>
            <a:off x="3829200" y="128465"/>
            <a:ext cx="3455295" cy="369332"/>
          </a:xfrm>
          <a:prstGeom prst="rect">
            <a:avLst/>
          </a:prstGeom>
          <a:noFill/>
        </p:spPr>
        <p:txBody>
          <a:bodyPr wrap="square" rtlCol="0">
            <a:spAutoFit/>
          </a:bodyPr>
          <a:lstStyle/>
          <a:p>
            <a:pPr algn="ctr"/>
            <a:r>
              <a:rPr lang="en-US" u="sng" dirty="0"/>
              <a:t>OPTION 2:</a:t>
            </a:r>
          </a:p>
        </p:txBody>
      </p:sp>
      <p:sp>
        <p:nvSpPr>
          <p:cNvPr id="94" name="TextBox 93">
            <a:extLst>
              <a:ext uri="{FF2B5EF4-FFF2-40B4-BE49-F238E27FC236}">
                <a16:creationId xmlns:a16="http://schemas.microsoft.com/office/drawing/2014/main" id="{992E4007-93C1-4FA4-BB65-6A6557683443}"/>
              </a:ext>
            </a:extLst>
          </p:cNvPr>
          <p:cNvSpPr txBox="1"/>
          <p:nvPr/>
        </p:nvSpPr>
        <p:spPr>
          <a:xfrm>
            <a:off x="8126285" y="129906"/>
            <a:ext cx="3455295" cy="369332"/>
          </a:xfrm>
          <a:prstGeom prst="rect">
            <a:avLst/>
          </a:prstGeom>
          <a:noFill/>
        </p:spPr>
        <p:txBody>
          <a:bodyPr wrap="square" rtlCol="0">
            <a:spAutoFit/>
          </a:bodyPr>
          <a:lstStyle/>
          <a:p>
            <a:pPr algn="ctr"/>
            <a:r>
              <a:rPr lang="en-US" u="sng" dirty="0"/>
              <a:t>OPTION 3:</a:t>
            </a:r>
          </a:p>
        </p:txBody>
      </p:sp>
    </p:spTree>
    <p:extLst>
      <p:ext uri="{BB962C8B-B14F-4D97-AF65-F5344CB8AC3E}">
        <p14:creationId xmlns:p14="http://schemas.microsoft.com/office/powerpoint/2010/main" val="1169705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F16F4CF7-C73C-4B7F-8E13-E221944D9631}"/>
              </a:ext>
            </a:extLst>
          </p:cNvPr>
          <p:cNvSpPr txBox="1">
            <a:spLocks/>
          </p:cNvSpPr>
          <p:nvPr/>
        </p:nvSpPr>
        <p:spPr>
          <a:xfrm>
            <a:off x="0" y="41276"/>
            <a:ext cx="6011863" cy="404642"/>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a:solidFill>
                  <a:srgbClr val="000000"/>
                </a:solidFill>
                <a:latin typeface="+mn-lt"/>
              </a:rPr>
              <a:t>Districtwide Institutional Effectiveness Committee Charge</a:t>
            </a:r>
            <a:endParaRPr lang="en-US" sz="1800" b="1" dirty="0">
              <a:solidFill>
                <a:srgbClr val="000000"/>
              </a:solidFill>
              <a:latin typeface="+mn-lt"/>
            </a:endParaRPr>
          </a:p>
        </p:txBody>
      </p:sp>
      <p:sp>
        <p:nvSpPr>
          <p:cNvPr id="17" name="Content Placeholder 3">
            <a:extLst>
              <a:ext uri="{FF2B5EF4-FFF2-40B4-BE49-F238E27FC236}">
                <a16:creationId xmlns:a16="http://schemas.microsoft.com/office/drawing/2014/main" id="{A812F809-FCAF-4EF4-B9FE-E511E68E1412}"/>
              </a:ext>
            </a:extLst>
          </p:cNvPr>
          <p:cNvSpPr txBox="1">
            <a:spLocks/>
          </p:cNvSpPr>
          <p:nvPr/>
        </p:nvSpPr>
        <p:spPr>
          <a:xfrm>
            <a:off x="89628" y="554038"/>
            <a:ext cx="5922235" cy="4180323"/>
          </a:xfrm>
          <a:prstGeom prst="rect">
            <a:avLst/>
          </a:prstGeom>
          <a:solidFill>
            <a:schemeClr val="bg1"/>
          </a:solid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700"/>
              </a:spcBef>
            </a:pPr>
            <a:r>
              <a:rPr lang="en-US" sz="1600" dirty="0">
                <a:solidFill>
                  <a:srgbClr val="000000"/>
                </a:solidFill>
                <a:highlight>
                  <a:srgbClr val="FFFF00"/>
                </a:highlight>
              </a:rPr>
              <a:t>Support the colleges' </a:t>
            </a:r>
            <a:r>
              <a:rPr lang="en-US" sz="1600" dirty="0">
                <a:solidFill>
                  <a:srgbClr val="000000"/>
                </a:solidFill>
              </a:rPr>
              <a:t>Institutional Effectiveness processes</a:t>
            </a:r>
          </a:p>
          <a:p>
            <a:pPr algn="just">
              <a:spcBef>
                <a:spcPts val="700"/>
              </a:spcBef>
            </a:pPr>
            <a:r>
              <a:rPr lang="en-US" sz="1600" dirty="0">
                <a:solidFill>
                  <a:srgbClr val="000000"/>
                </a:solidFill>
                <a:highlight>
                  <a:srgbClr val="FFFF00"/>
                </a:highlight>
              </a:rPr>
              <a:t>Support the accreditation </a:t>
            </a:r>
            <a:r>
              <a:rPr lang="en-US" sz="1600" dirty="0">
                <a:solidFill>
                  <a:srgbClr val="000000"/>
                </a:solidFill>
              </a:rPr>
              <a:t>processes at the colleges and ensure that the related accreditation district entities (HR, Business Services, TESS, etc.) are meeting accreditation requirements</a:t>
            </a:r>
          </a:p>
          <a:p>
            <a:pPr algn="just">
              <a:spcBef>
                <a:spcPts val="700"/>
              </a:spcBef>
            </a:pPr>
            <a:r>
              <a:rPr lang="en-US" sz="1600" dirty="0">
                <a:solidFill>
                  <a:srgbClr val="000000"/>
                </a:solidFill>
                <a:highlight>
                  <a:srgbClr val="FFFF00"/>
                </a:highlight>
              </a:rPr>
              <a:t>Develop and monitor </a:t>
            </a:r>
            <a:r>
              <a:rPr lang="en-US" sz="1600" dirty="0">
                <a:solidFill>
                  <a:srgbClr val="000000"/>
                </a:solidFill>
              </a:rPr>
              <a:t>implementation of the Districtwide Support Services Strategic Plan.</a:t>
            </a:r>
          </a:p>
          <a:p>
            <a:pPr algn="just">
              <a:spcBef>
                <a:spcPts val="700"/>
              </a:spcBef>
            </a:pPr>
            <a:r>
              <a:rPr lang="en-US" sz="1600" dirty="0">
                <a:solidFill>
                  <a:srgbClr val="000000"/>
                </a:solidFill>
              </a:rPr>
              <a:t>Prepare an </a:t>
            </a:r>
            <a:r>
              <a:rPr lang="en-US" sz="1600" dirty="0">
                <a:solidFill>
                  <a:srgbClr val="000000"/>
                </a:solidFill>
                <a:highlight>
                  <a:srgbClr val="FFFF00"/>
                </a:highlight>
              </a:rPr>
              <a:t>annual progress report </a:t>
            </a:r>
            <a:r>
              <a:rPr lang="en-US" sz="1600" dirty="0">
                <a:solidFill>
                  <a:srgbClr val="000000"/>
                </a:solidFill>
              </a:rPr>
              <a:t>to describe progress in achieving the objectives in the Districtwide Support Services Strategic Plan.</a:t>
            </a:r>
          </a:p>
          <a:p>
            <a:pPr algn="just">
              <a:spcBef>
                <a:spcPts val="700"/>
              </a:spcBef>
            </a:pPr>
            <a:r>
              <a:rPr lang="en-US" sz="1600" dirty="0">
                <a:solidFill>
                  <a:srgbClr val="000000"/>
                </a:solidFill>
                <a:highlight>
                  <a:srgbClr val="FFFF00"/>
                </a:highlight>
              </a:rPr>
              <a:t>Facilitate communications and resource-sharing </a:t>
            </a:r>
            <a:r>
              <a:rPr lang="en-US" sz="1600" dirty="0">
                <a:solidFill>
                  <a:srgbClr val="000000"/>
                </a:solidFill>
              </a:rPr>
              <a:t>across District and Colleges in order to better meet institutional research and planning needs.</a:t>
            </a:r>
          </a:p>
          <a:p>
            <a:pPr algn="just">
              <a:spcBef>
                <a:spcPts val="700"/>
              </a:spcBef>
            </a:pPr>
            <a:r>
              <a:rPr lang="en-US" sz="1600" dirty="0">
                <a:solidFill>
                  <a:srgbClr val="000000"/>
                </a:solidFill>
              </a:rPr>
              <a:t>Develop mechanisms to </a:t>
            </a:r>
            <a:r>
              <a:rPr lang="en-US" sz="1600" dirty="0">
                <a:solidFill>
                  <a:srgbClr val="000000"/>
                </a:solidFill>
                <a:highlight>
                  <a:srgbClr val="FFFF00"/>
                </a:highlight>
              </a:rPr>
              <a:t>assess progress </a:t>
            </a:r>
            <a:r>
              <a:rPr lang="en-US" sz="1600" dirty="0">
                <a:solidFill>
                  <a:srgbClr val="000000"/>
                </a:solidFill>
              </a:rPr>
              <a:t>on major district plans and make recommendations to District Assembly</a:t>
            </a:r>
          </a:p>
          <a:p>
            <a:pPr algn="just">
              <a:spcBef>
                <a:spcPts val="700"/>
              </a:spcBef>
            </a:pPr>
            <a:r>
              <a:rPr lang="en-US" sz="1600" dirty="0">
                <a:solidFill>
                  <a:srgbClr val="000000"/>
                </a:solidFill>
              </a:rPr>
              <a:t>Develop mechanisms to </a:t>
            </a:r>
            <a:r>
              <a:rPr lang="en-US" sz="1600" dirty="0">
                <a:solidFill>
                  <a:srgbClr val="000000"/>
                </a:solidFill>
                <a:highlight>
                  <a:srgbClr val="FFFF00"/>
                </a:highlight>
              </a:rPr>
              <a:t>assess effectiveness of district-level committees </a:t>
            </a:r>
            <a:r>
              <a:rPr lang="en-US" sz="1600" dirty="0">
                <a:solidFill>
                  <a:srgbClr val="000000"/>
                </a:solidFill>
              </a:rPr>
              <a:t>and make recommendations to District Assembly</a:t>
            </a:r>
            <a:endParaRPr lang="en-US" dirty="0"/>
          </a:p>
        </p:txBody>
      </p:sp>
      <p:sp>
        <p:nvSpPr>
          <p:cNvPr id="18" name="Title 1">
            <a:extLst>
              <a:ext uri="{FF2B5EF4-FFF2-40B4-BE49-F238E27FC236}">
                <a16:creationId xmlns:a16="http://schemas.microsoft.com/office/drawing/2014/main" id="{45A5EEAC-0DD0-4FF1-B328-3234F0EC37B6}"/>
              </a:ext>
            </a:extLst>
          </p:cNvPr>
          <p:cNvSpPr txBox="1">
            <a:spLocks/>
          </p:cNvSpPr>
          <p:nvPr/>
        </p:nvSpPr>
        <p:spPr>
          <a:xfrm>
            <a:off x="6175556" y="41276"/>
            <a:ext cx="5965898" cy="404642"/>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rgbClr val="000000"/>
                </a:solidFill>
                <a:latin typeface="+mn-lt"/>
              </a:rPr>
              <a:t>District Planning &amp; Program Review Committee Charge</a:t>
            </a:r>
          </a:p>
        </p:txBody>
      </p:sp>
      <p:sp>
        <p:nvSpPr>
          <p:cNvPr id="19" name="Title 1">
            <a:extLst>
              <a:ext uri="{FF2B5EF4-FFF2-40B4-BE49-F238E27FC236}">
                <a16:creationId xmlns:a16="http://schemas.microsoft.com/office/drawing/2014/main" id="{0CB9A6BD-7BC6-439A-A010-3C44A149ED07}"/>
              </a:ext>
            </a:extLst>
          </p:cNvPr>
          <p:cNvSpPr txBox="1">
            <a:spLocks/>
          </p:cNvSpPr>
          <p:nvPr/>
        </p:nvSpPr>
        <p:spPr>
          <a:xfrm>
            <a:off x="6175554" y="4329206"/>
            <a:ext cx="5965898" cy="56703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rgbClr val="000000"/>
                </a:solidFill>
                <a:latin typeface="+mn-lt"/>
              </a:rPr>
              <a:t>Academic Calendar Committee Charge</a:t>
            </a:r>
          </a:p>
        </p:txBody>
      </p:sp>
      <p:sp>
        <p:nvSpPr>
          <p:cNvPr id="20" name="Title 1">
            <a:extLst>
              <a:ext uri="{FF2B5EF4-FFF2-40B4-BE49-F238E27FC236}">
                <a16:creationId xmlns:a16="http://schemas.microsoft.com/office/drawing/2014/main" id="{0F9EC297-85E1-4D8F-AEFF-D200CF127717}"/>
              </a:ext>
            </a:extLst>
          </p:cNvPr>
          <p:cNvSpPr txBox="1">
            <a:spLocks/>
          </p:cNvSpPr>
          <p:nvPr/>
        </p:nvSpPr>
        <p:spPr>
          <a:xfrm>
            <a:off x="0" y="4734361"/>
            <a:ext cx="6011862" cy="513049"/>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rgbClr val="000000"/>
                </a:solidFill>
                <a:latin typeface="+mn-lt"/>
              </a:rPr>
              <a:t>TESS Executive Committee Charge</a:t>
            </a:r>
          </a:p>
        </p:txBody>
      </p:sp>
      <p:sp>
        <p:nvSpPr>
          <p:cNvPr id="21" name="Content Placeholder 3">
            <a:extLst>
              <a:ext uri="{FF2B5EF4-FFF2-40B4-BE49-F238E27FC236}">
                <a16:creationId xmlns:a16="http://schemas.microsoft.com/office/drawing/2014/main" id="{6C6DBC4A-CFBE-489B-A9C2-56D5CEFE4482}"/>
              </a:ext>
            </a:extLst>
          </p:cNvPr>
          <p:cNvSpPr txBox="1">
            <a:spLocks/>
          </p:cNvSpPr>
          <p:nvPr/>
        </p:nvSpPr>
        <p:spPr>
          <a:xfrm>
            <a:off x="6175555" y="554038"/>
            <a:ext cx="5803924" cy="3865453"/>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600" b="0" i="0" dirty="0">
                <a:solidFill>
                  <a:srgbClr val="000000"/>
                </a:solidFill>
                <a:effectLst/>
              </a:rPr>
              <a:t>To </a:t>
            </a:r>
            <a:r>
              <a:rPr lang="en-US" sz="1600" b="0" i="0" dirty="0">
                <a:solidFill>
                  <a:srgbClr val="000000"/>
                </a:solidFill>
                <a:effectLst/>
                <a:highlight>
                  <a:srgbClr val="FFFF00"/>
                </a:highlight>
              </a:rPr>
              <a:t>advance</a:t>
            </a:r>
            <a:r>
              <a:rPr lang="en-US" sz="1600" b="0" i="0" dirty="0">
                <a:solidFill>
                  <a:srgbClr val="000000"/>
                </a:solidFill>
                <a:effectLst/>
              </a:rPr>
              <a:t> continual, sustainable quality improvement at all levels of the District Services to support </a:t>
            </a:r>
            <a:r>
              <a:rPr lang="en-US" sz="1600" b="0" i="0" dirty="0">
                <a:solidFill>
                  <a:srgbClr val="000000"/>
                </a:solidFill>
                <a:effectLst/>
                <a:highlight>
                  <a:srgbClr val="FFFF00"/>
                </a:highlight>
              </a:rPr>
              <a:t>student success</a:t>
            </a:r>
            <a:r>
              <a:rPr lang="en-US" sz="1600" b="0" i="0" dirty="0">
                <a:solidFill>
                  <a:srgbClr val="000000"/>
                </a:solidFill>
                <a:effectLst/>
              </a:rPr>
              <a:t>.  Toward that end, the committee conducts a </a:t>
            </a:r>
            <a:r>
              <a:rPr lang="en-US" sz="1600" b="0" i="0" dirty="0">
                <a:solidFill>
                  <a:srgbClr val="000000"/>
                </a:solidFill>
                <a:effectLst/>
                <a:highlight>
                  <a:srgbClr val="FFFF00"/>
                </a:highlight>
              </a:rPr>
              <a:t>thorough and comprehensive review of each unit at the District Services on an annual basis </a:t>
            </a:r>
            <a:r>
              <a:rPr lang="en-US" sz="1600" b="0" i="0" dirty="0">
                <a:solidFill>
                  <a:srgbClr val="000000"/>
                </a:solidFill>
                <a:effectLst/>
              </a:rPr>
              <a:t>and </a:t>
            </a:r>
            <a:r>
              <a:rPr lang="en-US" sz="1600" b="0" i="0" dirty="0">
                <a:solidFill>
                  <a:srgbClr val="000000"/>
                </a:solidFill>
                <a:effectLst/>
                <a:highlight>
                  <a:srgbClr val="FFFF00"/>
                </a:highlight>
              </a:rPr>
              <a:t>oversees</a:t>
            </a:r>
            <a:r>
              <a:rPr lang="en-US" sz="1600" b="0" i="0" dirty="0">
                <a:solidFill>
                  <a:srgbClr val="000000"/>
                </a:solidFill>
                <a:effectLst/>
              </a:rPr>
              <a:t> the annual District Services planning and program review process.  The results of planning and program review </a:t>
            </a:r>
            <a:r>
              <a:rPr lang="en-US" sz="1600" b="0" i="0" dirty="0">
                <a:solidFill>
                  <a:srgbClr val="000000"/>
                </a:solidFill>
                <a:effectLst/>
                <a:highlight>
                  <a:srgbClr val="FFFF00"/>
                </a:highlight>
              </a:rPr>
              <a:t>inform the integrated planning and resource allocation</a:t>
            </a:r>
            <a:r>
              <a:rPr lang="en-US" sz="1600" b="0" i="0" dirty="0">
                <a:solidFill>
                  <a:srgbClr val="000000"/>
                </a:solidFill>
                <a:effectLst/>
              </a:rPr>
              <a:t> process at the District Services, and are aligned with the </a:t>
            </a:r>
            <a:r>
              <a:rPr lang="en-US" sz="1600" b="0" i="0" dirty="0">
                <a:solidFill>
                  <a:srgbClr val="000000"/>
                </a:solidFill>
                <a:effectLst/>
                <a:highlight>
                  <a:srgbClr val="FFFF00"/>
                </a:highlight>
              </a:rPr>
              <a:t>district strategic planning process</a:t>
            </a:r>
            <a:r>
              <a:rPr lang="en-US" sz="1600" b="0" i="0" dirty="0">
                <a:solidFill>
                  <a:srgbClr val="000000"/>
                </a:solidFill>
                <a:effectLst/>
              </a:rPr>
              <a:t>. The committee relies on quantitative and qualitative evidence to evaluate programs, develop recommendations to the </a:t>
            </a:r>
            <a:r>
              <a:rPr lang="en-US" sz="1600" b="0" i="0" dirty="0">
                <a:solidFill>
                  <a:srgbClr val="000000"/>
                </a:solidFill>
                <a:effectLst/>
                <a:highlight>
                  <a:srgbClr val="FFFF00"/>
                </a:highlight>
              </a:rPr>
              <a:t>Chancellor’s Cabinet</a:t>
            </a:r>
            <a:r>
              <a:rPr lang="en-US" sz="1600" b="0" i="0" dirty="0">
                <a:solidFill>
                  <a:srgbClr val="000000"/>
                </a:solidFill>
                <a:effectLst/>
              </a:rPr>
              <a:t>, and </a:t>
            </a:r>
            <a:r>
              <a:rPr lang="en-US" sz="1600" b="0" i="0" dirty="0">
                <a:solidFill>
                  <a:srgbClr val="000000"/>
                </a:solidFill>
                <a:effectLst/>
                <a:highlight>
                  <a:srgbClr val="FFFF00"/>
                </a:highlight>
              </a:rPr>
              <a:t>determine and implement improvements to the District Services Planning and Program Review process.</a:t>
            </a:r>
            <a:endParaRPr lang="en-US" sz="1600" dirty="0">
              <a:solidFill>
                <a:srgbClr val="000000"/>
              </a:solidFill>
              <a:highlight>
                <a:srgbClr val="FFFF00"/>
              </a:highlight>
            </a:endParaRPr>
          </a:p>
        </p:txBody>
      </p:sp>
      <p:sp>
        <p:nvSpPr>
          <p:cNvPr id="22" name="Content Placeholder 3">
            <a:extLst>
              <a:ext uri="{FF2B5EF4-FFF2-40B4-BE49-F238E27FC236}">
                <a16:creationId xmlns:a16="http://schemas.microsoft.com/office/drawing/2014/main" id="{87E98D28-570B-484E-906E-5D6A78BB5E78}"/>
              </a:ext>
            </a:extLst>
          </p:cNvPr>
          <p:cNvSpPr txBox="1">
            <a:spLocks/>
          </p:cNvSpPr>
          <p:nvPr/>
        </p:nvSpPr>
        <p:spPr>
          <a:xfrm>
            <a:off x="89628" y="5247410"/>
            <a:ext cx="5922234" cy="1426127"/>
          </a:xfrm>
          <a:prstGeom prst="rect">
            <a:avLst/>
          </a:prstGeom>
          <a:ln>
            <a:no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600" dirty="0">
                <a:effectLst/>
                <a:highlight>
                  <a:srgbClr val="FFFF00"/>
                </a:highlight>
                <a:ea typeface="Calibri" panose="020F0502020204030204" pitchFamily="34" charset="0"/>
              </a:rPr>
              <a:t>Develop, monitor, and update the Technology Strategic Plan </a:t>
            </a:r>
            <a:r>
              <a:rPr lang="en-US" sz="1600" dirty="0">
                <a:effectLst/>
                <a:ea typeface="Calibri" panose="020F0502020204030204" pitchFamily="34" charset="0"/>
              </a:rPr>
              <a:t>and District IT Prioritization Process, ensuring alignment between the District-wide use of technology and the Board of Trustee’s imperatives; Review, prioritize and monitor District-wide IT projects in support of academic and student success.</a:t>
            </a:r>
            <a:endParaRPr lang="en-US" dirty="0"/>
          </a:p>
        </p:txBody>
      </p:sp>
      <p:sp>
        <p:nvSpPr>
          <p:cNvPr id="23" name="Content Placeholder 3">
            <a:extLst>
              <a:ext uri="{FF2B5EF4-FFF2-40B4-BE49-F238E27FC236}">
                <a16:creationId xmlns:a16="http://schemas.microsoft.com/office/drawing/2014/main" id="{9A78A494-F8F0-49F2-B6E0-A3A53C286484}"/>
              </a:ext>
            </a:extLst>
          </p:cNvPr>
          <p:cNvSpPr txBox="1">
            <a:spLocks/>
          </p:cNvSpPr>
          <p:nvPr/>
        </p:nvSpPr>
        <p:spPr>
          <a:xfrm>
            <a:off x="6175554" y="4805955"/>
            <a:ext cx="5965897" cy="1575451"/>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n-US" sz="1600" b="0" i="0" dirty="0">
                <a:solidFill>
                  <a:srgbClr val="000000"/>
                </a:solidFill>
                <a:effectLst/>
              </a:rPr>
              <a:t>The Academic Calendar Committee will </a:t>
            </a:r>
            <a:r>
              <a:rPr lang="en-US" sz="1600" b="0" i="0" dirty="0">
                <a:solidFill>
                  <a:srgbClr val="000000"/>
                </a:solidFill>
                <a:effectLst/>
                <a:highlight>
                  <a:srgbClr val="FFFF00"/>
                </a:highlight>
              </a:rPr>
              <a:t>oversee the development of the annual academic calendar</a:t>
            </a:r>
            <a:r>
              <a:rPr lang="en-US" sz="1600" b="0" i="0" dirty="0">
                <a:solidFill>
                  <a:srgbClr val="000000"/>
                </a:solidFill>
                <a:effectLst/>
              </a:rPr>
              <a:t> and will review optional calendars or other formats for offering academic programs for the District. The deliberations from this committee will be reported to District Assembly where a recommendation will be made to the Chancellor for Board Action on any calendar.</a:t>
            </a:r>
            <a:endParaRPr lang="en-US" sz="1600" dirty="0"/>
          </a:p>
        </p:txBody>
      </p:sp>
      <p:pic>
        <p:nvPicPr>
          <p:cNvPr id="25" name="Picture 24">
            <a:extLst>
              <a:ext uri="{FF2B5EF4-FFF2-40B4-BE49-F238E27FC236}">
                <a16:creationId xmlns:a16="http://schemas.microsoft.com/office/drawing/2014/main" id="{95DF5BDB-AF21-401A-B9F6-F19E1759D9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8261" y="6474281"/>
            <a:ext cx="4508939" cy="336417"/>
          </a:xfrm>
          <a:prstGeom prst="rect">
            <a:avLst/>
          </a:prstGeom>
        </p:spPr>
      </p:pic>
    </p:spTree>
    <p:extLst>
      <p:ext uri="{BB962C8B-B14F-4D97-AF65-F5344CB8AC3E}">
        <p14:creationId xmlns:p14="http://schemas.microsoft.com/office/powerpoint/2010/main" val="307544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6DE355C2-E0D5-47AC-B33F-A6D00DA44054}"/>
              </a:ext>
            </a:extLst>
          </p:cNvPr>
          <p:cNvGraphicFramePr/>
          <p:nvPr>
            <p:extLst>
              <p:ext uri="{D42A27DB-BD31-4B8C-83A1-F6EECF244321}">
                <p14:modId xmlns:p14="http://schemas.microsoft.com/office/powerpoint/2010/main" val="2923437917"/>
              </p:ext>
            </p:extLst>
          </p:nvPr>
        </p:nvGraphicFramePr>
        <p:xfrm>
          <a:off x="234892" y="243840"/>
          <a:ext cx="11719420" cy="64337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E26FD0D3-CD4F-42C9-B889-C3B52B885577}"/>
              </a:ext>
            </a:extLst>
          </p:cNvPr>
          <p:cNvSpPr txBox="1"/>
          <p:nvPr/>
        </p:nvSpPr>
        <p:spPr>
          <a:xfrm>
            <a:off x="234892" y="574766"/>
            <a:ext cx="11719420" cy="584775"/>
          </a:xfrm>
          <a:prstGeom prst="rect">
            <a:avLst/>
          </a:prstGeom>
          <a:noFill/>
        </p:spPr>
        <p:txBody>
          <a:bodyPr wrap="square" rtlCol="0">
            <a:spAutoFit/>
          </a:bodyPr>
          <a:lstStyle/>
          <a:p>
            <a:r>
              <a:rPr lang="en-US" sz="3200" dirty="0"/>
              <a:t>Primary Committee Functions:</a:t>
            </a:r>
          </a:p>
        </p:txBody>
      </p:sp>
      <p:pic>
        <p:nvPicPr>
          <p:cNvPr id="7" name="Picture 6">
            <a:extLst>
              <a:ext uri="{FF2B5EF4-FFF2-40B4-BE49-F238E27FC236}">
                <a16:creationId xmlns:a16="http://schemas.microsoft.com/office/drawing/2014/main" id="{8F46186B-E217-4AE9-9729-C4A778E0AB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78261" y="6474281"/>
            <a:ext cx="4508939" cy="336417"/>
          </a:xfrm>
          <a:prstGeom prst="rect">
            <a:avLst/>
          </a:prstGeom>
        </p:spPr>
      </p:pic>
      <p:sp>
        <p:nvSpPr>
          <p:cNvPr id="16" name="Arrow: Left 15">
            <a:extLst>
              <a:ext uri="{FF2B5EF4-FFF2-40B4-BE49-F238E27FC236}">
                <a16:creationId xmlns:a16="http://schemas.microsoft.com/office/drawing/2014/main" id="{099B8508-315E-4CEA-8672-69E8A185F322}"/>
              </a:ext>
            </a:extLst>
          </p:cNvPr>
          <p:cNvSpPr/>
          <p:nvPr/>
        </p:nvSpPr>
        <p:spPr>
          <a:xfrm>
            <a:off x="2921876" y="4964194"/>
            <a:ext cx="9032435" cy="714704"/>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The </a:t>
            </a:r>
            <a:r>
              <a:rPr lang="en-US" b="1" u="sng" dirty="0">
                <a:solidFill>
                  <a:schemeClr val="tx1"/>
                </a:solidFill>
              </a:rPr>
              <a:t>primary</a:t>
            </a:r>
            <a:r>
              <a:rPr lang="en-US" dirty="0">
                <a:solidFill>
                  <a:schemeClr val="tx1"/>
                </a:solidFill>
              </a:rPr>
              <a:t> function of these committees must be incorporated into the new IEAC charge</a:t>
            </a:r>
          </a:p>
        </p:txBody>
      </p:sp>
    </p:spTree>
    <p:extLst>
      <p:ext uri="{BB962C8B-B14F-4D97-AF65-F5344CB8AC3E}">
        <p14:creationId xmlns:p14="http://schemas.microsoft.com/office/powerpoint/2010/main" val="72637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FB253-CB39-40FD-B876-3E5BD3E7D01C}"/>
              </a:ext>
            </a:extLst>
          </p:cNvPr>
          <p:cNvSpPr>
            <a:spLocks noGrp="1"/>
          </p:cNvSpPr>
          <p:nvPr>
            <p:ph type="title"/>
          </p:nvPr>
        </p:nvSpPr>
        <p:spPr>
          <a:xfrm>
            <a:off x="220717" y="40783"/>
            <a:ext cx="10515600" cy="1020762"/>
          </a:xfrm>
        </p:spPr>
        <p:txBody>
          <a:bodyPr/>
          <a:lstStyle/>
          <a:p>
            <a:r>
              <a:rPr lang="en-US" dirty="0"/>
              <a:t>New IEAC Charge:</a:t>
            </a:r>
          </a:p>
        </p:txBody>
      </p:sp>
      <p:sp>
        <p:nvSpPr>
          <p:cNvPr id="3" name="Content Placeholder 2">
            <a:extLst>
              <a:ext uri="{FF2B5EF4-FFF2-40B4-BE49-F238E27FC236}">
                <a16:creationId xmlns:a16="http://schemas.microsoft.com/office/drawing/2014/main" id="{9A34E8DD-29DE-4039-B41B-C233866819F8}"/>
              </a:ext>
            </a:extLst>
          </p:cNvPr>
          <p:cNvSpPr>
            <a:spLocks noGrp="1"/>
          </p:cNvSpPr>
          <p:nvPr>
            <p:ph idx="4294967295"/>
          </p:nvPr>
        </p:nvSpPr>
        <p:spPr>
          <a:xfrm>
            <a:off x="144516" y="1061544"/>
            <a:ext cx="11856983" cy="5491655"/>
          </a:xfrm>
        </p:spPr>
        <p:txBody>
          <a:bodyPr>
            <a:normAutofit lnSpcReduction="10000"/>
          </a:bodyPr>
          <a:lstStyle/>
          <a:p>
            <a:pPr marL="0" indent="0" algn="just">
              <a:spcBef>
                <a:spcPts val="0"/>
              </a:spcBef>
              <a:spcAft>
                <a:spcPts val="1200"/>
              </a:spcAft>
              <a:buNone/>
            </a:pPr>
            <a:r>
              <a:rPr lang="en-US" sz="2000" dirty="0"/>
              <a:t>The Institutional Effectiveness Advisory Committee (IEAC) </a:t>
            </a:r>
            <a:r>
              <a:rPr lang="en-US" sz="2000" b="1" u="sng" dirty="0"/>
              <a:t>aids</a:t>
            </a:r>
            <a:r>
              <a:rPr lang="en-US" sz="2000" dirty="0"/>
              <a:t> in the districtwide integration of institutional planning, resource allocation, program review and the technology strategic plan. We support student success by:</a:t>
            </a:r>
            <a:endParaRPr lang="en-US" sz="2000" dirty="0">
              <a:solidFill>
                <a:srgbClr val="000000"/>
              </a:solidFill>
            </a:endParaRPr>
          </a:p>
          <a:p>
            <a:pPr lvl="1" algn="just">
              <a:spcBef>
                <a:spcPts val="0"/>
              </a:spcBef>
              <a:spcAft>
                <a:spcPts val="600"/>
              </a:spcAft>
            </a:pPr>
            <a:r>
              <a:rPr lang="en-US" sz="1800" dirty="0">
                <a:solidFill>
                  <a:srgbClr val="000000"/>
                </a:solidFill>
              </a:rPr>
              <a:t>Supporting the colleges' Institutional Effectiveness processes.</a:t>
            </a:r>
            <a:endParaRPr lang="en-US" sz="1800" dirty="0">
              <a:solidFill>
                <a:srgbClr val="000000"/>
              </a:solidFill>
              <a:highlight>
                <a:srgbClr val="FFFF00"/>
              </a:highlight>
            </a:endParaRPr>
          </a:p>
          <a:p>
            <a:pPr lvl="1" algn="just">
              <a:spcBef>
                <a:spcPts val="0"/>
              </a:spcBef>
              <a:spcAft>
                <a:spcPts val="600"/>
              </a:spcAft>
            </a:pPr>
            <a:r>
              <a:rPr lang="en-US" sz="1800" dirty="0">
                <a:solidFill>
                  <a:srgbClr val="000000"/>
                </a:solidFill>
              </a:rPr>
              <a:t>Supporting the accreditation processes at the colleges and ensuring that the related accreditation district entities (HR, Business Services, TESS) are meeting accreditation requirements. </a:t>
            </a:r>
            <a:endParaRPr lang="en-US" sz="1800" dirty="0">
              <a:solidFill>
                <a:srgbClr val="000000"/>
              </a:solidFill>
              <a:highlight>
                <a:srgbClr val="FFFF00"/>
              </a:highlight>
            </a:endParaRPr>
          </a:p>
          <a:p>
            <a:pPr lvl="1" algn="just">
              <a:spcBef>
                <a:spcPts val="0"/>
              </a:spcBef>
              <a:spcAft>
                <a:spcPts val="600"/>
              </a:spcAft>
            </a:pPr>
            <a:r>
              <a:rPr lang="en-US" sz="1800" dirty="0">
                <a:solidFill>
                  <a:srgbClr val="000000"/>
                </a:solidFill>
              </a:rPr>
              <a:t>Providing Program Review support by r</a:t>
            </a:r>
            <a:r>
              <a:rPr lang="en-US" sz="1800" dirty="0"/>
              <a:t>eviewing program assessment results in light of District Support Operations (DSO) strategic goals to recommend a set of institutional priorities for inclusion into integrated planning and resource allocation.</a:t>
            </a:r>
          </a:p>
          <a:p>
            <a:pPr lvl="1" algn="just">
              <a:spcBef>
                <a:spcPts val="0"/>
              </a:spcBef>
              <a:spcAft>
                <a:spcPts val="600"/>
              </a:spcAft>
            </a:pPr>
            <a:r>
              <a:rPr lang="en-US" sz="1800" dirty="0">
                <a:solidFill>
                  <a:srgbClr val="000000"/>
                </a:solidFill>
              </a:rPr>
              <a:t>Ensuring that the colleges Educational Master Plans inform the development of the DSO Strategic Plan.</a:t>
            </a:r>
          </a:p>
          <a:p>
            <a:pPr lvl="1" algn="just">
              <a:spcBef>
                <a:spcPts val="0"/>
              </a:spcBef>
              <a:spcAft>
                <a:spcPts val="600"/>
              </a:spcAft>
            </a:pPr>
            <a:r>
              <a:rPr lang="en-US" sz="1800" dirty="0">
                <a:solidFill>
                  <a:srgbClr val="000000"/>
                </a:solidFill>
              </a:rPr>
              <a:t>Developing and monitor implementation of the DSO Strategic Plan, ensuring that the District Strategic Plans aligns with the DSO Plan.</a:t>
            </a:r>
          </a:p>
          <a:p>
            <a:pPr lvl="1" algn="just">
              <a:spcBef>
                <a:spcPts val="0"/>
              </a:spcBef>
              <a:spcAft>
                <a:spcPts val="600"/>
              </a:spcAft>
            </a:pPr>
            <a:r>
              <a:rPr lang="en-US" sz="1800" dirty="0">
                <a:solidFill>
                  <a:srgbClr val="FF0000"/>
                </a:solidFill>
              </a:rPr>
              <a:t>Developing mechanisms to assess progress on major district plans </a:t>
            </a:r>
            <a:r>
              <a:rPr lang="en-US" sz="1800" dirty="0">
                <a:solidFill>
                  <a:srgbClr val="FF0000"/>
                </a:solidFill>
                <a:highlight>
                  <a:srgbClr val="FFFF00"/>
                </a:highlight>
              </a:rPr>
              <a:t>(i.e., TESS Technology Strategic Plan)</a:t>
            </a:r>
            <a:r>
              <a:rPr lang="en-US" sz="1800" dirty="0">
                <a:solidFill>
                  <a:srgbClr val="FF0000"/>
                </a:solidFill>
              </a:rPr>
              <a:t> and make recommendations </a:t>
            </a:r>
            <a:r>
              <a:rPr lang="en-US" sz="1800" dirty="0">
                <a:solidFill>
                  <a:srgbClr val="FF0000"/>
                </a:solidFill>
                <a:highlight>
                  <a:srgbClr val="FFFF00"/>
                </a:highlight>
              </a:rPr>
              <a:t>(what would these be?)</a:t>
            </a:r>
            <a:r>
              <a:rPr lang="en-US" sz="1800" dirty="0">
                <a:solidFill>
                  <a:srgbClr val="FF0000"/>
                </a:solidFill>
              </a:rPr>
              <a:t> to Chancellor Council. </a:t>
            </a:r>
          </a:p>
          <a:p>
            <a:pPr lvl="1" algn="just">
              <a:spcBef>
                <a:spcPts val="0"/>
              </a:spcBef>
              <a:spcAft>
                <a:spcPts val="600"/>
              </a:spcAft>
            </a:pPr>
            <a:r>
              <a:rPr lang="en-US" sz="1800" dirty="0">
                <a:solidFill>
                  <a:srgbClr val="FF0000"/>
                </a:solidFill>
              </a:rPr>
              <a:t>Preparing an annual progress report to describe progress in achieving the objectives in the Districtwide Support Services Strategic Plan(s).</a:t>
            </a:r>
          </a:p>
          <a:p>
            <a:pPr lvl="1" algn="just">
              <a:spcBef>
                <a:spcPts val="0"/>
              </a:spcBef>
              <a:spcAft>
                <a:spcPts val="600"/>
              </a:spcAft>
            </a:pPr>
            <a:r>
              <a:rPr lang="en-US" sz="1800" dirty="0">
                <a:solidFill>
                  <a:srgbClr val="000000"/>
                </a:solidFill>
              </a:rPr>
              <a:t>Facilitating communications and resource-sharing across District and Colleges in order to better meet institutional research and planning needs.</a:t>
            </a:r>
          </a:p>
          <a:p>
            <a:pPr lvl="1" algn="just">
              <a:spcBef>
                <a:spcPts val="0"/>
              </a:spcBef>
              <a:spcAft>
                <a:spcPts val="600"/>
              </a:spcAft>
            </a:pPr>
            <a:r>
              <a:rPr lang="en-US" sz="1800" dirty="0">
                <a:solidFill>
                  <a:srgbClr val="000000"/>
                </a:solidFill>
              </a:rPr>
              <a:t>Developing mechanisms to assess effectiveness of district-level committees and make recommendations </a:t>
            </a:r>
            <a:r>
              <a:rPr lang="en-US" sz="1800" dirty="0">
                <a:solidFill>
                  <a:srgbClr val="000000"/>
                </a:solidFill>
                <a:highlight>
                  <a:srgbClr val="FFFF00"/>
                </a:highlight>
              </a:rPr>
              <a:t>(what would these be?)</a:t>
            </a:r>
            <a:r>
              <a:rPr lang="en-US" sz="1800" dirty="0">
                <a:solidFill>
                  <a:srgbClr val="000000"/>
                </a:solidFill>
              </a:rPr>
              <a:t> to Chancellor Council.</a:t>
            </a:r>
          </a:p>
          <a:p>
            <a:pPr lvl="1" algn="just">
              <a:spcBef>
                <a:spcPts val="0"/>
              </a:spcBef>
              <a:spcAft>
                <a:spcPts val="600"/>
              </a:spcAft>
            </a:pPr>
            <a:r>
              <a:rPr lang="en-US" sz="1800" dirty="0">
                <a:solidFill>
                  <a:srgbClr val="000000"/>
                </a:solidFill>
                <a:highlight>
                  <a:srgbClr val="FFFF00"/>
                </a:highlight>
              </a:rPr>
              <a:t>Participating (broadly construed) in deliberations related to the development of the annual academic calendar. </a:t>
            </a:r>
          </a:p>
        </p:txBody>
      </p:sp>
      <p:pic>
        <p:nvPicPr>
          <p:cNvPr id="5" name="Picture 4">
            <a:extLst>
              <a:ext uri="{FF2B5EF4-FFF2-40B4-BE49-F238E27FC236}">
                <a16:creationId xmlns:a16="http://schemas.microsoft.com/office/drawing/2014/main" id="{7D85DBFA-E886-4C21-A4EB-DE3B100DC1F5}"/>
              </a:ext>
            </a:extLst>
          </p:cNvPr>
          <p:cNvPicPr>
            <a:picLocks noChangeAspect="1"/>
          </p:cNvPicPr>
          <p:nvPr/>
        </p:nvPicPr>
        <p:blipFill>
          <a:blip r:embed="rId3"/>
          <a:stretch>
            <a:fillRect/>
          </a:stretch>
        </p:blipFill>
        <p:spPr>
          <a:xfrm>
            <a:off x="7380340" y="6481909"/>
            <a:ext cx="4511431" cy="335309"/>
          </a:xfrm>
          <a:prstGeom prst="rect">
            <a:avLst/>
          </a:prstGeom>
        </p:spPr>
      </p:pic>
    </p:spTree>
    <p:extLst>
      <p:ext uri="{BB962C8B-B14F-4D97-AF65-F5344CB8AC3E}">
        <p14:creationId xmlns:p14="http://schemas.microsoft.com/office/powerpoint/2010/main" val="128969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32234E58667834399D7F917B65906C9" ma:contentTypeVersion="13" ma:contentTypeDescription="Create a new document." ma:contentTypeScope="" ma:versionID="84c8a6c3c2a4447dbc3d78ae2295d81e">
  <xsd:schema xmlns:xsd="http://www.w3.org/2001/XMLSchema" xmlns:xs="http://www.w3.org/2001/XMLSchema" xmlns:p="http://schemas.microsoft.com/office/2006/metadata/properties" xmlns:ns3="66e11d82-699d-49f7-b541-d9feebee72dd" xmlns:ns4="9fe321b1-abb4-4c2f-a169-96a6619756f4" targetNamespace="http://schemas.microsoft.com/office/2006/metadata/properties" ma:root="true" ma:fieldsID="32e72c709819499550e54382e2d438ce" ns3:_="" ns4:_="">
    <xsd:import namespace="66e11d82-699d-49f7-b541-d9feebee72dd"/>
    <xsd:import namespace="9fe321b1-abb4-4c2f-a169-96a6619756f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e11d82-699d-49f7-b541-d9feebee72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e321b1-abb4-4c2f-a169-96a6619756f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D9F5A3-1BE1-4C84-B80E-CE0274FE1696}">
  <ds:schemaRefs>
    <ds:schemaRef ds:uri="http://purl.org/dc/dcmitype/"/>
    <ds:schemaRef ds:uri="http://schemas.microsoft.com/office/2006/metadata/properties"/>
    <ds:schemaRef ds:uri="http://schemas.microsoft.com/office/2006/documentManagement/types"/>
    <ds:schemaRef ds:uri="http://purl.org/dc/terms/"/>
    <ds:schemaRef ds:uri="http://www.w3.org/XML/1998/namespace"/>
    <ds:schemaRef ds:uri="9fe321b1-abb4-4c2f-a169-96a6619756f4"/>
    <ds:schemaRef ds:uri="http://purl.org/dc/elements/1.1/"/>
    <ds:schemaRef ds:uri="http://schemas.microsoft.com/office/infopath/2007/PartnerControls"/>
    <ds:schemaRef ds:uri="http://schemas.openxmlformats.org/package/2006/metadata/core-properties"/>
    <ds:schemaRef ds:uri="66e11d82-699d-49f7-b541-d9feebee72dd"/>
  </ds:schemaRefs>
</ds:datastoreItem>
</file>

<file path=customXml/itemProps2.xml><?xml version="1.0" encoding="utf-8"?>
<ds:datastoreItem xmlns:ds="http://schemas.openxmlformats.org/officeDocument/2006/customXml" ds:itemID="{E980D392-6351-4D34-A533-79C90FC846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e11d82-699d-49f7-b541-d9feebee72dd"/>
    <ds:schemaRef ds:uri="9fe321b1-abb4-4c2f-a169-96a6619756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34D36B-99CA-4E16-8802-13881EEC88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7758</TotalTime>
  <Words>2393</Words>
  <Application>Microsoft Office PowerPoint</Application>
  <PresentationFormat>Widescreen</PresentationFormat>
  <Paragraphs>260</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Calibri Light</vt:lpstr>
      <vt:lpstr>News Gothic Condensed</vt:lpstr>
      <vt:lpstr>Office Theme</vt:lpstr>
      <vt:lpstr>Transitioning the DIEC to the New Institutional Effectiveness Advisory Committee (IEAC)</vt:lpstr>
      <vt:lpstr>Purpose and Intention of Chancellor’s Council</vt:lpstr>
      <vt:lpstr>PowerPoint Presentation</vt:lpstr>
      <vt:lpstr>PowerPoint Presentation</vt:lpstr>
      <vt:lpstr>Our Task for Today</vt:lpstr>
      <vt:lpstr>PowerPoint Presentation</vt:lpstr>
      <vt:lpstr>PowerPoint Presentation</vt:lpstr>
      <vt:lpstr>PowerPoint Presentation</vt:lpstr>
      <vt:lpstr>New IEAC Charge:</vt:lpstr>
      <vt:lpstr>New IEAC Membership</vt:lpstr>
      <vt:lpstr>PowerPoint Presentation</vt:lpstr>
      <vt:lpstr>PowerPoint Presentation</vt:lpstr>
      <vt:lpstr>Cabinet Request: Purpose of Subcommittees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dc:title>
  <dc:creator>Torres, Jose Felipe</dc:creator>
  <cp:lastModifiedBy>heather davis</cp:lastModifiedBy>
  <cp:revision>129</cp:revision>
  <cp:lastPrinted>2021-04-22T17:01:48Z</cp:lastPrinted>
  <dcterms:created xsi:type="dcterms:W3CDTF">2020-08-04T18:05:47Z</dcterms:created>
  <dcterms:modified xsi:type="dcterms:W3CDTF">2021-04-22T19:13:32Z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0x010100932234E58667834399D7F917B65906C9</vt:lpwstr>
  </property>
</Properties>
</file>