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35"/>
  </p:notesMasterIdLst>
  <p:sldIdLst>
    <p:sldId id="298" r:id="rId5"/>
    <p:sldId id="521" r:id="rId6"/>
    <p:sldId id="523" r:id="rId7"/>
    <p:sldId id="524" r:id="rId8"/>
    <p:sldId id="509" r:id="rId9"/>
    <p:sldId id="508" r:id="rId10"/>
    <p:sldId id="520" r:id="rId11"/>
    <p:sldId id="472" r:id="rId12"/>
    <p:sldId id="488" r:id="rId13"/>
    <p:sldId id="480" r:id="rId14"/>
    <p:sldId id="512" r:id="rId15"/>
    <p:sldId id="494" r:id="rId16"/>
    <p:sldId id="513" r:id="rId17"/>
    <p:sldId id="478" r:id="rId18"/>
    <p:sldId id="487" r:id="rId19"/>
    <p:sldId id="483" r:id="rId20"/>
    <p:sldId id="498" r:id="rId21"/>
    <p:sldId id="485" r:id="rId22"/>
    <p:sldId id="518" r:id="rId23"/>
    <p:sldId id="515" r:id="rId24"/>
    <p:sldId id="514" r:id="rId25"/>
    <p:sldId id="517" r:id="rId26"/>
    <p:sldId id="470" r:id="rId27"/>
    <p:sldId id="519" r:id="rId28"/>
    <p:sldId id="525" r:id="rId29"/>
    <p:sldId id="526" r:id="rId30"/>
    <p:sldId id="527" r:id="rId31"/>
    <p:sldId id="528" r:id="rId32"/>
    <p:sldId id="529" r:id="rId33"/>
    <p:sldId id="50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4C"/>
    <a:srgbClr val="FFFFFF"/>
    <a:srgbClr val="C9A043"/>
    <a:srgbClr val="9B782C"/>
    <a:srgbClr val="FFB04F"/>
    <a:srgbClr val="FCB51D"/>
    <a:srgbClr val="F2F2F2"/>
    <a:srgbClr val="CCCCCC"/>
    <a:srgbClr val="4E4E4E"/>
    <a:srgbClr val="FDB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88719" autoAdjust="0"/>
  </p:normalViewPr>
  <p:slideViewPr>
    <p:cSldViewPr snapToGrid="0" showGuides="1">
      <p:cViewPr varScale="1">
        <p:scale>
          <a:sx n="105" d="100"/>
          <a:sy n="105" d="100"/>
        </p:scale>
        <p:origin x="138" y="222"/>
      </p:cViewPr>
      <p:guideLst>
        <p:guide orient="horz" pos="2112"/>
        <p:guide pos="3816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6883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5CA55-F99F-4E1C-AF4E-AAF12DE52A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D2C11-70BD-4CB3-9F23-2D04FE18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5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2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98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02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12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69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05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06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05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88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8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8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402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4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603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82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3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1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1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99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7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66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2C11-70BD-4CB3-9F23-2D04FE18A4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6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4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6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644" y="1681163"/>
            <a:ext cx="529493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644" y="2505075"/>
            <a:ext cx="5294931" cy="3684588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E1780-1CF8-4B57-B2A6-B77047001DD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00515" y="634631"/>
            <a:ext cx="10853286" cy="4536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94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E1780-1CF8-4B57-B2A6-B77047001DD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10139" y="1328286"/>
            <a:ext cx="1405288" cy="59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E1780-1CF8-4B57-B2A6-B77047001DD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E1780-1CF8-4B57-B2A6-B77047001DD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E1780-1CF8-4B57-B2A6-B77047001DD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E1780-1CF8-4B57-B2A6-B77047001DD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515" y="634631"/>
            <a:ext cx="10853286" cy="4536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079057"/>
            <a:ext cx="10744200" cy="409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909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62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24982" y="1966709"/>
            <a:ext cx="7662278" cy="1628904"/>
          </a:xfrm>
        </p:spPr>
        <p:txBody>
          <a:bodyPr anchor="t">
            <a:normAutofit fontScale="90000"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Policies &amp; Procedures</a:t>
            </a:r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Advisory Committee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BF306E-9A2A-442D-8037-CBFFAC19DE40}"/>
              </a:ext>
            </a:extLst>
          </p:cNvPr>
          <p:cNvSpPr txBox="1"/>
          <p:nvPr/>
        </p:nvSpPr>
        <p:spPr>
          <a:xfrm>
            <a:off x="1454616" y="3699566"/>
            <a:ext cx="63786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August 25,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66E73C-EDF3-42B8-8EB2-43DA8D988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85" y="847695"/>
            <a:ext cx="8778240" cy="1463040"/>
          </a:xfrm>
          <a:prstGeom prst="rect">
            <a:avLst/>
          </a:prstGeom>
        </p:spPr>
      </p:pic>
      <p:pic>
        <p:nvPicPr>
          <p:cNvPr id="4" name="!!smalllogo">
            <a:extLst>
              <a:ext uri="{FF2B5EF4-FFF2-40B4-BE49-F238E27FC236}">
                <a16:creationId xmlns:a16="http://schemas.microsoft.com/office/drawing/2014/main" id="{1CACEBC5-2FAC-435A-8D49-150A297263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56" y="1183213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97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!!Multidocument 31">
            <a:extLst>
              <a:ext uri="{FF2B5EF4-FFF2-40B4-BE49-F238E27FC236}">
                <a16:creationId xmlns:a16="http://schemas.microsoft.com/office/drawing/2014/main" id="{86796823-F485-4ABB-BD83-5FB0976046BA}"/>
              </a:ext>
            </a:extLst>
          </p:cNvPr>
          <p:cNvSpPr/>
          <p:nvPr/>
        </p:nvSpPr>
        <p:spPr>
          <a:xfrm>
            <a:off x="7802691" y="1718226"/>
            <a:ext cx="3200400" cy="37490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9" name="!!Multidocument 17">
            <a:extLst>
              <a:ext uri="{FF2B5EF4-FFF2-40B4-BE49-F238E27FC236}">
                <a16:creationId xmlns:a16="http://schemas.microsoft.com/office/drawing/2014/main" id="{46E191E2-BCBB-46FA-B6EC-7087EF9F6816}"/>
              </a:ext>
            </a:extLst>
          </p:cNvPr>
          <p:cNvSpPr/>
          <p:nvPr/>
        </p:nvSpPr>
        <p:spPr>
          <a:xfrm>
            <a:off x="780114" y="1671732"/>
            <a:ext cx="3200400" cy="365760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5" name="!!Multidocument24">
            <a:extLst>
              <a:ext uri="{FF2B5EF4-FFF2-40B4-BE49-F238E27FC236}">
                <a16:creationId xmlns:a16="http://schemas.microsoft.com/office/drawing/2014/main" id="{BF5848A0-3A96-4EFF-A7A9-DFF02149781E}"/>
              </a:ext>
            </a:extLst>
          </p:cNvPr>
          <p:cNvSpPr/>
          <p:nvPr/>
        </p:nvSpPr>
        <p:spPr>
          <a:xfrm>
            <a:off x="4291403" y="1671732"/>
            <a:ext cx="3200400" cy="37490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5502EA-E8C0-4C01-8ACB-CC9C9705F10D}"/>
              </a:ext>
            </a:extLst>
          </p:cNvPr>
          <p:cNvSpPr txBox="1"/>
          <p:nvPr/>
        </p:nvSpPr>
        <p:spPr>
          <a:xfrm>
            <a:off x="8031291" y="2495350"/>
            <a:ext cx="2743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requests for review may be Chapter Lead-initiated, or come from a trustee, a staff member, or a student.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FDF01-F187-48A4-9711-1860398FE6E0}"/>
              </a:ext>
            </a:extLst>
          </p:cNvPr>
          <p:cNvSpPr txBox="1"/>
          <p:nvPr/>
        </p:nvSpPr>
        <p:spPr>
          <a:xfrm>
            <a:off x="4520003" y="2495350"/>
            <a:ext cx="27432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SBCCD keeps current with legal mandates and accreditation standards through Legal Updates from the Community College League of California.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60B7F5-D291-4BDA-90FA-E79208D74019}"/>
              </a:ext>
            </a:extLst>
          </p:cNvPr>
          <p:cNvSpPr txBox="1"/>
          <p:nvPr/>
        </p:nvSpPr>
        <p:spPr>
          <a:xfrm>
            <a:off x="1008714" y="2495350"/>
            <a:ext cx="2743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academic year,  the PPAC Co-Chairs will initiate review of 10% of SBCCD’s P&amp;Ps</a:t>
            </a:r>
          </a:p>
        </p:txBody>
      </p:sp>
      <p:sp>
        <p:nvSpPr>
          <p:cNvPr id="13" name="!!Annual">
            <a:extLst>
              <a:ext uri="{FF2B5EF4-FFF2-40B4-BE49-F238E27FC236}">
                <a16:creationId xmlns:a16="http://schemas.microsoft.com/office/drawing/2014/main" id="{7C1DAC84-2237-4A02-9D6D-6740BF31D882}"/>
              </a:ext>
            </a:extLst>
          </p:cNvPr>
          <p:cNvSpPr txBox="1"/>
          <p:nvPr/>
        </p:nvSpPr>
        <p:spPr>
          <a:xfrm>
            <a:off x="1008714" y="1931216"/>
            <a:ext cx="2418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Review</a:t>
            </a:r>
          </a:p>
        </p:txBody>
      </p:sp>
      <p:sp>
        <p:nvSpPr>
          <p:cNvPr id="14" name="!!Legal">
            <a:extLst>
              <a:ext uri="{FF2B5EF4-FFF2-40B4-BE49-F238E27FC236}">
                <a16:creationId xmlns:a16="http://schemas.microsoft.com/office/drawing/2014/main" id="{E435649F-D74C-4CC6-B68F-CE20FEE6EC78}"/>
              </a:ext>
            </a:extLst>
          </p:cNvPr>
          <p:cNvSpPr txBox="1"/>
          <p:nvPr/>
        </p:nvSpPr>
        <p:spPr>
          <a:xfrm>
            <a:off x="4520003" y="1960519"/>
            <a:ext cx="2484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Legal Updates</a:t>
            </a:r>
          </a:p>
        </p:txBody>
      </p:sp>
      <p:sp>
        <p:nvSpPr>
          <p:cNvPr id="17" name="!!Other">
            <a:extLst>
              <a:ext uri="{FF2B5EF4-FFF2-40B4-BE49-F238E27FC236}">
                <a16:creationId xmlns:a16="http://schemas.microsoft.com/office/drawing/2014/main" id="{B9CEA16C-4F89-4DF3-963F-D02ADD049745}"/>
              </a:ext>
            </a:extLst>
          </p:cNvPr>
          <p:cNvSpPr txBox="1"/>
          <p:nvPr/>
        </p:nvSpPr>
        <p:spPr>
          <a:xfrm>
            <a:off x="8031291" y="1960519"/>
            <a:ext cx="28696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Other Requests</a:t>
            </a:r>
          </a:p>
        </p:txBody>
      </p:sp>
      <p:sp>
        <p:nvSpPr>
          <p:cNvPr id="21" name="!!TextBox 21">
            <a:extLst>
              <a:ext uri="{FF2B5EF4-FFF2-40B4-BE49-F238E27FC236}">
                <a16:creationId xmlns:a16="http://schemas.microsoft.com/office/drawing/2014/main" id="{98B4128A-1A00-41EF-B513-9A5C9E6EB586}"/>
              </a:ext>
            </a:extLst>
          </p:cNvPr>
          <p:cNvSpPr txBox="1"/>
          <p:nvPr/>
        </p:nvSpPr>
        <p:spPr>
          <a:xfrm>
            <a:off x="4424710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P&amp;P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Schedule</a:t>
            </a:r>
          </a:p>
        </p:txBody>
      </p:sp>
    </p:spTree>
    <p:extLst>
      <p:ext uri="{BB962C8B-B14F-4D97-AF65-F5344CB8AC3E}">
        <p14:creationId xmlns:p14="http://schemas.microsoft.com/office/powerpoint/2010/main" val="4072475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!!Multidocument 24">
            <a:extLst>
              <a:ext uri="{FF2B5EF4-FFF2-40B4-BE49-F238E27FC236}">
                <a16:creationId xmlns:a16="http://schemas.microsoft.com/office/drawing/2014/main" id="{194F9B20-E33C-4B8A-AD96-C3862521BCAE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2" name="!!Multidocument 31">
            <a:extLst>
              <a:ext uri="{FF2B5EF4-FFF2-40B4-BE49-F238E27FC236}">
                <a16:creationId xmlns:a16="http://schemas.microsoft.com/office/drawing/2014/main" id="{3DF77183-4F8F-47B7-A767-FA2CB2BD7952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C757FD-5A52-4614-BB04-B4A311357D4B}"/>
              </a:ext>
            </a:extLst>
          </p:cNvPr>
          <p:cNvCxnSpPr>
            <a:cxnSpLocks/>
          </p:cNvCxnSpPr>
          <p:nvPr/>
        </p:nvCxnSpPr>
        <p:spPr>
          <a:xfrm>
            <a:off x="3086774" y="3429000"/>
            <a:ext cx="816905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!!Multidocument 17">
            <a:extLst>
              <a:ext uri="{FF2B5EF4-FFF2-40B4-BE49-F238E27FC236}">
                <a16:creationId xmlns:a16="http://schemas.microsoft.com/office/drawing/2014/main" id="{F86FA284-E299-4145-8B53-C1A6E62ACD93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C0AB5-AEC9-468E-964B-594E6E111CE5}"/>
              </a:ext>
            </a:extLst>
          </p:cNvPr>
          <p:cNvSpPr txBox="1"/>
          <p:nvPr/>
        </p:nvSpPr>
        <p:spPr>
          <a:xfrm>
            <a:off x="6096000" y="5726565"/>
            <a:ext cx="4742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Initiated each academic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!!Annual">
            <a:extLst>
              <a:ext uri="{FF2B5EF4-FFF2-40B4-BE49-F238E27FC236}">
                <a16:creationId xmlns:a16="http://schemas.microsoft.com/office/drawing/2014/main" id="{4B49AF45-903D-4E5B-8248-6C05B5E1842A}"/>
              </a:ext>
            </a:extLst>
          </p:cNvPr>
          <p:cNvSpPr txBox="1"/>
          <p:nvPr/>
        </p:nvSpPr>
        <p:spPr>
          <a:xfrm>
            <a:off x="1137213" y="2490211"/>
            <a:ext cx="2418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Review</a:t>
            </a:r>
          </a:p>
        </p:txBody>
      </p:sp>
      <p:sp>
        <p:nvSpPr>
          <p:cNvPr id="13" name="!!Other">
            <a:extLst>
              <a:ext uri="{FF2B5EF4-FFF2-40B4-BE49-F238E27FC236}">
                <a16:creationId xmlns:a16="http://schemas.microsoft.com/office/drawing/2014/main" id="{0F8C27C9-934A-4EC0-A3A0-25093502C165}"/>
              </a:ext>
            </a:extLst>
          </p:cNvPr>
          <p:cNvSpPr txBox="1"/>
          <p:nvPr/>
        </p:nvSpPr>
        <p:spPr>
          <a:xfrm>
            <a:off x="1178094" y="4088561"/>
            <a:ext cx="28696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Other Requests</a:t>
            </a:r>
          </a:p>
        </p:txBody>
      </p:sp>
      <p:sp>
        <p:nvSpPr>
          <p:cNvPr id="14" name="!!Legal">
            <a:extLst>
              <a:ext uri="{FF2B5EF4-FFF2-40B4-BE49-F238E27FC236}">
                <a16:creationId xmlns:a16="http://schemas.microsoft.com/office/drawing/2014/main" id="{25971BFB-6AFB-4879-886D-8E1D6F765D99}"/>
              </a:ext>
            </a:extLst>
          </p:cNvPr>
          <p:cNvSpPr txBox="1"/>
          <p:nvPr/>
        </p:nvSpPr>
        <p:spPr>
          <a:xfrm>
            <a:off x="1202006" y="3289386"/>
            <a:ext cx="2484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Legal Updates</a:t>
            </a:r>
          </a:p>
        </p:txBody>
      </p:sp>
      <p:pic>
        <p:nvPicPr>
          <p:cNvPr id="3" name="!!Schedule">
            <a:extLst>
              <a:ext uri="{FF2B5EF4-FFF2-40B4-BE49-F238E27FC236}">
                <a16:creationId xmlns:a16="http://schemas.microsoft.com/office/drawing/2014/main" id="{C41DF8B7-F4B8-4E6A-B337-1DF418B86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560" y="1882006"/>
            <a:ext cx="2156647" cy="3093988"/>
          </a:xfrm>
          <a:prstGeom prst="rect">
            <a:avLst/>
          </a:prstGeom>
        </p:spPr>
      </p:pic>
      <p:pic>
        <p:nvPicPr>
          <p:cNvPr id="6" name="!!tenplus1">
            <a:extLst>
              <a:ext uri="{FF2B5EF4-FFF2-40B4-BE49-F238E27FC236}">
                <a16:creationId xmlns:a16="http://schemas.microsoft.com/office/drawing/2014/main" id="{83AF1486-CBC7-4AE6-86F8-A5833C2A3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481" y="1931540"/>
            <a:ext cx="3223539" cy="2994920"/>
          </a:xfrm>
          <a:prstGeom prst="rect">
            <a:avLst/>
          </a:prstGeom>
        </p:spPr>
      </p:pic>
      <p:sp>
        <p:nvSpPr>
          <p:cNvPr id="20" name="!!TextBox 21">
            <a:extLst>
              <a:ext uri="{FF2B5EF4-FFF2-40B4-BE49-F238E27FC236}">
                <a16:creationId xmlns:a16="http://schemas.microsoft.com/office/drawing/2014/main" id="{F0763EC2-3BA7-4393-8BE8-1ECC2690E7D0}"/>
              </a:ext>
            </a:extLst>
          </p:cNvPr>
          <p:cNvSpPr txBox="1"/>
          <p:nvPr/>
        </p:nvSpPr>
        <p:spPr>
          <a:xfrm>
            <a:off x="4424710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P&amp;P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Schedule</a:t>
            </a:r>
          </a:p>
        </p:txBody>
      </p:sp>
    </p:spTree>
    <p:extLst>
      <p:ext uri="{BB962C8B-B14F-4D97-AF65-F5344CB8AC3E}">
        <p14:creationId xmlns:p14="http://schemas.microsoft.com/office/powerpoint/2010/main" val="2096066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C47A813-71F4-4C23-A0A6-CBB216388436}"/>
              </a:ext>
            </a:extLst>
          </p:cNvPr>
          <p:cNvSpPr txBox="1"/>
          <p:nvPr/>
        </p:nvSpPr>
        <p:spPr>
          <a:xfrm>
            <a:off x="2178786" y="1207682"/>
            <a:ext cx="4276093" cy="498598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69863"/>
            <a:endParaRPr lang="en-US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indent="-287338" algn="ctr"/>
            <a:r>
              <a:rPr lang="en-US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10+1 or Academic and Professional</a:t>
            </a:r>
          </a:p>
          <a:p>
            <a:pPr marL="568325" indent="-287338"/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8325" indent="-287338"/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Relating to policy development and implementation matters for the following: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Curriculum, including establishing prerequisites and placing courses within disciplines;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Degree and certificate requirements;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Grading policies;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program development;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Standards or policies regarding student preparation and success;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District and college governance structures, as related to faculty roles;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Faculty roles and involvement in accreditation processes, including self-study and annual reports;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Policies for faculty professional development activities;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Processes for program review;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Processes for institutional planning and budget development; and</a:t>
            </a:r>
          </a:p>
          <a:p>
            <a:pPr marL="568325" indent="-287338">
              <a:buFont typeface="+mj-lt"/>
              <a:buAutoNum type="arabicParenR"/>
            </a:pPr>
            <a:r>
              <a:rPr lang="en-US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academic and professional matters as are mutually agreed upon between the governing board and the academic senate.</a:t>
            </a:r>
          </a:p>
          <a:p>
            <a:pPr marL="568325" indent="-287338">
              <a:buFont typeface="+mj-lt"/>
              <a:buAutoNum type="arabicParenR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8325" indent="-287338">
              <a:buFont typeface="+mj-lt"/>
              <a:buAutoNum type="arabicParenR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8325" indent="-287338">
              <a:buFont typeface="+mj-lt"/>
              <a:buAutoNum type="arabicParenR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3FA44C-8CE0-46BC-88A8-F28A4D878B10}"/>
              </a:ext>
            </a:extLst>
          </p:cNvPr>
          <p:cNvSpPr txBox="1"/>
          <p:nvPr/>
        </p:nvSpPr>
        <p:spPr>
          <a:xfrm>
            <a:off x="7089025" y="3798269"/>
            <a:ext cx="36965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the right of our Academic Senates to assume primary responsibility for making recommendations in the areas of curriculum and academic standards</a:t>
            </a:r>
            <a:endParaRPr lang="en-US" dirty="0">
              <a:solidFill>
                <a:srgbClr val="FFB3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!!tenplus1">
            <a:extLst>
              <a:ext uri="{FF2B5EF4-FFF2-40B4-BE49-F238E27FC236}">
                <a16:creationId xmlns:a16="http://schemas.microsoft.com/office/drawing/2014/main" id="{EA6BB303-85DA-48D3-987C-AE241719B43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9968" y="1860221"/>
            <a:ext cx="1876000" cy="1742951"/>
          </a:xfrm>
          <a:prstGeom prst="rect">
            <a:avLst/>
          </a:prstGeom>
        </p:spPr>
      </p:pic>
      <p:sp>
        <p:nvSpPr>
          <p:cNvPr id="12" name="!!TextBox 21">
            <a:extLst>
              <a:ext uri="{FF2B5EF4-FFF2-40B4-BE49-F238E27FC236}">
                <a16:creationId xmlns:a16="http://schemas.microsoft.com/office/drawing/2014/main" id="{938768DA-B5B1-4D2D-8366-ED0106F0659E}"/>
              </a:ext>
            </a:extLst>
          </p:cNvPr>
          <p:cNvSpPr txBox="1"/>
          <p:nvPr/>
        </p:nvSpPr>
        <p:spPr>
          <a:xfrm>
            <a:off x="4424710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P&amp;P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Schedule</a:t>
            </a:r>
          </a:p>
        </p:txBody>
      </p:sp>
    </p:spTree>
    <p:extLst>
      <p:ext uri="{BB962C8B-B14F-4D97-AF65-F5344CB8AC3E}">
        <p14:creationId xmlns:p14="http://schemas.microsoft.com/office/powerpoint/2010/main" val="2702009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!!Multidocument 24">
            <a:extLst>
              <a:ext uri="{FF2B5EF4-FFF2-40B4-BE49-F238E27FC236}">
                <a16:creationId xmlns:a16="http://schemas.microsoft.com/office/drawing/2014/main" id="{194F9B20-E33C-4B8A-AD96-C3862521BCAE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2" name="!!Multidocument 31">
            <a:extLst>
              <a:ext uri="{FF2B5EF4-FFF2-40B4-BE49-F238E27FC236}">
                <a16:creationId xmlns:a16="http://schemas.microsoft.com/office/drawing/2014/main" id="{3DF77183-4F8F-47B7-A767-FA2CB2BD7952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C757FD-5A52-4614-BB04-B4A311357D4B}"/>
              </a:ext>
            </a:extLst>
          </p:cNvPr>
          <p:cNvCxnSpPr>
            <a:cxnSpLocks/>
          </p:cNvCxnSpPr>
          <p:nvPr/>
        </p:nvCxnSpPr>
        <p:spPr>
          <a:xfrm>
            <a:off x="3107094" y="3429000"/>
            <a:ext cx="816905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!!Multidocument 17">
            <a:extLst>
              <a:ext uri="{FF2B5EF4-FFF2-40B4-BE49-F238E27FC236}">
                <a16:creationId xmlns:a16="http://schemas.microsoft.com/office/drawing/2014/main" id="{F86FA284-E299-4145-8B53-C1A6E62ACD93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C0AB5-AEC9-468E-964B-594E6E111CE5}"/>
              </a:ext>
            </a:extLst>
          </p:cNvPr>
          <p:cNvSpPr txBox="1"/>
          <p:nvPr/>
        </p:nvSpPr>
        <p:spPr>
          <a:xfrm>
            <a:off x="6096000" y="5726565"/>
            <a:ext cx="4742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Initiated each academic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!!Annual">
            <a:extLst>
              <a:ext uri="{FF2B5EF4-FFF2-40B4-BE49-F238E27FC236}">
                <a16:creationId xmlns:a16="http://schemas.microsoft.com/office/drawing/2014/main" id="{4B49AF45-903D-4E5B-8248-6C05B5E1842A}"/>
              </a:ext>
            </a:extLst>
          </p:cNvPr>
          <p:cNvSpPr txBox="1"/>
          <p:nvPr/>
        </p:nvSpPr>
        <p:spPr>
          <a:xfrm>
            <a:off x="1137213" y="2490211"/>
            <a:ext cx="2418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Review</a:t>
            </a:r>
          </a:p>
        </p:txBody>
      </p:sp>
      <p:sp>
        <p:nvSpPr>
          <p:cNvPr id="13" name="!!Other">
            <a:extLst>
              <a:ext uri="{FF2B5EF4-FFF2-40B4-BE49-F238E27FC236}">
                <a16:creationId xmlns:a16="http://schemas.microsoft.com/office/drawing/2014/main" id="{0F8C27C9-934A-4EC0-A3A0-25093502C165}"/>
              </a:ext>
            </a:extLst>
          </p:cNvPr>
          <p:cNvSpPr txBox="1"/>
          <p:nvPr/>
        </p:nvSpPr>
        <p:spPr>
          <a:xfrm>
            <a:off x="1178094" y="4088561"/>
            <a:ext cx="28696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Other Requests</a:t>
            </a:r>
          </a:p>
        </p:txBody>
      </p:sp>
      <p:sp>
        <p:nvSpPr>
          <p:cNvPr id="14" name="!!Legal">
            <a:extLst>
              <a:ext uri="{FF2B5EF4-FFF2-40B4-BE49-F238E27FC236}">
                <a16:creationId xmlns:a16="http://schemas.microsoft.com/office/drawing/2014/main" id="{25971BFB-6AFB-4879-886D-8E1D6F765D99}"/>
              </a:ext>
            </a:extLst>
          </p:cNvPr>
          <p:cNvSpPr txBox="1"/>
          <p:nvPr/>
        </p:nvSpPr>
        <p:spPr>
          <a:xfrm>
            <a:off x="1202006" y="3289386"/>
            <a:ext cx="2484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Legal Updates</a:t>
            </a:r>
          </a:p>
        </p:txBody>
      </p:sp>
      <p:pic>
        <p:nvPicPr>
          <p:cNvPr id="3" name="!!Schedule">
            <a:extLst>
              <a:ext uri="{FF2B5EF4-FFF2-40B4-BE49-F238E27FC236}">
                <a16:creationId xmlns:a16="http://schemas.microsoft.com/office/drawing/2014/main" id="{C41DF8B7-F4B8-4E6A-B337-1DF418B86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560" y="1882006"/>
            <a:ext cx="2156647" cy="3093988"/>
          </a:xfrm>
          <a:prstGeom prst="rect">
            <a:avLst/>
          </a:prstGeom>
        </p:spPr>
      </p:pic>
      <p:pic>
        <p:nvPicPr>
          <p:cNvPr id="6" name="!!tenplus1">
            <a:extLst>
              <a:ext uri="{FF2B5EF4-FFF2-40B4-BE49-F238E27FC236}">
                <a16:creationId xmlns:a16="http://schemas.microsoft.com/office/drawing/2014/main" id="{83AF1486-CBC7-4AE6-86F8-A5833C2A3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481" y="1931540"/>
            <a:ext cx="3223539" cy="2994920"/>
          </a:xfrm>
          <a:prstGeom prst="rect">
            <a:avLst/>
          </a:prstGeom>
        </p:spPr>
      </p:pic>
      <p:sp>
        <p:nvSpPr>
          <p:cNvPr id="20" name="!!TextBox 21">
            <a:extLst>
              <a:ext uri="{FF2B5EF4-FFF2-40B4-BE49-F238E27FC236}">
                <a16:creationId xmlns:a16="http://schemas.microsoft.com/office/drawing/2014/main" id="{DC1AA73B-F956-4127-AF96-1F7C16A5B3CB}"/>
              </a:ext>
            </a:extLst>
          </p:cNvPr>
          <p:cNvSpPr txBox="1"/>
          <p:nvPr/>
        </p:nvSpPr>
        <p:spPr>
          <a:xfrm>
            <a:off x="4424710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P&amp;P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Schedule</a:t>
            </a:r>
          </a:p>
        </p:txBody>
      </p:sp>
    </p:spTree>
    <p:extLst>
      <p:ext uri="{BB962C8B-B14F-4D97-AF65-F5344CB8AC3E}">
        <p14:creationId xmlns:p14="http://schemas.microsoft.com/office/powerpoint/2010/main" val="53655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55C0AB5-AEC9-468E-964B-594E6E111CE5}"/>
              </a:ext>
            </a:extLst>
          </p:cNvPr>
          <p:cNvSpPr txBox="1"/>
          <p:nvPr/>
        </p:nvSpPr>
        <p:spPr>
          <a:xfrm>
            <a:off x="4725089" y="2536812"/>
            <a:ext cx="358463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Discussed at PPAC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5AA3D9-DE65-4B94-BBAC-AA36A6BD4778}"/>
              </a:ext>
            </a:extLst>
          </p:cNvPr>
          <p:cNvSpPr txBox="1"/>
          <p:nvPr/>
        </p:nvSpPr>
        <p:spPr>
          <a:xfrm>
            <a:off x="4725089" y="3253212"/>
            <a:ext cx="36895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Presented to the 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2BA463-742C-4B53-B89E-C23C4929C6BC}"/>
              </a:ext>
            </a:extLst>
          </p:cNvPr>
          <p:cNvSpPr txBox="1"/>
          <p:nvPr/>
        </p:nvSpPr>
        <p:spPr>
          <a:xfrm>
            <a:off x="4725089" y="3969612"/>
            <a:ext cx="391816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Updated and maintained throughout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!!Schedule">
            <a:extLst>
              <a:ext uri="{FF2B5EF4-FFF2-40B4-BE49-F238E27FC236}">
                <a16:creationId xmlns:a16="http://schemas.microsoft.com/office/drawing/2014/main" id="{3DFC7F19-D6AE-4290-BC73-11E17432B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716" y="1645920"/>
            <a:ext cx="2485773" cy="3566160"/>
          </a:xfrm>
          <a:prstGeom prst="rect">
            <a:avLst/>
          </a:prstGeom>
        </p:spPr>
      </p:pic>
      <p:sp>
        <p:nvSpPr>
          <p:cNvPr id="19" name="!!TextBox 21">
            <a:extLst>
              <a:ext uri="{FF2B5EF4-FFF2-40B4-BE49-F238E27FC236}">
                <a16:creationId xmlns:a16="http://schemas.microsoft.com/office/drawing/2014/main" id="{02930A5A-FB6B-456C-BE5B-BF23D1C5C083}"/>
              </a:ext>
            </a:extLst>
          </p:cNvPr>
          <p:cNvSpPr txBox="1"/>
          <p:nvPr/>
        </p:nvSpPr>
        <p:spPr>
          <a:xfrm>
            <a:off x="4424710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P&amp;P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Schedule</a:t>
            </a:r>
          </a:p>
        </p:txBody>
      </p:sp>
    </p:spTree>
    <p:extLst>
      <p:ext uri="{BB962C8B-B14F-4D97-AF65-F5344CB8AC3E}">
        <p14:creationId xmlns:p14="http://schemas.microsoft.com/office/powerpoint/2010/main" val="2190656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AA3394-6813-4D0C-8649-51446FCEA8E9}"/>
              </a:ext>
            </a:extLst>
          </p:cNvPr>
          <p:cNvCxnSpPr>
            <a:cxnSpLocks/>
          </p:cNvCxnSpPr>
          <p:nvPr/>
        </p:nvCxnSpPr>
        <p:spPr>
          <a:xfrm>
            <a:off x="2140374" y="3468928"/>
            <a:ext cx="8710506" cy="133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2128FA1F-D6C9-4576-AC15-B4F8FF7D4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779" y="2933601"/>
            <a:ext cx="1274814" cy="1097280"/>
          </a:xfrm>
          <a:prstGeom prst="rect">
            <a:avLst/>
          </a:prstGeom>
        </p:spPr>
      </p:pic>
      <p:pic>
        <p:nvPicPr>
          <p:cNvPr id="12" name="!!Schedule">
            <a:extLst>
              <a:ext uri="{FF2B5EF4-FFF2-40B4-BE49-F238E27FC236}">
                <a16:creationId xmlns:a16="http://schemas.microsoft.com/office/drawing/2014/main" id="{C7C2306F-7519-43E6-AEE3-E1C77463F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705" y="2036672"/>
            <a:ext cx="1828800" cy="2623650"/>
          </a:xfrm>
          <a:prstGeom prst="rect">
            <a:avLst/>
          </a:prstGeom>
        </p:spPr>
      </p:pic>
      <p:pic>
        <p:nvPicPr>
          <p:cNvPr id="4" name="!!recommend">
            <a:extLst>
              <a:ext uri="{FF2B5EF4-FFF2-40B4-BE49-F238E27FC236}">
                <a16:creationId xmlns:a16="http://schemas.microsoft.com/office/drawing/2014/main" id="{2D876109-D8D8-4EEA-AD1D-E9D49C3883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626" y="2290847"/>
            <a:ext cx="2286000" cy="2382788"/>
          </a:xfrm>
          <a:prstGeom prst="rect">
            <a:avLst/>
          </a:prstGeom>
        </p:spPr>
      </p:pic>
      <p:sp>
        <p:nvSpPr>
          <p:cNvPr id="16" name="!!TextBox 21">
            <a:extLst>
              <a:ext uri="{FF2B5EF4-FFF2-40B4-BE49-F238E27FC236}">
                <a16:creationId xmlns:a16="http://schemas.microsoft.com/office/drawing/2014/main" id="{CFEC0D07-4BA0-4F27-BFDF-573E318FE515}"/>
              </a:ext>
            </a:extLst>
          </p:cNvPr>
          <p:cNvSpPr txBox="1"/>
          <p:nvPr/>
        </p:nvSpPr>
        <p:spPr>
          <a:xfrm>
            <a:off x="494967" y="249449"/>
            <a:ext cx="95566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Chapter Lead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&amp; Recommendation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742E04-2528-4409-954A-9074BB2B56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635" y="2880360"/>
            <a:ext cx="213381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3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197D0374-BA3B-4C71-A7E3-BF301041ED1F}"/>
              </a:ext>
            </a:extLst>
          </p:cNvPr>
          <p:cNvSpPr txBox="1"/>
          <p:nvPr/>
        </p:nvSpPr>
        <p:spPr>
          <a:xfrm>
            <a:off x="2597446" y="1997839"/>
            <a:ext cx="64925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Chapter Leads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be assigned the task of reviewing P&amp;Ps from the Review List.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encouraged to </a:t>
            </a:r>
            <a:r>
              <a:rPr lang="en-US" dirty="0">
                <a:solidFill>
                  <a:srgbClr val="FFB34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collaborate with appropriate constituent groups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m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ake Chapter Lead Recommendations based on correctness and operational feasibility.</a:t>
            </a:r>
          </a:p>
        </p:txBody>
      </p:sp>
      <p:pic>
        <p:nvPicPr>
          <p:cNvPr id="48" name="Graphic 13" descr="Man">
            <a:extLst>
              <a:ext uri="{FF2B5EF4-FFF2-40B4-BE49-F238E27FC236}">
                <a16:creationId xmlns:a16="http://schemas.microsoft.com/office/drawing/2014/main" id="{9F4DBA3A-E914-4340-A73E-9CD3ECBD837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672" y="2508652"/>
            <a:ext cx="1182739" cy="1268621"/>
          </a:xfrm>
          <a:prstGeom prst="rect">
            <a:avLst/>
          </a:prstGeom>
        </p:spPr>
      </p:pic>
      <p:pic>
        <p:nvPicPr>
          <p:cNvPr id="49" name="Graphic 107" descr="Man">
            <a:extLst>
              <a:ext uri="{FF2B5EF4-FFF2-40B4-BE49-F238E27FC236}">
                <a16:creationId xmlns:a16="http://schemas.microsoft.com/office/drawing/2014/main" id="{50BB0714-773E-4925-BC5E-6940084AE58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041" y="2508652"/>
            <a:ext cx="1182739" cy="1268621"/>
          </a:xfrm>
          <a:prstGeom prst="rect">
            <a:avLst/>
          </a:prstGeom>
        </p:spPr>
      </p:pic>
      <p:pic>
        <p:nvPicPr>
          <p:cNvPr id="4" name="!!recommend">
            <a:extLst>
              <a:ext uri="{FF2B5EF4-FFF2-40B4-BE49-F238E27FC236}">
                <a16:creationId xmlns:a16="http://schemas.microsoft.com/office/drawing/2014/main" id="{8C8B7B82-BEAA-4744-B0C2-00A43B0FEF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3162" y="1878159"/>
            <a:ext cx="2511316" cy="2617641"/>
          </a:xfrm>
          <a:prstGeom prst="rect">
            <a:avLst/>
          </a:prstGeom>
        </p:spPr>
      </p:pic>
      <p:sp>
        <p:nvSpPr>
          <p:cNvPr id="15" name="!!TextBox 21">
            <a:extLst>
              <a:ext uri="{FF2B5EF4-FFF2-40B4-BE49-F238E27FC236}">
                <a16:creationId xmlns:a16="http://schemas.microsoft.com/office/drawing/2014/main" id="{4B1874D2-872E-4705-AFC2-2ACC1E8D72E2}"/>
              </a:ext>
            </a:extLst>
          </p:cNvPr>
          <p:cNvSpPr txBox="1"/>
          <p:nvPr/>
        </p:nvSpPr>
        <p:spPr>
          <a:xfrm>
            <a:off x="494967" y="249449"/>
            <a:ext cx="95566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Chapter Lead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&amp; Recommendation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19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242445-EE17-468D-950D-E6985606C682}"/>
              </a:ext>
            </a:extLst>
          </p:cNvPr>
          <p:cNvCxnSpPr>
            <a:cxnSpLocks/>
          </p:cNvCxnSpPr>
          <p:nvPr/>
        </p:nvCxnSpPr>
        <p:spPr>
          <a:xfrm>
            <a:off x="1093894" y="3080823"/>
            <a:ext cx="9417976" cy="133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853741F-82BC-4F17-A592-25B54DA342E8}"/>
              </a:ext>
            </a:extLst>
          </p:cNvPr>
          <p:cNvSpPr/>
          <p:nvPr/>
        </p:nvSpPr>
        <p:spPr>
          <a:xfrm>
            <a:off x="3464560" y="2213099"/>
            <a:ext cx="3810000" cy="1374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0BA0AD-9F43-4F43-9B99-AA09FE37972A}"/>
              </a:ext>
            </a:extLst>
          </p:cNvPr>
          <p:cNvSpPr txBox="1"/>
          <p:nvPr/>
        </p:nvSpPr>
        <p:spPr>
          <a:xfrm>
            <a:off x="2809463" y="4880349"/>
            <a:ext cx="82423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Lead Recommendations are assigned a Review Level rating of  1, 2, or 3 and placed on the PPAC agenda</a:t>
            </a:r>
          </a:p>
        </p:txBody>
      </p:sp>
      <p:sp>
        <p:nvSpPr>
          <p:cNvPr id="14" name="!!level1">
            <a:extLst>
              <a:ext uri="{FF2B5EF4-FFF2-40B4-BE49-F238E27FC236}">
                <a16:creationId xmlns:a16="http://schemas.microsoft.com/office/drawing/2014/main" id="{62CD0136-B871-4BAD-A07F-4E3F012C023C}"/>
              </a:ext>
            </a:extLst>
          </p:cNvPr>
          <p:cNvSpPr txBox="1"/>
          <p:nvPr/>
        </p:nvSpPr>
        <p:spPr>
          <a:xfrm>
            <a:off x="3723075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!!level2">
            <a:extLst>
              <a:ext uri="{FF2B5EF4-FFF2-40B4-BE49-F238E27FC236}">
                <a16:creationId xmlns:a16="http://schemas.microsoft.com/office/drawing/2014/main" id="{7C9266AB-735C-49FB-A1C1-B4E583D5E162}"/>
              </a:ext>
            </a:extLst>
          </p:cNvPr>
          <p:cNvSpPr txBox="1"/>
          <p:nvPr/>
        </p:nvSpPr>
        <p:spPr>
          <a:xfrm>
            <a:off x="4956924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!!level3">
            <a:extLst>
              <a:ext uri="{FF2B5EF4-FFF2-40B4-BE49-F238E27FC236}">
                <a16:creationId xmlns:a16="http://schemas.microsoft.com/office/drawing/2014/main" id="{3AB992A5-1239-46B3-A156-3711262C8D49}"/>
              </a:ext>
            </a:extLst>
          </p:cNvPr>
          <p:cNvSpPr txBox="1"/>
          <p:nvPr/>
        </p:nvSpPr>
        <p:spPr>
          <a:xfrm>
            <a:off x="6190773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4" name="!!recommend">
            <a:extLst>
              <a:ext uri="{FF2B5EF4-FFF2-40B4-BE49-F238E27FC236}">
                <a16:creationId xmlns:a16="http://schemas.microsoft.com/office/drawing/2014/main" id="{D9BCC454-1FCF-438D-BDE1-242300DBC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95" y="1757452"/>
            <a:ext cx="2527599" cy="2634614"/>
          </a:xfrm>
          <a:prstGeom prst="rect">
            <a:avLst/>
          </a:prstGeom>
        </p:spPr>
      </p:pic>
      <p:pic>
        <p:nvPicPr>
          <p:cNvPr id="7" name="!!ppac">
            <a:extLst>
              <a:ext uri="{FF2B5EF4-FFF2-40B4-BE49-F238E27FC236}">
                <a16:creationId xmlns:a16="http://schemas.microsoft.com/office/drawing/2014/main" id="{B520DDFC-DF3A-44AF-94AE-C18F4360B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2901" y="2257863"/>
            <a:ext cx="1957471" cy="1645920"/>
          </a:xfrm>
          <a:prstGeom prst="rect">
            <a:avLst/>
          </a:prstGeom>
        </p:spPr>
      </p:pic>
      <p:sp>
        <p:nvSpPr>
          <p:cNvPr id="25" name="!!TextBox 21">
            <a:extLst>
              <a:ext uri="{FF2B5EF4-FFF2-40B4-BE49-F238E27FC236}">
                <a16:creationId xmlns:a16="http://schemas.microsoft.com/office/drawing/2014/main" id="{90965780-57E4-4C27-9008-76E31D400C46}"/>
              </a:ext>
            </a:extLst>
          </p:cNvPr>
          <p:cNvSpPr txBox="1"/>
          <p:nvPr/>
        </p:nvSpPr>
        <p:spPr>
          <a:xfrm>
            <a:off x="1986310" y="249449"/>
            <a:ext cx="955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Constituent Feedback to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Approval</a:t>
            </a:r>
          </a:p>
        </p:txBody>
      </p:sp>
    </p:spTree>
    <p:extLst>
      <p:ext uri="{BB962C8B-B14F-4D97-AF65-F5344CB8AC3E}">
        <p14:creationId xmlns:p14="http://schemas.microsoft.com/office/powerpoint/2010/main" val="28413458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level1">
            <a:extLst>
              <a:ext uri="{FF2B5EF4-FFF2-40B4-BE49-F238E27FC236}">
                <a16:creationId xmlns:a16="http://schemas.microsoft.com/office/drawing/2014/main" id="{CB5E0B00-0EF4-4326-865B-939D41C3D05F}"/>
              </a:ext>
            </a:extLst>
          </p:cNvPr>
          <p:cNvSpPr txBox="1"/>
          <p:nvPr/>
        </p:nvSpPr>
        <p:spPr>
          <a:xfrm>
            <a:off x="504196" y="1203556"/>
            <a:ext cx="91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A73595-B841-4F93-8785-4874F5939C66}"/>
              </a:ext>
            </a:extLst>
          </p:cNvPr>
          <p:cNvSpPr txBox="1"/>
          <p:nvPr/>
        </p:nvSpPr>
        <p:spPr>
          <a:xfrm>
            <a:off x="1592484" y="1203556"/>
            <a:ext cx="20228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INFO ONLY</a:t>
            </a:r>
            <a:endParaRPr lang="en-US" sz="20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6B8143-F092-4D4E-809C-A2ADDB5D6BA4}"/>
              </a:ext>
            </a:extLst>
          </p:cNvPr>
          <p:cNvSpPr txBox="1"/>
          <p:nvPr/>
        </p:nvSpPr>
        <p:spPr>
          <a:xfrm>
            <a:off x="1592484" y="1699508"/>
            <a:ext cx="900703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Generally consists of Chapter Lead Recommendations for P&amp;Ps which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Reviewed with no changes,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Reviewed with only minor clerical edits or legal reference changes, 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Chapters 1 and 2 BOT P&amp;Ps which are not designated 10+1.</a:t>
            </a:r>
          </a:p>
        </p:txBody>
      </p:sp>
      <p:sp>
        <p:nvSpPr>
          <p:cNvPr id="17" name="!!recommend">
            <a:extLst>
              <a:ext uri="{FF2B5EF4-FFF2-40B4-BE49-F238E27FC236}">
                <a16:creationId xmlns:a16="http://schemas.microsoft.com/office/drawing/2014/main" id="{F69F7197-FA6F-4955-B728-EFA29111089E}"/>
              </a:ext>
            </a:extLst>
          </p:cNvPr>
          <p:cNvSpPr/>
          <p:nvPr/>
        </p:nvSpPr>
        <p:spPr>
          <a:xfrm>
            <a:off x="4488367" y="4128872"/>
            <a:ext cx="6371304" cy="20672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CFEF1BD3-A2A9-4780-893F-3F3698DB32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58"/>
          <a:stretch/>
        </p:blipFill>
        <p:spPr>
          <a:xfrm>
            <a:off x="4993110" y="4249122"/>
            <a:ext cx="5682070" cy="1665911"/>
          </a:xfrm>
          <a:prstGeom prst="rect">
            <a:avLst/>
          </a:prstGeom>
          <a:effectLst/>
        </p:spPr>
      </p:pic>
      <p:sp>
        <p:nvSpPr>
          <p:cNvPr id="13" name="!!TextBox 21">
            <a:extLst>
              <a:ext uri="{FF2B5EF4-FFF2-40B4-BE49-F238E27FC236}">
                <a16:creationId xmlns:a16="http://schemas.microsoft.com/office/drawing/2014/main" id="{282C8D5F-3C40-4257-9FEB-39BED640915D}"/>
              </a:ext>
            </a:extLst>
          </p:cNvPr>
          <p:cNvSpPr txBox="1"/>
          <p:nvPr/>
        </p:nvSpPr>
        <p:spPr>
          <a:xfrm>
            <a:off x="1986310" y="249449"/>
            <a:ext cx="955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Constituent Feedback to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Approval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1BD222B-1670-494D-8047-ACF48204320B}"/>
              </a:ext>
            </a:extLst>
          </p:cNvPr>
          <p:cNvSpPr/>
          <p:nvPr/>
        </p:nvSpPr>
        <p:spPr>
          <a:xfrm>
            <a:off x="9436383" y="5685559"/>
            <a:ext cx="391744" cy="3497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FE1F94-6478-4E4E-8C4D-449428B80C2E}"/>
              </a:ext>
            </a:extLst>
          </p:cNvPr>
          <p:cNvSpPr txBox="1"/>
          <p:nvPr/>
        </p:nvSpPr>
        <p:spPr>
          <a:xfrm>
            <a:off x="4577626" y="3634999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242897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242445-EE17-468D-950D-E6985606C682}"/>
              </a:ext>
            </a:extLst>
          </p:cNvPr>
          <p:cNvCxnSpPr>
            <a:cxnSpLocks/>
          </p:cNvCxnSpPr>
          <p:nvPr/>
        </p:nvCxnSpPr>
        <p:spPr>
          <a:xfrm>
            <a:off x="1093894" y="3080823"/>
            <a:ext cx="9417976" cy="133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853741F-82BC-4F17-A592-25B54DA342E8}"/>
              </a:ext>
            </a:extLst>
          </p:cNvPr>
          <p:cNvSpPr/>
          <p:nvPr/>
        </p:nvSpPr>
        <p:spPr>
          <a:xfrm>
            <a:off x="3464560" y="2213099"/>
            <a:ext cx="3810000" cy="1374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!!level1">
            <a:extLst>
              <a:ext uri="{FF2B5EF4-FFF2-40B4-BE49-F238E27FC236}">
                <a16:creationId xmlns:a16="http://schemas.microsoft.com/office/drawing/2014/main" id="{62CD0136-B871-4BAD-A07F-4E3F012C023C}"/>
              </a:ext>
            </a:extLst>
          </p:cNvPr>
          <p:cNvSpPr txBox="1"/>
          <p:nvPr/>
        </p:nvSpPr>
        <p:spPr>
          <a:xfrm>
            <a:off x="3723075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!!level2">
            <a:extLst>
              <a:ext uri="{FF2B5EF4-FFF2-40B4-BE49-F238E27FC236}">
                <a16:creationId xmlns:a16="http://schemas.microsoft.com/office/drawing/2014/main" id="{7C9266AB-735C-49FB-A1C1-B4E583D5E162}"/>
              </a:ext>
            </a:extLst>
          </p:cNvPr>
          <p:cNvSpPr txBox="1"/>
          <p:nvPr/>
        </p:nvSpPr>
        <p:spPr>
          <a:xfrm>
            <a:off x="4956924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!!level3">
            <a:extLst>
              <a:ext uri="{FF2B5EF4-FFF2-40B4-BE49-F238E27FC236}">
                <a16:creationId xmlns:a16="http://schemas.microsoft.com/office/drawing/2014/main" id="{3AB992A5-1239-46B3-A156-3711262C8D49}"/>
              </a:ext>
            </a:extLst>
          </p:cNvPr>
          <p:cNvSpPr txBox="1"/>
          <p:nvPr/>
        </p:nvSpPr>
        <p:spPr>
          <a:xfrm>
            <a:off x="6190773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4" name="!!recommend">
            <a:extLst>
              <a:ext uri="{FF2B5EF4-FFF2-40B4-BE49-F238E27FC236}">
                <a16:creationId xmlns:a16="http://schemas.microsoft.com/office/drawing/2014/main" id="{D9BCC454-1FCF-438D-BDE1-242300DBC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95" y="1757452"/>
            <a:ext cx="2527599" cy="2634614"/>
          </a:xfrm>
          <a:prstGeom prst="rect">
            <a:avLst/>
          </a:prstGeom>
        </p:spPr>
      </p:pic>
      <p:pic>
        <p:nvPicPr>
          <p:cNvPr id="7" name="!!ppac">
            <a:extLst>
              <a:ext uri="{FF2B5EF4-FFF2-40B4-BE49-F238E27FC236}">
                <a16:creationId xmlns:a16="http://schemas.microsoft.com/office/drawing/2014/main" id="{B520DDFC-DF3A-44AF-94AE-C18F4360B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2901" y="2257863"/>
            <a:ext cx="1957471" cy="16459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65BDB9-18A9-4FFD-8290-0C7142FB8AB9}"/>
              </a:ext>
            </a:extLst>
          </p:cNvPr>
          <p:cNvSpPr txBox="1"/>
          <p:nvPr/>
        </p:nvSpPr>
        <p:spPr>
          <a:xfrm>
            <a:off x="2809463" y="4880349"/>
            <a:ext cx="82423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Lead Recommendations are assigned a Review Level rating of  1, 2, or 3 and placed on the PPAC agenda</a:t>
            </a:r>
          </a:p>
        </p:txBody>
      </p:sp>
      <p:sp>
        <p:nvSpPr>
          <p:cNvPr id="12" name="!!TextBox 21">
            <a:extLst>
              <a:ext uri="{FF2B5EF4-FFF2-40B4-BE49-F238E27FC236}">
                <a16:creationId xmlns:a16="http://schemas.microsoft.com/office/drawing/2014/main" id="{ED47FCD7-7F46-41D5-81A3-2DC9D95BC9CA}"/>
              </a:ext>
            </a:extLst>
          </p:cNvPr>
          <p:cNvSpPr txBox="1"/>
          <p:nvPr/>
        </p:nvSpPr>
        <p:spPr>
          <a:xfrm>
            <a:off x="1986310" y="249449"/>
            <a:ext cx="955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Constituent Feedback to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Approval</a:t>
            </a:r>
          </a:p>
        </p:txBody>
      </p:sp>
    </p:spTree>
    <p:extLst>
      <p:ext uri="{BB962C8B-B14F-4D97-AF65-F5344CB8AC3E}">
        <p14:creationId xmlns:p14="http://schemas.microsoft.com/office/powerpoint/2010/main" val="874431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2DF67A-30DA-5BD3-9697-68B8CFB62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91552"/>
              </p:ext>
            </p:extLst>
          </p:nvPr>
        </p:nvGraphicFramePr>
        <p:xfrm>
          <a:off x="1664786" y="1409664"/>
          <a:ext cx="10220325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0220325">
                  <a:extLst>
                    <a:ext uri="{9D8B030D-6E8A-4147-A177-3AD203B41FA5}">
                      <a16:colId xmlns:a16="http://schemas.microsoft.com/office/drawing/2014/main" val="3680604471"/>
                    </a:ext>
                  </a:extLst>
                </a:gridCol>
              </a:tblGrid>
              <a:tr h="31814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b="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Monday, 3 p.m. via Zoom, Non-Brown Act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Honor agenda and be prepared to participate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Keep discussions focused on the issues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Encourage full and open participation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Welcome and solicit diverse opinions and viewpoints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Practice active listening skills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814" marR="25814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69768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7163E2F-8DB7-7099-A9D4-B9C41ED8D22A}"/>
              </a:ext>
            </a:extLst>
          </p:cNvPr>
          <p:cNvSpPr txBox="1">
            <a:spLocks/>
          </p:cNvSpPr>
          <p:nvPr/>
        </p:nvSpPr>
        <p:spPr>
          <a:xfrm>
            <a:off x="1664786" y="623787"/>
            <a:ext cx="7662278" cy="524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Meetings</a:t>
            </a:r>
            <a:endParaRPr lang="en-US" sz="700" dirty="0"/>
          </a:p>
        </p:txBody>
      </p:sp>
      <p:pic>
        <p:nvPicPr>
          <p:cNvPr id="9" name="!!smalllogo">
            <a:extLst>
              <a:ext uri="{FF2B5EF4-FFF2-40B4-BE49-F238E27FC236}">
                <a16:creationId xmlns:a16="http://schemas.microsoft.com/office/drawing/2014/main" id="{68A8F39D-4CE2-C894-CA6B-50627027D3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5" y="520323"/>
            <a:ext cx="791644" cy="731520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CFFC320C-5E44-244C-437B-FF59FF167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-140652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336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level2">
            <a:extLst>
              <a:ext uri="{FF2B5EF4-FFF2-40B4-BE49-F238E27FC236}">
                <a16:creationId xmlns:a16="http://schemas.microsoft.com/office/drawing/2014/main" id="{CB5E0B00-0EF4-4326-865B-939D41C3D05F}"/>
              </a:ext>
            </a:extLst>
          </p:cNvPr>
          <p:cNvSpPr txBox="1"/>
          <p:nvPr/>
        </p:nvSpPr>
        <p:spPr>
          <a:xfrm>
            <a:off x="575900" y="1138012"/>
            <a:ext cx="91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A73595-B841-4F93-8785-4874F5939C66}"/>
              </a:ext>
            </a:extLst>
          </p:cNvPr>
          <p:cNvSpPr txBox="1"/>
          <p:nvPr/>
        </p:nvSpPr>
        <p:spPr>
          <a:xfrm>
            <a:off x="1664188" y="1138012"/>
            <a:ext cx="388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MINOR REVIEW (NON 10+1)</a:t>
            </a:r>
            <a:endParaRPr lang="en-US" sz="20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6B8143-F092-4D4E-809C-A2ADDB5D6BA4}"/>
              </a:ext>
            </a:extLst>
          </p:cNvPr>
          <p:cNvSpPr txBox="1"/>
          <p:nvPr/>
        </p:nvSpPr>
        <p:spPr>
          <a:xfrm>
            <a:off x="1664188" y="1633964"/>
            <a:ext cx="9007032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Generally consists of Chapter Lead Recommendations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Existing P&amp;Ps which are simple and non-controversial.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P&amp;Ps that are simple and non-controversial.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3F3EB4-F337-4518-AE75-027D7A0BAF47}"/>
              </a:ext>
            </a:extLst>
          </p:cNvPr>
          <p:cNvSpPr/>
          <p:nvPr/>
        </p:nvSpPr>
        <p:spPr>
          <a:xfrm>
            <a:off x="2470014" y="3061355"/>
            <a:ext cx="8573730" cy="33756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FF7D53-0746-4752-9EAD-2515B9691C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21" t="6298" r="7846" b="2995"/>
          <a:stretch/>
        </p:blipFill>
        <p:spPr>
          <a:xfrm>
            <a:off x="2912342" y="3559046"/>
            <a:ext cx="5978013" cy="27532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5BFDD2-124C-4639-9F3B-9DBE9380D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1373" y="3748138"/>
            <a:ext cx="1332680" cy="128016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189D6EB-EFB7-4CDF-B22C-6B9B03DE5DE4}"/>
              </a:ext>
            </a:extLst>
          </p:cNvPr>
          <p:cNvSpPr/>
          <p:nvPr/>
        </p:nvSpPr>
        <p:spPr>
          <a:xfrm>
            <a:off x="4749756" y="5245520"/>
            <a:ext cx="2397662" cy="10667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232C4C5-C4E9-4557-AD5F-A1AF7F45F6A7}"/>
              </a:ext>
            </a:extLst>
          </p:cNvPr>
          <p:cNvSpPr/>
          <p:nvPr/>
        </p:nvSpPr>
        <p:spPr>
          <a:xfrm>
            <a:off x="10238014" y="4633569"/>
            <a:ext cx="520884" cy="10667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!!TextBox 21">
            <a:extLst>
              <a:ext uri="{FF2B5EF4-FFF2-40B4-BE49-F238E27FC236}">
                <a16:creationId xmlns:a16="http://schemas.microsoft.com/office/drawing/2014/main" id="{CD7847F6-A6A9-4560-B855-F12C190C22E5}"/>
              </a:ext>
            </a:extLst>
          </p:cNvPr>
          <p:cNvSpPr txBox="1"/>
          <p:nvPr/>
        </p:nvSpPr>
        <p:spPr>
          <a:xfrm>
            <a:off x="1986310" y="249449"/>
            <a:ext cx="955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Constituent Feedback to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Approval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DEE3CF-086C-4B25-AA84-73E7B4E0C0D9}"/>
              </a:ext>
            </a:extLst>
          </p:cNvPr>
          <p:cNvSpPr txBox="1"/>
          <p:nvPr/>
        </p:nvSpPr>
        <p:spPr>
          <a:xfrm>
            <a:off x="4585488" y="2637747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569303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242445-EE17-468D-950D-E6985606C682}"/>
              </a:ext>
            </a:extLst>
          </p:cNvPr>
          <p:cNvCxnSpPr>
            <a:cxnSpLocks/>
          </p:cNvCxnSpPr>
          <p:nvPr/>
        </p:nvCxnSpPr>
        <p:spPr>
          <a:xfrm>
            <a:off x="1093894" y="3080823"/>
            <a:ext cx="9417976" cy="133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853741F-82BC-4F17-A592-25B54DA342E8}"/>
              </a:ext>
            </a:extLst>
          </p:cNvPr>
          <p:cNvSpPr/>
          <p:nvPr/>
        </p:nvSpPr>
        <p:spPr>
          <a:xfrm>
            <a:off x="3464560" y="2213099"/>
            <a:ext cx="3810000" cy="1374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!!level1">
            <a:extLst>
              <a:ext uri="{FF2B5EF4-FFF2-40B4-BE49-F238E27FC236}">
                <a16:creationId xmlns:a16="http://schemas.microsoft.com/office/drawing/2014/main" id="{62CD0136-B871-4BAD-A07F-4E3F012C023C}"/>
              </a:ext>
            </a:extLst>
          </p:cNvPr>
          <p:cNvSpPr txBox="1"/>
          <p:nvPr/>
        </p:nvSpPr>
        <p:spPr>
          <a:xfrm>
            <a:off x="3723075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!!level2">
            <a:extLst>
              <a:ext uri="{FF2B5EF4-FFF2-40B4-BE49-F238E27FC236}">
                <a16:creationId xmlns:a16="http://schemas.microsoft.com/office/drawing/2014/main" id="{7C9266AB-735C-49FB-A1C1-B4E583D5E162}"/>
              </a:ext>
            </a:extLst>
          </p:cNvPr>
          <p:cNvSpPr txBox="1"/>
          <p:nvPr/>
        </p:nvSpPr>
        <p:spPr>
          <a:xfrm>
            <a:off x="4956924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!!level3">
            <a:extLst>
              <a:ext uri="{FF2B5EF4-FFF2-40B4-BE49-F238E27FC236}">
                <a16:creationId xmlns:a16="http://schemas.microsoft.com/office/drawing/2014/main" id="{3AB992A5-1239-46B3-A156-3711262C8D49}"/>
              </a:ext>
            </a:extLst>
          </p:cNvPr>
          <p:cNvSpPr txBox="1"/>
          <p:nvPr/>
        </p:nvSpPr>
        <p:spPr>
          <a:xfrm>
            <a:off x="6190773" y="2527724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4" name="!!recommend">
            <a:extLst>
              <a:ext uri="{FF2B5EF4-FFF2-40B4-BE49-F238E27FC236}">
                <a16:creationId xmlns:a16="http://schemas.microsoft.com/office/drawing/2014/main" id="{D9BCC454-1FCF-438D-BDE1-242300DBC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95" y="1757452"/>
            <a:ext cx="2527599" cy="2634614"/>
          </a:xfrm>
          <a:prstGeom prst="rect">
            <a:avLst/>
          </a:prstGeom>
        </p:spPr>
      </p:pic>
      <p:pic>
        <p:nvPicPr>
          <p:cNvPr id="7" name="!!ppac">
            <a:extLst>
              <a:ext uri="{FF2B5EF4-FFF2-40B4-BE49-F238E27FC236}">
                <a16:creationId xmlns:a16="http://schemas.microsoft.com/office/drawing/2014/main" id="{B520DDFC-DF3A-44AF-94AE-C18F4360B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2901" y="2257863"/>
            <a:ext cx="1957471" cy="16459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96238F6-0B7F-41C9-8EA0-DE61C5F54E9D}"/>
              </a:ext>
            </a:extLst>
          </p:cNvPr>
          <p:cNvSpPr txBox="1"/>
          <p:nvPr/>
        </p:nvSpPr>
        <p:spPr>
          <a:xfrm>
            <a:off x="2809463" y="4880349"/>
            <a:ext cx="82423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Lead Recommendations are assigned a Review Level rating of  1, 2, or 3 and placed on the PPAC agenda</a:t>
            </a:r>
          </a:p>
        </p:txBody>
      </p:sp>
      <p:sp>
        <p:nvSpPr>
          <p:cNvPr id="17" name="!!TextBox 21">
            <a:extLst>
              <a:ext uri="{FF2B5EF4-FFF2-40B4-BE49-F238E27FC236}">
                <a16:creationId xmlns:a16="http://schemas.microsoft.com/office/drawing/2014/main" id="{1FD307E9-A76B-439E-93DE-3BF90AD39EB7}"/>
              </a:ext>
            </a:extLst>
          </p:cNvPr>
          <p:cNvSpPr txBox="1"/>
          <p:nvPr/>
        </p:nvSpPr>
        <p:spPr>
          <a:xfrm>
            <a:off x="1986310" y="249449"/>
            <a:ext cx="955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Constituent Feedback to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Approval</a:t>
            </a:r>
          </a:p>
        </p:txBody>
      </p:sp>
    </p:spTree>
    <p:extLst>
      <p:ext uri="{BB962C8B-B14F-4D97-AF65-F5344CB8AC3E}">
        <p14:creationId xmlns:p14="http://schemas.microsoft.com/office/powerpoint/2010/main" val="3382916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6E6EA8A-37D3-43FD-9550-D039C01DC0D0}"/>
              </a:ext>
            </a:extLst>
          </p:cNvPr>
          <p:cNvSpPr/>
          <p:nvPr/>
        </p:nvSpPr>
        <p:spPr>
          <a:xfrm>
            <a:off x="1408216" y="4971221"/>
            <a:ext cx="990053" cy="4484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!!people" descr="Group with solid fill">
            <a:extLst>
              <a:ext uri="{FF2B5EF4-FFF2-40B4-BE49-F238E27FC236}">
                <a16:creationId xmlns:a16="http://schemas.microsoft.com/office/drawing/2014/main" id="{1FBA339E-5652-4563-95C5-9CB5427913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3348" y="4958337"/>
            <a:ext cx="548640" cy="548640"/>
          </a:xfrm>
          <a:prstGeom prst="rect">
            <a:avLst/>
          </a:prstGeom>
        </p:spPr>
      </p:pic>
      <p:sp>
        <p:nvSpPr>
          <p:cNvPr id="4" name="!!level3">
            <a:extLst>
              <a:ext uri="{FF2B5EF4-FFF2-40B4-BE49-F238E27FC236}">
                <a16:creationId xmlns:a16="http://schemas.microsoft.com/office/drawing/2014/main" id="{CB5E0B00-0EF4-4326-865B-939D41C3D05F}"/>
              </a:ext>
            </a:extLst>
          </p:cNvPr>
          <p:cNvSpPr txBox="1"/>
          <p:nvPr/>
        </p:nvSpPr>
        <p:spPr>
          <a:xfrm>
            <a:off x="498025" y="1014590"/>
            <a:ext cx="91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sz="20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A73595-B841-4F93-8785-4874F5939C66}"/>
              </a:ext>
            </a:extLst>
          </p:cNvPr>
          <p:cNvSpPr txBox="1"/>
          <p:nvPr/>
        </p:nvSpPr>
        <p:spPr>
          <a:xfrm>
            <a:off x="1586313" y="1014590"/>
            <a:ext cx="388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EXTENSIVE REVIEW</a:t>
            </a:r>
            <a:endParaRPr lang="en-US" sz="20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6B8143-F092-4D4E-809C-A2ADDB5D6BA4}"/>
              </a:ext>
            </a:extLst>
          </p:cNvPr>
          <p:cNvSpPr txBox="1"/>
          <p:nvPr/>
        </p:nvSpPr>
        <p:spPr>
          <a:xfrm>
            <a:off x="1586313" y="1372776"/>
            <a:ext cx="9007032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Generally consists of Chapter Lead Recommendations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Existing P&amp;Ps with substantial changes and/or subject to 10+1.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P&amp;Ps that are controversial, complex and/or subject to 10+1.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789391-535D-4CE9-8947-FD63A993DAE0}"/>
              </a:ext>
            </a:extLst>
          </p:cNvPr>
          <p:cNvGrpSpPr/>
          <p:nvPr/>
        </p:nvGrpSpPr>
        <p:grpSpPr>
          <a:xfrm>
            <a:off x="721687" y="2813287"/>
            <a:ext cx="10748625" cy="3527994"/>
            <a:chOff x="68825" y="1366684"/>
            <a:chExt cx="13759804" cy="448351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30C6BA5-9F8A-4055-AE97-99C0E6E36DBE}"/>
                </a:ext>
              </a:extLst>
            </p:cNvPr>
            <p:cNvSpPr/>
            <p:nvPr/>
          </p:nvSpPr>
          <p:spPr>
            <a:xfrm>
              <a:off x="68825" y="1366684"/>
              <a:ext cx="13759804" cy="448351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3B3E23F-F418-46BE-BE4D-DAADBB90E7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4602"/>
            <a:stretch/>
          </p:blipFill>
          <p:spPr>
            <a:xfrm>
              <a:off x="557603" y="1640017"/>
              <a:ext cx="11076794" cy="3851299"/>
            </a:xfrm>
            <a:prstGeom prst="rect">
              <a:avLst/>
            </a:prstGeom>
          </p:spPr>
        </p:pic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59FE86A-8361-4F76-9399-6AAD171AD795}"/>
                </a:ext>
              </a:extLst>
            </p:cNvPr>
            <p:cNvSpPr/>
            <p:nvPr/>
          </p:nvSpPr>
          <p:spPr>
            <a:xfrm>
              <a:off x="2399071" y="3565666"/>
              <a:ext cx="9419303" cy="211737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A8866D-627A-4E48-A184-3697004F2048}"/>
              </a:ext>
            </a:extLst>
          </p:cNvPr>
          <p:cNvSpPr/>
          <p:nvPr/>
        </p:nvSpPr>
        <p:spPr>
          <a:xfrm>
            <a:off x="7523207" y="3059192"/>
            <a:ext cx="2397662" cy="10667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610CD8-8AD6-4728-9AB7-56CF73416C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2229" y="3858518"/>
            <a:ext cx="1144942" cy="1099819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FDC053E-7F17-4D85-B47B-7F92573C72FA}"/>
              </a:ext>
            </a:extLst>
          </p:cNvPr>
          <p:cNvSpPr/>
          <p:nvPr/>
        </p:nvSpPr>
        <p:spPr>
          <a:xfrm>
            <a:off x="11033748" y="4640900"/>
            <a:ext cx="283724" cy="7787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!!TextBox 21">
            <a:extLst>
              <a:ext uri="{FF2B5EF4-FFF2-40B4-BE49-F238E27FC236}">
                <a16:creationId xmlns:a16="http://schemas.microsoft.com/office/drawing/2014/main" id="{2F988057-3727-410E-9840-EBD18826F0FE}"/>
              </a:ext>
            </a:extLst>
          </p:cNvPr>
          <p:cNvSpPr txBox="1"/>
          <p:nvPr/>
        </p:nvSpPr>
        <p:spPr>
          <a:xfrm>
            <a:off x="1986310" y="202796"/>
            <a:ext cx="955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Constituent Feedback to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Approval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4390FD-BE75-47EF-B57A-5E9C8F4B0423}"/>
              </a:ext>
            </a:extLst>
          </p:cNvPr>
          <p:cNvSpPr txBox="1"/>
          <p:nvPr/>
        </p:nvSpPr>
        <p:spPr>
          <a:xfrm>
            <a:off x="4577146" y="2378253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26357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raphic 167" descr="Group success with solid fill">
            <a:extLst>
              <a:ext uri="{FF2B5EF4-FFF2-40B4-BE49-F238E27FC236}">
                <a16:creationId xmlns:a16="http://schemas.microsoft.com/office/drawing/2014/main" id="{B90B4865-2B13-4ABE-B038-B62B3CF39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4032" y="1947958"/>
            <a:ext cx="2286000" cy="2286000"/>
          </a:xfrm>
          <a:prstGeom prst="rect">
            <a:avLst/>
          </a:prstGeom>
        </p:spPr>
      </p:pic>
      <p:pic>
        <p:nvPicPr>
          <p:cNvPr id="170" name="!!people" descr="Group with solid fill">
            <a:extLst>
              <a:ext uri="{FF2B5EF4-FFF2-40B4-BE49-F238E27FC236}">
                <a16:creationId xmlns:a16="http://schemas.microsoft.com/office/drawing/2014/main" id="{284551DA-2F3C-415B-8108-C50E7B5B7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4032" y="1947958"/>
            <a:ext cx="2286000" cy="2286000"/>
          </a:xfrm>
          <a:prstGeom prst="rect">
            <a:avLst/>
          </a:prstGeom>
        </p:spPr>
      </p:pic>
      <p:sp>
        <p:nvSpPr>
          <p:cNvPr id="172" name="TextBox 171">
            <a:extLst>
              <a:ext uri="{FF2B5EF4-FFF2-40B4-BE49-F238E27FC236}">
                <a16:creationId xmlns:a16="http://schemas.microsoft.com/office/drawing/2014/main" id="{FABABE87-FECB-43EB-B21B-4A106929C272}"/>
              </a:ext>
            </a:extLst>
          </p:cNvPr>
          <p:cNvSpPr txBox="1"/>
          <p:nvPr/>
        </p:nvSpPr>
        <p:spPr>
          <a:xfrm>
            <a:off x="1338157" y="1947958"/>
            <a:ext cx="6364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Productively convened and conducted business </a:t>
            </a:r>
            <a:r>
              <a:rPr lang="en-US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times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70A6104-8992-4574-9F29-128B9DCA1EF5}"/>
              </a:ext>
            </a:extLst>
          </p:cNvPr>
          <p:cNvSpPr txBox="1"/>
          <p:nvPr/>
        </p:nvSpPr>
        <p:spPr>
          <a:xfrm>
            <a:off x="1338157" y="4002093"/>
            <a:ext cx="66294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Successfully processed </a:t>
            </a:r>
            <a:r>
              <a:rPr lang="en-US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items from the 2022-23 annual review list, including </a:t>
            </a:r>
            <a:r>
              <a:rPr lang="en-US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academic and professional items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CE30796-C786-4ACD-8BF2-C89832A5575F}"/>
              </a:ext>
            </a:extLst>
          </p:cNvPr>
          <p:cNvSpPr txBox="1"/>
          <p:nvPr/>
        </p:nvSpPr>
        <p:spPr>
          <a:xfrm>
            <a:off x="1338157" y="2836526"/>
            <a:ext cx="66294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Developed efficiencies and provided feedback to improve our processes</a:t>
            </a:r>
          </a:p>
        </p:txBody>
      </p:sp>
      <p:sp>
        <p:nvSpPr>
          <p:cNvPr id="11" name="!!TextBox 21">
            <a:extLst>
              <a:ext uri="{FF2B5EF4-FFF2-40B4-BE49-F238E27FC236}">
                <a16:creationId xmlns:a16="http://schemas.microsoft.com/office/drawing/2014/main" id="{355DC356-D0F4-48C3-9CAD-C0C6D7AF6841}"/>
              </a:ext>
            </a:extLst>
          </p:cNvPr>
          <p:cNvSpPr txBox="1"/>
          <p:nvPr/>
        </p:nvSpPr>
        <p:spPr>
          <a:xfrm>
            <a:off x="494967" y="249449"/>
            <a:ext cx="95566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2022-23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PPAC Wins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786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64">
            <a:extLst>
              <a:ext uri="{FF2B5EF4-FFF2-40B4-BE49-F238E27FC236}">
                <a16:creationId xmlns:a16="http://schemas.microsoft.com/office/drawing/2014/main" id="{EDB0CF32-0B2B-4F14-B699-60743BDAFA50}"/>
              </a:ext>
            </a:extLst>
          </p:cNvPr>
          <p:cNvSpPr txBox="1"/>
          <p:nvPr/>
        </p:nvSpPr>
        <p:spPr>
          <a:xfrm>
            <a:off x="2001996" y="3313524"/>
            <a:ext cx="7130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Clear backlog of CCLC Legal Updates 39, 40, 41, and 42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ABABE87-FECB-43EB-B21B-4A106929C272}"/>
              </a:ext>
            </a:extLst>
          </p:cNvPr>
          <p:cNvSpPr txBox="1"/>
          <p:nvPr/>
        </p:nvSpPr>
        <p:spPr>
          <a:xfrm>
            <a:off x="2001996" y="1778047"/>
            <a:ext cx="6364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 developing PPAC efficiencies and refining the process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70A6104-8992-4574-9F29-128B9DCA1EF5}"/>
              </a:ext>
            </a:extLst>
          </p:cNvPr>
          <p:cNvSpPr txBox="1"/>
          <p:nvPr/>
        </p:nvSpPr>
        <p:spPr>
          <a:xfrm>
            <a:off x="2001996" y="3942763"/>
            <a:ext cx="58293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Raise awareness of P&amp;P recommendation process 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CE30796-C786-4ACD-8BF2-C89832A5575F}"/>
              </a:ext>
            </a:extLst>
          </p:cNvPr>
          <p:cNvSpPr txBox="1"/>
          <p:nvPr/>
        </p:nvSpPr>
        <p:spPr>
          <a:xfrm>
            <a:off x="2001996" y="2684285"/>
            <a:ext cx="58293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 incoming members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264D92-C458-4F93-A455-EE5C02500D29}"/>
              </a:ext>
            </a:extLst>
          </p:cNvPr>
          <p:cNvSpPr txBox="1"/>
          <p:nvPr/>
        </p:nvSpPr>
        <p:spPr>
          <a:xfrm>
            <a:off x="2001996" y="4572000"/>
            <a:ext cx="6608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Anticipate two new CCLC Legal Updates, and return to 10% review cycle</a:t>
            </a:r>
          </a:p>
        </p:txBody>
      </p:sp>
      <p:sp>
        <p:nvSpPr>
          <p:cNvPr id="13" name="!!TextBox 21">
            <a:extLst>
              <a:ext uri="{FF2B5EF4-FFF2-40B4-BE49-F238E27FC236}">
                <a16:creationId xmlns:a16="http://schemas.microsoft.com/office/drawing/2014/main" id="{77A7D98E-C26D-47BA-8C4F-398E17BADD00}"/>
              </a:ext>
            </a:extLst>
          </p:cNvPr>
          <p:cNvSpPr txBox="1"/>
          <p:nvPr/>
        </p:nvSpPr>
        <p:spPr>
          <a:xfrm>
            <a:off x="3321957" y="910281"/>
            <a:ext cx="48809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2023-24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PPAC Targets</a:t>
            </a:r>
          </a:p>
        </p:txBody>
      </p:sp>
      <p:pic>
        <p:nvPicPr>
          <p:cNvPr id="3" name="!!people" descr="List with solid fill">
            <a:extLst>
              <a:ext uri="{FF2B5EF4-FFF2-40B4-BE49-F238E27FC236}">
                <a16:creationId xmlns:a16="http://schemas.microsoft.com/office/drawing/2014/main" id="{C2AC909C-6007-48DD-82FC-C45C5B4C1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5461" y="2101212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562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hite Letters"/>
          <p:cNvSpPr>
            <a:spLocks noGrp="1"/>
          </p:cNvSpPr>
          <p:nvPr>
            <p:ph type="title" idx="4294967295"/>
          </p:nvPr>
        </p:nvSpPr>
        <p:spPr>
          <a:xfrm>
            <a:off x="1580717" y="3321757"/>
            <a:ext cx="9213446" cy="569108"/>
          </a:xfrm>
        </p:spPr>
        <p:txBody>
          <a:bodyPr anchor="t">
            <a:normAutofit fontScale="90000"/>
          </a:bodyPr>
          <a:lstStyle/>
          <a:p>
            <a:r>
              <a:rPr lang="en-US" sz="3600" b="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oard</a:t>
            </a:r>
            <a:r>
              <a:rPr lang="en-US" sz="3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/>
              <a:t>P</a:t>
            </a:r>
            <a:r>
              <a:rPr lang="en-US" sz="3600" b="0" dirty="0">
                <a:solidFill>
                  <a:schemeClr val="bg1"/>
                </a:solidFill>
              </a:rPr>
              <a:t>olicies &amp; </a:t>
            </a:r>
            <a:r>
              <a:rPr lang="en-US" sz="3600" b="0" dirty="0"/>
              <a:t>P</a:t>
            </a:r>
            <a:r>
              <a:rPr lang="en-US" sz="3600" b="0" dirty="0">
                <a:solidFill>
                  <a:schemeClr val="bg1"/>
                </a:solidFill>
              </a:rPr>
              <a:t>rocedures</a:t>
            </a:r>
            <a:r>
              <a:rPr lang="en-US" sz="3600" b="0" dirty="0"/>
              <a:t> A</a:t>
            </a:r>
            <a:r>
              <a:rPr lang="en-US" sz="3600" b="0" dirty="0">
                <a:solidFill>
                  <a:schemeClr val="bg1"/>
                </a:solidFill>
              </a:rPr>
              <a:t>d-Hoc</a:t>
            </a:r>
            <a:r>
              <a:rPr lang="en-US" sz="3600" b="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3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ommittee</a:t>
            </a:r>
            <a:br>
              <a:rPr lang="en-US" sz="6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0" dirty="0"/>
            </a:br>
            <a:br>
              <a:rPr lang="en-US" sz="2400" b="0" dirty="0"/>
            </a:br>
            <a:endParaRPr lang="en-US" sz="2400" b="0" dirty="0"/>
          </a:p>
        </p:txBody>
      </p:sp>
      <p:sp>
        <p:nvSpPr>
          <p:cNvPr id="10" name="!!Title 1">
            <a:extLst>
              <a:ext uri="{FF2B5EF4-FFF2-40B4-BE49-F238E27FC236}">
                <a16:creationId xmlns:a16="http://schemas.microsoft.com/office/drawing/2014/main" id="{3A2B4801-900D-CB38-954D-7CF532C6F195}"/>
              </a:ext>
            </a:extLst>
          </p:cNvPr>
          <p:cNvSpPr txBox="1">
            <a:spLocks/>
          </p:cNvSpPr>
          <p:nvPr/>
        </p:nvSpPr>
        <p:spPr>
          <a:xfrm>
            <a:off x="1580717" y="3321757"/>
            <a:ext cx="9213446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Board Policies &amp; Procedures Ad-Hoc Committee</a:t>
            </a:r>
          </a:p>
        </p:txBody>
      </p:sp>
      <p:sp>
        <p:nvSpPr>
          <p:cNvPr id="7" name="B">
            <a:extLst>
              <a:ext uri="{FF2B5EF4-FFF2-40B4-BE49-F238E27FC236}">
                <a16:creationId xmlns:a16="http://schemas.microsoft.com/office/drawing/2014/main" id="{100DC59E-0026-47D9-4325-571D6B07F59C}"/>
              </a:ext>
            </a:extLst>
          </p:cNvPr>
          <p:cNvSpPr txBox="1">
            <a:spLocks/>
          </p:cNvSpPr>
          <p:nvPr/>
        </p:nvSpPr>
        <p:spPr>
          <a:xfrm>
            <a:off x="1580717" y="3321757"/>
            <a:ext cx="453823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B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17" name="P1">
            <a:extLst>
              <a:ext uri="{FF2B5EF4-FFF2-40B4-BE49-F238E27FC236}">
                <a16:creationId xmlns:a16="http://schemas.microsoft.com/office/drawing/2014/main" id="{469A995C-95F5-E955-1C03-80CAA89B8536}"/>
              </a:ext>
            </a:extLst>
          </p:cNvPr>
          <p:cNvSpPr txBox="1">
            <a:spLocks/>
          </p:cNvSpPr>
          <p:nvPr/>
        </p:nvSpPr>
        <p:spPr>
          <a:xfrm>
            <a:off x="2767749" y="3321757"/>
            <a:ext cx="453823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P</a:t>
            </a:r>
          </a:p>
        </p:txBody>
      </p:sp>
      <p:sp>
        <p:nvSpPr>
          <p:cNvPr id="19" name="P2">
            <a:extLst>
              <a:ext uri="{FF2B5EF4-FFF2-40B4-BE49-F238E27FC236}">
                <a16:creationId xmlns:a16="http://schemas.microsoft.com/office/drawing/2014/main" id="{74B84F85-376F-3106-9BFB-7B11F6805E93}"/>
              </a:ext>
            </a:extLst>
          </p:cNvPr>
          <p:cNvSpPr txBox="1">
            <a:spLocks/>
          </p:cNvSpPr>
          <p:nvPr/>
        </p:nvSpPr>
        <p:spPr>
          <a:xfrm>
            <a:off x="4670338" y="3321757"/>
            <a:ext cx="453823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P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20" name="A">
            <a:extLst>
              <a:ext uri="{FF2B5EF4-FFF2-40B4-BE49-F238E27FC236}">
                <a16:creationId xmlns:a16="http://schemas.microsoft.com/office/drawing/2014/main" id="{42C1FC91-4FEE-963F-A7BD-0C71CC65E8E6}"/>
              </a:ext>
            </a:extLst>
          </p:cNvPr>
          <p:cNvSpPr txBox="1">
            <a:spLocks/>
          </p:cNvSpPr>
          <p:nvPr/>
        </p:nvSpPr>
        <p:spPr>
          <a:xfrm>
            <a:off x="6840929" y="3321757"/>
            <a:ext cx="453823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A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21" name="C">
            <a:extLst>
              <a:ext uri="{FF2B5EF4-FFF2-40B4-BE49-F238E27FC236}">
                <a16:creationId xmlns:a16="http://schemas.microsoft.com/office/drawing/2014/main" id="{FADABC2D-2C27-9439-094F-669923046B4F}"/>
              </a:ext>
            </a:extLst>
          </p:cNvPr>
          <p:cNvSpPr txBox="1">
            <a:spLocks/>
          </p:cNvSpPr>
          <p:nvPr/>
        </p:nvSpPr>
        <p:spPr>
          <a:xfrm>
            <a:off x="8305165" y="3321757"/>
            <a:ext cx="453823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C</a:t>
            </a:r>
            <a:br>
              <a:rPr lang="en-US" b="0" dirty="0"/>
            </a:br>
            <a:endParaRPr lang="en-US" b="0" dirty="0"/>
          </a:p>
        </p:txBody>
      </p:sp>
      <p:pic>
        <p:nvPicPr>
          <p:cNvPr id="8" name="!!Picture 7">
            <a:extLst>
              <a:ext uri="{FF2B5EF4-FFF2-40B4-BE49-F238E27FC236}">
                <a16:creationId xmlns:a16="http://schemas.microsoft.com/office/drawing/2014/main" id="{48DB5B43-8D3F-76C7-7C07-A1F630243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57419" y="1371607"/>
            <a:ext cx="1883510" cy="1828800"/>
          </a:xfrm>
          <a:prstGeom prst="rect">
            <a:avLst/>
          </a:prstGeom>
        </p:spPr>
      </p:pic>
      <p:sp>
        <p:nvSpPr>
          <p:cNvPr id="9" name="!!BPPAC">
            <a:extLst>
              <a:ext uri="{FF2B5EF4-FFF2-40B4-BE49-F238E27FC236}">
                <a16:creationId xmlns:a16="http://schemas.microsoft.com/office/drawing/2014/main" id="{36080D2B-26BB-4152-294E-7C3EC8300A79}"/>
              </a:ext>
            </a:extLst>
          </p:cNvPr>
          <p:cNvSpPr txBox="1">
            <a:spLocks/>
          </p:cNvSpPr>
          <p:nvPr/>
        </p:nvSpPr>
        <p:spPr>
          <a:xfrm>
            <a:off x="1580717" y="3321757"/>
            <a:ext cx="1640855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BPPAC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B980D6-D042-D4E1-A6D0-9A3FCEF63C3D}"/>
              </a:ext>
            </a:extLst>
          </p:cNvPr>
          <p:cNvSpPr/>
          <p:nvPr/>
        </p:nvSpPr>
        <p:spPr>
          <a:xfrm rot="5400000">
            <a:off x="-2912039" y="2912036"/>
            <a:ext cx="6858001" cy="1033925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13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 advClick="0" advTm="2000">
        <p159:morph option="byObject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44444E-6 L -0.07474 -0.0004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7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L -0.20924 0.00047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36667 -0.0004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-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44444E-6 L -0.46471 -4.44444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  <p:bldP spid="17" grpId="0"/>
      <p:bldP spid="19" grpId="0"/>
      <p:bldP spid="20" grpId="0"/>
      <p:bldP spid="21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CD9F34F-6F3C-834F-C360-660CD29B405D}"/>
              </a:ext>
            </a:extLst>
          </p:cNvPr>
          <p:cNvSpPr/>
          <p:nvPr/>
        </p:nvSpPr>
        <p:spPr>
          <a:xfrm rot="10800000">
            <a:off x="0" y="5509161"/>
            <a:ext cx="12192000" cy="1033925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!!Picture 7">
            <a:extLst>
              <a:ext uri="{FF2B5EF4-FFF2-40B4-BE49-F238E27FC236}">
                <a16:creationId xmlns:a16="http://schemas.microsoft.com/office/drawing/2014/main" id="{8E2D32E4-6A90-705F-17FB-E2F807DF2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598" y="5423835"/>
            <a:ext cx="1204579" cy="1204579"/>
          </a:xfrm>
          <a:prstGeom prst="rect">
            <a:avLst/>
          </a:prstGeom>
        </p:spPr>
      </p:pic>
      <p:sp>
        <p:nvSpPr>
          <p:cNvPr id="13" name="!!BPPAC">
            <a:extLst>
              <a:ext uri="{FF2B5EF4-FFF2-40B4-BE49-F238E27FC236}">
                <a16:creationId xmlns:a16="http://schemas.microsoft.com/office/drawing/2014/main" id="{115D064F-0DE2-59ED-0C08-5BCE77FD852F}"/>
              </a:ext>
            </a:extLst>
          </p:cNvPr>
          <p:cNvSpPr txBox="1">
            <a:spLocks/>
          </p:cNvSpPr>
          <p:nvPr/>
        </p:nvSpPr>
        <p:spPr>
          <a:xfrm>
            <a:off x="1592147" y="5847787"/>
            <a:ext cx="1640855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CCCCCC"/>
                </a:solidFill>
              </a:rPr>
              <a:t>BPPAC</a:t>
            </a:r>
          </a:p>
        </p:txBody>
      </p:sp>
      <p:sp>
        <p:nvSpPr>
          <p:cNvPr id="16" name="!!Title 1">
            <a:extLst>
              <a:ext uri="{FF2B5EF4-FFF2-40B4-BE49-F238E27FC236}">
                <a16:creationId xmlns:a16="http://schemas.microsoft.com/office/drawing/2014/main" id="{7FD11813-6EDA-46AC-0652-8B4841C63881}"/>
              </a:ext>
            </a:extLst>
          </p:cNvPr>
          <p:cNvSpPr txBox="1">
            <a:spLocks/>
          </p:cNvSpPr>
          <p:nvPr/>
        </p:nvSpPr>
        <p:spPr>
          <a:xfrm>
            <a:off x="449839" y="149450"/>
            <a:ext cx="9257237" cy="8685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400" b="0" dirty="0"/>
          </a:p>
          <a:p>
            <a:r>
              <a:rPr lang="en-US" b="0" dirty="0">
                <a:solidFill>
                  <a:srgbClr val="CCCCCC"/>
                </a:solidFill>
              </a:rPr>
              <a:t>How are P&amp;Ps reviewed?</a:t>
            </a:r>
            <a:endParaRPr lang="en-US" sz="2800" b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0C6AE8-EC92-C272-1916-27C86581F2E8}"/>
              </a:ext>
            </a:extLst>
          </p:cNvPr>
          <p:cNvSpPr txBox="1">
            <a:spLocks/>
          </p:cNvSpPr>
          <p:nvPr/>
        </p:nvSpPr>
        <p:spPr>
          <a:xfrm>
            <a:off x="1855615" y="4395194"/>
            <a:ext cx="8820542" cy="15356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500" b="0" dirty="0">
              <a:ea typeface="+mn-ea"/>
            </a:endParaRPr>
          </a:p>
        </p:txBody>
      </p:sp>
      <p:sp>
        <p:nvSpPr>
          <p:cNvPr id="11" name="!!Title 1">
            <a:extLst>
              <a:ext uri="{FF2B5EF4-FFF2-40B4-BE49-F238E27FC236}">
                <a16:creationId xmlns:a16="http://schemas.microsoft.com/office/drawing/2014/main" id="{3954D8F0-FB8C-77AE-31E5-07FD277893BD}"/>
              </a:ext>
            </a:extLst>
          </p:cNvPr>
          <p:cNvSpPr txBox="1">
            <a:spLocks/>
          </p:cNvSpPr>
          <p:nvPr/>
        </p:nvSpPr>
        <p:spPr>
          <a:xfrm>
            <a:off x="3004870" y="1431559"/>
            <a:ext cx="7536662" cy="3185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b="0" dirty="0"/>
              <a:t>Policies &amp; Procedures Advisory Committee (</a:t>
            </a:r>
            <a:r>
              <a:rPr lang="en-US" sz="2400" b="0" dirty="0">
                <a:solidFill>
                  <a:srgbClr val="FBB823"/>
                </a:solidFill>
              </a:rPr>
              <a:t>PPAC</a:t>
            </a:r>
            <a:r>
              <a:rPr lang="en-US" sz="2400" b="0" dirty="0"/>
              <a:t>)</a:t>
            </a:r>
          </a:p>
          <a:p>
            <a:endParaRPr lang="en-US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Charged with updating, creating, developing, and </a:t>
            </a:r>
            <a:r>
              <a:rPr lang="en-US" sz="2400" b="0" u="sng" dirty="0"/>
              <a:t>systematically</a:t>
            </a:r>
            <a:r>
              <a:rPr lang="en-US" sz="2400" b="0" dirty="0"/>
              <a:t> reviewing Board Policies and Administrative Procedures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/>
              <a:t>Reports to Chancellor’s Council</a:t>
            </a:r>
          </a:p>
          <a:p>
            <a:endParaRPr lang="en-US" sz="2400" b="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/>
              <a:t>Forwards to Board of Trustees for approval</a:t>
            </a:r>
          </a:p>
        </p:txBody>
      </p:sp>
      <p:pic>
        <p:nvPicPr>
          <p:cNvPr id="15" name="!!ppac">
            <a:extLst>
              <a:ext uri="{FF2B5EF4-FFF2-40B4-BE49-F238E27FC236}">
                <a16:creationId xmlns:a16="http://schemas.microsoft.com/office/drawing/2014/main" id="{93C87603-023D-FE6B-C1A0-9E3C2E460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11" y="2050205"/>
            <a:ext cx="1957471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40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29959C-E4A5-7F3E-0FB5-F83C4B124175}"/>
              </a:ext>
            </a:extLst>
          </p:cNvPr>
          <p:cNvSpPr/>
          <p:nvPr/>
        </p:nvSpPr>
        <p:spPr>
          <a:xfrm rot="10800000">
            <a:off x="-112676" y="4605429"/>
            <a:ext cx="12304676" cy="392212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!!Picture 7">
            <a:extLst>
              <a:ext uri="{FF2B5EF4-FFF2-40B4-BE49-F238E27FC236}">
                <a16:creationId xmlns:a16="http://schemas.microsoft.com/office/drawing/2014/main" id="{8E2D32E4-6A90-705F-17FB-E2F807DF2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598" y="5423835"/>
            <a:ext cx="1204579" cy="1204579"/>
          </a:xfrm>
          <a:prstGeom prst="rect">
            <a:avLst/>
          </a:prstGeom>
        </p:spPr>
      </p:pic>
      <p:sp>
        <p:nvSpPr>
          <p:cNvPr id="13" name="!!BPPAC">
            <a:extLst>
              <a:ext uri="{FF2B5EF4-FFF2-40B4-BE49-F238E27FC236}">
                <a16:creationId xmlns:a16="http://schemas.microsoft.com/office/drawing/2014/main" id="{115D064F-0DE2-59ED-0C08-5BCE77FD852F}"/>
              </a:ext>
            </a:extLst>
          </p:cNvPr>
          <p:cNvSpPr txBox="1">
            <a:spLocks/>
          </p:cNvSpPr>
          <p:nvPr/>
        </p:nvSpPr>
        <p:spPr>
          <a:xfrm>
            <a:off x="1592147" y="5847787"/>
            <a:ext cx="1640855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CCCCCC"/>
                </a:solidFill>
              </a:rPr>
              <a:t>BPPAC</a:t>
            </a:r>
          </a:p>
        </p:txBody>
      </p:sp>
      <p:sp>
        <p:nvSpPr>
          <p:cNvPr id="16" name="!!Title 1">
            <a:extLst>
              <a:ext uri="{FF2B5EF4-FFF2-40B4-BE49-F238E27FC236}">
                <a16:creationId xmlns:a16="http://schemas.microsoft.com/office/drawing/2014/main" id="{7FD11813-6EDA-46AC-0652-8B4841C63881}"/>
              </a:ext>
            </a:extLst>
          </p:cNvPr>
          <p:cNvSpPr txBox="1">
            <a:spLocks/>
          </p:cNvSpPr>
          <p:nvPr/>
        </p:nvSpPr>
        <p:spPr>
          <a:xfrm>
            <a:off x="449839" y="1464623"/>
            <a:ext cx="10304860" cy="9610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b="0" dirty="0"/>
              <a:t>Separated by chapters with assigned leads who are charged with facilitating general correctness and operational feasibility</a:t>
            </a:r>
          </a:p>
        </p:txBody>
      </p:sp>
      <p:sp>
        <p:nvSpPr>
          <p:cNvPr id="6" name="!!Title 1">
            <a:extLst>
              <a:ext uri="{FF2B5EF4-FFF2-40B4-BE49-F238E27FC236}">
                <a16:creationId xmlns:a16="http://schemas.microsoft.com/office/drawing/2014/main" id="{DA4C4E29-2112-34E7-B6AE-4057DEBEC63A}"/>
              </a:ext>
            </a:extLst>
          </p:cNvPr>
          <p:cNvSpPr txBox="1">
            <a:spLocks/>
          </p:cNvSpPr>
          <p:nvPr/>
        </p:nvSpPr>
        <p:spPr>
          <a:xfrm>
            <a:off x="449839" y="149450"/>
            <a:ext cx="9257237" cy="8685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400" b="0" dirty="0"/>
          </a:p>
          <a:p>
            <a:r>
              <a:rPr lang="en-US" b="0" dirty="0">
                <a:solidFill>
                  <a:srgbClr val="CCCCCC"/>
                </a:solidFill>
              </a:rPr>
              <a:t>Chapter Leads</a:t>
            </a:r>
            <a:endParaRPr lang="en-US" sz="2800" b="0" dirty="0"/>
          </a:p>
        </p:txBody>
      </p:sp>
      <p:graphicFrame>
        <p:nvGraphicFramePr>
          <p:cNvPr id="9" name="!!Table 26">
            <a:extLst>
              <a:ext uri="{FF2B5EF4-FFF2-40B4-BE49-F238E27FC236}">
                <a16:creationId xmlns:a16="http://schemas.microsoft.com/office/drawing/2014/main" id="{C35101B8-9D79-DC7E-136D-8ED9EF3B59E4}"/>
              </a:ext>
            </a:extLst>
          </p:cNvPr>
          <p:cNvGraphicFramePr>
            <a:graphicFrameLocks noGrp="1"/>
          </p:cNvGraphicFramePr>
          <p:nvPr/>
        </p:nvGraphicFramePr>
        <p:xfrm>
          <a:off x="3386972" y="2617900"/>
          <a:ext cx="8220828" cy="381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207">
                  <a:extLst>
                    <a:ext uri="{9D8B030D-6E8A-4147-A177-3AD203B41FA5}">
                      <a16:colId xmlns:a16="http://schemas.microsoft.com/office/drawing/2014/main" val="3684859911"/>
                    </a:ext>
                  </a:extLst>
                </a:gridCol>
                <a:gridCol w="2055207">
                  <a:extLst>
                    <a:ext uri="{9D8B030D-6E8A-4147-A177-3AD203B41FA5}">
                      <a16:colId xmlns:a16="http://schemas.microsoft.com/office/drawing/2014/main" val="2275223669"/>
                    </a:ext>
                  </a:extLst>
                </a:gridCol>
                <a:gridCol w="2055207">
                  <a:extLst>
                    <a:ext uri="{9D8B030D-6E8A-4147-A177-3AD203B41FA5}">
                      <a16:colId xmlns:a16="http://schemas.microsoft.com/office/drawing/2014/main" val="1941590818"/>
                    </a:ext>
                  </a:extLst>
                </a:gridCol>
                <a:gridCol w="2055207">
                  <a:extLst>
                    <a:ext uri="{9D8B030D-6E8A-4147-A177-3AD203B41FA5}">
                      <a16:colId xmlns:a16="http://schemas.microsoft.com/office/drawing/2014/main" val="1457272574"/>
                    </a:ext>
                  </a:extLst>
                </a:gridCol>
              </a:tblGrid>
              <a:tr h="18160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Chapters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000" b="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Leads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4E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The District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Chancellor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Board of Trustees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</a:t>
                      </a:r>
                    </a:p>
                    <a:p>
                      <a:pPr algn="ctr"/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Chancellor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General Institution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Chancellor, </a:t>
                      </a:r>
                    </a:p>
                    <a:p>
                      <a:pPr algn="ctr"/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Chancellor’s Cabinet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92347"/>
                  </a:ext>
                </a:extLst>
              </a:tr>
              <a:tr h="199559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Academic Affairs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Chancellor’s Designee &amp; Academic Senate Presidents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Student Services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Chancellor’s Designee &amp; Academic Senate Presidents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Business &amp; Fiscal Services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Vice Chancellor &amp;</a:t>
                      </a:r>
                    </a:p>
                    <a:p>
                      <a:pPr algn="ctr"/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 Presidents of Admin Services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Human Resources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 Chancellor of Human Resources &amp; Police Services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7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156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29959C-E4A5-7F3E-0FB5-F83C4B124175}"/>
              </a:ext>
            </a:extLst>
          </p:cNvPr>
          <p:cNvSpPr/>
          <p:nvPr/>
        </p:nvSpPr>
        <p:spPr>
          <a:xfrm rot="10800000">
            <a:off x="0" y="5509161"/>
            <a:ext cx="12192000" cy="1033925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!!Picture 7">
            <a:extLst>
              <a:ext uri="{FF2B5EF4-FFF2-40B4-BE49-F238E27FC236}">
                <a16:creationId xmlns:a16="http://schemas.microsoft.com/office/drawing/2014/main" id="{8E2D32E4-6A90-705F-17FB-E2F807DF2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598" y="5423835"/>
            <a:ext cx="1204579" cy="1204579"/>
          </a:xfrm>
          <a:prstGeom prst="rect">
            <a:avLst/>
          </a:prstGeom>
        </p:spPr>
      </p:pic>
      <p:sp>
        <p:nvSpPr>
          <p:cNvPr id="13" name="!!BPPAC">
            <a:extLst>
              <a:ext uri="{FF2B5EF4-FFF2-40B4-BE49-F238E27FC236}">
                <a16:creationId xmlns:a16="http://schemas.microsoft.com/office/drawing/2014/main" id="{115D064F-0DE2-59ED-0C08-5BCE77FD852F}"/>
              </a:ext>
            </a:extLst>
          </p:cNvPr>
          <p:cNvSpPr txBox="1">
            <a:spLocks/>
          </p:cNvSpPr>
          <p:nvPr/>
        </p:nvSpPr>
        <p:spPr>
          <a:xfrm>
            <a:off x="1592147" y="5847787"/>
            <a:ext cx="1640855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CCCCCC"/>
                </a:solidFill>
              </a:rPr>
              <a:t>BPPAC</a:t>
            </a:r>
          </a:p>
        </p:txBody>
      </p:sp>
      <p:pic>
        <p:nvPicPr>
          <p:cNvPr id="14" name="!!Graphic 12">
            <a:extLst>
              <a:ext uri="{FF2B5EF4-FFF2-40B4-BE49-F238E27FC236}">
                <a16:creationId xmlns:a16="http://schemas.microsoft.com/office/drawing/2014/main" id="{4B604D63-6653-66C6-9A0B-9476EE3E2F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1918" y="2086403"/>
            <a:ext cx="1901084" cy="2460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!!Picture 2">
            <a:extLst>
              <a:ext uri="{FF2B5EF4-FFF2-40B4-BE49-F238E27FC236}">
                <a16:creationId xmlns:a16="http://schemas.microsoft.com/office/drawing/2014/main" id="{0BFE5AC8-82BD-53D8-F6E3-AF8C329BE1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5886" y="1472403"/>
            <a:ext cx="1901082" cy="2460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!!Title 1">
            <a:extLst>
              <a:ext uri="{FF2B5EF4-FFF2-40B4-BE49-F238E27FC236}">
                <a16:creationId xmlns:a16="http://schemas.microsoft.com/office/drawing/2014/main" id="{7FD11813-6EDA-46AC-0652-8B4841C63881}"/>
              </a:ext>
            </a:extLst>
          </p:cNvPr>
          <p:cNvSpPr txBox="1">
            <a:spLocks/>
          </p:cNvSpPr>
          <p:nvPr/>
        </p:nvSpPr>
        <p:spPr>
          <a:xfrm>
            <a:off x="3808547" y="1619818"/>
            <a:ext cx="8048836" cy="30574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b="0" dirty="0"/>
              <a:t>The BPPAC will consist of less than a quorum of trustees and will meet at various times, based on availability, to work on:</a:t>
            </a:r>
          </a:p>
          <a:p>
            <a:endParaRPr lang="en-US" sz="2400" b="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Prioritizing the annual review list,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Reviewing </a:t>
            </a:r>
            <a:r>
              <a:rPr lang="en-US" sz="2400" dirty="0">
                <a:solidFill>
                  <a:srgbClr val="FBB8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1: The District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policies,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Reviewing </a:t>
            </a:r>
            <a:r>
              <a:rPr lang="en-US" sz="2400" dirty="0">
                <a:solidFill>
                  <a:srgbClr val="FBB8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2: Board of Trustees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policies.</a:t>
            </a:r>
            <a:endParaRPr lang="en-US" sz="2800" b="0" dirty="0"/>
          </a:p>
        </p:txBody>
      </p:sp>
      <p:sp>
        <p:nvSpPr>
          <p:cNvPr id="3" name="!!Title 1">
            <a:extLst>
              <a:ext uri="{FF2B5EF4-FFF2-40B4-BE49-F238E27FC236}">
                <a16:creationId xmlns:a16="http://schemas.microsoft.com/office/drawing/2014/main" id="{F18E3ECC-4317-2AC7-F60F-A1D5DBA48CD3}"/>
              </a:ext>
            </a:extLst>
          </p:cNvPr>
          <p:cNvSpPr txBox="1">
            <a:spLocks/>
          </p:cNvSpPr>
          <p:nvPr/>
        </p:nvSpPr>
        <p:spPr>
          <a:xfrm>
            <a:off x="233597" y="218831"/>
            <a:ext cx="10888359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CCCCCC"/>
                </a:solidFill>
              </a:rPr>
              <a:t>Board Policies &amp; Procedures Ad-Hoc Committee Charge</a:t>
            </a:r>
          </a:p>
        </p:txBody>
      </p:sp>
    </p:spTree>
    <p:extLst>
      <p:ext uri="{BB962C8B-B14F-4D97-AF65-F5344CB8AC3E}">
        <p14:creationId xmlns:p14="http://schemas.microsoft.com/office/powerpoint/2010/main" val="1326132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F14F4EE-A0D4-C73C-994E-888402273B29}"/>
              </a:ext>
            </a:extLst>
          </p:cNvPr>
          <p:cNvSpPr/>
          <p:nvPr/>
        </p:nvSpPr>
        <p:spPr>
          <a:xfrm rot="10800000">
            <a:off x="69105" y="3226614"/>
            <a:ext cx="11538578" cy="167192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23525F1-9938-275F-5C27-51B11DB06BE0}"/>
              </a:ext>
            </a:extLst>
          </p:cNvPr>
          <p:cNvSpPr/>
          <p:nvPr/>
        </p:nvSpPr>
        <p:spPr>
          <a:xfrm rot="5400000">
            <a:off x="11554463" y="3064248"/>
            <a:ext cx="626270" cy="514435"/>
          </a:xfrm>
          <a:prstGeom prst="triangle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!!recommend">
            <a:extLst>
              <a:ext uri="{FF2B5EF4-FFF2-40B4-BE49-F238E27FC236}">
                <a16:creationId xmlns:a16="http://schemas.microsoft.com/office/drawing/2014/main" id="{84EBB06D-D7D5-DCEA-44F7-47A37622E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228" y="2007968"/>
            <a:ext cx="2527599" cy="26346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C93DA5-0A9C-8D12-9074-C650705FF99D}"/>
              </a:ext>
            </a:extLst>
          </p:cNvPr>
          <p:cNvSpPr/>
          <p:nvPr/>
        </p:nvSpPr>
        <p:spPr>
          <a:xfrm>
            <a:off x="7356786" y="2606668"/>
            <a:ext cx="914400" cy="1374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!!level2">
            <a:extLst>
              <a:ext uri="{FF2B5EF4-FFF2-40B4-BE49-F238E27FC236}">
                <a16:creationId xmlns:a16="http://schemas.microsoft.com/office/drawing/2014/main" id="{D123E804-4656-3D3C-2899-7DB55A7743C8}"/>
              </a:ext>
            </a:extLst>
          </p:cNvPr>
          <p:cNvSpPr txBox="1"/>
          <p:nvPr/>
        </p:nvSpPr>
        <p:spPr>
          <a:xfrm>
            <a:off x="7356786" y="2862970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!!Title 1">
            <a:extLst>
              <a:ext uri="{FF2B5EF4-FFF2-40B4-BE49-F238E27FC236}">
                <a16:creationId xmlns:a16="http://schemas.microsoft.com/office/drawing/2014/main" id="{A2D257C4-CB0C-DD1F-E8E3-7E9A71962566}"/>
              </a:ext>
            </a:extLst>
          </p:cNvPr>
          <p:cNvSpPr txBox="1">
            <a:spLocks/>
          </p:cNvSpPr>
          <p:nvPr/>
        </p:nvSpPr>
        <p:spPr>
          <a:xfrm>
            <a:off x="462810" y="229586"/>
            <a:ext cx="9257237" cy="8685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400" b="0" dirty="0"/>
          </a:p>
          <a:p>
            <a:r>
              <a:rPr lang="en-US" b="0" dirty="0">
                <a:solidFill>
                  <a:srgbClr val="CCCCCC"/>
                </a:solidFill>
              </a:rPr>
              <a:t>Process for Chapter 1 and Chapter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422C5B-58E9-8D39-E20C-C66F92476A92}"/>
              </a:ext>
            </a:extLst>
          </p:cNvPr>
          <p:cNvSpPr txBox="1"/>
          <p:nvPr/>
        </p:nvSpPr>
        <p:spPr>
          <a:xfrm>
            <a:off x="3365150" y="4620454"/>
            <a:ext cx="8897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BB8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*P&amp;P 2410 and 2510 are 10+1 and need to be assigned a different review level.</a:t>
            </a:r>
          </a:p>
        </p:txBody>
      </p:sp>
      <p:pic>
        <p:nvPicPr>
          <p:cNvPr id="14" name="!!ppac">
            <a:extLst>
              <a:ext uri="{FF2B5EF4-FFF2-40B4-BE49-F238E27FC236}">
                <a16:creationId xmlns:a16="http://schemas.microsoft.com/office/drawing/2014/main" id="{44F07052-11DA-7175-4B62-86A24EF65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2960" y="2550204"/>
            <a:ext cx="1957471" cy="164592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73B4BCE-55AB-807B-423F-62FE9C2B8125}"/>
              </a:ext>
            </a:extLst>
          </p:cNvPr>
          <p:cNvSpPr/>
          <p:nvPr/>
        </p:nvSpPr>
        <p:spPr>
          <a:xfrm>
            <a:off x="3165818" y="2601090"/>
            <a:ext cx="3419194" cy="1374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!!Table 26">
            <a:extLst>
              <a:ext uri="{FF2B5EF4-FFF2-40B4-BE49-F238E27FC236}">
                <a16:creationId xmlns:a16="http://schemas.microsoft.com/office/drawing/2014/main" id="{D6DEB45D-5705-F904-3DFA-51F82F47413B}"/>
              </a:ext>
            </a:extLst>
          </p:cNvPr>
          <p:cNvGraphicFramePr>
            <a:graphicFrameLocks noGrp="1"/>
          </p:cNvGraphicFramePr>
          <p:nvPr/>
        </p:nvGraphicFramePr>
        <p:xfrm>
          <a:off x="3293714" y="2606668"/>
          <a:ext cx="3151928" cy="124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964">
                  <a:extLst>
                    <a:ext uri="{9D8B030D-6E8A-4147-A177-3AD203B41FA5}">
                      <a16:colId xmlns:a16="http://schemas.microsoft.com/office/drawing/2014/main" val="3228944509"/>
                    </a:ext>
                  </a:extLst>
                </a:gridCol>
                <a:gridCol w="1575964">
                  <a:extLst>
                    <a:ext uri="{9D8B030D-6E8A-4147-A177-3AD203B41FA5}">
                      <a16:colId xmlns:a16="http://schemas.microsoft.com/office/drawing/2014/main" val="2044864841"/>
                    </a:ext>
                  </a:extLst>
                </a:gridCol>
              </a:tblGrid>
              <a:tr h="12418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b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District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b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Trustees*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13390"/>
                  </a:ext>
                </a:extLst>
              </a:tr>
            </a:tbl>
          </a:graphicData>
        </a:graphic>
      </p:graphicFrame>
      <p:pic>
        <p:nvPicPr>
          <p:cNvPr id="2" name="!!Picture 7">
            <a:extLst>
              <a:ext uri="{FF2B5EF4-FFF2-40B4-BE49-F238E27FC236}">
                <a16:creationId xmlns:a16="http://schemas.microsoft.com/office/drawing/2014/main" id="{691C890D-E08B-8414-B4F5-9872AC7D01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598" y="5423835"/>
            <a:ext cx="1204579" cy="1204579"/>
          </a:xfrm>
          <a:prstGeom prst="rect">
            <a:avLst/>
          </a:prstGeom>
        </p:spPr>
      </p:pic>
      <p:sp>
        <p:nvSpPr>
          <p:cNvPr id="8" name="!!BPPAC">
            <a:extLst>
              <a:ext uri="{FF2B5EF4-FFF2-40B4-BE49-F238E27FC236}">
                <a16:creationId xmlns:a16="http://schemas.microsoft.com/office/drawing/2014/main" id="{05490230-8190-F4DE-E80E-071ADD6F24B6}"/>
              </a:ext>
            </a:extLst>
          </p:cNvPr>
          <p:cNvSpPr txBox="1">
            <a:spLocks/>
          </p:cNvSpPr>
          <p:nvPr/>
        </p:nvSpPr>
        <p:spPr>
          <a:xfrm>
            <a:off x="1592147" y="5847787"/>
            <a:ext cx="1640855" cy="569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CCCCCC"/>
                </a:solidFill>
              </a:rPr>
              <a:t>BPPAC</a:t>
            </a:r>
          </a:p>
        </p:txBody>
      </p:sp>
    </p:spTree>
    <p:extLst>
      <p:ext uri="{BB962C8B-B14F-4D97-AF65-F5344CB8AC3E}">
        <p14:creationId xmlns:p14="http://schemas.microsoft.com/office/powerpoint/2010/main" val="1127706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2DF67A-30DA-5BD3-9697-68B8CFB62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502128"/>
              </p:ext>
            </p:extLst>
          </p:nvPr>
        </p:nvGraphicFramePr>
        <p:xfrm>
          <a:off x="902786" y="1609689"/>
          <a:ext cx="10220325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10220325">
                  <a:extLst>
                    <a:ext uri="{9D8B030D-6E8A-4147-A177-3AD203B41FA5}">
                      <a16:colId xmlns:a16="http://schemas.microsoft.com/office/drawing/2014/main" val="3680604471"/>
                    </a:ext>
                  </a:extLst>
                </a:gridCol>
              </a:tblGrid>
              <a:tr h="3181421"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Maintain focus based on SBCCD strategic priorities rather than personal, constituency or college interests.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Represent constituency with accuracy and truthfulness, presenting information completely and not selectively withholding information.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Communicate a clear understanding of the issues and any PPAC recommendations to your constituency.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Solicit input from and disseminate information to your constituency group.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Ensure that interactions within and outside meetings are consistent with expectations of discretion and respect for individual and institutional integrity.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Honor and acknowledge contributions of individuals as well as the accomplishments of the whole team, regardless of the level of controversy in the discussion or its outcome. </a:t>
                      </a:r>
                    </a:p>
                  </a:txBody>
                  <a:tcPr marL="25814" marR="25814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69768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7163E2F-8DB7-7099-A9D4-B9C41ED8D22A}"/>
              </a:ext>
            </a:extLst>
          </p:cNvPr>
          <p:cNvSpPr txBox="1">
            <a:spLocks/>
          </p:cNvSpPr>
          <p:nvPr/>
        </p:nvSpPr>
        <p:spPr>
          <a:xfrm>
            <a:off x="1664786" y="623787"/>
            <a:ext cx="7662278" cy="524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Representation</a:t>
            </a:r>
            <a:endParaRPr lang="en-US" sz="700" dirty="0"/>
          </a:p>
        </p:txBody>
      </p:sp>
      <p:pic>
        <p:nvPicPr>
          <p:cNvPr id="2" name="!!smalllogo">
            <a:extLst>
              <a:ext uri="{FF2B5EF4-FFF2-40B4-BE49-F238E27FC236}">
                <a16:creationId xmlns:a16="http://schemas.microsoft.com/office/drawing/2014/main" id="{DFDF3D82-FD55-B1F9-DFF6-DE969BFB6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5" y="520323"/>
            <a:ext cx="79164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8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!!TextBox 21">
            <a:extLst>
              <a:ext uri="{FF2B5EF4-FFF2-40B4-BE49-F238E27FC236}">
                <a16:creationId xmlns:a16="http://schemas.microsoft.com/office/drawing/2014/main" id="{77A7D98E-C26D-47BA-8C4F-398E17BADD00}"/>
              </a:ext>
            </a:extLst>
          </p:cNvPr>
          <p:cNvSpPr txBox="1"/>
          <p:nvPr/>
        </p:nvSpPr>
        <p:spPr>
          <a:xfrm>
            <a:off x="2658697" y="2463302"/>
            <a:ext cx="70849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Looking forward to another great year!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Thank you,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4" name="!!people">
            <a:extLst>
              <a:ext uri="{FF2B5EF4-FFF2-40B4-BE49-F238E27FC236}">
                <a16:creationId xmlns:a16="http://schemas.microsoft.com/office/drawing/2014/main" id="{7204277A-F2EB-499A-BF94-85D6B5420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448" y="3673150"/>
            <a:ext cx="1032524" cy="95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46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2DF67A-30DA-5BD3-9697-68B8CFB62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02631"/>
              </p:ext>
            </p:extLst>
          </p:nvPr>
        </p:nvGraphicFramePr>
        <p:xfrm>
          <a:off x="902786" y="1609689"/>
          <a:ext cx="10220325" cy="3181421"/>
        </p:xfrm>
        <a:graphic>
          <a:graphicData uri="http://schemas.openxmlformats.org/drawingml/2006/table">
            <a:tbl>
              <a:tblPr firstRow="1" firstCol="1" bandRow="1"/>
              <a:tblGrid>
                <a:gridCol w="10220325">
                  <a:extLst>
                    <a:ext uri="{9D8B030D-6E8A-4147-A177-3AD203B41FA5}">
                      <a16:colId xmlns:a16="http://schemas.microsoft.com/office/drawing/2014/main" val="3680604471"/>
                    </a:ext>
                  </a:extLst>
                </a:gridCol>
              </a:tblGrid>
              <a:tr h="3181421"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50%+1 of appointed voting members (not 50% of appointed members plus vacancies), </a:t>
                      </a:r>
                      <a:r>
                        <a:rPr lang="en-US" sz="1800" b="0" dirty="0">
                          <a:solidFill>
                            <a:srgbClr val="FFB34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Two members from each site (CHC, SBVC, and DSO members), </a:t>
                      </a:r>
                      <a:r>
                        <a:rPr lang="en-US" sz="1800" b="0" dirty="0">
                          <a:solidFill>
                            <a:srgbClr val="FFB34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One faculty member from each site (CHC and SBVC), </a:t>
                      </a:r>
                      <a:r>
                        <a:rPr lang="en-US" sz="1800" b="0" dirty="0">
                          <a:solidFill>
                            <a:srgbClr val="FFB34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Three out of the four Constituent Groups represented (students, classified, faculty, management).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14" marR="25814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69768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7163E2F-8DB7-7099-A9D4-B9C41ED8D22A}"/>
              </a:ext>
            </a:extLst>
          </p:cNvPr>
          <p:cNvSpPr txBox="1">
            <a:spLocks/>
          </p:cNvSpPr>
          <p:nvPr/>
        </p:nvSpPr>
        <p:spPr>
          <a:xfrm>
            <a:off x="1664786" y="623787"/>
            <a:ext cx="7662278" cy="524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Quorum</a:t>
            </a:r>
            <a:endParaRPr lang="en-US" sz="700" dirty="0"/>
          </a:p>
        </p:txBody>
      </p:sp>
      <p:pic>
        <p:nvPicPr>
          <p:cNvPr id="2" name="!!smalllogo">
            <a:extLst>
              <a:ext uri="{FF2B5EF4-FFF2-40B4-BE49-F238E27FC236}">
                <a16:creationId xmlns:a16="http://schemas.microsoft.com/office/drawing/2014/main" id="{FFE9A67C-9A33-67A5-305F-5672936E7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5" y="520323"/>
            <a:ext cx="79164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6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3A366-1895-4C50-B7BF-644D9434CD60}"/>
              </a:ext>
            </a:extLst>
          </p:cNvPr>
          <p:cNvSpPr txBox="1"/>
          <p:nvPr/>
        </p:nvSpPr>
        <p:spPr>
          <a:xfrm>
            <a:off x="2149706" y="2394869"/>
            <a:ext cx="83933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updating, creating, developing, and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systematically reviewing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093823-06FA-47C0-867E-3CA73107259E}"/>
              </a:ext>
            </a:extLst>
          </p:cNvPr>
          <p:cNvSpPr txBox="1">
            <a:spLocks/>
          </p:cNvSpPr>
          <p:nvPr/>
        </p:nvSpPr>
        <p:spPr>
          <a:xfrm>
            <a:off x="2149707" y="1904054"/>
            <a:ext cx="7662278" cy="546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PPAC </a:t>
            </a:r>
            <a:r>
              <a:rPr lang="en-US" sz="2500" b="0" dirty="0">
                <a:ea typeface="+mn-ea"/>
              </a:rPr>
              <a:t>members are charged with</a:t>
            </a:r>
          </a:p>
        </p:txBody>
      </p:sp>
      <p:sp>
        <p:nvSpPr>
          <p:cNvPr id="8" name="!!TextBox 7">
            <a:extLst>
              <a:ext uri="{FF2B5EF4-FFF2-40B4-BE49-F238E27FC236}">
                <a16:creationId xmlns:a16="http://schemas.microsoft.com/office/drawing/2014/main" id="{C4A500D6-0662-450B-8FFD-3AB4E5341B43}"/>
              </a:ext>
            </a:extLst>
          </p:cNvPr>
          <p:cNvSpPr txBox="1"/>
          <p:nvPr/>
        </p:nvSpPr>
        <p:spPr>
          <a:xfrm>
            <a:off x="5578708" y="2810367"/>
            <a:ext cx="3141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Board Policies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9" name="!!TextBox 8">
            <a:extLst>
              <a:ext uri="{FF2B5EF4-FFF2-40B4-BE49-F238E27FC236}">
                <a16:creationId xmlns:a16="http://schemas.microsoft.com/office/drawing/2014/main" id="{5BA1C5C4-BDDF-42C5-9C6E-FF5A4CE0533B}"/>
              </a:ext>
            </a:extLst>
          </p:cNvPr>
          <p:cNvSpPr txBox="1"/>
          <p:nvPr/>
        </p:nvSpPr>
        <p:spPr>
          <a:xfrm>
            <a:off x="2149705" y="3176834"/>
            <a:ext cx="45814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Procedures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phic 6" descr="Close with solid fill">
            <a:extLst>
              <a:ext uri="{FF2B5EF4-FFF2-40B4-BE49-F238E27FC236}">
                <a16:creationId xmlns:a16="http://schemas.microsoft.com/office/drawing/2014/main" id="{EAD35CBF-C34E-4E11-BF7A-14D10A4D95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66554">
            <a:off x="7767476" y="4588641"/>
            <a:ext cx="274320" cy="274320"/>
          </a:xfrm>
          <a:prstGeom prst="rect">
            <a:avLst/>
          </a:prstGeom>
        </p:spPr>
      </p:pic>
      <p:pic>
        <p:nvPicPr>
          <p:cNvPr id="10" name="!!Picture 2">
            <a:extLst>
              <a:ext uri="{FF2B5EF4-FFF2-40B4-BE49-F238E27FC236}">
                <a16:creationId xmlns:a16="http://schemas.microsoft.com/office/drawing/2014/main" id="{B048AAAD-DFFA-4D61-908F-9754ACD70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754" y="4177161"/>
            <a:ext cx="1190216" cy="1463040"/>
          </a:xfrm>
          <a:prstGeom prst="rect">
            <a:avLst/>
          </a:prstGeom>
        </p:spPr>
      </p:pic>
      <p:pic>
        <p:nvPicPr>
          <p:cNvPr id="13" name="!!smalllogo2">
            <a:extLst>
              <a:ext uri="{FF2B5EF4-FFF2-40B4-BE49-F238E27FC236}">
                <a16:creationId xmlns:a16="http://schemas.microsoft.com/office/drawing/2014/main" id="{62E7F612-30E6-4E00-BA4C-3A04B7323F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244" y="927127"/>
            <a:ext cx="274320" cy="274320"/>
          </a:xfrm>
          <a:prstGeom prst="rect">
            <a:avLst/>
          </a:prstGeom>
        </p:spPr>
      </p:pic>
      <p:pic>
        <p:nvPicPr>
          <p:cNvPr id="12" name="!!smalllogo">
            <a:extLst>
              <a:ext uri="{FF2B5EF4-FFF2-40B4-BE49-F238E27FC236}">
                <a16:creationId xmlns:a16="http://schemas.microsoft.com/office/drawing/2014/main" id="{2087A0F1-C902-43E9-8087-D963C4261E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920" y="927127"/>
            <a:ext cx="791644" cy="731520"/>
          </a:xfrm>
          <a:prstGeom prst="rect">
            <a:avLst/>
          </a:prstGeom>
        </p:spPr>
      </p:pic>
      <p:pic>
        <p:nvPicPr>
          <p:cNvPr id="15" name="!!Graphic 12">
            <a:extLst>
              <a:ext uri="{FF2B5EF4-FFF2-40B4-BE49-F238E27FC236}">
                <a16:creationId xmlns:a16="http://schemas.microsoft.com/office/drawing/2014/main" id="{37F06C38-0D92-4E29-AA81-A036EDB1F2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502" y="3994281"/>
            <a:ext cx="1285876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462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A91EC6A-0F53-45AD-9DE0-45B955851C32}"/>
              </a:ext>
            </a:extLst>
          </p:cNvPr>
          <p:cNvSpPr txBox="1"/>
          <p:nvPr/>
        </p:nvSpPr>
        <p:spPr>
          <a:xfrm>
            <a:off x="2717727" y="2349129"/>
            <a:ext cx="5914549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Authorized by law or determined to be necessary for efficient operation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 BOT approval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!!Picture 2">
            <a:extLst>
              <a:ext uri="{FF2B5EF4-FFF2-40B4-BE49-F238E27FC236}">
                <a16:creationId xmlns:a16="http://schemas.microsoft.com/office/drawing/2014/main" id="{B043A86D-286C-4589-A92C-F603CEC7E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7262" y="1919366"/>
            <a:ext cx="1190216" cy="14630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378B65-F578-462E-BCD5-AA2C9D4EF3E3}"/>
              </a:ext>
            </a:extLst>
          </p:cNvPr>
          <p:cNvSpPr txBox="1"/>
          <p:nvPr/>
        </p:nvSpPr>
        <p:spPr>
          <a:xfrm>
            <a:off x="2616703" y="4460907"/>
            <a:ext cx="67293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Methods used to implement BPs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Consistent with the intent of BPs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Presented to the BOT for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!!TextBox 7">
            <a:extLst>
              <a:ext uri="{FF2B5EF4-FFF2-40B4-BE49-F238E27FC236}">
                <a16:creationId xmlns:a16="http://schemas.microsoft.com/office/drawing/2014/main" id="{E3522FF3-2B95-4713-91CD-CBEA6C2A6E48}"/>
              </a:ext>
            </a:extLst>
          </p:cNvPr>
          <p:cNvSpPr txBox="1"/>
          <p:nvPr/>
        </p:nvSpPr>
        <p:spPr>
          <a:xfrm>
            <a:off x="2700780" y="1887464"/>
            <a:ext cx="35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Board Policies (BPs)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!!TextBox 8">
            <a:extLst>
              <a:ext uri="{FF2B5EF4-FFF2-40B4-BE49-F238E27FC236}">
                <a16:creationId xmlns:a16="http://schemas.microsoft.com/office/drawing/2014/main" id="{2698B242-F58A-4396-8D8C-0C16475BE2DC}"/>
              </a:ext>
            </a:extLst>
          </p:cNvPr>
          <p:cNvSpPr txBox="1"/>
          <p:nvPr/>
        </p:nvSpPr>
        <p:spPr>
          <a:xfrm>
            <a:off x="2616703" y="3903401"/>
            <a:ext cx="50272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Procedures (APs)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!!smalllogo2">
            <a:extLst>
              <a:ext uri="{FF2B5EF4-FFF2-40B4-BE49-F238E27FC236}">
                <a16:creationId xmlns:a16="http://schemas.microsoft.com/office/drawing/2014/main" id="{58821610-234A-4B30-941E-3A508F4472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767" y="1752536"/>
            <a:ext cx="731520" cy="731520"/>
          </a:xfrm>
          <a:prstGeom prst="rect">
            <a:avLst/>
          </a:prstGeom>
        </p:spPr>
      </p:pic>
      <p:pic>
        <p:nvPicPr>
          <p:cNvPr id="14" name="!!smalllogo">
            <a:extLst>
              <a:ext uri="{FF2B5EF4-FFF2-40B4-BE49-F238E27FC236}">
                <a16:creationId xmlns:a16="http://schemas.microsoft.com/office/drawing/2014/main" id="{D5612769-9A45-4DB9-8E6F-31858BF170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463" y="3768473"/>
            <a:ext cx="731520" cy="731520"/>
          </a:xfrm>
          <a:prstGeom prst="rect">
            <a:avLst/>
          </a:prstGeom>
        </p:spPr>
      </p:pic>
      <p:pic>
        <p:nvPicPr>
          <p:cNvPr id="16" name="!!Graphic 12">
            <a:extLst>
              <a:ext uri="{FF2B5EF4-FFF2-40B4-BE49-F238E27FC236}">
                <a16:creationId xmlns:a16="http://schemas.microsoft.com/office/drawing/2014/main" id="{5923664D-F233-434E-A7C2-A3440D3F95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262" y="3903401"/>
            <a:ext cx="1285876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30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62EE02-7FC8-4FD3-9CB0-1D2DDEAE9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3508" y="2243521"/>
            <a:ext cx="6235091" cy="395314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6C3F10-1CA6-4338-B58F-185EDB49B68F}"/>
              </a:ext>
            </a:extLst>
          </p:cNvPr>
          <p:cNvSpPr txBox="1"/>
          <p:nvPr/>
        </p:nvSpPr>
        <p:spPr>
          <a:xfrm>
            <a:off x="494967" y="4781448"/>
            <a:ext cx="34793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Governed by P&amp;P 2410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Close with solid fill">
            <a:extLst>
              <a:ext uri="{FF2B5EF4-FFF2-40B4-BE49-F238E27FC236}">
                <a16:creationId xmlns:a16="http://schemas.microsoft.com/office/drawing/2014/main" id="{DB039258-B6AC-4AED-9468-998170BF1A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766554">
            <a:off x="1941038" y="3523214"/>
            <a:ext cx="274320" cy="274320"/>
          </a:xfrm>
          <a:prstGeom prst="rect">
            <a:avLst/>
          </a:prstGeom>
        </p:spPr>
      </p:pic>
      <p:pic>
        <p:nvPicPr>
          <p:cNvPr id="8" name="!!Picture 2">
            <a:extLst>
              <a:ext uri="{FF2B5EF4-FFF2-40B4-BE49-F238E27FC236}">
                <a16:creationId xmlns:a16="http://schemas.microsoft.com/office/drawing/2014/main" id="{61ED4FC2-D040-43EB-BFFE-A928A14747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316" y="2928854"/>
            <a:ext cx="1190216" cy="1463040"/>
          </a:xfrm>
          <a:prstGeom prst="rect">
            <a:avLst/>
          </a:prstGeom>
        </p:spPr>
      </p:pic>
      <p:sp>
        <p:nvSpPr>
          <p:cNvPr id="9" name="!!TextBox 21">
            <a:extLst>
              <a:ext uri="{FF2B5EF4-FFF2-40B4-BE49-F238E27FC236}">
                <a16:creationId xmlns:a16="http://schemas.microsoft.com/office/drawing/2014/main" id="{1C1F1BA0-55A8-4E3D-A43F-C4144749282C}"/>
              </a:ext>
            </a:extLst>
          </p:cNvPr>
          <p:cNvSpPr txBox="1"/>
          <p:nvPr/>
        </p:nvSpPr>
        <p:spPr>
          <a:xfrm>
            <a:off x="494967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SBCCD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&amp; Procedures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(P&amp;Ps)</a:t>
            </a:r>
          </a:p>
        </p:txBody>
      </p:sp>
      <p:pic>
        <p:nvPicPr>
          <p:cNvPr id="10" name="!!Graphic 12">
            <a:extLst>
              <a:ext uri="{FF2B5EF4-FFF2-40B4-BE49-F238E27FC236}">
                <a16:creationId xmlns:a16="http://schemas.microsoft.com/office/drawing/2014/main" id="{A0C40B1D-45EE-4A19-B439-F8AEE61C21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432" y="2745974"/>
            <a:ext cx="1285876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77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!!TextBox 21">
            <a:extLst>
              <a:ext uri="{FF2B5EF4-FFF2-40B4-BE49-F238E27FC236}">
                <a16:creationId xmlns:a16="http://schemas.microsoft.com/office/drawing/2014/main" id="{1717CDB3-7F95-44DD-9FFF-304EA0919084}"/>
              </a:ext>
            </a:extLst>
          </p:cNvPr>
          <p:cNvSpPr txBox="1"/>
          <p:nvPr/>
        </p:nvSpPr>
        <p:spPr>
          <a:xfrm>
            <a:off x="494967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SBCCD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&amp; Procedures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(P&amp;Ps)</a:t>
            </a:r>
          </a:p>
        </p:txBody>
      </p:sp>
      <p:pic>
        <p:nvPicPr>
          <p:cNvPr id="4" name="Graphic 3" descr="Close with solid fill">
            <a:extLst>
              <a:ext uri="{FF2B5EF4-FFF2-40B4-BE49-F238E27FC236}">
                <a16:creationId xmlns:a16="http://schemas.microsoft.com/office/drawing/2014/main" id="{8DF34640-6F00-4187-934F-3177F4CEB8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766554">
            <a:off x="9303177" y="4687985"/>
            <a:ext cx="274320" cy="2743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1DC986C-CA12-44CA-9FE2-4B0DE73ABF82}"/>
              </a:ext>
            </a:extLst>
          </p:cNvPr>
          <p:cNvSpPr txBox="1"/>
          <p:nvPr/>
        </p:nvSpPr>
        <p:spPr>
          <a:xfrm>
            <a:off x="647368" y="1702552"/>
            <a:ext cx="11139741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separated by chapters with assigned leads who are charged with facilitating general correctness and operational feasibility of the P&amp;Ps.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reviewed in pairs, when applicable, to ensure the AP supports the direction of the BP.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Are, if related to academic and professional matters, designated as “10+1,” allowing for appropriate Academic Senate review.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!!Picture 2">
            <a:extLst>
              <a:ext uri="{FF2B5EF4-FFF2-40B4-BE49-F238E27FC236}">
                <a16:creationId xmlns:a16="http://schemas.microsoft.com/office/drawing/2014/main" id="{19333F38-71F6-4D48-A3DC-07ED6018A5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3455" y="4185065"/>
            <a:ext cx="1190216" cy="1463040"/>
          </a:xfrm>
          <a:prstGeom prst="rect">
            <a:avLst/>
          </a:prstGeom>
        </p:spPr>
      </p:pic>
      <p:pic>
        <p:nvPicPr>
          <p:cNvPr id="7" name="!!Graphic 12">
            <a:extLst>
              <a:ext uri="{FF2B5EF4-FFF2-40B4-BE49-F238E27FC236}">
                <a16:creationId xmlns:a16="http://schemas.microsoft.com/office/drawing/2014/main" id="{40102707-7956-45DA-8611-10CB819D45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624" y="4002185"/>
            <a:ext cx="1285876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75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Picture2">
            <a:extLst>
              <a:ext uri="{FF2B5EF4-FFF2-40B4-BE49-F238E27FC236}">
                <a16:creationId xmlns:a16="http://schemas.microsoft.com/office/drawing/2014/main" id="{CFD20C3A-C3C2-43D2-9657-708F4AB720B8}"/>
              </a:ext>
            </a:extLst>
          </p:cNvPr>
          <p:cNvSpPr/>
          <p:nvPr/>
        </p:nvSpPr>
        <p:spPr>
          <a:xfrm>
            <a:off x="261257" y="1491343"/>
            <a:ext cx="11593286" cy="5007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!!Multidocument 24">
            <a:extLst>
              <a:ext uri="{FF2B5EF4-FFF2-40B4-BE49-F238E27FC236}">
                <a16:creationId xmlns:a16="http://schemas.microsoft.com/office/drawing/2014/main" id="{194F9B20-E33C-4B8A-AD96-C3862521BCAE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2" name="!!Multidocument 31">
            <a:extLst>
              <a:ext uri="{FF2B5EF4-FFF2-40B4-BE49-F238E27FC236}">
                <a16:creationId xmlns:a16="http://schemas.microsoft.com/office/drawing/2014/main" id="{3DF77183-4F8F-47B7-A767-FA2CB2BD7952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C757FD-5A52-4614-BB04-B4A311357D4B}"/>
              </a:ext>
            </a:extLst>
          </p:cNvPr>
          <p:cNvCxnSpPr>
            <a:cxnSpLocks/>
          </p:cNvCxnSpPr>
          <p:nvPr/>
        </p:nvCxnSpPr>
        <p:spPr>
          <a:xfrm>
            <a:off x="3086774" y="3429000"/>
            <a:ext cx="816905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!!Multidocument 17">
            <a:extLst>
              <a:ext uri="{FF2B5EF4-FFF2-40B4-BE49-F238E27FC236}">
                <a16:creationId xmlns:a16="http://schemas.microsoft.com/office/drawing/2014/main" id="{F86FA284-E299-4145-8B53-C1A6E62ACD93}"/>
              </a:ext>
            </a:extLst>
          </p:cNvPr>
          <p:cNvSpPr/>
          <p:nvPr/>
        </p:nvSpPr>
        <p:spPr>
          <a:xfrm>
            <a:off x="845985" y="2143725"/>
            <a:ext cx="3291840" cy="329184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C0AB5-AEC9-468E-964B-594E6E111CE5}"/>
              </a:ext>
            </a:extLst>
          </p:cNvPr>
          <p:cNvSpPr txBox="1"/>
          <p:nvPr/>
        </p:nvSpPr>
        <p:spPr>
          <a:xfrm>
            <a:off x="5203371" y="5396201"/>
            <a:ext cx="4742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Initiated each academic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!!Annual">
            <a:extLst>
              <a:ext uri="{FF2B5EF4-FFF2-40B4-BE49-F238E27FC236}">
                <a16:creationId xmlns:a16="http://schemas.microsoft.com/office/drawing/2014/main" id="{4B49AF45-903D-4E5B-8248-6C05B5E1842A}"/>
              </a:ext>
            </a:extLst>
          </p:cNvPr>
          <p:cNvSpPr txBox="1"/>
          <p:nvPr/>
        </p:nvSpPr>
        <p:spPr>
          <a:xfrm>
            <a:off x="1137213" y="2490211"/>
            <a:ext cx="2418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Review</a:t>
            </a:r>
          </a:p>
        </p:txBody>
      </p:sp>
      <p:sp>
        <p:nvSpPr>
          <p:cNvPr id="13" name="!!Other">
            <a:extLst>
              <a:ext uri="{FF2B5EF4-FFF2-40B4-BE49-F238E27FC236}">
                <a16:creationId xmlns:a16="http://schemas.microsoft.com/office/drawing/2014/main" id="{0F8C27C9-934A-4EC0-A3A0-25093502C165}"/>
              </a:ext>
            </a:extLst>
          </p:cNvPr>
          <p:cNvSpPr txBox="1"/>
          <p:nvPr/>
        </p:nvSpPr>
        <p:spPr>
          <a:xfrm>
            <a:off x="1178094" y="4088561"/>
            <a:ext cx="28696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Other Requests</a:t>
            </a:r>
          </a:p>
        </p:txBody>
      </p:sp>
      <p:sp>
        <p:nvSpPr>
          <p:cNvPr id="14" name="!!Legal">
            <a:extLst>
              <a:ext uri="{FF2B5EF4-FFF2-40B4-BE49-F238E27FC236}">
                <a16:creationId xmlns:a16="http://schemas.microsoft.com/office/drawing/2014/main" id="{25971BFB-6AFB-4879-886D-8E1D6F765D99}"/>
              </a:ext>
            </a:extLst>
          </p:cNvPr>
          <p:cNvSpPr txBox="1"/>
          <p:nvPr/>
        </p:nvSpPr>
        <p:spPr>
          <a:xfrm>
            <a:off x="1202006" y="3289386"/>
            <a:ext cx="2484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Legal Updates</a:t>
            </a:r>
          </a:p>
        </p:txBody>
      </p:sp>
      <p:pic>
        <p:nvPicPr>
          <p:cNvPr id="3" name="!!Schedule">
            <a:extLst>
              <a:ext uri="{FF2B5EF4-FFF2-40B4-BE49-F238E27FC236}">
                <a16:creationId xmlns:a16="http://schemas.microsoft.com/office/drawing/2014/main" id="{C41DF8B7-F4B8-4E6A-B337-1DF418B86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560" y="1882006"/>
            <a:ext cx="2156647" cy="30939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AF1486-CBC7-4AE6-86F8-A5833C2A3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481" y="1931540"/>
            <a:ext cx="3223539" cy="2994920"/>
          </a:xfrm>
          <a:prstGeom prst="rect">
            <a:avLst/>
          </a:prstGeom>
        </p:spPr>
      </p:pic>
      <p:sp>
        <p:nvSpPr>
          <p:cNvPr id="33" name="!!TextBox 21">
            <a:extLst>
              <a:ext uri="{FF2B5EF4-FFF2-40B4-BE49-F238E27FC236}">
                <a16:creationId xmlns:a16="http://schemas.microsoft.com/office/drawing/2014/main" id="{B2FA6EDE-46A0-4AB7-BA3B-857D226F1B72}"/>
              </a:ext>
            </a:extLst>
          </p:cNvPr>
          <p:cNvSpPr txBox="1"/>
          <p:nvPr/>
        </p:nvSpPr>
        <p:spPr>
          <a:xfrm>
            <a:off x="4424710" y="249449"/>
            <a:ext cx="7326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P&amp;P </a:t>
            </a:r>
            <a:r>
              <a:rPr lang="en-US" sz="2800" b="1" dirty="0">
                <a:solidFill>
                  <a:srgbClr val="FFB3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Schedule</a:t>
            </a:r>
          </a:p>
        </p:txBody>
      </p:sp>
    </p:spTree>
    <p:extLst>
      <p:ext uri="{BB962C8B-B14F-4D97-AF65-F5344CB8AC3E}">
        <p14:creationId xmlns:p14="http://schemas.microsoft.com/office/powerpoint/2010/main" val="602551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234E58667834399D7F917B65906C9" ma:contentTypeVersion="13" ma:contentTypeDescription="Create a new document." ma:contentTypeScope="" ma:versionID="84c8a6c3c2a4447dbc3d78ae2295d81e">
  <xsd:schema xmlns:xsd="http://www.w3.org/2001/XMLSchema" xmlns:xs="http://www.w3.org/2001/XMLSchema" xmlns:p="http://schemas.microsoft.com/office/2006/metadata/properties" xmlns:ns3="66e11d82-699d-49f7-b541-d9feebee72dd" xmlns:ns4="9fe321b1-abb4-4c2f-a169-96a6619756f4" targetNamespace="http://schemas.microsoft.com/office/2006/metadata/properties" ma:root="true" ma:fieldsID="32e72c709819499550e54382e2d438ce" ns3:_="" ns4:_="">
    <xsd:import namespace="66e11d82-699d-49f7-b541-d9feebee72dd"/>
    <xsd:import namespace="9fe321b1-abb4-4c2f-a169-96a6619756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11d82-699d-49f7-b541-d9feebee72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321b1-abb4-4c2f-a169-96a661975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D9F5A3-1BE1-4C84-B80E-CE0274FE1696}">
  <ds:schemaRefs>
    <ds:schemaRef ds:uri="http://schemas.microsoft.com/office/2006/documentManagement/types"/>
    <ds:schemaRef ds:uri="9fe321b1-abb4-4c2f-a169-96a6619756f4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66e11d82-699d-49f7-b541-d9feebee72dd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534D36B-99CA-4E16-8802-13881EEC88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80D392-6351-4D34-A533-79C90FC846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11d82-699d-49f7-b541-d9feebee72dd"/>
    <ds:schemaRef ds:uri="9fe321b1-abb4-4c2f-a169-96a6619756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6450</TotalTime>
  <Words>1324</Words>
  <Application>Microsoft Office PowerPoint</Application>
  <PresentationFormat>Widescreen</PresentationFormat>
  <Paragraphs>255</Paragraphs>
  <Slides>30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</vt:lpstr>
      <vt:lpstr>Office Theme</vt:lpstr>
      <vt:lpstr>Policies &amp; Procedures Advisory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Board Policies &amp; Procedures Ad-Hoc Committee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Torres, Jose Felipe</dc:creator>
  <cp:lastModifiedBy>Kelly Goodrich</cp:lastModifiedBy>
  <cp:revision>269</cp:revision>
  <dcterms:created xsi:type="dcterms:W3CDTF">2020-08-04T18:05:47Z</dcterms:created>
  <dcterms:modified xsi:type="dcterms:W3CDTF">2023-08-29T21:57:47Z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0x010100932234E58667834399D7F917B65906C9</vt:lpwstr>
  </property>
</Properties>
</file>